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30" r:id="rId2"/>
    <p:sldId id="656" r:id="rId3"/>
    <p:sldId id="965" r:id="rId4"/>
    <p:sldId id="1967" r:id="rId5"/>
    <p:sldId id="1968" r:id="rId6"/>
    <p:sldId id="414" r:id="rId7"/>
    <p:sldId id="1565" r:id="rId8"/>
    <p:sldId id="1568" r:id="rId9"/>
    <p:sldId id="1583" r:id="rId10"/>
    <p:sldId id="425" r:id="rId11"/>
    <p:sldId id="1580" r:id="rId12"/>
    <p:sldId id="1578" r:id="rId13"/>
    <p:sldId id="1579" r:id="rId14"/>
    <p:sldId id="933" r:id="rId15"/>
    <p:sldId id="2148" r:id="rId16"/>
    <p:sldId id="1594" r:id="rId17"/>
    <p:sldId id="435" r:id="rId18"/>
    <p:sldId id="2155" r:id="rId19"/>
    <p:sldId id="444" r:id="rId20"/>
    <p:sldId id="448" r:id="rId21"/>
    <p:sldId id="2144" r:id="rId22"/>
    <p:sldId id="2150" r:id="rId23"/>
    <p:sldId id="280" r:id="rId24"/>
    <p:sldId id="1569" r:id="rId25"/>
    <p:sldId id="2151" r:id="rId26"/>
    <p:sldId id="2153" r:id="rId27"/>
    <p:sldId id="2154" r:id="rId28"/>
    <p:sldId id="935" r:id="rId29"/>
    <p:sldId id="283" r:id="rId30"/>
    <p:sldId id="374" r:id="rId31"/>
    <p:sldId id="284" r:id="rId32"/>
    <p:sldId id="1087" r:id="rId33"/>
    <p:sldId id="2162" r:id="rId34"/>
    <p:sldId id="1582" r:id="rId35"/>
    <p:sldId id="1086" r:id="rId36"/>
    <p:sldId id="1623" r:id="rId37"/>
    <p:sldId id="342" r:id="rId38"/>
    <p:sldId id="1793" r:id="rId39"/>
    <p:sldId id="1791" r:id="rId40"/>
    <p:sldId id="1986" r:id="rId41"/>
    <p:sldId id="394" r:id="rId42"/>
    <p:sldId id="1808" r:id="rId43"/>
    <p:sldId id="1809" r:id="rId4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E887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6"/>
    <p:restoredTop sz="96197" autoAdjust="0"/>
  </p:normalViewPr>
  <p:slideViewPr>
    <p:cSldViewPr>
      <p:cViewPr varScale="1">
        <p:scale>
          <a:sx n="114" d="100"/>
          <a:sy n="114" d="100"/>
        </p:scale>
        <p:origin x="384" y="4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>
                <a:latin typeface="Times New Roman" panose="02020603050405020304" pitchFamily="18" charset="0"/>
              </a:rPr>
              <a:pPr>
                <a:defRPr/>
              </a:pPr>
              <a:t>2026/4/7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 smtClean="0"/>
              <a:pPr>
                <a:defRPr/>
              </a:pPr>
              <a:t>2026/4/7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07CC8DC-6039-4C44-ABF7-7C2143629144}" type="slidenum">
              <a:rPr lang="zh-TW" altLang="en-US" smtClean="0">
                <a:latin typeface="Times New Roman" panose="02020603050405020304" pitchFamily="18" charset="0"/>
              </a:rPr>
              <a:pPr eaLnBrk="1" hangingPunct="1"/>
              <a:t>16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1.jpeg"/><Relationship Id="rId2" Type="http://schemas.openxmlformats.org/officeDocument/2006/relationships/image" Target="../media/image24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File:Emission_spectrum-H.p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9.jpe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0.png"/><Relationship Id="rId4" Type="http://schemas.openxmlformats.org/officeDocument/2006/relationships/image" Target="../media/image10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6.png"/><Relationship Id="rId7" Type="http://schemas.openxmlformats.org/officeDocument/2006/relationships/image" Target="../media/image51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Relationship Id="rId10" Type="http://schemas.openxmlformats.org/officeDocument/2006/relationships/image" Target="../media/image22.png"/><Relationship Id="rId4" Type="http://schemas.openxmlformats.org/officeDocument/2006/relationships/image" Target="../media/image170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23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50.png"/><Relationship Id="rId2" Type="http://schemas.openxmlformats.org/officeDocument/2006/relationships/image" Target="../media/image2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0.png"/><Relationship Id="rId5" Type="http://schemas.openxmlformats.org/officeDocument/2006/relationships/image" Target="../media/image2530.png"/><Relationship Id="rId4" Type="http://schemas.openxmlformats.org/officeDocument/2006/relationships/image" Target="../media/image35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3" Type="http://schemas.openxmlformats.org/officeDocument/2006/relationships/image" Target="../media/image36.png"/><Relationship Id="rId7" Type="http://schemas.openxmlformats.org/officeDocument/2006/relationships/image" Target="../media/image2510.png"/><Relationship Id="rId12" Type="http://schemas.openxmlformats.org/officeDocument/2006/relationships/image" Target="../media/image4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1.png"/><Relationship Id="rId11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80.png"/><Relationship Id="rId4" Type="http://schemas.openxmlformats.org/officeDocument/2006/relationships/image" Target="../media/image37.png"/><Relationship Id="rId9" Type="http://schemas.openxmlformats.org/officeDocument/2006/relationships/image" Target="../media/image79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8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10" Type="http://schemas.openxmlformats.org/officeDocument/2006/relationships/image" Target="../media/image3010.png"/><Relationship Id="rId4" Type="http://schemas.openxmlformats.org/officeDocument/2006/relationships/image" Target="../media/image86.png"/><Relationship Id="rId9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36.jpeg"/><Relationship Id="rId7" Type="http://schemas.openxmlformats.org/officeDocument/2006/relationships/image" Target="../media/image55.png"/><Relationship Id="rId12" Type="http://schemas.openxmlformats.org/officeDocument/2006/relationships/image" Target="../media/image38.jpeg"/><Relationship Id="rId17" Type="http://schemas.openxmlformats.org/officeDocument/2006/relationships/image" Target="../media/image65.png"/><Relationship Id="rId2" Type="http://schemas.openxmlformats.org/officeDocument/2006/relationships/image" Target="../media/image35.jpe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37.jpeg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49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12" Type="http://schemas.openxmlformats.org/officeDocument/2006/relationships/image" Target="../media/image67.png"/><Relationship Id="rId17" Type="http://schemas.openxmlformats.org/officeDocument/2006/relationships/image" Target="../media/image3210.png"/><Relationship Id="rId2" Type="http://schemas.openxmlformats.org/officeDocument/2006/relationships/image" Target="../media/image35.jpeg"/><Relationship Id="rId16" Type="http://schemas.openxmlformats.org/officeDocument/2006/relationships/image" Target="../media/image8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23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301.png"/><Relationship Id="rId1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06.png"/><Relationship Id="rId7" Type="http://schemas.openxmlformats.org/officeDocument/2006/relationships/image" Target="../media/image1031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68.jpe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69.jpe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10" Type="http://schemas.openxmlformats.org/officeDocument/2006/relationships/image" Target="../media/image1051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Relationship Id="rId14" Type="http://schemas.openxmlformats.org/officeDocument/2006/relationships/image" Target="../media/image6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10" Type="http://schemas.openxmlformats.org/officeDocument/2006/relationships/image" Target="../media/image570.png"/><Relationship Id="rId4" Type="http://schemas.openxmlformats.org/officeDocument/2006/relationships/image" Target="../media/image147.png"/><Relationship Id="rId9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0.png"/><Relationship Id="rId3" Type="http://schemas.openxmlformats.org/officeDocument/2006/relationships/image" Target="../media/image153.png"/><Relationship Id="rId7" Type="http://schemas.openxmlformats.org/officeDocument/2006/relationships/image" Target="../media/image88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5.png"/><Relationship Id="rId10" Type="http://schemas.openxmlformats.org/officeDocument/2006/relationships/image" Target="../media/image69.jpeg"/><Relationship Id="rId4" Type="http://schemas.openxmlformats.org/officeDocument/2006/relationships/image" Target="../media/image154.png"/><Relationship Id="rId9" Type="http://schemas.openxmlformats.org/officeDocument/2006/relationships/image" Target="../media/image7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1.wmf"/><Relationship Id="rId3" Type="http://schemas.openxmlformats.org/officeDocument/2006/relationships/image" Target="../media/image100.png"/><Relationship Id="rId7" Type="http://schemas.openxmlformats.org/officeDocument/2006/relationships/image" Target="../media/image70.jpe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0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5.png"/><Relationship Id="rId9" Type="http://schemas.openxmlformats.org/officeDocument/2006/relationships/image" Target="../media/image9.jpeg"/><Relationship Id="rId1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85.jpeg"/><Relationship Id="rId4" Type="http://schemas.openxmlformats.org/officeDocument/2006/relationships/image" Target="../media/image1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97.png"/><Relationship Id="rId7" Type="http://schemas.openxmlformats.org/officeDocument/2006/relationships/image" Target="../media/image200.png"/><Relationship Id="rId12" Type="http://schemas.openxmlformats.org/officeDocument/2006/relationships/image" Target="../media/image204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03.png"/><Relationship Id="rId5" Type="http://schemas.openxmlformats.org/officeDocument/2006/relationships/image" Target="../media/image199.png"/><Relationship Id="rId10" Type="http://schemas.openxmlformats.org/officeDocument/2006/relationships/image" Target="../media/image202.png"/><Relationship Id="rId4" Type="http://schemas.openxmlformats.org/officeDocument/2006/relationships/image" Target="../media/image198.png"/><Relationship Id="rId9" Type="http://schemas.openxmlformats.org/officeDocument/2006/relationships/image" Target="../media/image2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2000.png"/><Relationship Id="rId7" Type="http://schemas.openxmlformats.org/officeDocument/2006/relationships/image" Target="../media/image240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0.png"/><Relationship Id="rId9" Type="http://schemas.openxmlformats.org/officeDocument/2006/relationships/image" Target="../media/image9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690.png"/><Relationship Id="rId4" Type="http://schemas.openxmlformats.org/officeDocument/2006/relationships/image" Target="../media/image2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95.png"/><Relationship Id="rId7" Type="http://schemas.openxmlformats.org/officeDocument/2006/relationships/image" Target="../media/image27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7" Type="http://schemas.openxmlformats.org/officeDocument/2006/relationships/image" Target="../media/image37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5.png"/><Relationship Id="rId5" Type="http://schemas.openxmlformats.org/officeDocument/2006/relationships/image" Target="../media/image374.png"/><Relationship Id="rId4" Type="http://schemas.openxmlformats.org/officeDocument/2006/relationships/image" Target="../media/image3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9.jpeg"/><Relationship Id="rId7" Type="http://schemas.openxmlformats.org/officeDocument/2006/relationships/image" Target="../media/image11.wmf"/><Relationship Id="rId12" Type="http://schemas.openxmlformats.org/officeDocument/2006/relationships/image" Target="../media/image179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8.png"/><Relationship Id="rId5" Type="http://schemas.openxmlformats.org/officeDocument/2006/relationships/image" Target="../media/image10.wmf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24" Type="http://schemas.openxmlformats.org/officeDocument/2006/relationships/image" Target="NULL"/><Relationship Id="rId23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2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字方塊 1"/>
          <p:cNvSpPr txBox="1">
            <a:spLocks noChangeArrowheads="1"/>
          </p:cNvSpPr>
          <p:nvPr/>
        </p:nvSpPr>
        <p:spPr bwMode="auto">
          <a:xfrm>
            <a:off x="827583" y="1321228"/>
            <a:ext cx="6532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原子中電子的狀態是一系列</a:t>
            </a:r>
            <a:r>
              <a:rPr lang="zh-TW" altLang="en-US" sz="1800" dirty="0">
                <a:solidFill>
                  <a:srgbClr val="FF0000"/>
                </a:solidFill>
              </a:rPr>
              <a:t>分離的穩定態 </a:t>
            </a:r>
            <a:r>
              <a:rPr lang="en-US" altLang="zh-TW" sz="1800" dirty="0" err="1">
                <a:solidFill>
                  <a:srgbClr val="FF0000"/>
                </a:solidFill>
              </a:rPr>
              <a:t>Staionary</a:t>
            </a:r>
            <a:r>
              <a:rPr lang="en-US" altLang="zh-TW" sz="1800" dirty="0">
                <a:solidFill>
                  <a:srgbClr val="FF0000"/>
                </a:solidFill>
              </a:rPr>
              <a:t> States</a:t>
            </a:r>
            <a:r>
              <a:rPr lang="zh-TW" alt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文字方塊 2"/>
              <p:cNvSpPr txBox="1">
                <a:spLocks noChangeArrowheads="1"/>
              </p:cNvSpPr>
              <p:nvPr/>
            </p:nvSpPr>
            <p:spPr bwMode="auto">
              <a:xfrm>
                <a:off x="827584" y="1782805"/>
                <a:ext cx="73890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穩定態的能量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/>
                  <a:t>，以一個自然數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sz="1800" dirty="0"/>
                  <a:t>標定，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sz="1800" dirty="0"/>
                  <a:t>稱為量子數！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77827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782805"/>
                <a:ext cx="7389023" cy="369332"/>
              </a:xfrm>
              <a:prstGeom prst="rect">
                <a:avLst/>
              </a:prstGeom>
              <a:blipFill>
                <a:blip r:embed="rId2"/>
                <a:stretch>
                  <a:fillRect l="-8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0" name="文字方塊 5"/>
          <p:cNvSpPr txBox="1">
            <a:spLocks noChangeArrowheads="1"/>
          </p:cNvSpPr>
          <p:nvPr/>
        </p:nvSpPr>
        <p:spPr bwMode="auto">
          <a:xfrm>
            <a:off x="827582" y="5117310"/>
            <a:ext cx="8159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電子在能態間</a:t>
            </a:r>
            <a:r>
              <a:rPr lang="zh-TW" altLang="en-US" sz="1800" dirty="0">
                <a:solidFill>
                  <a:srgbClr val="FF0000"/>
                </a:solidFill>
              </a:rPr>
              <a:t>躍遷</a:t>
            </a:r>
            <a:r>
              <a:rPr lang="zh-TW" altLang="en-US" sz="1800" dirty="0"/>
              <a:t>，同時放出或吸收</a:t>
            </a:r>
            <a:r>
              <a:rPr lang="zh-TW" altLang="en-US" sz="1800" dirty="0">
                <a:solidFill>
                  <a:srgbClr val="FF0000"/>
                </a:solidFill>
              </a:rPr>
              <a:t>一個光子</a:t>
            </a:r>
            <a:r>
              <a:rPr lang="zh-TW" altLang="en-US" sz="1800" dirty="0"/>
              <a:t>，光子的能量即能態的能量差：</a:t>
            </a:r>
          </a:p>
        </p:txBody>
      </p:sp>
      <p:sp>
        <p:nvSpPr>
          <p:cNvPr id="77832" name="文字方塊 8"/>
          <p:cNvSpPr txBox="1">
            <a:spLocks noChangeArrowheads="1"/>
          </p:cNvSpPr>
          <p:nvPr/>
        </p:nvSpPr>
        <p:spPr bwMode="auto">
          <a:xfrm>
            <a:off x="3117939" y="689940"/>
            <a:ext cx="280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波爾原子模型的基本假設</a:t>
            </a:r>
          </a:p>
        </p:txBody>
      </p:sp>
      <p:pic>
        <p:nvPicPr>
          <p:cNvPr id="77833" name="Picture 9" descr="D:\Downloads\Data\Knight\Media\Chapter39\Images\39_25Figure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7" y="2242681"/>
            <a:ext cx="2771651" cy="27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827583" y="5601069"/>
            <a:ext cx="7252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因為穩定態是離散分布，所以發出的光子頻率不是連續的。</a:t>
            </a:r>
          </a:p>
        </p:txBody>
      </p:sp>
      <p:pic>
        <p:nvPicPr>
          <p:cNvPr id="11" name="Picture 2" descr="http://upload.wikimedia.org/wikipedia/en/4/4c/Emission_spectrum-H.png">
            <a:hlinkClick r:id="rId4" tooltip="Emission spectrum of Hydroge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03" y="2465096"/>
            <a:ext cx="4389167" cy="61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40_17">
            <a:extLst>
              <a:ext uri="{FF2B5EF4-FFF2-40B4-BE49-F238E27FC236}">
                <a16:creationId xmlns:a16="http://schemas.microsoft.com/office/drawing/2014/main" id="{F2A4E6B7-5257-9D43-8F00-CCC72B75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b="37914"/>
          <a:stretch>
            <a:fillRect/>
          </a:stretch>
        </p:blipFill>
        <p:spPr bwMode="auto">
          <a:xfrm flipH="1">
            <a:off x="3680103" y="3667830"/>
            <a:ext cx="4664287" cy="12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9D3FAF76-A00D-1017-7FC2-CDF7C00DD89A}"/>
                  </a:ext>
                </a:extLst>
              </p:cNvPr>
              <p:cNvSpPr txBox="1"/>
              <p:nvPr/>
            </p:nvSpPr>
            <p:spPr>
              <a:xfrm>
                <a:off x="6681785" y="1695885"/>
                <a:ext cx="1357338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9D3FAF76-A00D-1017-7FC2-CDF7C00DD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785" y="1695885"/>
                <a:ext cx="135733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2934312" y="5373162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4312" y="5373162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6516216" y="32129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16322" y="218530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16322" y="21789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5562920" y="1150858"/>
            <a:ext cx="3409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對電子波而言，色散關係如下：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066589" y="5503221"/>
            <a:ext cx="377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2929376" y="4289865"/>
                <a:ext cx="1904496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𝑖𝑘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9376" y="4289865"/>
                <a:ext cx="1904496" cy="672620"/>
              </a:xfrm>
              <a:prstGeom prst="rect">
                <a:avLst/>
              </a:prstGeom>
              <a:blipFill>
                <a:blip r:embed="rId3"/>
                <a:stretch>
                  <a:fillRect b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5021146" y="4305075"/>
                <a:ext cx="1819216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146" y="4305075"/>
                <a:ext cx="1819216" cy="619016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5562920" y="1532569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920" y="1532569"/>
                <a:ext cx="1525739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49E6A3-0900-E9BC-5645-91D9C89BAA48}"/>
              </a:ext>
            </a:extLst>
          </p:cNvPr>
          <p:cNvSpPr txBox="1"/>
          <p:nvPr/>
        </p:nvSpPr>
        <p:spPr bwMode="auto">
          <a:xfrm>
            <a:off x="539552" y="1480241"/>
            <a:ext cx="346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對於自由電子，已知：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2372DFB-BBDE-408C-D27E-5C3D9CA6B9F6}"/>
                  </a:ext>
                </a:extLst>
              </p:cNvPr>
              <p:cNvSpPr txBox="1"/>
              <p:nvPr/>
            </p:nvSpPr>
            <p:spPr bwMode="auto">
              <a:xfrm>
                <a:off x="2905197" y="1542874"/>
                <a:ext cx="1029641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2372DFB-BBDE-408C-D27E-5C3D9CA6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5197" y="1542874"/>
                <a:ext cx="1029641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10">
            <a:extLst>
              <a:ext uri="{FF2B5EF4-FFF2-40B4-BE49-F238E27FC236}">
                <a16:creationId xmlns:a16="http://schemas.microsoft.com/office/drawing/2014/main" id="{9F94FF38-9C4D-A88C-3E70-8A3D7EAFB4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84494" y="1866937"/>
            <a:ext cx="1293103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A0BF2591-ED28-0CD0-7E7A-6451ED6CEBF2}"/>
                  </a:ext>
                </a:extLst>
              </p:cNvPr>
              <p:cNvSpPr txBox="1"/>
              <p:nvPr/>
            </p:nvSpPr>
            <p:spPr bwMode="auto">
              <a:xfrm>
                <a:off x="4272794" y="1422102"/>
                <a:ext cx="101149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A0BF2591-ED28-0CD0-7E7A-6451ED6C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2794" y="1422102"/>
                <a:ext cx="10114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F487602C-EFDB-913B-7649-0943BFA81557}"/>
                  </a:ext>
                </a:extLst>
              </p:cNvPr>
              <p:cNvSpPr txBox="1"/>
              <p:nvPr/>
            </p:nvSpPr>
            <p:spPr bwMode="auto">
              <a:xfrm>
                <a:off x="4295172" y="1939042"/>
                <a:ext cx="95083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F487602C-EFDB-913B-7649-0943BFA81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5172" y="1939042"/>
                <a:ext cx="95083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87EBC466-F137-E753-90DC-7599787618BB}"/>
                  </a:ext>
                </a:extLst>
              </p:cNvPr>
              <p:cNvSpPr txBox="1"/>
              <p:nvPr/>
            </p:nvSpPr>
            <p:spPr bwMode="auto">
              <a:xfrm>
                <a:off x="4304553" y="2727159"/>
                <a:ext cx="1754263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87EBC466-F137-E753-90DC-759978761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4553" y="2727159"/>
                <a:ext cx="1754263" cy="387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171620A-B511-82A9-8B13-CB7BDA27297D}"/>
              </a:ext>
            </a:extLst>
          </p:cNvPr>
          <p:cNvSpPr txBox="1"/>
          <p:nvPr/>
        </p:nvSpPr>
        <p:spPr bwMode="auto">
          <a:xfrm>
            <a:off x="539552" y="2776430"/>
            <a:ext cx="7052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在色散關係乘一個自由電子波函數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0">
                <a:extLst>
                  <a:ext uri="{FF2B5EF4-FFF2-40B4-BE49-F238E27FC236}">
                    <a16:creationId xmlns:a16="http://schemas.microsoft.com/office/drawing/2014/main" id="{2A068ED4-3A66-8D51-CC74-D2C2B1F7910A}"/>
                  </a:ext>
                </a:extLst>
              </p:cNvPr>
              <p:cNvSpPr txBox="1"/>
              <p:nvPr/>
            </p:nvSpPr>
            <p:spPr bwMode="auto">
              <a:xfrm>
                <a:off x="2929376" y="3222714"/>
                <a:ext cx="182524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30">
                <a:extLst>
                  <a:ext uri="{FF2B5EF4-FFF2-40B4-BE49-F238E27FC236}">
                    <a16:creationId xmlns:a16="http://schemas.microsoft.com/office/drawing/2014/main" id="{2A068ED4-3A66-8D51-CC74-D2C2B1F79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9376" y="3222714"/>
                <a:ext cx="1825243" cy="648126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68A85-4CBF-44D8-74D9-5B177D930EF1}"/>
                  </a:ext>
                </a:extLst>
              </p:cNvPr>
              <p:cNvSpPr txBox="1"/>
              <p:nvPr/>
            </p:nvSpPr>
            <p:spPr bwMode="auto">
              <a:xfrm>
                <a:off x="553621" y="3935743"/>
                <a:ext cx="55309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已知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，對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這一個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波函數取時空微分就分別得到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68A85-4CBF-44D8-74D9-5B177D93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621" y="3935743"/>
                <a:ext cx="5530974" cy="369332"/>
              </a:xfrm>
              <a:prstGeom prst="rect">
                <a:avLst/>
              </a:prstGeom>
              <a:blipFill>
                <a:blip r:embed="rId11"/>
                <a:stretch>
                  <a:fillRect l="-91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0BF542-C096-774A-3064-B975E429912B}"/>
                  </a:ext>
                </a:extLst>
              </p:cNvPr>
              <p:cNvSpPr txBox="1"/>
              <p:nvPr/>
            </p:nvSpPr>
            <p:spPr bwMode="auto">
              <a:xfrm>
                <a:off x="555875" y="4939778"/>
                <a:ext cx="70522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由色散關係，自然就猜出可以得出此色散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關係的波方程式如下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0BF542-C096-774A-3064-B975E429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875" y="4939778"/>
                <a:ext cx="7052207" cy="369332"/>
              </a:xfrm>
              <a:prstGeom prst="rect">
                <a:avLst/>
              </a:prstGeom>
              <a:blipFill>
                <a:blip r:embed="rId12"/>
                <a:stretch>
                  <a:fillRect l="-71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5C217E-DF0F-1979-14B1-C2DC4181CC19}"/>
              </a:ext>
            </a:extLst>
          </p:cNvPr>
          <p:cNvSpPr txBox="1"/>
          <p:nvPr/>
        </p:nvSpPr>
        <p:spPr bwMode="auto">
          <a:xfrm>
            <a:off x="563215" y="666910"/>
            <a:ext cx="4503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現在把同樣辦法用在電子波：</a:t>
            </a:r>
          </a:p>
        </p:txBody>
      </p:sp>
      <p:pic>
        <p:nvPicPr>
          <p:cNvPr id="10" name="Picture 8" descr="http://www.google.com/url?source=imglanding&amp;ct=img&amp;q=http://laboratorynews.files.wordpress.com/2010/11/electron.jpg&amp;sa=X&amp;ei=WsWEUIDyN4PZmAWQmICABQ&amp;ved=0CAwQ8wc&amp;usg=AFQjCNEz28Rbu36JFGofuKvyWvmTfIxB1w">
            <a:extLst>
              <a:ext uri="{FF2B5EF4-FFF2-40B4-BE49-F238E27FC236}">
                <a16:creationId xmlns:a16="http://schemas.microsoft.com/office/drawing/2014/main" id="{DF490796-AB0D-55E6-37EA-D4828B61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3" y="60332"/>
            <a:ext cx="1165177" cy="13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A31B2E-9819-F19D-EF06-1F6A981DD9D5}"/>
                  </a:ext>
                </a:extLst>
              </p:cNvPr>
              <p:cNvSpPr txBox="1"/>
              <p:nvPr/>
            </p:nvSpPr>
            <p:spPr bwMode="auto">
              <a:xfrm>
                <a:off x="539552" y="6021288"/>
                <a:ext cx="82303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因為色散關係中，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是一次方，偏微分方程式的時間微分是一次，不同於古典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A31B2E-9819-F19D-EF06-1F6A981D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6021288"/>
                <a:ext cx="8230362" cy="369332"/>
              </a:xfrm>
              <a:prstGeom prst="rect">
                <a:avLst/>
              </a:prstGeom>
              <a:blipFill>
                <a:blip r:embed="rId14"/>
                <a:stretch>
                  <a:fillRect l="-616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2">
            <a:extLst>
              <a:ext uri="{FF2B5EF4-FFF2-40B4-BE49-F238E27FC236}">
                <a16:creationId xmlns:a16="http://schemas.microsoft.com/office/drawing/2014/main" id="{4B176F6F-0EAD-3712-ECF6-12A6B1D9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34" y="2310148"/>
            <a:ext cx="6113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尋找一個波方程式可以使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自由電子波函數</a:t>
            </a:r>
            <a:r>
              <a:rPr lang="zh-TW" altLang="en-US" dirty="0">
                <a:solidFill>
                  <a:srgbClr val="FF0000"/>
                </a:solidFill>
              </a:rPr>
              <a:t>得到色散關係。</a:t>
            </a:r>
          </a:p>
        </p:txBody>
      </p:sp>
    </p:spTree>
    <p:extLst>
      <p:ext uri="{BB962C8B-B14F-4D97-AF65-F5344CB8AC3E}">
        <p14:creationId xmlns:p14="http://schemas.microsoft.com/office/powerpoint/2010/main" val="8201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301" grpId="0"/>
      <p:bldP spid="12304" grpId="0"/>
      <p:bldP spid="26" grpId="0" animBg="1"/>
      <p:bldP spid="27" grpId="0" animBg="1"/>
      <p:bldP spid="31" grpId="0" animBg="1"/>
      <p:bldP spid="5" grpId="0" animBg="1"/>
      <p:bldP spid="6" grpId="0" animBg="1"/>
      <p:bldP spid="7" grpId="0" animBg="1"/>
      <p:bldP spid="11" grpId="0" animBg="1"/>
      <p:bldP spid="12" grpId="0"/>
      <p:bldP spid="13" grpId="0" animBg="1"/>
      <p:bldP spid="4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B5C81-4679-04B0-FB8C-CDDABFA64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f39_08">
            <a:extLst>
              <a:ext uri="{FF2B5EF4-FFF2-40B4-BE49-F238E27FC236}">
                <a16:creationId xmlns:a16="http://schemas.microsoft.com/office/drawing/2014/main" id="{A55B9C84-F3DC-D173-3FB1-14FFB84A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974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>
            <a:extLst>
              <a:ext uri="{FF2B5EF4-FFF2-40B4-BE49-F238E27FC236}">
                <a16:creationId xmlns:a16="http://schemas.microsoft.com/office/drawing/2014/main" id="{F38EA83D-093C-9A53-8912-9D1AB1AD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858328"/>
            <a:ext cx="6696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虛數指數波函數，及機率解釋能計算雙狹縫干涉的粒子分佈嗎？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6">
                <a:extLst>
                  <a:ext uri="{FF2B5EF4-FFF2-40B4-BE49-F238E27FC236}">
                    <a16:creationId xmlns:a16="http://schemas.microsoft.com/office/drawing/2014/main" id="{ABEA0D7A-5DE5-E5BD-9FCD-4CF77F15E6BA}"/>
                  </a:ext>
                </a:extLst>
              </p:cNvPr>
              <p:cNvSpPr txBox="1"/>
              <p:nvPr/>
            </p:nvSpPr>
            <p:spPr bwMode="auto">
              <a:xfrm>
                <a:off x="3635299" y="1354473"/>
                <a:ext cx="1271758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26">
                <a:extLst>
                  <a:ext uri="{FF2B5EF4-FFF2-40B4-BE49-F238E27FC236}">
                    <a16:creationId xmlns:a16="http://schemas.microsoft.com/office/drawing/2014/main" id="{ABEA0D7A-5DE5-E5BD-9FCD-4CF77F15E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299" y="1354473"/>
                <a:ext cx="1271758" cy="387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62C31FEE-D48B-B339-440D-365BA992F91B}"/>
                  </a:ext>
                </a:extLst>
              </p:cNvPr>
              <p:cNvSpPr txBox="1"/>
              <p:nvPr/>
            </p:nvSpPr>
            <p:spPr bwMode="auto">
              <a:xfrm>
                <a:off x="2484215" y="1869937"/>
                <a:ext cx="3573927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62C31FEE-D48B-B339-440D-365BA992F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215" y="1869937"/>
                <a:ext cx="35739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42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A27C-A828-726F-4E90-BBB11D70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BBBD5316-6CA7-8E0E-55DF-E4266D5B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03B75E6-4066-EDC0-5641-4A23A783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EFD45BF6-152E-76FE-893D-EE6500CF2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15367" name="Picture 5" descr="f39_06">
            <a:extLst>
              <a:ext uri="{FF2B5EF4-FFF2-40B4-BE49-F238E27FC236}">
                <a16:creationId xmlns:a16="http://schemas.microsoft.com/office/drawing/2014/main" id="{486AAD80-F848-DE74-2BEC-987D6290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49" y="3800655"/>
            <a:ext cx="2691804" cy="27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AC6FFF8-9CA8-989F-239B-367F2A65F8D7}"/>
              </a:ext>
            </a:extLst>
          </p:cNvPr>
          <p:cNvCxnSpPr>
            <a:cxnSpLocks/>
          </p:cNvCxnSpPr>
          <p:nvPr/>
        </p:nvCxnSpPr>
        <p:spPr>
          <a:xfrm flipV="1">
            <a:off x="6743700" y="4651375"/>
            <a:ext cx="1199895" cy="2138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69" name="文字方塊 22">
                <a:extLst>
                  <a:ext uri="{FF2B5EF4-FFF2-40B4-BE49-F238E27FC236}">
                    <a16:creationId xmlns:a16="http://schemas.microsoft.com/office/drawing/2014/main" id="{937211D5-1924-ACF4-E695-E5598DF27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988" y="2853487"/>
                <a:ext cx="403306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Re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dirty="0"/>
                  <a:t>就是干涉的結果！</a:t>
                </a:r>
              </a:p>
            </p:txBody>
          </p:sp>
        </mc:Choice>
        <mc:Fallback xmlns="">
          <p:sp>
            <p:nvSpPr>
              <p:cNvPr id="15369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2853487"/>
                <a:ext cx="4033068" cy="369888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08FD57E-ED67-2FBA-EA05-87A088D5CD8D}"/>
              </a:ext>
            </a:extLst>
          </p:cNvPr>
          <p:cNvCxnSpPr>
            <a:cxnSpLocks/>
          </p:cNvCxnSpPr>
          <p:nvPr/>
        </p:nvCxnSpPr>
        <p:spPr>
          <a:xfrm flipV="1">
            <a:off x="6743700" y="4651375"/>
            <a:ext cx="1199895" cy="8547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27B11C5-AA11-F257-B9D6-CE64DBD6882D}"/>
                  </a:ext>
                </a:extLst>
              </p:cNvPr>
              <p:cNvSpPr txBox="1"/>
              <p:nvPr/>
            </p:nvSpPr>
            <p:spPr bwMode="auto">
              <a:xfrm>
                <a:off x="1042988" y="413958"/>
                <a:ext cx="4394408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13958"/>
                <a:ext cx="4394408" cy="387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1ADB85B2-E9B4-C4CD-00E7-D79F2506E832}"/>
                  </a:ext>
                </a:extLst>
              </p:cNvPr>
              <p:cNvSpPr txBox="1"/>
              <p:nvPr/>
            </p:nvSpPr>
            <p:spPr bwMode="auto">
              <a:xfrm>
                <a:off x="1042988" y="1772163"/>
                <a:ext cx="690060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E7E14B09-6CE0-A41A-0CB0-062A1F81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1772163"/>
                <a:ext cx="69006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C39D1FE9-A50E-20A7-140F-2B9E76150453}"/>
                  </a:ext>
                </a:extLst>
              </p:cNvPr>
              <p:cNvSpPr txBox="1"/>
              <p:nvPr/>
            </p:nvSpPr>
            <p:spPr bwMode="auto">
              <a:xfrm>
                <a:off x="2147497" y="2301316"/>
                <a:ext cx="45448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89AFA043-23C5-590B-78C8-E8FB3447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497" y="2301316"/>
                <a:ext cx="4544899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8BD54719-1265-F157-29C7-1687AE8F043C}"/>
                  </a:ext>
                </a:extLst>
              </p:cNvPr>
              <p:cNvSpPr txBox="1"/>
              <p:nvPr/>
            </p:nvSpPr>
            <p:spPr bwMode="auto">
              <a:xfrm>
                <a:off x="127257" y="3329846"/>
                <a:ext cx="8889485" cy="4101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D0EE5D34-0383-E246-D470-C4AC3803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57" y="3329846"/>
                <a:ext cx="8889485" cy="410177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6">
                <a:extLst>
                  <a:ext uri="{FF2B5EF4-FFF2-40B4-BE49-F238E27FC236}">
                    <a16:creationId xmlns:a16="http://schemas.microsoft.com/office/drawing/2014/main" id="{6617F381-6CA8-8286-47EA-52B0636D07BF}"/>
                  </a:ext>
                </a:extLst>
              </p:cNvPr>
              <p:cNvSpPr txBox="1"/>
              <p:nvPr/>
            </p:nvSpPr>
            <p:spPr bwMode="auto">
              <a:xfrm>
                <a:off x="1158109" y="4680577"/>
                <a:ext cx="411593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6">
                <a:extLst>
                  <a:ext uri="{FF2B5EF4-FFF2-40B4-BE49-F238E27FC236}">
                    <a16:creationId xmlns:a16="http://schemas.microsoft.com/office/drawing/2014/main" id="{D864EA57-58B4-E850-BCE2-D729589E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9" y="4680577"/>
                <a:ext cx="41159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09EEBF-AB67-DE16-EB13-15E6EC3E29C5}"/>
              </a:ext>
            </a:extLst>
          </p:cNvPr>
          <p:cNvSpPr txBox="1"/>
          <p:nvPr/>
        </p:nvSpPr>
        <p:spPr bwMode="auto">
          <a:xfrm>
            <a:off x="7092280" y="2301316"/>
            <a:ext cx="1008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2-16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089DB-4238-D59D-60BF-39DA52B7005F}"/>
                  </a:ext>
                </a:extLst>
              </p:cNvPr>
              <p:cNvSpPr txBox="1"/>
              <p:nvPr/>
            </p:nvSpPr>
            <p:spPr bwMode="auto">
              <a:xfrm>
                <a:off x="7092280" y="4382303"/>
                <a:ext cx="291483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547BD-C7FC-EDF9-6435-DE3A4847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280" y="4382303"/>
                <a:ext cx="29148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E6E99-D899-5080-69AF-35624F8961F2}"/>
                  </a:ext>
                </a:extLst>
              </p:cNvPr>
              <p:cNvSpPr txBox="1"/>
              <p:nvPr/>
            </p:nvSpPr>
            <p:spPr bwMode="auto">
              <a:xfrm>
                <a:off x="7343647" y="5095611"/>
                <a:ext cx="32469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63238-AA0C-EECF-4528-F04496909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3647" y="5095611"/>
                <a:ext cx="32469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00AEDC-3D96-754A-7C61-9763F92EF31A}"/>
                  </a:ext>
                </a:extLst>
              </p:cNvPr>
              <p:cNvSpPr txBox="1"/>
              <p:nvPr/>
            </p:nvSpPr>
            <p:spPr bwMode="auto">
              <a:xfrm>
                <a:off x="1158109" y="870893"/>
                <a:ext cx="43944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是狹縫1,2距觀測點的距離！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C1C7D-31AD-0267-4DAE-A5808A80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9" y="870893"/>
                <a:ext cx="4394408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97AEF0-B724-508C-4254-FF2B1CBE951C}"/>
              </a:ext>
            </a:extLst>
          </p:cNvPr>
          <p:cNvSpPr txBox="1"/>
          <p:nvPr/>
        </p:nvSpPr>
        <p:spPr bwMode="auto">
          <a:xfrm>
            <a:off x="1127500" y="1316271"/>
            <a:ext cx="2580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觀測點的電子波強度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9" grpId="0"/>
      <p:bldP spid="2" grpId="0" animBg="1"/>
      <p:bldP spid="3" grpId="0" animBg="1"/>
      <p:bldP spid="4" grpId="0" animBg="1"/>
      <p:bldP spid="8" grpId="0" animBg="1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3833A-87B8-FA6E-9EAF-44614E9D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114814B1-414E-AFB4-EEF3-11DF77DEA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7860"/>
          <a:stretch/>
        </p:blipFill>
        <p:spPr bwMode="auto">
          <a:xfrm>
            <a:off x="827584" y="1475332"/>
            <a:ext cx="7848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1C12EA7D-CC69-786A-0DF0-43A6F27D994F}"/>
                  </a:ext>
                </a:extLst>
              </p:cNvPr>
              <p:cNvSpPr txBox="1"/>
              <p:nvPr/>
            </p:nvSpPr>
            <p:spPr bwMode="auto">
              <a:xfrm>
                <a:off x="996947" y="318772"/>
                <a:ext cx="6873356" cy="7693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1C12EA7D-CC69-786A-0DF0-43A6F27D9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947" y="318772"/>
                <a:ext cx="6873356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B81F5D-DF10-DB17-A693-15D711EFE871}"/>
              </a:ext>
            </a:extLst>
          </p:cNvPr>
          <p:cNvSpPr txBox="1"/>
          <p:nvPr/>
        </p:nvSpPr>
        <p:spPr bwMode="auto">
          <a:xfrm>
            <a:off x="2915816" y="1097075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與一般雙狹縫干涉完全一致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4849D2-32BB-C9C5-5E5F-D9E42FD2BA40}"/>
                  </a:ext>
                </a:extLst>
              </p:cNvPr>
              <p:cNvSpPr txBox="1"/>
              <p:nvPr/>
            </p:nvSpPr>
            <p:spPr bwMode="auto">
              <a:xfrm>
                <a:off x="7884096" y="4023709"/>
                <a:ext cx="792088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4849D2-32BB-C9C5-5E5F-D9E42FD2B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096" y="4023709"/>
                <a:ext cx="7920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FF10978-AE3B-AAA3-0240-D7790DAAA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355651"/>
            <a:ext cx="1728192" cy="2194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0A1C9-D24B-C6C6-6F55-2B78498D1031}"/>
              </a:ext>
            </a:extLst>
          </p:cNvPr>
          <p:cNvSpPr txBox="1"/>
          <p:nvPr/>
        </p:nvSpPr>
        <p:spPr bwMode="auto">
          <a:xfrm>
            <a:off x="827584" y="472514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以虛數指數函數描述自由電子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EF92E-668A-48D3-119F-E6C3A3547FA9}"/>
              </a:ext>
            </a:extLst>
          </p:cNvPr>
          <p:cNvSpPr txBox="1"/>
          <p:nvPr/>
        </p:nvSpPr>
        <p:spPr bwMode="auto">
          <a:xfrm>
            <a:off x="813384" y="5179276"/>
            <a:ext cx="3686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以波函數絕對值為機率密度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D723F-7CBE-A202-F7FE-8563FBA4E339}"/>
              </a:ext>
            </a:extLst>
          </p:cNvPr>
          <p:cNvSpPr txBox="1"/>
          <p:nvPr/>
        </p:nvSpPr>
        <p:spPr bwMode="auto">
          <a:xfrm>
            <a:off x="827584" y="5633408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證實是正確的方向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26667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/>
              <p:nvPr/>
            </p:nvSpPr>
            <p:spPr bwMode="auto">
              <a:xfrm>
                <a:off x="1033714" y="953096"/>
                <a:ext cx="234314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4" y="953096"/>
                <a:ext cx="2343142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187" y="462724"/>
                <a:ext cx="71287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尋找定態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Stationary State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波函數，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時間部分與空間部分可以分離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187" y="462724"/>
                <a:ext cx="7128791" cy="369332"/>
              </a:xfrm>
              <a:prstGeom prst="rect">
                <a:avLst/>
              </a:prstGeom>
              <a:blipFill>
                <a:blip r:embed="rId3"/>
                <a:stretch>
                  <a:fillRect l="-71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/>
              <p:nvPr/>
            </p:nvSpPr>
            <p:spPr bwMode="auto">
              <a:xfrm>
                <a:off x="1033714" y="1766710"/>
                <a:ext cx="303531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4" y="1766710"/>
                <a:ext cx="3035318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182764-1A02-01FF-7F87-BC29063A7C7A}"/>
              </a:ext>
            </a:extLst>
          </p:cNvPr>
          <p:cNvSpPr txBox="1"/>
          <p:nvPr/>
        </p:nvSpPr>
        <p:spPr bwMode="auto">
          <a:xfrm>
            <a:off x="1025485" y="1354965"/>
            <a:ext cx="3470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代入薛丁格方程式：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/>
              <p:nvPr/>
            </p:nvSpPr>
            <p:spPr bwMode="auto">
              <a:xfrm>
                <a:off x="1039206" y="2770115"/>
                <a:ext cx="536323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206" y="2770115"/>
                <a:ext cx="5363238" cy="648126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DCA21F-7078-0730-1B70-F3184B67A661}"/>
              </a:ext>
            </a:extLst>
          </p:cNvPr>
          <p:cNvSpPr txBox="1"/>
          <p:nvPr/>
        </p:nvSpPr>
        <p:spPr bwMode="auto">
          <a:xfrm>
            <a:off x="1039205" y="242755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/>
              <p:nvPr/>
            </p:nvSpPr>
            <p:spPr bwMode="auto">
              <a:xfrm>
                <a:off x="1049944" y="3822287"/>
                <a:ext cx="5196121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944" y="3822287"/>
                <a:ext cx="5196121" cy="71731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/>
              <p:nvPr/>
            </p:nvSpPr>
            <p:spPr bwMode="auto">
              <a:xfrm>
                <a:off x="1033714" y="3443030"/>
                <a:ext cx="32750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左右都除以</a:t>
                </a:r>
                <a:r>
                  <a:rPr lang="en-US" altLang="zh-TW" sz="1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4" y="3443030"/>
                <a:ext cx="3275006" cy="369332"/>
              </a:xfrm>
              <a:prstGeom prst="rect">
                <a:avLst/>
              </a:prstGeom>
              <a:blipFill>
                <a:blip r:embed="rId7"/>
                <a:stretch>
                  <a:fillRect l="-154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/>
              <p:nvPr/>
            </p:nvSpPr>
            <p:spPr bwMode="auto">
              <a:xfrm>
                <a:off x="1033713" y="4571971"/>
                <a:ext cx="65805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現在左邊只與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有關，右邊只與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有關，兩者是獨立變數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3" y="4571971"/>
                <a:ext cx="6580503" cy="369332"/>
              </a:xfrm>
              <a:prstGeom prst="rect">
                <a:avLst/>
              </a:prstGeom>
              <a:blipFill>
                <a:blip r:embed="rId8"/>
                <a:stretch>
                  <a:fillRect l="-771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/>
              <p:nvPr/>
            </p:nvSpPr>
            <p:spPr bwMode="auto">
              <a:xfrm>
                <a:off x="1017484" y="4941303"/>
                <a:ext cx="71287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這不可能，唯一例外是左右兩式與兩者都無關，是一常數。設為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7484" y="4941303"/>
                <a:ext cx="7128791" cy="369332"/>
              </a:xfrm>
              <a:prstGeom prst="rect">
                <a:avLst/>
              </a:prstGeom>
              <a:blipFill>
                <a:blip r:embed="rId9"/>
                <a:stretch>
                  <a:fillRect l="-89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/>
              <p:nvPr/>
            </p:nvSpPr>
            <p:spPr bwMode="auto">
              <a:xfrm>
                <a:off x="1066800" y="5410200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410200"/>
                <a:ext cx="5683322" cy="717312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4C4913-2EAE-DF12-A6B2-D141DF6814E3}"/>
              </a:ext>
            </a:extLst>
          </p:cNvPr>
          <p:cNvCxnSpPr/>
          <p:nvPr/>
        </p:nvCxnSpPr>
        <p:spPr>
          <a:xfrm flipH="1">
            <a:off x="2069601" y="1322428"/>
            <a:ext cx="481772" cy="58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BC422D-3C3F-DE0F-D4A0-ABAB7B8AFE9A}"/>
              </a:ext>
            </a:extLst>
          </p:cNvPr>
          <p:cNvCxnSpPr>
            <a:cxnSpLocks/>
          </p:cNvCxnSpPr>
          <p:nvPr/>
        </p:nvCxnSpPr>
        <p:spPr>
          <a:xfrm>
            <a:off x="2551373" y="1312552"/>
            <a:ext cx="402851" cy="64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272DE8-A85C-5CFE-B5FD-505E30135D3C}"/>
              </a:ext>
            </a:extLst>
          </p:cNvPr>
          <p:cNvCxnSpPr>
            <a:cxnSpLocks/>
          </p:cNvCxnSpPr>
          <p:nvPr/>
        </p:nvCxnSpPr>
        <p:spPr>
          <a:xfrm>
            <a:off x="2569187" y="1323124"/>
            <a:ext cx="1151638" cy="518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0" grpId="0"/>
      <p:bldP spid="11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E1A33-E4DB-CDA8-539D-D32ADC375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D64F1DE9-37C7-7BF5-9AC5-F2150012223B}"/>
                  </a:ext>
                </a:extLst>
              </p:cNvPr>
              <p:cNvSpPr txBox="1"/>
              <p:nvPr/>
            </p:nvSpPr>
            <p:spPr bwMode="auto">
              <a:xfrm>
                <a:off x="4020413" y="2421409"/>
                <a:ext cx="3480696" cy="6108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D64F1DE9-37C7-7BF5-9AC5-F2150012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0413" y="2421409"/>
                <a:ext cx="3480696" cy="610873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8D69A745-9DFA-1718-BFD0-3B29C58F8E28}"/>
                  </a:ext>
                </a:extLst>
              </p:cNvPr>
              <p:cNvSpPr txBox="1"/>
              <p:nvPr/>
            </p:nvSpPr>
            <p:spPr bwMode="auto">
              <a:xfrm>
                <a:off x="990600" y="948662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8D69A745-9DFA-1718-BFD0-3B29C58F8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948662"/>
                <a:ext cx="5683322" cy="71731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E22CB42-C703-7CA1-142D-532C922D8096}"/>
              </a:ext>
            </a:extLst>
          </p:cNvPr>
          <p:cNvSpPr/>
          <p:nvPr/>
        </p:nvSpPr>
        <p:spPr>
          <a:xfrm>
            <a:off x="4468200" y="823010"/>
            <a:ext cx="2242986" cy="1054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1A57AC79-1EC9-D5C3-8B1D-3BA9FD19ED25}"/>
                  </a:ext>
                </a:extLst>
              </p:cNvPr>
              <p:cNvSpPr txBox="1"/>
              <p:nvPr/>
            </p:nvSpPr>
            <p:spPr bwMode="auto">
              <a:xfrm>
                <a:off x="995916" y="2354917"/>
                <a:ext cx="2128284" cy="6298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1A57AC79-1EC9-D5C3-8B1D-3BA9FD19E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916" y="2354917"/>
                <a:ext cx="2128284" cy="629852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D6083699-626B-32ED-7710-24EF447C1C49}"/>
              </a:ext>
            </a:extLst>
          </p:cNvPr>
          <p:cNvSpPr/>
          <p:nvPr/>
        </p:nvSpPr>
        <p:spPr>
          <a:xfrm>
            <a:off x="3429000" y="2590800"/>
            <a:ext cx="341903" cy="23044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0" name="文字方塊 24">
            <a:extLst>
              <a:ext uri="{FF2B5EF4-FFF2-40B4-BE49-F238E27FC236}">
                <a16:creationId xmlns:a16="http://schemas.microsoft.com/office/drawing/2014/main" id="{7F36693C-5859-084E-2C8B-5252D3A1C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94" y="3244334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如同古典的可分解波，定態波函數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時間部分可以被分離，且可被完全決定，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C4ECA-FA40-36AA-F29A-7E8D262DC7D3}"/>
                  </a:ext>
                </a:extLst>
              </p:cNvPr>
              <p:cNvSpPr txBox="1"/>
              <p:nvPr/>
            </p:nvSpPr>
            <p:spPr>
              <a:xfrm>
                <a:off x="995916" y="3630067"/>
                <a:ext cx="7391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是一個複數函數，不完全是古典的簡諧運動演化，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C4ECA-FA40-36AA-F29A-7E8D262D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16" y="3630067"/>
                <a:ext cx="7391400" cy="369332"/>
              </a:xfrm>
              <a:prstGeom prst="rect">
                <a:avLst/>
              </a:prstGeom>
              <a:blipFill>
                <a:blip r:embed="rId5"/>
                <a:stretch>
                  <a:fillRect l="-17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C11957-219E-7FDF-8175-664FAAB1C8BF}"/>
                  </a:ext>
                </a:extLst>
              </p:cNvPr>
              <p:cNvSpPr txBox="1"/>
              <p:nvPr/>
            </p:nvSpPr>
            <p:spPr>
              <a:xfrm>
                <a:off x="936844" y="3974586"/>
                <a:ext cx="7924800" cy="485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但實數部的確就是古典的簡諧運動演化，故也可定義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爲熟悉的角頻率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C11957-219E-7FDF-8175-664FAAB1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44" y="3974586"/>
                <a:ext cx="7924800" cy="485518"/>
              </a:xfrm>
              <a:prstGeom prst="rect">
                <a:avLst/>
              </a:prstGeom>
              <a:blipFill>
                <a:blip r:embed="rId6"/>
                <a:stretch>
                  <a:fillRect l="-64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C978B0-0A1E-10C5-0000-DBD63A5D8B52}"/>
                  </a:ext>
                </a:extLst>
              </p:cNvPr>
              <p:cNvSpPr txBox="1"/>
              <p:nvPr/>
            </p:nvSpPr>
            <p:spPr bwMode="auto">
              <a:xfrm>
                <a:off x="995916" y="5189447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定態波函數的時間演化就是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單純的</a:t>
                </a:r>
                <a:r>
                  <a:rPr lang="LID4096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C978B0-0A1E-10C5-0000-DBD63A5D8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916" y="5189447"/>
                <a:ext cx="7695719" cy="480709"/>
              </a:xfrm>
              <a:prstGeom prst="rect">
                <a:avLst/>
              </a:prstGeom>
              <a:blipFill>
                <a:blip r:embed="rId7"/>
                <a:stretch>
                  <a:fillRect l="-659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4937C9-E12A-028C-EDBE-3CAA386627F1}"/>
                  </a:ext>
                </a:extLst>
              </p:cNvPr>
              <p:cNvSpPr txBox="1"/>
              <p:nvPr/>
            </p:nvSpPr>
            <p:spPr bwMode="auto">
              <a:xfrm>
                <a:off x="995916" y="4871181"/>
                <a:ext cx="81480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anose="02020603050405020304" pitchFamily="18" charset="0"/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似乎就對應這個狀態的能量。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將來會完整推導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的確就是測量上的能量。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4937C9-E12A-028C-EDBE-3CAA38662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916" y="4871181"/>
                <a:ext cx="8148084" cy="369332"/>
              </a:xfrm>
              <a:prstGeom prst="rect">
                <a:avLst/>
              </a:prstGeom>
              <a:blipFill>
                <a:blip r:embed="rId8"/>
                <a:stretch>
                  <a:fillRect l="-62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0B68014D-ED19-0380-7643-DDF009AB2178}"/>
                  </a:ext>
                </a:extLst>
              </p:cNvPr>
              <p:cNvSpPr txBox="1"/>
              <p:nvPr/>
            </p:nvSpPr>
            <p:spPr bwMode="auto">
              <a:xfrm>
                <a:off x="1054812" y="5813703"/>
                <a:ext cx="3895682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0B68014D-ED19-0380-7643-DDF009AB2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812" y="5813703"/>
                <a:ext cx="3895682" cy="49686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DEF20F-6C57-B565-C906-26AD01A93688}"/>
              </a:ext>
            </a:extLst>
          </p:cNvPr>
          <p:cNvSpPr txBox="1"/>
          <p:nvPr/>
        </p:nvSpPr>
        <p:spPr bwMode="auto">
          <a:xfrm>
            <a:off x="988094" y="1881286"/>
            <a:ext cx="4736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</a:rPr>
              <a:t>時間部分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是非常一般的一次微分方程式</a:t>
            </a:r>
            <a:r>
              <a:rPr lang="zh-TW" altLang="en-US" dirty="0">
                <a:latin typeface="Times New Roman" panose="02020603050405020304" pitchFamily="18" charset="0"/>
              </a:rPr>
              <a:t>：</a:t>
            </a:r>
            <a:endParaRPr 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EDED46-9094-7A5B-1018-95D9D60DB982}"/>
                  </a:ext>
                </a:extLst>
              </p:cNvPr>
              <p:cNvSpPr txBox="1"/>
              <p:nvPr/>
            </p:nvSpPr>
            <p:spPr bwMode="auto">
              <a:xfrm>
                <a:off x="1115617" y="4435290"/>
                <a:ext cx="100811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EDED46-9094-7A5B-1018-95D9D60DB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4435290"/>
                <a:ext cx="10081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5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20" grpId="0"/>
      <p:bldP spid="23" grpId="0"/>
      <p:bldP spid="25" grpId="0"/>
      <p:bldP spid="2" grpId="0"/>
      <p:bldP spid="3" grpId="0"/>
      <p:bldP spid="4" grpId="0" animBg="1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/>
              <p:nvPr/>
            </p:nvSpPr>
            <p:spPr bwMode="auto">
              <a:xfrm>
                <a:off x="618982" y="979630"/>
                <a:ext cx="3727366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82" y="979630"/>
                <a:ext cx="3727366" cy="49686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6B5F76-5948-2949-1892-FDCC6E3484AF}"/>
              </a:ext>
            </a:extLst>
          </p:cNvPr>
          <p:cNvSpPr txBox="1"/>
          <p:nvPr/>
        </p:nvSpPr>
        <p:spPr bwMode="auto">
          <a:xfrm>
            <a:off x="537888" y="2382537"/>
            <a:ext cx="8136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量子波函數若可以分離，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稱為定態，因為它所有可測量的量都與時間無關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A3D38-3201-806E-FF3D-A9FDB5AD9E26}"/>
                  </a:ext>
                </a:extLst>
              </p:cNvPr>
              <p:cNvSpPr txBox="1"/>
              <p:nvPr/>
            </p:nvSpPr>
            <p:spPr bwMode="auto">
              <a:xfrm>
                <a:off x="558436" y="1429906"/>
                <a:ext cx="8115904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</a:rPr>
                  <a:t>是時間為零時的瞬間波函數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err="1">
                    <a:latin typeface="Times New Roman" panose="02020603050405020304" pitchFamily="18" charset="0"/>
                  </a:rPr>
                  <a:t>是未來的演化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</a:t>
                </a:r>
                <a:r>
                  <a:rPr lang="en-US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A3D38-3201-806E-FF3D-A9FDB5AD9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436" y="1429906"/>
                <a:ext cx="8115904" cy="480709"/>
              </a:xfrm>
              <a:prstGeom prst="rect">
                <a:avLst/>
              </a:prstGeom>
              <a:blipFill>
                <a:blip r:embed="rId4"/>
                <a:stretch>
                  <a:fillRect l="-313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>
            <a:extLst>
              <a:ext uri="{FF2B5EF4-FFF2-40B4-BE49-F238E27FC236}">
                <a16:creationId xmlns:a16="http://schemas.microsoft.com/office/drawing/2014/main" id="{08657F60-55E9-47AD-7616-FF1D59AD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62" y="2951572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anose="02020603050405020304" pitchFamily="18" charset="0"/>
              </a:rPr>
              <a:t>機率密度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097F053-DE46-4F2A-8262-2E427F10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496" y="292253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anose="02020603050405020304" pitchFamily="18" charset="0"/>
              </a:rPr>
              <a:t>與時間無關。</a:t>
            </a:r>
            <a:endParaRPr lang="en-US" altLang="zh-TW" dirty="0">
              <a:latin typeface="Times New Roman" panose="02020603050405020304" pitchFamily="18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C4C0E9A-F2C8-347B-0F2C-67B1AAAD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99" y="4168600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anose="02020603050405020304" pitchFamily="18" charset="0"/>
              </a:rPr>
              <a:t>其他物理測量的期望值也都與時間無關！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DC2D801B-C1FE-8F42-E77D-EBBFD6735FA4}"/>
                  </a:ext>
                </a:extLst>
              </p:cNvPr>
              <p:cNvSpPr txBox="1"/>
              <p:nvPr/>
            </p:nvSpPr>
            <p:spPr bwMode="auto">
              <a:xfrm>
                <a:off x="1673514" y="2831609"/>
                <a:ext cx="5796972" cy="5595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DC2D801B-C1FE-8F42-E77D-EBBFD673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514" y="2831609"/>
                <a:ext cx="5796972" cy="559512"/>
              </a:xfrm>
              <a:prstGeom prst="rect">
                <a:avLst/>
              </a:prstGeom>
              <a:blipFill>
                <a:blip r:embed="rId5"/>
                <a:stretch>
                  <a:fillRect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5ACDC00-928D-40A7-AA9B-48A6A6B2B142}"/>
                  </a:ext>
                </a:extLst>
              </p:cNvPr>
              <p:cNvSpPr txBox="1"/>
              <p:nvPr/>
            </p:nvSpPr>
            <p:spPr bwMode="auto">
              <a:xfrm>
                <a:off x="547362" y="4588352"/>
                <a:ext cx="6019006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5ACDC00-928D-40A7-AA9B-48A6A6B2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62" y="4588352"/>
                <a:ext cx="6019006" cy="1711494"/>
              </a:xfrm>
              <a:prstGeom prst="rect">
                <a:avLst/>
              </a:prstGeom>
              <a:blipFill>
                <a:blip r:embed="rId6"/>
                <a:stretch>
                  <a:fillRect l="-5485" t="-59259" b="-9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2" descr="p1">
            <a:extLst>
              <a:ext uri="{FF2B5EF4-FFF2-40B4-BE49-F238E27FC236}">
                <a16:creationId xmlns:a16="http://schemas.microsoft.com/office/drawing/2014/main" id="{E06B20A0-75D0-D84C-8E68-0CF6F2B186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9" y="4565418"/>
            <a:ext cx="22336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24">
            <a:extLst>
              <a:ext uri="{FF2B5EF4-FFF2-40B4-BE49-F238E27FC236}">
                <a16:creationId xmlns:a16="http://schemas.microsoft.com/office/drawing/2014/main" id="{2C1AE18B-D965-A33A-03F7-6573E7C1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99" y="530558"/>
            <a:ext cx="7128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可以被分離的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波函數，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56CF7-B61C-5B6C-2161-F6BF9DCA1AEA}"/>
                  </a:ext>
                </a:extLst>
              </p:cNvPr>
              <p:cNvSpPr txBox="1"/>
              <p:nvPr/>
            </p:nvSpPr>
            <p:spPr bwMode="auto">
              <a:xfrm>
                <a:off x="555799" y="3499643"/>
                <a:ext cx="48891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有角頻率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但觀測竟然沒有時間變化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56CF7-B61C-5B6C-2161-F6BF9DCA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99" y="3499643"/>
                <a:ext cx="4889122" cy="369332"/>
              </a:xfrm>
              <a:prstGeom prst="rect">
                <a:avLst/>
              </a:prstGeom>
              <a:blipFill>
                <a:blip r:embed="rId8"/>
                <a:stretch>
                  <a:fillRect l="-103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6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3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http://free.yes81.net/userfiles/image/%E6%89%93%E5%9D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4" y="1324546"/>
            <a:ext cx="3754437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文字方塊 2"/>
          <p:cNvSpPr txBox="1">
            <a:spLocks noChangeArrowheads="1"/>
          </p:cNvSpPr>
          <p:nvPr/>
        </p:nvSpPr>
        <p:spPr bwMode="auto">
          <a:xfrm>
            <a:off x="2051720" y="4593431"/>
            <a:ext cx="621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在定態中，所有對電子的測量結果，都與時間無關！</a:t>
            </a:r>
          </a:p>
        </p:txBody>
      </p:sp>
      <p:sp>
        <p:nvSpPr>
          <p:cNvPr id="63492" name="文字方塊 3"/>
          <p:cNvSpPr txBox="1">
            <a:spLocks noChangeArrowheads="1"/>
          </p:cNvSpPr>
          <p:nvPr/>
        </p:nvSpPr>
        <p:spPr bwMode="auto">
          <a:xfrm>
            <a:off x="2051720" y="5093494"/>
            <a:ext cx="592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牛頓力學中，唯一的定態，就是靜止狀態！</a:t>
            </a:r>
          </a:p>
        </p:txBody>
      </p:sp>
      <p:sp>
        <p:nvSpPr>
          <p:cNvPr id="63494" name="文字方塊 6"/>
          <p:cNvSpPr txBox="1">
            <a:spLocks noChangeArrowheads="1"/>
          </p:cNvSpPr>
          <p:nvPr/>
        </p:nvSpPr>
        <p:spPr bwMode="auto">
          <a:xfrm>
            <a:off x="2051720" y="5587206"/>
            <a:ext cx="435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但量子力學中，卻有許多定態。</a:t>
            </a:r>
          </a:p>
        </p:txBody>
      </p:sp>
      <p:pic>
        <p:nvPicPr>
          <p:cNvPr id="63495" name="Picture 4" descr="http://webpic.chinareviewnews.com/upload/200907/13/101020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36" y="1331913"/>
            <a:ext cx="361059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ECAE3-4B02-52D6-615E-BE22812674F7}"/>
              </a:ext>
            </a:extLst>
          </p:cNvPr>
          <p:cNvSpPr txBox="1"/>
          <p:nvPr/>
        </p:nvSpPr>
        <p:spPr bwMode="auto">
          <a:xfrm>
            <a:off x="2157573" y="821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3BE6B263-5C04-6D92-D852-1FA18701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6036067"/>
            <a:ext cx="5361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一個量子系統的定態決定了此系統的物理性質。</a:t>
            </a:r>
          </a:p>
        </p:txBody>
      </p:sp>
    </p:spTree>
    <p:extLst>
      <p:ext uri="{BB962C8B-B14F-4D97-AF65-F5344CB8AC3E}">
        <p14:creationId xmlns:p14="http://schemas.microsoft.com/office/powerpoint/2010/main" val="158720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DC223-00B0-3B6A-F9B5-17950968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f39_03">
            <a:extLst>
              <a:ext uri="{FF2B5EF4-FFF2-40B4-BE49-F238E27FC236}">
                <a16:creationId xmlns:a16="http://schemas.microsoft.com/office/drawing/2014/main" id="{90B4508A-9FC4-255C-CAB2-420ABF2F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02" y="1125200"/>
            <a:ext cx="5617170" cy="261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>
            <a:extLst>
              <a:ext uri="{FF2B5EF4-FFF2-40B4-BE49-F238E27FC236}">
                <a16:creationId xmlns:a16="http://schemas.microsoft.com/office/drawing/2014/main" id="{58A231AD-FF3C-DEED-6461-3F3D0022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781" y="4162500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2230" name="Text Box 8">
            <a:extLst>
              <a:ext uri="{FF2B5EF4-FFF2-40B4-BE49-F238E27FC236}">
                <a16:creationId xmlns:a16="http://schemas.microsoft.com/office/drawing/2014/main" id="{FE1D8482-39D3-2FBE-5F54-3F82736E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437112"/>
            <a:ext cx="6984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電子可以在能階定態之間以放出與吸收光子的方式躍遷，形成光譜。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11A4D1B-306E-4C9A-5F42-6DBC36D7F1E0}"/>
                  </a:ext>
                </a:extLst>
              </p:cNvPr>
              <p:cNvSpPr txBox="1"/>
              <p:nvPr/>
            </p:nvSpPr>
            <p:spPr bwMode="auto">
              <a:xfrm>
                <a:off x="3519808" y="4896946"/>
                <a:ext cx="109651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h𝑓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11A4D1B-306E-4C9A-5F42-6DBC36D7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9808" y="4896946"/>
                <a:ext cx="1096519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4902E1D-0C23-9BFE-0349-24E702AAFADA}"/>
              </a:ext>
            </a:extLst>
          </p:cNvPr>
          <p:cNvSpPr txBox="1"/>
          <p:nvPr/>
        </p:nvSpPr>
        <p:spPr bwMode="auto">
          <a:xfrm>
            <a:off x="1403648" y="5393713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到達基態後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電子是穩定的。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F9B78-0807-292F-259E-75DAAAFCD65F}"/>
              </a:ext>
            </a:extLst>
          </p:cNvPr>
          <p:cNvSpPr txBox="1"/>
          <p:nvPr/>
        </p:nvSpPr>
        <p:spPr bwMode="auto">
          <a:xfrm>
            <a:off x="1403102" y="3989242"/>
            <a:ext cx="4320480" cy="3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一系列的定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態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給出系統的能階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36757" y="3022453"/>
                <a:ext cx="4320481" cy="369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滿足此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常微分方程式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7" y="3022453"/>
                <a:ext cx="4320481" cy="369888"/>
              </a:xfrm>
              <a:prstGeom prst="rect">
                <a:avLst/>
              </a:prstGeom>
              <a:blipFill>
                <a:blip r:embed="rId2"/>
                <a:stretch>
                  <a:fillRect l="-293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189" y="1040783"/>
                <a:ext cx="80458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時間部分已單純的解出，定態解就由空間位置部分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滿足的方程式決定：</a:t>
                </a:r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189" y="1040783"/>
                <a:ext cx="8045896" cy="369332"/>
              </a:xfrm>
              <a:prstGeom prst="rect">
                <a:avLst/>
              </a:prstGeom>
              <a:blipFill>
                <a:blip r:embed="rId3"/>
                <a:stretch>
                  <a:fillRect l="-472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/>
              <p:nvPr/>
            </p:nvSpPr>
            <p:spPr bwMode="auto">
              <a:xfrm>
                <a:off x="755576" y="3524052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524052"/>
                <a:ext cx="4435573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/>
              <p:nvPr/>
            </p:nvSpPr>
            <p:spPr bwMode="auto">
              <a:xfrm>
                <a:off x="759874" y="4345095"/>
                <a:ext cx="4128631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874" y="4345095"/>
                <a:ext cx="4128631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/>
              <p:nvPr/>
            </p:nvSpPr>
            <p:spPr bwMode="auto">
              <a:xfrm>
                <a:off x="705223" y="1645411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223" y="1645411"/>
                <a:ext cx="5683322" cy="71731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64879DF-130C-A963-9F7D-8A9846565FE5}"/>
              </a:ext>
            </a:extLst>
          </p:cNvPr>
          <p:cNvSpPr/>
          <p:nvPr/>
        </p:nvSpPr>
        <p:spPr>
          <a:xfrm>
            <a:off x="736756" y="1530720"/>
            <a:ext cx="3568867" cy="1067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/>
              <p:nvPr/>
            </p:nvSpPr>
            <p:spPr>
              <a:xfrm>
                <a:off x="705223" y="2648507"/>
                <a:ext cx="7397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>
                    <a:latin typeface="Times New Roman" panose="02020603050405020304" pitchFamily="18" charset="0"/>
                  </a:rPr>
                  <a:t>位置函數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對應特定的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，因此有時會將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寫在足標：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23" y="2648507"/>
                <a:ext cx="7397825" cy="369332"/>
              </a:xfrm>
              <a:prstGeom prst="rect">
                <a:avLst/>
              </a:prstGeom>
              <a:blipFill>
                <a:blip r:embed="rId7"/>
                <a:stretch>
                  <a:fillRect l="-68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9">
            <a:extLst>
              <a:ext uri="{FF2B5EF4-FFF2-40B4-BE49-F238E27FC236}">
                <a16:creationId xmlns:a16="http://schemas.microsoft.com/office/drawing/2014/main" id="{14F568CB-2273-3880-81AD-BD5FDBF8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219908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Time-Independent </a:t>
            </a:r>
            <a:r>
              <a:rPr kumimoji="0"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Schrodinger Equation</a:t>
            </a:r>
            <a:endParaRPr kumimoji="0"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E1A4F91-D0F2-90DE-31AD-42A0ACC5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589240"/>
            <a:ext cx="809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與時間無關薛丁格方程式的解就是定態，</a:t>
            </a:r>
          </a:p>
        </p:txBody>
      </p:sp>
    </p:spTree>
    <p:extLst>
      <p:ext uri="{BB962C8B-B14F-4D97-AF65-F5344CB8AC3E}">
        <p14:creationId xmlns:p14="http://schemas.microsoft.com/office/powerpoint/2010/main" val="13429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8" grpId="0" animBg="1"/>
      <p:bldP spid="11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文字方塊 3"/>
              <p:cNvSpPr txBox="1">
                <a:spLocks noChangeArrowheads="1"/>
              </p:cNvSpPr>
              <p:nvPr/>
            </p:nvSpPr>
            <p:spPr bwMode="auto">
              <a:xfrm>
                <a:off x="5003354" y="2853060"/>
                <a:ext cx="3764126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TW" altLang="en-US" sz="1800" dirty="0"/>
                  <a:t>分別標定跳躍前後的穩定態，</a:t>
                </a:r>
              </a:p>
            </p:txBody>
          </p:sp>
        </mc:Choice>
        <mc:Fallback xmlns="">
          <p:sp>
            <p:nvSpPr>
              <p:cNvPr id="78851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354" y="2853060"/>
                <a:ext cx="3764126" cy="369888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3" name="文字方塊 5"/>
          <p:cNvSpPr txBox="1">
            <a:spLocks noChangeArrowheads="1"/>
          </p:cNvSpPr>
          <p:nvPr/>
        </p:nvSpPr>
        <p:spPr bwMode="auto">
          <a:xfrm>
            <a:off x="4984850" y="3267689"/>
            <a:ext cx="3268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波爾得到了</a:t>
            </a:r>
            <a:r>
              <a:rPr lang="zh-TW" altLang="en-US" sz="1800" dirty="0">
                <a:solidFill>
                  <a:srgbClr val="FF0000"/>
                </a:solidFill>
              </a:rPr>
              <a:t>能階</a:t>
            </a:r>
            <a:r>
              <a:rPr lang="zh-TW" altLang="en-US" sz="1800" dirty="0"/>
              <a:t>的具體公式：</a:t>
            </a:r>
          </a:p>
        </p:txBody>
      </p:sp>
      <p:sp>
        <p:nvSpPr>
          <p:cNvPr id="78855" name="矩形 1"/>
          <p:cNvSpPr>
            <a:spLocks noChangeArrowheads="1"/>
          </p:cNvSpPr>
          <p:nvPr/>
        </p:nvSpPr>
        <p:spPr bwMode="auto">
          <a:xfrm>
            <a:off x="5005310" y="1083597"/>
            <a:ext cx="3343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即可得出能態的能量：</a:t>
            </a:r>
          </a:p>
        </p:txBody>
      </p:sp>
      <p:pic>
        <p:nvPicPr>
          <p:cNvPr id="8" name="Picture 5" descr="D:\Dropbox\Documents\課程\YoungTextBook\Images\Chapter39\A_Images\A_Figures_and_Photos\39_24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 t="9525" b="9094"/>
          <a:stretch/>
        </p:blipFill>
        <p:spPr bwMode="auto">
          <a:xfrm>
            <a:off x="795661" y="620688"/>
            <a:ext cx="4127176" cy="444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1975830-3331-FE4D-9933-10739D2F761B}"/>
                  </a:ext>
                </a:extLst>
              </p:cNvPr>
              <p:cNvSpPr txBox="1"/>
              <p:nvPr/>
            </p:nvSpPr>
            <p:spPr>
              <a:xfrm>
                <a:off x="5051505" y="1476641"/>
                <a:ext cx="3114710" cy="11879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</a:rPr>
                        <m:t>h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h𝑐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−13.6</m:t>
                          </m:r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eV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1975830-3331-FE4D-9933-10739D2F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05" y="1476641"/>
                <a:ext cx="3114710" cy="1187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D621DDF-F280-BC47-A9DC-0657BD59DE8E}"/>
                  </a:ext>
                </a:extLst>
              </p:cNvPr>
              <p:cNvSpPr txBox="1"/>
              <p:nvPr/>
            </p:nvSpPr>
            <p:spPr>
              <a:xfrm>
                <a:off x="5076056" y="3789040"/>
                <a:ext cx="2376264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−13.6</m:t>
                          </m:r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eV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D621DDF-F280-BC47-A9DC-0657BD59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89040"/>
                <a:ext cx="2376264" cy="618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97607D02-8A7B-5059-3F6A-156866FF5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966" y="5167457"/>
                <a:ext cx="75247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存在一能量最低、穩定的能態，</a:t>
                </a:r>
                <a:r>
                  <a:rPr lang="en-US" altLang="zh-TW" sz="1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稱基態。其餘的態稱激發態。</a:t>
                </a:r>
              </a:p>
            </p:txBody>
          </p:sp>
        </mc:Choice>
        <mc:Fallback xmlns="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97607D02-8A7B-5059-3F6A-156866FF5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8966" y="5167457"/>
                <a:ext cx="7524750" cy="369888"/>
              </a:xfrm>
              <a:prstGeom prst="rect">
                <a:avLst/>
              </a:prstGeom>
              <a:blipFill>
                <a:blip r:embed="rId6"/>
                <a:stretch>
                  <a:fillRect l="-673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7B341E-2912-73AC-B27F-8CE59264F89F}"/>
              </a:ext>
            </a:extLst>
          </p:cNvPr>
          <p:cNvSpPr txBox="1"/>
          <p:nvPr/>
        </p:nvSpPr>
        <p:spPr>
          <a:xfrm>
            <a:off x="1178966" y="5589240"/>
            <a:ext cx="79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TW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處於基態的電子，沒有更低的能態了，因此完全無法再放出光子。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3DD8E-956E-8921-79CF-348407CAE5B8}"/>
              </a:ext>
            </a:extLst>
          </p:cNvPr>
          <p:cNvSpPr txBox="1"/>
          <p:nvPr/>
        </p:nvSpPr>
        <p:spPr>
          <a:xfrm>
            <a:off x="1178966" y="6021288"/>
            <a:ext cx="699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TW" sz="1800">
                <a:latin typeface="Cambria Math" panose="02040503050406030204" pitchFamily="18" charset="0"/>
              </a:rPr>
              <a:t>這是古典物理不會出現的，</a:t>
            </a:r>
            <a:r>
              <a:rPr lang="en-GB" sz="1800" dirty="0" err="1">
                <a:latin typeface="Cambria Math" panose="02040503050406030204" pitchFamily="18" charset="0"/>
              </a:rPr>
              <a:t>但</a:t>
            </a:r>
            <a:r>
              <a:rPr lang="en-TW" sz="1800">
                <a:latin typeface="Cambria Math" panose="02040503050406030204" pitchFamily="18" charset="0"/>
              </a:rPr>
              <a:t>也是原子之所以會穩定的原因</a:t>
            </a:r>
            <a:r>
              <a:rPr lang="en-TW" sz="1800" dirty="0">
                <a:latin typeface="Cambria Math" panose="02040503050406030204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3DD87AB-B2D1-498F-407E-AD1288247C3F}"/>
                  </a:ext>
                </a:extLst>
              </p:cNvPr>
              <p:cNvSpPr txBox="1"/>
              <p:nvPr/>
            </p:nvSpPr>
            <p:spPr>
              <a:xfrm>
                <a:off x="6522315" y="402250"/>
                <a:ext cx="1643900" cy="6186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3DD87AB-B2D1-498F-407E-AD128824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15" y="402250"/>
                <a:ext cx="1643900" cy="618631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1">
            <a:extLst>
              <a:ext uri="{FF2B5EF4-FFF2-40B4-BE49-F238E27FC236}">
                <a16:creationId xmlns:a16="http://schemas.microsoft.com/office/drawing/2014/main" id="{5414C187-BBC2-09CB-2DA0-93217BF6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10" y="582447"/>
            <a:ext cx="4319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由光譜波長：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 bwMode="auto">
              <a:xfrm>
                <a:off x="5144435" y="3075148"/>
                <a:ext cx="2059859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4435" y="3075148"/>
                <a:ext cx="2059859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Rectangle 5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0" name="Rectangle 9"/>
              <p:cNvSpPr>
                <a:spLocks noChangeArrowheads="1"/>
              </p:cNvSpPr>
              <p:nvPr/>
            </p:nvSpPr>
            <p:spPr bwMode="auto">
              <a:xfrm>
                <a:off x="693532" y="948040"/>
                <a:ext cx="40830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r>
                  <a:rPr lang="zh-TW" altLang="en-US" dirty="0">
                    <a:latin typeface="Times New Roman" panose="02020603050405020304" pitchFamily="18" charset="0"/>
                  </a:rPr>
                  <a:t>當電子受力為零時，位能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是一常數，</a:t>
                </a:r>
              </a:p>
            </p:txBody>
          </p:sp>
        </mc:Choice>
        <mc:Fallback xmlns="">
          <p:sp>
            <p:nvSpPr>
              <p:cNvPr id="297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532" y="948040"/>
                <a:ext cx="4083050" cy="369887"/>
              </a:xfrm>
              <a:prstGeom prst="rect">
                <a:avLst/>
              </a:prstGeom>
              <a:blipFill>
                <a:blip r:embed="rId3"/>
                <a:stretch>
                  <a:fillRect l="-12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7007541" y="264830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動能</a:t>
            </a:r>
          </a:p>
        </p:txBody>
      </p:sp>
      <p:sp>
        <p:nvSpPr>
          <p:cNvPr id="29713" name="文字方塊 20"/>
          <p:cNvSpPr txBox="1">
            <a:spLocks noChangeArrowheads="1"/>
          </p:cNvSpPr>
          <p:nvPr/>
        </p:nvSpPr>
        <p:spPr bwMode="auto">
          <a:xfrm>
            <a:off x="5042621" y="2261945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假設</a:t>
            </a:r>
          </a:p>
        </p:txBody>
      </p:sp>
      <p:sp>
        <p:nvSpPr>
          <p:cNvPr id="29714" name="Oval 7"/>
          <p:cNvSpPr>
            <a:spLocks noChangeArrowheads="1"/>
          </p:cNvSpPr>
          <p:nvPr/>
        </p:nvSpPr>
        <p:spPr bwMode="auto">
          <a:xfrm>
            <a:off x="6744545" y="578380"/>
            <a:ext cx="320675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>
            <a:off x="7231810" y="723469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91648" y="4562308"/>
            <a:ext cx="727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>
                <a:latin typeface="Times New Roman" panose="02020603050405020304" pitchFamily="18" charset="0"/>
              </a:rPr>
              <a:t>其解很簡單，二次微分後與自己成正比，就是指數函數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9717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25" name="直線單箭頭接點 24"/>
          <p:cNvCxnSpPr>
            <a:cxnSpLocks/>
            <a:endCxn id="23" idx="6"/>
          </p:cNvCxnSpPr>
          <p:nvPr/>
        </p:nvCxnSpPr>
        <p:spPr>
          <a:xfrm flipH="1">
            <a:off x="7103052" y="2896176"/>
            <a:ext cx="222852" cy="675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6174365" y="3285705"/>
            <a:ext cx="92868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755576" y="3338059"/>
                <a:ext cx="1786964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338059"/>
                <a:ext cx="1786964" cy="648126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755576" y="3314418"/>
                <a:ext cx="354994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314418"/>
                <a:ext cx="3549946" cy="648126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4571926" y="948317"/>
                <a:ext cx="123828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26" y="948317"/>
                <a:ext cx="12382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 bwMode="auto">
              <a:xfrm>
                <a:off x="5144435" y="2635079"/>
                <a:ext cx="918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4435" y="2635079"/>
                <a:ext cx="9180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744200" y="5015080"/>
                <a:ext cx="120327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00" y="5015080"/>
                <a:ext cx="12032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 bwMode="auto">
              <a:xfrm>
                <a:off x="2194487" y="5009026"/>
                <a:ext cx="10578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=±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𝑖𝑘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4487" y="5009026"/>
                <a:ext cx="1057854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 bwMode="auto">
              <a:xfrm>
                <a:off x="6451706" y="4436759"/>
                <a:ext cx="2284536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𝑎𝑥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706" y="4436759"/>
                <a:ext cx="2284536" cy="625556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 bwMode="auto">
              <a:xfrm>
                <a:off x="755576" y="5715483"/>
                <a:ext cx="234275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715483"/>
                <a:ext cx="2342757" cy="378245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B561AB-A592-DEDC-C752-AF4BB1B28AA3}"/>
              </a:ext>
            </a:extLst>
          </p:cNvPr>
          <p:cNvSpPr txBox="1"/>
          <p:nvPr/>
        </p:nvSpPr>
        <p:spPr bwMode="auto">
          <a:xfrm>
            <a:off x="691648" y="1493976"/>
            <a:ext cx="8044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不直接設為零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，是因為所得結果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將來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可以在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其他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一維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階梯狀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位能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直接引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DDAE0-2584-BE6F-4200-5A549F6EE0D4}"/>
              </a:ext>
            </a:extLst>
          </p:cNvPr>
          <p:cNvSpPr txBox="1"/>
          <p:nvPr/>
        </p:nvSpPr>
        <p:spPr bwMode="auto">
          <a:xfrm>
            <a:off x="5136764" y="4011738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很容易猜到這就是角波數。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61B11-9FDC-CFD7-8A58-A7BF93DDA11D}"/>
                  </a:ext>
                </a:extLst>
              </p:cNvPr>
              <p:cNvSpPr txBox="1"/>
              <p:nvPr/>
            </p:nvSpPr>
            <p:spPr bwMode="auto">
              <a:xfrm>
                <a:off x="3441846" y="5023674"/>
                <a:ext cx="18726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有兩個解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61B11-9FDC-CFD7-8A58-A7BF93DDA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1846" y="5023674"/>
                <a:ext cx="1872603" cy="369332"/>
              </a:xfrm>
              <a:prstGeom prst="rect">
                <a:avLst/>
              </a:prstGeom>
              <a:blipFill>
                <a:blip r:embed="rId1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10656DC-CE53-18A3-2FC1-2C113FEE705C}"/>
              </a:ext>
            </a:extLst>
          </p:cNvPr>
          <p:cNvSpPr txBox="1"/>
          <p:nvPr/>
        </p:nvSpPr>
        <p:spPr bwMode="auto">
          <a:xfrm>
            <a:off x="685134" y="537266"/>
            <a:ext cx="6621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</a:rPr>
              <a:t>首先試一下大家已經很熟悉的自由電子波，這也是定態！</a:t>
            </a:r>
            <a:endParaRPr 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E1B1C5D2-97AE-1B62-C639-D9E591C334ED}"/>
                  </a:ext>
                </a:extLst>
              </p:cNvPr>
              <p:cNvSpPr txBox="1"/>
              <p:nvPr/>
            </p:nvSpPr>
            <p:spPr bwMode="auto">
              <a:xfrm>
                <a:off x="735780" y="1906645"/>
                <a:ext cx="3044132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E1B1C5D2-97AE-1B62-C639-D9E591C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80" y="1906645"/>
                <a:ext cx="3044132" cy="648126"/>
              </a:xfrm>
              <a:prstGeom prst="rect">
                <a:avLst/>
              </a:prstGeom>
              <a:blipFill>
                <a:blip r:embed="rId1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8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708" grpId="0"/>
      <p:bldP spid="26" grpId="0"/>
      <p:bldP spid="29713" grpId="0"/>
      <p:bldP spid="24" grpId="0"/>
      <p:bldP spid="23" grpId="0" animBg="1"/>
      <p:bldP spid="32" grpId="0" animBg="1"/>
      <p:bldP spid="31" grpId="0" animBg="1"/>
      <p:bldP spid="31" grpId="1" animBg="1"/>
      <p:bldP spid="33" grpId="0" animBg="1"/>
      <p:bldP spid="35" grpId="0" animBg="1"/>
      <p:bldP spid="36" grpId="0" animBg="1"/>
      <p:bldP spid="37" grpId="0" animBg="1"/>
      <p:bldP spid="38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Dropbox\Documents\課程\YoungTextBook\Images\Chapter40\A_Images\A_Figures_and_Photos\40_03_Figure.jpg">
            <a:extLst>
              <a:ext uri="{FF2B5EF4-FFF2-40B4-BE49-F238E27FC236}">
                <a16:creationId xmlns:a16="http://schemas.microsoft.com/office/drawing/2014/main" id="{C7272CEE-84D0-A641-4B03-2DE62443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1" y="1462370"/>
            <a:ext cx="3888432" cy="34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8">
            <a:extLst>
              <a:ext uri="{FF2B5EF4-FFF2-40B4-BE49-F238E27FC236}">
                <a16:creationId xmlns:a16="http://schemas.microsoft.com/office/drawing/2014/main" id="{6AE3CAF6-FC1A-8ABD-64FF-5EAD8FEF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34" y="434387"/>
            <a:ext cx="4036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自由空間的電子定態的完整波函數</a:t>
            </a:r>
          </a:p>
        </p:txBody>
      </p:sp>
      <p:cxnSp>
        <p:nvCxnSpPr>
          <p:cNvPr id="4" name="直線單箭頭接點 28">
            <a:extLst>
              <a:ext uri="{FF2B5EF4-FFF2-40B4-BE49-F238E27FC236}">
                <a16:creationId xmlns:a16="http://schemas.microsoft.com/office/drawing/2014/main" id="{7DC74323-1E2D-A0E5-358B-FC191601E406}"/>
              </a:ext>
            </a:extLst>
          </p:cNvPr>
          <p:cNvCxnSpPr/>
          <p:nvPr/>
        </p:nvCxnSpPr>
        <p:spPr>
          <a:xfrm>
            <a:off x="3616203" y="1985440"/>
            <a:ext cx="50006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15">
            <a:extLst>
              <a:ext uri="{FF2B5EF4-FFF2-40B4-BE49-F238E27FC236}">
                <a16:creationId xmlns:a16="http://schemas.microsoft.com/office/drawing/2014/main" id="{20E783CE-C1BC-D89B-0594-1109A2FBD75C}"/>
              </a:ext>
            </a:extLst>
          </p:cNvPr>
          <p:cNvCxnSpPr/>
          <p:nvPr/>
        </p:nvCxnSpPr>
        <p:spPr>
          <a:xfrm>
            <a:off x="4152399" y="3895923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82BB34-AEC5-76F3-1C0A-EF5D46370CDE}"/>
                  </a:ext>
                </a:extLst>
              </p:cNvPr>
              <p:cNvSpPr txBox="1"/>
              <p:nvPr/>
            </p:nvSpPr>
            <p:spPr bwMode="auto">
              <a:xfrm>
                <a:off x="823748" y="5022520"/>
                <a:ext cx="47525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實數部與虛數部有一個相同的波長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82BB34-AEC5-76F3-1C0A-EF5D46370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748" y="5022520"/>
                <a:ext cx="4752528" cy="369332"/>
              </a:xfrm>
              <a:prstGeom prst="rect">
                <a:avLst/>
              </a:prstGeom>
              <a:blipFill>
                <a:blip r:embed="rId3"/>
                <a:stretch>
                  <a:fillRect l="-106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2">
                <a:extLst>
                  <a:ext uri="{FF2B5EF4-FFF2-40B4-BE49-F238E27FC236}">
                    <a16:creationId xmlns:a16="http://schemas.microsoft.com/office/drawing/2014/main" id="{9B87E56D-519D-CEFC-F919-7FA358A03308}"/>
                  </a:ext>
                </a:extLst>
              </p:cNvPr>
              <p:cNvSpPr txBox="1"/>
              <p:nvPr/>
            </p:nvSpPr>
            <p:spPr bwMode="auto">
              <a:xfrm>
                <a:off x="856911" y="5405447"/>
                <a:ext cx="3227870" cy="6701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𝑚𝐸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𝑚𝐸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2">
                <a:extLst>
                  <a:ext uri="{FF2B5EF4-FFF2-40B4-BE49-F238E27FC236}">
                    <a16:creationId xmlns:a16="http://schemas.microsoft.com/office/drawing/2014/main" id="{9B87E56D-519D-CEFC-F919-7FA358A03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911" y="5405447"/>
                <a:ext cx="3227870" cy="670120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9F07592-19F0-ABCF-628C-576BF54B752F}"/>
              </a:ext>
            </a:extLst>
          </p:cNvPr>
          <p:cNvSpPr txBox="1"/>
          <p:nvPr/>
        </p:nvSpPr>
        <p:spPr bwMode="auto">
          <a:xfrm>
            <a:off x="4211960" y="5577172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這是可以透過干涉或繞射實驗觀察到的量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5BF0F878-C82A-CC26-567B-18E4642208C0}"/>
                  </a:ext>
                </a:extLst>
              </p:cNvPr>
              <p:cNvSpPr txBox="1"/>
              <p:nvPr/>
            </p:nvSpPr>
            <p:spPr bwMode="auto">
              <a:xfrm>
                <a:off x="4375497" y="423475"/>
                <a:ext cx="3644716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𝑖𝑘𝑥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𝑖𝑘𝑥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5BF0F878-C82A-CC26-567B-18E46422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5497" y="423475"/>
                <a:ext cx="3644716" cy="404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2654C79-DBB9-C16D-5C35-10ACD4F3AE80}"/>
              </a:ext>
            </a:extLst>
          </p:cNvPr>
          <p:cNvSpPr txBox="1"/>
          <p:nvPr/>
        </p:nvSpPr>
        <p:spPr bwMode="auto">
          <a:xfrm>
            <a:off x="4745342" y="1539463"/>
            <a:ext cx="3639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這其實就是古典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d'Alembert 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單箭頭接點 28">
            <a:extLst>
              <a:ext uri="{FF2B5EF4-FFF2-40B4-BE49-F238E27FC236}">
                <a16:creationId xmlns:a16="http://schemas.microsoft.com/office/drawing/2014/main" id="{58E0B006-516A-31FB-043E-08E4EC5EE95F}"/>
              </a:ext>
            </a:extLst>
          </p:cNvPr>
          <p:cNvCxnSpPr>
            <a:cxnSpLocks/>
          </p:cNvCxnSpPr>
          <p:nvPr/>
        </p:nvCxnSpPr>
        <p:spPr>
          <a:xfrm flipH="1">
            <a:off x="2177852" y="1985440"/>
            <a:ext cx="4509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7A92D2-864F-BA81-F0E9-40C2261DDAEF}"/>
              </a:ext>
            </a:extLst>
          </p:cNvPr>
          <p:cNvSpPr txBox="1"/>
          <p:nvPr/>
        </p:nvSpPr>
        <p:spPr bwMode="auto">
          <a:xfrm>
            <a:off x="2628755" y="1764779"/>
            <a:ext cx="50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cxnSp>
        <p:nvCxnSpPr>
          <p:cNvPr id="16" name="直線單箭頭接點 28">
            <a:extLst>
              <a:ext uri="{FF2B5EF4-FFF2-40B4-BE49-F238E27FC236}">
                <a16:creationId xmlns:a16="http://schemas.microsoft.com/office/drawing/2014/main" id="{37755BC7-0291-9251-E634-E60436AB4291}"/>
              </a:ext>
            </a:extLst>
          </p:cNvPr>
          <p:cNvCxnSpPr>
            <a:cxnSpLocks/>
          </p:cNvCxnSpPr>
          <p:nvPr/>
        </p:nvCxnSpPr>
        <p:spPr>
          <a:xfrm flipH="1">
            <a:off x="2427883" y="3996682"/>
            <a:ext cx="4509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6B71F1A-E3E4-AADA-AB59-C32EEC688539}"/>
              </a:ext>
            </a:extLst>
          </p:cNvPr>
          <p:cNvSpPr txBox="1"/>
          <p:nvPr/>
        </p:nvSpPr>
        <p:spPr bwMode="auto">
          <a:xfrm>
            <a:off x="2878786" y="3776021"/>
            <a:ext cx="50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9">
                <a:extLst>
                  <a:ext uri="{FF2B5EF4-FFF2-40B4-BE49-F238E27FC236}">
                    <a16:creationId xmlns:a16="http://schemas.microsoft.com/office/drawing/2014/main" id="{25B4CA31-96B3-43D1-67D5-76E8DDB8B2EA}"/>
                  </a:ext>
                </a:extLst>
              </p:cNvPr>
              <p:cNvSpPr/>
              <p:nvPr/>
            </p:nvSpPr>
            <p:spPr>
              <a:xfrm>
                <a:off x="4860032" y="1988840"/>
                <a:ext cx="338323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𝑣𝑡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9">
                <a:extLst>
                  <a:ext uri="{FF2B5EF4-FFF2-40B4-BE49-F238E27FC236}">
                    <a16:creationId xmlns:a16="http://schemas.microsoft.com/office/drawing/2014/main" id="{25B4CA31-96B3-43D1-67D5-76E8DDB8B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88840"/>
                <a:ext cx="3383234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6951413-794D-C75A-0206-F69B67BE0CAF}"/>
              </a:ext>
            </a:extLst>
          </p:cNvPr>
          <p:cNvSpPr txBox="1"/>
          <p:nvPr/>
        </p:nvSpPr>
        <p:spPr bwMode="auto">
          <a:xfrm>
            <a:off x="4860031" y="2556867"/>
            <a:ext cx="3156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只是現在色散關係不同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C98CB4-BBB1-258A-D31B-676DFF6E8B86}"/>
                  </a:ext>
                </a:extLst>
              </p:cNvPr>
              <p:cNvSpPr txBox="1"/>
              <p:nvPr/>
            </p:nvSpPr>
            <p:spPr bwMode="auto">
              <a:xfrm>
                <a:off x="4860031" y="2935478"/>
                <a:ext cx="3156057" cy="46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波速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不再是常數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C98CB4-BBB1-258A-D31B-676DFF6E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1" y="2935478"/>
                <a:ext cx="3156057" cy="462947"/>
              </a:xfrm>
              <a:prstGeom prst="rect">
                <a:avLst/>
              </a:prstGeom>
              <a:blipFill>
                <a:blip r:embed="rId9"/>
                <a:stretch>
                  <a:fillRect l="-1600" b="-5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FF0BE24-1A7B-BDE6-79A1-CED11894C3EA}"/>
              </a:ext>
            </a:extLst>
          </p:cNvPr>
          <p:cNvSpPr txBox="1"/>
          <p:nvPr/>
        </p:nvSpPr>
        <p:spPr bwMode="auto">
          <a:xfrm>
            <a:off x="823748" y="6089672"/>
            <a:ext cx="8188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但請注意：自由電子波函數雖然有相位的傳播，測量卻與時間無關，是定態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6">
                <a:extLst>
                  <a:ext uri="{FF2B5EF4-FFF2-40B4-BE49-F238E27FC236}">
                    <a16:creationId xmlns:a16="http://schemas.microsoft.com/office/drawing/2014/main" id="{AF61EDF5-6B00-BACD-20A6-15409D9C234C}"/>
                  </a:ext>
                </a:extLst>
              </p:cNvPr>
              <p:cNvSpPr txBox="1"/>
              <p:nvPr/>
            </p:nvSpPr>
            <p:spPr bwMode="auto">
              <a:xfrm>
                <a:off x="823959" y="932035"/>
                <a:ext cx="5247526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6">
                <a:extLst>
                  <a:ext uri="{FF2B5EF4-FFF2-40B4-BE49-F238E27FC236}">
                    <a16:creationId xmlns:a16="http://schemas.microsoft.com/office/drawing/2014/main" id="{AF61EDF5-6B00-BACD-20A6-15409D9C2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959" y="932035"/>
                <a:ext cx="5247526" cy="3879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808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D473B-615F-A601-C6E2-A49A8B2FB5CE}"/>
              </a:ext>
            </a:extLst>
          </p:cNvPr>
          <p:cNvSpPr txBox="1"/>
          <p:nvPr/>
        </p:nvSpPr>
        <p:spPr>
          <a:xfrm>
            <a:off x="21336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我們先從兩個例子出發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EB037-1851-73A1-3930-1EEAF1C16164}"/>
              </a:ext>
            </a:extLst>
          </p:cNvPr>
          <p:cNvSpPr txBox="1"/>
          <p:nvPr/>
        </p:nvSpPr>
        <p:spPr>
          <a:xfrm>
            <a:off x="2133600" y="2057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有邊界之自由電子，無限大的位能井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61002-CC04-C273-CD0F-E53C87CBFA11}"/>
              </a:ext>
            </a:extLst>
          </p:cNvPr>
          <p:cNvSpPr txBox="1"/>
          <p:nvPr/>
        </p:nvSpPr>
        <p:spPr>
          <a:xfrm>
            <a:off x="2133600" y="25748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簡諧運動位能內之電子</a:t>
            </a:r>
          </a:p>
        </p:txBody>
      </p:sp>
    </p:spTree>
    <p:extLst>
      <p:ext uri="{BB962C8B-B14F-4D97-AF65-F5344CB8AC3E}">
        <p14:creationId xmlns:p14="http://schemas.microsoft.com/office/powerpoint/2010/main" val="256242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4406"/>
            <a:ext cx="3530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2705220" y="580142"/>
            <a:ext cx="4459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無限位能井，盒子中自由電子的定態。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文字方塊 20"/>
          <p:cNvSpPr txBox="1">
            <a:spLocks noChangeArrowheads="1"/>
          </p:cNvSpPr>
          <p:nvPr/>
        </p:nvSpPr>
        <p:spPr bwMode="auto">
          <a:xfrm>
            <a:off x="1374763" y="5851530"/>
            <a:ext cx="379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邊界條件：對任何時間，</a:t>
            </a:r>
          </a:p>
        </p:txBody>
      </p:sp>
      <p:pic>
        <p:nvPicPr>
          <p:cNvPr id="47111" name="Picture 7" descr="41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>
            <a:fillRect/>
          </a:stretch>
        </p:blipFill>
        <p:spPr bwMode="auto">
          <a:xfrm>
            <a:off x="372697" y="2348880"/>
            <a:ext cx="2202772" cy="22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74236" y="6314219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236" y="6314219"/>
                <a:ext cx="1283621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584264" y="6314219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64" y="6314219"/>
                <a:ext cx="128926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026221" y="5860303"/>
                <a:ext cx="235449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1" y="5860303"/>
                <a:ext cx="23544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/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/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8C3BBC-1459-298E-7EA0-BDE6D3D21805}"/>
              </a:ext>
            </a:extLst>
          </p:cNvPr>
          <p:cNvSpPr txBox="1"/>
          <p:nvPr/>
        </p:nvSpPr>
        <p:spPr bwMode="auto">
          <a:xfrm>
            <a:off x="1382367" y="5085900"/>
            <a:ext cx="6433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邊界內波函數，必須在邊界上與邊界外波函數連續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f40_01">
            <a:extLst>
              <a:ext uri="{FF2B5EF4-FFF2-40B4-BE49-F238E27FC236}">
                <a16:creationId xmlns:a16="http://schemas.microsoft.com/office/drawing/2014/main" id="{CFEB6217-3BC8-39A7-1B38-C328A7F0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48" y="1010221"/>
            <a:ext cx="2592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/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/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blipFill>
                <a:blip r:embed="rId11"/>
                <a:stretch>
                  <a:fillRect l="-25000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3" descr="C:\Users\Chia-Hung Chang\Downloads\Data\Knight\Media\Chapter41\Images\41_05Figure-F.jpg">
            <a:extLst>
              <a:ext uri="{FF2B5EF4-FFF2-40B4-BE49-F238E27FC236}">
                <a16:creationId xmlns:a16="http://schemas.microsoft.com/office/drawing/2014/main" id="{545E5C28-D543-BA5B-2F96-B8098FF9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09" y="2210038"/>
            <a:ext cx="2590576" cy="244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/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9619EED-D79D-E759-AFAB-F5341F8A71DB}"/>
              </a:ext>
            </a:extLst>
          </p:cNvPr>
          <p:cNvSpPr txBox="1"/>
          <p:nvPr/>
        </p:nvSpPr>
        <p:spPr bwMode="auto">
          <a:xfrm>
            <a:off x="1382368" y="4716568"/>
            <a:ext cx="7572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邊界外的位能是無限大，波函數必須為零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，否則位能會是無限大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39D4B0F6-F3C7-0A46-EFF8-56153CD9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86442"/>
            <a:ext cx="312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這是一個典型的束縛態。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63CFE-6288-9A2C-3F23-58754367599B}"/>
              </a:ext>
            </a:extLst>
          </p:cNvPr>
          <p:cNvSpPr txBox="1"/>
          <p:nvPr/>
        </p:nvSpPr>
        <p:spPr bwMode="auto">
          <a:xfrm>
            <a:off x="1382367" y="5442413"/>
            <a:ext cx="598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因此邊界內波函數在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邊界上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必須為零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/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/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0&lt;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/>
              <p:nvPr/>
            </p:nvSpPr>
            <p:spPr>
              <a:xfrm>
                <a:off x="2660426" y="1840706"/>
                <a:ext cx="200388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26" y="1840706"/>
                <a:ext cx="2003882" cy="369332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/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EC9AB0-9C69-897D-E60A-59AFDD961021}"/>
              </a:ext>
            </a:extLst>
          </p:cNvPr>
          <p:cNvSpPr txBox="1"/>
          <p:nvPr/>
        </p:nvSpPr>
        <p:spPr bwMode="auto">
          <a:xfrm>
            <a:off x="1382367" y="6260647"/>
            <a:ext cx="1954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空間部分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7001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8" grpId="0" animBg="1"/>
      <p:bldP spid="10" grpId="0" animBg="1"/>
      <p:bldP spid="11" grpId="0" animBg="1"/>
      <p:bldP spid="3" grpId="0" animBg="1"/>
      <p:bldP spid="9" grpId="0"/>
      <p:bldP spid="13" grpId="0" animBg="1"/>
      <p:bldP spid="14" grpId="0" animBg="1"/>
      <p:bldP spid="16" grpId="0" animBg="1"/>
      <p:bldP spid="22" grpId="0"/>
      <p:bldP spid="1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B217D-3658-DEEB-0FB3-7E89B8B3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24" y="1443599"/>
            <a:ext cx="4038600" cy="369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DF218-A296-0E9B-A9E8-8DBDECD7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301208"/>
            <a:ext cx="6797555" cy="648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AC9E6-22B6-A475-63DF-3A3199DAB25F}"/>
              </a:ext>
            </a:extLst>
          </p:cNvPr>
          <p:cNvSpPr txBox="1"/>
          <p:nvPr/>
        </p:nvSpPr>
        <p:spPr bwMode="auto">
          <a:xfrm>
            <a:off x="2029068" y="820406"/>
            <a:ext cx="5069363" cy="3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金屬中的傳導電子</a:t>
            </a:r>
            <a:r>
              <a:rPr lang="LID4096">
                <a:latin typeface="Times New Roman" pitchFamily="18" charset="0"/>
                <a:cs typeface="Times New Roman" pitchFamily="18" charset="0"/>
              </a:rPr>
              <a:t>所感受的位能就類似位能井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8" y="899040"/>
            <a:ext cx="290570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621413" y="521505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有邊界之自由電子</a:t>
            </a:r>
          </a:p>
        </p:txBody>
      </p:sp>
      <p:sp>
        <p:nvSpPr>
          <p:cNvPr id="49171" name="文字方塊 20"/>
          <p:cNvSpPr txBox="1">
            <a:spLocks noChangeArrowheads="1"/>
          </p:cNvSpPr>
          <p:nvPr/>
        </p:nvSpPr>
        <p:spPr bwMode="auto">
          <a:xfrm>
            <a:off x="3606154" y="2732091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邊界條件：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3644560" y="2028638"/>
                <a:ext cx="1546769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4560" y="2028638"/>
                <a:ext cx="1546769" cy="648126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681323" y="3110621"/>
                <a:ext cx="116352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323" y="3110621"/>
                <a:ext cx="1163524" cy="36933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078062" y="3121678"/>
                <a:ext cx="116916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62" y="3121678"/>
                <a:ext cx="1169166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552F23DB-687D-ADBC-20CD-3D3857664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3609" y="855950"/>
                <a:ext cx="53249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anose="02020603050405020304" pitchFamily="18" charset="0"/>
                  </a:rPr>
                  <a:t>在邊界內，如同自由電子：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552F23DB-687D-ADBC-20CD-3D385766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3609" y="855950"/>
                <a:ext cx="5324930" cy="369332"/>
              </a:xfrm>
              <a:prstGeom prst="rect">
                <a:avLst/>
              </a:prstGeom>
              <a:blipFill>
                <a:blip r:embed="rId6"/>
                <a:stretch>
                  <a:fillRect l="-95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/>
              <p:nvPr/>
            </p:nvSpPr>
            <p:spPr>
              <a:xfrm>
                <a:off x="2524109" y="2624724"/>
                <a:ext cx="33781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09" y="2624724"/>
                <a:ext cx="33781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/>
              <p:nvPr/>
            </p:nvSpPr>
            <p:spPr bwMode="auto">
              <a:xfrm>
                <a:off x="5387365" y="1478043"/>
                <a:ext cx="106965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365" y="1478043"/>
                <a:ext cx="106965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/>
              <p:nvPr/>
            </p:nvSpPr>
            <p:spPr bwMode="auto">
              <a:xfrm>
                <a:off x="7486065" y="1221230"/>
                <a:ext cx="132914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6065" y="1221230"/>
                <a:ext cx="1329145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/>
              <p:nvPr/>
            </p:nvSpPr>
            <p:spPr>
              <a:xfrm>
                <a:off x="1633239" y="1026085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39" y="1026085"/>
                <a:ext cx="7223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/>
              <p:nvPr/>
            </p:nvSpPr>
            <p:spPr bwMode="auto">
              <a:xfrm>
                <a:off x="3628466" y="1292575"/>
                <a:ext cx="185403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8466" y="1292575"/>
                <a:ext cx="1854034" cy="648126"/>
              </a:xfrm>
              <a:prstGeom prst="rect">
                <a:avLst/>
              </a:prstGeom>
              <a:blipFill>
                <a:blip r:embed="rId11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ACE1829-2C76-B49B-7A94-385C72386E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889" y="2894178"/>
            <a:ext cx="2905708" cy="3532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0">
                <a:extLst>
                  <a:ext uri="{FF2B5EF4-FFF2-40B4-BE49-F238E27FC236}">
                    <a16:creationId xmlns:a16="http://schemas.microsoft.com/office/drawing/2014/main" id="{A55039B4-C86D-117F-4353-7D87729A7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0775" y="3604374"/>
                <a:ext cx="55332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與弦駐波波函數空間部分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滿足一模一樣方程式，</a:t>
                </a:r>
              </a:p>
            </p:txBody>
          </p:sp>
        </mc:Choice>
        <mc:Fallback xmlns="">
          <p:sp>
            <p:nvSpPr>
              <p:cNvPr id="12" name="文字方塊 20">
                <a:extLst>
                  <a:ext uri="{FF2B5EF4-FFF2-40B4-BE49-F238E27FC236}">
                    <a16:creationId xmlns:a16="http://schemas.microsoft.com/office/drawing/2014/main" id="{A55039B4-C86D-117F-4353-7D87729A7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0775" y="3604374"/>
                <a:ext cx="5533225" cy="369332"/>
              </a:xfrm>
              <a:prstGeom prst="rect">
                <a:avLst/>
              </a:prstGeom>
              <a:blipFill>
                <a:blip r:embed="rId13"/>
                <a:stretch>
                  <a:fillRect l="-917" t="-6667" r="-688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20">
            <a:extLst>
              <a:ext uri="{FF2B5EF4-FFF2-40B4-BE49-F238E27FC236}">
                <a16:creationId xmlns:a16="http://schemas.microsoft.com/office/drawing/2014/main" id="{7DCD7168-E7E5-68E3-D886-D7187E5F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466" y="4017870"/>
            <a:ext cx="5853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一模一樣的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邊界條件，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其解自然也是一模一樣！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4">
                <a:extLst>
                  <a:ext uri="{FF2B5EF4-FFF2-40B4-BE49-F238E27FC236}">
                    <a16:creationId xmlns:a16="http://schemas.microsoft.com/office/drawing/2014/main" id="{7B456CCC-4693-C579-06D1-3E2258BBE526}"/>
                  </a:ext>
                </a:extLst>
              </p:cNvPr>
              <p:cNvSpPr txBox="1"/>
              <p:nvPr/>
            </p:nvSpPr>
            <p:spPr bwMode="auto">
              <a:xfrm>
                <a:off x="3707904" y="4464561"/>
                <a:ext cx="2012409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34">
                <a:extLst>
                  <a:ext uri="{FF2B5EF4-FFF2-40B4-BE49-F238E27FC236}">
                    <a16:creationId xmlns:a16="http://schemas.microsoft.com/office/drawing/2014/main" id="{7B456CCC-4693-C579-06D1-3E2258BB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4464561"/>
                <a:ext cx="2012409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1BCAF-5F2D-890B-CBD8-1C3D11CABC6B}"/>
                  </a:ext>
                </a:extLst>
              </p:cNvPr>
              <p:cNvSpPr txBox="1"/>
              <p:nvPr/>
            </p:nvSpPr>
            <p:spPr bwMode="auto">
              <a:xfrm>
                <a:off x="3707904" y="5157192"/>
                <a:ext cx="5190635" cy="46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注意只有在某些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才有解。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1BCAF-5F2D-890B-CBD8-1C3D11CAB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5157192"/>
                <a:ext cx="5190635" cy="462947"/>
              </a:xfrm>
              <a:prstGeom prst="rect">
                <a:avLst/>
              </a:prstGeom>
              <a:blipFill>
                <a:blip r:embed="rId15"/>
                <a:stretch>
                  <a:fillRect l="-732" b="-5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F57010-72E8-493E-9651-51CA4C211E6D}"/>
                  </a:ext>
                </a:extLst>
              </p:cNvPr>
              <p:cNvSpPr txBox="1"/>
              <p:nvPr/>
            </p:nvSpPr>
            <p:spPr bwMode="auto">
              <a:xfrm>
                <a:off x="3700609" y="5632032"/>
                <a:ext cx="51906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同理只有在對應的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才有解。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F57010-72E8-493E-9651-51CA4C211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609" y="5632032"/>
                <a:ext cx="5190635" cy="369332"/>
              </a:xfrm>
              <a:prstGeom prst="rect">
                <a:avLst/>
              </a:prstGeom>
              <a:blipFill>
                <a:blip r:embed="rId16"/>
                <a:stretch>
                  <a:fillRect l="-97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E35DD4-01AE-FEAA-061A-1D1C79B188F7}"/>
              </a:ext>
            </a:extLst>
          </p:cNvPr>
          <p:cNvSpPr txBox="1"/>
          <p:nvPr/>
        </p:nvSpPr>
        <p:spPr bwMode="auto">
          <a:xfrm>
            <a:off x="3707904" y="6093296"/>
            <a:ext cx="5183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這是有限空間內薛丁格方程式定態的基本特徵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BD6597-B76A-4FC1-2BE4-2BB9B958DCE6}"/>
                  </a:ext>
                </a:extLst>
              </p:cNvPr>
              <p:cNvSpPr txBox="1"/>
              <p:nvPr/>
            </p:nvSpPr>
            <p:spPr bwMode="auto">
              <a:xfrm>
                <a:off x="6493084" y="1478043"/>
                <a:ext cx="10801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BD6597-B76A-4FC1-2BE4-2BB9B958D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084" y="1478043"/>
                <a:ext cx="1080120" cy="369332"/>
              </a:xfrm>
              <a:prstGeom prst="rect">
                <a:avLst/>
              </a:prstGeom>
              <a:blipFill>
                <a:blip r:embed="rId17"/>
                <a:stretch>
                  <a:fillRect l="-465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23" grpId="0" animBg="1"/>
      <p:bldP spid="25" grpId="0" animBg="1"/>
      <p:bldP spid="26" grpId="0" animBg="1"/>
      <p:bldP spid="6" grpId="0" animBg="1"/>
      <p:bldP spid="6" grpId="1" animBg="1"/>
      <p:bldP spid="7" grpId="0" animBg="1"/>
      <p:bldP spid="10" grpId="0" animBg="1"/>
      <p:bldP spid="12" grpId="0"/>
      <p:bldP spid="13" grpId="0"/>
      <p:bldP spid="14" grpId="0" animBg="1"/>
      <p:bldP spid="3" grpId="0"/>
      <p:bldP spid="4" grpId="0"/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5" descr="F16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>
            <a:fillRect/>
          </a:stretch>
        </p:blipFill>
        <p:spPr bwMode="auto">
          <a:xfrm>
            <a:off x="5629135" y="674908"/>
            <a:ext cx="187282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738180" y="6333223"/>
            <a:ext cx="748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有邊界之電子束縛態波函數的實數部如同駐波，但它必得有虛數部。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6" name="文字方塊 11"/>
              <p:cNvSpPr txBox="1">
                <a:spLocks noChangeArrowheads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還要乘上時間的部分。完整的解並不是實數！</a:t>
                </a:r>
              </a:p>
            </p:txBody>
          </p:sp>
        </mc:Choice>
        <mc:Fallback xmlns="">
          <p:sp>
            <p:nvSpPr>
              <p:cNvPr id="5018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blipFill>
                <a:blip r:embed="rId3"/>
                <a:stretch>
                  <a:fillRect l="-6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629135" y="5703020"/>
                <a:ext cx="2793970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35" y="5703020"/>
                <a:ext cx="2793970" cy="566694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/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原則上常數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可以是任意複數。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blipFill>
                <a:blip r:embed="rId7"/>
                <a:stretch>
                  <a:fillRect l="-132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/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的絕對值對物理有影響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實數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就完全是實數函數，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blipFill>
                <a:blip r:embed="rId8"/>
                <a:stretch>
                  <a:fillRect l="-45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/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/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解可以以量子數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編號，給它一個新的符號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blipFill>
                <a:blip r:embed="rId10"/>
                <a:stretch>
                  <a:fillRect l="-9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45664EB4-4CDA-4B94-7C05-74B560A9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/>
          <a:stretch/>
        </p:blipFill>
        <p:spPr bwMode="auto">
          <a:xfrm>
            <a:off x="812027" y="674908"/>
            <a:ext cx="216578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/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/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0">
                <a:extLst>
                  <a:ext uri="{FF2B5EF4-FFF2-40B4-BE49-F238E27FC236}">
                    <a16:creationId xmlns:a16="http://schemas.microsoft.com/office/drawing/2014/main" id="{8E62035A-EBA7-B82A-AE54-2B62FD085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654" y="207622"/>
                <a:ext cx="678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與弦波駐波的波函數的空間部分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一模一樣！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20">
                <a:extLst>
                  <a:ext uri="{FF2B5EF4-FFF2-40B4-BE49-F238E27FC236}">
                    <a16:creationId xmlns:a16="http://schemas.microsoft.com/office/drawing/2014/main" id="{8E62035A-EBA7-B82A-AE54-2B62FD08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654" y="207622"/>
                <a:ext cx="6784309" cy="369332"/>
              </a:xfrm>
              <a:prstGeom prst="rect">
                <a:avLst/>
              </a:prstGeom>
              <a:blipFill>
                <a:blip r:embed="rId14"/>
                <a:stretch>
                  <a:fillRect l="-18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/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/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/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/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D961BA47-DCCC-FB97-448C-93E63C6BB113}"/>
              </a:ext>
            </a:extLst>
          </p:cNvPr>
          <p:cNvSpPr/>
          <p:nvPr/>
        </p:nvSpPr>
        <p:spPr>
          <a:xfrm>
            <a:off x="4303473" y="5805264"/>
            <a:ext cx="916599" cy="288032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13" grpId="0" animBg="1"/>
      <p:bldP spid="14" grpId="0" animBg="1"/>
      <p:bldP spid="2" grpId="0"/>
      <p:bldP spid="3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0" y="153783"/>
            <a:ext cx="5688558" cy="34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11">
            <a:extLst>
              <a:ext uri="{FF2B5EF4-FFF2-40B4-BE49-F238E27FC236}">
                <a16:creationId xmlns:a16="http://schemas.microsoft.com/office/drawing/2014/main" id="{19E4A93C-3292-131B-54C5-D86787CA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529" y="5862711"/>
            <a:ext cx="8129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能量只有在這些值，與時無關薛丁格方程式才有滿足邊界條件的解！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/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/>
              <p:nvPr/>
            </p:nvSpPr>
            <p:spPr bwMode="auto">
              <a:xfrm>
                <a:off x="947876" y="6266427"/>
                <a:ext cx="81961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這些定態的能量是量子化。未來可以證明對任意解，能量測量值也只會是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。</a:t>
                </a:r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876" y="6266427"/>
                <a:ext cx="8196124" cy="369332"/>
              </a:xfrm>
              <a:prstGeom prst="rect">
                <a:avLst/>
              </a:prstGeom>
              <a:blipFill>
                <a:blip r:embed="rId5"/>
                <a:stretch>
                  <a:fillRect l="-61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79954A2-D3A6-E10F-E6CF-10F123154484}"/>
                  </a:ext>
                </a:extLst>
              </p:cNvPr>
              <p:cNvSpPr txBox="1"/>
              <p:nvPr/>
            </p:nvSpPr>
            <p:spPr bwMode="auto">
              <a:xfrm>
                <a:off x="1106327" y="4070766"/>
                <a:ext cx="1904752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79954A2-D3A6-E10F-E6CF-10F123154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327" y="4070766"/>
                <a:ext cx="1904752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98D4E7-27D5-6F1B-186F-7624A1557DCA}"/>
                  </a:ext>
                </a:extLst>
              </p:cNvPr>
              <p:cNvSpPr txBox="1"/>
              <p:nvPr/>
            </p:nvSpPr>
            <p:spPr bwMode="auto">
              <a:xfrm>
                <a:off x="1023473" y="3634535"/>
                <a:ext cx="7508967" cy="46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注意只有在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才有解，因此只有在對應的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才有解。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98D4E7-27D5-6F1B-186F-7624A1557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473" y="3634535"/>
                <a:ext cx="7508967" cy="462947"/>
              </a:xfrm>
              <a:prstGeom prst="rect">
                <a:avLst/>
              </a:prstGeom>
              <a:blipFill>
                <a:blip r:embed="rId10"/>
                <a:stretch>
                  <a:fillRect l="-676" b="-5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4859338" y="5157788"/>
            <a:ext cx="3097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anose="02020603050405020304" pitchFamily="18" charset="0"/>
              </a:rPr>
              <a:t>注意基態的動量不為零。</a:t>
            </a:r>
          </a:p>
        </p:txBody>
      </p:sp>
      <p:sp>
        <p:nvSpPr>
          <p:cNvPr id="51207" name="文字方塊 8"/>
          <p:cNvSpPr txBox="1">
            <a:spLocks noChangeArrowheads="1"/>
          </p:cNvSpPr>
          <p:nvPr/>
        </p:nvSpPr>
        <p:spPr bwMode="auto">
          <a:xfrm>
            <a:off x="4857750" y="56435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電子是靜不下來的！</a:t>
            </a:r>
          </a:p>
        </p:txBody>
      </p:sp>
      <p:sp>
        <p:nvSpPr>
          <p:cNvPr id="51209" name="文字方塊 10"/>
          <p:cNvSpPr txBox="1">
            <a:spLocks noChangeArrowheads="1"/>
          </p:cNvSpPr>
          <p:nvPr/>
        </p:nvSpPr>
        <p:spPr bwMode="auto">
          <a:xfrm>
            <a:off x="4859338" y="609282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這是測不準原理的結果。</a:t>
            </a:r>
          </a:p>
        </p:txBody>
      </p:sp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0" y="791415"/>
            <a:ext cx="6191014" cy="37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Line 8"/>
          <p:cNvSpPr>
            <a:spLocks noChangeShapeType="1"/>
          </p:cNvSpPr>
          <p:nvPr/>
        </p:nvSpPr>
        <p:spPr bwMode="auto">
          <a:xfrm flipV="1">
            <a:off x="2371925" y="4048122"/>
            <a:ext cx="759915" cy="10155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84212" y="5432425"/>
            <a:ext cx="3887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有一能量最低的基態，能量不為零！</a:t>
            </a:r>
          </a:p>
        </p:txBody>
      </p:sp>
      <p:pic>
        <p:nvPicPr>
          <p:cNvPr id="13" name="Picture 2" descr="http://static.squidoo.com/resize/squidoo_images/-1/draft_lens1898511module8670655photo_EnergizerBunny.jpg1205357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67" r="8855" b="6656"/>
          <a:stretch>
            <a:fillRect/>
          </a:stretch>
        </p:blipFill>
        <p:spPr bwMode="auto">
          <a:xfrm>
            <a:off x="7540625" y="4797152"/>
            <a:ext cx="1270490" cy="157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5650" y="4653363"/>
                <a:ext cx="1616275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4653363"/>
                <a:ext cx="161627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C42E59E4-8A2E-0DFC-7636-DD38CD556FE9}"/>
                  </a:ext>
                </a:extLst>
              </p:cNvPr>
              <p:cNvSpPr/>
              <p:nvPr/>
            </p:nvSpPr>
            <p:spPr>
              <a:xfrm>
                <a:off x="6479244" y="4289188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C42E59E4-8A2E-0DFC-7636-DD38CD556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244" y="4289188"/>
                <a:ext cx="324733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8">
            <a:extLst>
              <a:ext uri="{FF2B5EF4-FFF2-40B4-BE49-F238E27FC236}">
                <a16:creationId xmlns:a16="http://schemas.microsoft.com/office/drawing/2014/main" id="{A03AF5B8-7D05-1A5E-6CF6-315B7F0CAD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3717" y="4048121"/>
            <a:ext cx="1616275" cy="1384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f39_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>
            <a:fillRect/>
          </a:stretch>
        </p:blipFill>
        <p:spPr bwMode="auto">
          <a:xfrm>
            <a:off x="1691680" y="815204"/>
            <a:ext cx="5617170" cy="23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547813" y="3489325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1691388" y="3286328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電子可以在能階定態之間以放出與吸收光子的方式躍遷。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3807548" y="3746162"/>
                <a:ext cx="109651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h𝑓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548" y="3746162"/>
                <a:ext cx="1096519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F23FA8-C2D5-E561-38DC-85A570DE3691}"/>
              </a:ext>
            </a:extLst>
          </p:cNvPr>
          <p:cNvSpPr txBox="1"/>
          <p:nvPr/>
        </p:nvSpPr>
        <p:spPr bwMode="auto">
          <a:xfrm>
            <a:off x="1691680" y="5590242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到達基態後，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電子是穩定的。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D797D-43B1-599C-1629-9CDB98DC8D31}"/>
              </a:ext>
            </a:extLst>
          </p:cNvPr>
          <p:cNvSpPr txBox="1"/>
          <p:nvPr/>
        </p:nvSpPr>
        <p:spPr bwMode="auto">
          <a:xfrm>
            <a:off x="1691680" y="6042797"/>
            <a:ext cx="4320480" cy="3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基態的存在是量子力學重要的特徵！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78717-3D94-6DCD-E656-881CC9952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2"/>
          <a:stretch>
            <a:fillRect/>
          </a:stretch>
        </p:blipFill>
        <p:spPr bwMode="auto">
          <a:xfrm>
            <a:off x="233772" y="4429501"/>
            <a:ext cx="8676456" cy="105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字方塊 5"/>
          <p:cNvSpPr txBox="1">
            <a:spLocks noChangeArrowheads="1"/>
          </p:cNvSpPr>
          <p:nvPr/>
        </p:nvSpPr>
        <p:spPr bwMode="auto">
          <a:xfrm>
            <a:off x="1333500" y="1557338"/>
            <a:ext cx="735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光不是在電子在</a:t>
            </a:r>
            <a:r>
              <a:rPr lang="zh-TW" altLang="en-US" sz="1800" dirty="0">
                <a:solidFill>
                  <a:srgbClr val="FF0000"/>
                </a:solidFill>
              </a:rPr>
              <a:t>繞</a:t>
            </a:r>
            <a:r>
              <a:rPr lang="zh-TW" altLang="en-US" sz="1800" dirty="0"/>
              <a:t>的時候發出，而是在</a:t>
            </a:r>
            <a:r>
              <a:rPr lang="zh-TW" altLang="en-US" sz="1800" dirty="0">
                <a:solidFill>
                  <a:srgbClr val="FF0000"/>
                </a:solidFill>
              </a:rPr>
              <a:t>分立</a:t>
            </a:r>
            <a:r>
              <a:rPr lang="zh-TW" altLang="en-US" sz="1800" dirty="0"/>
              <a:t>的穩定態之間</a:t>
            </a:r>
            <a:r>
              <a:rPr lang="zh-TW" altLang="en-US" sz="1800" dirty="0">
                <a:solidFill>
                  <a:srgbClr val="FF0000"/>
                </a:solidFill>
              </a:rPr>
              <a:t>跳</a:t>
            </a:r>
            <a:r>
              <a:rPr lang="zh-TW" altLang="en-US" sz="1800" dirty="0"/>
              <a:t>的時候發出！</a:t>
            </a:r>
          </a:p>
        </p:txBody>
      </p:sp>
      <p:pic>
        <p:nvPicPr>
          <p:cNvPr id="76803" name="Picture 14" descr="D:\Dropbox\Documents\課程\YoungTextBook\Images\Chapter39\A_Images\A_Figures_and_Photos\39_1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67" y="2366963"/>
            <a:ext cx="3787460" cy="18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 descr="D:\Dropbox\Documents\課程\YoungTextBook\Images\Chapter39\A_Images\A_Figures_and_Photos\39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3" b="18102"/>
          <a:stretch>
            <a:fillRect/>
          </a:stretch>
        </p:blipFill>
        <p:spPr bwMode="auto">
          <a:xfrm>
            <a:off x="1331913" y="2349500"/>
            <a:ext cx="2609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文字方塊 9"/>
          <p:cNvSpPr txBox="1">
            <a:spLocks noChangeArrowheads="1"/>
          </p:cNvSpPr>
          <p:nvPr/>
        </p:nvSpPr>
        <p:spPr bwMode="auto">
          <a:xfrm>
            <a:off x="1333500" y="692696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這是一個驚天動地的大洞見！</a:t>
            </a:r>
          </a:p>
        </p:txBody>
      </p:sp>
      <p:sp>
        <p:nvSpPr>
          <p:cNvPr id="76806" name="向右箭號 10"/>
          <p:cNvSpPr>
            <a:spLocks noChangeArrowheads="1"/>
          </p:cNvSpPr>
          <p:nvPr/>
        </p:nvSpPr>
        <p:spPr bwMode="auto">
          <a:xfrm>
            <a:off x="4356100" y="3068638"/>
            <a:ext cx="647700" cy="504825"/>
          </a:xfrm>
          <a:prstGeom prst="rightArrow">
            <a:avLst>
              <a:gd name="adj1" fmla="val 50000"/>
              <a:gd name="adj2" fmla="val 49895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7" name="向右箭號 11"/>
          <p:cNvSpPr>
            <a:spLocks noChangeArrowheads="1"/>
          </p:cNvSpPr>
          <p:nvPr/>
        </p:nvSpPr>
        <p:spPr bwMode="auto">
          <a:xfrm>
            <a:off x="4140200" y="2924175"/>
            <a:ext cx="1008063" cy="576263"/>
          </a:xfrm>
          <a:prstGeom prst="right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8" name="向右箭號 12"/>
          <p:cNvSpPr>
            <a:spLocks noChangeArrowheads="1"/>
          </p:cNvSpPr>
          <p:nvPr/>
        </p:nvSpPr>
        <p:spPr bwMode="auto">
          <a:xfrm>
            <a:off x="4211638" y="3389313"/>
            <a:ext cx="1584325" cy="733425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9" name="文字方塊 1"/>
          <p:cNvSpPr txBox="1">
            <a:spLocks noChangeArrowheads="1"/>
          </p:cNvSpPr>
          <p:nvPr/>
        </p:nvSpPr>
        <p:spPr bwMode="auto">
          <a:xfrm>
            <a:off x="1692275" y="4724400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這是連續的！</a:t>
            </a:r>
          </a:p>
        </p:txBody>
      </p:sp>
      <p:sp>
        <p:nvSpPr>
          <p:cNvPr id="76810" name="文字方塊 9"/>
          <p:cNvSpPr txBox="1">
            <a:spLocks noChangeArrowheads="1"/>
          </p:cNvSpPr>
          <p:nvPr/>
        </p:nvSpPr>
        <p:spPr bwMode="auto">
          <a:xfrm>
            <a:off x="6011863" y="46926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這是不連續的！</a:t>
            </a:r>
          </a:p>
        </p:txBody>
      </p:sp>
      <p:sp>
        <p:nvSpPr>
          <p:cNvPr id="76811" name="文字方塊 2"/>
          <p:cNvSpPr txBox="1">
            <a:spLocks noChangeArrowheads="1"/>
          </p:cNvSpPr>
          <p:nvPr/>
        </p:nvSpPr>
        <p:spPr bwMode="auto">
          <a:xfrm>
            <a:off x="2181224" y="5356600"/>
            <a:ext cx="492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量子躍遷 </a:t>
            </a:r>
            <a:r>
              <a:rPr lang="en-US" altLang="zh-TW" sz="1800"/>
              <a:t>(Quantum Jump) </a:t>
            </a:r>
            <a:r>
              <a:rPr lang="zh-TW" altLang="en-US" sz="1800"/>
              <a:t>的概念正式誕生！</a:t>
            </a:r>
          </a:p>
        </p:txBody>
      </p:sp>
      <p:sp>
        <p:nvSpPr>
          <p:cNvPr id="76812" name="文字方塊 3"/>
          <p:cNvSpPr txBox="1">
            <a:spLocks noChangeArrowheads="1"/>
          </p:cNvSpPr>
          <p:nvPr/>
        </p:nvSpPr>
        <p:spPr bwMode="auto">
          <a:xfrm>
            <a:off x="2195512" y="5859837"/>
            <a:ext cx="491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/>
              <a:t>微觀世界的物理過程基本上是不連續的跳！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321286" y="1116812"/>
            <a:ext cx="691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電子在原子中，只能處在特定、分立而不是連續分布的狀態！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6A6A0-39B1-BD61-3C46-700EA828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702224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99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文字方塊 9"/>
              <p:cNvSpPr txBox="1">
                <a:spLocks noChangeArrowheads="1"/>
              </p:cNvSpPr>
              <p:nvPr/>
            </p:nvSpPr>
            <p:spPr bwMode="auto">
              <a:xfrm>
                <a:off x="1331913" y="765175"/>
                <a:ext cx="24288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anose="02020603050405020304" pitchFamily="18" charset="0"/>
                  </a:rPr>
                  <a:t>總機率必須等於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1</m:t>
                    </m:r>
                  </m:oMath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28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765175"/>
                <a:ext cx="2428875" cy="368300"/>
              </a:xfrm>
              <a:prstGeom prst="rect">
                <a:avLst/>
              </a:prstGeom>
              <a:blipFill>
                <a:blip r:embed="rId2"/>
                <a:stretch>
                  <a:fillRect l="-207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81" name="文字方塊 10"/>
          <p:cNvSpPr txBox="1">
            <a:spLocks noChangeArrowheads="1"/>
          </p:cNvSpPr>
          <p:nvPr/>
        </p:nvSpPr>
        <p:spPr bwMode="auto">
          <a:xfrm>
            <a:off x="1331913" y="1484313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由歸一化條件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可以解出係數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TW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2699792" y="3212975"/>
                <a:ext cx="2153218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212975"/>
                <a:ext cx="2153218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330135" y="3212976"/>
                <a:ext cx="1154610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135" y="3212976"/>
                <a:ext cx="115461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435084" y="467718"/>
                <a:ext cx="3763723" cy="92724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＝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5084" y="467718"/>
                <a:ext cx="3763723" cy="927242"/>
              </a:xfrm>
              <a:prstGeom prst="rect">
                <a:avLst/>
              </a:prstGeom>
              <a:blipFill>
                <a:blip r:embed="rId7"/>
                <a:stretch>
                  <a:fillRect l="-22222" t="-106757" b="-1635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331913" y="2032906"/>
                <a:ext cx="6805389" cy="9334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032906"/>
                <a:ext cx="6805389" cy="933461"/>
              </a:xfrm>
              <a:prstGeom prst="rect">
                <a:avLst/>
              </a:prstGeom>
              <a:blipFill>
                <a:blip r:embed="rId8"/>
                <a:stretch>
                  <a:fillRect l="-12291" t="-102667" b="-162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AEEBB6-7A36-14D9-9715-F88933C99D2D}"/>
                  </a:ext>
                </a:extLst>
              </p:cNvPr>
              <p:cNvSpPr txBox="1"/>
              <p:nvPr/>
            </p:nvSpPr>
            <p:spPr bwMode="auto">
              <a:xfrm>
                <a:off x="1274204" y="4190748"/>
                <a:ext cx="60344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的絕對值對物理有影響。所以常就直接取實數。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AEEBB6-7A36-14D9-9715-F88933C9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204" y="4190748"/>
                <a:ext cx="6034447" cy="369332"/>
              </a:xfrm>
              <a:prstGeom prst="rect">
                <a:avLst/>
              </a:prstGeom>
              <a:blipFill>
                <a:blip r:embed="rId9"/>
                <a:stretch>
                  <a:fillRect l="-84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7BD84E52-657B-2E98-4295-14D0ADFD9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8" t="57821" r="1790"/>
          <a:stretch/>
        </p:blipFill>
        <p:spPr bwMode="auto">
          <a:xfrm>
            <a:off x="2843808" y="4679693"/>
            <a:ext cx="3085235" cy="17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25">
                <a:extLst>
                  <a:ext uri="{FF2B5EF4-FFF2-40B4-BE49-F238E27FC236}">
                    <a16:creationId xmlns:a16="http://schemas.microsoft.com/office/drawing/2014/main" id="{B3B9437E-9E28-988D-9CF0-CC56847C6E7E}"/>
                  </a:ext>
                </a:extLst>
              </p:cNvPr>
              <p:cNvSpPr/>
              <p:nvPr/>
            </p:nvSpPr>
            <p:spPr>
              <a:xfrm>
                <a:off x="5496995" y="614406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25">
                <a:extLst>
                  <a:ext uri="{FF2B5EF4-FFF2-40B4-BE49-F238E27FC236}">
                    <a16:creationId xmlns:a16="http://schemas.microsoft.com/office/drawing/2014/main" id="{B3B9437E-9E28-988D-9CF0-CC56847C6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995" y="6144061"/>
                <a:ext cx="324733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2" descr="D:\Dropbox\Documents\課程\YoungTextBook\Images\Chapter40\A_Images\A_Figures_and_Photos\40_12_Figu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427670" y="3299519"/>
            <a:ext cx="3530183" cy="33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7338571" y="4667592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7012045" y="4331576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Times New Roman" panose="02020603050405020304" pitchFamily="18" charset="0"/>
              </a:rPr>
              <a:t>節點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Text Box 10"/>
              <p:cNvSpPr txBox="1">
                <a:spLocks noChangeArrowheads="1"/>
              </p:cNvSpPr>
              <p:nvPr/>
            </p:nvSpPr>
            <p:spPr bwMode="auto">
              <a:xfrm>
                <a:off x="387110" y="3808090"/>
                <a:ext cx="5471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panose="02020603050405020304" pitchFamily="18" charset="0"/>
                  </a:rPr>
                  <a:t>在節點處，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一直為零，永遠不可能發現該電子！</a:t>
                </a:r>
              </a:p>
            </p:txBody>
          </p:sp>
        </mc:Choice>
        <mc:Fallback xmlns="">
          <p:sp>
            <p:nvSpPr>
              <p:cNvPr id="532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110" y="3808090"/>
                <a:ext cx="5471840" cy="369332"/>
              </a:xfrm>
              <a:prstGeom prst="rect">
                <a:avLst/>
              </a:prstGeom>
              <a:blipFill>
                <a:blip r:embed="rId3"/>
                <a:stretch>
                  <a:fillRect l="-926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5" name="文字方塊 9"/>
          <p:cNvSpPr txBox="1">
            <a:spLocks noChangeArrowheads="1"/>
          </p:cNvSpPr>
          <p:nvPr/>
        </p:nvSpPr>
        <p:spPr bwMode="auto">
          <a:xfrm>
            <a:off x="400663" y="849897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</a:rPr>
              <a:t>機率密度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7" name="文字方塊 8"/>
              <p:cNvSpPr txBox="1">
                <a:spLocks noChangeArrowheads="1"/>
              </p:cNvSpPr>
              <p:nvPr/>
            </p:nvSpPr>
            <p:spPr bwMode="auto">
              <a:xfrm>
                <a:off x="397558" y="6180551"/>
                <a:ext cx="38843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注意：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即是節點數目！</a:t>
                </a:r>
              </a:p>
            </p:txBody>
          </p:sp>
        </mc:Choice>
        <mc:Fallback xmlns="">
          <p:sp>
            <p:nvSpPr>
              <p:cNvPr id="53257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558" y="6180551"/>
                <a:ext cx="3884332" cy="369332"/>
              </a:xfrm>
              <a:prstGeom prst="rect">
                <a:avLst/>
              </a:prstGeom>
              <a:blipFill>
                <a:blip r:embed="rId4"/>
                <a:stretch>
                  <a:fillRect l="-130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1568040" y="679900"/>
                <a:ext cx="3379964" cy="6195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8040" y="679900"/>
                <a:ext cx="3379964" cy="619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FE97E72C-0FF8-9165-BD0F-DDCAE6855363}"/>
                  </a:ext>
                </a:extLst>
              </p:cNvPr>
              <p:cNvSpPr/>
              <p:nvPr/>
            </p:nvSpPr>
            <p:spPr>
              <a:xfrm>
                <a:off x="8281528" y="6378667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FE97E72C-0FF8-9165-BD0F-DDCAE6855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28" y="6378667"/>
                <a:ext cx="32473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static.squidoo.com/resize/squidoo_images/-1/draft_lens1898511module8670655photo_EnergizerBunny.jpg1205357114">
            <a:extLst>
              <a:ext uri="{FF2B5EF4-FFF2-40B4-BE49-F238E27FC236}">
                <a16:creationId xmlns:a16="http://schemas.microsoft.com/office/drawing/2014/main" id="{BECFC0B3-A29F-0383-E516-1B87D33F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67" r="8855" b="6656"/>
          <a:stretch>
            <a:fillRect/>
          </a:stretch>
        </p:blipFill>
        <p:spPr bwMode="auto">
          <a:xfrm>
            <a:off x="1672985" y="4239069"/>
            <a:ext cx="1066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FAB9E-6D73-3AD4-5F1C-AE23E38D2814}"/>
              </a:ext>
            </a:extLst>
          </p:cNvPr>
          <p:cNvSpPr txBox="1"/>
          <p:nvPr/>
        </p:nvSpPr>
        <p:spPr bwMode="auto">
          <a:xfrm>
            <a:off x="387110" y="5687925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此電子靜不下來，但在節點卻永遠找不到它！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4F0FC71-7DDE-6184-EFC4-D3E5E17FA340}"/>
                  </a:ext>
                </a:extLst>
              </p:cNvPr>
              <p:cNvSpPr txBox="1"/>
              <p:nvPr/>
            </p:nvSpPr>
            <p:spPr bwMode="auto">
              <a:xfrm>
                <a:off x="416627" y="3129608"/>
                <a:ext cx="2178289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4F0FC71-7DDE-6184-EFC4-D3E5E17FA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627" y="3129608"/>
                <a:ext cx="2178289" cy="566694"/>
              </a:xfrm>
              <a:prstGeom prst="rect">
                <a:avLst/>
              </a:prstGeom>
              <a:blipFill>
                <a:blip r:embed="rId8"/>
                <a:stretch>
                  <a:fillRect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602514-C2F6-730E-803A-9151D73CFF19}"/>
              </a:ext>
            </a:extLst>
          </p:cNvPr>
          <p:cNvSpPr txBox="1"/>
          <p:nvPr/>
        </p:nvSpPr>
        <p:spPr bwMode="auto">
          <a:xfrm>
            <a:off x="2739785" y="3228289"/>
            <a:ext cx="1729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稱為節點。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7" descr="4101">
            <a:extLst>
              <a:ext uri="{FF2B5EF4-FFF2-40B4-BE49-F238E27FC236}">
                <a16:creationId xmlns:a16="http://schemas.microsoft.com/office/drawing/2014/main" id="{745C2A85-FDAC-3202-1F28-005C5C42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>
            <a:fillRect/>
          </a:stretch>
        </p:blipFill>
        <p:spPr bwMode="auto">
          <a:xfrm>
            <a:off x="5870981" y="231538"/>
            <a:ext cx="3060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0A8F030A-E03D-98AC-6C41-B8492AB9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740" y="1749193"/>
            <a:ext cx="388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 </a:t>
            </a:r>
            <a:r>
              <a:rPr lang="en-US" altLang="zh-TW" sz="1800" i="1" dirty="0">
                <a:cs typeface="Times New Roman" pitchFamily="18" charset="0"/>
              </a:rPr>
              <a:t>a </a:t>
            </a:r>
            <a:r>
              <a:rPr lang="zh-TW" altLang="en-US" sz="1800" dirty="0">
                <a:cs typeface="Times New Roman" pitchFamily="18" charset="0"/>
              </a:rPr>
              <a:t>與</a:t>
            </a:r>
            <a:r>
              <a:rPr lang="zh-TW" altLang="en-US" sz="1800" i="1" dirty="0">
                <a:cs typeface="Times New Roman" pitchFamily="18" charset="0"/>
              </a:rPr>
              <a:t> </a:t>
            </a:r>
            <a:r>
              <a:rPr lang="en-US" altLang="zh-TW" sz="1800" i="1" dirty="0">
                <a:cs typeface="Times New Roman" pitchFamily="18" charset="0"/>
              </a:rPr>
              <a:t>b </a:t>
            </a:r>
            <a:r>
              <a:rPr lang="zh-TW" altLang="en-US" sz="1800" dirty="0">
                <a:cs typeface="Times New Roman" pitchFamily="18" charset="0"/>
              </a:rPr>
              <a:t>之間發現該粒子的機率。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966795-6BDB-9A95-C9E7-1E136F6B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869" y="1455500"/>
            <a:ext cx="14287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F7A5F145-0C8B-91A1-7EA3-1EDBD248C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60346"/>
              </p:ext>
            </p:extLst>
          </p:nvPr>
        </p:nvGraphicFramePr>
        <p:xfrm>
          <a:off x="7175906" y="2958863"/>
          <a:ext cx="214313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0" imgW="126835" imgH="139518" progId="Equation.3">
                  <p:embed/>
                </p:oleObj>
              </mc:Choice>
              <mc:Fallback>
                <p:oleObj name="方程式" r:id="rId10" imgW="126835" imgH="139518" progId="Equation.3">
                  <p:embed/>
                  <p:pic>
                    <p:nvPicPr>
                      <p:cNvPr id="167946" name="Object 5">
                        <a:extLst>
                          <a:ext uri="{FF2B5EF4-FFF2-40B4-BE49-F238E27FC236}">
                            <a16:creationId xmlns:a16="http://schemas.microsoft.com/office/drawing/2014/main" id="{2AE856CD-8B59-C327-7A93-89A4BF8EE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906" y="2958863"/>
                        <a:ext cx="214313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01C7C775-EB9D-ABEB-5CE3-CFDB0A0C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02463"/>
              </p:ext>
            </p:extLst>
          </p:nvPr>
        </p:nvGraphicFramePr>
        <p:xfrm>
          <a:off x="7461656" y="2887425"/>
          <a:ext cx="7143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2" imgW="405872" imgH="177569" progId="Equation.3">
                  <p:embed/>
                </p:oleObj>
              </mc:Choice>
              <mc:Fallback>
                <p:oleObj name="方程式" r:id="rId12" imgW="405872" imgH="177569" progId="Equation.3">
                  <p:embed/>
                  <p:pic>
                    <p:nvPicPr>
                      <p:cNvPr id="167947" name="Object 6">
                        <a:extLst>
                          <a:ext uri="{FF2B5EF4-FFF2-40B4-BE49-F238E27FC236}">
                            <a16:creationId xmlns:a16="http://schemas.microsoft.com/office/drawing/2014/main" id="{352B277C-BDB7-6B4E-9A3E-838A7AF847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656" y="2887425"/>
                        <a:ext cx="7143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0C26C3-5E36-D662-AE04-21FB508F6616}"/>
                  </a:ext>
                </a:extLst>
              </p:cNvPr>
              <p:cNvSpPr txBox="1"/>
              <p:nvPr/>
            </p:nvSpPr>
            <p:spPr>
              <a:xfrm>
                <a:off x="418186" y="1455500"/>
                <a:ext cx="1791568" cy="9561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TW" sz="1800" b="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0C26C3-5E36-D662-AE04-21FB508F6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6" y="1455500"/>
                <a:ext cx="1791568" cy="956159"/>
              </a:xfrm>
              <a:prstGeom prst="rect">
                <a:avLst/>
              </a:prstGeom>
              <a:blipFill>
                <a:blip r:embed="rId14"/>
                <a:stretch>
                  <a:fillRect l="-46099" t="-101299" b="-15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  <p:bldP spid="53254" grpId="0"/>
      <p:bldP spid="53257" grpId="0"/>
      <p:bldP spid="3" grpId="0" animBg="1"/>
      <p:bldP spid="5" grpId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92B8B6-8299-CD4B-5AAE-C8E110EC5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4" t="10020" r="15647" b="28192"/>
          <a:stretch/>
        </p:blipFill>
        <p:spPr>
          <a:xfrm>
            <a:off x="557133" y="3192509"/>
            <a:ext cx="6498323" cy="3102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8B090-EA69-1E2F-13AB-78B15E16993B}"/>
              </a:ext>
            </a:extLst>
          </p:cNvPr>
          <p:cNvSpPr txBox="1"/>
          <p:nvPr/>
        </p:nvSpPr>
        <p:spPr bwMode="auto">
          <a:xfrm>
            <a:off x="587853" y="1596052"/>
            <a:ext cx="7198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不同本徵值的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本徵函數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彼此正交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正交的意思是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B5DC9-260B-4E73-3AB0-7C41C87705F3}"/>
                  </a:ext>
                </a:extLst>
              </p:cNvPr>
              <p:cNvSpPr txBox="1"/>
              <p:nvPr/>
            </p:nvSpPr>
            <p:spPr bwMode="auto">
              <a:xfrm>
                <a:off x="644367" y="735767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是正弦函數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B5DC9-260B-4E73-3AB0-7C41C8770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7" y="735767"/>
                <a:ext cx="6989644" cy="369332"/>
              </a:xfrm>
              <a:prstGeom prst="rect">
                <a:avLst/>
              </a:prstGeom>
              <a:blipFill>
                <a:blip r:embed="rId3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32B2851-DA4A-BBA8-C2E2-62AEDA416787}"/>
                  </a:ext>
                </a:extLst>
              </p:cNvPr>
              <p:cNvSpPr txBox="1"/>
              <p:nvPr/>
            </p:nvSpPr>
            <p:spPr bwMode="auto">
              <a:xfrm>
                <a:off x="644367" y="2027120"/>
                <a:ext cx="5007753" cy="9036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32B2851-DA4A-BBA8-C2E2-62AEDA41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7" y="2027120"/>
                <a:ext cx="5007753" cy="903645"/>
              </a:xfrm>
              <a:prstGeom prst="rect">
                <a:avLst/>
              </a:prstGeom>
              <a:blipFill>
                <a:blip r:embed="rId4"/>
                <a:stretch>
                  <a:fillRect l="-15696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D:\Dropbox\Documents\課程\YoungTextBook\Images\Chapter40\A_Images\A_Figures_and_Photos\40_12_FigureA.jpg">
            <a:extLst>
              <a:ext uri="{FF2B5EF4-FFF2-40B4-BE49-F238E27FC236}">
                <a16:creationId xmlns:a16="http://schemas.microsoft.com/office/drawing/2014/main" id="{182C0269-DCEB-7264-909F-4FA1478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75582"/>
            <a:ext cx="2190782" cy="21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2BDBEC0-D639-F574-7063-30FB262215F2}"/>
                  </a:ext>
                </a:extLst>
              </p:cNvPr>
              <p:cNvSpPr/>
              <p:nvPr/>
            </p:nvSpPr>
            <p:spPr>
              <a:xfrm>
                <a:off x="7879602" y="263451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2BDBEC0-D639-F574-7063-30FB26221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602" y="2634516"/>
                <a:ext cx="32473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983C4CC-1280-B441-09F3-5FD68EA3F138}"/>
              </a:ext>
            </a:extLst>
          </p:cNvPr>
          <p:cNvSpPr txBox="1"/>
          <p:nvPr/>
        </p:nvSpPr>
        <p:spPr bwMode="auto">
          <a:xfrm>
            <a:off x="5773321" y="5070042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歸一化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8A3F5-DEA1-03E9-E37A-A1D91BD0DA11}"/>
                  </a:ext>
                </a:extLst>
              </p:cNvPr>
              <p:cNvSpPr txBox="1"/>
              <p:nvPr/>
            </p:nvSpPr>
            <p:spPr bwMode="auto">
              <a:xfrm>
                <a:off x="614434" y="1164984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正弦函數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滿足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正交定理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Orthogonality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8A3F5-DEA1-03E9-E37A-A1D91BD0D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434" y="1164984"/>
                <a:ext cx="6989644" cy="369332"/>
              </a:xfrm>
              <a:prstGeom prst="rect">
                <a:avLst/>
              </a:prstGeom>
              <a:blipFill>
                <a:blip r:embed="rId7"/>
                <a:stretch>
                  <a:fillRect l="-72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0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5D68B-E4E0-5CF4-64F5-945B97E0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43403A-3B98-1A77-41BD-92B4484C2D70}"/>
                  </a:ext>
                </a:extLst>
              </p:cNvPr>
              <p:cNvSpPr txBox="1"/>
              <p:nvPr/>
            </p:nvSpPr>
            <p:spPr>
              <a:xfrm>
                <a:off x="833817" y="4778766"/>
                <a:ext cx="6359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所有滿足邊界條件的函數都可分解為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的線性組合！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43403A-3B98-1A77-41BD-92B4484C2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7" y="4778766"/>
                <a:ext cx="6359018" cy="369332"/>
              </a:xfrm>
              <a:prstGeom prst="rect">
                <a:avLst/>
              </a:prstGeom>
              <a:blipFill>
                <a:blip r:embed="rId2"/>
                <a:stretch>
                  <a:fillRect l="-797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3F52B-97B6-FC86-2CC5-6CA2A80FA1A4}"/>
                  </a:ext>
                </a:extLst>
              </p:cNvPr>
              <p:cNvSpPr txBox="1"/>
              <p:nvPr/>
            </p:nvSpPr>
            <p:spPr bwMode="auto">
              <a:xfrm>
                <a:off x="795965" y="2225981"/>
                <a:ext cx="8075097" cy="984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任一</a:t>
                </a:r>
                <a:r>
                  <a:rPr lang="en-US" sz="1800" dirty="0">
                    <a:latin typeface="Times New Roman" panose="02020603050405020304" pitchFamily="18" charset="0"/>
                  </a:rPr>
                  <a:t>起始條件的行向量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，</a:t>
                </a:r>
                <a:r>
                  <a:rPr lang="en-US" sz="1800" dirty="0" err="1">
                    <a:latin typeface="Times New Roman" panose="02020603050405020304" pitchFamily="18" charset="0"/>
                  </a:rPr>
                  <a:t>都可以展開成三個本徵向量的線性組合</a:t>
                </a:r>
                <a:r>
                  <a:rPr lang="en-US" sz="1800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3F52B-97B6-FC86-2CC5-6CA2A80FA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965" y="2225981"/>
                <a:ext cx="8075097" cy="984052"/>
              </a:xfrm>
              <a:prstGeom prst="rect">
                <a:avLst/>
              </a:prstGeom>
              <a:blipFill>
                <a:blip r:embed="rId3"/>
                <a:stretch>
                  <a:fillRect l="-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567A9E-C210-8735-997D-C8474344D4E3}"/>
              </a:ext>
            </a:extLst>
          </p:cNvPr>
          <p:cNvSpPr txBox="1"/>
          <p:nvPr/>
        </p:nvSpPr>
        <p:spPr>
          <a:xfrm>
            <a:off x="829419" y="1796198"/>
            <a:ext cx="552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在之前的三個粒子彈簧組的coupled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masses例子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A06D4AA-9EE5-CF90-7211-9225355628C8}"/>
              </a:ext>
            </a:extLst>
          </p:cNvPr>
          <p:cNvSpPr/>
          <p:nvPr/>
        </p:nvSpPr>
        <p:spPr>
          <a:xfrm>
            <a:off x="971600" y="5544952"/>
            <a:ext cx="304800" cy="304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290A9-E0F7-499C-6E98-D348ACCFDE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75" t="30880" r="15223" b="45307"/>
          <a:stretch>
            <a:fillRect/>
          </a:stretch>
        </p:blipFill>
        <p:spPr>
          <a:xfrm>
            <a:off x="2224545" y="615604"/>
            <a:ext cx="5544616" cy="1062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72A95E-6E28-D15E-4F53-57D34E29C213}"/>
                  </a:ext>
                </a:extLst>
              </p:cNvPr>
              <p:cNvSpPr txBox="1"/>
              <p:nvPr/>
            </p:nvSpPr>
            <p:spPr bwMode="auto">
              <a:xfrm>
                <a:off x="795965" y="3239658"/>
                <a:ext cx="6643719" cy="141365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72A95E-6E28-D15E-4F53-57D34E29C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965" y="3239658"/>
                <a:ext cx="6643719" cy="1413657"/>
              </a:xfrm>
              <a:prstGeom prst="rect">
                <a:avLst/>
              </a:prstGeom>
              <a:blipFill>
                <a:blip r:embed="rId5"/>
                <a:stretch>
                  <a:fillRect t="-39823" b="-72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0">
                <a:extLst>
                  <a:ext uri="{FF2B5EF4-FFF2-40B4-BE49-F238E27FC236}">
                    <a16:creationId xmlns:a16="http://schemas.microsoft.com/office/drawing/2014/main" id="{F39E4A02-DCB8-F439-1DC9-583D9214E8FC}"/>
                  </a:ext>
                </a:extLst>
              </p:cNvPr>
              <p:cNvSpPr txBox="1"/>
              <p:nvPr/>
            </p:nvSpPr>
            <p:spPr bwMode="auto">
              <a:xfrm>
                <a:off x="1547664" y="5273550"/>
                <a:ext cx="4130233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0">
                <a:extLst>
                  <a:ext uri="{FF2B5EF4-FFF2-40B4-BE49-F238E27FC236}">
                    <a16:creationId xmlns:a16="http://schemas.microsoft.com/office/drawing/2014/main" id="{F39E4A02-DCB8-F439-1DC9-583D9214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5273550"/>
                <a:ext cx="4130233" cy="847604"/>
              </a:xfrm>
              <a:prstGeom prst="rect">
                <a:avLst/>
              </a:prstGeom>
              <a:blipFill>
                <a:blip r:embed="rId6"/>
                <a:stretch>
                  <a:fillRect t="-101493" b="-15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5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480BA-9922-B18D-E81A-590B519327EC}"/>
                  </a:ext>
                </a:extLst>
              </p:cNvPr>
              <p:cNvSpPr txBox="1"/>
              <p:nvPr/>
            </p:nvSpPr>
            <p:spPr bwMode="auto">
              <a:xfrm>
                <a:off x="971600" y="2374371"/>
                <a:ext cx="65527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分量</a:t>
                </a:r>
                <a:r>
                  <a:rPr lang="en-US" altLang="zh-TW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>
                    <a:latin typeface="Times New Roman" panose="02020603050405020304" pitchFamily="18" charset="0"/>
                  </a:rPr>
                  <a:t>可以利用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anose="02020603050405020304" pitchFamily="18" charset="0"/>
                  </a:rPr>
                  <a:t>彼此正交的特性計算出來：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480BA-9922-B18D-E81A-590B51932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2374371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l="-77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A6DE43-EC4E-8699-E28D-4F25CFAB22A5}"/>
                  </a:ext>
                </a:extLst>
              </p:cNvPr>
              <p:cNvSpPr txBox="1"/>
              <p:nvPr/>
            </p:nvSpPr>
            <p:spPr bwMode="auto">
              <a:xfrm>
                <a:off x="977696" y="2790400"/>
                <a:ext cx="5205977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A6DE43-EC4E-8699-E28D-4F25CFAB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696" y="2790400"/>
                <a:ext cx="5205977" cy="904543"/>
              </a:xfrm>
              <a:prstGeom prst="rect">
                <a:avLst/>
              </a:prstGeom>
              <a:blipFill>
                <a:blip r:embed="rId3"/>
                <a:stretch>
                  <a:fillRect l="-13625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A1EE6EF5-7772-4AC2-330A-47E2EC5C7EE6}"/>
                  </a:ext>
                </a:extLst>
              </p:cNvPr>
              <p:cNvSpPr txBox="1"/>
              <p:nvPr/>
            </p:nvSpPr>
            <p:spPr bwMode="auto">
              <a:xfrm>
                <a:off x="977696" y="3813412"/>
                <a:ext cx="4968668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A1EE6EF5-7772-4AC2-330A-47E2EC5C7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696" y="3813412"/>
                <a:ext cx="4968668" cy="904543"/>
              </a:xfrm>
              <a:prstGeom prst="rect">
                <a:avLst/>
              </a:prstGeom>
              <a:blipFill>
                <a:blip r:embed="rId4"/>
                <a:stretch>
                  <a:fillRect l="-8906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BD676878-8573-04B3-0BD5-CF05EDE88DDB}"/>
                  </a:ext>
                </a:extLst>
              </p:cNvPr>
              <p:cNvSpPr txBox="1"/>
              <p:nvPr/>
            </p:nvSpPr>
            <p:spPr bwMode="auto">
              <a:xfrm>
                <a:off x="993215" y="4832727"/>
                <a:ext cx="2477152" cy="9045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BD676878-8573-04B3-0BD5-CF05EDE88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215" y="4832727"/>
                <a:ext cx="2477152" cy="904543"/>
              </a:xfrm>
              <a:prstGeom prst="rect">
                <a:avLst/>
              </a:prstGeom>
              <a:blipFill>
                <a:blip r:embed="rId5"/>
                <a:stretch>
                  <a:fillRect l="-13776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/>
              <p:nvPr/>
            </p:nvSpPr>
            <p:spPr bwMode="auto">
              <a:xfrm>
                <a:off x="971600" y="5761743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任何可行的狀態函數，都可以展開成能量的本徵函數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的疊加！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761743"/>
                <a:ext cx="7328116" cy="369332"/>
              </a:xfrm>
              <a:prstGeom prst="rect">
                <a:avLst/>
              </a:prstGeom>
              <a:blipFill>
                <a:blip r:embed="rId6"/>
                <a:stretch>
                  <a:fillRect l="-69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555A20-3DC0-DA36-8B3F-5A00792E25BF}"/>
                  </a:ext>
                </a:extLst>
              </p:cNvPr>
              <p:cNvSpPr txBox="1"/>
              <p:nvPr/>
            </p:nvSpPr>
            <p:spPr bwMode="auto">
              <a:xfrm>
                <a:off x="6306288" y="3037515"/>
                <a:ext cx="2486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的展開。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555A20-3DC0-DA36-8B3F-5A00792E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6288" y="3037515"/>
                <a:ext cx="2486472" cy="369332"/>
              </a:xfrm>
              <a:prstGeom prst="rect">
                <a:avLst/>
              </a:prstGeom>
              <a:blipFill>
                <a:blip r:embed="rId7"/>
                <a:stretch>
                  <a:fillRect l="-203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/>
              <p:nvPr/>
            </p:nvSpPr>
            <p:spPr bwMode="auto">
              <a:xfrm>
                <a:off x="971600" y="332656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根據傅立葉分析，滿足邊界條件的任何函數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32656"/>
                <a:ext cx="5328592" cy="369332"/>
              </a:xfrm>
              <a:prstGeom prst="rect">
                <a:avLst/>
              </a:prstGeom>
              <a:blipFill>
                <a:blip r:embed="rId8"/>
                <a:stretch>
                  <a:fillRect l="-952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/>
              <p:nvPr/>
            </p:nvSpPr>
            <p:spPr bwMode="auto">
              <a:xfrm>
                <a:off x="1004880" y="1092276"/>
                <a:ext cx="427226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880" y="1092276"/>
                <a:ext cx="4272260" cy="847604"/>
              </a:xfrm>
              <a:prstGeom prst="rect">
                <a:avLst/>
              </a:prstGeom>
              <a:blipFill>
                <a:blip r:embed="rId9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/>
              <p:nvPr/>
            </p:nvSpPr>
            <p:spPr bwMode="auto">
              <a:xfrm>
                <a:off x="992504" y="701988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都可以分解為正弦函數、也就是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504" y="701988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6667" r="-55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F4248-5713-9069-52D4-A6106EBA8419}"/>
              </a:ext>
            </a:extLst>
          </p:cNvPr>
          <p:cNvCxnSpPr>
            <a:cxnSpLocks/>
          </p:cNvCxnSpPr>
          <p:nvPr/>
        </p:nvCxnSpPr>
        <p:spPr>
          <a:xfrm flipH="1">
            <a:off x="2594886" y="1711736"/>
            <a:ext cx="1905106" cy="1409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DD1F4E-DB2D-986C-AD47-9314FF9F7670}"/>
                  </a:ext>
                </a:extLst>
              </p:cNvPr>
              <p:cNvSpPr txBox="1"/>
              <p:nvPr/>
            </p:nvSpPr>
            <p:spPr bwMode="auto">
              <a:xfrm>
                <a:off x="971600" y="1980566"/>
                <a:ext cx="79928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Times New Roman" panose="02020603050405020304" pitchFamily="18" charset="0"/>
                  </a:rPr>
                  <a:t>此展開神似向量以基底展開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，讓我們沿用向量語言，把</a:t>
                </a:r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展開係數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稱為分量。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DD1F4E-DB2D-986C-AD47-9314FF9F7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980566"/>
                <a:ext cx="7992888" cy="369332"/>
              </a:xfrm>
              <a:prstGeom prst="rect">
                <a:avLst/>
              </a:prstGeom>
              <a:blipFill>
                <a:blip r:embed="rId11"/>
                <a:stretch>
                  <a:fillRect l="-63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83917C-E2D2-200E-13A0-18BD74F1DD0F}"/>
              </a:ext>
            </a:extLst>
          </p:cNvPr>
          <p:cNvSpPr txBox="1"/>
          <p:nvPr/>
        </p:nvSpPr>
        <p:spPr bwMode="auto">
          <a:xfrm>
            <a:off x="5749298" y="701988"/>
            <a:ext cx="3043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展開定理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Expansion Theorem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1E3F0-0150-2A5A-B267-C3EA5CBCEB9F}"/>
                  </a:ext>
                </a:extLst>
              </p:cNvPr>
              <p:cNvSpPr txBox="1"/>
              <p:nvPr/>
            </p:nvSpPr>
            <p:spPr bwMode="auto">
              <a:xfrm>
                <a:off x="6863431" y="4798369"/>
                <a:ext cx="1908279" cy="89171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1E3F0-0150-2A5A-B267-C3EA5CBC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3431" y="4798369"/>
                <a:ext cx="1908279" cy="891719"/>
              </a:xfrm>
              <a:prstGeom prst="rect">
                <a:avLst/>
              </a:prstGeom>
              <a:blipFill>
                <a:blip r:embed="rId12"/>
                <a:stretch>
                  <a:fillRect l="-662" b="-2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7635B36C-EB55-1CF2-F3BE-D323DE8E40DA}"/>
              </a:ext>
            </a:extLst>
          </p:cNvPr>
          <p:cNvSpPr/>
          <p:nvPr/>
        </p:nvSpPr>
        <p:spPr>
          <a:xfrm>
            <a:off x="4644008" y="5229200"/>
            <a:ext cx="633132" cy="216024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/>
      <p:bldP spid="17" grpId="0"/>
      <p:bldP spid="4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28144" y="670320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這一展開式提供對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無限大位能井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位能下薛丁格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方程式的普遍解法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blipFill>
                <a:blip r:embed="rId2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>
                    <a:latin typeface="Times New Roman" panose="02020603050405020304" pitchFamily="18" charset="0"/>
                  </a:rPr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接著定態隨時間個自演化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位能下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Times New Roman" panose="02020603050405020304" pitchFamily="18" charset="0"/>
                      </a:rPr>
                      <m:t>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blipFill>
                <a:blip r:embed="rId5"/>
                <a:stretch>
                  <a:fillRect l="-617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917427" y="360329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D820FC-26FF-9C52-66A7-7B5887F171E6}"/>
              </a:ext>
            </a:extLst>
          </p:cNvPr>
          <p:cNvSpPr txBox="1"/>
          <p:nvPr/>
        </p:nvSpPr>
        <p:spPr bwMode="auto">
          <a:xfrm>
            <a:off x="914739" y="5752988"/>
            <a:ext cx="753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很明顯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這個程序不只適用於無限大位能井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，原則上適用於任何位能。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359AA-5421-A467-66B0-BBAE396502BC}"/>
              </a:ext>
            </a:extLst>
          </p:cNvPr>
          <p:cNvSpPr txBox="1"/>
          <p:nvPr/>
        </p:nvSpPr>
        <p:spPr bwMode="auto">
          <a:xfrm>
            <a:off x="3383486" y="18448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根據展開定理，這永遠可以做到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692BE-02F9-E3D7-5482-0B03108E3F80}"/>
              </a:ext>
            </a:extLst>
          </p:cNvPr>
          <p:cNvSpPr/>
          <p:nvPr/>
        </p:nvSpPr>
        <p:spPr>
          <a:xfrm>
            <a:off x="611560" y="1039652"/>
            <a:ext cx="8072502" cy="159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C76E-AA94-A150-93BC-B89F9DA7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BE7C28AF-C718-42B4-AE3C-25C268C0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>
          <a:xfrm>
            <a:off x="395536" y="2175110"/>
            <a:ext cx="2410925" cy="2262002"/>
          </a:xfrm>
          <a:prstGeom prst="rect">
            <a:avLst/>
          </a:prstGeom>
        </p:spPr>
      </p:pic>
      <p:pic>
        <p:nvPicPr>
          <p:cNvPr id="4" name="Picture 3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DFDA3F7D-596D-405D-4694-4B40510C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t="28886" r="31305" b="42229"/>
          <a:stretch/>
        </p:blipFill>
        <p:spPr>
          <a:xfrm>
            <a:off x="3577130" y="3487319"/>
            <a:ext cx="785491" cy="981864"/>
          </a:xfrm>
          <a:prstGeom prst="rect">
            <a:avLst/>
          </a:prstGeom>
        </p:spPr>
      </p:pic>
      <p:pic>
        <p:nvPicPr>
          <p:cNvPr id="5" name="Picture 4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18BC06F6-C6AA-026E-25D3-764BE6CA4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8" t="28885" r="7411" b="54679"/>
          <a:stretch/>
        </p:blipFill>
        <p:spPr>
          <a:xfrm>
            <a:off x="3400408" y="2341438"/>
            <a:ext cx="1138937" cy="720080"/>
          </a:xfrm>
          <a:prstGeom prst="rect">
            <a:avLst/>
          </a:prstGeom>
        </p:spPr>
      </p:pic>
      <p:pic>
        <p:nvPicPr>
          <p:cNvPr id="6" name="Picture 5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878F7348-7467-095B-33B0-193B72F0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7519" r="13130" b="66184"/>
          <a:stretch/>
        </p:blipFill>
        <p:spPr>
          <a:xfrm>
            <a:off x="3400408" y="718432"/>
            <a:ext cx="1008112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BB7B-BFF4-FEC9-DED0-EA484EFB2D96}"/>
                  </a:ext>
                </a:extLst>
              </p:cNvPr>
              <p:cNvSpPr txBox="1"/>
              <p:nvPr/>
            </p:nvSpPr>
            <p:spPr bwMode="auto">
              <a:xfrm>
                <a:off x="2762518" y="3075036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＝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BB7B-BFF4-FEC9-DED0-EA484EFB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518" y="3075036"/>
                <a:ext cx="613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CBDCE-5538-3DC9-C384-254AE879425E}"/>
                  </a:ext>
                </a:extLst>
              </p:cNvPr>
              <p:cNvSpPr txBox="1"/>
              <p:nvPr/>
            </p:nvSpPr>
            <p:spPr bwMode="auto">
              <a:xfrm>
                <a:off x="3643319" y="1921333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CBDCE-5538-3DC9-C384-254AE879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1921333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E516E-970E-C57B-4375-8B096CD0FA5E}"/>
                  </a:ext>
                </a:extLst>
              </p:cNvPr>
              <p:cNvSpPr txBox="1"/>
              <p:nvPr/>
            </p:nvSpPr>
            <p:spPr bwMode="auto">
              <a:xfrm>
                <a:off x="3663170" y="3064764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E516E-970E-C57B-4375-8B096CD0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3170" y="3064764"/>
                <a:ext cx="61341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74785-5C56-B2B9-9DD4-962F16D2C64A}"/>
                  </a:ext>
                </a:extLst>
              </p:cNvPr>
              <p:cNvSpPr txBox="1"/>
              <p:nvPr/>
            </p:nvSpPr>
            <p:spPr bwMode="auto">
              <a:xfrm>
                <a:off x="3643319" y="5632014"/>
                <a:ext cx="6134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74785-5C56-B2B9-9DD4-962F16D2C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5632014"/>
                <a:ext cx="613410" cy="738664"/>
              </a:xfrm>
              <a:prstGeom prst="rect">
                <a:avLst/>
              </a:prstGeom>
              <a:blipFill>
                <a:blip r:embed="rId6"/>
                <a:stretch>
                  <a:fillRect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C7438FA1-9771-EF64-9211-0C47B4B7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31001" r="54425" b="54556"/>
          <a:stretch/>
        </p:blipFill>
        <p:spPr>
          <a:xfrm>
            <a:off x="3664112" y="4855504"/>
            <a:ext cx="592617" cy="592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EC20A-A2F5-FB51-17E9-718A85F63572}"/>
                  </a:ext>
                </a:extLst>
              </p:cNvPr>
              <p:cNvSpPr txBox="1"/>
              <p:nvPr/>
            </p:nvSpPr>
            <p:spPr bwMode="auto">
              <a:xfrm>
                <a:off x="3643319" y="4468410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EC20A-A2F5-FB51-17E9-718A85F6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4468410"/>
                <a:ext cx="613410" cy="36933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ot over a campfire&#10;&#10;Description automatically generated">
            <a:extLst>
              <a:ext uri="{FF2B5EF4-FFF2-40B4-BE49-F238E27FC236}">
                <a16:creationId xmlns:a16="http://schemas.microsoft.com/office/drawing/2014/main" id="{18E36646-098E-6D58-FADF-2B73B107A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>
          <a:xfrm>
            <a:off x="4901468" y="3360768"/>
            <a:ext cx="1275657" cy="133066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CDBDA2F5-BC58-A67A-CF99-370F8564D33A}"/>
              </a:ext>
            </a:extLst>
          </p:cNvPr>
          <p:cNvSpPr/>
          <p:nvPr/>
        </p:nvSpPr>
        <p:spPr>
          <a:xfrm>
            <a:off x="4969830" y="2878412"/>
            <a:ext cx="1224136" cy="3932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of a pot with a spoon and a ladle&#10;&#10;Description automatically generated">
            <a:extLst>
              <a:ext uri="{FF2B5EF4-FFF2-40B4-BE49-F238E27FC236}">
                <a16:creationId xmlns:a16="http://schemas.microsoft.com/office/drawing/2014/main" id="{6F5E55F2-802B-F0C4-9DD5-BC0437EF8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528040" y="2176705"/>
            <a:ext cx="2230161" cy="2535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716717-DF1D-7742-57D9-3D6238C2D4A9}"/>
              </a:ext>
            </a:extLst>
          </p:cNvPr>
          <p:cNvSpPr txBox="1"/>
          <p:nvPr/>
        </p:nvSpPr>
        <p:spPr bwMode="auto">
          <a:xfrm>
            <a:off x="4572000" y="1578153"/>
            <a:ext cx="223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各個配料分離烹煮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ED68E891-49A2-6A73-F1CF-2683CA7A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300" y="6359452"/>
            <a:ext cx="5361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一個量子系統的定態決定了此系統的物理性質。</a:t>
            </a:r>
          </a:p>
        </p:txBody>
      </p:sp>
    </p:spTree>
    <p:extLst>
      <p:ext uri="{BB962C8B-B14F-4D97-AF65-F5344CB8AC3E}">
        <p14:creationId xmlns:p14="http://schemas.microsoft.com/office/powerpoint/2010/main" val="351517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2" descr="C:\Users\Chia-Hung Chang\Downloads\Data\Knight\Media\Chapter41\Images\41_20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363061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文字方塊 3"/>
          <p:cNvSpPr txBox="1">
            <a:spLocks noChangeArrowheads="1"/>
          </p:cNvSpPr>
          <p:nvPr/>
        </p:nvSpPr>
        <p:spPr bwMode="auto">
          <a:xfrm>
            <a:off x="1949243" y="332656"/>
            <a:ext cx="4687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簡諧振盪器、量子彈簧、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1D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位能束縛態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4" name="Picture 2" descr="C:\Users\Chia-Hung Chang\Downloads\Data\Knight\Media\Chapter41\Images\41_23Figure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2" b="81731"/>
          <a:stretch>
            <a:fillRect/>
          </a:stretch>
        </p:blipFill>
        <p:spPr bwMode="auto">
          <a:xfrm>
            <a:off x="5644142" y="1671716"/>
            <a:ext cx="1355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2336371" y="1628863"/>
                <a:ext cx="2732222" cy="6540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371" y="1628863"/>
                <a:ext cx="2732222" cy="654025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7CA66D-A565-6D43-E3FE-BF40764FB717}"/>
                  </a:ext>
                </a:extLst>
              </p:cNvPr>
              <p:cNvSpPr txBox="1"/>
              <p:nvPr/>
            </p:nvSpPr>
            <p:spPr bwMode="auto">
              <a:xfrm>
                <a:off x="6120875" y="2201425"/>
                <a:ext cx="402258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7CA66D-A565-6D43-E3FE-BF40764F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875" y="2201425"/>
                <a:ext cx="402258" cy="184666"/>
              </a:xfrm>
              <a:prstGeom prst="rect">
                <a:avLst/>
              </a:prstGeom>
              <a:blipFill>
                <a:blip r:embed="rId5"/>
                <a:stretch>
                  <a:fillRect l="-3030" r="-3030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266E53-AF5E-3B39-E264-D0DC473ED1D6}"/>
              </a:ext>
            </a:extLst>
          </p:cNvPr>
          <p:cNvSpPr txBox="1"/>
          <p:nvPr/>
        </p:nvSpPr>
        <p:spPr bwMode="auto">
          <a:xfrm>
            <a:off x="2336370" y="2402806"/>
            <a:ext cx="4255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最簡單的量子彈簧就是雙原子分子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D47E5483-0438-3AFE-81A3-FC827855F814}"/>
                  </a:ext>
                </a:extLst>
              </p:cNvPr>
              <p:cNvSpPr txBox="1"/>
              <p:nvPr/>
            </p:nvSpPr>
            <p:spPr bwMode="auto">
              <a:xfrm>
                <a:off x="2336370" y="832899"/>
                <a:ext cx="366395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D47E5483-0438-3AFE-81A3-FC827855F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370" y="832899"/>
                <a:ext cx="3663952" cy="717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756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2" descr="C:\Users\Chia-Hung Chang\Downloads\Data\Knight\Media\Chapter41\Images\41_20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752330"/>
            <a:ext cx="363061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3" descr="C:\Users\Chia-Hung Chang\Downloads\Data\Knight\Media\Chapter41\Images\41_21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52330"/>
            <a:ext cx="463391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文字方塊 3"/>
          <p:cNvSpPr txBox="1">
            <a:spLocks noChangeArrowheads="1"/>
          </p:cNvSpPr>
          <p:nvPr/>
        </p:nvSpPr>
        <p:spPr bwMode="auto">
          <a:xfrm>
            <a:off x="1907704" y="394991"/>
            <a:ext cx="6408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量子簡諧振盪器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Harmonic Oscillator SHO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、量子彈簧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4" name="Picture 2" descr="C:\Users\Chia-Hung Chang\Downloads\Data\Knight\Media\Chapter41\Images\41_23Figure-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2" b="81731"/>
          <a:stretch>
            <a:fillRect/>
          </a:stretch>
        </p:blipFill>
        <p:spPr bwMode="auto">
          <a:xfrm>
            <a:off x="6012160" y="953395"/>
            <a:ext cx="1355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文字方塊 7"/>
          <p:cNvSpPr txBox="1">
            <a:spLocks noChangeArrowheads="1"/>
          </p:cNvSpPr>
          <p:nvPr/>
        </p:nvSpPr>
        <p:spPr bwMode="auto">
          <a:xfrm>
            <a:off x="4728200" y="5909780"/>
            <a:ext cx="218340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能量是量子化的！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2638829" y="898164"/>
                <a:ext cx="2732222" cy="6540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8829" y="898164"/>
                <a:ext cx="2732222" cy="65402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147286" y="5642196"/>
                <a:ext cx="1912703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CN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86" y="5642196"/>
                <a:ext cx="1912703" cy="618631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38637B6-7EA1-ED58-6B25-7DEB0A024E1D}"/>
              </a:ext>
            </a:extLst>
          </p:cNvPr>
          <p:cNvSpPr txBox="1"/>
          <p:nvPr/>
        </p:nvSpPr>
        <p:spPr bwMode="auto">
          <a:xfrm>
            <a:off x="4749376" y="5457530"/>
            <a:ext cx="3630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波函數會進入古典禁止區域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65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89DF0-36FB-4494-8115-45A31087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94149"/>
            <a:ext cx="5544616" cy="2964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E117E-B71B-0BEF-D74D-2B4A3F1F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05794"/>
            <a:ext cx="5544616" cy="2220273"/>
          </a:xfrm>
          <a:prstGeom prst="rect">
            <a:avLst/>
          </a:prstGeom>
        </p:spPr>
      </p:pic>
      <p:pic>
        <p:nvPicPr>
          <p:cNvPr id="5" name="Picture 8" descr="http://photos.aip.org/history/Thumbnails/schrodinger_erwin_a1.jpg">
            <a:extLst>
              <a:ext uri="{FF2B5EF4-FFF2-40B4-BE49-F238E27FC236}">
                <a16:creationId xmlns:a16="http://schemas.microsoft.com/office/drawing/2014/main" id="{BF79107C-E6EE-4BAF-636D-EA883B84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13" y="1844824"/>
            <a:ext cx="2085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24E70-D517-0C53-00C6-4FB11FA98895}"/>
              </a:ext>
            </a:extLst>
          </p:cNvPr>
          <p:cNvSpPr txBox="1"/>
          <p:nvPr/>
        </p:nvSpPr>
        <p:spPr bwMode="auto">
          <a:xfrm>
            <a:off x="2016521" y="172550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can do better! Solving the Equation!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ADAAB38B-24C5-6FC1-3F55-FA4349CEEC9F}"/>
                  </a:ext>
                </a:extLst>
              </p:cNvPr>
              <p:cNvSpPr txBox="1"/>
              <p:nvPr/>
            </p:nvSpPr>
            <p:spPr bwMode="auto">
              <a:xfrm>
                <a:off x="1216663" y="5892043"/>
                <a:ext cx="2732222" cy="6540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ADAAB38B-24C5-6FC1-3F55-FA4349CEE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663" y="5892043"/>
                <a:ext cx="2732222" cy="654025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E7CF37E2-6C2F-DD32-3061-03821D4748D5}"/>
                  </a:ext>
                </a:extLst>
              </p:cNvPr>
              <p:cNvSpPr txBox="1"/>
              <p:nvPr/>
            </p:nvSpPr>
            <p:spPr bwMode="auto">
              <a:xfrm>
                <a:off x="4860032" y="5919328"/>
                <a:ext cx="287046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E7CF37E2-6C2F-DD32-3061-03821D474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5919328"/>
                <a:ext cx="2870466" cy="6481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2B11F4-FBFF-BD05-9E0D-9D825F92D40A}"/>
                  </a:ext>
                </a:extLst>
              </p:cNvPr>
              <p:cNvSpPr txBox="1"/>
              <p:nvPr/>
            </p:nvSpPr>
            <p:spPr bwMode="auto">
              <a:xfrm>
                <a:off x="7740352" y="5796855"/>
                <a:ext cx="1096389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2B11F4-FBFF-BD05-9E0D-9D825F92D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352" y="5796855"/>
                <a:ext cx="109638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821DB275-48C6-83D9-D10F-99B0B8309721}"/>
              </a:ext>
            </a:extLst>
          </p:cNvPr>
          <p:cNvSpPr/>
          <p:nvPr/>
        </p:nvSpPr>
        <p:spPr>
          <a:xfrm>
            <a:off x="4355976" y="6165304"/>
            <a:ext cx="26651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9FC92D8-86A7-4EB6-17A9-0CEC9136CEC6}"/>
                  </a:ext>
                </a:extLst>
              </p:cNvPr>
              <p:cNvSpPr txBox="1"/>
              <p:nvPr/>
            </p:nvSpPr>
            <p:spPr bwMode="auto">
              <a:xfrm>
                <a:off x="7195972" y="5285156"/>
                <a:ext cx="149835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9FC92D8-86A7-4EB6-17A9-0CEC9136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972" y="5285156"/>
                <a:ext cx="1498359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B1B2-9643-7CFA-C2B9-CB765A5D4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aip.org/history/heisenberg/images/borna1.jpg">
            <a:extLst>
              <a:ext uri="{FF2B5EF4-FFF2-40B4-BE49-F238E27FC236}">
                <a16:creationId xmlns:a16="http://schemas.microsoft.com/office/drawing/2014/main" id="{8272CC9F-AE35-23C3-0B89-5D45569A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1848495" cy="273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>
            <a:extLst>
              <a:ext uri="{FF2B5EF4-FFF2-40B4-BE49-F238E27FC236}">
                <a16:creationId xmlns:a16="http://schemas.microsoft.com/office/drawing/2014/main" id="{44F6CEA6-B389-E844-282F-10C38199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544112"/>
            <a:ext cx="648134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一顆粒子在某處的</a:t>
            </a:r>
            <a:r>
              <a:rPr lang="zh-TW" altLang="en-US" sz="1800" dirty="0">
                <a:solidFill>
                  <a:srgbClr val="FF0000"/>
                </a:solidFill>
              </a:rPr>
              <a:t>物質波的強度 </a:t>
            </a:r>
            <a:r>
              <a:rPr lang="zh-TW" altLang="en-US" sz="1800" dirty="0"/>
              <a:t>≈ 在該處發現此粒子的</a:t>
            </a:r>
            <a:r>
              <a:rPr lang="zh-TW" altLang="en-US" sz="1800" b="1" dirty="0">
                <a:solidFill>
                  <a:srgbClr val="FF0000"/>
                </a:solidFill>
              </a:rPr>
              <a:t>機率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6B4F86A-AF15-0BAB-AB97-7B11B5C6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38737"/>
            <a:ext cx="428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物質波的機率解釋 </a:t>
            </a:r>
            <a:r>
              <a:rPr lang="en-US" altLang="zh-TW" sz="1800" dirty="0">
                <a:solidFill>
                  <a:srgbClr val="FF0000"/>
                </a:solidFill>
              </a:rPr>
              <a:t>Max Born 1926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9D9F2-BCB3-B2E5-A34A-6753AC933CB7}"/>
              </a:ext>
            </a:extLst>
          </p:cNvPr>
          <p:cNvSpPr txBox="1"/>
          <p:nvPr/>
        </p:nvSpPr>
        <p:spPr>
          <a:xfrm>
            <a:off x="983881" y="497252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機率解釋是粒子圖像與波圖像的連結橋樑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B3D9E-8030-0B41-9E01-B8802A794ED7}"/>
              </a:ext>
            </a:extLst>
          </p:cNvPr>
          <p:cNvSpPr txBox="1"/>
          <p:nvPr/>
        </p:nvSpPr>
        <p:spPr>
          <a:xfrm>
            <a:off x="983881" y="5449931"/>
            <a:ext cx="633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粒子的描述需要用波，但波一觀察都是粒子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64796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2E7614-2568-838E-7FF8-D2CA539F03D0}"/>
              </a:ext>
            </a:extLst>
          </p:cNvPr>
          <p:cNvSpPr txBox="1"/>
          <p:nvPr/>
        </p:nvSpPr>
        <p:spPr>
          <a:xfrm>
            <a:off x="3026350" y="1539424"/>
            <a:ext cx="31646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ODE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解法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B4EAC51-18B9-7E54-BDA2-384287BE6A4C}"/>
              </a:ext>
            </a:extLst>
          </p:cNvPr>
          <p:cNvSpPr/>
          <p:nvPr/>
        </p:nvSpPr>
        <p:spPr>
          <a:xfrm rot="2112485">
            <a:off x="3077521" y="2856612"/>
            <a:ext cx="144016" cy="50405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C97B18D-8EF2-D099-63B7-CDBA6CF56F49}"/>
              </a:ext>
            </a:extLst>
          </p:cNvPr>
          <p:cNvSpPr/>
          <p:nvPr/>
        </p:nvSpPr>
        <p:spPr>
          <a:xfrm rot="19203491">
            <a:off x="5908655" y="2857307"/>
            <a:ext cx="136420" cy="50405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B1D98E-71BF-FEC4-95CE-08E00D5B6CFE}"/>
              </a:ext>
            </a:extLst>
          </p:cNvPr>
          <p:cNvSpPr txBox="1"/>
          <p:nvPr/>
        </p:nvSpPr>
        <p:spPr>
          <a:xfrm>
            <a:off x="791970" y="3501728"/>
            <a:ext cx="13239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8">
                <a:extLst>
                  <a:ext uri="{FF2B5EF4-FFF2-40B4-BE49-F238E27FC236}">
                    <a16:creationId xmlns:a16="http://schemas.microsoft.com/office/drawing/2014/main" id="{19A8284F-8BB0-F157-0DF2-531083E456FA}"/>
                  </a:ext>
                </a:extLst>
              </p:cNvPr>
              <p:cNvSpPr txBox="1"/>
              <p:nvPr/>
            </p:nvSpPr>
            <p:spPr bwMode="auto">
              <a:xfrm>
                <a:off x="3024119" y="2319030"/>
                <a:ext cx="3199402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8">
                <a:extLst>
                  <a:ext uri="{FF2B5EF4-FFF2-40B4-BE49-F238E27FC236}">
                    <a16:creationId xmlns:a16="http://schemas.microsoft.com/office/drawing/2014/main" id="{19A8284F-8BB0-F157-0DF2-531083E4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119" y="2319030"/>
                <a:ext cx="3199402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8">
                <a:extLst>
                  <a:ext uri="{FF2B5EF4-FFF2-40B4-BE49-F238E27FC236}">
                    <a16:creationId xmlns:a16="http://schemas.microsoft.com/office/drawing/2014/main" id="{52940674-02E3-B6B2-EC2D-645170E0BE25}"/>
                  </a:ext>
                </a:extLst>
              </p:cNvPr>
              <p:cNvSpPr txBox="1"/>
              <p:nvPr/>
            </p:nvSpPr>
            <p:spPr bwMode="auto">
              <a:xfrm>
                <a:off x="156163" y="3998563"/>
                <a:ext cx="3118226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8">
                <a:extLst>
                  <a:ext uri="{FF2B5EF4-FFF2-40B4-BE49-F238E27FC236}">
                    <a16:creationId xmlns:a16="http://schemas.microsoft.com/office/drawing/2014/main" id="{52940674-02E3-B6B2-EC2D-645170E0B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163" y="3998563"/>
                <a:ext cx="3118226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3396F48-7414-A343-4302-B17EAF4B4FEC}"/>
              </a:ext>
            </a:extLst>
          </p:cNvPr>
          <p:cNvSpPr txBox="1"/>
          <p:nvPr/>
        </p:nvSpPr>
        <p:spPr>
          <a:xfrm>
            <a:off x="4953462" y="3482787"/>
            <a:ext cx="4161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8">
                <a:extLst>
                  <a:ext uri="{FF2B5EF4-FFF2-40B4-BE49-F238E27FC236}">
                    <a16:creationId xmlns:a16="http://schemas.microsoft.com/office/drawing/2014/main" id="{0A19E287-260A-89D9-11E4-190283F89672}"/>
                  </a:ext>
                </a:extLst>
              </p:cNvPr>
              <p:cNvSpPr txBox="1"/>
              <p:nvPr/>
            </p:nvSpPr>
            <p:spPr bwMode="auto">
              <a:xfrm>
                <a:off x="4953463" y="3988551"/>
                <a:ext cx="2687210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8">
                <a:extLst>
                  <a:ext uri="{FF2B5EF4-FFF2-40B4-BE49-F238E27FC236}">
                    <a16:creationId xmlns:a16="http://schemas.microsoft.com/office/drawing/2014/main" id="{0A19E287-260A-89D9-11E4-190283F89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463" y="3988551"/>
                <a:ext cx="2687210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875C865-C08A-F0EF-275A-55449DB75ABC}"/>
              </a:ext>
            </a:extLst>
          </p:cNvPr>
          <p:cNvSpPr txBox="1"/>
          <p:nvPr/>
        </p:nvSpPr>
        <p:spPr bwMode="auto">
          <a:xfrm>
            <a:off x="3274389" y="5875541"/>
            <a:ext cx="1626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級數法</a:t>
            </a:r>
            <a:r>
              <a:rPr lang="en-US" sz="1800" dirty="0">
                <a:latin typeface="Times New Roman" panose="02020603050405020304" pitchFamily="18" charset="0"/>
              </a:rPr>
              <a:t> Series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ACABB1-A646-E673-6F85-D04D01CD4043}"/>
              </a:ext>
            </a:extLst>
          </p:cNvPr>
          <p:cNvSpPr txBox="1"/>
          <p:nvPr/>
        </p:nvSpPr>
        <p:spPr bwMode="auto">
          <a:xfrm>
            <a:off x="6012160" y="2869335"/>
            <a:ext cx="3131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Complex number </a:t>
            </a:r>
            <a:r>
              <a:rPr lang="en-US" sz="1800" dirty="0" err="1">
                <a:latin typeface="Times New Roman" panose="02020603050405020304" pitchFamily="18" charset="0"/>
              </a:rPr>
              <a:t>複變函數法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5F9B7-FA62-BFC4-ED07-09CF5E183CD9}"/>
              </a:ext>
            </a:extLst>
          </p:cNvPr>
          <p:cNvSpPr txBox="1"/>
          <p:nvPr/>
        </p:nvSpPr>
        <p:spPr bwMode="auto">
          <a:xfrm>
            <a:off x="745901" y="2730835"/>
            <a:ext cx="2791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Variation of parameters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Wronskian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975EC-16DB-EFFC-80BF-528D9877D396}"/>
              </a:ext>
            </a:extLst>
          </p:cNvPr>
          <p:cNvSpPr txBox="1"/>
          <p:nvPr/>
        </p:nvSpPr>
        <p:spPr bwMode="auto">
          <a:xfrm>
            <a:off x="57669" y="4588292"/>
            <a:ext cx="37039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If we find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one</a:t>
            </a:r>
            <a:r>
              <a:rPr lang="en-US" sz="1800" dirty="0">
                <a:latin typeface="Times New Roman" panose="02020603050405020304" pitchFamily="18" charset="0"/>
              </a:rPr>
              <a:t> solution of the homogeneous ODE, we can calculate the general solution.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680C861-7F00-00B2-C22C-11671CFDF436}"/>
              </a:ext>
            </a:extLst>
          </p:cNvPr>
          <p:cNvSpPr/>
          <p:nvPr/>
        </p:nvSpPr>
        <p:spPr>
          <a:xfrm>
            <a:off x="4054733" y="2841974"/>
            <a:ext cx="135805" cy="296329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AF6CE1-8B02-822E-5374-2CD123F3C7D5}"/>
                  </a:ext>
                </a:extLst>
              </p:cNvPr>
              <p:cNvSpPr txBox="1"/>
              <p:nvPr/>
            </p:nvSpPr>
            <p:spPr bwMode="auto">
              <a:xfrm>
                <a:off x="4953463" y="4581128"/>
                <a:ext cx="416133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We can find general solutions using complex number exponential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AF6CE1-8B02-822E-5374-2CD123F3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463" y="4581128"/>
                <a:ext cx="4161339" cy="646331"/>
              </a:xfrm>
              <a:prstGeom prst="rect">
                <a:avLst/>
              </a:prstGeom>
              <a:blipFill>
                <a:blip r:embed="rId5"/>
                <a:stretch>
                  <a:fillRect l="-1524" t="-3846" b="-13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60E1A406-8C68-5365-E1DC-0B7E88763446}"/>
                  </a:ext>
                </a:extLst>
              </p:cNvPr>
              <p:cNvSpPr txBox="1"/>
              <p:nvPr/>
            </p:nvSpPr>
            <p:spPr bwMode="auto">
              <a:xfrm>
                <a:off x="3104777" y="730716"/>
                <a:ext cx="327442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60E1A406-8C68-5365-E1DC-0B7E8876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4777" y="730716"/>
                <a:ext cx="3274423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EB3AE296-350C-DF3C-8117-11D1D96BA709}"/>
              </a:ext>
            </a:extLst>
          </p:cNvPr>
          <p:cNvSpPr/>
          <p:nvPr/>
        </p:nvSpPr>
        <p:spPr>
          <a:xfrm>
            <a:off x="3024119" y="5661248"/>
            <a:ext cx="2339969" cy="76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:\Dropbox\Documents\課程\YoungTextBook\Images\Chapter40\A_Images\A_Figures_and_Photos\40_2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218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78F022C4-CF9A-CB3E-94DA-4808517578B8}"/>
                  </a:ext>
                </a:extLst>
              </p:cNvPr>
              <p:cNvSpPr txBox="1"/>
              <p:nvPr/>
            </p:nvSpPr>
            <p:spPr bwMode="auto">
              <a:xfrm>
                <a:off x="3563888" y="5423940"/>
                <a:ext cx="1919115" cy="6186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78F022C4-CF9A-CB3E-94DA-480851757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5423940"/>
                <a:ext cx="1919115" cy="618631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32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063FE-78F2-D57D-0160-925FA7AE5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" t="467" r="57109" b="-467"/>
          <a:stretch/>
        </p:blipFill>
        <p:spPr>
          <a:xfrm>
            <a:off x="2123728" y="63500"/>
            <a:ext cx="1870599" cy="679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F662C2-1EA0-39FC-2E1D-FD6A5BE7D988}"/>
                  </a:ext>
                </a:extLst>
              </p:cNvPr>
              <p:cNvSpPr txBox="1"/>
              <p:nvPr/>
            </p:nvSpPr>
            <p:spPr bwMode="auto">
              <a:xfrm>
                <a:off x="5724128" y="1052736"/>
                <a:ext cx="1133872" cy="56669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F662C2-1EA0-39FC-2E1D-FD6A5BE7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1052736"/>
                <a:ext cx="1133872" cy="566694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602D49C-9998-4198-4109-ECF8B215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5" t="1747" b="78117"/>
          <a:stretch/>
        </p:blipFill>
        <p:spPr>
          <a:xfrm>
            <a:off x="4283968" y="1844824"/>
            <a:ext cx="4318839" cy="2376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AE122-7CB5-4C43-1582-AEAC582E347B}"/>
              </a:ext>
            </a:extLst>
          </p:cNvPr>
          <p:cNvSpPr txBox="1"/>
          <p:nvPr/>
        </p:nvSpPr>
        <p:spPr bwMode="auto">
          <a:xfrm>
            <a:off x="4499992" y="4509120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能量量子化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4FCC689A-26A5-A340-A1EE-C06AD309EE69}"/>
                  </a:ext>
                </a:extLst>
              </p:cNvPr>
              <p:cNvSpPr txBox="1"/>
              <p:nvPr/>
            </p:nvSpPr>
            <p:spPr bwMode="auto">
              <a:xfrm>
                <a:off x="4355976" y="3789040"/>
                <a:ext cx="74255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4FCC689A-26A5-A340-A1EE-C06AD309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3789040"/>
                <a:ext cx="7425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972D2C8-7D89-F781-4E8E-A1E47D97ECCB}"/>
                  </a:ext>
                </a:extLst>
              </p:cNvPr>
              <p:cNvSpPr txBox="1"/>
              <p:nvPr/>
            </p:nvSpPr>
            <p:spPr bwMode="auto">
              <a:xfrm>
                <a:off x="4355975" y="3331731"/>
                <a:ext cx="74255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972D2C8-7D89-F781-4E8E-A1E47D97E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5" y="3331731"/>
                <a:ext cx="74255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0ECB7C0-EF37-6298-D1A4-0BD0E16E8F5B}"/>
                  </a:ext>
                </a:extLst>
              </p:cNvPr>
              <p:cNvSpPr txBox="1"/>
              <p:nvPr/>
            </p:nvSpPr>
            <p:spPr bwMode="auto">
              <a:xfrm>
                <a:off x="4355974" y="2863679"/>
                <a:ext cx="74255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0ECB7C0-EF37-6298-D1A4-0BD0E16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4" y="2863679"/>
                <a:ext cx="74255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BEC5479A-363B-3148-E330-78DAD3BFDF43}"/>
                  </a:ext>
                </a:extLst>
              </p:cNvPr>
              <p:cNvSpPr txBox="1"/>
              <p:nvPr/>
            </p:nvSpPr>
            <p:spPr bwMode="auto">
              <a:xfrm>
                <a:off x="4355974" y="2381109"/>
                <a:ext cx="74255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BEC5479A-363B-3148-E330-78DAD3BFD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4" y="2381109"/>
                <a:ext cx="74255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065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EAE5B-74D6-F3E0-4952-C40327BBB917}"/>
              </a:ext>
            </a:extLst>
          </p:cNvPr>
          <p:cNvSpPr txBox="1"/>
          <p:nvPr/>
        </p:nvSpPr>
        <p:spPr bwMode="auto">
          <a:xfrm>
            <a:off x="941409" y="2716073"/>
            <a:ext cx="6644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>
                <a:latin typeface="Times New Roman" pitchFamily="18" charset="0"/>
                <a:cs typeface="Times New Roman" pitchFamily="18" charset="0"/>
              </a:rPr>
              <a:t>正交定理：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本徵函數彼此正交。這很像一組彼此正交的基底！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/>
              <p:nvPr/>
            </p:nvSpPr>
            <p:spPr>
              <a:xfrm>
                <a:off x="2048008" y="3166862"/>
                <a:ext cx="3216330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08" y="3166862"/>
                <a:ext cx="3216330" cy="901914"/>
              </a:xfrm>
              <a:prstGeom prst="rect">
                <a:avLst/>
              </a:prstGeom>
              <a:blipFill>
                <a:blip r:embed="rId2"/>
                <a:stretch>
                  <a:fillRect l="-24016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/>
              <p:nvPr/>
            </p:nvSpPr>
            <p:spPr>
              <a:xfrm>
                <a:off x="2062105" y="4574139"/>
                <a:ext cx="2847703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l-GR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05" y="4574139"/>
                <a:ext cx="2847703" cy="901914"/>
              </a:xfrm>
              <a:prstGeom prst="rect">
                <a:avLst/>
              </a:prstGeom>
              <a:blipFill>
                <a:blip r:embed="rId3"/>
                <a:stretch>
                  <a:fillRect l="-8889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/>
              <p:nvPr/>
            </p:nvSpPr>
            <p:spPr>
              <a:xfrm>
                <a:off x="2024762" y="1808576"/>
                <a:ext cx="2465604" cy="8478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sz="1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62" y="1808576"/>
                <a:ext cx="2465604" cy="847861"/>
              </a:xfrm>
              <a:prstGeom prst="rect">
                <a:avLst/>
              </a:prstGeom>
              <a:blipFill>
                <a:blip r:embed="rId4"/>
                <a:stretch>
                  <a:fillRect t="-100000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/>
              <p:nvPr/>
            </p:nvSpPr>
            <p:spPr bwMode="auto">
              <a:xfrm>
                <a:off x="938239" y="4130811"/>
                <a:ext cx="4971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可以寫成態函數與本徵函數的空間積分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39" y="4130811"/>
                <a:ext cx="4971020" cy="369332"/>
              </a:xfrm>
              <a:prstGeom prst="rect">
                <a:avLst/>
              </a:prstGeom>
              <a:blipFill>
                <a:blip r:embed="rId5"/>
                <a:stretch>
                  <a:fillRect l="-1018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/>
              <p:nvPr/>
            </p:nvSpPr>
            <p:spPr bwMode="auto">
              <a:xfrm>
                <a:off x="941409" y="1380430"/>
                <a:ext cx="78699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展開定理：任一狀態</a:t>
                </a:r>
                <a14:m>
                  <m:oMath xmlns:m="http://schemas.openxmlformats.org/officeDocument/2006/math">
                    <m:r>
                      <a:rPr kumimoji="0" lang="zh-TW" altLang="el-GR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作展開。展開讓我們聯想到向量以基底展開：</a:t>
                </a:r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409" y="1380430"/>
                <a:ext cx="7869946" cy="369332"/>
              </a:xfrm>
              <a:prstGeom prst="rect">
                <a:avLst/>
              </a:prstGeom>
              <a:blipFill>
                <a:blip r:embed="rId6"/>
                <a:stretch>
                  <a:fillRect l="-48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674628-D860-5600-F628-82D753548D78}"/>
              </a:ext>
            </a:extLst>
          </p:cNvPr>
          <p:cNvSpPr txBox="1"/>
          <p:nvPr/>
        </p:nvSpPr>
        <p:spPr bwMode="auto">
          <a:xfrm>
            <a:off x="935596" y="836712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別忘了！SHO的定態波函數滿足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77DC81B5-C4FB-1049-F290-1E9DEA43C168}"/>
                  </a:ext>
                </a:extLst>
              </p:cNvPr>
              <p:cNvSpPr/>
              <p:nvPr/>
            </p:nvSpPr>
            <p:spPr>
              <a:xfrm>
                <a:off x="935596" y="5640840"/>
                <a:ext cx="752483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TW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TW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altLang="zh-TW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altLang="zh-TW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就是在</a:t>
                </a:r>
                <a14:m>
                  <m:oMath xmlns:m="http://schemas.openxmlformats.org/officeDocument/2006/math">
                    <m:r>
                      <a:rPr kumimoji="0" lang="zh-TW" alt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狀態，測量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能量</a:t>
                </a:r>
                <a:r>
                  <a:rPr lang="zh-TW" altLang="en-US" sz="1800" dirty="0">
                    <a:latin typeface="Times New Roman" panose="02020603050405020304" pitchFamily="18" charset="0"/>
                  </a:rPr>
                  <a:t>時得到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000000"/>
                        </a:solidFill>
                        <a:latin typeface="Cambria Math"/>
                      </a:rPr>
                      <m:t>結果是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的機率！</a:t>
                </a:r>
              </a:p>
            </p:txBody>
          </p:sp>
        </mc:Choice>
        <mc:Fallback xmlns=""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77DC81B5-C4FB-1049-F290-1E9DEA43C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5640840"/>
                <a:ext cx="7524836" cy="506870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84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9078D-97CE-19A5-E0E1-484A2DB9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5">
            <a:extLst>
              <a:ext uri="{FF2B5EF4-FFF2-40B4-BE49-F238E27FC236}">
                <a16:creationId xmlns:a16="http://schemas.microsoft.com/office/drawing/2014/main" id="{D97D52F0-BFE4-DB6D-DC1D-E166DF70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590" y="2121425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940" name="Text Box 6">
                <a:extLst>
                  <a:ext uri="{FF2B5EF4-FFF2-40B4-BE49-F238E27FC236}">
                    <a16:creationId xmlns:a16="http://schemas.microsoft.com/office/drawing/2014/main" id="{D3CE2444-5B26-28D5-B91F-3AE451F48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701" y="2116856"/>
                <a:ext cx="51261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時間為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時在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之間發現該粒子的機率。</a:t>
                </a:r>
              </a:p>
            </p:txBody>
          </p:sp>
        </mc:Choice>
        <mc:Fallback xmlns="">
          <p:sp>
            <p:nvSpPr>
              <p:cNvPr id="167940" name="Text Box 6">
                <a:extLst>
                  <a:ext uri="{FF2B5EF4-FFF2-40B4-BE49-F238E27FC236}">
                    <a16:creationId xmlns:a16="http://schemas.microsoft.com/office/drawing/2014/main" id="{D3CE2444-5B26-28D5-B91F-3AE451F48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701" y="2116856"/>
                <a:ext cx="5126147" cy="369332"/>
              </a:xfrm>
              <a:prstGeom prst="rect">
                <a:avLst/>
              </a:prstGeom>
              <a:blipFill>
                <a:blip r:embed="rId2"/>
                <a:stretch>
                  <a:fillRect l="-74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7941" name="Picture 7" descr="4101">
            <a:extLst>
              <a:ext uri="{FF2B5EF4-FFF2-40B4-BE49-F238E27FC236}">
                <a16:creationId xmlns:a16="http://schemas.microsoft.com/office/drawing/2014/main" id="{2B358330-87F6-71EC-786E-E4A889ED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>
            <a:fillRect/>
          </a:stretch>
        </p:blipFill>
        <p:spPr bwMode="auto">
          <a:xfrm>
            <a:off x="2555776" y="2676196"/>
            <a:ext cx="3060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3" name="Text Box 9">
            <a:extLst>
              <a:ext uri="{FF2B5EF4-FFF2-40B4-BE49-F238E27FC236}">
                <a16:creationId xmlns:a16="http://schemas.microsoft.com/office/drawing/2014/main" id="{029931D0-2EB7-1290-C1B2-73B4EF23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454" y="5927637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 </a:t>
            </a:r>
            <a:r>
              <a:rPr lang="en-US" altLang="zh-TW" sz="1800" i="1" dirty="0">
                <a:cs typeface="Times New Roman" pitchFamily="18" charset="0"/>
              </a:rPr>
              <a:t>a </a:t>
            </a:r>
            <a:r>
              <a:rPr lang="zh-TW" altLang="en-US" sz="1800" dirty="0">
                <a:cs typeface="Times New Roman" pitchFamily="18" charset="0"/>
              </a:rPr>
              <a:t>與</a:t>
            </a:r>
            <a:r>
              <a:rPr lang="zh-TW" altLang="en-US" sz="1800" i="1" dirty="0">
                <a:cs typeface="Times New Roman" pitchFamily="18" charset="0"/>
              </a:rPr>
              <a:t> </a:t>
            </a:r>
            <a:r>
              <a:rPr lang="en-US" altLang="zh-TW" sz="1800" i="1" dirty="0">
                <a:cs typeface="Times New Roman" pitchFamily="18" charset="0"/>
              </a:rPr>
              <a:t>b </a:t>
            </a:r>
            <a:r>
              <a:rPr lang="zh-TW" altLang="en-US" sz="1800" dirty="0">
                <a:cs typeface="Times New Roman" pitchFamily="18" charset="0"/>
              </a:rPr>
              <a:t>之間發現該粒子的機率。</a:t>
            </a:r>
          </a:p>
        </p:txBody>
      </p:sp>
      <p:sp>
        <p:nvSpPr>
          <p:cNvPr id="167944" name="Rectangle 13">
            <a:extLst>
              <a:ext uri="{FF2B5EF4-FFF2-40B4-BE49-F238E27FC236}">
                <a16:creationId xmlns:a16="http://schemas.microsoft.com/office/drawing/2014/main" id="{361D69F8-35EC-153F-8B75-D71958A6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664" y="3900158"/>
            <a:ext cx="14287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graphicFrame>
        <p:nvGraphicFramePr>
          <p:cNvPr id="167946" name="Object 5">
            <a:extLst>
              <a:ext uri="{FF2B5EF4-FFF2-40B4-BE49-F238E27FC236}">
                <a16:creationId xmlns:a16="http://schemas.microsoft.com/office/drawing/2014/main" id="{2AE856CD-8B59-C327-7A93-89A4BF8EE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0701" y="5403521"/>
          <a:ext cx="214313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26835" imgH="139518" progId="Equation.3">
                  <p:embed/>
                </p:oleObj>
              </mc:Choice>
              <mc:Fallback>
                <p:oleObj name="方程式" r:id="rId4" imgW="126835" imgH="139518" progId="Equation.3">
                  <p:embed/>
                  <p:pic>
                    <p:nvPicPr>
                      <p:cNvPr id="167946" name="Object 5">
                        <a:extLst>
                          <a:ext uri="{FF2B5EF4-FFF2-40B4-BE49-F238E27FC236}">
                            <a16:creationId xmlns:a16="http://schemas.microsoft.com/office/drawing/2014/main" id="{2AE856CD-8B59-C327-7A93-89A4BF8EE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701" y="5403521"/>
                        <a:ext cx="214313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7" name="Object 6">
            <a:extLst>
              <a:ext uri="{FF2B5EF4-FFF2-40B4-BE49-F238E27FC236}">
                <a16:creationId xmlns:a16="http://schemas.microsoft.com/office/drawing/2014/main" id="{352B277C-BDB7-6B4E-9A3E-838A7AF847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6451" y="5332083"/>
          <a:ext cx="7143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405872" imgH="177569" progId="Equation.3">
                  <p:embed/>
                </p:oleObj>
              </mc:Choice>
              <mc:Fallback>
                <p:oleObj name="方程式" r:id="rId6" imgW="405872" imgH="177569" progId="Equation.3">
                  <p:embed/>
                  <p:pic>
                    <p:nvPicPr>
                      <p:cNvPr id="167947" name="Object 6">
                        <a:extLst>
                          <a:ext uri="{FF2B5EF4-FFF2-40B4-BE49-F238E27FC236}">
                            <a16:creationId xmlns:a16="http://schemas.microsoft.com/office/drawing/2014/main" id="{352B277C-BDB7-6B4E-9A3E-838A7AF847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451" y="5332083"/>
                        <a:ext cx="7143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C0088C-1193-AE81-6584-961DA9094B11}"/>
                  </a:ext>
                </a:extLst>
              </p:cNvPr>
              <p:cNvSpPr txBox="1"/>
              <p:nvPr/>
            </p:nvSpPr>
            <p:spPr>
              <a:xfrm>
                <a:off x="1124670" y="2138093"/>
                <a:ext cx="273603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TW" sz="1800" b="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C0088C-1193-AE81-6584-961DA909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70" y="2138093"/>
                <a:ext cx="27360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318E59-C0F8-F613-2168-22BC7BFA07A5}"/>
                  </a:ext>
                </a:extLst>
              </p:cNvPr>
              <p:cNvSpPr txBox="1"/>
              <p:nvPr/>
            </p:nvSpPr>
            <p:spPr>
              <a:xfrm>
                <a:off x="1124671" y="5617833"/>
                <a:ext cx="1791568" cy="9561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TW" sz="1800" b="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318E59-C0F8-F613-2168-22BC7BFA0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71" y="5617833"/>
                <a:ext cx="1791568" cy="956159"/>
              </a:xfrm>
              <a:prstGeom prst="rect">
                <a:avLst/>
              </a:prstGeom>
              <a:blipFill>
                <a:blip r:embed="rId9"/>
                <a:stretch>
                  <a:fillRect l="-42958" t="-102632" b="-1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F23C5-CF31-9636-ED51-B86606EB354E}"/>
                  </a:ext>
                </a:extLst>
              </p:cNvPr>
              <p:cNvSpPr txBox="1"/>
              <p:nvPr/>
            </p:nvSpPr>
            <p:spPr>
              <a:xfrm>
                <a:off x="1110098" y="433754"/>
                <a:ext cx="8393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TW" sz="1800">
                    <a:latin typeface="+mj-lt"/>
                    <a:ea typeface="PMingLiU" panose="02020500000000000000" pitchFamily="18" charset="-120"/>
                  </a:rPr>
                  <a:t>波強度</a:t>
                </a:r>
                <a:r>
                  <a:rPr lang="en-GB" sz="1800" dirty="0" err="1">
                    <a:latin typeface="+mj-lt"/>
                    <a:ea typeface="PMingLiU" panose="02020500000000000000" pitchFamily="18" charset="-120"/>
                  </a:rPr>
                  <a:t>通常</a:t>
                </a:r>
                <a:r>
                  <a:rPr lang="en-TW" sz="1800">
                    <a:latin typeface="+mj-lt"/>
                    <a:ea typeface="PMingLiU" panose="02020500000000000000" pitchFamily="18" charset="-120"/>
                  </a:rPr>
                  <a:t>正比於振幅平方。</a:t>
                </a:r>
                <a:r>
                  <a:rPr lang="en-GB" sz="1800" dirty="0" err="1">
                    <a:latin typeface="+mj-lt"/>
                    <a:ea typeface="PMingLiU" panose="02020500000000000000" pitchFamily="18" charset="-120"/>
                  </a:rPr>
                  <a:t>若</a:t>
                </a:r>
                <a:r>
                  <a:rPr lang="en-TW" sz="1800">
                    <a:latin typeface="+mj-lt"/>
                    <a:ea typeface="PMingLiU" panose="02020500000000000000" pitchFamily="18" charset="-120"/>
                  </a:rPr>
                  <a:t>波函數</a:t>
                </a:r>
                <a:r>
                  <a:rPr lang="en-GB" sz="1800" dirty="0" err="1">
                    <a:latin typeface="+mj-lt"/>
                    <a:ea typeface="PMingLiU" panose="02020500000000000000" pitchFamily="18" charset="-120"/>
                  </a:rPr>
                  <a:t>是複數，這可以用</a:t>
                </a:r>
                <a:r>
                  <a:rPr lang="en-TW" sz="1800">
                    <a:latin typeface="+mj-lt"/>
                    <a:ea typeface="PMingLiU" panose="02020500000000000000" pitchFamily="18" charset="-120"/>
                  </a:rPr>
                  <a:t>絕對值平方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sz="1800" dirty="0">
                    <a:latin typeface="+mj-lt"/>
                    <a:ea typeface="PMingLiU" panose="02020500000000000000" pitchFamily="18" charset="-120"/>
                  </a:rPr>
                  <a:t>計算。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F23C5-CF31-9636-ED51-B86606EB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98" y="433754"/>
                <a:ext cx="8393710" cy="369332"/>
              </a:xfrm>
              <a:prstGeom prst="rect">
                <a:avLst/>
              </a:prstGeom>
              <a:blipFill>
                <a:blip r:embed="rId10"/>
                <a:stretch>
                  <a:fillRect l="-60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CB8EC9-84AF-5E03-65FA-E32EB925201D}"/>
                  </a:ext>
                </a:extLst>
              </p:cNvPr>
              <p:cNvSpPr txBox="1"/>
              <p:nvPr/>
            </p:nvSpPr>
            <p:spPr>
              <a:xfrm>
                <a:off x="1110098" y="818141"/>
                <a:ext cx="79120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TW" sz="1800">
                    <a:latin typeface="+mj-lt"/>
                    <a:ea typeface="PMingLiU" panose="02020500000000000000" pitchFamily="18" charset="-120"/>
                  </a:rPr>
                  <a:t>絕對值平方</a:t>
                </a:r>
                <a:r>
                  <a:rPr lang="en-GB" sz="1800" dirty="0" err="1">
                    <a:latin typeface="+mj-lt"/>
                    <a:ea typeface="PMingLiU" panose="02020500000000000000" pitchFamily="18" charset="-120"/>
                  </a:rPr>
                  <a:t>一定是實數，幸好</a:t>
                </a:r>
                <a:r>
                  <a:rPr lang="en-GB" sz="1800" dirty="0">
                    <a:latin typeface="+mj-lt"/>
                    <a:ea typeface="PMingLiU" panose="02020500000000000000" pitchFamily="18" charset="-120"/>
                  </a:rPr>
                  <a:t>。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稱為機率密度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Probability Density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CB8EC9-84AF-5E03-65FA-E32EB9252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98" y="818141"/>
                <a:ext cx="7912014" cy="369332"/>
              </a:xfrm>
              <a:prstGeom prst="rect">
                <a:avLst/>
              </a:prstGeom>
              <a:blipFill>
                <a:blip r:embed="rId11"/>
                <a:stretch>
                  <a:fillRect l="-64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E40979-77C6-D2CF-14D0-538DB545DAE0}"/>
                  </a:ext>
                </a:extLst>
              </p:cNvPr>
              <p:cNvSpPr txBox="1"/>
              <p:nvPr/>
            </p:nvSpPr>
            <p:spPr>
              <a:xfrm>
                <a:off x="1159934" y="1290934"/>
                <a:ext cx="19257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sz="1800" b="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E40979-77C6-D2CF-14D0-538DB545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4" y="1290934"/>
                <a:ext cx="19257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7B11C-87C5-4431-7A18-8D032C64BF48}"/>
                  </a:ext>
                </a:extLst>
              </p:cNvPr>
              <p:cNvSpPr txBox="1"/>
              <p:nvPr/>
            </p:nvSpPr>
            <p:spPr>
              <a:xfrm>
                <a:off x="1110098" y="1715774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latin typeface="+mj-lt"/>
                    <a:ea typeface="PMingLiU" panose="02020500000000000000" pitchFamily="18" charset="-120"/>
                  </a:rPr>
                  <a:t>位置測量有一個誤差範圍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en-US" sz="1800" dirty="0">
                    <a:latin typeface="+mj-lt"/>
                    <a:ea typeface="PMingLiU" panose="02020500000000000000" pitchFamily="18" charset="-120"/>
                  </a:rPr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7B11C-87C5-4431-7A18-8D032C64B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98" y="1715774"/>
                <a:ext cx="3456384" cy="369332"/>
              </a:xfrm>
              <a:prstGeom prst="rect">
                <a:avLst/>
              </a:prstGeom>
              <a:blipFill>
                <a:blip r:embed="rId13"/>
                <a:stretch>
                  <a:fillRect l="-1465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4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  <p:bldP spid="167943" grpId="0"/>
      <p:bldP spid="167944" grpId="0" animBg="1"/>
      <p:bldP spid="2" grpId="0" animBg="1"/>
      <p:bldP spid="1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780979" y="4442151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粒子與波的翻譯表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757856" y="817658"/>
            <a:ext cx="7414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找尋波方程式時可以用的線索：粒子如何對應波？</a:t>
            </a:r>
          </a:p>
        </p:txBody>
      </p:sp>
      <p:sp>
        <p:nvSpPr>
          <p:cNvPr id="2058" name="Oval 7"/>
          <p:cNvSpPr>
            <a:spLocks noChangeArrowheads="1"/>
          </p:cNvSpPr>
          <p:nvPr/>
        </p:nvSpPr>
        <p:spPr bwMode="auto">
          <a:xfrm>
            <a:off x="1497389" y="2607741"/>
            <a:ext cx="320675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文字方塊 12"/>
          <p:cNvSpPr txBox="1">
            <a:spLocks noChangeArrowheads="1"/>
          </p:cNvSpPr>
          <p:nvPr/>
        </p:nvSpPr>
        <p:spPr bwMode="auto">
          <a:xfrm>
            <a:off x="757856" y="1228821"/>
            <a:ext cx="811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德布羅意的猜想：</a:t>
            </a:r>
            <a:r>
              <a:rPr lang="zh-TW" altLang="en-US" dirty="0">
                <a:solidFill>
                  <a:srgbClr val="FF0000"/>
                </a:solidFill>
              </a:rPr>
              <a:t>一個不受力、動量固定的自由粒子對應於波長固定的正弦波。</a:t>
            </a:r>
          </a:p>
        </p:txBody>
      </p:sp>
      <p:sp>
        <p:nvSpPr>
          <p:cNvPr id="16" name="左-右雙向箭號 15"/>
          <p:cNvSpPr/>
          <p:nvPr/>
        </p:nvSpPr>
        <p:spPr>
          <a:xfrm>
            <a:off x="2626274" y="2503070"/>
            <a:ext cx="981767" cy="500063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62" name="文字方塊 14"/>
          <p:cNvSpPr txBox="1">
            <a:spLocks noChangeArrowheads="1"/>
          </p:cNvSpPr>
          <p:nvPr/>
        </p:nvSpPr>
        <p:spPr bwMode="auto">
          <a:xfrm>
            <a:off x="4411641" y="3563069"/>
            <a:ext cx="2768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波函數</a:t>
            </a:r>
            <a:r>
              <a:rPr lang="en-US" altLang="zh-TW" dirty="0"/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3" name="Picture 16" descr="D:\Dropbox\Documents\課程\YoungTextBook\Images\Chapter15\A_Images\A_Figures_and_Photos\15_09_Figur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6041" r="19110" b="5304"/>
          <a:stretch/>
        </p:blipFill>
        <p:spPr bwMode="auto">
          <a:xfrm>
            <a:off x="4572000" y="1940694"/>
            <a:ext cx="2059115" cy="16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300220" y="4934173"/>
                <a:ext cx="96507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220" y="4934173"/>
                <a:ext cx="96507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1300220" y="5428814"/>
                <a:ext cx="813428" cy="61831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220" y="5428814"/>
                <a:ext cx="813428" cy="618311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3109370" y="4929255"/>
                <a:ext cx="101149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9370" y="4929255"/>
                <a:ext cx="10114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3118305" y="5529865"/>
                <a:ext cx="9508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8305" y="5529865"/>
                <a:ext cx="95083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12">
            <a:extLst>
              <a:ext uri="{FF2B5EF4-FFF2-40B4-BE49-F238E27FC236}">
                <a16:creationId xmlns:a16="http://schemas.microsoft.com/office/drawing/2014/main" id="{4E4C5727-E7A1-4D4B-9603-BB143BBA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465" y="6000968"/>
            <a:ext cx="4646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尋找一個波方程式可以得到這個</a:t>
            </a:r>
            <a:r>
              <a:rPr lang="zh-TW" altLang="en-US" dirty="0">
                <a:solidFill>
                  <a:srgbClr val="FF0000"/>
                </a:solidFill>
              </a:rPr>
              <a:t>色散關係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0CD9F7D7-3BD2-0FB8-D1C9-56114E2EA823}"/>
                  </a:ext>
                </a:extLst>
              </p:cNvPr>
              <p:cNvSpPr txBox="1"/>
              <p:nvPr/>
            </p:nvSpPr>
            <p:spPr bwMode="auto">
              <a:xfrm>
                <a:off x="5709396" y="5113921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0CD9F7D7-3BD2-0FB8-D1C9-56114E2E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9396" y="5113921"/>
                <a:ext cx="1525739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3F830012-B8C0-898A-914C-FC01E020F337}"/>
                  </a:ext>
                </a:extLst>
              </p:cNvPr>
              <p:cNvSpPr txBox="1"/>
              <p:nvPr/>
            </p:nvSpPr>
            <p:spPr bwMode="auto">
              <a:xfrm>
                <a:off x="4288587" y="4610110"/>
                <a:ext cx="1029641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3F830012-B8C0-898A-914C-FC01E020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8587" y="4610110"/>
                <a:ext cx="1029641" cy="648126"/>
              </a:xfrm>
              <a:prstGeom prst="rect">
                <a:avLst/>
              </a:prstGeom>
              <a:blipFill>
                <a:blip r:embed="rId8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40bio3">
            <a:extLst>
              <a:ext uri="{FF2B5EF4-FFF2-40B4-BE49-F238E27FC236}">
                <a16:creationId xmlns:a16="http://schemas.microsoft.com/office/drawing/2014/main" id="{B28490D2-550A-00BD-9CC8-D212B5DC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30" y="1940693"/>
            <a:ext cx="1239265" cy="16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EB79BC4-C229-861F-FD2D-C430CBCB6C8A}"/>
              </a:ext>
            </a:extLst>
          </p:cNvPr>
          <p:cNvSpPr/>
          <p:nvPr/>
        </p:nvSpPr>
        <p:spPr>
          <a:xfrm>
            <a:off x="4516771" y="5409141"/>
            <a:ext cx="432048" cy="28571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2DF4BC15-9E33-39BC-3ECF-39D3B8E8BD92}"/>
                  </a:ext>
                </a:extLst>
              </p:cNvPr>
              <p:cNvSpPr txBox="1"/>
              <p:nvPr/>
            </p:nvSpPr>
            <p:spPr bwMode="auto">
              <a:xfrm>
                <a:off x="4467565" y="4012037"/>
                <a:ext cx="23448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2DF4BC15-9E33-39BC-3ECF-39D3B8E8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7565" y="4012037"/>
                <a:ext cx="23448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639991-F2FB-712B-B8C2-E9445D8CCD33}"/>
              </a:ext>
            </a:extLst>
          </p:cNvPr>
          <p:cNvSpPr txBox="1"/>
          <p:nvPr/>
        </p:nvSpPr>
        <p:spPr bwMode="auto">
          <a:xfrm>
            <a:off x="757856" y="16438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Calibri" pitchFamily="34" charset="0"/>
              </a:rPr>
              <a:t>牛頓第一運動定律！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3344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5520BECD-393E-BA7C-6887-1A12C9D2329B}"/>
                  </a:ext>
                </a:extLst>
              </p:cNvPr>
              <p:cNvSpPr txBox="1"/>
              <p:nvPr/>
            </p:nvSpPr>
            <p:spPr bwMode="auto">
              <a:xfrm>
                <a:off x="1115616" y="724054"/>
                <a:ext cx="23448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5520BECD-393E-BA7C-6887-1A12C9D2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724054"/>
                <a:ext cx="23448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A4BE567-84FC-ADE9-610D-66078AED34E0}"/>
              </a:ext>
            </a:extLst>
          </p:cNvPr>
          <p:cNvSpPr txBox="1"/>
          <p:nvPr/>
        </p:nvSpPr>
        <p:spPr bwMode="auto">
          <a:xfrm>
            <a:off x="3460489" y="72405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但這個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wavefunction 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用在電子波會有問題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85471-D481-6574-52B5-886668E5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97" y="1196752"/>
            <a:ext cx="6618038" cy="115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17A8C-AB29-7713-D6C6-57CDD18AA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44"/>
          <a:stretch/>
        </p:blipFill>
        <p:spPr>
          <a:xfrm>
            <a:off x="1094890" y="2348880"/>
            <a:ext cx="6627245" cy="814334"/>
          </a:xfrm>
          <a:prstGeom prst="rect">
            <a:avLst/>
          </a:prstGeom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B970D4C6-F615-D962-987C-F327E5AF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75" y="4185889"/>
            <a:ext cx="3608991" cy="15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B4387-5BA0-635C-2319-24E57880950C}"/>
              </a:ext>
            </a:extLst>
          </p:cNvPr>
          <p:cNvSpPr txBox="1"/>
          <p:nvPr/>
        </p:nvSpPr>
        <p:spPr bwMode="auto">
          <a:xfrm>
            <a:off x="1115616" y="3284984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疊加後就是傳統的駐波，駐波會在特定時間波函數全為零！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03C36-797D-C453-31EF-6A2B76D83CDE}"/>
              </a:ext>
            </a:extLst>
          </p:cNvPr>
          <p:cNvSpPr txBox="1"/>
          <p:nvPr/>
        </p:nvSpPr>
        <p:spPr bwMode="auto">
          <a:xfrm>
            <a:off x="1104097" y="3694787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但電子不能有任何時間不見了！</a:t>
            </a:r>
          </a:p>
        </p:txBody>
      </p:sp>
    </p:spTree>
    <p:extLst>
      <p:ext uri="{BB962C8B-B14F-4D97-AF65-F5344CB8AC3E}">
        <p14:creationId xmlns:p14="http://schemas.microsoft.com/office/powerpoint/2010/main" val="109653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2DA47-1F06-B6C5-0F93-B37DC4841BFC}"/>
              </a:ext>
            </a:extLst>
          </p:cNvPr>
          <p:cNvSpPr txBox="1"/>
          <p:nvPr/>
        </p:nvSpPr>
        <p:spPr bwMode="auto">
          <a:xfrm>
            <a:off x="634368" y="496644"/>
            <a:ext cx="8077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正弦波還有另一個寫法：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虛數的指數函數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它的實數部等同於前式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6">
                <a:extLst>
                  <a:ext uri="{FF2B5EF4-FFF2-40B4-BE49-F238E27FC236}">
                    <a16:creationId xmlns:a16="http://schemas.microsoft.com/office/drawing/2014/main" id="{6A42B16B-3700-9945-88BA-AE826B535868}"/>
                  </a:ext>
                </a:extLst>
              </p:cNvPr>
              <p:cNvSpPr txBox="1"/>
              <p:nvPr/>
            </p:nvSpPr>
            <p:spPr bwMode="auto">
              <a:xfrm>
                <a:off x="4139952" y="917579"/>
                <a:ext cx="4868192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6">
                <a:extLst>
                  <a:ext uri="{FF2B5EF4-FFF2-40B4-BE49-F238E27FC236}">
                    <a16:creationId xmlns:a16="http://schemas.microsoft.com/office/drawing/2014/main" id="{6A42B16B-3700-9945-88BA-AE826B53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917579"/>
                <a:ext cx="4868192" cy="387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8CFE9A-16AC-FE24-D5C1-844EAF230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867"/>
            <a:ext cx="9144000" cy="1905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241A4-EFDD-34D6-C043-53EDECFAE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/>
          <a:stretch/>
        </p:blipFill>
        <p:spPr>
          <a:xfrm>
            <a:off x="0" y="1688787"/>
            <a:ext cx="9144000" cy="72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AC2E1-196D-F3F9-2A41-270699362B72}"/>
              </a:ext>
            </a:extLst>
          </p:cNvPr>
          <p:cNvSpPr txBox="1"/>
          <p:nvPr/>
        </p:nvSpPr>
        <p:spPr bwMode="auto">
          <a:xfrm>
            <a:off x="634368" y="4509120"/>
            <a:ext cx="662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相似的疊加，不會有全部為零的片刻！可能可以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9F05D-AE8A-A6EF-CB71-22FD8D3E979A}"/>
              </a:ext>
            </a:extLst>
          </p:cNvPr>
          <p:cNvSpPr txBox="1"/>
          <p:nvPr/>
        </p:nvSpPr>
        <p:spPr bwMode="auto">
          <a:xfrm>
            <a:off x="634368" y="94082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這會不會是電子波正確的寫法呢？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87450" y="2174504"/>
            <a:ext cx="3744589" cy="3231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4" name="Text Box 4"/>
              <p:cNvSpPr txBox="1">
                <a:spLocks noChangeArrowheads="1"/>
              </p:cNvSpPr>
              <p:nvPr/>
            </p:nvSpPr>
            <p:spPr bwMode="auto">
              <a:xfrm>
                <a:off x="1143000" y="1700808"/>
                <a:ext cx="58134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在複數平面上表示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就是絕對值，</a:t>
                </a:r>
                <a14:m>
                  <m:oMath xmlns:m="http://schemas.openxmlformats.org/officeDocument/2006/math">
                    <m:r>
                      <a:rPr kumimoji="0" lang="el-GR" altLang="zh-TW" sz="18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就是幅角</a:t>
                </a:r>
                <a:endParaRPr kumimoji="0" lang="en-US" altLang="zh-TW" sz="18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27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700808"/>
                <a:ext cx="5813425" cy="369332"/>
              </a:xfrm>
              <a:prstGeom prst="rect">
                <a:avLst/>
              </a:prstGeom>
              <a:blipFill>
                <a:blip r:embed="rId2"/>
                <a:stretch>
                  <a:fillRect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5" name="Line 5"/>
          <p:cNvSpPr>
            <a:spLocks noChangeShapeType="1"/>
          </p:cNvSpPr>
          <p:nvPr/>
        </p:nvSpPr>
        <p:spPr bwMode="auto">
          <a:xfrm>
            <a:off x="1330324" y="3963552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6" name="Line 6"/>
          <p:cNvSpPr>
            <a:spLocks noChangeShapeType="1"/>
          </p:cNvSpPr>
          <p:nvPr/>
        </p:nvSpPr>
        <p:spPr bwMode="auto">
          <a:xfrm flipV="1">
            <a:off x="2987674" y="2307920"/>
            <a:ext cx="0" cy="302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7" name="Line 7"/>
          <p:cNvSpPr>
            <a:spLocks noChangeShapeType="1"/>
          </p:cNvSpPr>
          <p:nvPr/>
        </p:nvSpPr>
        <p:spPr bwMode="auto">
          <a:xfrm flipV="1">
            <a:off x="2987674" y="2956506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>
            <a:off x="3706812" y="3315852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2" name="文字方塊 16"/>
              <p:cNvSpPr txBox="1">
                <a:spLocks noChangeArrowheads="1"/>
              </p:cNvSpPr>
              <p:nvPr/>
            </p:nvSpPr>
            <p:spPr bwMode="auto">
              <a:xfrm>
                <a:off x="1143000" y="642938"/>
                <a:ext cx="5813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sz="1800" dirty="0">
                    <a:solidFill>
                      <a:srgbClr val="000000"/>
                    </a:solidFill>
                  </a:rPr>
                  <a:t>我們可以更進一步定義複數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1800" dirty="0">
                    <a:solidFill>
                      <a:srgbClr val="000000"/>
                    </a:solidFill>
                  </a:rPr>
                  <a:t>的指數函數：</a:t>
                </a:r>
              </a:p>
            </p:txBody>
          </p:sp>
        </mc:Choice>
        <mc:Fallback xmlns="">
          <p:sp>
            <p:nvSpPr>
              <p:cNvPr id="11282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642938"/>
                <a:ext cx="5813424" cy="369332"/>
              </a:xfrm>
              <a:prstGeom prst="rect">
                <a:avLst/>
              </a:prstGeom>
              <a:blipFill>
                <a:blip r:embed="rId6"/>
                <a:stretch>
                  <a:fillRect l="-871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80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424784" y="5542051"/>
                <a:ext cx="2308324" cy="6255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4784" y="5542051"/>
                <a:ext cx="2308324" cy="625556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1187450" y="6237312"/>
            <a:ext cx="7056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prstClr val="black"/>
                </a:solidFill>
                <a:cs typeface="Times New Roman" pitchFamily="18" charset="0"/>
              </a:rPr>
              <a:t>所以，</a:t>
            </a:r>
            <a:r>
              <a:rPr lang="zh-CN" altLang="en-US" sz="1800" dirty="0">
                <a:solidFill>
                  <a:prstClr val="black"/>
                </a:solidFill>
                <a:cs typeface="Times New Roman" pitchFamily="18" charset="0"/>
              </a:rPr>
              <a:t>複</a:t>
            </a:r>
            <a:r>
              <a:rPr lang="zh-TW" altLang="en-US" sz="1800" dirty="0">
                <a:solidFill>
                  <a:prstClr val="black"/>
                </a:solidFill>
                <a:cs typeface="Times New Roman" pitchFamily="18" charset="0"/>
              </a:rPr>
              <a:t>數的指數函數，所有的微分都與自己成正比！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1187450" y="1051612"/>
                <a:ext cx="4288162" cy="3814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1051612"/>
                <a:ext cx="4288162" cy="381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5527701" y="2303424"/>
                <a:ext cx="1125436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7701" y="2303424"/>
                <a:ext cx="1125436" cy="4049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5527701" y="2792426"/>
                <a:ext cx="1474571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7701" y="2792426"/>
                <a:ext cx="1474571" cy="4049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5527701" y="3273453"/>
                <a:ext cx="180818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𝑚𝑛</m:t>
                          </m:r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7701" y="3273453"/>
                <a:ext cx="180818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8697AEE-D96C-B9EE-9572-76FF0552F9E7}"/>
              </a:ext>
            </a:extLst>
          </p:cNvPr>
          <p:cNvSpPr txBox="1"/>
          <p:nvPr/>
        </p:nvSpPr>
        <p:spPr bwMode="auto">
          <a:xfrm>
            <a:off x="1196134" y="5696517"/>
            <a:ext cx="135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可以證明</a:t>
            </a:r>
            <a:r>
              <a:rPr lang="en-US" sz="1800" dirty="0"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61841E-E028-6C0B-9E0E-EE271443F6BC}"/>
                  </a:ext>
                </a:extLst>
              </p:cNvPr>
              <p:cNvSpPr txBox="1"/>
              <p:nvPr/>
            </p:nvSpPr>
            <p:spPr bwMode="auto">
              <a:xfrm>
                <a:off x="3418683" y="2913984"/>
                <a:ext cx="5762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61841E-E028-6C0B-9E0E-EE271443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8683" y="2913984"/>
                <a:ext cx="57625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AF5AA7-F56E-E43E-5D46-13106391376A}"/>
                  </a:ext>
                </a:extLst>
              </p:cNvPr>
              <p:cNvSpPr txBox="1"/>
              <p:nvPr/>
            </p:nvSpPr>
            <p:spPr bwMode="auto">
              <a:xfrm>
                <a:off x="3533312" y="3576608"/>
                <a:ext cx="3469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AF5AA7-F56E-E43E-5D46-131063913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3312" y="3576608"/>
                <a:ext cx="34699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4A4E8-1A84-4A35-7866-849CBAABEABE}"/>
                  </a:ext>
                </a:extLst>
              </p:cNvPr>
              <p:cNvSpPr txBox="1"/>
              <p:nvPr/>
            </p:nvSpPr>
            <p:spPr bwMode="auto">
              <a:xfrm>
                <a:off x="3880310" y="4037034"/>
                <a:ext cx="638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4A4E8-1A84-4A35-7866-849CBAAB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0310" y="4037034"/>
                <a:ext cx="638231" cy="369332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36A52A-710A-4B09-831D-106DE17F0626}"/>
                  </a:ext>
                </a:extLst>
              </p:cNvPr>
              <p:cNvSpPr txBox="1"/>
              <p:nvPr/>
            </p:nvSpPr>
            <p:spPr bwMode="auto">
              <a:xfrm>
                <a:off x="2301060" y="2451085"/>
                <a:ext cx="638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36A52A-710A-4B09-831D-106DE17F0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1060" y="2451085"/>
                <a:ext cx="638231" cy="369332"/>
              </a:xfrm>
              <a:prstGeom prst="rect">
                <a:avLst/>
              </a:prstGeom>
              <a:blipFill>
                <a:blip r:embed="rId22"/>
                <a:stretch>
                  <a:fillRect b="-161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B167274-55E0-7481-1B3A-F1703030E960}"/>
                  </a:ext>
                </a:extLst>
              </p:cNvPr>
              <p:cNvSpPr txBox="1"/>
              <p:nvPr/>
            </p:nvSpPr>
            <p:spPr bwMode="auto">
              <a:xfrm>
                <a:off x="5527701" y="4037815"/>
                <a:ext cx="2464970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B167274-55E0-7481-1B3A-F1703030E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7701" y="4037815"/>
                <a:ext cx="2464970" cy="618246"/>
              </a:xfrm>
              <a:prstGeom prst="rect">
                <a:avLst/>
              </a:prstGeom>
              <a:blipFill>
                <a:blip r:embed="rId23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0">
                <a:extLst>
                  <a:ext uri="{FF2B5EF4-FFF2-40B4-BE49-F238E27FC236}">
                    <a16:creationId xmlns:a16="http://schemas.microsoft.com/office/drawing/2014/main" id="{B0D3BB5D-FAA2-C0C3-7575-D72EB0F8C73B}"/>
                  </a:ext>
                </a:extLst>
              </p:cNvPr>
              <p:cNvSpPr txBox="1"/>
              <p:nvPr/>
            </p:nvSpPr>
            <p:spPr bwMode="auto">
              <a:xfrm>
                <a:off x="5527701" y="4759859"/>
                <a:ext cx="3008388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文字方塊 20">
                <a:extLst>
                  <a:ext uri="{FF2B5EF4-FFF2-40B4-BE49-F238E27FC236}">
                    <a16:creationId xmlns:a16="http://schemas.microsoft.com/office/drawing/2014/main" id="{B0D3BB5D-FAA2-C0C3-7575-D72EB0F8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7701" y="4759859"/>
                <a:ext cx="3008388" cy="40498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C69F1111-5942-3219-FCFC-B1897828EB24}"/>
                  </a:ext>
                </a:extLst>
              </p:cNvPr>
              <p:cNvSpPr txBox="1"/>
              <p:nvPr/>
            </p:nvSpPr>
            <p:spPr bwMode="auto">
              <a:xfrm>
                <a:off x="5540059" y="5255633"/>
                <a:ext cx="2634696" cy="38145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C69F1111-5942-3219-FCFC-B1897828E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0059" y="5255633"/>
                <a:ext cx="2634696" cy="38145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3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13409</TotalTime>
  <Words>2589</Words>
  <Application>Microsoft Macintosh PowerPoint</Application>
  <PresentationFormat>On-screen Show (4:3)</PresentationFormat>
  <Paragraphs>365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PMingLiU</vt:lpstr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730</cp:revision>
  <cp:lastPrinted>2026-04-06T02:33:37Z</cp:lastPrinted>
  <dcterms:created xsi:type="dcterms:W3CDTF">2008-03-17T12:32:20Z</dcterms:created>
  <dcterms:modified xsi:type="dcterms:W3CDTF">2026-04-07T03:05:44Z</dcterms:modified>
</cp:coreProperties>
</file>