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531" r:id="rId2"/>
    <p:sldId id="1969" r:id="rId3"/>
    <p:sldId id="494" r:id="rId4"/>
    <p:sldId id="1973" r:id="rId5"/>
    <p:sldId id="1974" r:id="rId6"/>
    <p:sldId id="1998" r:id="rId7"/>
    <p:sldId id="379" r:id="rId8"/>
    <p:sldId id="1736" r:id="rId9"/>
    <p:sldId id="353" r:id="rId10"/>
    <p:sldId id="2000" r:id="rId11"/>
    <p:sldId id="1960" r:id="rId12"/>
    <p:sldId id="1990" r:id="rId13"/>
    <p:sldId id="1956" r:id="rId14"/>
    <p:sldId id="1961" r:id="rId15"/>
    <p:sldId id="1987" r:id="rId16"/>
    <p:sldId id="2006" r:id="rId17"/>
    <p:sldId id="1992" r:id="rId18"/>
    <p:sldId id="2007" r:id="rId19"/>
    <p:sldId id="1988" r:id="rId20"/>
    <p:sldId id="2001" r:id="rId21"/>
    <p:sldId id="2010" r:id="rId22"/>
    <p:sldId id="1991" r:id="rId23"/>
    <p:sldId id="2008" r:id="rId24"/>
    <p:sldId id="2009" r:id="rId25"/>
    <p:sldId id="1986" r:id="rId26"/>
    <p:sldId id="2058" r:id="rId27"/>
    <p:sldId id="2035" r:id="rId28"/>
    <p:sldId id="2015" r:id="rId29"/>
    <p:sldId id="2048" r:id="rId30"/>
    <p:sldId id="2014" r:id="rId31"/>
    <p:sldId id="2011" r:id="rId32"/>
    <p:sldId id="2012" r:id="rId33"/>
    <p:sldId id="2013" r:id="rId34"/>
    <p:sldId id="2037" r:id="rId35"/>
    <p:sldId id="2019" r:id="rId36"/>
    <p:sldId id="2046" r:id="rId37"/>
    <p:sldId id="312" r:id="rId38"/>
    <p:sldId id="414" r:id="rId39"/>
    <p:sldId id="640" r:id="rId40"/>
    <p:sldId id="653" r:id="rId41"/>
    <p:sldId id="627" r:id="rId42"/>
    <p:sldId id="637" r:id="rId43"/>
    <p:sldId id="608" r:id="rId44"/>
    <p:sldId id="638" r:id="rId45"/>
    <p:sldId id="610" r:id="rId46"/>
    <p:sldId id="611" r:id="rId47"/>
    <p:sldId id="2044" r:id="rId48"/>
    <p:sldId id="562" r:id="rId49"/>
    <p:sldId id="2041" r:id="rId50"/>
    <p:sldId id="2042" r:id="rId51"/>
    <p:sldId id="630" r:id="rId52"/>
    <p:sldId id="563" r:id="rId53"/>
    <p:sldId id="654" r:id="rId54"/>
    <p:sldId id="564" r:id="rId55"/>
    <p:sldId id="565" r:id="rId56"/>
    <p:sldId id="2059" r:id="rId57"/>
    <p:sldId id="919" r:id="rId58"/>
    <p:sldId id="926" r:id="rId59"/>
    <p:sldId id="2057" r:id="rId60"/>
    <p:sldId id="930" r:id="rId61"/>
    <p:sldId id="2049" r:id="rId62"/>
    <p:sldId id="933" r:id="rId63"/>
    <p:sldId id="934" r:id="rId64"/>
    <p:sldId id="941" r:id="rId65"/>
    <p:sldId id="936" r:id="rId66"/>
    <p:sldId id="2050" r:id="rId67"/>
    <p:sldId id="2051" r:id="rId68"/>
    <p:sldId id="2060" r:id="rId69"/>
    <p:sldId id="2056" r:id="rId70"/>
    <p:sldId id="1989" r:id="rId71"/>
    <p:sldId id="1999" r:id="rId72"/>
    <p:sldId id="2061" r:id="rId73"/>
    <p:sldId id="2052" r:id="rId74"/>
    <p:sldId id="2053" r:id="rId75"/>
    <p:sldId id="1993" r:id="rId76"/>
    <p:sldId id="1994" r:id="rId77"/>
    <p:sldId id="1995" r:id="rId78"/>
    <p:sldId id="2021" r:id="rId79"/>
    <p:sldId id="1997" r:id="rId80"/>
    <p:sldId id="1996" r:id="rId81"/>
    <p:sldId id="2054" r:id="rId82"/>
    <p:sldId id="2018" r:id="rId83"/>
    <p:sldId id="2055" r:id="rId84"/>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388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EF4C8"/>
    <a:srgbClr val="F9FFC6"/>
    <a:srgbClr val="CC0099"/>
    <a:srgbClr val="0000FF"/>
    <a:srgbClr val="DDDEB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64"/>
    <p:restoredTop sz="95588" autoAdjust="0"/>
  </p:normalViewPr>
  <p:slideViewPr>
    <p:cSldViewPr>
      <p:cViewPr varScale="1">
        <p:scale>
          <a:sx n="115" d="100"/>
          <a:sy n="115" d="100"/>
        </p:scale>
        <p:origin x="1496" y="488"/>
      </p:cViewPr>
      <p:guideLst>
        <p:guide orient="horz" pos="3884"/>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7" d="100"/>
          <a:sy n="57" d="100"/>
        </p:scale>
        <p:origin x="-25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177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430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dirty="0"/>
              <a:t>按一下以編輯母片</a:t>
            </a:r>
          </a:p>
          <a:p>
            <a:pPr lvl="1"/>
            <a:r>
              <a:rPr lang="zh-TW" altLang="en-US" noProof="0" dirty="0"/>
              <a:t>第二層</a:t>
            </a:r>
          </a:p>
          <a:p>
            <a:pPr lvl="2"/>
            <a:r>
              <a:rPr lang="zh-TW" altLang="en-US" noProof="0" dirty="0"/>
              <a:t>第三層</a:t>
            </a:r>
          </a:p>
          <a:p>
            <a:pPr lvl="3"/>
            <a:r>
              <a:rPr lang="zh-TW" altLang="en-US" noProof="0" dirty="0"/>
              <a:t>第四層</a:t>
            </a:r>
          </a:p>
          <a:p>
            <a:pPr lvl="4"/>
            <a:r>
              <a:rPr lang="zh-TW" altLang="en-US" noProof="0" dirty="0"/>
              <a:t>第五層</a:t>
            </a:r>
          </a:p>
        </p:txBody>
      </p:sp>
      <p:sp>
        <p:nvSpPr>
          <p:cNvPr id="1177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177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smtClean="0">
                <a:latin typeface="Times New Roman" panose="02020603050405020304" pitchFamily="18" charset="0"/>
                <a:ea typeface="新細明體" pitchFamily="18" charset="-120"/>
              </a:defRPr>
            </a:lvl1pPr>
          </a:lstStyle>
          <a:p>
            <a:pPr>
              <a:defRPr/>
            </a:pPr>
            <a:fld id="{50933373-E70C-4B78-A253-1C82F5FDA7A3}" type="slidenum">
              <a:rPr lang="en-US" altLang="zh-TW" smtClean="0"/>
              <a:pPr>
                <a:defRPr/>
              </a:pPr>
              <a:t>‹#›</a:t>
            </a:fld>
            <a:endParaRPr lang="en-US" altLang="zh-TW" dirty="0"/>
          </a:p>
        </p:txBody>
      </p:sp>
    </p:spTree>
    <p:extLst>
      <p:ext uri="{BB962C8B-B14F-4D97-AF65-F5344CB8AC3E}">
        <p14:creationId xmlns:p14="http://schemas.microsoft.com/office/powerpoint/2010/main" val="10860792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b="0" i="0" kern="1200">
        <a:solidFill>
          <a:schemeClr val="tx1"/>
        </a:solidFill>
        <a:latin typeface="Times New Roman" panose="02020603050405020304" pitchFamily="18" charset="0"/>
        <a:ea typeface="新細明體" pitchFamily="18" charset="-120"/>
        <a:cs typeface="新細明體" charset="0"/>
      </a:defRPr>
    </a:lvl1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729C993-AD4B-41A8-8E4B-E64C94A29708}" type="slidenum">
              <a:rPr lang="en-US" altLang="zh-TW"/>
              <a:pPr>
                <a:defRPr/>
              </a:pPr>
              <a:t>‹#›</a:t>
            </a:fld>
            <a:endParaRPr lang="en-US" altLang="zh-TW"/>
          </a:p>
        </p:txBody>
      </p:sp>
    </p:spTree>
    <p:extLst>
      <p:ext uri="{BB962C8B-B14F-4D97-AF65-F5344CB8AC3E}">
        <p14:creationId xmlns:p14="http://schemas.microsoft.com/office/powerpoint/2010/main" val="2680509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5B86F5E-AB25-4649-B9C2-2F1411DBB394}" type="slidenum">
              <a:rPr lang="en-US" altLang="zh-TW"/>
              <a:pPr>
                <a:defRPr/>
              </a:pPr>
              <a:t>‹#›</a:t>
            </a:fld>
            <a:endParaRPr lang="en-US" altLang="zh-TW"/>
          </a:p>
        </p:txBody>
      </p:sp>
    </p:spTree>
    <p:extLst>
      <p:ext uri="{BB962C8B-B14F-4D97-AF65-F5344CB8AC3E}">
        <p14:creationId xmlns:p14="http://schemas.microsoft.com/office/powerpoint/2010/main" val="347934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3EEBF01-0942-455D-93BD-9D9AF4F38ECB}" type="slidenum">
              <a:rPr lang="en-US" altLang="zh-TW"/>
              <a:pPr>
                <a:defRPr/>
              </a:pPr>
              <a:t>‹#›</a:t>
            </a:fld>
            <a:endParaRPr lang="en-US" altLang="zh-TW"/>
          </a:p>
        </p:txBody>
      </p:sp>
    </p:spTree>
    <p:extLst>
      <p:ext uri="{BB962C8B-B14F-4D97-AF65-F5344CB8AC3E}">
        <p14:creationId xmlns:p14="http://schemas.microsoft.com/office/powerpoint/2010/main" val="1943338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600200"/>
            <a:ext cx="40386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3938588"/>
            <a:ext cx="40386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208FC894-F535-4D8F-805C-2884A0366D45}" type="slidenum">
              <a:rPr lang="en-US" altLang="zh-TW"/>
              <a:pPr>
                <a:defRPr/>
              </a:pPr>
              <a:t>‹#›</a:t>
            </a:fld>
            <a:endParaRPr lang="en-US" altLang="zh-TW"/>
          </a:p>
        </p:txBody>
      </p:sp>
    </p:spTree>
    <p:extLst>
      <p:ext uri="{BB962C8B-B14F-4D97-AF65-F5344CB8AC3E}">
        <p14:creationId xmlns:p14="http://schemas.microsoft.com/office/powerpoint/2010/main" val="21103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75C2AEC-8420-4356-A964-603093FEBD90}" type="slidenum">
              <a:rPr lang="en-US" altLang="zh-TW"/>
              <a:pPr>
                <a:defRPr/>
              </a:pPr>
              <a:t>‹#›</a:t>
            </a:fld>
            <a:endParaRPr lang="en-US" altLang="zh-TW"/>
          </a:p>
        </p:txBody>
      </p:sp>
    </p:spTree>
    <p:extLst>
      <p:ext uri="{BB962C8B-B14F-4D97-AF65-F5344CB8AC3E}">
        <p14:creationId xmlns:p14="http://schemas.microsoft.com/office/powerpoint/2010/main" val="39417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F01F018-80EB-475A-9148-0AAAFB8A9AE6}" type="slidenum">
              <a:rPr lang="en-US" altLang="zh-TW"/>
              <a:pPr>
                <a:defRPr/>
              </a:pPr>
              <a:t>‹#›</a:t>
            </a:fld>
            <a:endParaRPr lang="en-US" altLang="zh-TW"/>
          </a:p>
        </p:txBody>
      </p:sp>
    </p:spTree>
    <p:extLst>
      <p:ext uri="{BB962C8B-B14F-4D97-AF65-F5344CB8AC3E}">
        <p14:creationId xmlns:p14="http://schemas.microsoft.com/office/powerpoint/2010/main" val="2102223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EEBF175-5E2F-4701-B303-70D4C7999086}" type="slidenum">
              <a:rPr lang="en-US" altLang="zh-TW"/>
              <a:pPr>
                <a:defRPr/>
              </a:pPr>
              <a:t>‹#›</a:t>
            </a:fld>
            <a:endParaRPr lang="en-US" altLang="zh-TW"/>
          </a:p>
        </p:txBody>
      </p:sp>
    </p:spTree>
    <p:extLst>
      <p:ext uri="{BB962C8B-B14F-4D97-AF65-F5344CB8AC3E}">
        <p14:creationId xmlns:p14="http://schemas.microsoft.com/office/powerpoint/2010/main" val="244218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597701D-91A9-48F8-A09D-E92777650617}" type="slidenum">
              <a:rPr lang="en-US" altLang="zh-TW"/>
              <a:pPr>
                <a:defRPr/>
              </a:pPr>
              <a:t>‹#›</a:t>
            </a:fld>
            <a:endParaRPr lang="en-US" altLang="zh-TW"/>
          </a:p>
        </p:txBody>
      </p:sp>
    </p:spTree>
    <p:extLst>
      <p:ext uri="{BB962C8B-B14F-4D97-AF65-F5344CB8AC3E}">
        <p14:creationId xmlns:p14="http://schemas.microsoft.com/office/powerpoint/2010/main" val="393890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BFCE1FA-5A87-4DF7-A3B5-291F3502E624}" type="slidenum">
              <a:rPr lang="en-US" altLang="zh-TW"/>
              <a:pPr>
                <a:defRPr/>
              </a:pPr>
              <a:t>‹#›</a:t>
            </a:fld>
            <a:endParaRPr lang="en-US" altLang="zh-TW"/>
          </a:p>
        </p:txBody>
      </p:sp>
    </p:spTree>
    <p:extLst>
      <p:ext uri="{BB962C8B-B14F-4D97-AF65-F5344CB8AC3E}">
        <p14:creationId xmlns:p14="http://schemas.microsoft.com/office/powerpoint/2010/main" val="876280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2F994CF-49E1-4DEC-B67C-9DD1AB135656}" type="slidenum">
              <a:rPr lang="en-US" altLang="zh-TW"/>
              <a:pPr>
                <a:defRPr/>
              </a:pPr>
              <a:t>‹#›</a:t>
            </a:fld>
            <a:endParaRPr lang="en-US" altLang="zh-TW"/>
          </a:p>
        </p:txBody>
      </p:sp>
    </p:spTree>
    <p:extLst>
      <p:ext uri="{BB962C8B-B14F-4D97-AF65-F5344CB8AC3E}">
        <p14:creationId xmlns:p14="http://schemas.microsoft.com/office/powerpoint/2010/main" val="383320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672CEE4-7EA3-4A34-A72C-2A643B38E642}" type="slidenum">
              <a:rPr lang="en-US" altLang="zh-TW"/>
              <a:pPr>
                <a:defRPr/>
              </a:pPr>
              <a:t>‹#›</a:t>
            </a:fld>
            <a:endParaRPr lang="en-US" altLang="zh-TW"/>
          </a:p>
        </p:txBody>
      </p:sp>
    </p:spTree>
    <p:extLst>
      <p:ext uri="{BB962C8B-B14F-4D97-AF65-F5344CB8AC3E}">
        <p14:creationId xmlns:p14="http://schemas.microsoft.com/office/powerpoint/2010/main" val="242761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95D7C79-3730-41AE-BBB4-4253FF3303FF}" type="slidenum">
              <a:rPr lang="en-US" altLang="zh-TW"/>
              <a:pPr>
                <a:defRPr/>
              </a:pPr>
              <a:t>‹#›</a:t>
            </a:fld>
            <a:endParaRPr lang="en-US" altLang="zh-TW"/>
          </a:p>
        </p:txBody>
      </p:sp>
    </p:spTree>
    <p:extLst>
      <p:ext uri="{BB962C8B-B14F-4D97-AF65-F5344CB8AC3E}">
        <p14:creationId xmlns:p14="http://schemas.microsoft.com/office/powerpoint/2010/main" val="314195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i="0">
                <a:latin typeface="Times New Roman" panose="02020603050405020304" pitchFamily="18" charset="0"/>
                <a:ea typeface="新細明體" pitchFamily="18" charset="-120"/>
                <a:cs typeface="+mn-cs"/>
              </a:defRPr>
            </a:lvl1pPr>
          </a:lstStyle>
          <a:p>
            <a:pPr>
              <a:defRPr/>
            </a:pPr>
            <a:endParaRPr lang="en-US" altLang="zh-TW"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i="0" smtClean="0">
                <a:latin typeface="Times New Roman" panose="02020603050405020304" pitchFamily="18" charset="0"/>
                <a:ea typeface="新細明體" pitchFamily="18" charset="-120"/>
              </a:defRPr>
            </a:lvl1pPr>
          </a:lstStyle>
          <a:p>
            <a:pPr>
              <a:defRPr/>
            </a:pPr>
            <a:fld id="{8C78F23C-7050-43FA-9A77-6A633F265A60}"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kumimoji="1" sz="4400" b="0" i="0">
          <a:solidFill>
            <a:schemeClr val="tx2"/>
          </a:solidFill>
          <a:latin typeface="Times New Roman" panose="02020603050405020304" pitchFamily="18" charset="0"/>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b="0" i="0">
          <a:solidFill>
            <a:schemeClr val="tx1"/>
          </a:solidFill>
          <a:latin typeface="Times New Roman" panose="02020603050405020304" pitchFamily="18" charset="0"/>
          <a:ea typeface="+mn-ea"/>
          <a:cs typeface="新細明體" charset="0"/>
        </a:defRPr>
      </a:lvl1pPr>
      <a:lvl2pPr marL="742950" indent="-285750" algn="l" rtl="0" eaLnBrk="0" fontAlgn="base" hangingPunct="0">
        <a:spcBef>
          <a:spcPct val="20000"/>
        </a:spcBef>
        <a:spcAft>
          <a:spcPct val="0"/>
        </a:spcAft>
        <a:buChar char="–"/>
        <a:defRPr kumimoji="1" sz="2800" b="0" i="0">
          <a:solidFill>
            <a:schemeClr val="tx1"/>
          </a:solidFill>
          <a:latin typeface="Times New Roman" panose="02020603050405020304" pitchFamily="18" charset="0"/>
          <a:ea typeface="+mn-ea"/>
        </a:defRPr>
      </a:lvl2pPr>
      <a:lvl3pPr marL="1143000" indent="-228600" algn="l" rtl="0" eaLnBrk="0" fontAlgn="base" hangingPunct="0">
        <a:spcBef>
          <a:spcPct val="20000"/>
        </a:spcBef>
        <a:spcAft>
          <a:spcPct val="0"/>
        </a:spcAft>
        <a:buChar char="•"/>
        <a:defRPr kumimoji="1" sz="2400" b="0" i="0">
          <a:solidFill>
            <a:schemeClr val="tx1"/>
          </a:solidFill>
          <a:latin typeface="Times New Roman" panose="02020603050405020304" pitchFamily="18" charset="0"/>
          <a:ea typeface="+mn-ea"/>
        </a:defRPr>
      </a:lvl3pPr>
      <a:lvl4pPr marL="16002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4pPr>
      <a:lvl5pPr marL="2057400" indent="-228600" algn="l" rtl="0" eaLnBrk="0" fontAlgn="base" hangingPunct="0">
        <a:spcBef>
          <a:spcPct val="20000"/>
        </a:spcBef>
        <a:spcAft>
          <a:spcPct val="0"/>
        </a:spcAft>
        <a:buChar char="»"/>
        <a:defRPr kumimoji="1" sz="2000" b="0" i="0">
          <a:solidFill>
            <a:schemeClr val="tx1"/>
          </a:solidFill>
          <a:latin typeface="Times New Roman" panose="02020603050405020304" pitchFamily="18"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913.png"/><Relationship Id="rId5" Type="http://schemas.openxmlformats.org/officeDocument/2006/relationships/image" Target="../media/image4.png"/><Relationship Id="rId15" Type="http://schemas.openxmlformats.org/officeDocument/2006/relationships/image" Target="../media/image18.png"/><Relationship Id="rId10" Type="http://schemas.openxmlformats.org/officeDocument/2006/relationships/image" Target="../media/image2.jpeg"/><Relationship Id="rId4" Type="http://schemas.openxmlformats.org/officeDocument/2006/relationships/image" Target="../media/image3.png"/><Relationship Id="rId9" Type="http://schemas.openxmlformats.org/officeDocument/2006/relationships/image" Target="../media/image1210.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81.png"/><Relationship Id="rId7" Type="http://schemas.openxmlformats.org/officeDocument/2006/relationships/image" Target="../media/image721.png"/><Relationship Id="rId12" Type="http://schemas.openxmlformats.org/officeDocument/2006/relationships/image" Target="../media/image95.png"/><Relationship Id="rId2" Type="http://schemas.openxmlformats.org/officeDocument/2006/relationships/image" Target="../media/image670.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86.png"/><Relationship Id="rId5" Type="http://schemas.openxmlformats.org/officeDocument/2006/relationships/image" Target="../media/image93.png"/><Relationship Id="rId10" Type="http://schemas.openxmlformats.org/officeDocument/2006/relationships/image" Target="../media/image94.png"/><Relationship Id="rId4" Type="http://schemas.openxmlformats.org/officeDocument/2006/relationships/image" Target="../media/image74.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120.png"/><Relationship Id="rId12" Type="http://schemas.openxmlformats.org/officeDocument/2006/relationships/image" Target="../media/image12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124.png"/><Relationship Id="rId5" Type="http://schemas.openxmlformats.org/officeDocument/2006/relationships/image" Target="../media/image68.png"/><Relationship Id="rId10" Type="http://schemas.openxmlformats.org/officeDocument/2006/relationships/image" Target="../media/image109.png"/><Relationship Id="rId4" Type="http://schemas.openxmlformats.org/officeDocument/2006/relationships/image" Target="../media/image67.png"/><Relationship Id="rId9" Type="http://schemas.openxmlformats.org/officeDocument/2006/relationships/image" Target="../media/image122.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8.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83.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16.jpe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164.png"/><Relationship Id="rId5" Type="http://schemas.openxmlformats.org/officeDocument/2006/relationships/image" Target="../media/image158.png"/><Relationship Id="rId10" Type="http://schemas.openxmlformats.org/officeDocument/2006/relationships/image" Target="../media/image98.png"/><Relationship Id="rId4" Type="http://schemas.openxmlformats.org/officeDocument/2006/relationships/image" Target="../media/image90.png"/><Relationship Id="rId9"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921.png"/><Relationship Id="rId3" Type="http://schemas.openxmlformats.org/officeDocument/2006/relationships/image" Target="../media/image680.png"/><Relationship Id="rId7" Type="http://schemas.openxmlformats.org/officeDocument/2006/relationships/image" Target="../media/image18.jpeg"/><Relationship Id="rId2" Type="http://schemas.openxmlformats.org/officeDocument/2006/relationships/image" Target="../media/image870.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892.png"/><Relationship Id="rId10" Type="http://schemas.openxmlformats.org/officeDocument/2006/relationships/image" Target="../media/image102.png"/><Relationship Id="rId4" Type="http://schemas.openxmlformats.org/officeDocument/2006/relationships/image" Target="../media/image88.png"/><Relationship Id="rId9" Type="http://schemas.openxmlformats.org/officeDocument/2006/relationships/image" Target="../media/image152.png"/></Relationships>
</file>

<file path=ppt/slides/_rels/slide1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4.png"/><Relationship Id="rId7" Type="http://schemas.openxmlformats.org/officeDocument/2006/relationships/image" Target="../media/image106.png"/><Relationship Id="rId12" Type="http://schemas.openxmlformats.org/officeDocument/2006/relationships/image" Target="../media/image1581.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1.png"/><Relationship Id="rId5" Type="http://schemas.openxmlformats.org/officeDocument/2006/relationships/image" Target="../media/image1460.png"/><Relationship Id="rId15" Type="http://schemas.openxmlformats.org/officeDocument/2006/relationships/image" Target="../media/image18.jpeg"/><Relationship Id="rId10" Type="http://schemas.openxmlformats.org/officeDocument/2006/relationships/image" Target="../media/image108.png"/><Relationship Id="rId9" Type="http://schemas.openxmlformats.org/officeDocument/2006/relationships/image" Target="../media/image166.png"/><Relationship Id="rId14" Type="http://schemas.openxmlformats.org/officeDocument/2006/relationships/image" Target="../media/image113.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74.png"/><Relationship Id="rId4" Type="http://schemas.openxmlformats.org/officeDocument/2006/relationships/image" Target="../media/image116.png"/><Relationship Id="rId9" Type="http://schemas.openxmlformats.org/officeDocument/2006/relationships/image" Target="../media/image1680.png"/></Relationships>
</file>

<file path=ppt/slides/_rels/slide2.xml.rels><?xml version="1.0" encoding="UTF-8" standalone="yes"?>
<Relationships xmlns="http://schemas.openxmlformats.org/package/2006/relationships"><Relationship Id="rId2" Type="http://schemas.openxmlformats.org/officeDocument/2006/relationships/image" Target="../media/image6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751.png"/><Relationship Id="rId3" Type="http://schemas.openxmlformats.org/officeDocument/2006/relationships/image" Target="../media/image1710.png"/><Relationship Id="rId7" Type="http://schemas.openxmlformats.org/officeDocument/2006/relationships/image" Target="../media/image129.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2.png"/><Relationship Id="rId5" Type="http://schemas.openxmlformats.org/officeDocument/2006/relationships/image" Target="../media/image127.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21.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79.png"/><Relationship Id="rId7" Type="http://schemas.openxmlformats.org/officeDocument/2006/relationships/image" Target="../media/image135.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6.jpeg"/><Relationship Id="rId4" Type="http://schemas.openxmlformats.org/officeDocument/2006/relationships/image" Target="../media/image1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2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5.png"/><Relationship Id="rId7" Type="http://schemas.openxmlformats.org/officeDocument/2006/relationships/image" Target="../media/image189.pn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88.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49.png"/></Relationships>
</file>

<file path=ppt/slides/_rels/slide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25.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97.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56.png"/><Relationship Id="rId4" Type="http://schemas.openxmlformats.org/officeDocument/2006/relationships/image" Target="../media/image1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2110.png"/><Relationship Id="rId4" Type="http://schemas.openxmlformats.org/officeDocument/2006/relationships/image" Target="../media/image167.png"/></Relationships>
</file>

<file path=ppt/slides/_rels/slide2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29.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7.png"/><Relationship Id="rId7" Type="http://schemas.openxmlformats.org/officeDocument/2006/relationships/image" Target="../media/image182.png"/><Relationship Id="rId12" Type="http://schemas.openxmlformats.org/officeDocument/2006/relationships/image" Target="../media/image187.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181.png"/><Relationship Id="rId11" Type="http://schemas.openxmlformats.org/officeDocument/2006/relationships/image" Target="../media/image186.png"/><Relationship Id="rId5" Type="http://schemas.openxmlformats.org/officeDocument/2006/relationships/image" Target="../media/image180.png"/><Relationship Id="rId10" Type="http://schemas.openxmlformats.org/officeDocument/2006/relationships/image" Target="../media/image185.png"/><Relationship Id="rId4" Type="http://schemas.openxmlformats.org/officeDocument/2006/relationships/image" Target="../media/image178.png"/><Relationship Id="rId9" Type="http://schemas.openxmlformats.org/officeDocument/2006/relationships/image" Target="../media/image18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10.png"/><Relationship Id="rId7" Type="http://schemas.openxmlformats.org/officeDocument/2006/relationships/image" Target="../media/image12.png"/><Relationship Id="rId12" Type="http://schemas.openxmlformats.org/officeDocument/2006/relationships/image" Target="../media/image1711.png"/><Relationship Id="rId2" Type="http://schemas.openxmlformats.org/officeDocument/2006/relationships/image" Target="../media/image711.png"/><Relationship Id="rId1" Type="http://schemas.openxmlformats.org/officeDocument/2006/relationships/slideLayout" Target="../slideLayouts/slideLayout7.xml"/><Relationship Id="rId6" Type="http://schemas.openxmlformats.org/officeDocument/2006/relationships/image" Target="../media/image1110.png"/><Relationship Id="rId11" Type="http://schemas.openxmlformats.org/officeDocument/2006/relationships/image" Target="../media/image16.png"/><Relationship Id="rId5" Type="http://schemas.openxmlformats.org/officeDocument/2006/relationships/image" Target="../media/image101.png"/><Relationship Id="rId10" Type="http://schemas.openxmlformats.org/officeDocument/2006/relationships/image" Target="../media/image15.png"/><Relationship Id="rId4" Type="http://schemas.openxmlformats.org/officeDocument/2006/relationships/image" Target="../media/image910.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92.png"/><Relationship Id="rId4" Type="http://schemas.openxmlformats.org/officeDocument/2006/relationships/image" Target="../media/image191.png"/></Relationships>
</file>

<file path=ppt/slides/_rels/slide31.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6.png"/><Relationship Id="rId3" Type="http://schemas.openxmlformats.org/officeDocument/2006/relationships/image" Target="../media/image194.png"/><Relationship Id="rId7" Type="http://schemas.openxmlformats.org/officeDocument/2006/relationships/image" Target="../media/image200.png"/><Relationship Id="rId12" Type="http://schemas.openxmlformats.org/officeDocument/2006/relationships/image" Target="../media/image205.png"/><Relationship Id="rId17" Type="http://schemas.openxmlformats.org/officeDocument/2006/relationships/image" Target="../media/image210.png"/><Relationship Id="rId2" Type="http://schemas.openxmlformats.org/officeDocument/2006/relationships/image" Target="../media/image362.png"/><Relationship Id="rId16" Type="http://schemas.openxmlformats.org/officeDocument/2006/relationships/image" Target="../media/image209.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png"/><Relationship Id="rId15" Type="http://schemas.openxmlformats.org/officeDocument/2006/relationships/image" Target="../media/image19.jpeg"/><Relationship Id="rId10" Type="http://schemas.openxmlformats.org/officeDocument/2006/relationships/image" Target="../media/image203.png"/><Relationship Id="rId4" Type="http://schemas.openxmlformats.org/officeDocument/2006/relationships/image" Target="../media/image195.png"/><Relationship Id="rId9" Type="http://schemas.openxmlformats.org/officeDocument/2006/relationships/image" Target="../media/image202.png"/><Relationship Id="rId14" Type="http://schemas.openxmlformats.org/officeDocument/2006/relationships/image" Target="../media/image207.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2810.png"/><Relationship Id="rId7" Type="http://schemas.openxmlformats.org/officeDocument/2006/relationships/image" Target="../media/image219.png"/><Relationship Id="rId2" Type="http://schemas.openxmlformats.org/officeDocument/2006/relationships/image" Target="../media/image215.pn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34.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610.png"/><Relationship Id="rId4" Type="http://schemas.openxmlformats.org/officeDocument/2006/relationships/image" Target="../media/image221.png"/></Relationships>
</file>

<file path=ppt/slides/_rels/slide3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5.png"/><Relationship Id="rId7" Type="http://schemas.openxmlformats.org/officeDocument/2006/relationships/image" Target="../media/image20.jpeg"/><Relationship Id="rId2" Type="http://schemas.openxmlformats.org/officeDocument/2006/relationships/image" Target="../media/image224.png"/><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 Id="rId9" Type="http://schemas.openxmlformats.org/officeDocument/2006/relationships/image" Target="../media/image231.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233.png"/><Relationship Id="rId7" Type="http://schemas.openxmlformats.org/officeDocument/2006/relationships/image" Target="../media/image172.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259.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232.png"/><Relationship Id="rId9" Type="http://schemas.openxmlformats.org/officeDocument/2006/relationships/image" Target="../media/image175.png"/></Relationships>
</file>

<file path=ppt/slides/_rels/slide3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image" Target="../media/image235.png"/></Relationships>
</file>

<file path=ppt/slides/_rels/slide38.xml.rels><?xml version="1.0" encoding="UTF-8" standalone="yes"?>
<Relationships xmlns="http://schemas.openxmlformats.org/package/2006/relationships"><Relationship Id="rId8" Type="http://schemas.openxmlformats.org/officeDocument/2006/relationships/image" Target="../media/image242.png"/><Relationship Id="rId3" Type="http://schemas.openxmlformats.org/officeDocument/2006/relationships/image" Target="../media/image21.jpeg"/><Relationship Id="rId7" Type="http://schemas.openxmlformats.org/officeDocument/2006/relationships/image" Target="../media/image241.png"/><Relationship Id="rId2" Type="http://schemas.openxmlformats.org/officeDocument/2006/relationships/image" Target="../media/image480.png"/><Relationship Id="rId1" Type="http://schemas.openxmlformats.org/officeDocument/2006/relationships/slideLayout" Target="../slideLayouts/slideLayout7.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 Id="rId9" Type="http://schemas.openxmlformats.org/officeDocument/2006/relationships/image" Target="../media/image243.png"/></Relationships>
</file>

<file path=ppt/slides/_rels/slide39.xml.rels><?xml version="1.0" encoding="UTF-8" standalone="yes"?>
<Relationships xmlns="http://schemas.openxmlformats.org/package/2006/relationships"><Relationship Id="rId8" Type="http://schemas.openxmlformats.org/officeDocument/2006/relationships/image" Target="../media/image249.png"/><Relationship Id="rId13" Type="http://schemas.openxmlformats.org/officeDocument/2006/relationships/image" Target="../media/image254.pn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png"/><Relationship Id="rId2" Type="http://schemas.openxmlformats.org/officeDocument/2006/relationships/image" Target="../media/image296.png"/><Relationship Id="rId1" Type="http://schemas.openxmlformats.org/officeDocument/2006/relationships/slideLayout" Target="../slideLayouts/slideLayout7.xml"/><Relationship Id="rId6" Type="http://schemas.openxmlformats.org/officeDocument/2006/relationships/image" Target="../media/image247.png"/><Relationship Id="rId11" Type="http://schemas.openxmlformats.org/officeDocument/2006/relationships/image" Target="../media/image252.png"/><Relationship Id="rId5" Type="http://schemas.openxmlformats.org/officeDocument/2006/relationships/image" Target="../media/image246.png"/><Relationship Id="rId15" Type="http://schemas.openxmlformats.org/officeDocument/2006/relationships/image" Target="../media/image256.png"/><Relationship Id="rId10" Type="http://schemas.openxmlformats.org/officeDocument/2006/relationships/image" Target="../media/image251.png"/><Relationship Id="rId4" Type="http://schemas.openxmlformats.org/officeDocument/2006/relationships/image" Target="../media/image245.png"/><Relationship Id="rId9" Type="http://schemas.openxmlformats.org/officeDocument/2006/relationships/image" Target="../media/image250.png"/><Relationship Id="rId14" Type="http://schemas.openxmlformats.org/officeDocument/2006/relationships/image" Target="../media/image255.png"/></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image" Target="../media/image18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601.png"/><Relationship Id="rId9" Type="http://schemas.openxmlformats.org/officeDocument/2006/relationships/image" Target="../media/image22.png"/></Relationships>
</file>

<file path=ppt/slides/_rels/slide40.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57.png"/><Relationship Id="rId7" Type="http://schemas.openxmlformats.org/officeDocument/2006/relationships/image" Target="../media/image2801.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791.png"/><Relationship Id="rId11" Type="http://schemas.openxmlformats.org/officeDocument/2006/relationships/image" Target="../media/image263.png"/><Relationship Id="rId5" Type="http://schemas.openxmlformats.org/officeDocument/2006/relationships/image" Target="../media/image22.jpeg"/><Relationship Id="rId10" Type="http://schemas.openxmlformats.org/officeDocument/2006/relationships/image" Target="../media/image262.png"/><Relationship Id="rId4" Type="http://schemas.openxmlformats.org/officeDocument/2006/relationships/image" Target="../media/image258.png"/><Relationship Id="rId9" Type="http://schemas.openxmlformats.org/officeDocument/2006/relationships/image" Target="../media/image261.png"/></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7.png"/><Relationship Id="rId4" Type="http://schemas.openxmlformats.org/officeDocument/2006/relationships/image" Target="../media/image266.png"/></Relationships>
</file>

<file path=ppt/slides/_rels/slide42.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83.png"/><Relationship Id="rId7" Type="http://schemas.openxmlformats.org/officeDocument/2006/relationships/image" Target="../media/image269.png"/><Relationship Id="rId2" Type="http://schemas.openxmlformats.org/officeDocument/2006/relationships/image" Target="../media/image2920.png"/><Relationship Id="rId1" Type="http://schemas.openxmlformats.org/officeDocument/2006/relationships/slideLayout" Target="../slideLayouts/slideLayout7.xml"/><Relationship Id="rId6" Type="http://schemas.openxmlformats.org/officeDocument/2006/relationships/image" Target="../media/image268.png"/><Relationship Id="rId5" Type="http://schemas.openxmlformats.org/officeDocument/2006/relationships/image" Target="../media/image23.jpeg"/><Relationship Id="rId10" Type="http://schemas.openxmlformats.org/officeDocument/2006/relationships/image" Target="../media/image272.png"/><Relationship Id="rId4" Type="http://schemas.openxmlformats.org/officeDocument/2006/relationships/image" Target="../media/image298.png"/><Relationship Id="rId9" Type="http://schemas.openxmlformats.org/officeDocument/2006/relationships/image" Target="../media/image271.png"/></Relationships>
</file>

<file path=ppt/slides/_rels/slide43.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image" Target="../media/image2980.png"/><Relationship Id="rId1" Type="http://schemas.openxmlformats.org/officeDocument/2006/relationships/slideLayout" Target="../slideLayouts/slideLayout7.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png"/><Relationship Id="rId9" Type="http://schemas.openxmlformats.org/officeDocument/2006/relationships/image" Target="../media/image279.png"/></Relationships>
</file>

<file path=ppt/slides/_rels/slide44.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image" Target="../media/image281.png"/><Relationship Id="rId7" Type="http://schemas.openxmlformats.org/officeDocument/2006/relationships/image" Target="../media/image285.png"/><Relationship Id="rId12"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320.png"/><Relationship Id="rId11" Type="http://schemas.openxmlformats.org/officeDocument/2006/relationships/image" Target="../media/image289.png"/><Relationship Id="rId5" Type="http://schemas.openxmlformats.org/officeDocument/2006/relationships/image" Target="../media/image284.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png"/></Relationships>
</file>

<file path=ppt/slides/_rels/slide4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46.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94.png"/><Relationship Id="rId7" Type="http://schemas.openxmlformats.org/officeDocument/2006/relationships/image" Target="../media/image299.png"/><Relationship Id="rId2" Type="http://schemas.openxmlformats.org/officeDocument/2006/relationships/image" Target="../media/image3270.png"/><Relationship Id="rId1" Type="http://schemas.openxmlformats.org/officeDocument/2006/relationships/slideLayout" Target="../slideLayouts/slideLayout7.xml"/><Relationship Id="rId6" Type="http://schemas.openxmlformats.org/officeDocument/2006/relationships/image" Target="../media/image297.png"/><Relationship Id="rId5" Type="http://schemas.openxmlformats.org/officeDocument/2006/relationships/image" Target="../media/image333.png"/><Relationship Id="rId10" Type="http://schemas.openxmlformats.org/officeDocument/2006/relationships/image" Target="../media/image337.png"/><Relationship Id="rId4" Type="http://schemas.openxmlformats.org/officeDocument/2006/relationships/image" Target="../media/image26.jpeg"/><Relationship Id="rId9" Type="http://schemas.openxmlformats.org/officeDocument/2006/relationships/image" Target="../media/image2820.png"/></Relationships>
</file>

<file path=ppt/slides/_rels/slide47.xml.rels><?xml version="1.0" encoding="UTF-8" standalone="yes"?>
<Relationships xmlns="http://schemas.openxmlformats.org/package/2006/relationships"><Relationship Id="rId8" Type="http://schemas.openxmlformats.org/officeDocument/2006/relationships/image" Target="../media/image305.png"/><Relationship Id="rId3" Type="http://schemas.openxmlformats.org/officeDocument/2006/relationships/image" Target="../media/image301.png"/><Relationship Id="rId7" Type="http://schemas.openxmlformats.org/officeDocument/2006/relationships/image" Target="../media/image304.png"/><Relationship Id="rId2" Type="http://schemas.openxmlformats.org/officeDocument/2006/relationships/image" Target="../media/image3291.png"/><Relationship Id="rId1" Type="http://schemas.openxmlformats.org/officeDocument/2006/relationships/slideLayout" Target="../slideLayouts/slideLayout7.xml"/><Relationship Id="rId6" Type="http://schemas.openxmlformats.org/officeDocument/2006/relationships/image" Target="../media/image303.png"/><Relationship Id="rId11" Type="http://schemas.openxmlformats.org/officeDocument/2006/relationships/image" Target="../media/image307.png"/><Relationship Id="rId5" Type="http://schemas.openxmlformats.org/officeDocument/2006/relationships/image" Target="../media/image340.png"/><Relationship Id="rId10" Type="http://schemas.openxmlformats.org/officeDocument/2006/relationships/image" Target="../media/image345.png"/><Relationship Id="rId4" Type="http://schemas.openxmlformats.org/officeDocument/2006/relationships/image" Target="../media/image302.png"/><Relationship Id="rId9" Type="http://schemas.openxmlformats.org/officeDocument/2006/relationships/image" Target="../media/image306.png"/></Relationships>
</file>

<file path=ppt/slides/_rels/slide48.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image" Target="../media/image3380.png"/><Relationship Id="rId1" Type="http://schemas.openxmlformats.org/officeDocument/2006/relationships/slideLayout" Target="../slideLayouts/slideLayout7.xml"/><Relationship Id="rId6" Type="http://schemas.openxmlformats.org/officeDocument/2006/relationships/image" Target="../media/image311.png"/><Relationship Id="rId11" Type="http://schemas.openxmlformats.org/officeDocument/2006/relationships/image" Target="../media/image316.png"/><Relationship Id="rId5" Type="http://schemas.openxmlformats.org/officeDocument/2006/relationships/image" Target="../media/image310.pn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s>
</file>

<file path=ppt/slides/_rels/slide49.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318.png"/><Relationship Id="rId2"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39.png"/><Relationship Id="rId4" Type="http://schemas.openxmlformats.org/officeDocument/2006/relationships/image" Target="../media/image31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0.xml.rels><?xml version="1.0" encoding="UTF-8" standalone="yes"?>
<Relationships xmlns="http://schemas.openxmlformats.org/package/2006/relationships"><Relationship Id="rId3" Type="http://schemas.openxmlformats.org/officeDocument/2006/relationships/image" Target="../media/image2580.png"/><Relationship Id="rId7" Type="http://schemas.openxmlformats.org/officeDocument/2006/relationships/image" Target="../media/image324.png"/><Relationship Id="rId2" Type="http://schemas.openxmlformats.org/officeDocument/2006/relationships/image" Target="../media/image319.png"/><Relationship Id="rId1" Type="http://schemas.openxmlformats.org/officeDocument/2006/relationships/slideLayout" Target="../slideLayouts/slideLayout7.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51.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8.png"/><Relationship Id="rId2" Type="http://schemas.openxmlformats.org/officeDocument/2006/relationships/image" Target="../media/image325.png"/><Relationship Id="rId1" Type="http://schemas.openxmlformats.org/officeDocument/2006/relationships/slideLayout" Target="../slideLayouts/slideLayout7.xml"/><Relationship Id="rId6" Type="http://schemas.openxmlformats.org/officeDocument/2006/relationships/image" Target="../media/image329.png"/><Relationship Id="rId5" Type="http://schemas.openxmlformats.org/officeDocument/2006/relationships/image" Target="../media/image328.png"/><Relationship Id="rId4" Type="http://schemas.openxmlformats.org/officeDocument/2006/relationships/image" Target="../media/image327.png"/></Relationships>
</file>

<file path=ppt/slides/_rels/slide52.xml.rels><?xml version="1.0" encoding="UTF-8" standalone="yes"?>
<Relationships xmlns="http://schemas.openxmlformats.org/package/2006/relationships"><Relationship Id="rId8" Type="http://schemas.openxmlformats.org/officeDocument/2006/relationships/image" Target="../media/image339.png"/><Relationship Id="rId3" Type="http://schemas.openxmlformats.org/officeDocument/2006/relationships/image" Target="../media/image332.png"/><Relationship Id="rId7" Type="http://schemas.openxmlformats.org/officeDocument/2006/relationships/image" Target="../media/image338.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53.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image" Target="../media/image39.jpeg"/><Relationship Id="rId7" Type="http://schemas.openxmlformats.org/officeDocument/2006/relationships/image" Target="../media/image344.png"/><Relationship Id="rId2" Type="http://schemas.openxmlformats.org/officeDocument/2006/relationships/image" Target="../media/image3330.png"/><Relationship Id="rId1" Type="http://schemas.openxmlformats.org/officeDocument/2006/relationships/slideLayout" Target="../slideLayouts/slideLayout7.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 Id="rId9" Type="http://schemas.openxmlformats.org/officeDocument/2006/relationships/image" Target="../media/image347.png"/></Relationships>
</file>

<file path=ppt/slides/_rels/slide54.xml.rels><?xml version="1.0" encoding="UTF-8" standalone="yes"?>
<Relationships xmlns="http://schemas.openxmlformats.org/package/2006/relationships"><Relationship Id="rId3" Type="http://schemas.openxmlformats.org/officeDocument/2006/relationships/image" Target="../media/image348.png"/><Relationship Id="rId7" Type="http://schemas.openxmlformats.org/officeDocument/2006/relationships/image" Target="../media/image352.png"/><Relationship Id="rId2" Type="http://schemas.openxmlformats.org/officeDocument/2006/relationships/image" Target="../media/image3390.png"/><Relationship Id="rId1" Type="http://schemas.openxmlformats.org/officeDocument/2006/relationships/slideLayout" Target="../slideLayouts/slideLayout7.xml"/><Relationship Id="rId6" Type="http://schemas.openxmlformats.org/officeDocument/2006/relationships/image" Target="../media/image351.png"/><Relationship Id="rId5" Type="http://schemas.openxmlformats.org/officeDocument/2006/relationships/image" Target="../media/image350.png"/><Relationship Id="rId4" Type="http://schemas.openxmlformats.org/officeDocument/2006/relationships/image" Target="../media/image349.png"/></Relationships>
</file>

<file path=ppt/slides/_rels/slide55.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image" Target="../media/image354.png"/><Relationship Id="rId7" Type="http://schemas.openxmlformats.org/officeDocument/2006/relationships/image" Target="../media/image358.png"/><Relationship Id="rId2"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 Id="rId9" Type="http://schemas.openxmlformats.org/officeDocument/2006/relationships/image" Target="../media/image3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9.png"/><Relationship Id="rId7" Type="http://schemas.openxmlformats.org/officeDocument/2006/relationships/image" Target="../media/image161.png"/><Relationship Id="rId12" Type="http://schemas.openxmlformats.org/officeDocument/2006/relationships/image" Target="../media/image2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12.png"/><Relationship Id="rId5" Type="http://schemas.openxmlformats.org/officeDocument/2006/relationships/image" Target="../media/image160.png"/><Relationship Id="rId10" Type="http://schemas.openxmlformats.org/officeDocument/2006/relationships/image" Target="../media/image211.png"/><Relationship Id="rId4" Type="http://schemas.openxmlformats.org/officeDocument/2006/relationships/image" Target="../media/image81.png"/><Relationship Id="rId9" Type="http://schemas.openxmlformats.org/officeDocument/2006/relationships/image" Target="../media/image208.pn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910.png"/><Relationship Id="rId13" Type="http://schemas.openxmlformats.org/officeDocument/2006/relationships/image" Target="../media/image541.png"/><Relationship Id="rId18" Type="http://schemas.openxmlformats.org/officeDocument/2006/relationships/image" Target="../media/image384.png"/><Relationship Id="rId3" Type="http://schemas.openxmlformats.org/officeDocument/2006/relationships/image" Target="../media/image373.png"/><Relationship Id="rId7" Type="http://schemas.openxmlformats.org/officeDocument/2006/relationships/image" Target="../media/image377.png"/><Relationship Id="rId12" Type="http://schemas.openxmlformats.org/officeDocument/2006/relationships/image" Target="../media/image381.png"/><Relationship Id="rId17" Type="http://schemas.openxmlformats.org/officeDocument/2006/relationships/image" Target="../media/image383.png"/><Relationship Id="rId2" Type="http://schemas.openxmlformats.org/officeDocument/2006/relationships/image" Target="../media/image430.png"/><Relationship Id="rId16" Type="http://schemas.openxmlformats.org/officeDocument/2006/relationships/image" Target="../media/image570.png"/><Relationship Id="rId1" Type="http://schemas.openxmlformats.org/officeDocument/2006/relationships/slideLayout" Target="../slideLayouts/slideLayout7.xml"/><Relationship Id="rId6" Type="http://schemas.openxmlformats.org/officeDocument/2006/relationships/image" Target="../media/image376.png"/><Relationship Id="rId11" Type="http://schemas.openxmlformats.org/officeDocument/2006/relationships/image" Target="../media/image380.png"/><Relationship Id="rId5" Type="http://schemas.openxmlformats.org/officeDocument/2006/relationships/image" Target="../media/image375.png"/><Relationship Id="rId15" Type="http://schemas.openxmlformats.org/officeDocument/2006/relationships/image" Target="../media/image561.png"/><Relationship Id="rId10" Type="http://schemas.openxmlformats.org/officeDocument/2006/relationships/image" Target="../media/image379.png"/><Relationship Id="rId4" Type="http://schemas.openxmlformats.org/officeDocument/2006/relationships/image" Target="../media/image374.png"/><Relationship Id="rId9" Type="http://schemas.openxmlformats.org/officeDocument/2006/relationships/image" Target="../media/image378.png"/><Relationship Id="rId14" Type="http://schemas.openxmlformats.org/officeDocument/2006/relationships/image" Target="../media/image382.png"/></Relationships>
</file>

<file path=ppt/slides/_rels/slide61.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86.png"/><Relationship Id="rId7" Type="http://schemas.openxmlformats.org/officeDocument/2006/relationships/image" Target="../media/image390.png"/><Relationship Id="rId12" Type="http://schemas.openxmlformats.org/officeDocument/2006/relationships/image" Target="../media/image395.png"/><Relationship Id="rId2" Type="http://schemas.openxmlformats.org/officeDocument/2006/relationships/image" Target="../media/image385.png"/><Relationship Id="rId1" Type="http://schemas.openxmlformats.org/officeDocument/2006/relationships/slideLayout" Target="../slideLayouts/slideLayout7.xml"/><Relationship Id="rId6" Type="http://schemas.openxmlformats.org/officeDocument/2006/relationships/image" Target="../media/image389.png"/><Relationship Id="rId11" Type="http://schemas.openxmlformats.org/officeDocument/2006/relationships/image" Target="../media/image394.png"/><Relationship Id="rId5" Type="http://schemas.openxmlformats.org/officeDocument/2006/relationships/image" Target="../media/image388.png"/><Relationship Id="rId10" Type="http://schemas.openxmlformats.org/officeDocument/2006/relationships/image" Target="../media/image393.png"/><Relationship Id="rId4" Type="http://schemas.openxmlformats.org/officeDocument/2006/relationships/image" Target="../media/image387.png"/><Relationship Id="rId9" Type="http://schemas.openxmlformats.org/officeDocument/2006/relationships/image" Target="../media/image392.png"/></Relationships>
</file>

<file path=ppt/slides/_rels/slide62.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06.png"/><Relationship Id="rId3" Type="http://schemas.openxmlformats.org/officeDocument/2006/relationships/image" Target="../media/image397.png"/><Relationship Id="rId7" Type="http://schemas.openxmlformats.org/officeDocument/2006/relationships/image" Target="../media/image400.png"/><Relationship Id="rId12" Type="http://schemas.openxmlformats.org/officeDocument/2006/relationships/image" Target="../media/image56.png"/><Relationship Id="rId2" Type="http://schemas.openxmlformats.org/officeDocument/2006/relationships/image" Target="../media/image396.png"/><Relationship Id="rId1" Type="http://schemas.openxmlformats.org/officeDocument/2006/relationships/slideLayout" Target="../slideLayouts/slideLayout7.xml"/><Relationship Id="rId6" Type="http://schemas.openxmlformats.org/officeDocument/2006/relationships/image" Target="../media/image399.png"/><Relationship Id="rId11" Type="http://schemas.openxmlformats.org/officeDocument/2006/relationships/image" Target="../media/image404.png"/><Relationship Id="rId5" Type="http://schemas.openxmlformats.org/officeDocument/2006/relationships/image" Target="../media/image398.png"/><Relationship Id="rId10" Type="http://schemas.openxmlformats.org/officeDocument/2006/relationships/image" Target="../media/image403.png"/><Relationship Id="rId4" Type="http://schemas.openxmlformats.org/officeDocument/2006/relationships/image" Target="../media/image710.png"/><Relationship Id="rId9" Type="http://schemas.openxmlformats.org/officeDocument/2006/relationships/image" Target="../media/image402.png"/><Relationship Id="rId14" Type="http://schemas.openxmlformats.org/officeDocument/2006/relationships/image" Target="../media/image407.png"/></Relationships>
</file>

<file path=ppt/slides/_rels/slide63.xml.rels><?xml version="1.0" encoding="UTF-8" standalone="yes"?>
<Relationships xmlns="http://schemas.openxmlformats.org/package/2006/relationships"><Relationship Id="rId8" Type="http://schemas.openxmlformats.org/officeDocument/2006/relationships/image" Target="../media/image414.png"/><Relationship Id="rId13" Type="http://schemas.openxmlformats.org/officeDocument/2006/relationships/image" Target="../media/image418.png"/><Relationship Id="rId3" Type="http://schemas.openxmlformats.org/officeDocument/2006/relationships/image" Target="../media/image409.png"/><Relationship Id="rId7" Type="http://schemas.openxmlformats.org/officeDocument/2006/relationships/image" Target="../media/image413.png"/><Relationship Id="rId12" Type="http://schemas.openxmlformats.org/officeDocument/2006/relationships/image" Target="../media/image56.png"/><Relationship Id="rId2" Type="http://schemas.openxmlformats.org/officeDocument/2006/relationships/image" Target="../media/image408.png"/><Relationship Id="rId1" Type="http://schemas.openxmlformats.org/officeDocument/2006/relationships/slideLayout" Target="../slideLayouts/slideLayout7.xml"/><Relationship Id="rId6" Type="http://schemas.openxmlformats.org/officeDocument/2006/relationships/image" Target="../media/image412.png"/><Relationship Id="rId11" Type="http://schemas.openxmlformats.org/officeDocument/2006/relationships/image" Target="../media/image417.png"/><Relationship Id="rId5" Type="http://schemas.openxmlformats.org/officeDocument/2006/relationships/image" Target="../media/image411.png"/><Relationship Id="rId10" Type="http://schemas.openxmlformats.org/officeDocument/2006/relationships/image" Target="../media/image416.png"/><Relationship Id="rId4" Type="http://schemas.openxmlformats.org/officeDocument/2006/relationships/image" Target="../media/image410.png"/><Relationship Id="rId9" Type="http://schemas.openxmlformats.org/officeDocument/2006/relationships/image" Target="../media/image415.png"/><Relationship Id="rId14" Type="http://schemas.openxmlformats.org/officeDocument/2006/relationships/image" Target="../media/image419.png"/></Relationships>
</file>

<file path=ppt/slides/_rels/slide64.xml.rels><?xml version="1.0" encoding="UTF-8" standalone="yes"?>
<Relationships xmlns="http://schemas.openxmlformats.org/package/2006/relationships"><Relationship Id="rId8" Type="http://schemas.openxmlformats.org/officeDocument/2006/relationships/image" Target="../media/image820.png"/><Relationship Id="rId13" Type="http://schemas.openxmlformats.org/officeDocument/2006/relationships/image" Target="../media/image429.png"/><Relationship Id="rId3" Type="http://schemas.openxmlformats.org/officeDocument/2006/relationships/image" Target="../media/image421.png"/><Relationship Id="rId7" Type="http://schemas.openxmlformats.org/officeDocument/2006/relationships/image" Target="../media/image940.png"/><Relationship Id="rId12" Type="http://schemas.openxmlformats.org/officeDocument/2006/relationships/image" Target="../media/image428.png"/><Relationship Id="rId2" Type="http://schemas.openxmlformats.org/officeDocument/2006/relationships/image" Target="../media/image420.png"/><Relationship Id="rId1" Type="http://schemas.openxmlformats.org/officeDocument/2006/relationships/slideLayout" Target="../slideLayouts/slideLayout7.xml"/><Relationship Id="rId6" Type="http://schemas.openxmlformats.org/officeDocument/2006/relationships/image" Target="../media/image424.png"/><Relationship Id="rId11" Type="http://schemas.openxmlformats.org/officeDocument/2006/relationships/image" Target="../media/image427.png"/><Relationship Id="rId5" Type="http://schemas.openxmlformats.org/officeDocument/2006/relationships/image" Target="../media/image423.png"/><Relationship Id="rId10" Type="http://schemas.openxmlformats.org/officeDocument/2006/relationships/image" Target="../media/image426.png"/><Relationship Id="rId4" Type="http://schemas.openxmlformats.org/officeDocument/2006/relationships/image" Target="../media/image422.png"/><Relationship Id="rId9" Type="http://schemas.openxmlformats.org/officeDocument/2006/relationships/image" Target="../media/image425.png"/><Relationship Id="rId14" Type="http://schemas.openxmlformats.org/officeDocument/2006/relationships/image" Target="../media/image431.png"/></Relationships>
</file>

<file path=ppt/slides/_rels/slide65.xml.rels><?xml version="1.0" encoding="UTF-8" standalone="yes"?>
<Relationships xmlns="http://schemas.openxmlformats.org/package/2006/relationships"><Relationship Id="rId8" Type="http://schemas.openxmlformats.org/officeDocument/2006/relationships/image" Target="../media/image438.png"/><Relationship Id="rId13" Type="http://schemas.openxmlformats.org/officeDocument/2006/relationships/image" Target="../media/image443.png"/><Relationship Id="rId18" Type="http://schemas.openxmlformats.org/officeDocument/2006/relationships/image" Target="../media/image448.png"/><Relationship Id="rId3" Type="http://schemas.openxmlformats.org/officeDocument/2006/relationships/image" Target="../media/image433.png"/><Relationship Id="rId21" Type="http://schemas.openxmlformats.org/officeDocument/2006/relationships/image" Target="../media/image450.png"/><Relationship Id="rId7" Type="http://schemas.openxmlformats.org/officeDocument/2006/relationships/image" Target="../media/image437.png"/><Relationship Id="rId12" Type="http://schemas.openxmlformats.org/officeDocument/2006/relationships/image" Target="../media/image442.png"/><Relationship Id="rId17" Type="http://schemas.openxmlformats.org/officeDocument/2006/relationships/image" Target="../media/image447.png"/><Relationship Id="rId2" Type="http://schemas.openxmlformats.org/officeDocument/2006/relationships/image" Target="../media/image432.png"/><Relationship Id="rId16" Type="http://schemas.openxmlformats.org/officeDocument/2006/relationships/image" Target="../media/image446.png"/><Relationship Id="rId20" Type="http://schemas.openxmlformats.org/officeDocument/2006/relationships/image" Target="../media/image1020.png"/><Relationship Id="rId1" Type="http://schemas.openxmlformats.org/officeDocument/2006/relationships/slideLayout" Target="../slideLayouts/slideLayout7.xml"/><Relationship Id="rId6" Type="http://schemas.openxmlformats.org/officeDocument/2006/relationships/image" Target="../media/image436.png"/><Relationship Id="rId11" Type="http://schemas.openxmlformats.org/officeDocument/2006/relationships/image" Target="../media/image441.png"/><Relationship Id="rId5" Type="http://schemas.openxmlformats.org/officeDocument/2006/relationships/image" Target="../media/image435.png"/><Relationship Id="rId15" Type="http://schemas.openxmlformats.org/officeDocument/2006/relationships/image" Target="../media/image445.png"/><Relationship Id="rId10" Type="http://schemas.openxmlformats.org/officeDocument/2006/relationships/image" Target="../media/image440.png"/><Relationship Id="rId19" Type="http://schemas.openxmlformats.org/officeDocument/2006/relationships/image" Target="../media/image449.png"/><Relationship Id="rId4" Type="http://schemas.openxmlformats.org/officeDocument/2006/relationships/image" Target="../media/image434.png"/><Relationship Id="rId9" Type="http://schemas.openxmlformats.org/officeDocument/2006/relationships/image" Target="../media/image439.png"/><Relationship Id="rId14" Type="http://schemas.openxmlformats.org/officeDocument/2006/relationships/image" Target="../media/image444.png"/><Relationship Id="rId22" Type="http://schemas.openxmlformats.org/officeDocument/2006/relationships/image" Target="../media/image451.png"/></Relationships>
</file>

<file path=ppt/slides/_rels/slide66.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55.png"/><Relationship Id="rId5" Type="http://schemas.openxmlformats.org/officeDocument/2006/relationships/image" Target="../media/image454.png"/><Relationship Id="rId4" Type="http://schemas.openxmlformats.org/officeDocument/2006/relationships/image" Target="../media/image453.png"/></Relationships>
</file>

<file path=ppt/slides/_rels/slide67.xml.rels><?xml version="1.0" encoding="UTF-8" standalone="yes"?>
<Relationships xmlns="http://schemas.openxmlformats.org/package/2006/relationships"><Relationship Id="rId3" Type="http://schemas.openxmlformats.org/officeDocument/2006/relationships/image" Target="../media/image457.png"/><Relationship Id="rId7" Type="http://schemas.openxmlformats.org/officeDocument/2006/relationships/image" Target="../media/image461.png"/><Relationship Id="rId2" Type="http://schemas.openxmlformats.org/officeDocument/2006/relationships/image" Target="../media/image456.png"/><Relationship Id="rId1" Type="http://schemas.openxmlformats.org/officeDocument/2006/relationships/slideLayout" Target="../slideLayouts/slideLayout7.xml"/><Relationship Id="rId6" Type="http://schemas.openxmlformats.org/officeDocument/2006/relationships/image" Target="../media/image460.png"/><Relationship Id="rId5" Type="http://schemas.openxmlformats.org/officeDocument/2006/relationships/image" Target="../media/image459.png"/><Relationship Id="rId4" Type="http://schemas.openxmlformats.org/officeDocument/2006/relationships/image" Target="../media/image4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9.jpeg"/><Relationship Id="rId7" Type="http://schemas.openxmlformats.org/officeDocument/2006/relationships/image" Target="../media/image12.wmf"/><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8" Type="http://schemas.openxmlformats.org/officeDocument/2006/relationships/image" Target="../media/image331.png"/><Relationship Id="rId3" Type="http://schemas.openxmlformats.org/officeDocument/2006/relationships/image" Target="../media/image2640.png"/><Relationship Id="rId7" Type="http://schemas.openxmlformats.org/officeDocument/2006/relationships/image" Target="../media/image330.png"/><Relationship Id="rId2" Type="http://schemas.openxmlformats.org/officeDocument/2006/relationships/image" Target="../media/image2080.png"/><Relationship Id="rId1" Type="http://schemas.openxmlformats.org/officeDocument/2006/relationships/slideLayout" Target="../slideLayouts/slideLayout7.xml"/><Relationship Id="rId6" Type="http://schemas.openxmlformats.org/officeDocument/2006/relationships/image" Target="../media/image295.png"/><Relationship Id="rId5" Type="http://schemas.openxmlformats.org/officeDocument/2006/relationships/image" Target="../media/image291.png"/><Relationship Id="rId4" Type="http://schemas.openxmlformats.org/officeDocument/2006/relationships/image" Target="../media/image265.png"/><Relationship Id="rId9" Type="http://schemas.openxmlformats.org/officeDocument/2006/relationships/image" Target="../media/image366.png"/></Relationships>
</file>

<file path=ppt/slides/_rels/slide71.xml.rels><?xml version="1.0" encoding="UTF-8" standalone="yes"?>
<Relationships xmlns="http://schemas.openxmlformats.org/package/2006/relationships"><Relationship Id="rId8" Type="http://schemas.openxmlformats.org/officeDocument/2006/relationships/image" Target="../media/image466.png"/><Relationship Id="rId3" Type="http://schemas.openxmlformats.org/officeDocument/2006/relationships/image" Target="../media/image405.png"/><Relationship Id="rId7" Type="http://schemas.openxmlformats.org/officeDocument/2006/relationships/image" Target="../media/image465.png"/><Relationship Id="rId2" Type="http://schemas.openxmlformats.org/officeDocument/2006/relationships/image" Target="../media/image368.png"/><Relationship Id="rId1" Type="http://schemas.openxmlformats.org/officeDocument/2006/relationships/slideLayout" Target="../slideLayouts/slideLayout7.xml"/><Relationship Id="rId6" Type="http://schemas.openxmlformats.org/officeDocument/2006/relationships/image" Target="../media/image464.png"/><Relationship Id="rId5" Type="http://schemas.openxmlformats.org/officeDocument/2006/relationships/image" Target="../media/image463.png"/><Relationship Id="rId4" Type="http://schemas.openxmlformats.org/officeDocument/2006/relationships/image" Target="../media/image462.png"/><Relationship Id="rId9" Type="http://schemas.openxmlformats.org/officeDocument/2006/relationships/image" Target="../media/image467.png"/></Relationships>
</file>

<file path=ppt/slides/_rels/slide72.xml.rels><?xml version="1.0" encoding="UTF-8" standalone="yes"?>
<Relationships xmlns="http://schemas.openxmlformats.org/package/2006/relationships"><Relationship Id="rId8" Type="http://schemas.openxmlformats.org/officeDocument/2006/relationships/image" Target="../media/image2811.png"/><Relationship Id="rId3" Type="http://schemas.openxmlformats.org/officeDocument/2006/relationships/image" Target="../media/image2310.png"/><Relationship Id="rId7" Type="http://schemas.openxmlformats.org/officeDocument/2006/relationships/image" Target="../media/image2710.png"/><Relationship Id="rId2" Type="http://schemas.openxmlformats.org/officeDocument/2006/relationships/image" Target="../media/image2210.png"/><Relationship Id="rId1" Type="http://schemas.openxmlformats.org/officeDocument/2006/relationships/slideLayout" Target="../slideLayouts/slideLayout7.xml"/><Relationship Id="rId6" Type="http://schemas.openxmlformats.org/officeDocument/2006/relationships/image" Target="../media/image2610.png"/><Relationship Id="rId5" Type="http://schemas.openxmlformats.org/officeDocument/2006/relationships/image" Target="../media/image2510.png"/><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8" Type="http://schemas.openxmlformats.org/officeDocument/2006/relationships/image" Target="../media/image468.png"/><Relationship Id="rId13" Type="http://schemas.openxmlformats.org/officeDocument/2006/relationships/image" Target="../media/image473.png"/><Relationship Id="rId3" Type="http://schemas.openxmlformats.org/officeDocument/2006/relationships/image" Target="../media/image4630.png"/><Relationship Id="rId7" Type="http://schemas.openxmlformats.org/officeDocument/2006/relationships/image" Target="../media/image4670.png"/><Relationship Id="rId12" Type="http://schemas.openxmlformats.org/officeDocument/2006/relationships/image" Target="../media/image472.png"/><Relationship Id="rId2" Type="http://schemas.openxmlformats.org/officeDocument/2006/relationships/image" Target="../media/image4620.png"/><Relationship Id="rId1" Type="http://schemas.openxmlformats.org/officeDocument/2006/relationships/slideLayout" Target="../slideLayouts/slideLayout7.xml"/><Relationship Id="rId6" Type="http://schemas.openxmlformats.org/officeDocument/2006/relationships/image" Target="../media/image4660.png"/><Relationship Id="rId11" Type="http://schemas.openxmlformats.org/officeDocument/2006/relationships/image" Target="../media/image471.png"/><Relationship Id="rId5" Type="http://schemas.openxmlformats.org/officeDocument/2006/relationships/image" Target="../media/image4650.png"/><Relationship Id="rId10" Type="http://schemas.openxmlformats.org/officeDocument/2006/relationships/image" Target="../media/image470.png"/><Relationship Id="rId4" Type="http://schemas.openxmlformats.org/officeDocument/2006/relationships/image" Target="../media/image4640.png"/><Relationship Id="rId9" Type="http://schemas.openxmlformats.org/officeDocument/2006/relationships/image" Target="../media/image469.png"/><Relationship Id="rId14" Type="http://schemas.openxmlformats.org/officeDocument/2006/relationships/image" Target="../media/image474.png"/></Relationships>
</file>

<file path=ppt/slides/_rels/slide74.xml.rels><?xml version="1.0" encoding="UTF-8" standalone="yes"?>
<Relationships xmlns="http://schemas.openxmlformats.org/package/2006/relationships"><Relationship Id="rId8" Type="http://schemas.openxmlformats.org/officeDocument/2006/relationships/image" Target="../media/image481.png"/><Relationship Id="rId3" Type="http://schemas.openxmlformats.org/officeDocument/2006/relationships/image" Target="../media/image475.png"/><Relationship Id="rId7" Type="http://schemas.openxmlformats.org/officeDocument/2006/relationships/image" Target="../media/image479.png"/><Relationship Id="rId2" Type="http://schemas.openxmlformats.org/officeDocument/2006/relationships/image" Target="../media/image3100.png"/><Relationship Id="rId1" Type="http://schemas.openxmlformats.org/officeDocument/2006/relationships/slideLayout" Target="../slideLayouts/slideLayout7.xml"/><Relationship Id="rId6" Type="http://schemas.openxmlformats.org/officeDocument/2006/relationships/image" Target="../media/image478.png"/><Relationship Id="rId11" Type="http://schemas.openxmlformats.org/officeDocument/2006/relationships/image" Target="../media/image484.png"/><Relationship Id="rId5" Type="http://schemas.openxmlformats.org/officeDocument/2006/relationships/image" Target="../media/image477.png"/><Relationship Id="rId10" Type="http://schemas.openxmlformats.org/officeDocument/2006/relationships/image" Target="../media/image483.png"/><Relationship Id="rId4" Type="http://schemas.openxmlformats.org/officeDocument/2006/relationships/image" Target="../media/image476.png"/><Relationship Id="rId9" Type="http://schemas.openxmlformats.org/officeDocument/2006/relationships/image" Target="../media/image482.png"/></Relationships>
</file>

<file path=ppt/slides/_rels/slide75.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image" Target="../media/image214.png"/><Relationship Id="rId1" Type="http://schemas.openxmlformats.org/officeDocument/2006/relationships/slideLayout" Target="../slideLayouts/slideLayout7.xml"/><Relationship Id="rId5" Type="http://schemas.openxmlformats.org/officeDocument/2006/relationships/image" Target="../media/image488.png"/><Relationship Id="rId4" Type="http://schemas.openxmlformats.org/officeDocument/2006/relationships/image" Target="../media/image487.png"/></Relationships>
</file>

<file path=ppt/slides/_rels/slide76.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490.png"/><Relationship Id="rId7" Type="http://schemas.openxmlformats.org/officeDocument/2006/relationships/image" Target="../media/image494.png"/><Relationship Id="rId2" Type="http://schemas.openxmlformats.org/officeDocument/2006/relationships/image" Target="../media/image489.png"/><Relationship Id="rId1" Type="http://schemas.openxmlformats.org/officeDocument/2006/relationships/slideLayout" Target="../slideLayouts/slideLayout7.xml"/><Relationship Id="rId6" Type="http://schemas.openxmlformats.org/officeDocument/2006/relationships/image" Target="../media/image493.png"/><Relationship Id="rId11" Type="http://schemas.openxmlformats.org/officeDocument/2006/relationships/image" Target="../media/image498.png"/><Relationship Id="rId5" Type="http://schemas.openxmlformats.org/officeDocument/2006/relationships/image" Target="../media/image492.png"/><Relationship Id="rId10" Type="http://schemas.openxmlformats.org/officeDocument/2006/relationships/image" Target="../media/image497.png"/><Relationship Id="rId4" Type="http://schemas.openxmlformats.org/officeDocument/2006/relationships/image" Target="../media/image491.png"/><Relationship Id="rId9" Type="http://schemas.openxmlformats.org/officeDocument/2006/relationships/image" Target="../media/image496.png"/></Relationships>
</file>

<file path=ppt/slides/_rels/slide77.xml.rels><?xml version="1.0" encoding="UTF-8" standalone="yes"?>
<Relationships xmlns="http://schemas.openxmlformats.org/package/2006/relationships"><Relationship Id="rId8" Type="http://schemas.openxmlformats.org/officeDocument/2006/relationships/image" Target="../media/image505.png"/><Relationship Id="rId3" Type="http://schemas.openxmlformats.org/officeDocument/2006/relationships/image" Target="../media/image500.png"/><Relationship Id="rId7" Type="http://schemas.openxmlformats.org/officeDocument/2006/relationships/image" Target="../media/image361.png"/><Relationship Id="rId2" Type="http://schemas.openxmlformats.org/officeDocument/2006/relationships/image" Target="../media/image499.png"/><Relationship Id="rId1" Type="http://schemas.openxmlformats.org/officeDocument/2006/relationships/slideLayout" Target="../slideLayouts/slideLayout7.xml"/><Relationship Id="rId6" Type="http://schemas.openxmlformats.org/officeDocument/2006/relationships/image" Target="../media/image503.png"/><Relationship Id="rId5" Type="http://schemas.openxmlformats.org/officeDocument/2006/relationships/image" Target="../media/image502.png"/><Relationship Id="rId4" Type="http://schemas.openxmlformats.org/officeDocument/2006/relationships/image" Target="../media/image501.png"/></Relationships>
</file>

<file path=ppt/slides/_rels/slide78.xml.rels><?xml version="1.0" encoding="UTF-8" standalone="yes"?>
<Relationships xmlns="http://schemas.openxmlformats.org/package/2006/relationships"><Relationship Id="rId3" Type="http://schemas.openxmlformats.org/officeDocument/2006/relationships/image" Target="../media/image457.png"/><Relationship Id="rId7" Type="http://schemas.openxmlformats.org/officeDocument/2006/relationships/image" Target="../media/image461.png"/><Relationship Id="rId2" Type="http://schemas.openxmlformats.org/officeDocument/2006/relationships/image" Target="../media/image456.png"/><Relationship Id="rId1" Type="http://schemas.openxmlformats.org/officeDocument/2006/relationships/slideLayout" Target="../slideLayouts/slideLayout7.xml"/><Relationship Id="rId6" Type="http://schemas.openxmlformats.org/officeDocument/2006/relationships/image" Target="../media/image507.png"/><Relationship Id="rId5" Type="http://schemas.openxmlformats.org/officeDocument/2006/relationships/image" Target="../media/image506.png"/><Relationship Id="rId4" Type="http://schemas.openxmlformats.org/officeDocument/2006/relationships/image" Target="../media/image458.png"/></Relationships>
</file>

<file path=ppt/slides/_rels/slide79.xml.rels><?xml version="1.0" encoding="UTF-8" standalone="yes"?>
<Relationships xmlns="http://schemas.openxmlformats.org/package/2006/relationships"><Relationship Id="rId3" Type="http://schemas.openxmlformats.org/officeDocument/2006/relationships/image" Target="../media/image509.png"/><Relationship Id="rId7" Type="http://schemas.openxmlformats.org/officeDocument/2006/relationships/image" Target="../media/image513.png"/><Relationship Id="rId2" Type="http://schemas.openxmlformats.org/officeDocument/2006/relationships/image" Target="../media/image508.png"/><Relationship Id="rId1" Type="http://schemas.openxmlformats.org/officeDocument/2006/relationships/slideLayout" Target="../slideLayouts/slideLayout7.xml"/><Relationship Id="rId6" Type="http://schemas.openxmlformats.org/officeDocument/2006/relationships/image" Target="../media/image512.png"/><Relationship Id="rId5" Type="http://schemas.openxmlformats.org/officeDocument/2006/relationships/image" Target="../media/image511.png"/><Relationship Id="rId4" Type="http://schemas.openxmlformats.org/officeDocument/2006/relationships/image" Target="../media/image510.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99.png"/></Relationships>
</file>

<file path=ppt/slides/_rels/slide80.xml.rels><?xml version="1.0" encoding="UTF-8" standalone="yes"?>
<Relationships xmlns="http://schemas.openxmlformats.org/package/2006/relationships"><Relationship Id="rId8" Type="http://schemas.openxmlformats.org/officeDocument/2006/relationships/image" Target="../media/image520.png"/><Relationship Id="rId13" Type="http://schemas.openxmlformats.org/officeDocument/2006/relationships/image" Target="../media/image525.png"/><Relationship Id="rId3" Type="http://schemas.openxmlformats.org/officeDocument/2006/relationships/image" Target="../media/image515.png"/><Relationship Id="rId7" Type="http://schemas.openxmlformats.org/officeDocument/2006/relationships/image" Target="../media/image519.png"/><Relationship Id="rId12" Type="http://schemas.openxmlformats.org/officeDocument/2006/relationships/image" Target="../media/image524.png"/><Relationship Id="rId2" Type="http://schemas.openxmlformats.org/officeDocument/2006/relationships/image" Target="../media/image514.png"/><Relationship Id="rId1" Type="http://schemas.openxmlformats.org/officeDocument/2006/relationships/slideLayout" Target="../slideLayouts/slideLayout7.xml"/><Relationship Id="rId6" Type="http://schemas.openxmlformats.org/officeDocument/2006/relationships/image" Target="../media/image518.png"/><Relationship Id="rId11" Type="http://schemas.openxmlformats.org/officeDocument/2006/relationships/image" Target="../media/image523.png"/><Relationship Id="rId5" Type="http://schemas.openxmlformats.org/officeDocument/2006/relationships/image" Target="../media/image517.png"/><Relationship Id="rId10" Type="http://schemas.openxmlformats.org/officeDocument/2006/relationships/image" Target="../media/image522.png"/><Relationship Id="rId4" Type="http://schemas.openxmlformats.org/officeDocument/2006/relationships/image" Target="../media/image516.png"/><Relationship Id="rId9" Type="http://schemas.openxmlformats.org/officeDocument/2006/relationships/image" Target="../media/image521.png"/></Relationships>
</file>

<file path=ppt/slides/_rels/slide81.xml.rels><?xml version="1.0" encoding="UTF-8" standalone="yes"?>
<Relationships xmlns="http://schemas.openxmlformats.org/package/2006/relationships"><Relationship Id="rId3" Type="http://schemas.openxmlformats.org/officeDocument/2006/relationships/image" Target="../media/image527.png"/><Relationship Id="rId7" Type="http://schemas.openxmlformats.org/officeDocument/2006/relationships/image" Target="../media/image363.png"/><Relationship Id="rId2" Type="http://schemas.openxmlformats.org/officeDocument/2006/relationships/image" Target="../media/image526.png"/><Relationship Id="rId1" Type="http://schemas.openxmlformats.org/officeDocument/2006/relationships/slideLayout" Target="../slideLayouts/slideLayout7.xml"/><Relationship Id="rId6" Type="http://schemas.openxmlformats.org/officeDocument/2006/relationships/image" Target="../media/image530.png"/><Relationship Id="rId5" Type="http://schemas.openxmlformats.org/officeDocument/2006/relationships/image" Target="../media/image529.png"/><Relationship Id="rId4" Type="http://schemas.openxmlformats.org/officeDocument/2006/relationships/image" Target="../media/image528.png"/></Relationships>
</file>

<file path=ppt/slides/_rels/slide82.xml.rels><?xml version="1.0" encoding="UTF-8" standalone="yes"?>
<Relationships xmlns="http://schemas.openxmlformats.org/package/2006/relationships"><Relationship Id="rId8" Type="http://schemas.openxmlformats.org/officeDocument/2006/relationships/image" Target="../media/image537.png"/><Relationship Id="rId13" Type="http://schemas.openxmlformats.org/officeDocument/2006/relationships/image" Target="../media/image543.png"/><Relationship Id="rId3" Type="http://schemas.openxmlformats.org/officeDocument/2006/relationships/image" Target="../media/image532.png"/><Relationship Id="rId7" Type="http://schemas.openxmlformats.org/officeDocument/2006/relationships/image" Target="../media/image536.png"/><Relationship Id="rId12" Type="http://schemas.openxmlformats.org/officeDocument/2006/relationships/image" Target="../media/image542.png"/><Relationship Id="rId2" Type="http://schemas.openxmlformats.org/officeDocument/2006/relationships/image" Target="../media/image531.png"/><Relationship Id="rId16" Type="http://schemas.openxmlformats.org/officeDocument/2006/relationships/image" Target="../media/image546.png"/><Relationship Id="rId1" Type="http://schemas.openxmlformats.org/officeDocument/2006/relationships/slideLayout" Target="../slideLayouts/slideLayout7.xml"/><Relationship Id="rId6" Type="http://schemas.openxmlformats.org/officeDocument/2006/relationships/image" Target="../media/image535.png"/><Relationship Id="rId11" Type="http://schemas.openxmlformats.org/officeDocument/2006/relationships/image" Target="../media/image540.png"/><Relationship Id="rId5" Type="http://schemas.openxmlformats.org/officeDocument/2006/relationships/image" Target="../media/image534.png"/><Relationship Id="rId15" Type="http://schemas.openxmlformats.org/officeDocument/2006/relationships/image" Target="../media/image545.png"/><Relationship Id="rId10" Type="http://schemas.openxmlformats.org/officeDocument/2006/relationships/image" Target="../media/image539.png"/><Relationship Id="rId4" Type="http://schemas.openxmlformats.org/officeDocument/2006/relationships/image" Target="../media/image533.png"/><Relationship Id="rId9" Type="http://schemas.openxmlformats.org/officeDocument/2006/relationships/image" Target="../media/image538.png"/><Relationship Id="rId14" Type="http://schemas.openxmlformats.org/officeDocument/2006/relationships/image" Target="../media/image544.png"/></Relationships>
</file>

<file path=ppt/slides/_rels/slide83.xml.rels><?xml version="1.0" encoding="UTF-8" standalone="yes"?>
<Relationships xmlns="http://schemas.openxmlformats.org/package/2006/relationships"><Relationship Id="rId8" Type="http://schemas.openxmlformats.org/officeDocument/2006/relationships/image" Target="../media/image552.png"/><Relationship Id="rId3" Type="http://schemas.openxmlformats.org/officeDocument/2006/relationships/image" Target="../media/image547.png"/><Relationship Id="rId7" Type="http://schemas.openxmlformats.org/officeDocument/2006/relationships/image" Target="../media/image551.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50.png"/><Relationship Id="rId11" Type="http://schemas.openxmlformats.org/officeDocument/2006/relationships/image" Target="../media/image555.png"/><Relationship Id="rId5" Type="http://schemas.openxmlformats.org/officeDocument/2006/relationships/image" Target="../media/image549.png"/><Relationship Id="rId10" Type="http://schemas.openxmlformats.org/officeDocument/2006/relationships/image" Target="../media/image554.png"/><Relationship Id="rId4" Type="http://schemas.openxmlformats.org/officeDocument/2006/relationships/image" Target="../media/image548.png"/><Relationship Id="rId9" Type="http://schemas.openxmlformats.org/officeDocument/2006/relationships/image" Target="../media/image553.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NULL"/><Relationship Id="rId7" Type="http://schemas.openxmlformats.org/officeDocument/2006/relationships/image" Target="../media/image5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4.jpeg"/><Relationship Id="rId10" Type="http://schemas.openxmlformats.org/officeDocument/2006/relationships/image" Target="../media/image55.png"/><Relationship Id="rId4" Type="http://schemas.openxmlformats.org/officeDocument/2006/relationships/image" Target="../media/image13.jpeg"/><Relationship Id="rId9"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4572000" y="2567215"/>
            <a:ext cx="2664296" cy="186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flipH="1">
                <a:off x="6889010" y="4114795"/>
                <a:ext cx="216049" cy="276999"/>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200" b="0" i="1" smtClean="0">
                          <a:latin typeface="Cambria Math"/>
                        </a:rPr>
                        <m:t>𝑡</m:t>
                      </m:r>
                    </m:oMath>
                  </m:oMathPara>
                </a14:m>
                <a:endParaRPr lang="zh-TW" altLang="en-US" sz="1200" dirty="0">
                  <a:latin typeface="Times New Roman" panose="02020603050405020304" pitchFamily="18" charset="0"/>
                </a:endParaRPr>
              </a:p>
            </p:txBody>
          </p:sp>
        </mc:Choice>
        <mc:Fallback xmlns="">
          <p:sp>
            <p:nvSpPr>
              <p:cNvPr id="3" name="文字方塊 2"/>
              <p:cNvSpPr txBox="1">
                <a:spLocks noRot="1" noChangeAspect="1" noMove="1" noResize="1" noEditPoints="1" noAdjustHandles="1" noChangeArrowheads="1" noChangeShapeType="1" noTextEdit="1"/>
              </p:cNvSpPr>
              <p:nvPr/>
            </p:nvSpPr>
            <p:spPr bwMode="auto">
              <a:xfrm flipH="1">
                <a:off x="6889010" y="4114795"/>
                <a:ext cx="216049" cy="276999"/>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bwMode="auto">
              <a:xfrm>
                <a:off x="4541980" y="3069339"/>
                <a:ext cx="360015" cy="276999"/>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200" b="0" i="1" smtClean="0">
                          <a:latin typeface="Cambria Math"/>
                        </a:rPr>
                        <m:t>𝑁</m:t>
                      </m:r>
                    </m:oMath>
                  </m:oMathPara>
                </a14:m>
                <a:endParaRPr lang="zh-TW" altLang="en-US" sz="1200" dirty="0">
                  <a:latin typeface="Times New Roman" panose="02020603050405020304" pitchFamily="18" charset="0"/>
                </a:endParaRPr>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4541980" y="3069339"/>
                <a:ext cx="360015" cy="276999"/>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7">
                <a:extLst>
                  <a:ext uri="{FF2B5EF4-FFF2-40B4-BE49-F238E27FC236}">
                    <a16:creationId xmlns:a16="http://schemas.microsoft.com/office/drawing/2014/main" id="{F1C617FF-F6EF-CB4C-A42F-3FC74E612260}"/>
                  </a:ext>
                </a:extLst>
              </p:cNvPr>
              <p:cNvSpPr txBox="1"/>
              <p:nvPr/>
            </p:nvSpPr>
            <p:spPr bwMode="auto">
              <a:xfrm>
                <a:off x="4678164" y="4566037"/>
                <a:ext cx="19433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d>
                        <m:dPr>
                          <m:ctrlPr>
                            <a:rPr lang="zh-TW" altLang="en-US" sz="1800" b="0" i="1" dirty="0" smtClean="0">
                              <a:latin typeface="Cambria Math" panose="02040503050406030204" pitchFamily="18" charset="0"/>
                            </a:rPr>
                          </m:ctrlPr>
                        </m:dPr>
                        <m:e>
                          <m:r>
                            <a:rPr lang="en-US" altLang="zh-TW" sz="1800" b="0" i="1" dirty="0" smtClean="0">
                              <a:latin typeface="Cambria Math" panose="02040503050406030204" pitchFamily="18" charset="0"/>
                            </a:rPr>
                            <m:t>𝑡</m:t>
                          </m:r>
                        </m:e>
                      </m:d>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lang="zh-TW" altLang="en-US" sz="1800" dirty="0">
                  <a:latin typeface="Times New Roman" panose="02020603050405020304" pitchFamily="18" charset="0"/>
                </a:endParaRPr>
              </a:p>
            </p:txBody>
          </p:sp>
        </mc:Choice>
        <mc:Fallback xmlns="">
          <p:sp>
            <p:nvSpPr>
              <p:cNvPr id="15" name="文字方塊 17">
                <a:extLst>
                  <a:ext uri="{FF2B5EF4-FFF2-40B4-BE49-F238E27FC236}">
                    <a16:creationId xmlns:a16="http://schemas.microsoft.com/office/drawing/2014/main" id="{F1C617FF-F6EF-CB4C-A42F-3FC74E612260}"/>
                  </a:ext>
                </a:extLst>
              </p:cNvPr>
              <p:cNvSpPr txBox="1">
                <a:spLocks noRot="1" noChangeAspect="1" noMove="1" noResize="1" noEditPoints="1" noAdjustHandles="1" noChangeArrowheads="1" noChangeShapeType="1" noTextEdit="1"/>
              </p:cNvSpPr>
              <p:nvPr/>
            </p:nvSpPr>
            <p:spPr bwMode="auto">
              <a:xfrm>
                <a:off x="4678164" y="4566037"/>
                <a:ext cx="1943353" cy="618246"/>
              </a:xfrm>
              <a:prstGeom prst="rect">
                <a:avLst/>
              </a:prstGeom>
              <a:blipFill>
                <a:blip r:embed="rId5"/>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5">
                <a:extLst>
                  <a:ext uri="{FF2B5EF4-FFF2-40B4-BE49-F238E27FC236}">
                    <a16:creationId xmlns:a16="http://schemas.microsoft.com/office/drawing/2014/main" id="{8C76998D-5684-7247-8581-30FC4139DE39}"/>
                  </a:ext>
                </a:extLst>
              </p:cNvPr>
              <p:cNvSpPr txBox="1">
                <a:spLocks noChangeArrowheads="1"/>
              </p:cNvSpPr>
              <p:nvPr/>
            </p:nvSpPr>
            <p:spPr bwMode="auto">
              <a:xfrm>
                <a:off x="4752006" y="5362988"/>
                <a:ext cx="305132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n-US" altLang="zh-TW" sz="1800" i="1">
                        <a:latin typeface="Cambria Math"/>
                        <a:ea typeface="Cambria Math"/>
                      </a:rPr>
                      <m:t>𝑁</m:t>
                    </m:r>
                  </m:oMath>
                </a14:m>
                <a:r>
                  <a:rPr lang="zh-TW" altLang="en-US" sz="1800" dirty="0"/>
                  <a:t>的微分，與</a:t>
                </a:r>
                <a14:m>
                  <m:oMath xmlns:m="http://schemas.openxmlformats.org/officeDocument/2006/math">
                    <m:r>
                      <a:rPr lang="en-US" altLang="zh-TW" sz="1800" i="1">
                        <a:latin typeface="Cambria Math"/>
                      </a:rPr>
                      <m:t>𝑁</m:t>
                    </m:r>
                  </m:oMath>
                </a14:m>
                <a:r>
                  <a:rPr lang="zh-TW" altLang="en-US" sz="1800" dirty="0"/>
                  <a:t>成正比。</a:t>
                </a:r>
              </a:p>
            </p:txBody>
          </p:sp>
        </mc:Choice>
        <mc:Fallback xmlns="">
          <p:sp>
            <p:nvSpPr>
              <p:cNvPr id="17" name="文字方塊 5">
                <a:extLst>
                  <a:ext uri="{FF2B5EF4-FFF2-40B4-BE49-F238E27FC236}">
                    <a16:creationId xmlns:a16="http://schemas.microsoft.com/office/drawing/2014/main" id="{8C76998D-5684-7247-8581-30FC4139DE39}"/>
                  </a:ext>
                </a:extLst>
              </p:cNvPr>
              <p:cNvSpPr txBox="1">
                <a:spLocks noRot="1" noChangeAspect="1" noMove="1" noResize="1" noEditPoints="1" noAdjustHandles="1" noChangeArrowheads="1" noChangeShapeType="1" noTextEdit="1"/>
              </p:cNvSpPr>
              <p:nvPr/>
            </p:nvSpPr>
            <p:spPr bwMode="auto">
              <a:xfrm>
                <a:off x="4752006" y="5362988"/>
                <a:ext cx="3051324" cy="369332"/>
              </a:xfrm>
              <a:prstGeom prst="rect">
                <a:avLst/>
              </a:prstGeom>
              <a:blipFill>
                <a:blip r:embed="rId6"/>
                <a:stretch>
                  <a:fillRect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F6A75D2E-5D01-08A8-6499-431482A52B89}"/>
                  </a:ext>
                </a:extLst>
              </p:cNvPr>
              <p:cNvSpPr txBox="1"/>
              <p:nvPr/>
            </p:nvSpPr>
            <p:spPr bwMode="auto">
              <a:xfrm>
                <a:off x="894381" y="4647936"/>
                <a:ext cx="2012987"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d>
                        <m:dPr>
                          <m:ctrlPr>
                            <a:rPr kumimoji="1" lang="en-US" altLang="zh-TW" sz="1800" b="0" i="1" smtClean="0">
                              <a:latin typeface="Cambria Math" panose="02040503050406030204" pitchFamily="18" charset="0"/>
                            </a:rPr>
                          </m:ctrlPr>
                        </m:dPr>
                        <m:e>
                          <m:r>
                            <a:rPr kumimoji="1" lang="en-US" altLang="zh-TW" sz="1800" b="0" i="1" smtClean="0">
                              <a:latin typeface="Cambria Math" panose="02040503050406030204" pitchFamily="18" charset="0"/>
                            </a:rPr>
                            <m:t>𝑡</m:t>
                          </m:r>
                        </m:e>
                      </m:d>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𝑡</m:t>
                          </m:r>
                        </m:e>
                      </m:d>
                    </m:oMath>
                  </m:oMathPara>
                </a14:m>
                <a:endParaRPr kumimoji="1"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F6A75D2E-5D01-08A8-6499-431482A52B89}"/>
                  </a:ext>
                </a:extLst>
              </p:cNvPr>
              <p:cNvSpPr txBox="1">
                <a:spLocks noRot="1" noChangeAspect="1" noMove="1" noResize="1" noEditPoints="1" noAdjustHandles="1" noChangeArrowheads="1" noChangeShapeType="1" noTextEdit="1"/>
              </p:cNvSpPr>
              <p:nvPr/>
            </p:nvSpPr>
            <p:spPr bwMode="auto">
              <a:xfrm>
                <a:off x="894381" y="4647936"/>
                <a:ext cx="2012987" cy="525913"/>
              </a:xfrm>
              <a:prstGeom prst="rect">
                <a:avLst/>
              </a:prstGeom>
              <a:blipFill>
                <a:blip r:embed="rId7"/>
                <a:stretch>
                  <a:fillRect l="-2516" t="-2326" b="-13953"/>
                </a:stretch>
              </a:blipFill>
              <a:ln w="9525">
                <a:noFill/>
                <a:miter lim="800000"/>
                <a:headEnd/>
                <a:tailEnd/>
              </a:ln>
            </p:spPr>
            <p:txBody>
              <a:bodyPr/>
              <a:lstStyle/>
              <a:p>
                <a:r>
                  <a:rPr lang="en-US">
                    <a:noFill/>
                  </a:rPr>
                  <a:t> </a:t>
                </a:r>
              </a:p>
            </p:txBody>
          </p:sp>
        </mc:Fallback>
      </mc:AlternateContent>
      <p:sp>
        <p:nvSpPr>
          <p:cNvPr id="7" name="Left-right Arrow 6">
            <a:extLst>
              <a:ext uri="{FF2B5EF4-FFF2-40B4-BE49-F238E27FC236}">
                <a16:creationId xmlns:a16="http://schemas.microsoft.com/office/drawing/2014/main" id="{214ED657-AF5D-0BA9-D0E7-A2E1AA88E4C7}"/>
              </a:ext>
            </a:extLst>
          </p:cNvPr>
          <p:cNvSpPr/>
          <p:nvPr/>
        </p:nvSpPr>
        <p:spPr>
          <a:xfrm>
            <a:off x="4102100" y="4796095"/>
            <a:ext cx="576064" cy="288032"/>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444F220-5215-EE9E-2738-3C7386B86083}"/>
                  </a:ext>
                </a:extLst>
              </p:cNvPr>
              <p:cNvSpPr txBox="1"/>
              <p:nvPr/>
            </p:nvSpPr>
            <p:spPr bwMode="auto">
              <a:xfrm>
                <a:off x="933748" y="2105857"/>
                <a:ext cx="7488832" cy="369332"/>
              </a:xfrm>
              <a:prstGeom prst="rect">
                <a:avLst/>
              </a:prstGeom>
              <a:noFill/>
              <a:ln w="9525">
                <a:noFill/>
                <a:miter lim="800000"/>
                <a:headEnd/>
                <a:tailEnd/>
              </a:ln>
            </p:spPr>
            <p:txBody>
              <a:bodyPr wrap="square" rtlCol="0">
                <a:spAutoFit/>
              </a:bodyPr>
              <a:lstStyle/>
              <a:p>
                <a:pPr>
                  <a:spcBef>
                    <a:spcPct val="50000"/>
                  </a:spcBef>
                </a:pPr>
                <a:r>
                  <a:rPr lang="en-TW" sz="1800">
                    <a:latin typeface="Times New Roman" panose="02020603050405020304" pitchFamily="18" charset="0"/>
                  </a:rPr>
                  <a:t>這個微分方程式</a:t>
                </a:r>
                <a:r>
                  <a:rPr lang="en-TW" sz="1800" dirty="0">
                    <a:latin typeface="Times New Roman" panose="02020603050405020304" pitchFamily="18" charset="0"/>
                  </a:rPr>
                  <a:t>，與放射性原子核數目</a:t>
                </a:r>
                <a14:m>
                  <m:oMath xmlns:m="http://schemas.openxmlformats.org/officeDocument/2006/math">
                    <m:r>
                      <a:rPr lang="en-US" altLang="zh-TW" i="1">
                        <a:latin typeface="Cambria Math"/>
                        <a:ea typeface="Cambria Math"/>
                      </a:rPr>
                      <m:t>𝑁</m:t>
                    </m:r>
                  </m:oMath>
                </a14:m>
                <a:r>
                  <a:rPr lang="en-TW" sz="1800" dirty="0">
                    <a:latin typeface="Times New Roman" panose="02020603050405020304" pitchFamily="18" charset="0"/>
                  </a:rPr>
                  <a:t>的衰變方程式完全一樣！</a:t>
                </a:r>
              </a:p>
            </p:txBody>
          </p:sp>
        </mc:Choice>
        <mc:Fallback xmlns="">
          <p:sp>
            <p:nvSpPr>
              <p:cNvPr id="8" name="TextBox 7">
                <a:extLst>
                  <a:ext uri="{FF2B5EF4-FFF2-40B4-BE49-F238E27FC236}">
                    <a16:creationId xmlns:a16="http://schemas.microsoft.com/office/drawing/2014/main" id="{C444F220-5215-EE9E-2738-3C7386B86083}"/>
                  </a:ext>
                </a:extLst>
              </p:cNvPr>
              <p:cNvSpPr txBox="1">
                <a:spLocks noRot="1" noChangeAspect="1" noMove="1" noResize="1" noEditPoints="1" noAdjustHandles="1" noChangeArrowheads="1" noChangeShapeType="1" noTextEdit="1"/>
              </p:cNvSpPr>
              <p:nvPr/>
            </p:nvSpPr>
            <p:spPr bwMode="auto">
              <a:xfrm>
                <a:off x="933748" y="2105857"/>
                <a:ext cx="7488832" cy="369332"/>
              </a:xfrm>
              <a:prstGeom prst="rect">
                <a:avLst/>
              </a:prstGeom>
              <a:blipFill>
                <a:blip r:embed="rId8"/>
                <a:stretch>
                  <a:fillRect l="-677"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3">
                <a:extLst>
                  <a:ext uri="{FF2B5EF4-FFF2-40B4-BE49-F238E27FC236}">
                    <a16:creationId xmlns:a16="http://schemas.microsoft.com/office/drawing/2014/main" id="{C0F5CA98-22EE-0105-5DA4-FC963E46F706}"/>
                  </a:ext>
                </a:extLst>
              </p:cNvPr>
              <p:cNvSpPr txBox="1">
                <a:spLocks noChangeArrowheads="1"/>
              </p:cNvSpPr>
              <p:nvPr/>
            </p:nvSpPr>
            <p:spPr bwMode="auto">
              <a:xfrm>
                <a:off x="894381" y="5376668"/>
                <a:ext cx="3857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a14:m>
                <a:r>
                  <a:rPr lang="zh-TW" altLang="en-US" sz="1800" dirty="0"/>
                  <a:t>的微分與</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a14:m>
                <a:r>
                  <a:rPr lang="zh-TW" altLang="en-US" sz="1800" dirty="0"/>
                  <a:t>成正比！</a:t>
                </a:r>
              </a:p>
            </p:txBody>
          </p:sp>
        </mc:Choice>
        <mc:Fallback xmlns="">
          <p:sp>
            <p:nvSpPr>
              <p:cNvPr id="9" name="文字方塊 3">
                <a:extLst>
                  <a:ext uri="{FF2B5EF4-FFF2-40B4-BE49-F238E27FC236}">
                    <a16:creationId xmlns:a16="http://schemas.microsoft.com/office/drawing/2014/main" id="{C0F5CA98-22EE-0105-5DA4-FC963E46F706}"/>
                  </a:ext>
                </a:extLst>
              </p:cNvPr>
              <p:cNvSpPr txBox="1">
                <a:spLocks noRot="1" noChangeAspect="1" noMove="1" noResize="1" noEditPoints="1" noAdjustHandles="1" noChangeArrowheads="1" noChangeShapeType="1" noTextEdit="1"/>
              </p:cNvSpPr>
              <p:nvPr/>
            </p:nvSpPr>
            <p:spPr bwMode="auto">
              <a:xfrm>
                <a:off x="894381" y="5376668"/>
                <a:ext cx="3857625" cy="369888"/>
              </a:xfrm>
              <a:prstGeom prst="rect">
                <a:avLst/>
              </a:prstGeom>
              <a:blipFill>
                <a:blip r:embed="rId9"/>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2" descr="F04_14">
            <a:extLst>
              <a:ext uri="{FF2B5EF4-FFF2-40B4-BE49-F238E27FC236}">
                <a16:creationId xmlns:a16="http://schemas.microsoft.com/office/drawing/2014/main" id="{0FE16937-167C-2DAF-25F7-F452DCA011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169" r="6624" b="16972"/>
          <a:stretch>
            <a:fillRect/>
          </a:stretch>
        </p:blipFill>
        <p:spPr bwMode="auto">
          <a:xfrm>
            <a:off x="1057472" y="2579016"/>
            <a:ext cx="3332660" cy="188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451E38A2-1611-DC3E-C132-8BBF900ACFEB}"/>
              </a:ext>
            </a:extLst>
          </p:cNvPr>
          <p:cNvSpPr txBox="1"/>
          <p:nvPr/>
        </p:nvSpPr>
        <p:spPr bwMode="auto">
          <a:xfrm>
            <a:off x="935582" y="6137958"/>
            <a:ext cx="7632848" cy="369332"/>
          </a:xfrm>
          <a:prstGeom prst="rect">
            <a:avLst/>
          </a:prstGeom>
          <a:noFill/>
          <a:ln w="9525">
            <a:noFill/>
            <a:miter lim="800000"/>
            <a:headEnd/>
            <a:tailEnd/>
          </a:ln>
        </p:spPr>
        <p:txBody>
          <a:bodyPr wrap="square" rtlCol="0">
            <a:spAutoFit/>
          </a:bodyPr>
          <a:lstStyle/>
          <a:p>
            <a:pPr>
              <a:spcBef>
                <a:spcPct val="50000"/>
              </a:spcBef>
            </a:pPr>
            <a:r>
              <a:rPr lang="en-TW" sz="1800" dirty="0">
                <a:latin typeface="Times New Roman" panose="02020603050405020304" pitchFamily="18" charset="0"/>
              </a:rPr>
              <a:t>兩者的物理完全無關，但數學方程式完全相同，解就完全一樣！</a:t>
            </a:r>
          </a:p>
        </p:txBody>
      </p:sp>
      <mc:AlternateContent xmlns:mc="http://schemas.openxmlformats.org/markup-compatibility/2006" xmlns:a14="http://schemas.microsoft.com/office/drawing/2010/main">
        <mc:Choice Requires="a14">
          <p:sp>
            <p:nvSpPr>
              <p:cNvPr id="2" name="文字方塊 2">
                <a:extLst>
                  <a:ext uri="{FF2B5EF4-FFF2-40B4-BE49-F238E27FC236}">
                    <a16:creationId xmlns:a16="http://schemas.microsoft.com/office/drawing/2014/main" id="{18D68775-77F6-63F0-0923-8678A29C9972}"/>
                  </a:ext>
                </a:extLst>
              </p:cNvPr>
              <p:cNvSpPr txBox="1">
                <a:spLocks noChangeArrowheads="1"/>
              </p:cNvSpPr>
              <p:nvPr/>
            </p:nvSpPr>
            <p:spPr bwMode="auto">
              <a:xfrm>
                <a:off x="896628" y="445582"/>
                <a:ext cx="2528643"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水平速度的速度分量</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𝑣</m:t>
                        </m:r>
                      </m:e>
                      <m:sub>
                        <m:r>
                          <a:rPr lang="en-US" altLang="zh-TW" sz="1800" i="1">
                            <a:solidFill>
                              <a:srgbClr val="FF0000"/>
                            </a:solidFill>
                            <a:latin typeface="Cambria Math" panose="02040503050406030204" pitchFamily="18" charset="0"/>
                          </a:rPr>
                          <m:t>𝑥</m:t>
                        </m:r>
                      </m:sub>
                    </m:sSub>
                  </m:oMath>
                </a14:m>
                <a:endParaRPr lang="zh-TW" altLang="en-US" sz="1800" dirty="0">
                  <a:solidFill>
                    <a:srgbClr val="FF0000"/>
                  </a:solidFill>
                </a:endParaRPr>
              </a:p>
            </p:txBody>
          </p:sp>
        </mc:Choice>
        <mc:Fallback xmlns="">
          <p:sp>
            <p:nvSpPr>
              <p:cNvPr id="2" name="文字方塊 2">
                <a:extLst>
                  <a:ext uri="{FF2B5EF4-FFF2-40B4-BE49-F238E27FC236}">
                    <a16:creationId xmlns:a16="http://schemas.microsoft.com/office/drawing/2014/main" id="{18D68775-77F6-63F0-0923-8678A29C9972}"/>
                  </a:ext>
                </a:extLst>
              </p:cNvPr>
              <p:cNvSpPr txBox="1">
                <a:spLocks noRot="1" noChangeAspect="1" noMove="1" noResize="1" noEditPoints="1" noAdjustHandles="1" noChangeArrowheads="1" noChangeShapeType="1" noTextEdit="1"/>
              </p:cNvSpPr>
              <p:nvPr/>
            </p:nvSpPr>
            <p:spPr bwMode="auto">
              <a:xfrm>
                <a:off x="896628" y="445582"/>
                <a:ext cx="2528643" cy="369332"/>
              </a:xfrm>
              <a:prstGeom prst="rect">
                <a:avLst/>
              </a:prstGeom>
              <a:blipFill>
                <a:blip r:embed="rId11"/>
                <a:stretch>
                  <a:fillRect l="-1990" t="-3226" b="-22581"/>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B72B8C96-4E01-B77A-EDAF-1ADC26F4A59A}"/>
                  </a:ext>
                </a:extLst>
              </p:cNvPr>
              <p:cNvSpPr txBox="1"/>
              <p:nvPr/>
            </p:nvSpPr>
            <p:spPr bwMode="auto">
              <a:xfrm>
                <a:off x="961154" y="1039732"/>
                <a:ext cx="1397306" cy="525913"/>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m:oMathPara>
                </a14:m>
                <a:endParaRPr kumimoji="1" lang="zh-TW" altLang="en-US" sz="1800" dirty="0">
                  <a:latin typeface="Times New Roman" panose="02020603050405020304" pitchFamily="18" charset="0"/>
                </a:endParaRPr>
              </a:p>
            </p:txBody>
          </p:sp>
        </mc:Choice>
        <mc:Fallback xmlns="">
          <p:sp>
            <p:nvSpPr>
              <p:cNvPr id="4" name="文字方塊 8">
                <a:extLst>
                  <a:ext uri="{FF2B5EF4-FFF2-40B4-BE49-F238E27FC236}">
                    <a16:creationId xmlns:a16="http://schemas.microsoft.com/office/drawing/2014/main" id="{B72B8C96-4E01-B77A-EDAF-1ADC26F4A59A}"/>
                  </a:ext>
                </a:extLst>
              </p:cNvPr>
              <p:cNvSpPr txBox="1">
                <a:spLocks noRot="1" noChangeAspect="1" noMove="1" noResize="1" noEditPoints="1" noAdjustHandles="1" noChangeArrowheads="1" noChangeShapeType="1" noTextEdit="1"/>
              </p:cNvSpPr>
              <p:nvPr/>
            </p:nvSpPr>
            <p:spPr bwMode="auto">
              <a:xfrm>
                <a:off x="961154" y="1039732"/>
                <a:ext cx="1397306" cy="525913"/>
              </a:xfrm>
              <a:prstGeom prst="rect">
                <a:avLst/>
              </a:prstGeom>
              <a:blipFill>
                <a:blip r:embed="rId12"/>
                <a:stretch>
                  <a:fillRect l="-3604" t="-4762"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9114FF97-1838-22F5-77B7-EBE4C2A4B570}"/>
                  </a:ext>
                </a:extLst>
              </p:cNvPr>
              <p:cNvSpPr txBox="1"/>
              <p:nvPr/>
            </p:nvSpPr>
            <p:spPr bwMode="auto">
              <a:xfrm>
                <a:off x="3425271" y="977626"/>
                <a:ext cx="1452577"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𝑥</m:t>
                          </m:r>
                        </m:num>
                        <m:den>
                          <m:r>
                            <a:rPr lang="en-US" altLang="zh-TW" sz="1800" b="0" i="1" smtClean="0">
                              <a:latin typeface="Cambria Math"/>
                            </a:rPr>
                            <m:t>𝑑</m:t>
                          </m:r>
                          <m:r>
                            <a:rPr lang="en-US" altLang="zh-TW" sz="1800" b="0" i="1" smtClean="0">
                              <a:latin typeface="Cambria Math" panose="02040503050406030204" pitchFamily="18" charset="0"/>
                            </a:rPr>
                            <m:t>𝑡</m:t>
                          </m:r>
                        </m:den>
                      </m:f>
                      <m:r>
                        <a:rPr lang="en-US" altLang="zh-TW" sz="1800" b="0" i="1" smtClean="0">
                          <a:latin typeface="Cambria Math"/>
                        </a:rPr>
                        <m:t>=</m:t>
                      </m:r>
                      <m:r>
                        <a:rPr lang="en-US" altLang="zh-TW" sz="1800" b="0" i="1" smtClean="0">
                          <a:latin typeface="Cambria Math" panose="02040503050406030204" pitchFamily="18" charset="0"/>
                        </a:rPr>
                        <m:t>𝑓</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9114FF97-1838-22F5-77B7-EBE4C2A4B570}"/>
                  </a:ext>
                </a:extLst>
              </p:cNvPr>
              <p:cNvSpPr txBox="1">
                <a:spLocks noRot="1" noChangeAspect="1" noMove="1" noResize="1" noEditPoints="1" noAdjustHandles="1" noChangeArrowheads="1" noChangeShapeType="1" noTextEdit="1"/>
              </p:cNvSpPr>
              <p:nvPr/>
            </p:nvSpPr>
            <p:spPr bwMode="auto">
              <a:xfrm>
                <a:off x="3425271" y="977626"/>
                <a:ext cx="1452577" cy="618246"/>
              </a:xfrm>
              <a:prstGeom prst="rect">
                <a:avLst/>
              </a:prstGeom>
              <a:blipFill>
                <a:blip r:embed="rId13"/>
                <a:stretch>
                  <a:fillRect b="-6000"/>
                </a:stretch>
              </a:blipFill>
              <a:ln>
                <a:noFill/>
              </a:ln>
            </p:spPr>
            <p:txBody>
              <a:bodyPr/>
              <a:lstStyle/>
              <a:p>
                <a:r>
                  <a:rPr lang="en-US">
                    <a:noFill/>
                  </a:rPr>
                  <a:t> </a:t>
                </a:r>
              </a:p>
            </p:txBody>
          </p:sp>
        </mc:Fallback>
      </mc:AlternateContent>
      <p:sp>
        <p:nvSpPr>
          <p:cNvPr id="12" name="Left-right Arrow 11">
            <a:extLst>
              <a:ext uri="{FF2B5EF4-FFF2-40B4-BE49-F238E27FC236}">
                <a16:creationId xmlns:a16="http://schemas.microsoft.com/office/drawing/2014/main" id="{6CEBBBC6-003F-E3F9-DEBE-0426FB31D410}"/>
              </a:ext>
            </a:extLst>
          </p:cNvPr>
          <p:cNvSpPr/>
          <p:nvPr/>
        </p:nvSpPr>
        <p:spPr>
          <a:xfrm>
            <a:off x="2684734" y="1175729"/>
            <a:ext cx="414263" cy="259363"/>
          </a:xfrm>
          <a:prstGeom prst="leftRightArrow">
            <a:avLst>
              <a:gd name="adj1" fmla="val 42336"/>
              <a:gd name="adj2"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394C17B-E5BD-80BC-61EA-43BA8857956F}"/>
                  </a:ext>
                </a:extLst>
              </p:cNvPr>
              <p:cNvSpPr txBox="1"/>
              <p:nvPr/>
            </p:nvSpPr>
            <p:spPr>
              <a:xfrm>
                <a:off x="950052" y="1708872"/>
                <a:ext cx="7150339"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This is a </a:t>
                </a:r>
                <a:r>
                  <a:rPr lang="en-US" dirty="0">
                    <a:solidFill>
                      <a:srgbClr val="FF0000"/>
                    </a:solidFill>
                    <a:latin typeface="Times New Roman" panose="02020603050405020304" pitchFamily="18" charset="0"/>
                    <a:cs typeface="Times New Roman" panose="02020603050405020304" pitchFamily="18" charset="0"/>
                  </a:rPr>
                  <a:t>first order ordinary differential equation of function </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i="1">
                            <a:solidFill>
                              <a:srgbClr val="FF0000"/>
                            </a:solidFill>
                            <a:latin typeface="Cambria Math" panose="02040503050406030204" pitchFamily="18" charset="0"/>
                          </a:rPr>
                          <m:t>𝑣</m:t>
                        </m:r>
                      </m:e>
                      <m:sub>
                        <m:r>
                          <a:rPr lang="en-US" altLang="zh-TW" i="1">
                            <a:solidFill>
                              <a:srgbClr val="FF0000"/>
                            </a:solidFill>
                            <a:latin typeface="Cambria Math" panose="02040503050406030204" pitchFamily="18" charset="0"/>
                          </a:rPr>
                          <m:t>𝑥</m:t>
                        </m:r>
                      </m:sub>
                    </m:sSub>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𝑡</m:t>
                        </m:r>
                      </m:e>
                    </m:d>
                  </m:oMath>
                </a14:m>
                <a:r>
                  <a:rPr lang="en-US"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1394C17B-E5BD-80BC-61EA-43BA8857956F}"/>
                  </a:ext>
                </a:extLst>
              </p:cNvPr>
              <p:cNvSpPr txBox="1">
                <a:spLocks noRot="1" noChangeAspect="1" noMove="1" noResize="1" noEditPoints="1" noAdjustHandles="1" noChangeArrowheads="1" noChangeShapeType="1" noTextEdit="1"/>
              </p:cNvSpPr>
              <p:nvPr/>
            </p:nvSpPr>
            <p:spPr>
              <a:xfrm>
                <a:off x="950052" y="1708872"/>
                <a:ext cx="7150339" cy="369332"/>
              </a:xfrm>
              <a:prstGeom prst="rect">
                <a:avLst/>
              </a:prstGeom>
              <a:blipFill>
                <a:blip r:embed="rId14"/>
                <a:stretch>
                  <a:fillRect l="-70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3">
                <a:extLst>
                  <a:ext uri="{FF2B5EF4-FFF2-40B4-BE49-F238E27FC236}">
                    <a16:creationId xmlns:a16="http://schemas.microsoft.com/office/drawing/2014/main" id="{849B70D4-4D3E-10A0-3FE8-E760A58C6BC5}"/>
                  </a:ext>
                </a:extLst>
              </p:cNvPr>
              <p:cNvSpPr txBox="1">
                <a:spLocks noChangeArrowheads="1"/>
              </p:cNvSpPr>
              <p:nvPr/>
            </p:nvSpPr>
            <p:spPr bwMode="auto">
              <a:xfrm>
                <a:off x="5068221" y="1090498"/>
                <a:ext cx="3857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a14:m>
                <a:r>
                  <a:rPr lang="zh-TW" altLang="en-US" sz="1800" dirty="0"/>
                  <a:t>的一次微分與</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oMath>
                </a14:m>
                <a:r>
                  <a:rPr lang="zh-TW" altLang="en-US" sz="1800" dirty="0"/>
                  <a:t>成正比！</a:t>
                </a:r>
              </a:p>
            </p:txBody>
          </p:sp>
        </mc:Choice>
        <mc:Fallback xmlns="">
          <p:sp>
            <p:nvSpPr>
              <p:cNvPr id="14" name="文字方塊 3">
                <a:extLst>
                  <a:ext uri="{FF2B5EF4-FFF2-40B4-BE49-F238E27FC236}">
                    <a16:creationId xmlns:a16="http://schemas.microsoft.com/office/drawing/2014/main" id="{849B70D4-4D3E-10A0-3FE8-E760A58C6BC5}"/>
                  </a:ext>
                </a:extLst>
              </p:cNvPr>
              <p:cNvSpPr txBox="1">
                <a:spLocks noRot="1" noChangeAspect="1" noMove="1" noResize="1" noEditPoints="1" noAdjustHandles="1" noChangeArrowheads="1" noChangeShapeType="1" noTextEdit="1"/>
              </p:cNvSpPr>
              <p:nvPr/>
            </p:nvSpPr>
            <p:spPr bwMode="auto">
              <a:xfrm>
                <a:off x="5068221" y="1090498"/>
                <a:ext cx="3857625" cy="369888"/>
              </a:xfrm>
              <a:prstGeom prst="rect">
                <a:avLst/>
              </a:prstGeom>
              <a:blipFill>
                <a:blip r:embed="rId15"/>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925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05"/>
                                        </p:tgtEl>
                                        <p:attrNameLst>
                                          <p:attrName>style.visibility</p:attrName>
                                        </p:attrNameLst>
                                      </p:cBhvr>
                                      <p:to>
                                        <p:strVal val="visible"/>
                                      </p:to>
                                    </p:set>
                                    <p:anim calcmode="lin" valueType="num">
                                      <p:cBhvr additive="base">
                                        <p:cTn id="7" dur="500" fill="hold"/>
                                        <p:tgtEl>
                                          <p:spTgt spid="72705"/>
                                        </p:tgtEl>
                                        <p:attrNameLst>
                                          <p:attrName>ppt_x</p:attrName>
                                        </p:attrNameLst>
                                      </p:cBhvr>
                                      <p:tavLst>
                                        <p:tav tm="0">
                                          <p:val>
                                            <p:strVal val="#ppt_x"/>
                                          </p:val>
                                        </p:tav>
                                        <p:tav tm="100000">
                                          <p:val>
                                            <p:strVal val="#ppt_x"/>
                                          </p:val>
                                        </p:tav>
                                      </p:tavLst>
                                    </p:anim>
                                    <p:anim calcmode="lin" valueType="num">
                                      <p:cBhvr additive="base">
                                        <p:cTn id="8" dur="500" fill="hold"/>
                                        <p:tgtEl>
                                          <p:spTgt spid="7270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15" grpId="0" animBg="1"/>
      <p:bldP spid="17" grpId="0"/>
      <p:bldP spid="6" grpId="0" animBg="1"/>
      <p:bldP spid="7" grpId="0" animBg="1"/>
      <p:bldP spid="8"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CC5DA-4447-2CEA-5707-E6A7D927EA38}"/>
            </a:ext>
          </a:extLst>
        </p:cNvPr>
        <p:cNvGrpSpPr/>
        <p:nvPr/>
      </p:nvGrpSpPr>
      <p:grpSpPr>
        <a:xfrm>
          <a:off x="0" y="0"/>
          <a:ext cx="0" cy="0"/>
          <a:chOff x="0" y="0"/>
          <a:chExt cx="0" cy="0"/>
        </a:xfrm>
      </p:grpSpPr>
      <p:sp>
        <p:nvSpPr>
          <p:cNvPr id="2" name="文字方塊 29">
            <a:extLst>
              <a:ext uri="{FF2B5EF4-FFF2-40B4-BE49-F238E27FC236}">
                <a16:creationId xmlns:a16="http://schemas.microsoft.com/office/drawing/2014/main" id="{4CF87F2A-3F48-BB17-9791-BE005EA8B564}"/>
              </a:ext>
            </a:extLst>
          </p:cNvPr>
          <p:cNvSpPr txBox="1">
            <a:spLocks noChangeArrowheads="1"/>
          </p:cNvSpPr>
          <p:nvPr/>
        </p:nvSpPr>
        <p:spPr bwMode="auto">
          <a:xfrm>
            <a:off x="1563073" y="698967"/>
            <a:ext cx="5185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以積分來進行解微分方程式的技巧：</a:t>
            </a:r>
          </a:p>
        </p:txBody>
      </p:sp>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432A05B4-ED59-CCC2-BC8B-2615A419191E}"/>
                  </a:ext>
                </a:extLst>
              </p:cNvPr>
              <p:cNvSpPr txBox="1"/>
              <p:nvPr/>
            </p:nvSpPr>
            <p:spPr bwMode="auto">
              <a:xfrm>
                <a:off x="1600200" y="1143000"/>
                <a:ext cx="1136593"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3" name="文字方塊 2">
                <a:extLst>
                  <a:ext uri="{FF2B5EF4-FFF2-40B4-BE49-F238E27FC236}">
                    <a16:creationId xmlns:a16="http://schemas.microsoft.com/office/drawing/2014/main" id="{FC974289-08BC-2B68-2789-3D384DA91667}"/>
                  </a:ext>
                </a:extLst>
              </p:cNvPr>
              <p:cNvSpPr txBox="1">
                <a:spLocks noRot="1" noChangeAspect="1" noMove="1" noResize="1" noEditPoints="1" noAdjustHandles="1" noChangeArrowheads="1" noChangeShapeType="1" noTextEdit="1"/>
              </p:cNvSpPr>
              <p:nvPr/>
            </p:nvSpPr>
            <p:spPr bwMode="auto">
              <a:xfrm>
                <a:off x="1600200" y="1143000"/>
                <a:ext cx="1136593" cy="525913"/>
              </a:xfrm>
              <a:prstGeom prst="rect">
                <a:avLst/>
              </a:prstGeom>
              <a:blipFill>
                <a:blip r:embed="rId2"/>
                <a:stretch>
                  <a:fillRect l="-5556" t="-4762" r="-3333"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6CE59240-7DE5-AD91-C0FE-AB6444091DD8}"/>
                  </a:ext>
                </a:extLst>
              </p:cNvPr>
              <p:cNvSpPr txBox="1"/>
              <p:nvPr/>
            </p:nvSpPr>
            <p:spPr bwMode="auto">
              <a:xfrm>
                <a:off x="1641110" y="4252199"/>
                <a:ext cx="1628716" cy="276999"/>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a:latin typeface="Cambria Math"/>
                            </a:rPr>
                            <m:t>ln</m:t>
                          </m:r>
                        </m:fName>
                        <m:e>
                          <m:r>
                            <a:rPr lang="en-US" altLang="zh-TW" b="0" i="1" smtClean="0">
                              <a:latin typeface="Cambria Math" panose="02040503050406030204" pitchFamily="18" charset="0"/>
                            </a:rPr>
                            <m:t>𝑁</m:t>
                          </m:r>
                        </m:e>
                      </m:func>
                      <m:r>
                        <a:rPr lang="en-US" altLang="zh-TW" i="1">
                          <a:latin typeface="Cambria Math"/>
                        </a:rPr>
                        <m:t>=</m:t>
                      </m:r>
                      <m:r>
                        <a:rPr lang="en-US" altLang="zh-TW" b="0" i="1" smtClean="0">
                          <a:latin typeface="Cambria Math" panose="020405030504060302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rPr>
                        <m:t>𝑡</m:t>
                      </m:r>
                      <m:r>
                        <a:rPr lang="en-US" altLang="zh-TW" b="0" i="1" smtClean="0">
                          <a:latin typeface="Cambria Math" panose="02040503050406030204" pitchFamily="18" charset="0"/>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6" name="文字方塊 5">
                <a:extLst>
                  <a:ext uri="{FF2B5EF4-FFF2-40B4-BE49-F238E27FC236}">
                    <a16:creationId xmlns:a16="http://schemas.microsoft.com/office/drawing/2014/main" id="{D82A9BA8-5230-FF90-2153-3D0B6CF3B88F}"/>
                  </a:ext>
                </a:extLst>
              </p:cNvPr>
              <p:cNvSpPr txBox="1">
                <a:spLocks noRot="1" noChangeAspect="1" noMove="1" noResize="1" noEditPoints="1" noAdjustHandles="1" noChangeArrowheads="1" noChangeShapeType="1" noTextEdit="1"/>
              </p:cNvSpPr>
              <p:nvPr/>
            </p:nvSpPr>
            <p:spPr bwMode="auto">
              <a:xfrm>
                <a:off x="1641110" y="4252199"/>
                <a:ext cx="1628716" cy="276999"/>
              </a:xfrm>
              <a:prstGeom prst="rect">
                <a:avLst/>
              </a:prstGeom>
              <a:blipFill>
                <a:blip r:embed="rId3"/>
                <a:stretch>
                  <a:fillRect l="-3101" t="-4545" r="-3101"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F88CE486-850A-1EE2-A9FE-B72E1F9331BA}"/>
                  </a:ext>
                </a:extLst>
              </p:cNvPr>
              <p:cNvSpPr txBox="1"/>
              <p:nvPr/>
            </p:nvSpPr>
            <p:spPr bwMode="auto">
              <a:xfrm>
                <a:off x="1641141" y="5088857"/>
                <a:ext cx="1404808" cy="281937"/>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𝑁</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𝑡</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𝐶</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i="1">
                              <a:latin typeface="Cambria Math" panose="02040503050406030204" pitchFamily="18" charset="0"/>
                              <a:cs typeface="Times New Roman" panose="020206030504050203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7" name="文字方塊 6">
                <a:extLst>
                  <a:ext uri="{FF2B5EF4-FFF2-40B4-BE49-F238E27FC236}">
                    <a16:creationId xmlns:a16="http://schemas.microsoft.com/office/drawing/2014/main" id="{CF8DAFBD-BBEB-CAEE-CDE5-BA280848D944}"/>
                  </a:ext>
                </a:extLst>
              </p:cNvPr>
              <p:cNvSpPr txBox="1">
                <a:spLocks noRot="1" noChangeAspect="1" noMove="1" noResize="1" noEditPoints="1" noAdjustHandles="1" noChangeArrowheads="1" noChangeShapeType="1" noTextEdit="1"/>
              </p:cNvSpPr>
              <p:nvPr/>
            </p:nvSpPr>
            <p:spPr bwMode="auto">
              <a:xfrm>
                <a:off x="1641141" y="5088857"/>
                <a:ext cx="1404808" cy="281937"/>
              </a:xfrm>
              <a:prstGeom prst="rect">
                <a:avLst/>
              </a:prstGeom>
              <a:blipFill>
                <a:blip r:embed="rId4"/>
                <a:stretch>
                  <a:fillRect l="-3571"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66A2F820-875F-C06E-7B0B-C494F518F1F5}"/>
                  </a:ext>
                </a:extLst>
              </p:cNvPr>
              <p:cNvSpPr txBox="1"/>
              <p:nvPr/>
            </p:nvSpPr>
            <p:spPr bwMode="auto">
              <a:xfrm>
                <a:off x="1519145" y="2880920"/>
                <a:ext cx="744534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a:spcBef>
                    <a:spcPct val="50000"/>
                  </a:spcBef>
                </a:pPr>
                <a:r>
                  <a:rPr lang="zh-CN" altLang="en-US" dirty="0">
                    <a:latin typeface="Times New Roman" panose="02020603050405020304" pitchFamily="18" charset="0"/>
                    <a:cs typeface="Times New Roman" panose="02020603050405020304" pitchFamily="18" charset="0"/>
                  </a:rPr>
                  <a:t>兩邊都取積分</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即是微小變化累加</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注意可以加上一個未決定的常數</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anose="02020603050405020304" pitchFamily="18" charset="0"/>
                      </a:rPr>
                      <m:t>𝐶</m:t>
                    </m:r>
                    <m:r>
                      <a:rPr lang="en-US" altLang="zh-TW" i="1">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latin typeface="Times New Roman" panose="02020603050405020304" pitchFamily="18" charset="0"/>
                    <a:cs typeface="Times New Roman" panose="02020603050405020304" pitchFamily="18" charset="0"/>
                  </a:rPr>
                  <a:t>：</a:t>
                </a:r>
              </a:p>
            </p:txBody>
          </p:sp>
        </mc:Choice>
        <mc:Fallback xmlns="">
          <p:sp>
            <p:nvSpPr>
              <p:cNvPr id="8" name="文字方塊 7">
                <a:extLst>
                  <a:ext uri="{FF2B5EF4-FFF2-40B4-BE49-F238E27FC236}">
                    <a16:creationId xmlns:a16="http://schemas.microsoft.com/office/drawing/2014/main" id="{7C9E5DE3-E220-EF74-2288-8A95A1AE5A3B}"/>
                  </a:ext>
                </a:extLst>
              </p:cNvPr>
              <p:cNvSpPr txBox="1">
                <a:spLocks noRot="1" noChangeAspect="1" noMove="1" noResize="1" noEditPoints="1" noAdjustHandles="1" noChangeArrowheads="1" noChangeShapeType="1" noTextEdit="1"/>
              </p:cNvSpPr>
              <p:nvPr/>
            </p:nvSpPr>
            <p:spPr bwMode="auto">
              <a:xfrm>
                <a:off x="1519145" y="2880920"/>
                <a:ext cx="7445343" cy="369332"/>
              </a:xfrm>
              <a:prstGeom prst="rect">
                <a:avLst/>
              </a:prstGeom>
              <a:blipFill>
                <a:blip r:embed="rId5"/>
                <a:stretch>
                  <a:fillRect l="-680"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9" name="文字方塊 8">
            <a:extLst>
              <a:ext uri="{FF2B5EF4-FFF2-40B4-BE49-F238E27FC236}">
                <a16:creationId xmlns:a16="http://schemas.microsoft.com/office/drawing/2014/main" id="{E39C8CD7-A4BF-1A95-B5EB-DDC394E50695}"/>
              </a:ext>
            </a:extLst>
          </p:cNvPr>
          <p:cNvSpPr txBox="1"/>
          <p:nvPr/>
        </p:nvSpPr>
        <p:spPr bwMode="auto">
          <a:xfrm>
            <a:off x="1581380" y="4621754"/>
            <a:ext cx="32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50000"/>
              </a:spcBef>
            </a:pPr>
            <a:r>
              <a:rPr lang="zh-CN" altLang="en-US" dirty="0">
                <a:latin typeface="Times New Roman" panose="02020603050405020304" pitchFamily="18" charset="0"/>
                <a:cs typeface="Times New Roman" panose="02020603050405020304" pitchFamily="18" charset="0"/>
              </a:rPr>
              <a:t>兩邊都取指數：</a:t>
            </a:r>
            <a:endParaRPr kumimoji="1" lang="zh-TW"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9" name="文字方塊 2">
                <a:extLst>
                  <a:ext uri="{FF2B5EF4-FFF2-40B4-BE49-F238E27FC236}">
                    <a16:creationId xmlns:a16="http://schemas.microsoft.com/office/drawing/2014/main" id="{E5D21EA8-5568-F130-71BB-6BB5FE002BE8}"/>
                  </a:ext>
                </a:extLst>
              </p:cNvPr>
              <p:cNvSpPr txBox="1"/>
              <p:nvPr/>
            </p:nvSpPr>
            <p:spPr bwMode="auto">
              <a:xfrm>
                <a:off x="1626338" y="2148481"/>
                <a:ext cx="1405128" cy="518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1</m:t>
                          </m:r>
                        </m:num>
                        <m:den>
                          <m:r>
                            <a:rPr kumimoji="1" lang="en-US" altLang="zh-TW" b="0" i="1" smtClean="0">
                              <a:latin typeface="Cambria Math" panose="02040503050406030204" pitchFamily="18" charset="0"/>
                              <a:cs typeface="Times New Roman" panose="02020603050405020304" pitchFamily="18" charset="0"/>
                            </a:rPr>
                            <m:t>𝑁</m:t>
                          </m:r>
                        </m:den>
                      </m:f>
                      <m:r>
                        <a:rPr kumimoji="1" lang="en-US" altLang="zh-TW" b="0" i="1" smtClean="0">
                          <a:latin typeface="Cambria Math" panose="02040503050406030204" pitchFamily="18" charset="0"/>
                          <a:cs typeface="Times New Roman" panose="02020603050405020304" pitchFamily="18" charset="0"/>
                        </a:rPr>
                        <m:t>𝑑𝑁</m:t>
                      </m:r>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9" name="文字方塊 2">
                <a:extLst>
                  <a:ext uri="{FF2B5EF4-FFF2-40B4-BE49-F238E27FC236}">
                    <a16:creationId xmlns:a16="http://schemas.microsoft.com/office/drawing/2014/main" id="{B9913819-BFAC-6D68-FFB2-E998F66FC309}"/>
                  </a:ext>
                </a:extLst>
              </p:cNvPr>
              <p:cNvSpPr txBox="1">
                <a:spLocks noRot="1" noChangeAspect="1" noMove="1" noResize="1" noEditPoints="1" noAdjustHandles="1" noChangeArrowheads="1" noChangeShapeType="1" noTextEdit="1"/>
              </p:cNvSpPr>
              <p:nvPr/>
            </p:nvSpPr>
            <p:spPr bwMode="auto">
              <a:xfrm>
                <a:off x="1626338" y="2148481"/>
                <a:ext cx="1405128" cy="518604"/>
              </a:xfrm>
              <a:prstGeom prst="rect">
                <a:avLst/>
              </a:prstGeom>
              <a:blipFill>
                <a:blip r:embed="rId6"/>
                <a:stretch>
                  <a:fillRect l="-3604" t="-2326" r="-3604" b="-11628"/>
                </a:stretch>
              </a:blipFill>
              <a:ln>
                <a:noFill/>
              </a:ln>
            </p:spPr>
            <p:txBody>
              <a:bodyPr/>
              <a:lstStyle/>
              <a:p>
                <a:r>
                  <a:rPr lang="en-US">
                    <a:noFill/>
                  </a:rPr>
                  <a:t> </a:t>
                </a:r>
              </a:p>
            </p:txBody>
          </p:sp>
        </mc:Fallback>
      </mc:AlternateContent>
      <p:sp>
        <p:nvSpPr>
          <p:cNvPr id="20" name="Right Arrow 19">
            <a:extLst>
              <a:ext uri="{FF2B5EF4-FFF2-40B4-BE49-F238E27FC236}">
                <a16:creationId xmlns:a16="http://schemas.microsoft.com/office/drawing/2014/main" id="{B00AC770-5AEE-C4A6-2FC9-2DF306F62C79}"/>
              </a:ext>
            </a:extLst>
          </p:cNvPr>
          <p:cNvSpPr/>
          <p:nvPr/>
        </p:nvSpPr>
        <p:spPr>
          <a:xfrm rot="5400000">
            <a:off x="2016990" y="1753212"/>
            <a:ext cx="435847" cy="28803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字方塊 4">
                <a:extLst>
                  <a:ext uri="{FF2B5EF4-FFF2-40B4-BE49-F238E27FC236}">
                    <a16:creationId xmlns:a16="http://schemas.microsoft.com/office/drawing/2014/main" id="{C7B74D2F-ABA2-FBE2-6246-522AE25E0D86}"/>
                  </a:ext>
                </a:extLst>
              </p:cNvPr>
              <p:cNvSpPr txBox="1"/>
              <p:nvPr/>
            </p:nvSpPr>
            <p:spPr bwMode="auto">
              <a:xfrm>
                <a:off x="1641141" y="3315767"/>
                <a:ext cx="2365839" cy="726481"/>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b="0" i="1" smtClean="0">
                              <a:latin typeface="Cambria Math" panose="02040503050406030204" pitchFamily="18" charset="0"/>
                              <a:cs typeface="Times New Roman" panose="02020603050405020304" pitchFamily="18" charset="0"/>
                            </a:rPr>
                          </m:ctrlPr>
                        </m:naryPr>
                        <m:sub/>
                        <m:sup/>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1</m:t>
                              </m:r>
                            </m:num>
                            <m:den>
                              <m:r>
                                <a:rPr lang="en-US" altLang="zh-TW" i="1">
                                  <a:latin typeface="Cambria Math" panose="02040503050406030204" pitchFamily="18" charset="0"/>
                                  <a:cs typeface="Times New Roman" panose="02020603050405020304" pitchFamily="18" charset="0"/>
                                </a:rPr>
                                <m:t>𝑁</m:t>
                              </m:r>
                            </m:den>
                          </m:f>
                          <m:r>
                            <a:rPr lang="en-US" altLang="zh-TW" b="0" i="1" smtClean="0">
                              <a:latin typeface="Cambria Math" panose="02040503050406030204" pitchFamily="18" charset="0"/>
                              <a:cs typeface="Times New Roman" panose="02020603050405020304" pitchFamily="18" charset="0"/>
                            </a:rPr>
                            <m:t>𝑑𝑁</m:t>
                          </m:r>
                        </m:e>
                      </m:nary>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nary>
                        <m:naryPr>
                          <m:limLoc m:val="undOvr"/>
                          <m:subHide m:val="on"/>
                          <m:supHide m:val="on"/>
                          <m:ctrl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e>
                      </m:nary>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𝐶</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21" name="文字方塊 4">
                <a:extLst>
                  <a:ext uri="{FF2B5EF4-FFF2-40B4-BE49-F238E27FC236}">
                    <a16:creationId xmlns:a16="http://schemas.microsoft.com/office/drawing/2014/main" id="{4DFDA3A3-9EA9-F906-8441-AE73BE54E82C}"/>
                  </a:ext>
                </a:extLst>
              </p:cNvPr>
              <p:cNvSpPr txBox="1">
                <a:spLocks noRot="1" noChangeAspect="1" noMove="1" noResize="1" noEditPoints="1" noAdjustHandles="1" noChangeArrowheads="1" noChangeShapeType="1" noTextEdit="1"/>
              </p:cNvSpPr>
              <p:nvPr/>
            </p:nvSpPr>
            <p:spPr bwMode="auto">
              <a:xfrm>
                <a:off x="1641141" y="3315767"/>
                <a:ext cx="2365839" cy="726481"/>
              </a:xfrm>
              <a:prstGeom prst="rect">
                <a:avLst/>
              </a:prstGeom>
              <a:blipFill>
                <a:blip r:embed="rId7"/>
                <a:stretch>
                  <a:fillRect l="-40107" t="-155172" r="-2139" b="-21896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2">
                <a:extLst>
                  <a:ext uri="{FF2B5EF4-FFF2-40B4-BE49-F238E27FC236}">
                    <a16:creationId xmlns:a16="http://schemas.microsoft.com/office/drawing/2014/main" id="{0AA75D5B-E299-4431-D8A2-D39771CEA2FF}"/>
                  </a:ext>
                </a:extLst>
              </p:cNvPr>
              <p:cNvSpPr txBox="1"/>
              <p:nvPr/>
            </p:nvSpPr>
            <p:spPr>
              <a:xfrm>
                <a:off x="1600200" y="6239083"/>
                <a:ext cx="178479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𝑁</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oMath>
                  </m:oMathPara>
                </a14:m>
                <a:endParaRPr lang="zh-TW" altLang="en-US" dirty="0">
                  <a:latin typeface="Times New Roman" panose="02020603050405020304" pitchFamily="18" charset="0"/>
                </a:endParaRPr>
              </a:p>
            </p:txBody>
          </p:sp>
        </mc:Choice>
        <mc:Fallback xmlns="">
          <p:sp>
            <p:nvSpPr>
              <p:cNvPr id="22" name="文字方塊 12">
                <a:extLst>
                  <a:ext uri="{FF2B5EF4-FFF2-40B4-BE49-F238E27FC236}">
                    <a16:creationId xmlns:a16="http://schemas.microsoft.com/office/drawing/2014/main" id="{0AA75D5B-E299-4431-D8A2-D39771CEA2FF}"/>
                  </a:ext>
                </a:extLst>
              </p:cNvPr>
              <p:cNvSpPr txBox="1">
                <a:spLocks noRot="1" noChangeAspect="1" noMove="1" noResize="1" noEditPoints="1" noAdjustHandles="1" noChangeArrowheads="1" noChangeShapeType="1" noTextEdit="1"/>
              </p:cNvSpPr>
              <p:nvPr/>
            </p:nvSpPr>
            <p:spPr>
              <a:xfrm>
                <a:off x="1600200" y="6239083"/>
                <a:ext cx="178479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13">
                <a:extLst>
                  <a:ext uri="{FF2B5EF4-FFF2-40B4-BE49-F238E27FC236}">
                    <a16:creationId xmlns:a16="http://schemas.microsoft.com/office/drawing/2014/main" id="{5F174927-2A15-D8C1-A808-A9603D378589}"/>
                  </a:ext>
                </a:extLst>
              </p:cNvPr>
              <p:cNvSpPr txBox="1"/>
              <p:nvPr/>
            </p:nvSpPr>
            <p:spPr bwMode="auto">
              <a:xfrm>
                <a:off x="3635896" y="6234145"/>
                <a:ext cx="1704377" cy="374270"/>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𝑁</m:t>
                      </m:r>
                      <m:d>
                        <m:dPr>
                          <m:ctrlPr>
                            <a:rPr lang="en-US" altLang="zh-TW" i="1">
                              <a:latin typeface="Cambria Math" panose="02040503050406030204" pitchFamily="18" charset="0"/>
                            </a:rPr>
                          </m:ctrlPr>
                        </m:dPr>
                        <m:e>
                          <m:r>
                            <a:rPr lang="en-US" altLang="zh-TW" i="1">
                              <a:latin typeface="Cambria Math" panose="02040503050406030204" pitchFamily="18" charset="0"/>
                            </a:rPr>
                            <m:t>𝑡</m:t>
                          </m:r>
                        </m:e>
                      </m:d>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3" name="文字方塊 13">
                <a:extLst>
                  <a:ext uri="{FF2B5EF4-FFF2-40B4-BE49-F238E27FC236}">
                    <a16:creationId xmlns:a16="http://schemas.microsoft.com/office/drawing/2014/main" id="{5F174927-2A15-D8C1-A808-A9603D378589}"/>
                  </a:ext>
                </a:extLst>
              </p:cNvPr>
              <p:cNvSpPr txBox="1">
                <a:spLocks noRot="1" noChangeAspect="1" noMove="1" noResize="1" noEditPoints="1" noAdjustHandles="1" noChangeArrowheads="1" noChangeShapeType="1" noTextEdit="1"/>
              </p:cNvSpPr>
              <p:nvPr/>
            </p:nvSpPr>
            <p:spPr bwMode="auto">
              <a:xfrm>
                <a:off x="3635896" y="6234145"/>
                <a:ext cx="1704377" cy="374270"/>
              </a:xfrm>
              <a:prstGeom prst="rect">
                <a:avLst/>
              </a:prstGeom>
              <a:blipFill>
                <a:blip r:embed="rId9"/>
                <a:stretch>
                  <a:fillRect/>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92032C3F-C6D0-426F-0A45-B3971653BD22}"/>
              </a:ext>
            </a:extLst>
          </p:cNvPr>
          <p:cNvSpPr txBox="1"/>
          <p:nvPr/>
        </p:nvSpPr>
        <p:spPr>
          <a:xfrm>
            <a:off x="1563073" y="292285"/>
            <a:ext cx="4089047"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Method 1</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a:t>
            </a:r>
            <a:r>
              <a:rPr lang="en-US" altLang="zh-TW" dirty="0">
                <a:solidFill>
                  <a:srgbClr val="FF0000"/>
                </a:solidFill>
                <a:latin typeface="Times New Roman" panose="02020603050405020304" pitchFamily="18" charset="0"/>
                <a:cs typeface="Times New Roman" panose="02020603050405020304" pitchFamily="18" charset="0"/>
              </a:rPr>
              <a:t>Separable Function</a:t>
            </a:r>
            <a:r>
              <a:rPr lang="en-US" altLang="zh-TW"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字方塊 7">
                <a:extLst>
                  <a:ext uri="{FF2B5EF4-FFF2-40B4-BE49-F238E27FC236}">
                    <a16:creationId xmlns:a16="http://schemas.microsoft.com/office/drawing/2014/main" id="{212E8409-616F-2203-7630-E4EC5708006E}"/>
                  </a:ext>
                </a:extLst>
              </p:cNvPr>
              <p:cNvSpPr txBox="1"/>
              <p:nvPr/>
            </p:nvSpPr>
            <p:spPr bwMode="auto">
              <a:xfrm>
                <a:off x="3187613" y="2232238"/>
                <a:ext cx="527281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a:spcBef>
                    <a:spcPct val="50000"/>
                  </a:spcBef>
                </a:pPr>
                <a:r>
                  <a:rPr lang="zh-CN" altLang="en-US" dirty="0">
                    <a:latin typeface="Times New Roman" panose="02020603050405020304" pitchFamily="18" charset="0"/>
                    <a:cs typeface="Times New Roman" panose="02020603050405020304" pitchFamily="18" charset="0"/>
                  </a:rPr>
                  <a:t>函數的微小變化</a:t>
                </a:r>
                <a14:m>
                  <m:oMath xmlns:m="http://schemas.openxmlformats.org/officeDocument/2006/math">
                    <m:r>
                      <a:rPr lang="en-US" altLang="zh-TW" i="1">
                        <a:latin typeface="Cambria Math" panose="02040503050406030204" pitchFamily="18" charset="0"/>
                        <a:cs typeface="Times New Roman" panose="02020603050405020304" pitchFamily="18" charset="0"/>
                      </a:rPr>
                      <m:t>𝑑</m:t>
                    </m:r>
                    <m:r>
                      <a:rPr lang="en-US" altLang="zh-TW" i="1" smtClean="0">
                        <a:latin typeface="Cambria Math" panose="02040503050406030204" pitchFamily="18" charset="0"/>
                        <a:cs typeface="Times New Roman" panose="02020603050405020304" pitchFamily="18" charset="0"/>
                      </a:rPr>
                      <m:t>𝑁</m:t>
                    </m:r>
                  </m:oMath>
                </a14:m>
                <a:r>
                  <a:rPr lang="zh-CN" altLang="en-US" dirty="0">
                    <a:latin typeface="Times New Roman" panose="02020603050405020304" pitchFamily="18" charset="0"/>
                    <a:cs typeface="Times New Roman" panose="02020603050405020304" pitchFamily="18" charset="0"/>
                  </a:rPr>
                  <a:t>與變數的微小變化</a:t>
                </a:r>
                <a14:m>
                  <m:oMath xmlns:m="http://schemas.openxmlformats.org/officeDocument/2006/math">
                    <m:r>
                      <a:rPr lang="en-US" altLang="zh-TW" i="1">
                        <a:latin typeface="Cambria Math" panose="02040503050406030204" pitchFamily="18" charset="0"/>
                        <a:ea typeface="Cambria Math" panose="02040503050406030204" pitchFamily="18" charset="0"/>
                        <a:cs typeface="Times New Roman" panose="02020603050405020304" pitchFamily="18" charset="0"/>
                      </a:rPr>
                      <m:t>𝑑𝑡</m:t>
                    </m:r>
                  </m:oMath>
                </a14:m>
                <a:r>
                  <a:rPr lang="zh-CN" altLang="en-US" dirty="0">
                    <a:latin typeface="Times New Roman" panose="02020603050405020304" pitchFamily="18" charset="0"/>
                    <a:cs typeface="Times New Roman" panose="02020603050405020304" pitchFamily="18" charset="0"/>
                  </a:rPr>
                  <a:t>的關係。</a:t>
                </a:r>
                <a:endParaRPr lang="en-US" dirty="0">
                  <a:latin typeface="Times New Roman" panose="02020603050405020304" pitchFamily="18" charset="0"/>
                  <a:cs typeface="Times New Roman" panose="02020603050405020304" pitchFamily="18" charset="0"/>
                </a:endParaRPr>
              </a:p>
            </p:txBody>
          </p:sp>
        </mc:Choice>
        <mc:Fallback xmlns="">
          <p:sp>
            <p:nvSpPr>
              <p:cNvPr id="10" name="文字方塊 7">
                <a:extLst>
                  <a:ext uri="{FF2B5EF4-FFF2-40B4-BE49-F238E27FC236}">
                    <a16:creationId xmlns:a16="http://schemas.microsoft.com/office/drawing/2014/main" id="{4942F8DB-106A-292C-45C0-13BF722A27DB}"/>
                  </a:ext>
                </a:extLst>
              </p:cNvPr>
              <p:cNvSpPr txBox="1">
                <a:spLocks noRot="1" noChangeAspect="1" noMove="1" noResize="1" noEditPoints="1" noAdjustHandles="1" noChangeArrowheads="1" noChangeShapeType="1" noTextEdit="1"/>
              </p:cNvSpPr>
              <p:nvPr/>
            </p:nvSpPr>
            <p:spPr bwMode="auto">
              <a:xfrm>
                <a:off x="3187613" y="2232238"/>
                <a:ext cx="5272819" cy="369332"/>
              </a:xfrm>
              <a:prstGeom prst="rect">
                <a:avLst/>
              </a:prstGeom>
              <a:blipFill>
                <a:blip r:embed="rId10"/>
                <a:stretch>
                  <a:fillRect l="-120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2">
                <a:extLst>
                  <a:ext uri="{FF2B5EF4-FFF2-40B4-BE49-F238E27FC236}">
                    <a16:creationId xmlns:a16="http://schemas.microsoft.com/office/drawing/2014/main" id="{723D06B8-A3C8-A8DC-B190-08FDA6F2D2C4}"/>
                  </a:ext>
                </a:extLst>
              </p:cNvPr>
              <p:cNvSpPr txBox="1">
                <a:spLocks noChangeArrowheads="1"/>
              </p:cNvSpPr>
              <p:nvPr/>
            </p:nvSpPr>
            <p:spPr bwMode="auto">
              <a:xfrm>
                <a:off x="1641110" y="5469236"/>
                <a:ext cx="56401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注意常數</a:t>
                </a:r>
                <a14:m>
                  <m:oMath xmlns:m="http://schemas.openxmlformats.org/officeDocument/2006/math">
                    <m:r>
                      <a:rPr lang="en-US" altLang="zh-TW" sz="1800" b="0" i="1" smtClean="0">
                        <a:solidFill>
                          <a:srgbClr val="FF0000"/>
                        </a:solidFill>
                        <a:latin typeface="Cambria Math" panose="02040503050406030204" pitchFamily="18" charset="0"/>
                      </a:rPr>
                      <m:t>𝐶</m:t>
                    </m:r>
                  </m:oMath>
                </a14:m>
                <a:r>
                  <a:rPr lang="zh-TW" altLang="en-US" sz="1800" dirty="0">
                    <a:solidFill>
                      <a:srgbClr val="FF0000"/>
                    </a:solidFill>
                  </a:rPr>
                  <a:t>可以是任意數，我們似乎得到了無限多組解。</a:t>
                </a:r>
              </a:p>
            </p:txBody>
          </p:sp>
        </mc:Choice>
        <mc:Fallback xmlns="">
          <p:sp>
            <p:nvSpPr>
              <p:cNvPr id="11" name="文字方塊 2">
                <a:extLst>
                  <a:ext uri="{FF2B5EF4-FFF2-40B4-BE49-F238E27FC236}">
                    <a16:creationId xmlns:a16="http://schemas.microsoft.com/office/drawing/2014/main" id="{C78D0964-3105-8482-8912-7E21E0CB0DDB}"/>
                  </a:ext>
                </a:extLst>
              </p:cNvPr>
              <p:cNvSpPr txBox="1">
                <a:spLocks noRot="1" noChangeAspect="1" noMove="1" noResize="1" noEditPoints="1" noAdjustHandles="1" noChangeArrowheads="1" noChangeShapeType="1" noTextEdit="1"/>
              </p:cNvSpPr>
              <p:nvPr/>
            </p:nvSpPr>
            <p:spPr bwMode="auto">
              <a:xfrm>
                <a:off x="1641110" y="5469236"/>
                <a:ext cx="5640113" cy="369332"/>
              </a:xfrm>
              <a:prstGeom prst="rect">
                <a:avLst/>
              </a:prstGeom>
              <a:blipFill>
                <a:blip r:embed="rId11"/>
                <a:stretch>
                  <a:fillRect l="-899" t="-6667" r="-4944"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文字方塊 15">
            <a:extLst>
              <a:ext uri="{FF2B5EF4-FFF2-40B4-BE49-F238E27FC236}">
                <a16:creationId xmlns:a16="http://schemas.microsoft.com/office/drawing/2014/main" id="{7AB4650A-81BC-632D-A169-2D78B0558F90}"/>
              </a:ext>
            </a:extLst>
          </p:cNvPr>
          <p:cNvSpPr txBox="1"/>
          <p:nvPr/>
        </p:nvSpPr>
        <p:spPr>
          <a:xfrm>
            <a:off x="1642658" y="5869751"/>
            <a:ext cx="606964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引入適當的起始條件，微分方程式</a:t>
            </a:r>
            <a:r>
              <a:rPr lang="zh-CN" altLang="en-US" dirty="0">
                <a:solidFill>
                  <a:srgbClr val="FF0000"/>
                </a:solidFill>
                <a:latin typeface="Times New Roman" panose="02020603050405020304" pitchFamily="18" charset="0"/>
              </a:rPr>
              <a:t>就</a:t>
            </a:r>
            <a:r>
              <a:rPr lang="zh-TW" altLang="en-US" dirty="0">
                <a:solidFill>
                  <a:srgbClr val="FF0000"/>
                </a:solidFill>
                <a:latin typeface="Times New Roman" panose="02020603050405020304" pitchFamily="18" charset="0"/>
              </a:rPr>
              <a:t>只有唯一解。</a:t>
            </a:r>
          </a:p>
        </p:txBody>
      </p:sp>
      <p:sp>
        <p:nvSpPr>
          <p:cNvPr id="5" name="TextBox 4">
            <a:extLst>
              <a:ext uri="{FF2B5EF4-FFF2-40B4-BE49-F238E27FC236}">
                <a16:creationId xmlns:a16="http://schemas.microsoft.com/office/drawing/2014/main" id="{6A250243-DD30-0CCB-B7E6-814E27A44A7B}"/>
              </a:ext>
            </a:extLst>
          </p:cNvPr>
          <p:cNvSpPr txBox="1"/>
          <p:nvPr/>
        </p:nvSpPr>
        <p:spPr>
          <a:xfrm>
            <a:off x="4781780" y="292285"/>
            <a:ext cx="418270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比較可以普遍適用的求解法</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3655F62-E749-1B3A-8F69-0BCD8E119359}"/>
                  </a:ext>
                </a:extLst>
              </p:cNvPr>
              <p:cNvSpPr txBox="1"/>
              <p:nvPr/>
            </p:nvSpPr>
            <p:spPr>
              <a:xfrm>
                <a:off x="2824060" y="1230291"/>
                <a:ext cx="5428966"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可以把所有</a:t>
                </a:r>
                <a14:m>
                  <m:oMath xmlns:m="http://schemas.openxmlformats.org/officeDocument/2006/math">
                    <m:r>
                      <a:rPr lang="en-US" b="0" i="1" dirty="0" smtClean="0">
                        <a:latin typeface="Cambria Math" panose="02040503050406030204" pitchFamily="18" charset="0"/>
                        <a:cs typeface="Times New Roman" panose="02020603050405020304" pitchFamily="18" charset="0"/>
                      </a:rPr>
                      <m:t>𝑁</m:t>
                    </m:r>
                  </m:oMath>
                </a14:m>
                <a:r>
                  <a:rPr lang="en-US" dirty="0" err="1">
                    <a:latin typeface="Times New Roman" panose="02020603050405020304" pitchFamily="18" charset="0"/>
                    <a:cs typeface="Times New Roman" panose="02020603050405020304" pitchFamily="18" charset="0"/>
                  </a:rPr>
                  <a:t>的Factor集中左邊</a:t>
                </a:r>
                <a:r>
                  <a:rPr lang="en-US" dirty="0">
                    <a:latin typeface="Times New Roman" panose="02020603050405020304" pitchFamily="18" charset="0"/>
                    <a:cs typeface="Times New Roman" panose="02020603050405020304" pitchFamily="18" charset="0"/>
                  </a:rPr>
                  <a:t>，</a:t>
                </a:r>
                <a14:m>
                  <m:oMath xmlns:m="http://schemas.openxmlformats.org/officeDocument/2006/math">
                    <m:r>
                      <a:rPr lang="en-US" b="0" i="1" smtClean="0">
                        <a:latin typeface="Cambria Math" panose="02040503050406030204" pitchFamily="18" charset="0"/>
                        <a:cs typeface="Times New Roman" panose="02020603050405020304" pitchFamily="18" charset="0"/>
                      </a:rPr>
                      <m:t>𝑡</m:t>
                    </m:r>
                  </m:oMath>
                </a14:m>
                <a:r>
                  <a:rPr lang="en-US" dirty="0" err="1">
                    <a:latin typeface="Times New Roman" panose="02020603050405020304" pitchFamily="18" charset="0"/>
                    <a:cs typeface="Times New Roman" panose="02020603050405020304" pitchFamily="18" charset="0"/>
                  </a:rPr>
                  <a:t>集中右邊</a:t>
                </a:r>
                <a:r>
                  <a:rPr lang="en-US" dirty="0">
                    <a:latin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7F792DEF-ADD6-5DB0-3932-850FC7E11509}"/>
                  </a:ext>
                </a:extLst>
              </p:cNvPr>
              <p:cNvSpPr txBox="1">
                <a:spLocks noRot="1" noChangeAspect="1" noMove="1" noResize="1" noEditPoints="1" noAdjustHandles="1" noChangeArrowheads="1" noChangeShapeType="1" noTextEdit="1"/>
              </p:cNvSpPr>
              <p:nvPr/>
            </p:nvSpPr>
            <p:spPr>
              <a:xfrm>
                <a:off x="2824060" y="1230291"/>
                <a:ext cx="5428966" cy="369332"/>
              </a:xfrm>
              <a:prstGeom prst="rect">
                <a:avLst/>
              </a:prstGeom>
              <a:blipFill>
                <a:blip r:embed="rId12"/>
                <a:stretch>
                  <a:fillRect l="-935"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1141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21" grpId="0" animBg="1"/>
      <p:bldP spid="22" grpId="0"/>
      <p:bldP spid="23" grpId="0" animBg="1"/>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19206-F6AF-8815-CF4F-246C9D5457A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ABC471A7-1E73-D29E-0310-595F0F19FDC7}"/>
                  </a:ext>
                </a:extLst>
              </p:cNvPr>
              <p:cNvSpPr txBox="1"/>
              <p:nvPr/>
            </p:nvSpPr>
            <p:spPr bwMode="auto">
              <a:xfrm>
                <a:off x="2180215" y="2114654"/>
                <a:ext cx="1516249" cy="67717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num>
                        <m:den>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𝑦</m:t>
                              </m:r>
                            </m:e>
                          </m:d>
                        </m:den>
                      </m:f>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ABC471A7-1E73-D29E-0310-595F0F19FDC7}"/>
                  </a:ext>
                </a:extLst>
              </p:cNvPr>
              <p:cNvSpPr txBox="1">
                <a:spLocks noRot="1" noChangeAspect="1" noMove="1" noResize="1" noEditPoints="1" noAdjustHandles="1" noChangeArrowheads="1" noChangeShapeType="1" noTextEdit="1"/>
              </p:cNvSpPr>
              <p:nvPr/>
            </p:nvSpPr>
            <p:spPr bwMode="auto">
              <a:xfrm>
                <a:off x="2180215" y="2114654"/>
                <a:ext cx="1516249" cy="677173"/>
              </a:xfrm>
              <a:prstGeom prst="rect">
                <a:avLst/>
              </a:prstGeom>
              <a:blipFill>
                <a:blip r:embed="rId2"/>
                <a:stretch>
                  <a:fillRect b="-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DD94EEF6-309A-9E6C-25F4-B7AB160C7D6F}"/>
                  </a:ext>
                </a:extLst>
              </p:cNvPr>
              <p:cNvSpPr txBox="1"/>
              <p:nvPr/>
            </p:nvSpPr>
            <p:spPr bwMode="auto">
              <a:xfrm>
                <a:off x="2108836" y="3186557"/>
                <a:ext cx="2211567"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𝑄</m:t>
                      </m:r>
                      <m:d>
                        <m:dPr>
                          <m:ctrlPr>
                            <a:rPr lang="en-US" altLang="zh-TW" i="1">
                              <a:latin typeface="Cambria Math" panose="02040503050406030204" pitchFamily="18" charset="0"/>
                            </a:rPr>
                          </m:ctrlPr>
                        </m:dPr>
                        <m:e>
                          <m:r>
                            <a:rPr lang="en-US" altLang="zh-TW" i="1">
                              <a:latin typeface="Cambria Math" panose="02040503050406030204" pitchFamily="18" charset="0"/>
                            </a:rPr>
                            <m:t>𝑦</m:t>
                          </m:r>
                        </m:e>
                      </m:d>
                      <m:r>
                        <a:rPr lang="en-US" altLang="zh-TW" i="1">
                          <a:latin typeface="Cambria Math" panose="02040503050406030204" pitchFamily="18" charset="0"/>
                        </a:rPr>
                        <m:t>𝑑𝑦</m:t>
                      </m:r>
                      <m:r>
                        <a:rPr lang="en-US" altLang="zh-TW" i="1">
                          <a:latin typeface="Cambria Math" panose="02040503050406030204" pitchFamily="18" charset="0"/>
                        </a:rPr>
                        <m:t>=−</m:t>
                      </m:r>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DD94EEF6-309A-9E6C-25F4-B7AB160C7D6F}"/>
                  </a:ext>
                </a:extLst>
              </p:cNvPr>
              <p:cNvSpPr txBox="1">
                <a:spLocks noRot="1" noChangeAspect="1" noMove="1" noResize="1" noEditPoints="1" noAdjustHandles="1" noChangeArrowheads="1" noChangeShapeType="1" noTextEdit="1"/>
              </p:cNvSpPr>
              <p:nvPr/>
            </p:nvSpPr>
            <p:spPr bwMode="auto">
              <a:xfrm>
                <a:off x="2108836" y="3186557"/>
                <a:ext cx="2211567" cy="369332"/>
              </a:xfrm>
              <a:prstGeom prst="rect">
                <a:avLst/>
              </a:prstGeom>
              <a:blipFill>
                <a:blip r:embed="rId3"/>
                <a:stretch>
                  <a:fillRect b="-172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A4BB40A1-5567-4226-DA22-F99D29E00082}"/>
                  </a:ext>
                </a:extLst>
              </p:cNvPr>
              <p:cNvSpPr txBox="1"/>
              <p:nvPr/>
            </p:nvSpPr>
            <p:spPr bwMode="auto">
              <a:xfrm>
                <a:off x="1043608" y="3820398"/>
                <a:ext cx="3123099" cy="818814"/>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𝑄</m:t>
                          </m:r>
                          <m:d>
                            <m:dPr>
                              <m:ctrlPr>
                                <a:rPr lang="en-US" altLang="zh-TW" i="1">
                                  <a:latin typeface="Cambria Math" panose="02040503050406030204" pitchFamily="18" charset="0"/>
                                </a:rPr>
                              </m:ctrlPr>
                            </m:dPr>
                            <m:e>
                              <m:r>
                                <a:rPr lang="en-US" altLang="zh-TW" i="1">
                                  <a:latin typeface="Cambria Math" panose="02040503050406030204" pitchFamily="18" charset="0"/>
                                </a:rPr>
                                <m:t>𝑦</m:t>
                              </m:r>
                            </m:e>
                          </m:d>
                          <m:r>
                            <a:rPr lang="en-US" altLang="zh-TW" i="1">
                              <a:latin typeface="Cambria Math" panose="02040503050406030204" pitchFamily="18" charset="0"/>
                            </a:rPr>
                            <m:t>𝑑𝑦</m:t>
                          </m:r>
                        </m:e>
                      </m:nary>
                      <m:r>
                        <a:rPr lang="en-US" altLang="zh-TW" b="0" i="1" smtClean="0">
                          <a:latin typeface="Cambria Math" panose="02040503050406030204" pitchFamily="18" charset="0"/>
                        </a:rPr>
                        <m:t>=−</m:t>
                      </m:r>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A4BB40A1-5567-4226-DA22-F99D29E00082}"/>
                  </a:ext>
                </a:extLst>
              </p:cNvPr>
              <p:cNvSpPr txBox="1">
                <a:spLocks noRot="1" noChangeAspect="1" noMove="1" noResize="1" noEditPoints="1" noAdjustHandles="1" noChangeArrowheads="1" noChangeShapeType="1" noTextEdit="1"/>
              </p:cNvSpPr>
              <p:nvPr/>
            </p:nvSpPr>
            <p:spPr bwMode="auto">
              <a:xfrm>
                <a:off x="1043608" y="3820398"/>
                <a:ext cx="3123099" cy="818814"/>
              </a:xfrm>
              <a:prstGeom prst="rect">
                <a:avLst/>
              </a:prstGeom>
              <a:blipFill>
                <a:blip r:embed="rId4"/>
                <a:stretch>
                  <a:fillRect l="-27530"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6FD1EAE-4515-DE7C-8F1F-F4E416CA252D}"/>
                  </a:ext>
                </a:extLst>
              </p:cNvPr>
              <p:cNvSpPr txBox="1"/>
              <p:nvPr/>
            </p:nvSpPr>
            <p:spPr>
              <a:xfrm>
                <a:off x="986684" y="5246643"/>
                <a:ext cx="7884368" cy="369332"/>
              </a:xfrm>
              <a:prstGeom prst="rect">
                <a:avLst/>
              </a:prstGeom>
              <a:noFill/>
            </p:spPr>
            <p:txBody>
              <a:bodyPr wrap="square">
                <a:spAutoFit/>
              </a:bodyPr>
              <a:lstStyle/>
              <a:p>
                <a:r>
                  <a:rPr lang="en-US" altLang="zh-TW" b="0" dirty="0">
                    <a:latin typeface="Times New Roman" panose="02020603050405020304" pitchFamily="18" charset="0"/>
                    <a:cs typeface="Times New Roman" panose="02020603050405020304" pitchFamily="18" charset="0"/>
                  </a:rPr>
                  <a:t>This gives a relation between </a:t>
                </a:r>
                <a14:m>
                  <m:oMath xmlns:m="http://schemas.openxmlformats.org/officeDocument/2006/math">
                    <m:r>
                      <a:rPr lang="en-US" altLang="zh-TW" b="0" i="1" smtClean="0">
                        <a:latin typeface="Cambria Math" panose="02040503050406030204" pitchFamily="18" charset="0"/>
                      </a:rPr>
                      <m:t>𝑦</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and </a:t>
                </a:r>
                <a14:m>
                  <m:oMath xmlns:m="http://schemas.openxmlformats.org/officeDocument/2006/math">
                    <m:r>
                      <a:rPr lang="en-US" i="1" dirty="0" smtClean="0">
                        <a:latin typeface="Cambria Math" panose="02040503050406030204" pitchFamily="18" charset="0"/>
                        <a:cs typeface="Times New Roman" panose="02020603050405020304" pitchFamily="18" charset="0"/>
                      </a:rPr>
                      <m:t>𝑥</m:t>
                    </m:r>
                  </m:oMath>
                </a14:m>
                <a:r>
                  <a:rPr lang="en-US" dirty="0">
                    <a:latin typeface="Times New Roman" panose="02020603050405020304" pitchFamily="18" charset="0"/>
                    <a:cs typeface="Times New Roman" panose="02020603050405020304" pitchFamily="18" charset="0"/>
                  </a:rPr>
                  <a:t> and could be solved to get solution </a:t>
                </a:r>
                <a14:m>
                  <m:oMath xmlns:m="http://schemas.openxmlformats.org/officeDocument/2006/math">
                    <m:r>
                      <a:rPr lang="en-US" altLang="zh-TW" i="1">
                        <a:latin typeface="Cambria Math" panose="02040503050406030204" pitchFamily="18" charset="0"/>
                      </a:rPr>
                      <m:t>𝑦</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 </a:t>
                </a:r>
              </a:p>
            </p:txBody>
          </p:sp>
        </mc:Choice>
        <mc:Fallback xmlns="">
          <p:sp>
            <p:nvSpPr>
              <p:cNvPr id="9" name="TextBox 8">
                <a:extLst>
                  <a:ext uri="{FF2B5EF4-FFF2-40B4-BE49-F238E27FC236}">
                    <a16:creationId xmlns:a16="http://schemas.microsoft.com/office/drawing/2014/main" id="{16FD1EAE-4515-DE7C-8F1F-F4E416CA252D}"/>
                  </a:ext>
                </a:extLst>
              </p:cNvPr>
              <p:cNvSpPr txBox="1">
                <a:spLocks noRot="1" noChangeAspect="1" noMove="1" noResize="1" noEditPoints="1" noAdjustHandles="1" noChangeArrowheads="1" noChangeShapeType="1" noTextEdit="1"/>
              </p:cNvSpPr>
              <p:nvPr/>
            </p:nvSpPr>
            <p:spPr>
              <a:xfrm>
                <a:off x="986684" y="5246643"/>
                <a:ext cx="7884368" cy="369332"/>
              </a:xfrm>
              <a:prstGeom prst="rect">
                <a:avLst/>
              </a:prstGeom>
              <a:blipFill>
                <a:blip r:embed="rId5"/>
                <a:stretch>
                  <a:fillRect l="-643" t="-10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87DA951-2318-61A2-145F-B36176487850}"/>
                  </a:ext>
                </a:extLst>
              </p:cNvPr>
              <p:cNvSpPr txBox="1"/>
              <p:nvPr/>
            </p:nvSpPr>
            <p:spPr>
              <a:xfrm>
                <a:off x="1032352" y="6144994"/>
                <a:ext cx="7587180"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To </a:t>
                </a:r>
                <a:r>
                  <a:rPr lang="en-US" dirty="0">
                    <a:solidFill>
                      <a:srgbClr val="FF0000"/>
                    </a:solidFill>
                    <a:latin typeface="Times New Roman" panose="02020603050405020304" pitchFamily="18" charset="0"/>
                    <a:cs typeface="Times New Roman" panose="02020603050405020304" pitchFamily="18" charset="0"/>
                  </a:rPr>
                  <a:t>determined the constant </a:t>
                </a:r>
                <a14:m>
                  <m:oMath xmlns:m="http://schemas.openxmlformats.org/officeDocument/2006/math">
                    <m:r>
                      <a:rPr lang="en-US" altLang="zh-TW" i="1">
                        <a:solidFill>
                          <a:srgbClr val="FF0000"/>
                        </a:solidFill>
                        <a:latin typeface="Cambria Math" panose="02040503050406030204" pitchFamily="18" charset="0"/>
                      </a:rPr>
                      <m:t>𝐶</m:t>
                    </m:r>
                  </m:oMath>
                </a14:m>
                <a:r>
                  <a:rPr lang="en-US" dirty="0">
                    <a:solidFill>
                      <a:srgbClr val="FF0000"/>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initial condition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0</m:t>
                        </m:r>
                      </m:sub>
                    </m:sSub>
                    <m:r>
                      <a:rPr lang="en-US" altLang="zh-TW" i="1">
                        <a:latin typeface="Cambria Math" panose="02040503050406030204" pitchFamily="18" charset="0"/>
                      </a:rPr>
                      <m:t>=</m:t>
                    </m:r>
                    <m:r>
                      <a:rPr lang="en-US" altLang="zh-TW" i="1">
                        <a:latin typeface="Cambria Math" panose="02040503050406030204" pitchFamily="18" charset="0"/>
                      </a:rPr>
                      <m:t>𝑦</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a:rPr lang="en-US" altLang="zh-TW" i="1">
                                <a:latin typeface="Cambria Math" panose="02040503050406030204" pitchFamily="18" charset="0"/>
                              </a:rPr>
                              <m:t>0</m:t>
                            </m:r>
                          </m:sub>
                        </m:sSub>
                      </m:e>
                    </m:d>
                  </m:oMath>
                </a14:m>
                <a:r>
                  <a:rPr lang="en-US" dirty="0">
                    <a:latin typeface="Times New Roman" panose="02020603050405020304" pitchFamily="18" charset="0"/>
                    <a:cs typeface="Times New Roman" panose="02020603050405020304" pitchFamily="18" charset="0"/>
                  </a:rPr>
                  <a:t> is needed.</a:t>
                </a:r>
                <a:endParaRPr lang="en-US"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87DA951-2318-61A2-145F-B36176487850}"/>
                  </a:ext>
                </a:extLst>
              </p:cNvPr>
              <p:cNvSpPr txBox="1">
                <a:spLocks noRot="1" noChangeAspect="1" noMove="1" noResize="1" noEditPoints="1" noAdjustHandles="1" noChangeArrowheads="1" noChangeShapeType="1" noTextEdit="1"/>
              </p:cNvSpPr>
              <p:nvPr/>
            </p:nvSpPr>
            <p:spPr>
              <a:xfrm>
                <a:off x="1032352" y="6144994"/>
                <a:ext cx="7587180" cy="369332"/>
              </a:xfrm>
              <a:prstGeom prst="rect">
                <a:avLst/>
              </a:prstGeom>
              <a:blipFill>
                <a:blip r:embed="rId6"/>
                <a:stretch>
                  <a:fillRect l="-669" t="-6452" b="-19355"/>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49C581EE-2774-D3B2-FEAA-2D93F8184AF6}"/>
              </a:ext>
            </a:extLst>
          </p:cNvPr>
          <p:cNvSpPr txBox="1"/>
          <p:nvPr/>
        </p:nvSpPr>
        <p:spPr>
          <a:xfrm>
            <a:off x="986684" y="4860517"/>
            <a:ext cx="748633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Solving DE is doing integration, the inverse operation of differentiation.</a:t>
            </a:r>
          </a:p>
        </p:txBody>
      </p:sp>
      <p:sp>
        <p:nvSpPr>
          <p:cNvPr id="4" name="TextBox 3">
            <a:extLst>
              <a:ext uri="{FF2B5EF4-FFF2-40B4-BE49-F238E27FC236}">
                <a16:creationId xmlns:a16="http://schemas.microsoft.com/office/drawing/2014/main" id="{82010C4C-0346-8726-78F9-324AEF16E20F}"/>
              </a:ext>
            </a:extLst>
          </p:cNvPr>
          <p:cNvSpPr txBox="1"/>
          <p:nvPr/>
        </p:nvSpPr>
        <p:spPr>
          <a:xfrm>
            <a:off x="1043608" y="1067573"/>
            <a:ext cx="210331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Method 1</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98B0EAF-F9D4-BEEC-1FBA-7AE33A720138}"/>
                  </a:ext>
                </a:extLst>
              </p:cNvPr>
              <p:cNvSpPr txBox="1"/>
              <p:nvPr/>
            </p:nvSpPr>
            <p:spPr>
              <a:xfrm>
                <a:off x="1032352" y="5724613"/>
                <a:ext cx="6076807" cy="369332"/>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Again, there is an undetermined constant </a:t>
                </a:r>
                <a14:m>
                  <m:oMath xmlns:m="http://schemas.openxmlformats.org/officeDocument/2006/math">
                    <m:r>
                      <a:rPr lang="en-US" altLang="zh-TW" i="1" smtClean="0">
                        <a:solidFill>
                          <a:srgbClr val="FF0000"/>
                        </a:solidFill>
                        <a:latin typeface="Cambria Math" panose="02040503050406030204" pitchFamily="18" charset="0"/>
                      </a:rPr>
                      <m:t>𝐶</m:t>
                    </m:r>
                  </m:oMath>
                </a14:m>
                <a:r>
                  <a:rPr lang="en-US" dirty="0">
                    <a:solidFill>
                      <a:srgbClr val="FF0000"/>
                    </a:solidFill>
                    <a:latin typeface="Times New Roman" panose="02020603050405020304" pitchFamily="18" charset="0"/>
                    <a:cs typeface="Times New Roman" panose="02020603050405020304" pitchFamily="18" charset="0"/>
                  </a:rPr>
                  <a:t> in the solution! </a:t>
                </a:r>
              </a:p>
            </p:txBody>
          </p:sp>
        </mc:Choice>
        <mc:Fallback xmlns="">
          <p:sp>
            <p:nvSpPr>
              <p:cNvPr id="2" name="TextBox 1">
                <a:extLst>
                  <a:ext uri="{FF2B5EF4-FFF2-40B4-BE49-F238E27FC236}">
                    <a16:creationId xmlns:a16="http://schemas.microsoft.com/office/drawing/2014/main" id="{ADD2D9E1-ED33-BCBA-489D-F42EA5A79C14}"/>
                  </a:ext>
                </a:extLst>
              </p:cNvPr>
              <p:cNvSpPr txBox="1">
                <a:spLocks noRot="1" noChangeAspect="1" noMove="1" noResize="1" noEditPoints="1" noAdjustHandles="1" noChangeArrowheads="1" noChangeShapeType="1" noTextEdit="1"/>
              </p:cNvSpPr>
              <p:nvPr/>
            </p:nvSpPr>
            <p:spPr>
              <a:xfrm>
                <a:off x="1032352" y="5724613"/>
                <a:ext cx="6076807" cy="369332"/>
              </a:xfrm>
              <a:prstGeom prst="rect">
                <a:avLst/>
              </a:prstGeom>
              <a:blipFill>
                <a:blip r:embed="rId7"/>
                <a:stretch>
                  <a:fillRect l="-835" t="-6452" b="-1935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BB7380C-8A6B-8F49-E9E3-A19D175C59B5}"/>
              </a:ext>
            </a:extLst>
          </p:cNvPr>
          <p:cNvSpPr txBox="1"/>
          <p:nvPr/>
        </p:nvSpPr>
        <p:spPr>
          <a:xfrm>
            <a:off x="7680810" y="291445"/>
            <a:ext cx="936104" cy="369332"/>
          </a:xfrm>
          <a:prstGeom prst="rect">
            <a:avLst/>
          </a:prstGeom>
          <a:noFill/>
        </p:spPr>
        <p:txBody>
          <a:bodyPr wrap="squar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P331</a:t>
            </a:r>
          </a:p>
        </p:txBody>
      </p:sp>
      <p:sp>
        <p:nvSpPr>
          <p:cNvPr id="10" name="TextBox 9">
            <a:extLst>
              <a:ext uri="{FF2B5EF4-FFF2-40B4-BE49-F238E27FC236}">
                <a16:creationId xmlns:a16="http://schemas.microsoft.com/office/drawing/2014/main" id="{BBB4B704-B745-2708-2030-C307D81D03F0}"/>
              </a:ext>
            </a:extLst>
          </p:cNvPr>
          <p:cNvSpPr txBox="1"/>
          <p:nvPr/>
        </p:nvSpPr>
        <p:spPr>
          <a:xfrm>
            <a:off x="2652055" y="272588"/>
            <a:ext cx="4572000"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Separable </a:t>
            </a:r>
            <a:r>
              <a:rPr lang="en-US" dirty="0" err="1">
                <a:solidFill>
                  <a:srgbClr val="FF0000"/>
                </a:solidFill>
                <a:latin typeface="Times New Roman" panose="02020603050405020304" pitchFamily="18" charset="0"/>
                <a:cs typeface="Times New Roman" panose="02020603050405020304" pitchFamily="18" charset="0"/>
              </a:rPr>
              <a:t>equation，從method</a:t>
            </a:r>
            <a:r>
              <a:rPr lang="en-US" dirty="0">
                <a:solidFill>
                  <a:srgbClr val="FF0000"/>
                </a:solidFill>
                <a:latin typeface="Times New Roman" panose="02020603050405020304" pitchFamily="18" charset="0"/>
                <a:cs typeface="Times New Roman" panose="02020603050405020304" pitchFamily="18" charset="0"/>
              </a:rPr>
              <a:t> 1衍伸：</a:t>
            </a:r>
            <a:endParaRPr lang="en-US" dirty="0">
              <a:latin typeface="Times New Roman" panose="02020603050405020304" pitchFamily="18" charset="0"/>
            </a:endParaRPr>
          </a:p>
        </p:txBody>
      </p:sp>
      <p:sp>
        <p:nvSpPr>
          <p:cNvPr id="11" name="TextBox 10">
            <a:extLst>
              <a:ext uri="{FF2B5EF4-FFF2-40B4-BE49-F238E27FC236}">
                <a16:creationId xmlns:a16="http://schemas.microsoft.com/office/drawing/2014/main" id="{B0084173-33B4-8C5A-D800-9747CFABC064}"/>
              </a:ext>
            </a:extLst>
          </p:cNvPr>
          <p:cNvSpPr txBox="1"/>
          <p:nvPr/>
        </p:nvSpPr>
        <p:spPr>
          <a:xfrm>
            <a:off x="1014299" y="291445"/>
            <a:ext cx="192866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抽象數學推導</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46139EF7-F4FB-BE28-ADD9-66ED33E38434}"/>
                  </a:ext>
                </a:extLst>
              </p:cNvPr>
              <p:cNvSpPr txBox="1"/>
              <p:nvPr/>
            </p:nvSpPr>
            <p:spPr bwMode="auto">
              <a:xfrm>
                <a:off x="2180215" y="1016520"/>
                <a:ext cx="1492781"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𝑓</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46139EF7-F4FB-BE28-ADD9-66ED33E38434}"/>
                  </a:ext>
                </a:extLst>
              </p:cNvPr>
              <p:cNvSpPr txBox="1">
                <a:spLocks noRot="1" noChangeAspect="1" noMove="1" noResize="1" noEditPoints="1" noAdjustHandles="1" noChangeArrowheads="1" noChangeShapeType="1" noTextEdit="1"/>
              </p:cNvSpPr>
              <p:nvPr/>
            </p:nvSpPr>
            <p:spPr bwMode="auto">
              <a:xfrm>
                <a:off x="2180215" y="1016520"/>
                <a:ext cx="1492781" cy="618246"/>
              </a:xfrm>
              <a:prstGeom prst="rect">
                <a:avLst/>
              </a:prstGeom>
              <a:blipFill>
                <a:blip r:embed="rId8"/>
                <a:stretch>
                  <a:fillRect b="-6122"/>
                </a:stretch>
              </a:blipFill>
              <a:ln>
                <a:noFill/>
              </a:ln>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A77E5253-430D-44AD-F759-109A964AA26C}"/>
              </a:ext>
            </a:extLst>
          </p:cNvPr>
          <p:cNvSpPr/>
          <p:nvPr/>
        </p:nvSpPr>
        <p:spPr>
          <a:xfrm rot="5400000">
            <a:off x="2756692" y="1744418"/>
            <a:ext cx="339824" cy="2985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3AE98C8-9698-674C-FACD-175264AC6458}"/>
                  </a:ext>
                </a:extLst>
              </p:cNvPr>
              <p:cNvSpPr txBox="1"/>
              <p:nvPr/>
            </p:nvSpPr>
            <p:spPr>
              <a:xfrm>
                <a:off x="3923928" y="2179215"/>
                <a:ext cx="403244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right-hand side </a:t>
                </a:r>
                <a14:m>
                  <m:oMath xmlns:m="http://schemas.openxmlformats.org/officeDocument/2006/math">
                    <m:r>
                      <a:rPr lang="en-US" altLang="zh-TW" i="1">
                        <a:latin typeface="Cambria Math" panose="02040503050406030204" pitchFamily="18" charset="0"/>
                      </a:rPr>
                      <m:t>𝑓</m:t>
                    </m:r>
                    <m:d>
                      <m:dPr>
                        <m:ctrlPr>
                          <a:rPr lang="en-US" altLang="zh-TW" i="1">
                            <a:latin typeface="Cambria Math" panose="02040503050406030204" pitchFamily="18" charset="0"/>
                          </a:rPr>
                        </m:ctrlPr>
                      </m:dPr>
                      <m:e>
                        <m:r>
                          <a:rPr lang="en-US" altLang="zh-TW" i="1">
                            <a:latin typeface="Cambria Math" panose="02040503050406030204" pitchFamily="18" charset="0"/>
                          </a:rPr>
                          <m:t>𝑦</m:t>
                        </m:r>
                        <m:r>
                          <a:rPr lang="en-US" altLang="zh-TW" i="1">
                            <a:latin typeface="Cambria Math" panose="02040503050406030204" pitchFamily="18" charset="0"/>
                          </a:rPr>
                          <m:t>,</m:t>
                        </m:r>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 is </a:t>
                </a:r>
                <a:r>
                  <a:rPr lang="en-US" dirty="0">
                    <a:solidFill>
                      <a:srgbClr val="FF0000"/>
                    </a:solidFill>
                    <a:latin typeface="Times New Roman" panose="02020603050405020304" pitchFamily="18" charset="0"/>
                    <a:cs typeface="Times New Roman" panose="02020603050405020304" pitchFamily="18" charset="0"/>
                  </a:rPr>
                  <a:t>separable  into a function of </a:t>
                </a:r>
                <a14:m>
                  <m:oMath xmlns:m="http://schemas.openxmlformats.org/officeDocument/2006/math">
                    <m:r>
                      <a:rPr lang="en-US" b="0" i="1" smtClean="0">
                        <a:solidFill>
                          <a:srgbClr val="FF0000"/>
                        </a:solidFill>
                        <a:latin typeface="Cambria Math" panose="02040503050406030204" pitchFamily="18" charset="0"/>
                        <a:cs typeface="Times New Roman" panose="02020603050405020304" pitchFamily="18" charset="0"/>
                      </a:rPr>
                      <m:t>𝑥</m:t>
                    </m:r>
                  </m:oMath>
                </a14:m>
                <a:r>
                  <a:rPr lang="en-US" dirty="0">
                    <a:solidFill>
                      <a:srgbClr val="FF0000"/>
                    </a:solidFill>
                    <a:latin typeface="Times New Roman" panose="02020603050405020304" pitchFamily="18" charset="0"/>
                    <a:cs typeface="Times New Roman" panose="02020603050405020304" pitchFamily="18" charset="0"/>
                  </a:rPr>
                  <a:t> and a function of </a:t>
                </a:r>
                <a14:m>
                  <m:oMath xmlns:m="http://schemas.openxmlformats.org/officeDocument/2006/math">
                    <m:r>
                      <a:rPr lang="en-US" i="1" dirty="0" smtClean="0">
                        <a:solidFill>
                          <a:srgbClr val="FF0000"/>
                        </a:solidFill>
                        <a:latin typeface="Cambria Math" panose="02040503050406030204" pitchFamily="18" charset="0"/>
                        <a:cs typeface="Times New Roman" panose="02020603050405020304" pitchFamily="18" charset="0"/>
                      </a:rPr>
                      <m:t>𝑦</m:t>
                    </m:r>
                  </m:oMath>
                </a14:m>
                <a:r>
                  <a:rPr lang="en-US" dirty="0">
                    <a:solidFill>
                      <a:srgbClr val="FF0000"/>
                    </a:solidFill>
                    <a:latin typeface="Times New Roman" panose="02020603050405020304" pitchFamily="18" charset="0"/>
                    <a:cs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A8301DFF-607F-CFFE-BF8B-E7C8D6F72C9F}"/>
                  </a:ext>
                </a:extLst>
              </p:cNvPr>
              <p:cNvSpPr txBox="1">
                <a:spLocks noRot="1" noChangeAspect="1" noMove="1" noResize="1" noEditPoints="1" noAdjustHandles="1" noChangeArrowheads="1" noChangeShapeType="1" noTextEdit="1"/>
              </p:cNvSpPr>
              <p:nvPr/>
            </p:nvSpPr>
            <p:spPr>
              <a:xfrm>
                <a:off x="3923928" y="2179215"/>
                <a:ext cx="4032448" cy="646331"/>
              </a:xfrm>
              <a:prstGeom prst="rect">
                <a:avLst/>
              </a:prstGeom>
              <a:blipFill>
                <a:blip r:embed="rId9"/>
                <a:stretch>
                  <a:fillRect l="-1572" t="-3846" b="-13462"/>
                </a:stretch>
              </a:blipFill>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E6B88330-0F2E-F6E5-FCE1-44D110ECAEFB}"/>
              </a:ext>
            </a:extLst>
          </p:cNvPr>
          <p:cNvSpPr/>
          <p:nvPr/>
        </p:nvSpPr>
        <p:spPr>
          <a:xfrm rot="5400000">
            <a:off x="2772848" y="2869719"/>
            <a:ext cx="339824" cy="29854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2">
                <a:extLst>
                  <a:ext uri="{FF2B5EF4-FFF2-40B4-BE49-F238E27FC236}">
                    <a16:creationId xmlns:a16="http://schemas.microsoft.com/office/drawing/2014/main" id="{308A1C93-48F5-6FB1-3043-515749697850}"/>
                  </a:ext>
                </a:extLst>
              </p:cNvPr>
              <p:cNvSpPr txBox="1"/>
              <p:nvPr/>
            </p:nvSpPr>
            <p:spPr bwMode="auto">
              <a:xfrm>
                <a:off x="7857854" y="2251328"/>
                <a:ext cx="1136593"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7" name="文字方塊 2">
                <a:extLst>
                  <a:ext uri="{FF2B5EF4-FFF2-40B4-BE49-F238E27FC236}">
                    <a16:creationId xmlns:a16="http://schemas.microsoft.com/office/drawing/2014/main" id="{4F9D2FF9-1ACE-B6DF-89D1-758F6D9CD54A}"/>
                  </a:ext>
                </a:extLst>
              </p:cNvPr>
              <p:cNvSpPr txBox="1">
                <a:spLocks noRot="1" noChangeAspect="1" noMove="1" noResize="1" noEditPoints="1" noAdjustHandles="1" noChangeArrowheads="1" noChangeShapeType="1" noTextEdit="1"/>
              </p:cNvSpPr>
              <p:nvPr/>
            </p:nvSpPr>
            <p:spPr bwMode="auto">
              <a:xfrm>
                <a:off x="7857854" y="2251328"/>
                <a:ext cx="1136593" cy="525913"/>
              </a:xfrm>
              <a:prstGeom prst="rect">
                <a:avLst/>
              </a:prstGeom>
              <a:blipFill>
                <a:blip r:embed="rId10"/>
                <a:stretch>
                  <a:fillRect l="-4444" t="-2381" r="-4444"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2">
                <a:extLst>
                  <a:ext uri="{FF2B5EF4-FFF2-40B4-BE49-F238E27FC236}">
                    <a16:creationId xmlns:a16="http://schemas.microsoft.com/office/drawing/2014/main" id="{48723B54-C960-6273-E1E9-1115279044DD}"/>
                  </a:ext>
                </a:extLst>
              </p:cNvPr>
              <p:cNvSpPr txBox="1"/>
              <p:nvPr/>
            </p:nvSpPr>
            <p:spPr bwMode="auto">
              <a:xfrm>
                <a:off x="6499741" y="3166598"/>
                <a:ext cx="1405128" cy="518604"/>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1</m:t>
                          </m:r>
                        </m:num>
                        <m:den>
                          <m:r>
                            <a:rPr kumimoji="1" lang="en-US" altLang="zh-TW" b="0" i="1" smtClean="0">
                              <a:latin typeface="Cambria Math" panose="02040503050406030204" pitchFamily="18" charset="0"/>
                              <a:cs typeface="Times New Roman" panose="02020603050405020304" pitchFamily="18" charset="0"/>
                            </a:rPr>
                            <m:t>𝑁</m:t>
                          </m:r>
                        </m:den>
                      </m:f>
                      <m:r>
                        <a:rPr kumimoji="1" lang="en-US" altLang="zh-TW" b="0" i="1" smtClean="0">
                          <a:latin typeface="Cambria Math" panose="02040503050406030204" pitchFamily="18" charset="0"/>
                          <a:cs typeface="Times New Roman" panose="02020603050405020304" pitchFamily="18" charset="0"/>
                        </a:rPr>
                        <m:t>𝑑𝑁</m:t>
                      </m:r>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8" name="文字方塊 2">
                <a:extLst>
                  <a:ext uri="{FF2B5EF4-FFF2-40B4-BE49-F238E27FC236}">
                    <a16:creationId xmlns:a16="http://schemas.microsoft.com/office/drawing/2014/main" id="{36C01589-DF21-F6AD-1EC0-41A9013C2B63}"/>
                  </a:ext>
                </a:extLst>
              </p:cNvPr>
              <p:cNvSpPr txBox="1">
                <a:spLocks noRot="1" noChangeAspect="1" noMove="1" noResize="1" noEditPoints="1" noAdjustHandles="1" noChangeArrowheads="1" noChangeShapeType="1" noTextEdit="1"/>
              </p:cNvSpPr>
              <p:nvPr/>
            </p:nvSpPr>
            <p:spPr bwMode="auto">
              <a:xfrm>
                <a:off x="6499741" y="3166598"/>
                <a:ext cx="1405128" cy="518604"/>
              </a:xfrm>
              <a:prstGeom prst="rect">
                <a:avLst/>
              </a:prstGeom>
              <a:blipFill>
                <a:blip r:embed="rId11"/>
                <a:stretch>
                  <a:fillRect l="-2679" t="-4762" r="-2679" b="-119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18B81F20-6B6C-FEAE-456B-DF87E600FC8D}"/>
                  </a:ext>
                </a:extLst>
              </p:cNvPr>
              <p:cNvSpPr txBox="1"/>
              <p:nvPr/>
            </p:nvSpPr>
            <p:spPr bwMode="auto">
              <a:xfrm>
                <a:off x="6499741" y="3909619"/>
                <a:ext cx="2365839" cy="726481"/>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b="0" i="1" smtClean="0">
                              <a:latin typeface="Cambria Math" panose="02040503050406030204" pitchFamily="18" charset="0"/>
                              <a:cs typeface="Times New Roman" panose="02020603050405020304" pitchFamily="18" charset="0"/>
                            </a:rPr>
                          </m:ctrlPr>
                        </m:naryPr>
                        <m:sub/>
                        <m:sup/>
                        <m:e>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1</m:t>
                              </m:r>
                            </m:num>
                            <m:den>
                              <m:r>
                                <a:rPr lang="en-US" altLang="zh-TW" i="1">
                                  <a:latin typeface="Cambria Math" panose="02040503050406030204" pitchFamily="18" charset="0"/>
                                  <a:cs typeface="Times New Roman" panose="02020603050405020304" pitchFamily="18" charset="0"/>
                                </a:rPr>
                                <m:t>𝑁</m:t>
                              </m:r>
                            </m:den>
                          </m:f>
                          <m:r>
                            <a:rPr lang="en-US" altLang="zh-TW" b="0" i="1" smtClean="0">
                              <a:latin typeface="Cambria Math" panose="02040503050406030204" pitchFamily="18" charset="0"/>
                              <a:cs typeface="Times New Roman" panose="02020603050405020304" pitchFamily="18" charset="0"/>
                            </a:rPr>
                            <m:t>𝑑𝑁</m:t>
                          </m:r>
                        </m:e>
                      </m:nary>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nary>
                        <m:naryPr>
                          <m:limLoc m:val="undOvr"/>
                          <m:subHide m:val="on"/>
                          <m:supHide m:val="on"/>
                          <m:ctrl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ctrlPr>
                        </m:naryPr>
                        <m:sub/>
                        <m:sup/>
                        <m:e>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e>
                      </m:nary>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𝐶</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D5454243-0C47-0277-BF95-9287A30EBAD0}"/>
                  </a:ext>
                </a:extLst>
              </p:cNvPr>
              <p:cNvSpPr txBox="1">
                <a:spLocks noRot="1" noChangeAspect="1" noMove="1" noResize="1" noEditPoints="1" noAdjustHandles="1" noChangeArrowheads="1" noChangeShapeType="1" noTextEdit="1"/>
              </p:cNvSpPr>
              <p:nvPr/>
            </p:nvSpPr>
            <p:spPr bwMode="auto">
              <a:xfrm>
                <a:off x="6499741" y="3909619"/>
                <a:ext cx="2365839" cy="726481"/>
              </a:xfrm>
              <a:prstGeom prst="rect">
                <a:avLst/>
              </a:prstGeom>
              <a:blipFill>
                <a:blip r:embed="rId12"/>
                <a:stretch>
                  <a:fillRect l="-40107" t="-150847" r="-2674" b="-21525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8600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4" grpId="0"/>
      <p:bldP spid="16" grpId="0"/>
      <p:bldP spid="2" grpId="0"/>
      <p:bldP spid="15"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DA530-0511-9C71-84F0-031EEB4F6AD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FDF9FEB-331B-4F0F-CB90-0C90E404A3FF}"/>
                  </a:ext>
                </a:extLst>
              </p:cNvPr>
              <p:cNvSpPr txBox="1"/>
              <p:nvPr/>
            </p:nvSpPr>
            <p:spPr>
              <a:xfrm>
                <a:off x="1763688" y="1241866"/>
                <a:ext cx="1775694" cy="618246"/>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𝑑</m:t>
                          </m:r>
                          <m:r>
                            <a:rPr lang="en-US" altLang="zh-TW" b="0" i="1" smtClean="0">
                              <a:latin typeface="Cambria Math" panose="02040503050406030204" pitchFamily="18" charset="0"/>
                            </a:rPr>
                            <m:t>𝑦</m:t>
                          </m:r>
                        </m:num>
                        <m:den>
                          <m:r>
                            <a:rPr lang="en-US" altLang="zh-TW" i="1">
                              <a:latin typeface="Cambria Math"/>
                            </a:rPr>
                            <m:t>𝑑</m:t>
                          </m:r>
                          <m:r>
                            <a:rPr lang="en-US" altLang="zh-TW" i="1">
                              <a:latin typeface="Cambria Math" panose="02040503050406030204" pitchFamily="18" charset="0"/>
                            </a:rPr>
                            <m:t>𝑥</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DFDF9FEB-331B-4F0F-CB90-0C90E404A3FF}"/>
                  </a:ext>
                </a:extLst>
              </p:cNvPr>
              <p:cNvSpPr txBox="1">
                <a:spLocks noRot="1" noChangeAspect="1" noMove="1" noResize="1" noEditPoints="1" noAdjustHandles="1" noChangeArrowheads="1" noChangeShapeType="1" noTextEdit="1"/>
              </p:cNvSpPr>
              <p:nvPr/>
            </p:nvSpPr>
            <p:spPr>
              <a:xfrm>
                <a:off x="1763688" y="1241866"/>
                <a:ext cx="1775694" cy="618246"/>
              </a:xfrm>
              <a:prstGeom prst="rect">
                <a:avLst/>
              </a:prstGeom>
              <a:blipFill>
                <a:blip r:embed="rId2"/>
                <a:stretch>
                  <a:fillRect b="-6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4BBC72B-714E-404F-7993-6BF121563C23}"/>
              </a:ext>
            </a:extLst>
          </p:cNvPr>
          <p:cNvSpPr txBox="1"/>
          <p:nvPr/>
        </p:nvSpPr>
        <p:spPr>
          <a:xfrm>
            <a:off x="1763688" y="692696"/>
            <a:ext cx="2376264"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Example 1:</a:t>
            </a: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BBF7E1E7-A787-AE52-DB64-87CDC3AB76D5}"/>
                  </a:ext>
                </a:extLst>
              </p:cNvPr>
              <p:cNvSpPr txBox="1"/>
              <p:nvPr/>
            </p:nvSpPr>
            <p:spPr bwMode="auto">
              <a:xfrm>
                <a:off x="1763688" y="2708920"/>
                <a:ext cx="2796407"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i="1" smtClean="0">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𝑦</m:t>
                              </m:r>
                            </m:den>
                          </m:f>
                          <m:r>
                            <a:rPr lang="en-US" altLang="zh-TW" i="1">
                              <a:latin typeface="Cambria Math" panose="02040503050406030204" pitchFamily="18" charset="0"/>
                            </a:rPr>
                            <m:t>𝑑𝑦</m:t>
                          </m:r>
                        </m:e>
                      </m:nary>
                      <m:r>
                        <a:rPr lang="en-US" altLang="zh-TW" b="0" i="1" smtClean="0">
                          <a:latin typeface="Cambria Math" panose="02040503050406030204" pitchFamily="18" charset="0"/>
                        </a:rPr>
                        <m:t>=</m:t>
                      </m:r>
                      <m:nary>
                        <m:naryPr>
                          <m:limLoc m:val="undOvr"/>
                          <m:subHide m:val="on"/>
                          <m:supHide m:val="on"/>
                          <m:ctrlPr>
                            <a:rPr lang="en-US" altLang="zh-TW" i="1" smtClean="0">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BBF7E1E7-A787-AE52-DB64-87CDC3AB76D5}"/>
                  </a:ext>
                </a:extLst>
              </p:cNvPr>
              <p:cNvSpPr txBox="1">
                <a:spLocks noRot="1" noChangeAspect="1" noMove="1" noResize="1" noEditPoints="1" noAdjustHandles="1" noChangeArrowheads="1" noChangeShapeType="1" noTextEdit="1"/>
              </p:cNvSpPr>
              <p:nvPr/>
            </p:nvSpPr>
            <p:spPr bwMode="auto">
              <a:xfrm>
                <a:off x="1763688" y="2708920"/>
                <a:ext cx="2796407" cy="818814"/>
              </a:xfrm>
              <a:prstGeom prst="rect">
                <a:avLst/>
              </a:prstGeom>
              <a:blipFill>
                <a:blip r:embed="rId3"/>
                <a:stretch>
                  <a:fillRect l="-30180" t="-132308" b="-190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E7030FB9-6956-D74F-E468-A30987CC118B}"/>
                  </a:ext>
                </a:extLst>
              </p:cNvPr>
              <p:cNvSpPr txBox="1"/>
              <p:nvPr/>
            </p:nvSpPr>
            <p:spPr bwMode="auto">
              <a:xfrm>
                <a:off x="5864063" y="1241866"/>
                <a:ext cx="1516249" cy="677173"/>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num>
                        <m:den>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𝑦</m:t>
                              </m:r>
                            </m:e>
                          </m:d>
                        </m:den>
                      </m:f>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E7030FB9-6956-D74F-E468-A30987CC118B}"/>
                  </a:ext>
                </a:extLst>
              </p:cNvPr>
              <p:cNvSpPr txBox="1">
                <a:spLocks noRot="1" noChangeAspect="1" noMove="1" noResize="1" noEditPoints="1" noAdjustHandles="1" noChangeArrowheads="1" noChangeShapeType="1" noTextEdit="1"/>
              </p:cNvSpPr>
              <p:nvPr/>
            </p:nvSpPr>
            <p:spPr bwMode="auto">
              <a:xfrm>
                <a:off x="5864063" y="1241866"/>
                <a:ext cx="1516249" cy="677173"/>
              </a:xfrm>
              <a:prstGeom prst="rect">
                <a:avLst/>
              </a:prstGeom>
              <a:blipFill>
                <a:blip r:embed="rId4"/>
                <a:stretch>
                  <a:fillRect b="-545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039F5283-868F-BF40-C342-491AE1951443}"/>
                  </a:ext>
                </a:extLst>
              </p:cNvPr>
              <p:cNvSpPr txBox="1"/>
              <p:nvPr/>
            </p:nvSpPr>
            <p:spPr bwMode="auto">
              <a:xfrm>
                <a:off x="5818763" y="2708920"/>
                <a:ext cx="3123099"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𝑄</m:t>
                          </m:r>
                          <m:d>
                            <m:dPr>
                              <m:ctrlPr>
                                <a:rPr lang="en-US" altLang="zh-TW" i="1">
                                  <a:latin typeface="Cambria Math" panose="02040503050406030204" pitchFamily="18" charset="0"/>
                                </a:rPr>
                              </m:ctrlPr>
                            </m:dPr>
                            <m:e>
                              <m:r>
                                <a:rPr lang="en-US" altLang="zh-TW" i="1">
                                  <a:latin typeface="Cambria Math" panose="02040503050406030204" pitchFamily="18" charset="0"/>
                                </a:rPr>
                                <m:t>𝑦</m:t>
                              </m:r>
                            </m:e>
                          </m:d>
                          <m:r>
                            <a:rPr lang="en-US" altLang="zh-TW" i="1">
                              <a:latin typeface="Cambria Math" panose="02040503050406030204" pitchFamily="18" charset="0"/>
                            </a:rPr>
                            <m:t>𝑑𝑦</m:t>
                          </m:r>
                        </m:e>
                      </m:nary>
                      <m:r>
                        <a:rPr lang="en-US" altLang="zh-TW" b="0" i="1" smtClean="0">
                          <a:latin typeface="Cambria Math" panose="02040503050406030204" pitchFamily="18" charset="0"/>
                        </a:rPr>
                        <m:t>=−</m:t>
                      </m:r>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𝑃</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039F5283-868F-BF40-C342-491AE1951443}"/>
                  </a:ext>
                </a:extLst>
              </p:cNvPr>
              <p:cNvSpPr txBox="1">
                <a:spLocks noRot="1" noChangeAspect="1" noMove="1" noResize="1" noEditPoints="1" noAdjustHandles="1" noChangeArrowheads="1" noChangeShapeType="1" noTextEdit="1"/>
              </p:cNvSpPr>
              <p:nvPr/>
            </p:nvSpPr>
            <p:spPr bwMode="auto">
              <a:xfrm>
                <a:off x="5818763" y="2708920"/>
                <a:ext cx="3123099" cy="818814"/>
              </a:xfrm>
              <a:prstGeom prst="rect">
                <a:avLst/>
              </a:prstGeom>
              <a:blipFill>
                <a:blip r:embed="rId5"/>
                <a:stretch>
                  <a:fillRect l="-27530" t="-132308" b="-190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0E89C7FC-A448-0CAE-8A86-2343228F65D7}"/>
                  </a:ext>
                </a:extLst>
              </p:cNvPr>
              <p:cNvSpPr txBox="1"/>
              <p:nvPr/>
            </p:nvSpPr>
            <p:spPr bwMode="auto">
              <a:xfrm>
                <a:off x="1778859" y="4099093"/>
                <a:ext cx="2495620"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ln</m:t>
                          </m:r>
                        </m:fName>
                        <m:e>
                          <m:r>
                            <a:rPr lang="en-US" altLang="zh-TW" b="0" i="1" smtClean="0">
                              <a:latin typeface="Cambria Math" panose="02040503050406030204" pitchFamily="18" charset="0"/>
                            </a:rPr>
                            <m:t>𝑦</m:t>
                          </m:r>
                        </m:e>
                      </m:func>
                      <m:r>
                        <a:rPr lang="en-US" altLang="zh-TW" b="0" i="1" smtClean="0">
                          <a:latin typeface="Cambria Math" panose="02040503050406030204" pitchFamily="18" charset="0"/>
                        </a:rPr>
                        <m:t>=</m:t>
                      </m:r>
                      <m:nary>
                        <m:naryPr>
                          <m:limLoc m:val="undOvr"/>
                          <m:subHide m:val="on"/>
                          <m:supHide m:val="on"/>
                          <m:ctrlPr>
                            <a:rPr lang="en-US" altLang="zh-TW" i="1" smtClean="0">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0E89C7FC-A448-0CAE-8A86-2343228F65D7}"/>
                  </a:ext>
                </a:extLst>
              </p:cNvPr>
              <p:cNvSpPr txBox="1">
                <a:spLocks noRot="1" noChangeAspect="1" noMove="1" noResize="1" noEditPoints="1" noAdjustHandles="1" noChangeArrowheads="1" noChangeShapeType="1" noTextEdit="1"/>
              </p:cNvSpPr>
              <p:nvPr/>
            </p:nvSpPr>
            <p:spPr bwMode="auto">
              <a:xfrm>
                <a:off x="1778859" y="4099093"/>
                <a:ext cx="2495620" cy="818814"/>
              </a:xfrm>
              <a:prstGeom prst="rect">
                <a:avLst/>
              </a:prstGeom>
              <a:blipFill>
                <a:blip r:embed="rId6"/>
                <a:stretch>
                  <a:fillRect l="-8122"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0DEDD1B-5CFF-F63F-2C2E-5FBCBA7E1843}"/>
                  </a:ext>
                </a:extLst>
              </p:cNvPr>
              <p:cNvSpPr txBox="1"/>
              <p:nvPr/>
            </p:nvSpPr>
            <p:spPr bwMode="auto">
              <a:xfrm>
                <a:off x="1815497" y="5346490"/>
                <a:ext cx="1715983" cy="412998"/>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𝐶</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sup>
                      </m:sSup>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10DEDD1B-5CFF-F63F-2C2E-5FBCBA7E1843}"/>
                  </a:ext>
                </a:extLst>
              </p:cNvPr>
              <p:cNvSpPr txBox="1">
                <a:spLocks noRot="1" noChangeAspect="1" noMove="1" noResize="1" noEditPoints="1" noAdjustHandles="1" noChangeArrowheads="1" noChangeShapeType="1" noTextEdit="1"/>
              </p:cNvSpPr>
              <p:nvPr/>
            </p:nvSpPr>
            <p:spPr bwMode="auto">
              <a:xfrm>
                <a:off x="1815497" y="5346490"/>
                <a:ext cx="1715983" cy="412998"/>
              </a:xfrm>
              <a:prstGeom prst="rect">
                <a:avLst/>
              </a:prstGeom>
              <a:blipFill>
                <a:blip r:embed="rId7"/>
                <a:stretch>
                  <a:fillRect t="-82353" b="-111765"/>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F96FE854-F73F-9099-F016-8324DEA08C9D}"/>
              </a:ext>
            </a:extLst>
          </p:cNvPr>
          <p:cNvSpPr txBox="1"/>
          <p:nvPr/>
        </p:nvSpPr>
        <p:spPr>
          <a:xfrm>
            <a:off x="3995936" y="5346490"/>
            <a:ext cx="186812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等一下有用</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88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BCF8A-14B2-A331-6D45-25D7425A3F2D}"/>
            </a:ext>
          </a:extLst>
        </p:cNvPr>
        <p:cNvGrpSpPr/>
        <p:nvPr/>
      </p:nvGrpSpPr>
      <p:grpSpPr>
        <a:xfrm>
          <a:off x="0" y="0"/>
          <a:ext cx="0" cy="0"/>
          <a:chOff x="0" y="0"/>
          <a:chExt cx="0" cy="0"/>
        </a:xfrm>
      </p:grpSpPr>
      <p:sp>
        <p:nvSpPr>
          <p:cNvPr id="74754" name="Rectangle 4">
            <a:extLst>
              <a:ext uri="{FF2B5EF4-FFF2-40B4-BE49-F238E27FC236}">
                <a16:creationId xmlns:a16="http://schemas.microsoft.com/office/drawing/2014/main" id="{3A03D20C-5545-426F-C9D3-4E57C8932578}"/>
              </a:ext>
            </a:extLst>
          </p:cNvPr>
          <p:cNvSpPr>
            <a:spLocks noGrp="1" noChangeArrowheads="1"/>
          </p:cNvSpPr>
          <p:nvPr>
            <p:ph type="title"/>
          </p:nvPr>
        </p:nvSpPr>
        <p:spPr>
          <a:xfrm>
            <a:off x="1453013" y="1772816"/>
            <a:ext cx="6552728" cy="731837"/>
          </a:xfrm>
        </p:spPr>
        <p:txBody>
          <a:bodyPr/>
          <a:lstStyle/>
          <a:p>
            <a:pPr algn="l" eaLnBrk="1" hangingPunct="1"/>
            <a:r>
              <a:rPr lang="zh-TW" altLang="en-US" sz="1800" dirty="0">
                <a:solidFill>
                  <a:schemeClr val="tx1"/>
                </a:solidFill>
              </a:rPr>
              <a:t>因垂直與水平的獨立性，因此等同於阻力下的自由落體。</a:t>
            </a:r>
          </a:p>
        </p:txBody>
      </p:sp>
      <p:pic>
        <p:nvPicPr>
          <p:cNvPr id="74755" name="Picture 6" descr="0615">
            <a:extLst>
              <a:ext uri="{FF2B5EF4-FFF2-40B4-BE49-F238E27FC236}">
                <a16:creationId xmlns:a16="http://schemas.microsoft.com/office/drawing/2014/main" id="{6643D807-E1B6-94BE-B6B1-F9547B72D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650" b="4076"/>
          <a:stretch>
            <a:fillRect/>
          </a:stretch>
        </p:blipFill>
        <p:spPr bwMode="auto">
          <a:xfrm>
            <a:off x="1475655" y="4230606"/>
            <a:ext cx="2635741" cy="240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4758" name="文字方塊 6">
                <a:extLst>
                  <a:ext uri="{FF2B5EF4-FFF2-40B4-BE49-F238E27FC236}">
                    <a16:creationId xmlns:a16="http://schemas.microsoft.com/office/drawing/2014/main" id="{211F03C8-9109-BD5B-F816-D3D7B0E0B4C4}"/>
                  </a:ext>
                </a:extLst>
              </p:cNvPr>
              <p:cNvSpPr txBox="1">
                <a:spLocks noChangeArrowheads="1"/>
              </p:cNvSpPr>
              <p:nvPr/>
            </p:nvSpPr>
            <p:spPr bwMode="auto">
              <a:xfrm>
                <a:off x="1446522" y="783725"/>
                <a:ext cx="2536825" cy="391261"/>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垂直方向的速度分量</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𝑣</m:t>
                        </m:r>
                      </m:e>
                      <m:sub>
                        <m:r>
                          <a:rPr lang="en-US" altLang="zh-TW" sz="1800" b="0" i="1" smtClean="0">
                            <a:solidFill>
                              <a:srgbClr val="FF0000"/>
                            </a:solidFill>
                            <a:latin typeface="Cambria Math" panose="02040503050406030204" pitchFamily="18" charset="0"/>
                          </a:rPr>
                          <m:t>𝑦</m:t>
                        </m:r>
                      </m:sub>
                    </m:sSub>
                  </m:oMath>
                </a14:m>
                <a:endParaRPr lang="zh-TW" altLang="en-US" sz="1800" dirty="0">
                  <a:solidFill>
                    <a:srgbClr val="FF0000"/>
                  </a:solidFill>
                </a:endParaRPr>
              </a:p>
            </p:txBody>
          </p:sp>
        </mc:Choice>
        <mc:Fallback xmlns="">
          <p:sp>
            <p:nvSpPr>
              <p:cNvPr id="74758" name="文字方塊 6">
                <a:extLst>
                  <a:ext uri="{FF2B5EF4-FFF2-40B4-BE49-F238E27FC236}">
                    <a16:creationId xmlns:a16="http://schemas.microsoft.com/office/drawing/2014/main" id="{A7B3B6FF-54B2-0EB9-3379-B0FD7A8E69CB}"/>
                  </a:ext>
                </a:extLst>
              </p:cNvPr>
              <p:cNvSpPr txBox="1">
                <a:spLocks noRot="1" noChangeAspect="1" noMove="1" noResize="1" noEditPoints="1" noAdjustHandles="1" noChangeArrowheads="1" noChangeShapeType="1" noTextEdit="1"/>
              </p:cNvSpPr>
              <p:nvPr/>
            </p:nvSpPr>
            <p:spPr bwMode="auto">
              <a:xfrm>
                <a:off x="1446522" y="783725"/>
                <a:ext cx="2536825" cy="391261"/>
              </a:xfrm>
              <a:prstGeom prst="rect">
                <a:avLst/>
              </a:prstGeom>
              <a:blipFill>
                <a:blip r:embed="rId3"/>
                <a:stretch>
                  <a:fillRect l="-1990" t="-6061" b="-12121"/>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3C6F12B6-3AB5-F78F-FF2E-F328C4F35FDD}"/>
                  </a:ext>
                </a:extLst>
              </p:cNvPr>
              <p:cNvSpPr txBox="1"/>
              <p:nvPr/>
            </p:nvSpPr>
            <p:spPr bwMode="auto">
              <a:xfrm>
                <a:off x="1468429" y="1322708"/>
                <a:ext cx="1852367"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latin typeface="Times New Roman" panose="02020603050405020304" pitchFamily="18" charset="0"/>
                </a:endParaRPr>
              </a:p>
            </p:txBody>
          </p:sp>
        </mc:Choice>
        <mc:Fallback xmlns="">
          <p:sp>
            <p:nvSpPr>
              <p:cNvPr id="8" name="文字方塊 7">
                <a:extLst>
                  <a:ext uri="{FF2B5EF4-FFF2-40B4-BE49-F238E27FC236}">
                    <a16:creationId xmlns:a16="http://schemas.microsoft.com/office/drawing/2014/main" id="{3C6F12B6-3AB5-F78F-FF2E-F328C4F35FDD}"/>
                  </a:ext>
                </a:extLst>
              </p:cNvPr>
              <p:cNvSpPr txBox="1">
                <a:spLocks noRot="1" noChangeAspect="1" noMove="1" noResize="1" noEditPoints="1" noAdjustHandles="1" noChangeArrowheads="1" noChangeShapeType="1" noTextEdit="1"/>
              </p:cNvSpPr>
              <p:nvPr/>
            </p:nvSpPr>
            <p:spPr bwMode="auto">
              <a:xfrm>
                <a:off x="1468429" y="1322708"/>
                <a:ext cx="1852367" cy="533479"/>
              </a:xfrm>
              <a:prstGeom prst="rect">
                <a:avLst/>
              </a:prstGeom>
              <a:blipFill>
                <a:blip r:embed="rId4"/>
                <a:stretch>
                  <a:fillRect l="-680" t="-2381" b="-16667"/>
                </a:stretch>
              </a:blipFill>
              <a:ln w="9525">
                <a:noFill/>
                <a:miter lim="800000"/>
                <a:headEnd/>
                <a:tailEnd/>
              </a:ln>
            </p:spPr>
            <p:txBody>
              <a:bodyPr/>
              <a:lstStyle/>
              <a:p>
                <a:r>
                  <a:rPr lang="en-US">
                    <a:noFill/>
                  </a:rPr>
                  <a:t> </a:t>
                </a:r>
              </a:p>
            </p:txBody>
          </p:sp>
        </mc:Fallback>
      </mc:AlternateContent>
      <p:pic>
        <p:nvPicPr>
          <p:cNvPr id="2" name="Picture 2" descr="D:\Users\Vincent\Dropbox\Documents\課程\YoungTextBook\Images\Chapter05\A_Images\A_Figures_and_Photos\05_00_Figure.jpg">
            <a:extLst>
              <a:ext uri="{FF2B5EF4-FFF2-40B4-BE49-F238E27FC236}">
                <a16:creationId xmlns:a16="http://schemas.microsoft.com/office/drawing/2014/main" id="{0D61954B-56FA-077B-7642-828710FF608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4230606"/>
            <a:ext cx="3254212" cy="240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4BC6CDB-6E00-B291-64D2-88BC41EBBB31}"/>
              </a:ext>
            </a:extLst>
          </p:cNvPr>
          <p:cNvSpPr txBox="1"/>
          <p:nvPr/>
        </p:nvSpPr>
        <p:spPr>
          <a:xfrm>
            <a:off x="1460135" y="2349831"/>
            <a:ext cx="626469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如此簡單的方程式，你立刻可以猜到一個解</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5CAF5ABF-4DA9-DD33-B711-A6A351684372}"/>
              </a:ext>
            </a:extLst>
          </p:cNvPr>
          <p:cNvSpPr txBox="1"/>
          <p:nvPr/>
        </p:nvSpPr>
        <p:spPr>
          <a:xfrm>
            <a:off x="1436386" y="2850825"/>
            <a:ext cx="259228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等速解</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文字方塊 7">
                <a:extLst>
                  <a:ext uri="{FF2B5EF4-FFF2-40B4-BE49-F238E27FC236}">
                    <a16:creationId xmlns:a16="http://schemas.microsoft.com/office/drawing/2014/main" id="{CC09A544-B7C0-927A-896D-8358E7F006E5}"/>
                  </a:ext>
                </a:extLst>
              </p:cNvPr>
              <p:cNvSpPr txBox="1"/>
              <p:nvPr/>
            </p:nvSpPr>
            <p:spPr bwMode="auto">
              <a:xfrm>
                <a:off x="2575617" y="2757730"/>
                <a:ext cx="2230867" cy="53347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=0=−</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latin typeface="Times New Roman" panose="02020603050405020304" pitchFamily="18" charset="0"/>
                </a:endParaRPr>
              </a:p>
            </p:txBody>
          </p:sp>
        </mc:Choice>
        <mc:Fallback xmlns="">
          <p:sp>
            <p:nvSpPr>
              <p:cNvPr id="5" name="文字方塊 7">
                <a:extLst>
                  <a:ext uri="{FF2B5EF4-FFF2-40B4-BE49-F238E27FC236}">
                    <a16:creationId xmlns:a16="http://schemas.microsoft.com/office/drawing/2014/main" id="{CC09A544-B7C0-927A-896D-8358E7F006E5}"/>
                  </a:ext>
                </a:extLst>
              </p:cNvPr>
              <p:cNvSpPr txBox="1">
                <a:spLocks noRot="1" noChangeAspect="1" noMove="1" noResize="1" noEditPoints="1" noAdjustHandles="1" noChangeArrowheads="1" noChangeShapeType="1" noTextEdit="1"/>
              </p:cNvSpPr>
              <p:nvPr/>
            </p:nvSpPr>
            <p:spPr bwMode="auto">
              <a:xfrm>
                <a:off x="2575617" y="2757730"/>
                <a:ext cx="2230867" cy="533479"/>
              </a:xfrm>
              <a:prstGeom prst="rect">
                <a:avLst/>
              </a:prstGeom>
              <a:blipFill>
                <a:blip r:embed="rId6"/>
                <a:stretch>
                  <a:fillRect l="-2273" b="-1136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7">
                <a:extLst>
                  <a:ext uri="{FF2B5EF4-FFF2-40B4-BE49-F238E27FC236}">
                    <a16:creationId xmlns:a16="http://schemas.microsoft.com/office/drawing/2014/main" id="{01E19DBB-43AE-D56C-ECBC-B1EDC1FCDF54}"/>
                  </a:ext>
                </a:extLst>
              </p:cNvPr>
              <p:cNvSpPr txBox="1"/>
              <p:nvPr/>
            </p:nvSpPr>
            <p:spPr bwMode="auto">
              <a:xfrm>
                <a:off x="5167905" y="2798310"/>
                <a:ext cx="1148648" cy="474361"/>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𝑚𝑔</m:t>
                          </m:r>
                        </m:num>
                        <m:den>
                          <m:r>
                            <a:rPr lang="en-US" altLang="zh-TW" sz="1800" b="0" i="1" smtClean="0">
                              <a:latin typeface="Cambria Math" panose="02040503050406030204" pitchFamily="18" charset="0"/>
                            </a:rPr>
                            <m:t>𝑘</m:t>
                          </m:r>
                        </m:den>
                      </m:f>
                    </m:oMath>
                  </m:oMathPara>
                </a14:m>
                <a:endParaRPr kumimoji="1" lang="zh-TW" altLang="en-US" sz="1800" dirty="0">
                  <a:latin typeface="Times New Roman" panose="02020603050405020304" pitchFamily="18" charset="0"/>
                </a:endParaRPr>
              </a:p>
            </p:txBody>
          </p:sp>
        </mc:Choice>
        <mc:Fallback xmlns="">
          <p:sp>
            <p:nvSpPr>
              <p:cNvPr id="6" name="文字方塊 7">
                <a:extLst>
                  <a:ext uri="{FF2B5EF4-FFF2-40B4-BE49-F238E27FC236}">
                    <a16:creationId xmlns:a16="http://schemas.microsoft.com/office/drawing/2014/main" id="{01E19DBB-43AE-D56C-ECBC-B1EDC1FCDF54}"/>
                  </a:ext>
                </a:extLst>
              </p:cNvPr>
              <p:cNvSpPr txBox="1">
                <a:spLocks noRot="1" noChangeAspect="1" noMove="1" noResize="1" noEditPoints="1" noAdjustHandles="1" noChangeArrowheads="1" noChangeShapeType="1" noTextEdit="1"/>
              </p:cNvSpPr>
              <p:nvPr/>
            </p:nvSpPr>
            <p:spPr bwMode="auto">
              <a:xfrm>
                <a:off x="5167905" y="2798310"/>
                <a:ext cx="1148648" cy="474361"/>
              </a:xfrm>
              <a:prstGeom prst="rect">
                <a:avLst/>
              </a:prstGeom>
              <a:blipFill>
                <a:blip r:embed="rId7"/>
                <a:stretch>
                  <a:fillRect l="-2198" t="-2632" r="-3297" b="-15789"/>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0D8F57C9-AF4C-E742-FF48-E77123274D2C}"/>
              </a:ext>
            </a:extLst>
          </p:cNvPr>
          <p:cNvSpPr txBox="1"/>
          <p:nvPr/>
        </p:nvSpPr>
        <p:spPr>
          <a:xfrm>
            <a:off x="1436385" y="3347360"/>
            <a:ext cx="656935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這顯然不通，但顯然是正確的一個解one</a:t>
            </a:r>
            <a:r>
              <a:rPr lang="en-US" dirty="0">
                <a:latin typeface="Times New Roman" panose="02020603050405020304" pitchFamily="18" charset="0"/>
                <a:cs typeface="Times New Roman" panose="02020603050405020304" pitchFamily="18" charset="0"/>
              </a:rPr>
              <a:t> of the solutions。</a:t>
            </a:r>
          </a:p>
        </p:txBody>
      </p:sp>
      <p:sp>
        <p:nvSpPr>
          <p:cNvPr id="9" name="TextBox 8">
            <a:extLst>
              <a:ext uri="{FF2B5EF4-FFF2-40B4-BE49-F238E27FC236}">
                <a16:creationId xmlns:a16="http://schemas.microsoft.com/office/drawing/2014/main" id="{9BC68681-F9CF-796F-4C86-2F799935FDB9}"/>
              </a:ext>
            </a:extLst>
          </p:cNvPr>
          <p:cNvSpPr txBox="1"/>
          <p:nvPr/>
        </p:nvSpPr>
        <p:spPr>
          <a:xfrm>
            <a:off x="1468429" y="3764584"/>
            <a:ext cx="4608512"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猜想：我們必須將未確定常數引入</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437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1B2A3-37B8-CEC1-8923-321B19348BC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7">
                <a:extLst>
                  <a:ext uri="{FF2B5EF4-FFF2-40B4-BE49-F238E27FC236}">
                    <a16:creationId xmlns:a16="http://schemas.microsoft.com/office/drawing/2014/main" id="{1FCCB432-C532-17D4-6813-18137A34EAC3}"/>
                  </a:ext>
                </a:extLst>
              </p:cNvPr>
              <p:cNvSpPr txBox="1"/>
              <p:nvPr/>
            </p:nvSpPr>
            <p:spPr bwMode="auto">
              <a:xfrm>
                <a:off x="1474356" y="2223595"/>
                <a:ext cx="1694951" cy="533479"/>
              </a:xfrm>
              <a:prstGeom prst="rect">
                <a:avLst/>
              </a:prstGeom>
              <a:solidFill>
                <a:srgbClr val="F9FFC6"/>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kumimoji="1" lang="en-US" altLang="zh-TW" sz="1800" b="0" i="1" smtClean="0">
                          <a:latin typeface="Cambria Math" panose="02040503050406030204" pitchFamily="18" charset="0"/>
                        </a:rPr>
                        <m:t>+</m:t>
                      </m:r>
                      <m:r>
                        <a:rPr lang="en-US" altLang="zh-TW" sz="1800" b="0" i="1" smtClean="0">
                          <a:latin typeface="Cambria Math" panose="02040503050406030204" pitchFamily="18" charset="0"/>
                        </a:rPr>
                        <m:t>𝑏</m:t>
                      </m:r>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latin typeface="Times New Roman" panose="02020603050405020304" pitchFamily="18" charset="0"/>
                </a:endParaRPr>
              </a:p>
            </p:txBody>
          </p:sp>
        </mc:Choice>
        <mc:Fallback xmlns="">
          <p:sp>
            <p:nvSpPr>
              <p:cNvPr id="6" name="文字方塊 7">
                <a:extLst>
                  <a:ext uri="{FF2B5EF4-FFF2-40B4-BE49-F238E27FC236}">
                    <a16:creationId xmlns:a16="http://schemas.microsoft.com/office/drawing/2014/main" id="{1FCCB432-C532-17D4-6813-18137A34EAC3}"/>
                  </a:ext>
                </a:extLst>
              </p:cNvPr>
              <p:cNvSpPr txBox="1">
                <a:spLocks noRot="1" noChangeAspect="1" noMove="1" noResize="1" noEditPoints="1" noAdjustHandles="1" noChangeArrowheads="1" noChangeShapeType="1" noTextEdit="1"/>
              </p:cNvSpPr>
              <p:nvPr/>
            </p:nvSpPr>
            <p:spPr bwMode="auto">
              <a:xfrm>
                <a:off x="1474356" y="2223595"/>
                <a:ext cx="1694951" cy="533479"/>
              </a:xfrm>
              <a:prstGeom prst="rect">
                <a:avLst/>
              </a:prstGeom>
              <a:blipFill>
                <a:blip r:embed="rId2"/>
                <a:stretch>
                  <a:fillRect l="-2985" t="-2381" r="-746"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36202E46-2EC5-8C4F-BA81-B277C7DCD9DB}"/>
                  </a:ext>
                </a:extLst>
              </p:cNvPr>
              <p:cNvSpPr txBox="1"/>
              <p:nvPr/>
            </p:nvSpPr>
            <p:spPr bwMode="auto">
              <a:xfrm>
                <a:off x="1474356" y="2867362"/>
                <a:ext cx="2946319" cy="1031693"/>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altLang="zh-TW" b="0"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d>
                            <m:dPr>
                              <m:ctrlPr>
                                <a:rPr lang="en-US" altLang="zh-TW" i="1">
                                  <a:latin typeface="Cambria Math" panose="02040503050406030204" pitchFamily="18" charset="0"/>
                                </a:rPr>
                              </m:ctrlPr>
                            </m:dPr>
                            <m:e>
                              <m:r>
                                <a:rPr lang="en-US" altLang="zh-TW" i="1">
                                  <a:latin typeface="Cambria Math" panose="02040503050406030204" pitchFamily="18" charset="0"/>
                                </a:rPr>
                                <m:t>0</m:t>
                              </m:r>
                            </m:e>
                          </m:d>
                        </m:sub>
                        <m:sup>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𝑡</m:t>
                              </m:r>
                            </m:e>
                          </m:d>
                        </m:sup>
                        <m:e>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𝑔</m:t>
                              </m:r>
                              <m:r>
                                <a:rPr lang="en-US" altLang="zh-TW" b="0" i="1" smtClean="0">
                                  <a:latin typeface="Cambria Math" panose="02040503050406030204" pitchFamily="18" charset="0"/>
                                </a:rPr>
                                <m:t>−</m:t>
                              </m:r>
                              <m:r>
                                <a:rPr lang="en-US" altLang="zh-TW" i="1">
                                  <a:latin typeface="Cambria Math" panose="02040503050406030204" pitchFamily="18" charset="0"/>
                                </a:rPr>
                                <m:t>𝑏</m:t>
                              </m:r>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den>
                          </m:f>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𝑑</m:t>
                              </m:r>
                              <m:r>
                                <a:rPr lang="en-US" altLang="zh-TW" i="1">
                                  <a:latin typeface="Cambria Math" panose="02040503050406030204" pitchFamily="18" charset="0"/>
                                </a:rPr>
                                <m:t>𝑣</m:t>
                              </m:r>
                            </m:e>
                            <m:sub>
                              <m:r>
                                <a:rPr lang="en-US" altLang="zh-TW" i="1">
                                  <a:latin typeface="Cambria Math" panose="02040503050406030204" pitchFamily="18" charset="0"/>
                                </a:rPr>
                                <m:t>𝑦</m:t>
                              </m:r>
                            </m:sub>
                          </m:sSub>
                        </m:e>
                      </m:nary>
                      <m:r>
                        <a:rPr lang="en-US" altLang="zh-TW" b="0" i="1" smtClean="0">
                          <a:latin typeface="Cambria Math" panose="02040503050406030204" pitchFamily="18" charset="0"/>
                        </a:rPr>
                        <m:t>=−</m:t>
                      </m:r>
                      <m:nary>
                        <m:naryPr>
                          <m:limLoc m:val="undOvr"/>
                          <m:ctrlPr>
                            <a:rPr lang="en-US" altLang="zh-TW" i="1">
                              <a:latin typeface="Cambria Math" panose="02040503050406030204" pitchFamily="18" charset="0"/>
                            </a:rPr>
                          </m:ctrlPr>
                        </m:naryPr>
                        <m:sub>
                          <m:r>
                            <a:rPr lang="en-US" altLang="zh-TW" i="1" smtClean="0">
                              <a:latin typeface="Cambria Math" panose="02040503050406030204" pitchFamily="18" charset="0"/>
                            </a:rPr>
                            <m:t>0</m:t>
                          </m:r>
                        </m:sub>
                        <m:sup>
                          <m:r>
                            <a:rPr lang="en-US" altLang="zh-TW" i="1" smtClean="0">
                              <a:latin typeface="Cambria Math" panose="02040503050406030204" pitchFamily="18" charset="0"/>
                            </a:rPr>
                            <m:t>𝑡</m:t>
                          </m:r>
                        </m:sup>
                        <m:e>
                          <m:r>
                            <a:rPr lang="en-US" altLang="zh-TW" i="1">
                              <a:latin typeface="Cambria Math" panose="02040503050406030204" pitchFamily="18" charset="0"/>
                            </a:rPr>
                            <m:t>𝑑</m:t>
                          </m:r>
                          <m:r>
                            <a:rPr lang="en-US" altLang="zh-TW" b="0" i="1" smtClean="0">
                              <a:latin typeface="Cambria Math" panose="02040503050406030204" pitchFamily="18" charset="0"/>
                            </a:rPr>
                            <m:t>𝑡</m:t>
                          </m:r>
                        </m:e>
                      </m:nary>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36202E46-2EC5-8C4F-BA81-B277C7DCD9DB}"/>
                  </a:ext>
                </a:extLst>
              </p:cNvPr>
              <p:cNvSpPr txBox="1">
                <a:spLocks noRot="1" noChangeAspect="1" noMove="1" noResize="1" noEditPoints="1" noAdjustHandles="1" noChangeArrowheads="1" noChangeShapeType="1" noTextEdit="1"/>
              </p:cNvSpPr>
              <p:nvPr/>
            </p:nvSpPr>
            <p:spPr bwMode="auto">
              <a:xfrm>
                <a:off x="1474356" y="2867362"/>
                <a:ext cx="2946319" cy="1031693"/>
              </a:xfrm>
              <a:prstGeom prst="rect">
                <a:avLst/>
              </a:prstGeom>
              <a:blipFill>
                <a:blip r:embed="rId3"/>
                <a:stretch>
                  <a:fillRect l="-23707" t="-89157" r="-14224" b="-140964"/>
                </a:stretch>
              </a:blipFill>
              <a:ln>
                <a:noFill/>
              </a:ln>
            </p:spPr>
            <p:txBody>
              <a:bodyPr/>
              <a:lstStyle/>
              <a:p>
                <a:r>
                  <a:rPr lang="en-US">
                    <a:noFill/>
                  </a:rPr>
                  <a:t> </a:t>
                </a:r>
              </a:p>
            </p:txBody>
          </p:sp>
        </mc:Fallback>
      </mc:AlternateContent>
      <p:pic>
        <p:nvPicPr>
          <p:cNvPr id="8" name="Picture 14" descr="D:\Users\Vincent\Dropbox\Documents\課程\YoungTextBook\Images\Chapter05\A_Images\A_Figures_and_Photos\05_24_Figure.jpg">
            <a:extLst>
              <a:ext uri="{FF2B5EF4-FFF2-40B4-BE49-F238E27FC236}">
                <a16:creationId xmlns:a16="http://schemas.microsoft.com/office/drawing/2014/main" id="{8915A363-2C49-CCFA-52DD-8236C4BEE4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772816"/>
            <a:ext cx="2028635" cy="212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0E33E99-4B19-DECE-8249-8CBA35444F73}"/>
              </a:ext>
            </a:extLst>
          </p:cNvPr>
          <p:cNvSpPr txBox="1"/>
          <p:nvPr/>
        </p:nvSpPr>
        <p:spPr>
          <a:xfrm>
            <a:off x="1375178" y="1701686"/>
            <a:ext cx="410575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這也是一個Separable</a:t>
            </a:r>
            <a:r>
              <a:rPr lang="en-US" dirty="0">
                <a:latin typeface="Times New Roman" panose="02020603050405020304" pitchFamily="18" charset="0"/>
                <a:cs typeface="Times New Roman" panose="02020603050405020304" pitchFamily="18" charset="0"/>
              </a:rPr>
              <a:t> Equation</a:t>
            </a:r>
          </a:p>
        </p:txBody>
      </p:sp>
      <p:sp>
        <p:nvSpPr>
          <p:cNvPr id="10" name="TextBox 9">
            <a:extLst>
              <a:ext uri="{FF2B5EF4-FFF2-40B4-BE49-F238E27FC236}">
                <a16:creationId xmlns:a16="http://schemas.microsoft.com/office/drawing/2014/main" id="{6B637560-0EF6-395C-3610-24BB4EF97C59}"/>
              </a:ext>
            </a:extLst>
          </p:cNvPr>
          <p:cNvSpPr txBox="1"/>
          <p:nvPr/>
        </p:nvSpPr>
        <p:spPr>
          <a:xfrm>
            <a:off x="1451638" y="4187063"/>
            <a:ext cx="5689932"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但我們要用它介紹另一個方法：integrating</a:t>
            </a:r>
            <a:r>
              <a:rPr lang="en-US" dirty="0">
                <a:latin typeface="Times New Roman" panose="02020603050405020304" pitchFamily="18" charset="0"/>
                <a:cs typeface="Times New Roman" panose="02020603050405020304" pitchFamily="18" charset="0"/>
              </a:rPr>
              <a:t> factor.</a:t>
            </a:r>
          </a:p>
        </p:txBody>
      </p:sp>
      <p:sp>
        <p:nvSpPr>
          <p:cNvPr id="2" name="TextBox 1">
            <a:extLst>
              <a:ext uri="{FF2B5EF4-FFF2-40B4-BE49-F238E27FC236}">
                <a16:creationId xmlns:a16="http://schemas.microsoft.com/office/drawing/2014/main" id="{2EACF9C7-C53F-FC9E-FABD-8961A2C2A923}"/>
              </a:ext>
            </a:extLst>
          </p:cNvPr>
          <p:cNvSpPr txBox="1"/>
          <p:nvPr/>
        </p:nvSpPr>
        <p:spPr>
          <a:xfrm>
            <a:off x="1375178" y="1332354"/>
            <a:ext cx="2933502"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Method 1</a:t>
            </a:r>
          </a:p>
        </p:txBody>
      </p:sp>
    </p:spTree>
    <p:extLst>
      <p:ext uri="{BB962C8B-B14F-4D97-AF65-F5344CB8AC3E}">
        <p14:creationId xmlns:p14="http://schemas.microsoft.com/office/powerpoint/2010/main" val="1348219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DC4F3-8EB7-D623-F69D-787A04FC97FC}"/>
            </a:ext>
          </a:extLst>
        </p:cNvPr>
        <p:cNvGrpSpPr/>
        <p:nvPr/>
      </p:nvGrpSpPr>
      <p:grpSpPr>
        <a:xfrm>
          <a:off x="0" y="0"/>
          <a:ext cx="0" cy="0"/>
          <a:chOff x="0" y="0"/>
          <a:chExt cx="0" cy="0"/>
        </a:xfrm>
      </p:grpSpPr>
      <p:pic>
        <p:nvPicPr>
          <p:cNvPr id="2" name="Picture 6" descr="0615">
            <a:extLst>
              <a:ext uri="{FF2B5EF4-FFF2-40B4-BE49-F238E27FC236}">
                <a16:creationId xmlns:a16="http://schemas.microsoft.com/office/drawing/2014/main" id="{E973D8E3-A622-84AF-FC7D-4501081A2C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207" r="69924" b="12772"/>
          <a:stretch>
            <a:fillRect/>
          </a:stretch>
        </p:blipFill>
        <p:spPr bwMode="auto">
          <a:xfrm>
            <a:off x="6447414" y="861479"/>
            <a:ext cx="1728192" cy="178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392C26A8-2B97-4117-3ACA-1A31EA469B39}"/>
                  </a:ext>
                </a:extLst>
              </p:cNvPr>
              <p:cNvSpPr txBox="1"/>
              <p:nvPr/>
            </p:nvSpPr>
            <p:spPr bwMode="auto">
              <a:xfrm>
                <a:off x="924067" y="1257038"/>
                <a:ext cx="1801262" cy="533479"/>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latin typeface="Times New Roman" panose="02020603050405020304" pitchFamily="18" charset="0"/>
                </a:endParaRPr>
              </a:p>
            </p:txBody>
          </p:sp>
        </mc:Choice>
        <mc:Fallback xmlns="">
          <p:sp>
            <p:nvSpPr>
              <p:cNvPr id="3" name="文字方塊 7">
                <a:extLst>
                  <a:ext uri="{FF2B5EF4-FFF2-40B4-BE49-F238E27FC236}">
                    <a16:creationId xmlns:a16="http://schemas.microsoft.com/office/drawing/2014/main" id="{392C26A8-2B97-4117-3ACA-1A31EA469B39}"/>
                  </a:ext>
                </a:extLst>
              </p:cNvPr>
              <p:cNvSpPr txBox="1">
                <a:spLocks noRot="1" noChangeAspect="1" noMove="1" noResize="1" noEditPoints="1" noAdjustHandles="1" noChangeArrowheads="1" noChangeShapeType="1" noTextEdit="1"/>
              </p:cNvSpPr>
              <p:nvPr/>
            </p:nvSpPr>
            <p:spPr bwMode="auto">
              <a:xfrm>
                <a:off x="924067" y="1257038"/>
                <a:ext cx="1801262" cy="533479"/>
              </a:xfrm>
              <a:prstGeom prst="rect">
                <a:avLst/>
              </a:prstGeom>
              <a:blipFill>
                <a:blip r:embed="rId3"/>
                <a:stretch>
                  <a:fillRect l="-2098" t="-2273" r="-2098" b="-11364"/>
                </a:stretch>
              </a:blipFill>
              <a:ln w="9525">
                <a:noFill/>
                <a:miter lim="800000"/>
                <a:headEnd/>
                <a:tailEnd/>
              </a:ln>
            </p:spPr>
            <p:txBody>
              <a:bodyPr/>
              <a:lstStyle/>
              <a:p>
                <a:r>
                  <a:rPr lang="en-US">
                    <a:noFill/>
                  </a:rPr>
                  <a:t> </a:t>
                </a:r>
              </a:p>
            </p:txBody>
          </p:sp>
        </mc:Fallback>
      </mc:AlternateContent>
      <p:sp>
        <p:nvSpPr>
          <p:cNvPr id="4" name="TextBox 3">
            <a:extLst>
              <a:ext uri="{FF2B5EF4-FFF2-40B4-BE49-F238E27FC236}">
                <a16:creationId xmlns:a16="http://schemas.microsoft.com/office/drawing/2014/main" id="{2B8B1F3D-DB51-CBE1-05A3-3571B9089768}"/>
              </a:ext>
            </a:extLst>
          </p:cNvPr>
          <p:cNvSpPr txBox="1"/>
          <p:nvPr/>
        </p:nvSpPr>
        <p:spPr>
          <a:xfrm>
            <a:off x="908517" y="1988840"/>
            <a:ext cx="4680520" cy="369332"/>
          </a:xfrm>
          <a:prstGeom prst="rect">
            <a:avLst/>
          </a:prstGeom>
          <a:noFill/>
          <a:ln>
            <a:solidFill>
              <a:srgbClr val="FF0000"/>
            </a:solidFill>
          </a:ln>
        </p:spPr>
        <p:txBody>
          <a:bodyPr wrap="square" rtlCol="0">
            <a:spAutoFit/>
          </a:bodyPr>
          <a:lstStyle/>
          <a:p>
            <a:r>
              <a:rPr lang="en-US" dirty="0" err="1">
                <a:latin typeface="Times New Roman" panose="02020603050405020304" pitchFamily="18" charset="0"/>
                <a:cs typeface="Times New Roman" panose="02020603050405020304" pitchFamily="18" charset="0"/>
              </a:rPr>
              <a:t>此方程式是一個</a:t>
            </a:r>
            <a:r>
              <a:rPr lang="zh-TW" altLang="en-US" dirty="0">
                <a:latin typeface="Times New Roman" panose="02020603050405020304" pitchFamily="18" charset="0"/>
                <a:cs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Linear</a:t>
            </a:r>
            <a:r>
              <a:rPr lang="en-US" dirty="0">
                <a:latin typeface="Times New Roman" panose="02020603050405020304" pitchFamily="18" charset="0"/>
                <a:cs typeface="Times New Roman" panose="02020603050405020304" pitchFamily="18" charset="0"/>
              </a:rPr>
              <a:t> First order ODE</a:t>
            </a: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979EB03E-AC0C-8CC5-EEF3-509B9AF90A88}"/>
                  </a:ext>
                </a:extLst>
              </p:cNvPr>
              <p:cNvSpPr txBox="1"/>
              <p:nvPr/>
            </p:nvSpPr>
            <p:spPr bwMode="auto">
              <a:xfrm>
                <a:off x="924067" y="2530816"/>
                <a:ext cx="2214837" cy="618246"/>
              </a:xfrm>
              <a:prstGeom prst="rect">
                <a:avLst/>
              </a:prstGeom>
              <a:solidFill>
                <a:srgbClr val="FFFF00"/>
              </a:solidFill>
              <a:ln>
                <a:noFill/>
              </a:ln>
            </p:spPr>
            <p:txBody>
              <a:bodyPr wrap="squar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979EB03E-AC0C-8CC5-EEF3-509B9AF90A88}"/>
                  </a:ext>
                </a:extLst>
              </p:cNvPr>
              <p:cNvSpPr txBox="1">
                <a:spLocks noRot="1" noChangeAspect="1" noMove="1" noResize="1" noEditPoints="1" noAdjustHandles="1" noChangeArrowheads="1" noChangeShapeType="1" noTextEdit="1"/>
              </p:cNvSpPr>
              <p:nvPr/>
            </p:nvSpPr>
            <p:spPr bwMode="auto">
              <a:xfrm>
                <a:off x="924067" y="2530816"/>
                <a:ext cx="2214837" cy="618246"/>
              </a:xfrm>
              <a:prstGeom prst="rect">
                <a:avLst/>
              </a:prstGeom>
              <a:blipFill>
                <a:blip r:embed="rId4"/>
                <a:stretch>
                  <a:fillRect b="-4000"/>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98996ED8-FAAD-31F1-C805-21CD04C0EEC1}"/>
              </a:ext>
            </a:extLst>
          </p:cNvPr>
          <p:cNvSpPr txBox="1"/>
          <p:nvPr/>
        </p:nvSpPr>
        <p:spPr>
          <a:xfrm>
            <a:off x="5220072" y="444212"/>
            <a:ext cx="936104" cy="369332"/>
          </a:xfrm>
          <a:prstGeom prst="rect">
            <a:avLst/>
          </a:prstGeom>
          <a:noFill/>
        </p:spPr>
        <p:txBody>
          <a:bodyPr wrap="square" rtlCol="0">
            <a:spAutoFit/>
          </a:bodyPr>
          <a:lstStyle/>
          <a:p>
            <a:pPr algn="l"/>
            <a:r>
              <a:rPr lang="en-US" dirty="0">
                <a:solidFill>
                  <a:srgbClr val="FF0000"/>
                </a:solidFill>
                <a:latin typeface="Times New Roman" panose="02020603050405020304" pitchFamily="18" charset="0"/>
                <a:cs typeface="Times New Roman" panose="02020603050405020304" pitchFamily="18" charset="0"/>
              </a:rPr>
              <a:t>P336</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43406F-E521-FECB-8074-15D7DCEE5384}"/>
                  </a:ext>
                </a:extLst>
              </p:cNvPr>
              <p:cNvSpPr txBox="1"/>
              <p:nvPr/>
            </p:nvSpPr>
            <p:spPr>
              <a:xfrm>
                <a:off x="877508" y="3244334"/>
                <a:ext cx="823363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特徵是只包含一次方的</a:t>
                </a:r>
                <a14:m>
                  <m:oMath xmlns:m="http://schemas.openxmlformats.org/officeDocument/2006/math">
                    <m:r>
                      <a:rPr lang="en-US" altLang="zh-TW" i="1">
                        <a:latin typeface="Cambria Math" panose="02040503050406030204" pitchFamily="18" charset="0"/>
                      </a:rPr>
                      <m:t>𝑦</m:t>
                    </m:r>
                  </m:oMath>
                </a14:m>
                <a:r>
                  <a:rPr lang="en-US" dirty="0">
                    <a:latin typeface="Times New Roman" panose="02020603050405020304" pitchFamily="18" charset="0"/>
                    <a:cs typeface="Times New Roman" panose="02020603050405020304" pitchFamily="18" charset="0"/>
                  </a:rPr>
                  <a:t>一次微分 ，</a:t>
                </a:r>
                <a:r>
                  <a:rPr lang="en-US" dirty="0" err="1">
                    <a:latin typeface="Times New Roman" panose="02020603050405020304" pitchFamily="18" charset="0"/>
                    <a:cs typeface="Times New Roman" panose="02020603050405020304" pitchFamily="18" charset="0"/>
                  </a:rPr>
                  <a:t>及</a:t>
                </a:r>
                <a:r>
                  <a:rPr lang="en-US" dirty="0">
                    <a:latin typeface="Times New Roman" panose="02020603050405020304" pitchFamily="18" charset="0"/>
                    <a:cs typeface="Times New Roman" panose="02020603050405020304" pitchFamily="18" charset="0"/>
                  </a:rPr>
                  <a:t>一次方的</a:t>
                </a:r>
                <a14:m>
                  <m:oMath xmlns:m="http://schemas.openxmlformats.org/officeDocument/2006/math">
                    <m:r>
                      <a:rPr lang="en-US" altLang="zh-TW" i="1">
                        <a:latin typeface="Cambria Math" panose="02040503050406030204" pitchFamily="18" charset="0"/>
                      </a:rPr>
                      <m:t>𝑦</m:t>
                    </m:r>
                  </m:oMath>
                </a14:m>
                <a:r>
                  <a:rPr lang="en-US" dirty="0" err="1">
                    <a:latin typeface="Times New Roman" panose="02020603050405020304" pitchFamily="18" charset="0"/>
                    <a:cs typeface="Times New Roman" panose="02020603050405020304" pitchFamily="18" charset="0"/>
                  </a:rPr>
                  <a:t>，以及一個已知的</a:t>
                </a:r>
                <a14:m>
                  <m:oMath xmlns:m="http://schemas.openxmlformats.org/officeDocument/2006/math">
                    <m:r>
                      <a:rPr lang="en-US" b="0" i="1" smtClean="0">
                        <a:latin typeface="Cambria Math" panose="02040503050406030204" pitchFamily="18" charset="0"/>
                        <a:cs typeface="Times New Roman" panose="02020603050405020304" pitchFamily="18" charset="0"/>
                      </a:rPr>
                      <m:t>𝑥</m:t>
                    </m:r>
                  </m:oMath>
                </a14:m>
                <a:r>
                  <a:rPr lang="en-US" dirty="0" err="1">
                    <a:latin typeface="Times New Roman" panose="02020603050405020304" pitchFamily="18" charset="0"/>
                    <a:cs typeface="Times New Roman" panose="02020603050405020304" pitchFamily="18" charset="0"/>
                  </a:rPr>
                  <a:t>函數</a:t>
                </a:r>
                <a14:m>
                  <m:oMath xmlns:m="http://schemas.openxmlformats.org/officeDocument/2006/math">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43DF463C-5AE7-36B1-56C1-D4B3DF2B74F4}"/>
                  </a:ext>
                </a:extLst>
              </p:cNvPr>
              <p:cNvSpPr txBox="1">
                <a:spLocks noRot="1" noChangeAspect="1" noMove="1" noResize="1" noEditPoints="1" noAdjustHandles="1" noChangeArrowheads="1" noChangeShapeType="1" noTextEdit="1"/>
              </p:cNvSpPr>
              <p:nvPr/>
            </p:nvSpPr>
            <p:spPr>
              <a:xfrm>
                <a:off x="877508" y="3244334"/>
                <a:ext cx="8233633" cy="369332"/>
              </a:xfrm>
              <a:prstGeom prst="rect">
                <a:avLst/>
              </a:prstGeom>
              <a:blipFill>
                <a:blip r:embed="rId5"/>
                <a:stretch>
                  <a:fillRect l="-616"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CDD1FA8-F664-6C05-3843-5F748A837B00}"/>
                  </a:ext>
                </a:extLst>
              </p:cNvPr>
              <p:cNvSpPr txBox="1"/>
              <p:nvPr/>
            </p:nvSpPr>
            <p:spPr>
              <a:xfrm>
                <a:off x="877509" y="3694907"/>
                <a:ext cx="7954525"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若無已知</a:t>
                </a:r>
                <a14:m>
                  <m:oMath xmlns:m="http://schemas.openxmlformats.org/officeDocument/2006/math">
                    <m:r>
                      <a:rPr lang="en-US" b="0" i="1" smtClean="0">
                        <a:latin typeface="Cambria Math" panose="02040503050406030204" pitchFamily="18" charset="0"/>
                        <a:cs typeface="Times New Roman" panose="02020603050405020304" pitchFamily="18" charset="0"/>
                      </a:rPr>
                      <m:t>𝑥</m:t>
                    </m:r>
                  </m:oMath>
                </a14:m>
                <a:r>
                  <a:rPr lang="en-US" dirty="0" err="1">
                    <a:latin typeface="Times New Roman" panose="02020603050405020304" pitchFamily="18" charset="0"/>
                    <a:cs typeface="Times New Roman" panose="02020603050405020304" pitchFamily="18" charset="0"/>
                  </a:rPr>
                  <a:t>函數</a:t>
                </a:r>
                <a14:m>
                  <m:oMath xmlns:m="http://schemas.openxmlformats.org/officeDocument/2006/math">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（source term）</a:t>
                </a:r>
                <a:r>
                  <a:rPr lang="en-US" dirty="0">
                    <a:latin typeface="Times New Roman" panose="02020603050405020304" pitchFamily="18" charset="0"/>
                  </a:rPr>
                  <a:t>，</a:t>
                </a:r>
                <a:r>
                  <a:rPr lang="en-US" dirty="0" err="1">
                    <a:latin typeface="Times New Roman" panose="02020603050405020304" pitchFamily="18" charset="0"/>
                  </a:rPr>
                  <a:t>稱爲</a:t>
                </a:r>
                <a:r>
                  <a:rPr lang="en-US" dirty="0" err="1">
                    <a:solidFill>
                      <a:srgbClr val="FF0000"/>
                    </a:solidFill>
                    <a:latin typeface="Times New Roman" panose="02020603050405020304" pitchFamily="18" charset="0"/>
                    <a:cs typeface="Times New Roman" panose="02020603050405020304" pitchFamily="18" charset="0"/>
                  </a:rPr>
                  <a:t>Homogeneous</a:t>
                </a:r>
                <a:r>
                  <a:rPr lang="en-US" dirty="0">
                    <a:solidFill>
                      <a:srgbClr val="FF0000"/>
                    </a:solidFill>
                    <a:latin typeface="Times New Roman" panose="02020603050405020304" pitchFamily="18" charset="0"/>
                    <a:cs typeface="Times New Roman" panose="02020603050405020304" pitchFamily="18" charset="0"/>
                  </a:rPr>
                  <a:t> Equation。</a:t>
                </a:r>
                <a:endParaRPr lang="en-US"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CDD1FA8-F664-6C05-3843-5F748A837B00}"/>
                  </a:ext>
                </a:extLst>
              </p:cNvPr>
              <p:cNvSpPr txBox="1">
                <a:spLocks noRot="1" noChangeAspect="1" noMove="1" noResize="1" noEditPoints="1" noAdjustHandles="1" noChangeArrowheads="1" noChangeShapeType="1" noTextEdit="1"/>
              </p:cNvSpPr>
              <p:nvPr/>
            </p:nvSpPr>
            <p:spPr>
              <a:xfrm>
                <a:off x="877509" y="3694907"/>
                <a:ext cx="7954525" cy="369332"/>
              </a:xfrm>
              <a:prstGeom prst="rect">
                <a:avLst/>
              </a:prstGeom>
              <a:blipFill>
                <a:blip r:embed="rId6"/>
                <a:stretch>
                  <a:fillRect l="-638"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7">
                <a:extLst>
                  <a:ext uri="{FF2B5EF4-FFF2-40B4-BE49-F238E27FC236}">
                    <a16:creationId xmlns:a16="http://schemas.microsoft.com/office/drawing/2014/main" id="{7C539C89-8F3A-8241-8991-23C4A5885F30}"/>
                  </a:ext>
                </a:extLst>
              </p:cNvPr>
              <p:cNvSpPr txBox="1"/>
              <p:nvPr/>
            </p:nvSpPr>
            <p:spPr bwMode="auto">
              <a:xfrm>
                <a:off x="6508478" y="4550900"/>
                <a:ext cx="1801262" cy="533479"/>
              </a:xfrm>
              <a:prstGeom prst="rect">
                <a:avLst/>
              </a:prstGeom>
              <a:solidFill>
                <a:srgbClr val="F9FFC6"/>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latin typeface="Times New Roman" panose="02020603050405020304" pitchFamily="18" charset="0"/>
                </a:endParaRPr>
              </a:p>
            </p:txBody>
          </p:sp>
        </mc:Choice>
        <mc:Fallback xmlns="">
          <p:sp>
            <p:nvSpPr>
              <p:cNvPr id="20" name="文字方塊 7">
                <a:extLst>
                  <a:ext uri="{FF2B5EF4-FFF2-40B4-BE49-F238E27FC236}">
                    <a16:creationId xmlns:a16="http://schemas.microsoft.com/office/drawing/2014/main" id="{7C539C89-8F3A-8241-8991-23C4A5885F30}"/>
                  </a:ext>
                </a:extLst>
              </p:cNvPr>
              <p:cNvSpPr txBox="1">
                <a:spLocks noRot="1" noChangeAspect="1" noMove="1" noResize="1" noEditPoints="1" noAdjustHandles="1" noChangeArrowheads="1" noChangeShapeType="1" noTextEdit="1"/>
              </p:cNvSpPr>
              <p:nvPr/>
            </p:nvSpPr>
            <p:spPr bwMode="auto">
              <a:xfrm>
                <a:off x="6508478" y="4550900"/>
                <a:ext cx="1801262" cy="533479"/>
              </a:xfrm>
              <a:prstGeom prst="rect">
                <a:avLst/>
              </a:prstGeom>
              <a:blipFill>
                <a:blip r:embed="rId7"/>
                <a:stretch>
                  <a:fillRect l="-2098" t="-2326" r="-2098" b="-1395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7">
                <a:extLst>
                  <a:ext uri="{FF2B5EF4-FFF2-40B4-BE49-F238E27FC236}">
                    <a16:creationId xmlns:a16="http://schemas.microsoft.com/office/drawing/2014/main" id="{7617FE96-96AB-6CDA-1685-DF3562600A46}"/>
                  </a:ext>
                </a:extLst>
              </p:cNvPr>
              <p:cNvSpPr txBox="1"/>
              <p:nvPr/>
            </p:nvSpPr>
            <p:spPr bwMode="auto">
              <a:xfrm>
                <a:off x="6508478" y="5660839"/>
                <a:ext cx="1611339" cy="533479"/>
              </a:xfrm>
              <a:prstGeom prst="rect">
                <a:avLst/>
              </a:prstGeom>
              <a:solidFill>
                <a:srgbClr val="F9FFC6"/>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r>
                        <a:rPr lang="en-US" altLang="zh-TW" sz="1800" b="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21" name="文字方塊 7">
                <a:extLst>
                  <a:ext uri="{FF2B5EF4-FFF2-40B4-BE49-F238E27FC236}">
                    <a16:creationId xmlns:a16="http://schemas.microsoft.com/office/drawing/2014/main" id="{7617FE96-96AB-6CDA-1685-DF3562600A46}"/>
                  </a:ext>
                </a:extLst>
              </p:cNvPr>
              <p:cNvSpPr txBox="1">
                <a:spLocks noRot="1" noChangeAspect="1" noMove="1" noResize="1" noEditPoints="1" noAdjustHandles="1" noChangeArrowheads="1" noChangeShapeType="1" noTextEdit="1"/>
              </p:cNvSpPr>
              <p:nvPr/>
            </p:nvSpPr>
            <p:spPr bwMode="auto">
              <a:xfrm>
                <a:off x="6508478" y="5660839"/>
                <a:ext cx="1611339" cy="533479"/>
              </a:xfrm>
              <a:prstGeom prst="rect">
                <a:avLst/>
              </a:prstGeom>
              <a:blipFill>
                <a:blip r:embed="rId8"/>
                <a:stretch>
                  <a:fillRect l="-2344" t="-2326" r="-2344" b="-13953"/>
                </a:stretch>
              </a:blipFill>
              <a:ln w="9525">
                <a:noFill/>
                <a:miter lim="800000"/>
                <a:headEnd/>
                <a:tailEnd/>
              </a:ln>
            </p:spPr>
            <p:txBody>
              <a:bodyPr/>
              <a:lstStyle/>
              <a:p>
                <a:r>
                  <a:rPr lang="en-US">
                    <a:noFill/>
                  </a:rPr>
                  <a:t> </a:t>
                </a:r>
              </a:p>
            </p:txBody>
          </p:sp>
        </mc:Fallback>
      </mc:AlternateContent>
      <p:sp>
        <p:nvSpPr>
          <p:cNvPr id="6" name="TextBox 5">
            <a:extLst>
              <a:ext uri="{FF2B5EF4-FFF2-40B4-BE49-F238E27FC236}">
                <a16:creationId xmlns:a16="http://schemas.microsoft.com/office/drawing/2014/main" id="{94BEF210-E0AD-31F6-E195-F19171596E3E}"/>
              </a:ext>
            </a:extLst>
          </p:cNvPr>
          <p:cNvSpPr txBox="1"/>
          <p:nvPr/>
        </p:nvSpPr>
        <p:spPr>
          <a:xfrm>
            <a:off x="2339752" y="424905"/>
            <a:ext cx="192866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抽象數學推導</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7D2610-14A9-EDE5-F471-459F048A99B1}"/>
                  </a:ext>
                </a:extLst>
              </p:cNvPr>
              <p:cNvSpPr txBox="1"/>
              <p:nvPr/>
            </p:nvSpPr>
            <p:spPr>
              <a:xfrm>
                <a:off x="877507" y="5187943"/>
                <a:ext cx="7090431" cy="369332"/>
              </a:xfrm>
              <a:prstGeom prst="rect">
                <a:avLst/>
              </a:prstGeom>
              <a:noFill/>
            </p:spPr>
            <p:txBody>
              <a:bodyPr wrap="square" rtlCol="0">
                <a:spAutoFit/>
              </a:bodyPr>
              <a:lstStyle/>
              <a:p>
                <a:r>
                  <a:rPr lang="en-US" dirty="0">
                    <a:latin typeface="Times New Roman" panose="02020603050405020304" pitchFamily="18" charset="0"/>
                  </a:rPr>
                  <a:t>拿掉</a:t>
                </a:r>
                <a14:m>
                  <m:oMath xmlns:m="http://schemas.openxmlformats.org/officeDocument/2006/math">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對應的Homogeneous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Eq，就同已解出的水平速度方程式</a:t>
                </a:r>
                <a:r>
                  <a:rPr lang="en-US" dirty="0">
                    <a:latin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657D2610-14A9-EDE5-F471-459F048A99B1}"/>
                  </a:ext>
                </a:extLst>
              </p:cNvPr>
              <p:cNvSpPr txBox="1">
                <a:spLocks noRot="1" noChangeAspect="1" noMove="1" noResize="1" noEditPoints="1" noAdjustHandles="1" noChangeArrowheads="1" noChangeShapeType="1" noTextEdit="1"/>
              </p:cNvSpPr>
              <p:nvPr/>
            </p:nvSpPr>
            <p:spPr>
              <a:xfrm>
                <a:off x="877507" y="5187943"/>
                <a:ext cx="7090431" cy="369332"/>
              </a:xfrm>
              <a:prstGeom prst="rect">
                <a:avLst/>
              </a:prstGeom>
              <a:blipFill>
                <a:blip r:embed="rId9"/>
                <a:stretch>
                  <a:fillRect l="-716" t="-6667" r="-358"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FF84F3-757A-51FB-423A-AF01A4F75824}"/>
                  </a:ext>
                </a:extLst>
              </p:cNvPr>
              <p:cNvSpPr txBox="1"/>
              <p:nvPr/>
            </p:nvSpPr>
            <p:spPr>
              <a:xfrm>
                <a:off x="877508" y="4122017"/>
                <a:ext cx="8278054" cy="369332"/>
              </a:xfrm>
              <a:prstGeom prst="rect">
                <a:avLst/>
              </a:prstGeom>
              <a:noFill/>
            </p:spPr>
            <p:txBody>
              <a:bodyPr wrap="square">
                <a:spAutoFit/>
              </a:bodyPr>
              <a:lstStyle/>
              <a:p>
                <a:r>
                  <a:rPr lang="en-US" dirty="0" err="1">
                    <a:latin typeface="Times New Roman" panose="02020603050405020304" pitchFamily="18" charset="0"/>
                  </a:rPr>
                  <a:t>若有則稱</a:t>
                </a:r>
                <a:r>
                  <a:rPr lang="en-US" dirty="0" err="1">
                    <a:solidFill>
                      <a:srgbClr val="FF0000"/>
                    </a:solidFill>
                    <a:latin typeface="Times New Roman" panose="02020603050405020304" pitchFamily="18" charset="0"/>
                    <a:cs typeface="Times New Roman" panose="02020603050405020304" pitchFamily="18" charset="0"/>
                  </a:rPr>
                  <a:t>Inhomogeneous</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err="1">
                    <a:solidFill>
                      <a:srgbClr val="FF0000"/>
                    </a:solidFill>
                    <a:latin typeface="Times New Roman" panose="02020603050405020304" pitchFamily="18" charset="0"/>
                    <a:cs typeface="Times New Roman" panose="02020603050405020304" pitchFamily="18" charset="0"/>
                  </a:rPr>
                  <a:t>Equation</a:t>
                </a:r>
                <a:r>
                  <a:rPr lang="en-US" dirty="0" err="1">
                    <a:latin typeface="Times New Roman" panose="02020603050405020304" pitchFamily="18" charset="0"/>
                  </a:rPr>
                  <a:t>，</a:t>
                </a:r>
                <a:r>
                  <a:rPr lang="en-US" dirty="0">
                    <a:latin typeface="Times New Roman" panose="02020603050405020304" pitchFamily="18" charset="0"/>
                  </a:rPr>
                  <a:t>它的解與</a:t>
                </a:r>
                <a:r>
                  <a:rPr lang="en-US" dirty="0" err="1">
                    <a:latin typeface="Times New Roman" panose="02020603050405020304" pitchFamily="18" charset="0"/>
                  </a:rPr>
                  <a:t>拿掉</a:t>
                </a:r>
                <a14:m>
                  <m:oMath xmlns:m="http://schemas.openxmlformats.org/officeDocument/2006/math">
                    <m:r>
                      <a:rPr lang="en-US" altLang="zh-TW" i="1">
                        <a:latin typeface="Cambria Math" panose="02040503050406030204" pitchFamily="18" charset="0"/>
                      </a:rPr>
                      <m:t>𝑞</m:t>
                    </m:r>
                  </m:oMath>
                </a14:m>
                <a:r>
                  <a:rPr lang="en-US" dirty="0" err="1">
                    <a:latin typeface="Times New Roman" panose="02020603050405020304" pitchFamily="18" charset="0"/>
                  </a:rPr>
                  <a:t>所對應的</a:t>
                </a:r>
                <a:r>
                  <a:rPr lang="en-US" dirty="0" err="1">
                    <a:latin typeface="Times New Roman" panose="02020603050405020304" pitchFamily="18" charset="0"/>
                    <a:cs typeface="Times New Roman" panose="02020603050405020304" pitchFamily="18" charset="0"/>
                  </a:rPr>
                  <a:t>Homogeneous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Eq相關</a:t>
                </a:r>
                <a:r>
                  <a:rPr lang="en-US" dirty="0">
                    <a:solidFill>
                      <a:srgbClr val="FF0000"/>
                    </a:solidFill>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76FF84F3-757A-51FB-423A-AF01A4F75824}"/>
                  </a:ext>
                </a:extLst>
              </p:cNvPr>
              <p:cNvSpPr txBox="1">
                <a:spLocks noRot="1" noChangeAspect="1" noMove="1" noResize="1" noEditPoints="1" noAdjustHandles="1" noChangeArrowheads="1" noChangeShapeType="1" noTextEdit="1"/>
              </p:cNvSpPr>
              <p:nvPr/>
            </p:nvSpPr>
            <p:spPr>
              <a:xfrm>
                <a:off x="877508" y="4122017"/>
                <a:ext cx="8278054" cy="369332"/>
              </a:xfrm>
              <a:prstGeom prst="rect">
                <a:avLst/>
              </a:prstGeom>
              <a:blipFill>
                <a:blip r:embed="rId10"/>
                <a:stretch>
                  <a:fillRect l="-613" t="-6667" r="-153"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D88CEA0-246C-0817-1120-ABE63F59789F}"/>
                  </a:ext>
                </a:extLst>
              </p:cNvPr>
              <p:cNvSpPr txBox="1"/>
              <p:nvPr/>
            </p:nvSpPr>
            <p:spPr>
              <a:xfrm>
                <a:off x="886600" y="4611483"/>
                <a:ext cx="6248267" cy="369332"/>
              </a:xfrm>
              <a:prstGeom prst="rect">
                <a:avLst/>
              </a:prstGeom>
              <a:noFill/>
            </p:spPr>
            <p:txBody>
              <a:bodyPr wrap="square">
                <a:spAutoFit/>
              </a:bodyPr>
              <a:lstStyle/>
              <a:p>
                <a:r>
                  <a:rPr lang="en-US" dirty="0">
                    <a:solidFill>
                      <a:schemeClr val="tx1"/>
                    </a:solidFill>
                    <a:latin typeface="Times New Roman" panose="02020603050405020304" pitchFamily="18" charset="0"/>
                    <a:cs typeface="Times New Roman" panose="02020603050405020304" pitchFamily="18" charset="0"/>
                  </a:rPr>
                  <a:t>我們要解的Inhomogeneous Eq：</a:t>
                </a:r>
                <a14:m>
                  <m:oMath xmlns:m="http://schemas.openxmlformats.org/officeDocument/2006/math">
                    <m:r>
                      <a:rPr lang="en-US" altLang="zh-TW" i="1">
                        <a:solidFill>
                          <a:schemeClr val="tx1"/>
                        </a:solidFill>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𝑔</m:t>
                    </m:r>
                    <m:r>
                      <a:rPr lang="zh-TW" altLang="en-US" i="1">
                        <a:latin typeface="Cambria Math" panose="02040503050406030204" pitchFamily="18" charset="0"/>
                      </a:rPr>
                      <m:t>：</m:t>
                    </m:r>
                  </m:oMath>
                </a14:m>
                <a:endParaRPr lang="en-US"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279C52E5-2D5B-FC2E-E144-486032DD6090}"/>
                  </a:ext>
                </a:extLst>
              </p:cNvPr>
              <p:cNvSpPr txBox="1">
                <a:spLocks noRot="1" noChangeAspect="1" noMove="1" noResize="1" noEditPoints="1" noAdjustHandles="1" noChangeArrowheads="1" noChangeShapeType="1" noTextEdit="1"/>
              </p:cNvSpPr>
              <p:nvPr/>
            </p:nvSpPr>
            <p:spPr>
              <a:xfrm>
                <a:off x="886600" y="4611483"/>
                <a:ext cx="6248267" cy="369332"/>
              </a:xfrm>
              <a:prstGeom prst="rect">
                <a:avLst/>
              </a:prstGeom>
              <a:blipFill>
                <a:blip r:embed="rId11"/>
                <a:stretch>
                  <a:fillRect l="-811" t="-6452" b="-1935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189D52D7-F700-4101-A58D-93637AE5D340}"/>
              </a:ext>
            </a:extLst>
          </p:cNvPr>
          <p:cNvSpPr txBox="1"/>
          <p:nvPr/>
        </p:nvSpPr>
        <p:spPr>
          <a:xfrm>
            <a:off x="934417" y="444212"/>
            <a:ext cx="1693367"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Method 2</a:t>
            </a:r>
          </a:p>
        </p:txBody>
      </p:sp>
      <p:sp>
        <p:nvSpPr>
          <p:cNvPr id="11" name="Down Arrow 10">
            <a:extLst>
              <a:ext uri="{FF2B5EF4-FFF2-40B4-BE49-F238E27FC236}">
                <a16:creationId xmlns:a16="http://schemas.microsoft.com/office/drawing/2014/main" id="{C3F089BE-8F6B-EB80-7E42-5BAF44FB0048}"/>
              </a:ext>
            </a:extLst>
          </p:cNvPr>
          <p:cNvSpPr/>
          <p:nvPr/>
        </p:nvSpPr>
        <p:spPr>
          <a:xfrm>
            <a:off x="8003747" y="5271313"/>
            <a:ext cx="216024" cy="285962"/>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288463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7" grpId="0"/>
      <p:bldP spid="10" grpId="0"/>
      <p:bldP spid="12"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BD5B6-C0D5-83FB-5E02-E1184C57275F}"/>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2">
                <a:extLst>
                  <a:ext uri="{FF2B5EF4-FFF2-40B4-BE49-F238E27FC236}">
                    <a16:creationId xmlns:a16="http://schemas.microsoft.com/office/drawing/2014/main" id="{77B78AA7-B6F1-D6C1-B532-3B98DED6C24F}"/>
                  </a:ext>
                </a:extLst>
              </p:cNvPr>
              <p:cNvSpPr txBox="1"/>
              <p:nvPr/>
            </p:nvSpPr>
            <p:spPr bwMode="auto">
              <a:xfrm>
                <a:off x="1610398" y="1060786"/>
                <a:ext cx="1136593"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2" name="文字方塊 2">
                <a:extLst>
                  <a:ext uri="{FF2B5EF4-FFF2-40B4-BE49-F238E27FC236}">
                    <a16:creationId xmlns:a16="http://schemas.microsoft.com/office/drawing/2014/main" id="{17100572-F8F8-E828-C18C-6D5CF6659604}"/>
                  </a:ext>
                </a:extLst>
              </p:cNvPr>
              <p:cNvSpPr txBox="1">
                <a:spLocks noRot="1" noChangeAspect="1" noMove="1" noResize="1" noEditPoints="1" noAdjustHandles="1" noChangeArrowheads="1" noChangeShapeType="1" noTextEdit="1"/>
              </p:cNvSpPr>
              <p:nvPr/>
            </p:nvSpPr>
            <p:spPr bwMode="auto">
              <a:xfrm>
                <a:off x="1610398" y="1060786"/>
                <a:ext cx="1136593" cy="525913"/>
              </a:xfrm>
              <a:prstGeom prst="rect">
                <a:avLst/>
              </a:prstGeom>
              <a:blipFill>
                <a:blip r:embed="rId2"/>
                <a:stretch>
                  <a:fillRect l="-4396" t="-2381" r="-3297"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8A1552C8-F20E-62E9-198D-C5D3608E65C5}"/>
                  </a:ext>
                </a:extLst>
              </p:cNvPr>
              <p:cNvSpPr txBox="1"/>
              <p:nvPr/>
            </p:nvSpPr>
            <p:spPr bwMode="auto">
              <a:xfrm>
                <a:off x="1600199" y="2132856"/>
                <a:ext cx="1367426"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3" name="文字方塊 2">
                <a:extLst>
                  <a:ext uri="{FF2B5EF4-FFF2-40B4-BE49-F238E27FC236}">
                    <a16:creationId xmlns:a16="http://schemas.microsoft.com/office/drawing/2014/main" id="{344262EE-5F7B-DA7B-BFDF-C4F65D1A9ED2}"/>
                  </a:ext>
                </a:extLst>
              </p:cNvPr>
              <p:cNvSpPr txBox="1">
                <a:spLocks noRot="1" noChangeAspect="1" noMove="1" noResize="1" noEditPoints="1" noAdjustHandles="1" noChangeArrowheads="1" noChangeShapeType="1" noTextEdit="1"/>
              </p:cNvSpPr>
              <p:nvPr/>
            </p:nvSpPr>
            <p:spPr bwMode="auto">
              <a:xfrm>
                <a:off x="1600199" y="2132856"/>
                <a:ext cx="1367426" cy="525913"/>
              </a:xfrm>
              <a:prstGeom prst="rect">
                <a:avLst/>
              </a:prstGeom>
              <a:blipFill>
                <a:blip r:embed="rId3"/>
                <a:stretch>
                  <a:fillRect l="-3670" t="-2381" r="-3670"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2">
                <a:extLst>
                  <a:ext uri="{FF2B5EF4-FFF2-40B4-BE49-F238E27FC236}">
                    <a16:creationId xmlns:a16="http://schemas.microsoft.com/office/drawing/2014/main" id="{032DD74F-38B2-B1EF-31D2-94FE3FC7A0BA}"/>
                  </a:ext>
                </a:extLst>
              </p:cNvPr>
              <p:cNvSpPr txBox="1"/>
              <p:nvPr/>
            </p:nvSpPr>
            <p:spPr bwMode="auto">
              <a:xfrm>
                <a:off x="1600768" y="3276917"/>
                <a:ext cx="2032608" cy="525913"/>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l-GR" altLang="zh-TW"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4" name="文字方塊 2">
                <a:extLst>
                  <a:ext uri="{FF2B5EF4-FFF2-40B4-BE49-F238E27FC236}">
                    <a16:creationId xmlns:a16="http://schemas.microsoft.com/office/drawing/2014/main" id="{352D0E17-3775-C753-3CE7-87A8FF1ABE8E}"/>
                  </a:ext>
                </a:extLst>
              </p:cNvPr>
              <p:cNvSpPr txBox="1">
                <a:spLocks noRot="1" noChangeAspect="1" noMove="1" noResize="1" noEditPoints="1" noAdjustHandles="1" noChangeArrowheads="1" noChangeShapeType="1" noTextEdit="1"/>
              </p:cNvSpPr>
              <p:nvPr/>
            </p:nvSpPr>
            <p:spPr bwMode="auto">
              <a:xfrm>
                <a:off x="1600768" y="3276917"/>
                <a:ext cx="2032608" cy="525913"/>
              </a:xfrm>
              <a:prstGeom prst="rect">
                <a:avLst/>
              </a:prstGeom>
              <a:blipFill>
                <a:blip r:embed="rId4"/>
                <a:stretch>
                  <a:fillRect l="-1242" t="-4762" r="-1863"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2">
                <a:extLst>
                  <a:ext uri="{FF2B5EF4-FFF2-40B4-BE49-F238E27FC236}">
                    <a16:creationId xmlns:a16="http://schemas.microsoft.com/office/drawing/2014/main" id="{DA682179-064F-1146-D500-7E163BA57B5B}"/>
                  </a:ext>
                </a:extLst>
              </p:cNvPr>
              <p:cNvSpPr txBox="1"/>
              <p:nvPr/>
            </p:nvSpPr>
            <p:spPr bwMode="auto">
              <a:xfrm>
                <a:off x="1600199" y="4454075"/>
                <a:ext cx="1675657" cy="571567"/>
              </a:xfrm>
              <a:prstGeom prst="rect">
                <a:avLst/>
              </a:prstGeom>
              <a:solidFill>
                <a:srgbClr val="FAFAA4"/>
              </a:solidFill>
              <a:ln>
                <a:noFill/>
              </a:ln>
            </p:spPr>
            <p:txBody>
              <a:bodyPr wrap="squar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m:t>
                          </m:r>
                          <m:d>
                            <m:dPr>
                              <m:ctrlPr>
                                <a:rPr kumimoji="1" lang="en-US" altLang="zh-TW" b="0" i="1" smtClean="0">
                                  <a:latin typeface="Cambria Math" panose="02040503050406030204" pitchFamily="18" charset="0"/>
                                  <a:cs typeface="Times New Roman" panose="02020603050405020304" pitchFamily="18" charset="0"/>
                                </a:rPr>
                              </m:ctrlPr>
                            </m:dPr>
                            <m:e>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r>
                                <a:rPr lang="en-US" altLang="zh-TW" i="1">
                                  <a:latin typeface="Cambria Math" panose="02040503050406030204" pitchFamily="18" charset="0"/>
                                  <a:cs typeface="Times New Roman" panose="02020603050405020304" pitchFamily="18" charset="0"/>
                                </a:rPr>
                                <m:t>𝑁</m:t>
                              </m:r>
                            </m:e>
                          </m:d>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=0</m:t>
                      </m:r>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5" name="文字方塊 2">
                <a:extLst>
                  <a:ext uri="{FF2B5EF4-FFF2-40B4-BE49-F238E27FC236}">
                    <a16:creationId xmlns:a16="http://schemas.microsoft.com/office/drawing/2014/main" id="{2BE754ED-4AEA-74A4-1EE4-6BEF6A75B7D6}"/>
                  </a:ext>
                </a:extLst>
              </p:cNvPr>
              <p:cNvSpPr txBox="1">
                <a:spLocks noRot="1" noChangeAspect="1" noMove="1" noResize="1" noEditPoints="1" noAdjustHandles="1" noChangeArrowheads="1" noChangeShapeType="1" noTextEdit="1"/>
              </p:cNvSpPr>
              <p:nvPr/>
            </p:nvSpPr>
            <p:spPr bwMode="auto">
              <a:xfrm>
                <a:off x="1600199" y="4454075"/>
                <a:ext cx="1675657" cy="571567"/>
              </a:xfrm>
              <a:prstGeom prst="rect">
                <a:avLst/>
              </a:prstGeom>
              <a:blipFill>
                <a:blip r:embed="rId5"/>
                <a:stretch>
                  <a:fillRect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F756889-BD59-761F-0DC1-D45A68709FBE}"/>
                  </a:ext>
                </a:extLst>
              </p:cNvPr>
              <p:cNvSpPr txBox="1"/>
              <p:nvPr/>
            </p:nvSpPr>
            <p:spPr>
              <a:xfrm>
                <a:off x="1653155" y="5754192"/>
                <a:ext cx="1261514" cy="374270"/>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l-GR" altLang="zh-TW"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r>
                        <a:rPr lang="en-US" altLang="zh-TW" i="1">
                          <a:latin typeface="Cambria Math" panose="02040503050406030204" pitchFamily="18" charset="0"/>
                          <a:cs typeface="Times New Roman" panose="02020603050405020304" pitchFamily="18" charset="0"/>
                        </a:rPr>
                        <m:t>𝑁</m:t>
                      </m:r>
                      <m:r>
                        <a:rPr lang="en-US" altLang="zh-TW" b="0" i="1" smtClean="0">
                          <a:latin typeface="Cambria Math" panose="02040503050406030204" pitchFamily="18" charset="0"/>
                          <a:cs typeface="Times New Roman" panose="02020603050405020304" pitchFamily="18" charset="0"/>
                        </a:rPr>
                        <m:t>=</m:t>
                      </m:r>
                      <m:r>
                        <a:rPr lang="en-US" altLang="zh-TW" b="0" i="1" smtClean="0">
                          <a:latin typeface="Cambria Math" panose="02040503050406030204" pitchFamily="18" charset="0"/>
                          <a:cs typeface="Times New Roman" panose="02020603050405020304" pitchFamily="18" charset="0"/>
                        </a:rPr>
                        <m:t>𝐶</m:t>
                      </m:r>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F756889-BD59-761F-0DC1-D45A68709FBE}"/>
                  </a:ext>
                </a:extLst>
              </p:cNvPr>
              <p:cNvSpPr txBox="1">
                <a:spLocks noRot="1" noChangeAspect="1" noMove="1" noResize="1" noEditPoints="1" noAdjustHandles="1" noChangeArrowheads="1" noChangeShapeType="1" noTextEdit="1"/>
              </p:cNvSpPr>
              <p:nvPr/>
            </p:nvSpPr>
            <p:spPr>
              <a:xfrm>
                <a:off x="1653155" y="5754192"/>
                <a:ext cx="1261514" cy="374270"/>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D61C700-D6AD-4EB5-2B20-EEFB061A27E8}"/>
              </a:ext>
            </a:extLst>
          </p:cNvPr>
          <p:cNvSpPr txBox="1"/>
          <p:nvPr/>
        </p:nvSpPr>
        <p:spPr>
          <a:xfrm>
            <a:off x="1573172" y="508764"/>
            <a:ext cx="6625527"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將以下的方法延伸：Method</a:t>
            </a:r>
            <a:r>
              <a:rPr lang="en-US" dirty="0">
                <a:latin typeface="Times New Roman" panose="02020603050405020304" pitchFamily="18" charset="0"/>
                <a:cs typeface="Times New Roman" panose="02020603050405020304" pitchFamily="18" charset="0"/>
              </a:rPr>
              <a:t> 2 (Linear Equation, </a:t>
            </a:r>
            <a:r>
              <a:rPr lang="en-US" dirty="0">
                <a:solidFill>
                  <a:srgbClr val="FF0000"/>
                </a:solidFill>
                <a:latin typeface="Times New Roman" panose="02020603050405020304" pitchFamily="18" charset="0"/>
                <a:cs typeface="Times New Roman" panose="02020603050405020304" pitchFamily="18" charset="0"/>
              </a:rPr>
              <a:t>Integrating Factor</a:t>
            </a:r>
            <a:r>
              <a:rPr lang="en-US" dirty="0">
                <a:latin typeface="Times New Roman" panose="02020603050405020304" pitchFamily="18" charset="0"/>
                <a:cs typeface="Times New Roman" panose="02020603050405020304" pitchFamily="18" charset="0"/>
              </a:rPr>
              <a:t>)</a:t>
            </a:r>
          </a:p>
        </p:txBody>
      </p:sp>
      <p:sp>
        <p:nvSpPr>
          <p:cNvPr id="6" name="Down Arrow 5">
            <a:extLst>
              <a:ext uri="{FF2B5EF4-FFF2-40B4-BE49-F238E27FC236}">
                <a16:creationId xmlns:a16="http://schemas.microsoft.com/office/drawing/2014/main" id="{427E103E-E935-7D5E-5976-A960B3E14ED9}"/>
              </a:ext>
            </a:extLst>
          </p:cNvPr>
          <p:cNvSpPr/>
          <p:nvPr/>
        </p:nvSpPr>
        <p:spPr>
          <a:xfrm>
            <a:off x="2051720" y="1700808"/>
            <a:ext cx="232192" cy="36004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pic>
        <p:nvPicPr>
          <p:cNvPr id="1026" name="Picture 2" descr="undefined">
            <a:extLst>
              <a:ext uri="{FF2B5EF4-FFF2-40B4-BE49-F238E27FC236}">
                <a16:creationId xmlns:a16="http://schemas.microsoft.com/office/drawing/2014/main" id="{66776145-FCEA-580B-D47C-0928B5229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316" y="3802830"/>
            <a:ext cx="1889383" cy="23333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0223518-D228-F777-2193-4EB0CD3E757C}"/>
              </a:ext>
            </a:extLst>
          </p:cNvPr>
          <p:cNvSpPr txBox="1"/>
          <p:nvPr/>
        </p:nvSpPr>
        <p:spPr>
          <a:xfrm>
            <a:off x="6325975" y="6209622"/>
            <a:ext cx="2808312" cy="369332"/>
          </a:xfrm>
          <a:prstGeom prst="rect">
            <a:avLst/>
          </a:prstGeom>
          <a:noFill/>
        </p:spPr>
        <p:txBody>
          <a:bodyPr wrap="square">
            <a:spAutoFit/>
          </a:bodyPr>
          <a:lstStyle/>
          <a:p>
            <a:r>
              <a:rPr lang="en-GB" b="0" u="none" strike="noStrike" dirty="0">
                <a:solidFill>
                  <a:srgbClr val="000000"/>
                </a:solidFill>
                <a:effectLst/>
                <a:latin typeface="Times New Roman" panose="02020603050405020304" pitchFamily="18" charset="0"/>
                <a:cs typeface="Times New Roman" panose="02020603050405020304" pitchFamily="18" charset="0"/>
              </a:rPr>
              <a:t>Leibniz</a:t>
            </a:r>
            <a:r>
              <a:rPr lang="en-GB" b="0" i="0" u="none" strike="noStrike" dirty="0">
                <a:solidFill>
                  <a:srgbClr val="000000"/>
                </a:solidFill>
                <a:effectLst/>
                <a:latin typeface="Times New Roman" panose="02020603050405020304" pitchFamily="18" charset="0"/>
                <a:cs typeface="Times New Roman" panose="02020603050405020304" pitchFamily="18" charset="0"/>
              </a:rPr>
              <a:t> (1645-1716)</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8D8F8BA-1168-8C40-A693-A771B0997300}"/>
                  </a:ext>
                </a:extLst>
              </p:cNvPr>
              <p:cNvSpPr txBox="1"/>
              <p:nvPr/>
            </p:nvSpPr>
            <p:spPr>
              <a:xfrm>
                <a:off x="1610397" y="2852936"/>
                <a:ext cx="5067009" cy="374270"/>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兩邊都乘上</a:t>
                </a:r>
                <a14:m>
                  <m:oMath xmlns:m="http://schemas.openxmlformats.org/officeDocument/2006/math">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sup>
                    </m:sSup>
                  </m:oMath>
                </a14:m>
                <a:r>
                  <a:rPr lang="en-US" dirty="0">
                    <a:latin typeface="Times New Roman" panose="02020603050405020304" pitchFamily="18" charset="0"/>
                    <a:cs typeface="Times New Roman" panose="02020603050405020304" pitchFamily="18" charset="0"/>
                  </a:rPr>
                  <a:t>, called integrating factor!</a:t>
                </a:r>
              </a:p>
            </p:txBody>
          </p:sp>
        </mc:Choice>
        <mc:Fallback xmlns="">
          <p:sp>
            <p:nvSpPr>
              <p:cNvPr id="12" name="TextBox 11">
                <a:extLst>
                  <a:ext uri="{FF2B5EF4-FFF2-40B4-BE49-F238E27FC236}">
                    <a16:creationId xmlns:a16="http://schemas.microsoft.com/office/drawing/2014/main" id="{05A8B318-69C1-CEC0-D79D-E33F1AFF6AEE}"/>
                  </a:ext>
                </a:extLst>
              </p:cNvPr>
              <p:cNvSpPr txBox="1">
                <a:spLocks noRot="1" noChangeAspect="1" noMove="1" noResize="1" noEditPoints="1" noAdjustHandles="1" noChangeArrowheads="1" noChangeShapeType="1" noTextEdit="1"/>
              </p:cNvSpPr>
              <p:nvPr/>
            </p:nvSpPr>
            <p:spPr>
              <a:xfrm>
                <a:off x="1610397" y="2852936"/>
                <a:ext cx="5067009" cy="374270"/>
              </a:xfrm>
              <a:prstGeom prst="rect">
                <a:avLst/>
              </a:prstGeom>
              <a:blipFill>
                <a:blip r:embed="rId8"/>
                <a:stretch>
                  <a:fillRect l="-1000" t="-3333" b="-26667"/>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B01B4D74-0336-05F4-901A-446FD595AF51}"/>
              </a:ext>
            </a:extLst>
          </p:cNvPr>
          <p:cNvSpPr txBox="1"/>
          <p:nvPr/>
        </p:nvSpPr>
        <p:spPr>
          <a:xfrm>
            <a:off x="1573172" y="3943786"/>
            <a:ext cx="4583004"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使左手邊可以寫成是一個函數的微分</a:t>
            </a:r>
            <a:r>
              <a:rPr lang="en-US"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7F4F74DB-59D5-9D0D-27D4-1D3158440AC3}"/>
              </a:ext>
            </a:extLst>
          </p:cNvPr>
          <p:cNvSpPr txBox="1"/>
          <p:nvPr/>
        </p:nvSpPr>
        <p:spPr>
          <a:xfrm>
            <a:off x="1610397" y="5228803"/>
            <a:ext cx="432975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此函數微分為零，因此等於一個常數</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文字方塊 6">
                <a:extLst>
                  <a:ext uri="{FF2B5EF4-FFF2-40B4-BE49-F238E27FC236}">
                    <a16:creationId xmlns:a16="http://schemas.microsoft.com/office/drawing/2014/main" id="{7BD8C0F0-C506-2A88-F2F5-5FB99BDD6CA9}"/>
                  </a:ext>
                </a:extLst>
              </p:cNvPr>
              <p:cNvSpPr txBox="1"/>
              <p:nvPr/>
            </p:nvSpPr>
            <p:spPr bwMode="auto">
              <a:xfrm>
                <a:off x="3455797" y="5801296"/>
                <a:ext cx="1404808" cy="281937"/>
              </a:xfrm>
              <a:prstGeom prst="rect">
                <a:avLst/>
              </a:prstGeom>
              <a:solidFill>
                <a:srgbClr val="FAFAA4"/>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𝑁</m:t>
                      </m:r>
                      <m:d>
                        <m:dPr>
                          <m:ctrlPr>
                            <a:rPr lang="en-US" altLang="zh-TW" i="1">
                              <a:latin typeface="Cambria Math" panose="02040503050406030204" pitchFamily="18" charset="0"/>
                            </a:rPr>
                          </m:ctrlPr>
                        </m:dPr>
                        <m:e>
                          <m:r>
                            <a:rPr lang="en-US" altLang="zh-TW" i="1">
                              <a:latin typeface="Cambria Math" panose="02040503050406030204" pitchFamily="18" charset="0"/>
                            </a:rPr>
                            <m:t>𝑡</m:t>
                          </m:r>
                        </m:e>
                      </m:d>
                      <m:r>
                        <a:rPr lang="en-US" altLang="zh-TW" i="1">
                          <a:latin typeface="Cambria Math" panose="02040503050406030204" pitchFamily="18" charset="0"/>
                        </a:rPr>
                        <m:t>=</m:t>
                      </m:r>
                      <m:r>
                        <a:rPr lang="en-US" altLang="zh-TW" i="1">
                          <a:latin typeface="Cambria Math" panose="02040503050406030204" pitchFamily="18" charset="0"/>
                        </a:rPr>
                        <m:t>𝐶</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r>
                            <a:rPr lang="en-US" altLang="zh-TW" i="1">
                              <a:latin typeface="Cambria Math" panose="02040503050406030204" pitchFamily="18" charset="0"/>
                              <a:cs typeface="Times New Roman" panose="020206030504050203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5" name="文字方塊 6">
                <a:extLst>
                  <a:ext uri="{FF2B5EF4-FFF2-40B4-BE49-F238E27FC236}">
                    <a16:creationId xmlns:a16="http://schemas.microsoft.com/office/drawing/2014/main" id="{C9D9C3E9-342B-BCCA-40BC-249BE3BBEF4D}"/>
                  </a:ext>
                </a:extLst>
              </p:cNvPr>
              <p:cNvSpPr txBox="1">
                <a:spLocks noRot="1" noChangeAspect="1" noMove="1" noResize="1" noEditPoints="1" noAdjustHandles="1" noChangeArrowheads="1" noChangeShapeType="1" noTextEdit="1"/>
              </p:cNvSpPr>
              <p:nvPr/>
            </p:nvSpPr>
            <p:spPr bwMode="auto">
              <a:xfrm>
                <a:off x="3455797" y="5801296"/>
                <a:ext cx="1404808" cy="281937"/>
              </a:xfrm>
              <a:prstGeom prst="rect">
                <a:avLst/>
              </a:prstGeom>
              <a:blipFill>
                <a:blip r:embed="rId9"/>
                <a:stretch>
                  <a:fillRect l="-3604" r="-901" b="-4167"/>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6ECCFC76-34CA-E725-8663-085B08C60A46}"/>
              </a:ext>
            </a:extLst>
          </p:cNvPr>
          <p:cNvSpPr/>
          <p:nvPr/>
        </p:nvSpPr>
        <p:spPr>
          <a:xfrm>
            <a:off x="2483768" y="3276917"/>
            <a:ext cx="483857" cy="52591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356957C8-FA65-7197-2BA5-697C9A451D90}"/>
              </a:ext>
            </a:extLst>
          </p:cNvPr>
          <p:cNvCxnSpPr/>
          <p:nvPr/>
        </p:nvCxnSpPr>
        <p:spPr>
          <a:xfrm flipV="1">
            <a:off x="2967625" y="3276917"/>
            <a:ext cx="2756503" cy="1520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638991B-1AB8-C98C-C2F3-8498CB6A5E46}"/>
                  </a:ext>
                </a:extLst>
              </p:cNvPr>
              <p:cNvSpPr txBox="1"/>
              <p:nvPr/>
            </p:nvSpPr>
            <p:spPr>
              <a:xfrm>
                <a:off x="5940152" y="2959522"/>
                <a:ext cx="1618195" cy="634789"/>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m:t>
                          </m:r>
                        </m:num>
                        <m:den>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den>
                      </m:f>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sup>
                      </m:sSup>
                    </m:oMath>
                  </m:oMathPara>
                </a14:m>
                <a:endParaRPr lang="en-US"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E638991B-1AB8-C98C-C2F3-8498CB6A5E46}"/>
                  </a:ext>
                </a:extLst>
              </p:cNvPr>
              <p:cNvSpPr txBox="1">
                <a:spLocks noRot="1" noChangeAspect="1" noMove="1" noResize="1" noEditPoints="1" noAdjustHandles="1" noChangeArrowheads="1" noChangeShapeType="1" noTextEdit="1"/>
              </p:cNvSpPr>
              <p:nvPr/>
            </p:nvSpPr>
            <p:spPr>
              <a:xfrm>
                <a:off x="5940152" y="2959522"/>
                <a:ext cx="1618195" cy="634789"/>
              </a:xfrm>
              <a:prstGeom prst="rect">
                <a:avLst/>
              </a:prstGeom>
              <a:blipFill>
                <a:blip r:embed="rId10"/>
                <a:stretch>
                  <a:fillRect b="-1923"/>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86ACDF1B-75B5-D8F3-0D93-993B71CD7331}"/>
              </a:ext>
            </a:extLst>
          </p:cNvPr>
          <p:cNvSpPr/>
          <p:nvPr/>
        </p:nvSpPr>
        <p:spPr>
          <a:xfrm>
            <a:off x="539552" y="2658769"/>
            <a:ext cx="8064896" cy="12850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710482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8AC3-3D0D-BB9C-A830-E1F430033DD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98DA5D62-FC1D-D069-848B-797A6526EF5C}"/>
                  </a:ext>
                </a:extLst>
              </p:cNvPr>
              <p:cNvSpPr txBox="1"/>
              <p:nvPr/>
            </p:nvSpPr>
            <p:spPr bwMode="auto">
              <a:xfrm>
                <a:off x="624479" y="1254838"/>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98DA5D62-FC1D-D069-848B-797A6526EF5C}"/>
                  </a:ext>
                </a:extLst>
              </p:cNvPr>
              <p:cNvSpPr txBox="1">
                <a:spLocks noRot="1" noChangeAspect="1" noMove="1" noResize="1" noEditPoints="1" noAdjustHandles="1" noChangeArrowheads="1" noChangeShapeType="1" noTextEdit="1"/>
              </p:cNvSpPr>
              <p:nvPr/>
            </p:nvSpPr>
            <p:spPr bwMode="auto">
              <a:xfrm>
                <a:off x="624479" y="1254838"/>
                <a:ext cx="2127249" cy="618246"/>
              </a:xfrm>
              <a:prstGeom prst="rect">
                <a:avLst/>
              </a:prstGeom>
              <a:blipFill>
                <a:blip r:embed="rId2"/>
                <a:stretch>
                  <a:fillRect b="-6000"/>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7953583-DBA1-F0FD-8057-ECEE3AAC72EE}"/>
              </a:ext>
            </a:extLst>
          </p:cNvPr>
          <p:cNvSpPr txBox="1"/>
          <p:nvPr/>
        </p:nvSpPr>
        <p:spPr bwMode="auto">
          <a:xfrm>
            <a:off x="582709" y="818131"/>
            <a:ext cx="4872038" cy="369332"/>
          </a:xfrm>
          <a:prstGeom prst="rect">
            <a:avLst/>
          </a:prstGeom>
          <a:noFill/>
          <a:ln w="9525">
            <a:noFill/>
            <a:miter lim="800000"/>
            <a:headEnd/>
            <a:tailEnd/>
          </a:ln>
        </p:spPr>
        <p:txBody>
          <a:bodyPr wrap="square" rtlCol="0">
            <a:spAutoFit/>
          </a:bodyPr>
          <a:lstStyle/>
          <a:p>
            <a:r>
              <a:rPr lang="en-US" dirty="0" err="1">
                <a:latin typeface="Times New Roman" panose="02020603050405020304" pitchFamily="18" charset="0"/>
              </a:rPr>
              <a:t>積分因子法</a:t>
            </a:r>
            <a:r>
              <a:rPr lang="zh-TW" altLang="en-US" dirty="0">
                <a:latin typeface="Times New Roman" panose="02020603050405020304" pitchFamily="18" charset="0"/>
              </a:rPr>
              <a:t> </a:t>
            </a:r>
            <a:r>
              <a:rPr lang="en-US" altLang="zh-TW" dirty="0">
                <a:latin typeface="Times New Roman" panose="02020603050405020304" pitchFamily="18" charset="0"/>
              </a:rPr>
              <a:t>I</a:t>
            </a:r>
            <a:r>
              <a:rPr lang="en-US" dirty="0">
                <a:latin typeface="Times New Roman" panose="02020603050405020304" pitchFamily="18" charset="0"/>
                <a:cs typeface="Times New Roman" panose="02020603050405020304" pitchFamily="18" charset="0"/>
              </a:rPr>
              <a:t>ntegrating </a:t>
            </a:r>
            <a:r>
              <a:rPr lang="en-US" dirty="0" err="1">
                <a:latin typeface="Times New Roman" panose="02020603050405020304" pitchFamily="18" charset="0"/>
                <a:cs typeface="Times New Roman" panose="02020603050405020304" pitchFamily="18" charset="0"/>
              </a:rPr>
              <a:t>factor，method</a:t>
            </a:r>
            <a:r>
              <a:rPr lang="en-US" dirty="0">
                <a:latin typeface="Times New Roman" panose="02020603050405020304" pitchFamily="18" charset="0"/>
                <a:cs typeface="Times New Roman" panose="02020603050405020304" pitchFamily="18" charset="0"/>
              </a:rPr>
              <a:t> 2</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EF33145-9B01-268F-B20B-ACC94FCCA1CC}"/>
                  </a:ext>
                </a:extLst>
              </p:cNvPr>
              <p:cNvSpPr txBox="1"/>
              <p:nvPr/>
            </p:nvSpPr>
            <p:spPr>
              <a:xfrm>
                <a:off x="646368" y="2905098"/>
                <a:ext cx="1512168" cy="618246"/>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oMath>
                  </m:oMathPara>
                </a14:m>
                <a:endParaRPr lang="en-US"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EF33145-9B01-268F-B20B-ACC94FCCA1CC}"/>
                  </a:ext>
                </a:extLst>
              </p:cNvPr>
              <p:cNvSpPr txBox="1">
                <a:spLocks noRot="1" noChangeAspect="1" noMove="1" noResize="1" noEditPoints="1" noAdjustHandles="1" noChangeArrowheads="1" noChangeShapeType="1" noTextEdit="1"/>
              </p:cNvSpPr>
              <p:nvPr/>
            </p:nvSpPr>
            <p:spPr>
              <a:xfrm>
                <a:off x="646368" y="2905098"/>
                <a:ext cx="1512168" cy="618246"/>
              </a:xfrm>
              <a:prstGeom prst="rect">
                <a:avLst/>
              </a:prstGeom>
              <a:blipFill>
                <a:blip r:embed="rId3"/>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704C383-3672-FBD1-F892-FE3A52AC0D02}"/>
                  </a:ext>
                </a:extLst>
              </p:cNvPr>
              <p:cNvSpPr txBox="1"/>
              <p:nvPr/>
            </p:nvSpPr>
            <p:spPr>
              <a:xfrm>
                <a:off x="607510" y="1975170"/>
                <a:ext cx="711748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idea: multiply the left-hand side by an integrating factor </a:t>
                </a:r>
                <a14:m>
                  <m:oMath xmlns:m="http://schemas.openxmlformats.org/officeDocument/2006/math">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 </a:t>
                </a:r>
              </a:p>
            </p:txBody>
          </p:sp>
        </mc:Choice>
        <mc:Fallback xmlns="">
          <p:sp>
            <p:nvSpPr>
              <p:cNvPr id="10" name="TextBox 9">
                <a:extLst>
                  <a:ext uri="{FF2B5EF4-FFF2-40B4-BE49-F238E27FC236}">
                    <a16:creationId xmlns:a16="http://schemas.microsoft.com/office/drawing/2014/main" id="{CCAF5B11-ABD5-3C42-AA4A-CA3359CAE9D4}"/>
                  </a:ext>
                </a:extLst>
              </p:cNvPr>
              <p:cNvSpPr txBox="1">
                <a:spLocks noRot="1" noChangeAspect="1" noMove="1" noResize="1" noEditPoints="1" noAdjustHandles="1" noChangeArrowheads="1" noChangeShapeType="1" noTextEdit="1"/>
              </p:cNvSpPr>
              <p:nvPr/>
            </p:nvSpPr>
            <p:spPr>
              <a:xfrm>
                <a:off x="607510" y="1975170"/>
                <a:ext cx="7117487" cy="369332"/>
              </a:xfrm>
              <a:prstGeom prst="rect">
                <a:avLst/>
              </a:prstGeom>
              <a:blipFill>
                <a:blip r:embed="rId5"/>
                <a:stretch>
                  <a:fillRect l="-89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06F2BCA-5DDF-2D40-223F-59B4AD7031D5}"/>
                  </a:ext>
                </a:extLst>
              </p:cNvPr>
              <p:cNvSpPr txBox="1"/>
              <p:nvPr/>
            </p:nvSpPr>
            <p:spPr>
              <a:xfrm>
                <a:off x="2642813" y="2862240"/>
                <a:ext cx="3283357" cy="618246"/>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rPr>
                          </m:ctrlPr>
                        </m:dPr>
                        <m:e>
                          <m:r>
                            <a:rPr lang="en-US" altLang="zh-TW" i="1">
                              <a:latin typeface="Cambria Math" panose="02040503050406030204" pitchFamily="18" charset="0"/>
                            </a:rPr>
                            <m:t>𝑥</m:t>
                          </m:r>
                        </m:e>
                      </m:d>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i="1">
                          <a:latin typeface="Cambria Math" panose="02040503050406030204" pitchFamily="18" charset="0"/>
                        </a:rPr>
                        <m:t>𝑝</m:t>
                      </m:r>
                      <m:d>
                        <m:dPr>
                          <m:ctrlPr>
                            <a:rPr lang="en-US" altLang="zh-TW" i="1" smtClean="0">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ea typeface="Cambria Math" panose="02040503050406030204" pitchFamily="18" charset="0"/>
                        </a:rPr>
                        <m:t>𝛼</m:t>
                      </m:r>
                      <m:r>
                        <a:rPr lang="en-US" altLang="zh-TW"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𝑑</m:t>
                          </m:r>
                        </m:num>
                        <m:den>
                          <m:r>
                            <a:rPr lang="en-US" altLang="zh-TW" i="1">
                              <a:latin typeface="Cambria Math"/>
                            </a:rPr>
                            <m:t>𝑑</m:t>
                          </m:r>
                          <m:r>
                            <a:rPr lang="en-US" altLang="zh-TW" i="1">
                              <a:latin typeface="Cambria Math" panose="02040503050406030204" pitchFamily="18" charset="0"/>
                            </a:rPr>
                            <m:t>𝑥</m:t>
                          </m:r>
                        </m:den>
                      </m:f>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𝑦</m:t>
                          </m:r>
                        </m:e>
                      </m:d>
                    </m:oMath>
                  </m:oMathPara>
                </a14:m>
                <a:endParaRPr lang="en-US"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106F2BCA-5DDF-2D40-223F-59B4AD7031D5}"/>
                  </a:ext>
                </a:extLst>
              </p:cNvPr>
              <p:cNvSpPr txBox="1">
                <a:spLocks noRot="1" noChangeAspect="1" noMove="1" noResize="1" noEditPoints="1" noAdjustHandles="1" noChangeArrowheads="1" noChangeShapeType="1" noTextEdit="1"/>
              </p:cNvSpPr>
              <p:nvPr/>
            </p:nvSpPr>
            <p:spPr>
              <a:xfrm>
                <a:off x="2642813" y="2862240"/>
                <a:ext cx="3283357" cy="618246"/>
              </a:xfrm>
              <a:prstGeom prst="rect">
                <a:avLst/>
              </a:prstGeom>
              <a:blipFill>
                <a:blip r:embed="rId6"/>
                <a:stretch>
                  <a:fillRect b="-4000"/>
                </a:stretch>
              </a:blipFill>
            </p:spPr>
            <p:txBody>
              <a:bodyPr/>
              <a:lstStyle/>
              <a:p>
                <a:r>
                  <a:rPr lang="en-US">
                    <a:noFill/>
                  </a:rPr>
                  <a:t> </a:t>
                </a:r>
              </a:p>
            </p:txBody>
          </p:sp>
        </mc:Fallback>
      </mc:AlternateContent>
      <p:sp>
        <p:nvSpPr>
          <p:cNvPr id="12" name="Right Arrow 11">
            <a:extLst>
              <a:ext uri="{FF2B5EF4-FFF2-40B4-BE49-F238E27FC236}">
                <a16:creationId xmlns:a16="http://schemas.microsoft.com/office/drawing/2014/main" id="{9276ED39-6395-E11B-F9A1-8FF3544279E8}"/>
              </a:ext>
            </a:extLst>
          </p:cNvPr>
          <p:cNvSpPr/>
          <p:nvPr/>
        </p:nvSpPr>
        <p:spPr>
          <a:xfrm>
            <a:off x="2158536" y="3103018"/>
            <a:ext cx="429124" cy="243336"/>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3" name="TextBox 12">
            <a:extLst>
              <a:ext uri="{FF2B5EF4-FFF2-40B4-BE49-F238E27FC236}">
                <a16:creationId xmlns:a16="http://schemas.microsoft.com/office/drawing/2014/main" id="{346AC0AB-EE51-03A7-2956-BB60AF7D5524}"/>
              </a:ext>
            </a:extLst>
          </p:cNvPr>
          <p:cNvSpPr txBox="1"/>
          <p:nvPr/>
        </p:nvSpPr>
        <p:spPr>
          <a:xfrm>
            <a:off x="609082" y="3808939"/>
            <a:ext cx="33504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By chain rule, the condition is: </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2E96C7-13C2-4316-559F-90AD24066B3C}"/>
                  </a:ext>
                </a:extLst>
              </p:cNvPr>
              <p:cNvSpPr txBox="1"/>
              <p:nvPr/>
            </p:nvSpPr>
            <p:spPr>
              <a:xfrm>
                <a:off x="3584770" y="3686637"/>
                <a:ext cx="1779318" cy="61824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𝑑</m:t>
                          </m:r>
                          <m:r>
                            <a:rPr lang="en-US" altLang="zh-TW" i="1">
                              <a:latin typeface="Cambria Math" panose="02040503050406030204" pitchFamily="18" charset="0"/>
                              <a:ea typeface="Cambria Math" panose="02040503050406030204" pitchFamily="18" charset="0"/>
                            </a:rPr>
                            <m:t>𝛼</m:t>
                          </m:r>
                        </m:num>
                        <m:den>
                          <m:r>
                            <a:rPr lang="en-US" altLang="zh-TW" i="1">
                              <a:latin typeface="Cambria Math"/>
                            </a:rPr>
                            <m:t>𝑑</m:t>
                          </m:r>
                          <m:r>
                            <a:rPr lang="en-US" altLang="zh-TW" i="1">
                              <a:latin typeface="Cambria Math" panose="02040503050406030204" pitchFamily="18" charset="0"/>
                            </a:rPr>
                            <m:t>𝑥</m:t>
                          </m:r>
                        </m:den>
                      </m:f>
                      <m:r>
                        <a:rPr lang="en-US" altLang="zh-TW" b="0" i="1" smtClean="0">
                          <a:latin typeface="Cambria Math" panose="02040503050406030204" pitchFamily="18" charset="0"/>
                        </a:rPr>
                        <m:t>−</m:t>
                      </m:r>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C82E96C7-13C2-4316-559F-90AD24066B3C}"/>
                  </a:ext>
                </a:extLst>
              </p:cNvPr>
              <p:cNvSpPr txBox="1">
                <a:spLocks noRot="1" noChangeAspect="1" noMove="1" noResize="1" noEditPoints="1" noAdjustHandles="1" noChangeArrowheads="1" noChangeShapeType="1" noTextEdit="1"/>
              </p:cNvSpPr>
              <p:nvPr/>
            </p:nvSpPr>
            <p:spPr>
              <a:xfrm>
                <a:off x="3584770" y="3686637"/>
                <a:ext cx="1779318" cy="618246"/>
              </a:xfrm>
              <a:prstGeom prst="rect">
                <a:avLst/>
              </a:prstGeom>
              <a:blipFill>
                <a:blip r:embed="rId7"/>
                <a:stretch>
                  <a:fillRect b="-6122"/>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236B0719-860C-6841-4EC1-5F9E22788D3F}"/>
              </a:ext>
            </a:extLst>
          </p:cNvPr>
          <p:cNvSpPr txBox="1"/>
          <p:nvPr/>
        </p:nvSpPr>
        <p:spPr>
          <a:xfrm>
            <a:off x="630819" y="4350559"/>
            <a:ext cx="689721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a:t>
            </a:r>
            <a:r>
              <a:rPr lang="en-US" dirty="0">
                <a:solidFill>
                  <a:srgbClr val="FF0000"/>
                </a:solidFill>
                <a:latin typeface="Times New Roman" panose="02020603050405020304" pitchFamily="18" charset="0"/>
                <a:cs typeface="Times New Roman" panose="02020603050405020304" pitchFamily="18" charset="0"/>
              </a:rPr>
              <a:t>separable ODE </a:t>
            </a:r>
            <a:r>
              <a:rPr lang="en-US" dirty="0">
                <a:latin typeface="Times New Roman" panose="02020603050405020304" pitchFamily="18" charset="0"/>
                <a:cs typeface="Times New Roman" panose="02020603050405020304" pitchFamily="18" charset="0"/>
              </a:rPr>
              <a:t>which we already know how to solve!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32E59CB-B5A2-43E9-C65E-CF35CB2BCD2E}"/>
                  </a:ext>
                </a:extLst>
              </p:cNvPr>
              <p:cNvSpPr txBox="1"/>
              <p:nvPr/>
            </p:nvSpPr>
            <p:spPr>
              <a:xfrm>
                <a:off x="646368" y="4774277"/>
                <a:ext cx="2579369" cy="85645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rPr>
                        <m:t>=</m:t>
                      </m:r>
                      <m:r>
                        <m:rPr>
                          <m:nor/>
                        </m:rPr>
                        <a:rPr lang="en-US" altLang="zh-TW" b="0" i="0" smtClean="0">
                          <a:latin typeface="Cambria Math" panose="02040503050406030204" pitchFamily="18" charset="0"/>
                        </a:rPr>
                        <m:t>exp</m:t>
                      </m:r>
                      <m:d>
                        <m:dPr>
                          <m:begChr m:val="["/>
                          <m:endChr m:val="]"/>
                          <m:ctrlPr>
                            <a:rPr lang="en-US" altLang="zh-TW" b="0" i="1" smtClean="0">
                              <a:latin typeface="Cambria Math" panose="02040503050406030204" pitchFamily="18" charset="0"/>
                            </a:rPr>
                          </m:ctrlPr>
                        </m:dPr>
                        <m:e>
                          <m:nary>
                            <m:naryPr>
                              <m:limLoc m:val="undOvr"/>
                              <m:subHide m:val="on"/>
                              <m:supHide m:val="on"/>
                              <m:ctrlPr>
                                <a:rPr lang="en-US" altLang="zh-TW" b="0" i="1" smtClean="0">
                                  <a:latin typeface="Cambria Math" panose="02040503050406030204" pitchFamily="18" charset="0"/>
                                </a:rPr>
                              </m:ctrlPr>
                            </m:naryPr>
                            <m:sub/>
                            <m:sup/>
                            <m:e>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e>
                      </m:d>
                    </m:oMath>
                  </m:oMathPara>
                </a14:m>
                <a:endParaRPr lang="en-US"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32E59CB-B5A2-43E9-C65E-CF35CB2BCD2E}"/>
                  </a:ext>
                </a:extLst>
              </p:cNvPr>
              <p:cNvSpPr txBox="1">
                <a:spLocks noRot="1" noChangeAspect="1" noMove="1" noResize="1" noEditPoints="1" noAdjustHandles="1" noChangeArrowheads="1" noChangeShapeType="1" noTextEdit="1"/>
              </p:cNvSpPr>
              <p:nvPr/>
            </p:nvSpPr>
            <p:spPr>
              <a:xfrm>
                <a:off x="646368" y="4774277"/>
                <a:ext cx="2579369" cy="856453"/>
              </a:xfrm>
              <a:prstGeom prst="rect">
                <a:avLst/>
              </a:prstGeom>
              <a:blipFill>
                <a:blip r:embed="rId8"/>
                <a:stretch>
                  <a:fillRect t="-120290" b="-17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2">
                <a:extLst>
                  <a:ext uri="{FF2B5EF4-FFF2-40B4-BE49-F238E27FC236}">
                    <a16:creationId xmlns:a16="http://schemas.microsoft.com/office/drawing/2014/main" id="{C321CAD1-66B7-ECB5-C937-D2DBFA11F1E9}"/>
                  </a:ext>
                </a:extLst>
              </p:cNvPr>
              <p:cNvSpPr txBox="1"/>
              <p:nvPr/>
            </p:nvSpPr>
            <p:spPr bwMode="auto">
              <a:xfrm>
                <a:off x="6355295" y="2876020"/>
                <a:ext cx="2739404" cy="571567"/>
              </a:xfrm>
              <a:prstGeom prst="rect">
                <a:avLst/>
              </a:prstGeom>
              <a:solidFill>
                <a:srgbClr val="FFFFCC"/>
              </a:solidFill>
              <a:ln>
                <a:noFill/>
              </a:ln>
            </p:spPr>
            <p:txBody>
              <a:bodyPr wrap="none" lIns="0" tIns="0" rIns="0" bIns="0" rtlCol="0">
                <a:spAutoFit/>
              </a:bodyPr>
              <a:lstStyle/>
              <a:p>
                <a:pPr eaLnBrk="1" hangingPunct="1">
                  <a:spcBef>
                    <a:spcPct val="50000"/>
                  </a:spcBef>
                </a:pPr>
                <a14:m>
                  <m:oMathPara xmlns:m="http://schemas.openxmlformats.org/officeDocument/2006/math">
                    <m:oMathParaPr>
                      <m:jc m:val="centerGroup"/>
                    </m:oMathParaPr>
                    <m:oMath xmlns:m="http://schemas.openxmlformats.org/officeDocument/2006/math">
                      <m:sSup>
                        <m:sSupPr>
                          <m:ctrlPr>
                            <a:rPr lang="el-GR" altLang="zh-TW"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f>
                        <m:fPr>
                          <m:ctrlPr>
                            <a:rPr kumimoji="1" lang="en-US" altLang="zh-TW" i="1" smtClean="0">
                              <a:latin typeface="Cambria Math" panose="02040503050406030204" pitchFamily="18" charset="0"/>
                              <a:cs typeface="Times New Roman" panose="02020603050405020304" pitchFamily="18" charset="0"/>
                            </a:rPr>
                          </m:ctrlPr>
                        </m:fPr>
                        <m:num>
                          <m:r>
                            <a:rPr kumimoji="1" lang="en-US" altLang="zh-TW" b="0" i="1" smtClean="0">
                              <a:latin typeface="Cambria Math" panose="02040503050406030204" pitchFamily="18" charset="0"/>
                              <a:cs typeface="Times New Roman" panose="02020603050405020304" pitchFamily="18" charset="0"/>
                            </a:rPr>
                            <m:t>𝑑𝑁</m:t>
                          </m:r>
                        </m:num>
                        <m:den>
                          <m:r>
                            <a:rPr kumimoji="1" lang="en-US" altLang="zh-TW" b="0" i="1" smtClean="0">
                              <a:latin typeface="Cambria Math" panose="02040503050406030204" pitchFamily="18" charset="0"/>
                              <a:cs typeface="Times New Roman" panose="02020603050405020304" pitchFamily="18" charset="0"/>
                            </a:rPr>
                            <m:t>𝑑𝑡</m:t>
                          </m:r>
                        </m:den>
                      </m:f>
                      <m:r>
                        <a:rPr kumimoji="1" lang="en-US" altLang="zh-TW" b="0" i="1" smtClean="0">
                          <a:latin typeface="Cambria Math" panose="02040503050406030204" pitchFamily="18" charset="0"/>
                          <a:cs typeface="Times New Roman" panose="02020603050405020304" pitchFamily="18" charset="0"/>
                        </a:rPr>
                        <m:t>+</m:t>
                      </m:r>
                      <m:r>
                        <m:rPr>
                          <m:sty m:val="p"/>
                        </m:rPr>
                        <a:rPr kumimoji="1" lang="el-GR" altLang="zh-TW" b="0" i="1" smtClean="0">
                          <a:latin typeface="Cambria Math" panose="02040503050406030204" pitchFamily="18" charset="0"/>
                          <a:ea typeface="Cambria Math" panose="02040503050406030204" pitchFamily="18" charset="0"/>
                          <a:cs typeface="Times New Roman" panose="02020603050405020304" pitchFamily="18" charset="0"/>
                        </a:rPr>
                        <m:t>Γ</m:t>
                      </m:r>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𝑡</m:t>
                          </m:r>
                        </m:sup>
                      </m:sSup>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𝑁</m:t>
                      </m:r>
                      <m:r>
                        <a:rPr kumimoji="1" lang="en-US" altLang="zh-TW"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altLang="zh-TW" i="1">
                              <a:latin typeface="Cambria Math" panose="02040503050406030204" pitchFamily="18" charset="0"/>
                              <a:cs typeface="Times New Roman" panose="02020603050405020304" pitchFamily="18" charset="0"/>
                            </a:rPr>
                          </m:ctrlPr>
                        </m:fPr>
                        <m:num>
                          <m:r>
                            <a:rPr lang="en-US" altLang="zh-TW" i="1">
                              <a:latin typeface="Cambria Math" panose="02040503050406030204" pitchFamily="18" charset="0"/>
                              <a:cs typeface="Times New Roman" panose="02020603050405020304" pitchFamily="18" charset="0"/>
                            </a:rPr>
                            <m:t>𝑑</m:t>
                          </m:r>
                          <m:d>
                            <m:dPr>
                              <m:ctrlPr>
                                <a:rPr lang="en-US" altLang="zh-TW" i="1">
                                  <a:latin typeface="Cambria Math" panose="02040503050406030204" pitchFamily="18" charset="0"/>
                                  <a:cs typeface="Times New Roman" panose="02020603050405020304" pitchFamily="18" charset="0"/>
                                </a:rPr>
                              </m:ctrlPr>
                            </m:dPr>
                            <m:e>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sup>
                              </m:sSup>
                              <m:r>
                                <a:rPr lang="en-US" altLang="zh-TW" i="1">
                                  <a:latin typeface="Cambria Math" panose="02040503050406030204" pitchFamily="18" charset="0"/>
                                  <a:cs typeface="Times New Roman" panose="02020603050405020304" pitchFamily="18" charset="0"/>
                                </a:rPr>
                                <m:t>𝑁</m:t>
                              </m:r>
                            </m:e>
                          </m:d>
                        </m:num>
                        <m:den>
                          <m:r>
                            <a:rPr lang="en-US" altLang="zh-TW" i="1">
                              <a:latin typeface="Cambria Math" panose="02040503050406030204" pitchFamily="18" charset="0"/>
                              <a:cs typeface="Times New Roman" panose="02020603050405020304" pitchFamily="18" charset="0"/>
                            </a:rPr>
                            <m:t>𝑑𝑡</m:t>
                          </m:r>
                        </m:den>
                      </m:f>
                    </m:oMath>
                  </m:oMathPara>
                </a14:m>
                <a:endParaRPr kumimoji="1" lang="zh-TW" altLang="en-US" dirty="0">
                  <a:latin typeface="Times New Roman" panose="02020603050405020304" pitchFamily="18" charset="0"/>
                  <a:cs typeface="Times New Roman" panose="02020603050405020304" pitchFamily="18" charset="0"/>
                </a:endParaRPr>
              </a:p>
            </p:txBody>
          </p:sp>
        </mc:Choice>
        <mc:Fallback xmlns="">
          <p:sp>
            <p:nvSpPr>
              <p:cNvPr id="18" name="文字方塊 2">
                <a:extLst>
                  <a:ext uri="{FF2B5EF4-FFF2-40B4-BE49-F238E27FC236}">
                    <a16:creationId xmlns:a16="http://schemas.microsoft.com/office/drawing/2014/main" id="{4E16DB8B-C38A-AD2A-D927-C82700D5D1E0}"/>
                  </a:ext>
                </a:extLst>
              </p:cNvPr>
              <p:cNvSpPr txBox="1">
                <a:spLocks noRot="1" noChangeAspect="1" noMove="1" noResize="1" noEditPoints="1" noAdjustHandles="1" noChangeArrowheads="1" noChangeShapeType="1" noTextEdit="1"/>
              </p:cNvSpPr>
              <p:nvPr/>
            </p:nvSpPr>
            <p:spPr bwMode="auto">
              <a:xfrm>
                <a:off x="6355295" y="2876020"/>
                <a:ext cx="2739404" cy="571567"/>
              </a:xfrm>
              <a:prstGeom prst="rect">
                <a:avLst/>
              </a:prstGeom>
              <a:blipFill>
                <a:blip r:embed="rId9"/>
                <a:stretch>
                  <a:fillRect l="-922"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90D4AED-AAD1-1747-2B93-96303A9FB4B1}"/>
                  </a:ext>
                </a:extLst>
              </p:cNvPr>
              <p:cNvSpPr txBox="1"/>
              <p:nvPr/>
            </p:nvSpPr>
            <p:spPr>
              <a:xfrm>
                <a:off x="631075" y="2332124"/>
                <a:ext cx="6364118"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So that it becomes the derivative of a function </a:t>
                </a:r>
                <a14:m>
                  <m:oMath xmlns:m="http://schemas.openxmlformats.org/officeDocument/2006/math">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𝑦</m:t>
                    </m:r>
                    <m:d>
                      <m:dPr>
                        <m:ctrlPr>
                          <a:rPr lang="en-US" altLang="zh-TW" i="1" smtClean="0">
                            <a:latin typeface="Cambria Math" panose="02040503050406030204" pitchFamily="18" charset="0"/>
                          </a:rPr>
                        </m:ctrlPr>
                      </m:dPr>
                      <m:e>
                        <m:r>
                          <a:rPr lang="en-US" altLang="zh-TW" b="0" i="1" smtClean="0">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90D4AED-AAD1-1747-2B93-96303A9FB4B1}"/>
                  </a:ext>
                </a:extLst>
              </p:cNvPr>
              <p:cNvSpPr txBox="1">
                <a:spLocks noRot="1" noChangeAspect="1" noMove="1" noResize="1" noEditPoints="1" noAdjustHandles="1" noChangeArrowheads="1" noChangeShapeType="1" noTextEdit="1"/>
              </p:cNvSpPr>
              <p:nvPr/>
            </p:nvSpPr>
            <p:spPr>
              <a:xfrm>
                <a:off x="631075" y="2332124"/>
                <a:ext cx="6364118" cy="369332"/>
              </a:xfrm>
              <a:prstGeom prst="rect">
                <a:avLst/>
              </a:prstGeom>
              <a:blipFill>
                <a:blip r:embed="rId10"/>
                <a:stretch>
                  <a:fillRect l="-795"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F07A6AF-ED0D-81D4-D1A5-B555C587DA54}"/>
                  </a:ext>
                </a:extLst>
              </p:cNvPr>
              <p:cNvSpPr txBox="1"/>
              <p:nvPr/>
            </p:nvSpPr>
            <p:spPr>
              <a:xfrm>
                <a:off x="7476504" y="3717370"/>
                <a:ext cx="1618195" cy="618246"/>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m:t>
                          </m:r>
                        </m:num>
                        <m:den>
                          <m:r>
                            <a:rPr lang="en-US" altLang="zh-TW" b="0" i="1" smtClean="0">
                              <a:latin typeface="Cambria Math" panose="02040503050406030204" pitchFamily="18" charset="0"/>
                              <a:ea typeface="Cambria Math" panose="02040503050406030204" pitchFamily="18" charset="0"/>
                              <a:cs typeface="Times New Roman" panose="02020603050405020304" pitchFamily="18" charset="0"/>
                            </a:rPr>
                            <m:t>𝑑𝑡</m:t>
                          </m:r>
                        </m:den>
                      </m:f>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sup>
                      </m:sSup>
                      <m:r>
                        <a:rPr lang="en-US" altLang="zh-TW" b="0" i="0" smtClean="0">
                          <a:latin typeface="Cambria Math" panose="02040503050406030204" pitchFamily="18" charset="0"/>
                          <a:ea typeface="Cambria Math" panose="02040503050406030204" pitchFamily="18" charset="0"/>
                          <a:cs typeface="Times New Roman" panose="02020603050405020304" pitchFamily="18" charset="0"/>
                        </a:rPr>
                        <m:t>=</m:t>
                      </m:r>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sSup>
                        <m:sSupPr>
                          <m:ctrlPr>
                            <a:rPr lang="el-GR" altLang="zh-TW"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TW" i="1">
                              <a:latin typeface="Cambria Math" panose="02040503050406030204" pitchFamily="18" charset="0"/>
                              <a:ea typeface="Cambria Math" panose="02040503050406030204" pitchFamily="18" charset="0"/>
                              <a:cs typeface="Times New Roman" panose="02020603050405020304" pitchFamily="18" charset="0"/>
                            </a:rPr>
                            <m:t>𝑒</m:t>
                          </m:r>
                        </m:e>
                        <m:sup>
                          <m:r>
                            <m:rPr>
                              <m:sty m:val="p"/>
                            </m:rPr>
                            <a:rPr lang="el-GR" altLang="zh-TW" i="1">
                              <a:latin typeface="Cambria Math" panose="02040503050406030204" pitchFamily="18" charset="0"/>
                              <a:ea typeface="Cambria Math" panose="02040503050406030204" pitchFamily="18" charset="0"/>
                              <a:cs typeface="Times New Roman" panose="02020603050405020304" pitchFamily="18" charset="0"/>
                            </a:rPr>
                            <m:t>Γ</m:t>
                          </m:r>
                          <m:r>
                            <a:rPr lang="en-US" altLang="zh-TW" i="1">
                              <a:latin typeface="Cambria Math" panose="02040503050406030204" pitchFamily="18" charset="0"/>
                              <a:ea typeface="Cambria Math" panose="02040503050406030204" pitchFamily="18" charset="0"/>
                              <a:cs typeface="Times New Roman" panose="02020603050405020304" pitchFamily="18" charset="0"/>
                            </a:rPr>
                            <m:t>𝑡</m:t>
                          </m:r>
                        </m:sup>
                      </m:sSup>
                    </m:oMath>
                  </m:oMathPara>
                </a14:m>
                <a:endParaRPr lang="en-US"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F07A6AF-ED0D-81D4-D1A5-B555C587DA54}"/>
                  </a:ext>
                </a:extLst>
              </p:cNvPr>
              <p:cNvSpPr txBox="1">
                <a:spLocks noRot="1" noChangeAspect="1" noMove="1" noResize="1" noEditPoints="1" noAdjustHandles="1" noChangeArrowheads="1" noChangeShapeType="1" noTextEdit="1"/>
              </p:cNvSpPr>
              <p:nvPr/>
            </p:nvSpPr>
            <p:spPr>
              <a:xfrm>
                <a:off x="7476504" y="3717370"/>
                <a:ext cx="1618195" cy="618246"/>
              </a:xfrm>
              <a:prstGeom prst="rect">
                <a:avLst/>
              </a:prstGeom>
              <a:blipFill>
                <a:blip r:embed="rId11"/>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2E75BE4-33A9-CD25-DDD3-507E01DEED47}"/>
                  </a:ext>
                </a:extLst>
              </p:cNvPr>
              <p:cNvSpPr txBox="1"/>
              <p:nvPr/>
            </p:nvSpPr>
            <p:spPr>
              <a:xfrm>
                <a:off x="624479" y="5827374"/>
                <a:ext cx="622988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condition is actually the Homogeneous Eq with </a:t>
                </a:r>
                <a14:m>
                  <m:oMath xmlns:m="http://schemas.openxmlformats.org/officeDocument/2006/math">
                    <m:r>
                      <a:rPr lang="en-US" altLang="zh-TW" i="1">
                        <a:latin typeface="Cambria Math" panose="02040503050406030204" pitchFamily="18" charset="0"/>
                      </a:rPr>
                      <m:t>−</m:t>
                    </m:r>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67CD2777-4E97-9B8C-2D63-0C9DD7C43F03}"/>
                  </a:ext>
                </a:extLst>
              </p:cNvPr>
              <p:cNvSpPr txBox="1">
                <a:spLocks noRot="1" noChangeAspect="1" noMove="1" noResize="1" noEditPoints="1" noAdjustHandles="1" noChangeArrowheads="1" noChangeShapeType="1" noTextEdit="1"/>
              </p:cNvSpPr>
              <p:nvPr/>
            </p:nvSpPr>
            <p:spPr>
              <a:xfrm>
                <a:off x="624479" y="5827374"/>
                <a:ext cx="6229888" cy="369332"/>
              </a:xfrm>
              <a:prstGeom prst="rect">
                <a:avLst/>
              </a:prstGeom>
              <a:blipFill>
                <a:blip r:embed="rId12"/>
                <a:stretch>
                  <a:fillRect l="-610"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2E89410-E5E7-3769-BDFD-B8FD4B43BB7B}"/>
                  </a:ext>
                </a:extLst>
              </p:cNvPr>
              <p:cNvSpPr txBox="1"/>
              <p:nvPr/>
            </p:nvSpPr>
            <p:spPr>
              <a:xfrm>
                <a:off x="624479" y="6193594"/>
                <a:ext cx="8184684"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The integrating factor </a:t>
                </a:r>
                <a14:m>
                  <m:oMath xmlns:m="http://schemas.openxmlformats.org/officeDocument/2006/math">
                    <m:r>
                      <a:rPr lang="en-US" altLang="zh-TW" i="1">
                        <a:solidFill>
                          <a:srgbClr val="FF0000"/>
                        </a:solidFill>
                        <a:latin typeface="Cambria Math" panose="02040503050406030204" pitchFamily="18" charset="0"/>
                        <a:ea typeface="Cambria Math" panose="02040503050406030204" pitchFamily="18" charset="0"/>
                      </a:rPr>
                      <m:t>𝛼</m:t>
                    </m:r>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𝑥</m:t>
                        </m:r>
                      </m:e>
                    </m:d>
                  </m:oMath>
                </a14:m>
                <a:r>
                  <a:rPr lang="en-US" dirty="0">
                    <a:solidFill>
                      <a:srgbClr val="FF0000"/>
                    </a:solidFill>
                    <a:latin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equals the inverse of the solution of the Homogeneous Eq.</a:t>
                </a:r>
              </a:p>
            </p:txBody>
          </p:sp>
        </mc:Choice>
        <mc:Fallback xmlns="">
          <p:sp>
            <p:nvSpPr>
              <p:cNvPr id="20" name="TextBox 19">
                <a:extLst>
                  <a:ext uri="{FF2B5EF4-FFF2-40B4-BE49-F238E27FC236}">
                    <a16:creationId xmlns:a16="http://schemas.microsoft.com/office/drawing/2014/main" id="{32E89410-E5E7-3769-BDFD-B8FD4B43BB7B}"/>
                  </a:ext>
                </a:extLst>
              </p:cNvPr>
              <p:cNvSpPr txBox="1">
                <a:spLocks noRot="1" noChangeAspect="1" noMove="1" noResize="1" noEditPoints="1" noAdjustHandles="1" noChangeArrowheads="1" noChangeShapeType="1" noTextEdit="1"/>
              </p:cNvSpPr>
              <p:nvPr/>
            </p:nvSpPr>
            <p:spPr>
              <a:xfrm>
                <a:off x="624479" y="6193594"/>
                <a:ext cx="8184684" cy="369332"/>
              </a:xfrm>
              <a:prstGeom prst="rect">
                <a:avLst/>
              </a:prstGeom>
              <a:blipFill>
                <a:blip r:embed="rId13"/>
                <a:stretch>
                  <a:fillRect l="-464"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8">
                <a:extLst>
                  <a:ext uri="{FF2B5EF4-FFF2-40B4-BE49-F238E27FC236}">
                    <a16:creationId xmlns:a16="http://schemas.microsoft.com/office/drawing/2014/main" id="{49671F48-6D9F-4A48-E8A9-EA4F53C2833A}"/>
                  </a:ext>
                </a:extLst>
              </p:cNvPr>
              <p:cNvSpPr txBox="1"/>
              <p:nvPr/>
            </p:nvSpPr>
            <p:spPr bwMode="auto">
              <a:xfrm>
                <a:off x="7253721" y="5545461"/>
                <a:ext cx="1807867"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22" name="文字方塊 8">
                <a:extLst>
                  <a:ext uri="{FF2B5EF4-FFF2-40B4-BE49-F238E27FC236}">
                    <a16:creationId xmlns:a16="http://schemas.microsoft.com/office/drawing/2014/main" id="{49671F48-6D9F-4A48-E8A9-EA4F53C2833A}"/>
                  </a:ext>
                </a:extLst>
              </p:cNvPr>
              <p:cNvSpPr txBox="1">
                <a:spLocks noRot="1" noChangeAspect="1" noMove="1" noResize="1" noEditPoints="1" noAdjustHandles="1" noChangeArrowheads="1" noChangeShapeType="1" noTextEdit="1"/>
              </p:cNvSpPr>
              <p:nvPr/>
            </p:nvSpPr>
            <p:spPr bwMode="auto">
              <a:xfrm>
                <a:off x="7253721" y="5545461"/>
                <a:ext cx="1807867" cy="618246"/>
              </a:xfrm>
              <a:prstGeom prst="rect">
                <a:avLst/>
              </a:prstGeom>
              <a:blipFill>
                <a:blip r:embed="rId14"/>
                <a:stretch>
                  <a:fillRect b="-6000"/>
                </a:stretch>
              </a:blipFill>
              <a:ln>
                <a:noFill/>
              </a:ln>
            </p:spPr>
            <p:txBody>
              <a:bodyPr/>
              <a:lstStyle/>
              <a:p>
                <a:r>
                  <a:rPr lang="en-US">
                    <a:noFill/>
                  </a:rPr>
                  <a:t> </a:t>
                </a:r>
              </a:p>
            </p:txBody>
          </p:sp>
        </mc:Fallback>
      </mc:AlternateContent>
      <p:pic>
        <p:nvPicPr>
          <p:cNvPr id="4" name="Picture 2" descr="undefined">
            <a:extLst>
              <a:ext uri="{FF2B5EF4-FFF2-40B4-BE49-F238E27FC236}">
                <a16:creationId xmlns:a16="http://schemas.microsoft.com/office/drawing/2014/main" id="{05C8CAA8-9C22-FF11-634D-B350D08B195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51062" y="285646"/>
            <a:ext cx="1657079" cy="204647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8157660-6DD5-D903-3486-D4E677E09B3A}"/>
              </a:ext>
            </a:extLst>
          </p:cNvPr>
          <p:cNvSpPr txBox="1"/>
          <p:nvPr/>
        </p:nvSpPr>
        <p:spPr>
          <a:xfrm>
            <a:off x="6850108" y="2373804"/>
            <a:ext cx="2211480" cy="369332"/>
          </a:xfrm>
          <a:prstGeom prst="rect">
            <a:avLst/>
          </a:prstGeom>
          <a:noFill/>
        </p:spPr>
        <p:txBody>
          <a:bodyPr wrap="square">
            <a:spAutoFit/>
          </a:bodyPr>
          <a:lstStyle/>
          <a:p>
            <a:r>
              <a:rPr lang="en-GB" b="0" u="none" strike="noStrike" dirty="0">
                <a:solidFill>
                  <a:srgbClr val="000000"/>
                </a:solidFill>
                <a:effectLst/>
                <a:latin typeface="Times New Roman" panose="02020603050405020304" pitchFamily="18" charset="0"/>
                <a:cs typeface="Times New Roman" panose="02020603050405020304" pitchFamily="18" charset="0"/>
              </a:rPr>
              <a:t>Leibniz</a:t>
            </a:r>
            <a:r>
              <a:rPr lang="en-GB" b="0" i="0" u="none" strike="noStrike" dirty="0">
                <a:solidFill>
                  <a:srgbClr val="000000"/>
                </a:solidFill>
                <a:effectLst/>
                <a:latin typeface="Times New Roman" panose="02020603050405020304" pitchFamily="18" charset="0"/>
                <a:cs typeface="Times New Roman" panose="02020603050405020304" pitchFamily="18" charset="0"/>
              </a:rPr>
              <a:t> (1645-1716)</a:t>
            </a:r>
            <a:endParaRPr lang="en-US" dirty="0">
              <a:latin typeface="Times New Roman" panose="02020603050405020304" pitchFamily="18" charset="0"/>
              <a:cs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id="{9AB4F76E-80E3-842D-0A23-D57AAD3B74E8}"/>
              </a:ext>
            </a:extLst>
          </p:cNvPr>
          <p:cNvCxnSpPr/>
          <p:nvPr/>
        </p:nvCxnSpPr>
        <p:spPr>
          <a:xfrm flipH="1" flipV="1">
            <a:off x="4211960" y="3346354"/>
            <a:ext cx="517270" cy="5867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657215D-CCC9-980C-D129-180994EF6100}"/>
              </a:ext>
            </a:extLst>
          </p:cNvPr>
          <p:cNvSpPr txBox="1"/>
          <p:nvPr/>
        </p:nvSpPr>
        <p:spPr>
          <a:xfrm>
            <a:off x="3225737" y="4823707"/>
            <a:ext cx="4464496"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We don’t care about an additional constant.</a:t>
            </a:r>
          </a:p>
        </p:txBody>
      </p:sp>
      <p:sp>
        <p:nvSpPr>
          <p:cNvPr id="16" name="TextBox 15">
            <a:extLst>
              <a:ext uri="{FF2B5EF4-FFF2-40B4-BE49-F238E27FC236}">
                <a16:creationId xmlns:a16="http://schemas.microsoft.com/office/drawing/2014/main" id="{397AF247-6503-C489-7419-4999D823CADC}"/>
              </a:ext>
            </a:extLst>
          </p:cNvPr>
          <p:cNvSpPr txBox="1"/>
          <p:nvPr/>
        </p:nvSpPr>
        <p:spPr>
          <a:xfrm>
            <a:off x="3261110" y="5146242"/>
            <a:ext cx="4896544"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Any solution could work as an integrating factor.</a:t>
            </a:r>
          </a:p>
        </p:txBody>
      </p:sp>
    </p:spTree>
    <p:extLst>
      <p:ext uri="{BB962C8B-B14F-4D97-AF65-F5344CB8AC3E}">
        <p14:creationId xmlns:p14="http://schemas.microsoft.com/office/powerpoint/2010/main" val="300909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7" grpId="0" animBg="1"/>
      <p:bldP spid="18" grpId="0" animBg="1"/>
      <p:bldP spid="3" grpId="0" animBg="1"/>
      <p:bldP spid="7" grpId="0"/>
      <p:bldP spid="20" grpId="0"/>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7AEC-5000-7B71-51C1-A351988FF83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E1263FA-1ED7-5614-344C-3841C50B7047}"/>
                  </a:ext>
                </a:extLst>
              </p:cNvPr>
              <p:cNvSpPr txBox="1"/>
              <p:nvPr/>
            </p:nvSpPr>
            <p:spPr>
              <a:xfrm>
                <a:off x="1763688" y="1241866"/>
                <a:ext cx="1775694" cy="618246"/>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i="1">
                              <a:latin typeface="Cambria Math"/>
                            </a:rPr>
                            <m:t>𝑑</m:t>
                          </m:r>
                          <m:r>
                            <a:rPr lang="en-US" altLang="zh-TW" b="0" i="1" smtClean="0">
                              <a:latin typeface="Cambria Math" panose="02040503050406030204" pitchFamily="18" charset="0"/>
                            </a:rPr>
                            <m:t>𝑦</m:t>
                          </m:r>
                        </m:num>
                        <m:den>
                          <m:r>
                            <a:rPr lang="en-US" altLang="zh-TW" i="1">
                              <a:latin typeface="Cambria Math"/>
                            </a:rPr>
                            <m:t>𝑑</m:t>
                          </m:r>
                          <m:r>
                            <a:rPr lang="en-US" altLang="zh-TW" i="1">
                              <a:latin typeface="Cambria Math" panose="02040503050406030204" pitchFamily="18" charset="0"/>
                            </a:rPr>
                            <m:t>𝑥</m:t>
                          </m:r>
                        </m:den>
                      </m:f>
                      <m:r>
                        <a:rPr lang="en-US" altLang="zh-TW" b="0" i="1" smtClean="0">
                          <a:latin typeface="Cambria Math" panose="02040503050406030204" pitchFamily="18" charset="0"/>
                        </a:rPr>
                        <m:t>−</m:t>
                      </m:r>
                      <m:r>
                        <a:rPr lang="en-US" altLang="zh-TW"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en-US"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8E1263FA-1ED7-5614-344C-3841C50B7047}"/>
                  </a:ext>
                </a:extLst>
              </p:cNvPr>
              <p:cNvSpPr txBox="1">
                <a:spLocks noRot="1" noChangeAspect="1" noMove="1" noResize="1" noEditPoints="1" noAdjustHandles="1" noChangeArrowheads="1" noChangeShapeType="1" noTextEdit="1"/>
              </p:cNvSpPr>
              <p:nvPr/>
            </p:nvSpPr>
            <p:spPr>
              <a:xfrm>
                <a:off x="1763688" y="1241866"/>
                <a:ext cx="1775694" cy="618246"/>
              </a:xfrm>
              <a:prstGeom prst="rect">
                <a:avLst/>
              </a:prstGeom>
              <a:blipFill>
                <a:blip r:embed="rId2"/>
                <a:stretch>
                  <a:fillRect b="-600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88CCAC0E-3939-1911-D180-640E0DD64D01}"/>
              </a:ext>
            </a:extLst>
          </p:cNvPr>
          <p:cNvSpPr txBox="1"/>
          <p:nvPr/>
        </p:nvSpPr>
        <p:spPr>
          <a:xfrm>
            <a:off x="1763688" y="692696"/>
            <a:ext cx="2376264"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Example 1:</a:t>
            </a: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04EAE4D4-DB19-9C5D-9B59-BA155BAD62C3}"/>
                  </a:ext>
                </a:extLst>
              </p:cNvPr>
              <p:cNvSpPr txBox="1"/>
              <p:nvPr/>
            </p:nvSpPr>
            <p:spPr bwMode="auto">
              <a:xfrm>
                <a:off x="1763688" y="2708920"/>
                <a:ext cx="2796407"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i="1" smtClean="0">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panose="02040503050406030204" pitchFamily="18" charset="0"/>
                                </a:rPr>
                                <m:t>1</m:t>
                              </m:r>
                            </m:num>
                            <m:den>
                              <m:r>
                                <a:rPr lang="en-US" altLang="zh-TW" i="1">
                                  <a:latin typeface="Cambria Math" panose="02040503050406030204" pitchFamily="18" charset="0"/>
                                </a:rPr>
                                <m:t>𝑦</m:t>
                              </m:r>
                            </m:den>
                          </m:f>
                          <m:r>
                            <a:rPr lang="en-US" altLang="zh-TW" i="1">
                              <a:latin typeface="Cambria Math" panose="02040503050406030204" pitchFamily="18" charset="0"/>
                            </a:rPr>
                            <m:t>𝑑𝑦</m:t>
                          </m:r>
                        </m:e>
                      </m:nary>
                      <m:r>
                        <a:rPr lang="en-US" altLang="zh-TW" b="0" i="1" smtClean="0">
                          <a:latin typeface="Cambria Math" panose="02040503050406030204" pitchFamily="18" charset="0"/>
                        </a:rPr>
                        <m:t>=</m:t>
                      </m:r>
                      <m:nary>
                        <m:naryPr>
                          <m:limLoc m:val="undOvr"/>
                          <m:subHide m:val="on"/>
                          <m:supHide m:val="on"/>
                          <m:ctrlPr>
                            <a:rPr lang="en-US" altLang="zh-TW" i="1" smtClean="0">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04EAE4D4-DB19-9C5D-9B59-BA155BAD62C3}"/>
                  </a:ext>
                </a:extLst>
              </p:cNvPr>
              <p:cNvSpPr txBox="1">
                <a:spLocks noRot="1" noChangeAspect="1" noMove="1" noResize="1" noEditPoints="1" noAdjustHandles="1" noChangeArrowheads="1" noChangeShapeType="1" noTextEdit="1"/>
              </p:cNvSpPr>
              <p:nvPr/>
            </p:nvSpPr>
            <p:spPr bwMode="auto">
              <a:xfrm>
                <a:off x="1763688" y="2708920"/>
                <a:ext cx="2796407" cy="818814"/>
              </a:xfrm>
              <a:prstGeom prst="rect">
                <a:avLst/>
              </a:prstGeom>
              <a:blipFill>
                <a:blip r:embed="rId3"/>
                <a:stretch>
                  <a:fillRect l="-30180" t="-132308" b="-190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1A005762-93F5-1E7E-6E1B-D030394C3AB3}"/>
                  </a:ext>
                </a:extLst>
              </p:cNvPr>
              <p:cNvSpPr txBox="1"/>
              <p:nvPr/>
            </p:nvSpPr>
            <p:spPr bwMode="auto">
              <a:xfrm>
                <a:off x="1778859" y="4099093"/>
                <a:ext cx="2495620"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panose="02040503050406030204" pitchFamily="18" charset="0"/>
                            </a:rPr>
                            <m:t>ln</m:t>
                          </m:r>
                        </m:fName>
                        <m:e>
                          <m:r>
                            <a:rPr lang="en-US" altLang="zh-TW" b="0" i="1" smtClean="0">
                              <a:latin typeface="Cambria Math" panose="02040503050406030204" pitchFamily="18" charset="0"/>
                            </a:rPr>
                            <m:t>𝑦</m:t>
                          </m:r>
                        </m:e>
                      </m:func>
                      <m:r>
                        <a:rPr lang="en-US" altLang="zh-TW" b="0" i="1" smtClean="0">
                          <a:latin typeface="Cambria Math" panose="02040503050406030204" pitchFamily="18" charset="0"/>
                        </a:rPr>
                        <m:t>=</m:t>
                      </m:r>
                      <m:nary>
                        <m:naryPr>
                          <m:limLoc m:val="undOvr"/>
                          <m:subHide m:val="on"/>
                          <m:supHide m:val="on"/>
                          <m:ctrlPr>
                            <a:rPr lang="en-US" altLang="zh-TW" i="1" smtClean="0">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r>
                        <a:rPr lang="en-US" altLang="zh-TW" b="0" i="0" smtClean="0">
                          <a:latin typeface="Cambria Math" panose="02040503050406030204" pitchFamily="18" charset="0"/>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1A005762-93F5-1E7E-6E1B-D030394C3AB3}"/>
                  </a:ext>
                </a:extLst>
              </p:cNvPr>
              <p:cNvSpPr txBox="1">
                <a:spLocks noRot="1" noChangeAspect="1" noMove="1" noResize="1" noEditPoints="1" noAdjustHandles="1" noChangeArrowheads="1" noChangeShapeType="1" noTextEdit="1"/>
              </p:cNvSpPr>
              <p:nvPr/>
            </p:nvSpPr>
            <p:spPr bwMode="auto">
              <a:xfrm>
                <a:off x="1778859" y="4099093"/>
                <a:ext cx="2495620" cy="818814"/>
              </a:xfrm>
              <a:prstGeom prst="rect">
                <a:avLst/>
              </a:prstGeom>
              <a:blipFill>
                <a:blip r:embed="rId4"/>
                <a:stretch>
                  <a:fillRect l="-8122"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A2A1B194-1C00-8E1D-4287-3772C26BCA75}"/>
                  </a:ext>
                </a:extLst>
              </p:cNvPr>
              <p:cNvSpPr txBox="1"/>
              <p:nvPr/>
            </p:nvSpPr>
            <p:spPr bwMode="auto">
              <a:xfrm>
                <a:off x="1815497" y="5346490"/>
                <a:ext cx="1715983" cy="412998"/>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𝐶</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𝑒</m:t>
                          </m:r>
                        </m:e>
                        <m:sup>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𝑑𝑥</m:t>
                              </m:r>
                            </m:e>
                          </m:nary>
                        </m:sup>
                      </m:sSup>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A2A1B194-1C00-8E1D-4287-3772C26BCA75}"/>
                  </a:ext>
                </a:extLst>
              </p:cNvPr>
              <p:cNvSpPr txBox="1">
                <a:spLocks noRot="1" noChangeAspect="1" noMove="1" noResize="1" noEditPoints="1" noAdjustHandles="1" noChangeArrowheads="1" noChangeShapeType="1" noTextEdit="1"/>
              </p:cNvSpPr>
              <p:nvPr/>
            </p:nvSpPr>
            <p:spPr bwMode="auto">
              <a:xfrm>
                <a:off x="1815497" y="5346490"/>
                <a:ext cx="1715983" cy="412998"/>
              </a:xfrm>
              <a:prstGeom prst="rect">
                <a:avLst/>
              </a:prstGeom>
              <a:blipFill>
                <a:blip r:embed="rId5"/>
                <a:stretch>
                  <a:fillRect t="-82353" b="-111765"/>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9EFA6A3C-8DFC-983E-0095-B09B5098E3D4}"/>
              </a:ext>
            </a:extLst>
          </p:cNvPr>
          <p:cNvSpPr txBox="1"/>
          <p:nvPr/>
        </p:nvSpPr>
        <p:spPr>
          <a:xfrm>
            <a:off x="3995936" y="5346490"/>
            <a:ext cx="186812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等一下有用</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56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514E-BF34-171E-88FF-C7E9D33289AD}"/>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9EE14CAD-D8C1-9DA5-648A-AFCF56BD7C9F}"/>
                  </a:ext>
                </a:extLst>
              </p:cNvPr>
              <p:cNvSpPr txBox="1"/>
              <p:nvPr/>
            </p:nvSpPr>
            <p:spPr bwMode="auto">
              <a:xfrm>
                <a:off x="2805736" y="1786134"/>
                <a:ext cx="1945854"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𝛼</m:t>
                      </m:r>
                      <m:f>
                        <m:fPr>
                          <m:ctrlPr>
                            <a:rPr lang="en-US" altLang="zh-TW" i="1">
                              <a:latin typeface="Cambria Math" panose="02040503050406030204" pitchFamily="18" charset="0"/>
                            </a:rPr>
                          </m:ctrlPr>
                        </m:fPr>
                        <m:num>
                          <m:r>
                            <a:rPr lang="en-US" altLang="zh-TW" i="1">
                              <a:latin typeface="Cambria Math"/>
                            </a:rPr>
                            <m:t>𝑑</m:t>
                          </m:r>
                          <m:r>
                            <a:rPr lang="en-US" altLang="zh-TW" i="1">
                              <a:latin typeface="Cambria Math" panose="02040503050406030204" pitchFamily="18" charset="0"/>
                            </a:rPr>
                            <m:t>𝑦</m:t>
                          </m:r>
                        </m:num>
                        <m:den>
                          <m:r>
                            <a:rPr lang="en-US" altLang="zh-TW" i="1">
                              <a:latin typeface="Cambria Math"/>
                            </a:rPr>
                            <m:t>𝑑</m:t>
                          </m:r>
                          <m:r>
                            <a:rPr lang="en-US" altLang="zh-TW" i="1">
                              <a:latin typeface="Cambria Math" panose="02040503050406030204" pitchFamily="18" charset="0"/>
                            </a:rPr>
                            <m:t>𝑥</m:t>
                          </m:r>
                        </m:den>
                      </m:f>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𝑝𝑦</m:t>
                      </m:r>
                      <m:r>
                        <a:rPr lang="en-US" altLang="zh-TW" i="1">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rPr>
                        <m:t>𝑞</m:t>
                      </m:r>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9EE14CAD-D8C1-9DA5-648A-AFCF56BD7C9F}"/>
                  </a:ext>
                </a:extLst>
              </p:cNvPr>
              <p:cNvSpPr txBox="1">
                <a:spLocks noRot="1" noChangeAspect="1" noMove="1" noResize="1" noEditPoints="1" noAdjustHandles="1" noChangeArrowheads="1" noChangeShapeType="1" noTextEdit="1"/>
              </p:cNvSpPr>
              <p:nvPr/>
            </p:nvSpPr>
            <p:spPr bwMode="auto">
              <a:xfrm>
                <a:off x="2805736" y="1786134"/>
                <a:ext cx="1945854" cy="618246"/>
              </a:xfrm>
              <a:prstGeom prst="rect">
                <a:avLst/>
              </a:prstGeom>
              <a:blipFill>
                <a:blip r:embed="rId2"/>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8BA811-EF60-C306-3B10-CD929A07A5B9}"/>
                  </a:ext>
                </a:extLst>
              </p:cNvPr>
              <p:cNvSpPr txBox="1"/>
              <p:nvPr/>
            </p:nvSpPr>
            <p:spPr>
              <a:xfrm>
                <a:off x="5277336" y="1719581"/>
                <a:ext cx="2590834" cy="856453"/>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rPr>
                        <m:t>exp</m:t>
                      </m:r>
                      <m:d>
                        <m:dPr>
                          <m:begChr m:val="["/>
                          <m:endChr m:val="]"/>
                          <m:ctrlPr>
                            <a:rPr lang="en-US" altLang="zh-TW" b="0" i="1" smtClean="0">
                              <a:latin typeface="Cambria Math" panose="02040503050406030204" pitchFamily="18" charset="0"/>
                            </a:rPr>
                          </m:ctrlPr>
                        </m:dPr>
                        <m:e>
                          <m:nary>
                            <m:naryPr>
                              <m:limLoc m:val="undOvr"/>
                              <m:subHide m:val="on"/>
                              <m:supHide m:val="on"/>
                              <m:ctrlPr>
                                <a:rPr lang="en-US" altLang="zh-TW" i="1">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e>
                      </m:d>
                    </m:oMath>
                  </m:oMathPara>
                </a14:m>
                <a:endParaRPr lang="en-US"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98BA811-EF60-C306-3B10-CD929A07A5B9}"/>
                  </a:ext>
                </a:extLst>
              </p:cNvPr>
              <p:cNvSpPr txBox="1">
                <a:spLocks noRot="1" noChangeAspect="1" noMove="1" noResize="1" noEditPoints="1" noAdjustHandles="1" noChangeArrowheads="1" noChangeShapeType="1" noTextEdit="1"/>
              </p:cNvSpPr>
              <p:nvPr/>
            </p:nvSpPr>
            <p:spPr>
              <a:xfrm>
                <a:off x="5277336" y="1719581"/>
                <a:ext cx="2590834" cy="856453"/>
              </a:xfrm>
              <a:prstGeom prst="rect">
                <a:avLst/>
              </a:prstGeom>
              <a:blipFill>
                <a:blip r:embed="rId3"/>
                <a:stretch>
                  <a:fillRect t="-121739" b="-1753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0DE81FAD-A665-E798-B5D6-4792C648F972}"/>
                  </a:ext>
                </a:extLst>
              </p:cNvPr>
              <p:cNvSpPr txBox="1"/>
              <p:nvPr/>
            </p:nvSpPr>
            <p:spPr bwMode="auto">
              <a:xfrm>
                <a:off x="2805736" y="3802505"/>
                <a:ext cx="1423659" cy="62985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rPr>
                          </m:ctrlPr>
                        </m:fPr>
                        <m:num>
                          <m:r>
                            <a:rPr lang="en-US" altLang="zh-TW" i="1">
                              <a:latin typeface="Cambria Math"/>
                            </a:rPr>
                            <m:t>𝑑</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𝑦</m:t>
                              </m:r>
                            </m:e>
                          </m:d>
                        </m:num>
                        <m:den>
                          <m:r>
                            <a:rPr lang="en-US" altLang="zh-TW" i="1">
                              <a:latin typeface="Cambria Math"/>
                            </a:rPr>
                            <m:t>𝑑</m:t>
                          </m:r>
                          <m:r>
                            <a:rPr lang="en-US" altLang="zh-TW" i="1">
                              <a:latin typeface="Cambria Math" panose="02040503050406030204" pitchFamily="18" charset="0"/>
                            </a:rPr>
                            <m:t>𝑥</m:t>
                          </m:r>
                        </m:den>
                      </m:f>
                      <m:r>
                        <a:rPr lang="en-US" altLang="zh-TW" sz="1800"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rPr>
                        <m:t>𝑞</m:t>
                      </m:r>
                    </m:oMath>
                  </m:oMathPara>
                </a14:m>
                <a:endParaRPr lang="zh-TW" altLang="en-US" sz="1800" dirty="0">
                  <a:latin typeface="Times New Roman" panose="02020603050405020304" pitchFamily="18" charset="0"/>
                </a:endParaRPr>
              </a:p>
            </p:txBody>
          </p:sp>
        </mc:Choice>
        <mc:Fallback xmlns="">
          <p:sp>
            <p:nvSpPr>
              <p:cNvPr id="3" name="文字方塊 8">
                <a:extLst>
                  <a:ext uri="{FF2B5EF4-FFF2-40B4-BE49-F238E27FC236}">
                    <a16:creationId xmlns:a16="http://schemas.microsoft.com/office/drawing/2014/main" id="{0DE81FAD-A665-E798-B5D6-4792C648F972}"/>
                  </a:ext>
                </a:extLst>
              </p:cNvPr>
              <p:cNvSpPr txBox="1">
                <a:spLocks noRot="1" noChangeAspect="1" noMove="1" noResize="1" noEditPoints="1" noAdjustHandles="1" noChangeArrowheads="1" noChangeShapeType="1" noTextEdit="1"/>
              </p:cNvSpPr>
              <p:nvPr/>
            </p:nvSpPr>
            <p:spPr bwMode="auto">
              <a:xfrm>
                <a:off x="2805736" y="3802505"/>
                <a:ext cx="1423659" cy="629852"/>
              </a:xfrm>
              <a:prstGeom prst="rect">
                <a:avLst/>
              </a:prstGeom>
              <a:blipFill>
                <a:blip r:embed="rId4"/>
                <a:stretch>
                  <a:fillRect b="-6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813E0CC-D269-9988-D34B-A544B8BD2F74}"/>
                  </a:ext>
                </a:extLst>
              </p:cNvPr>
              <p:cNvSpPr txBox="1"/>
              <p:nvPr/>
            </p:nvSpPr>
            <p:spPr bwMode="auto">
              <a:xfrm>
                <a:off x="2794687" y="759559"/>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4" name="文字方塊 8">
                <a:extLst>
                  <a:ext uri="{FF2B5EF4-FFF2-40B4-BE49-F238E27FC236}">
                    <a16:creationId xmlns:a16="http://schemas.microsoft.com/office/drawing/2014/main" id="{2813E0CC-D269-9988-D34B-A544B8BD2F74}"/>
                  </a:ext>
                </a:extLst>
              </p:cNvPr>
              <p:cNvSpPr txBox="1">
                <a:spLocks noRot="1" noChangeAspect="1" noMove="1" noResize="1" noEditPoints="1" noAdjustHandles="1" noChangeArrowheads="1" noChangeShapeType="1" noTextEdit="1"/>
              </p:cNvSpPr>
              <p:nvPr/>
            </p:nvSpPr>
            <p:spPr bwMode="auto">
              <a:xfrm>
                <a:off x="2794687" y="759559"/>
                <a:ext cx="2127249" cy="618246"/>
              </a:xfrm>
              <a:prstGeom prst="rect">
                <a:avLst/>
              </a:prstGeom>
              <a:blipFill>
                <a:blip r:embed="rId5"/>
                <a:stretch>
                  <a:fillRect b="-6122"/>
                </a:stretch>
              </a:blipFill>
              <a:ln>
                <a:noFill/>
              </a:ln>
            </p:spPr>
            <p:txBody>
              <a:bodyPr/>
              <a:lstStyle/>
              <a:p>
                <a:r>
                  <a:rPr lang="en-US">
                    <a:noFill/>
                  </a:rPr>
                  <a:t> </a:t>
                </a:r>
              </a:p>
            </p:txBody>
          </p:sp>
        </mc:Fallback>
      </mc:AlternateContent>
      <p:sp>
        <p:nvSpPr>
          <p:cNvPr id="5" name="Right Arrow 4">
            <a:extLst>
              <a:ext uri="{FF2B5EF4-FFF2-40B4-BE49-F238E27FC236}">
                <a16:creationId xmlns:a16="http://schemas.microsoft.com/office/drawing/2014/main" id="{4D4EC221-957C-89AB-A486-62B961FAB23F}"/>
              </a:ext>
            </a:extLst>
          </p:cNvPr>
          <p:cNvSpPr/>
          <p:nvPr/>
        </p:nvSpPr>
        <p:spPr>
          <a:xfrm rot="5400000">
            <a:off x="3534073" y="1442010"/>
            <a:ext cx="504056" cy="21602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0DC605-AEEF-1FEB-48A4-412B90A56735}"/>
                  </a:ext>
                </a:extLst>
              </p:cNvPr>
              <p:cNvSpPr txBox="1"/>
              <p:nvPr/>
            </p:nvSpPr>
            <p:spPr>
              <a:xfrm>
                <a:off x="5277335" y="2656900"/>
                <a:ext cx="2214837" cy="629852"/>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i="1">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rPr>
                        <m:t>𝑝𝑦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𝑑</m:t>
                          </m:r>
                          <m:d>
                            <m:dPr>
                              <m:ctrlPr>
                                <a:rPr lang="en-US" altLang="zh-TW"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𝑦</m:t>
                              </m:r>
                            </m:e>
                          </m:d>
                        </m:num>
                        <m:den>
                          <m:r>
                            <a:rPr lang="en-US" altLang="zh-TW" i="1">
                              <a:latin typeface="Cambria Math"/>
                            </a:rPr>
                            <m:t>𝑑</m:t>
                          </m:r>
                          <m:r>
                            <a:rPr lang="en-US" altLang="zh-TW" i="1">
                              <a:latin typeface="Cambria Math" panose="02040503050406030204" pitchFamily="18" charset="0"/>
                            </a:rPr>
                            <m:t>𝑥</m:t>
                          </m:r>
                        </m:den>
                      </m:f>
                    </m:oMath>
                  </m:oMathPara>
                </a14:m>
                <a:endParaRPr lang="en-US"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20DC605-AEEF-1FEB-48A4-412B90A56735}"/>
                  </a:ext>
                </a:extLst>
              </p:cNvPr>
              <p:cNvSpPr txBox="1">
                <a:spLocks noRot="1" noChangeAspect="1" noMove="1" noResize="1" noEditPoints="1" noAdjustHandles="1" noChangeArrowheads="1" noChangeShapeType="1" noTextEdit="1"/>
              </p:cNvSpPr>
              <p:nvPr/>
            </p:nvSpPr>
            <p:spPr>
              <a:xfrm>
                <a:off x="5277335" y="2656900"/>
                <a:ext cx="2214837" cy="629852"/>
              </a:xfrm>
              <a:prstGeom prst="rect">
                <a:avLst/>
              </a:prstGeom>
              <a:blipFill>
                <a:blip r:embed="rId6"/>
                <a:stretch>
                  <a:fillRect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0D2C8D42-10C4-2E2F-D9D6-A5F6688C2062}"/>
                  </a:ext>
                </a:extLst>
              </p:cNvPr>
              <p:cNvSpPr txBox="1"/>
              <p:nvPr/>
            </p:nvSpPr>
            <p:spPr bwMode="auto">
              <a:xfrm>
                <a:off x="1162996" y="5052202"/>
                <a:ext cx="2325573"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𝑦</m:t>
                      </m:r>
                      <m:r>
                        <a:rPr lang="en-US" altLang="zh-TW" sz="1800" b="0" i="1" smtClean="0">
                          <a:latin typeface="Cambria Math" panose="02040503050406030204" pitchFamily="18" charset="0"/>
                        </a:rPr>
                        <m:t>=</m:t>
                      </m:r>
                      <m:nary>
                        <m:naryPr>
                          <m:limLoc m:val="undOvr"/>
                          <m:subHide m:val="on"/>
                          <m:supHide m:val="on"/>
                          <m:ctrlPr>
                            <a:rPr lang="en-US" altLang="zh-TW" sz="1800" b="0" i="1" smtClean="0">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r>
                        <a:rPr lang="en-US" altLang="zh-TW" b="0" i="1" smtClean="0">
                          <a:latin typeface="Cambria Math" panose="02040503050406030204" pitchFamily="18" charset="0"/>
                        </a:rPr>
                        <m:t>+</m:t>
                      </m:r>
                      <m:r>
                        <a:rPr lang="en-US" altLang="zh-TW" b="0" i="1" smtClean="0">
                          <a:latin typeface="Cambria Math" panose="02040503050406030204" pitchFamily="18" charset="0"/>
                        </a:rPr>
                        <m:t>𝐶</m:t>
                      </m:r>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0D2C8D42-10C4-2E2F-D9D6-A5F6688C2062}"/>
                  </a:ext>
                </a:extLst>
              </p:cNvPr>
              <p:cNvSpPr txBox="1">
                <a:spLocks noRot="1" noChangeAspect="1" noMove="1" noResize="1" noEditPoints="1" noAdjustHandles="1" noChangeArrowheads="1" noChangeShapeType="1" noTextEdit="1"/>
              </p:cNvSpPr>
              <p:nvPr/>
            </p:nvSpPr>
            <p:spPr bwMode="auto">
              <a:xfrm>
                <a:off x="1162996" y="5052202"/>
                <a:ext cx="2325573" cy="818814"/>
              </a:xfrm>
              <a:prstGeom prst="rect">
                <a:avLst/>
              </a:prstGeom>
              <a:blipFill>
                <a:blip r:embed="rId7"/>
                <a:stretch>
                  <a:fillRect l="-12500" t="-128788" b="-186364"/>
                </a:stretch>
              </a:blipFill>
              <a:ln>
                <a:noFill/>
              </a:ln>
            </p:spPr>
            <p:txBody>
              <a:bodyPr/>
              <a:lstStyle/>
              <a:p>
                <a:r>
                  <a:rPr lang="en-US">
                    <a:noFill/>
                  </a:rPr>
                  <a:t> </a:t>
                </a:r>
              </a:p>
            </p:txBody>
          </p:sp>
        </mc:Fallback>
      </mc:AlternateContent>
      <p:sp>
        <p:nvSpPr>
          <p:cNvPr id="10" name="Right Arrow 9">
            <a:extLst>
              <a:ext uri="{FF2B5EF4-FFF2-40B4-BE49-F238E27FC236}">
                <a16:creationId xmlns:a16="http://schemas.microsoft.com/office/drawing/2014/main" id="{270A3188-3D7A-13A0-711D-D85C43A306E9}"/>
              </a:ext>
            </a:extLst>
          </p:cNvPr>
          <p:cNvSpPr/>
          <p:nvPr/>
        </p:nvSpPr>
        <p:spPr>
          <a:xfrm>
            <a:off x="3670244" y="5353596"/>
            <a:ext cx="504056" cy="21602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E6E48DCF-56F9-5A50-BB08-1BC79F90ED42}"/>
                  </a:ext>
                </a:extLst>
              </p:cNvPr>
              <p:cNvSpPr txBox="1"/>
              <p:nvPr/>
            </p:nvSpPr>
            <p:spPr bwMode="auto">
              <a:xfrm>
                <a:off x="4355976" y="5052201"/>
                <a:ext cx="3340915" cy="818814"/>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r>
                        <a:rPr lang="en-US" altLang="zh-TW"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oMath>
                  </m:oMathPara>
                </a14:m>
                <a:endParaRPr lang="zh-TW" altLang="en-US" sz="1800" dirty="0">
                  <a:latin typeface="Times New Roman" panose="02020603050405020304" pitchFamily="18" charset="0"/>
                </a:endParaRPr>
              </a:p>
            </p:txBody>
          </p:sp>
        </mc:Choice>
        <mc:Fallback xmlns="">
          <p:sp>
            <p:nvSpPr>
              <p:cNvPr id="11" name="文字方塊 8">
                <a:extLst>
                  <a:ext uri="{FF2B5EF4-FFF2-40B4-BE49-F238E27FC236}">
                    <a16:creationId xmlns:a16="http://schemas.microsoft.com/office/drawing/2014/main" id="{E6E48DCF-56F9-5A50-BB08-1BC79F90ED42}"/>
                  </a:ext>
                </a:extLst>
              </p:cNvPr>
              <p:cNvSpPr txBox="1">
                <a:spLocks noRot="1" noChangeAspect="1" noMove="1" noResize="1" noEditPoints="1" noAdjustHandles="1" noChangeArrowheads="1" noChangeShapeType="1" noTextEdit="1"/>
              </p:cNvSpPr>
              <p:nvPr/>
            </p:nvSpPr>
            <p:spPr bwMode="auto">
              <a:xfrm>
                <a:off x="4355976" y="5052201"/>
                <a:ext cx="3340915" cy="818814"/>
              </a:xfrm>
              <a:prstGeom prst="rect">
                <a:avLst/>
              </a:prstGeom>
              <a:blipFill>
                <a:blip r:embed="rId8"/>
                <a:stretch>
                  <a:fillRect t="-128788" b="-186364"/>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48F9D31F-3C50-D4C3-CD24-965B4B6DE723}"/>
              </a:ext>
            </a:extLst>
          </p:cNvPr>
          <p:cNvSpPr txBox="1"/>
          <p:nvPr/>
        </p:nvSpPr>
        <p:spPr>
          <a:xfrm>
            <a:off x="579404" y="4569586"/>
            <a:ext cx="4033247"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We can then integrate both sides!</a:t>
            </a:r>
          </a:p>
        </p:txBody>
      </p:sp>
      <p:sp>
        <p:nvSpPr>
          <p:cNvPr id="17" name="TextBox 16">
            <a:extLst>
              <a:ext uri="{FF2B5EF4-FFF2-40B4-BE49-F238E27FC236}">
                <a16:creationId xmlns:a16="http://schemas.microsoft.com/office/drawing/2014/main" id="{3F03C7DB-86A6-21C0-A38A-1B6B52A24FF4}"/>
              </a:ext>
            </a:extLst>
          </p:cNvPr>
          <p:cNvSpPr txBox="1"/>
          <p:nvPr/>
        </p:nvSpPr>
        <p:spPr>
          <a:xfrm>
            <a:off x="579404" y="2917420"/>
            <a:ext cx="340782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equation is simplified: </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2D89597-8069-3D6D-38A7-DE258CEC61AC}"/>
                  </a:ext>
                </a:extLst>
              </p:cNvPr>
              <p:cNvSpPr txBox="1"/>
              <p:nvPr/>
            </p:nvSpPr>
            <p:spPr>
              <a:xfrm>
                <a:off x="579404" y="310319"/>
                <a:ext cx="711748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Multiply the whole equation by the integrating factor </a:t>
                </a:r>
                <a14:m>
                  <m:oMath xmlns:m="http://schemas.openxmlformats.org/officeDocument/2006/math">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a14:m>
                <a:r>
                  <a:rPr lang="en-US" dirty="0">
                    <a:latin typeface="Times New Roman" panose="02020603050405020304" pitchFamily="18" charset="0"/>
                    <a:cs typeface="Times New Roman" panose="02020603050405020304" pitchFamily="18" charset="0"/>
                  </a:rPr>
                  <a:t>: </a:t>
                </a:r>
              </a:p>
            </p:txBody>
          </p:sp>
        </mc:Choice>
        <mc:Fallback xmlns="">
          <p:sp>
            <p:nvSpPr>
              <p:cNvPr id="18" name="TextBox 17">
                <a:extLst>
                  <a:ext uri="{FF2B5EF4-FFF2-40B4-BE49-F238E27FC236}">
                    <a16:creationId xmlns:a16="http://schemas.microsoft.com/office/drawing/2014/main" id="{15723943-33AC-F48C-D465-205BE1696E52}"/>
                  </a:ext>
                </a:extLst>
              </p:cNvPr>
              <p:cNvSpPr txBox="1">
                <a:spLocks noRot="1" noChangeAspect="1" noMove="1" noResize="1" noEditPoints="1" noAdjustHandles="1" noChangeArrowheads="1" noChangeShapeType="1" noTextEdit="1"/>
              </p:cNvSpPr>
              <p:nvPr/>
            </p:nvSpPr>
            <p:spPr>
              <a:xfrm>
                <a:off x="579404" y="310319"/>
                <a:ext cx="7117487" cy="369332"/>
              </a:xfrm>
              <a:prstGeom prst="rect">
                <a:avLst/>
              </a:prstGeom>
              <a:blipFill>
                <a:blip r:embed="rId9"/>
                <a:stretch>
                  <a:fillRect l="-712" t="-6667" b="-23333"/>
                </a:stretch>
              </a:blipFill>
            </p:spPr>
            <p:txBody>
              <a:bodyPr/>
              <a:lstStyle/>
              <a:p>
                <a:r>
                  <a:rPr lang="en-US">
                    <a:noFill/>
                  </a:rPr>
                  <a:t> </a:t>
                </a:r>
              </a:p>
            </p:txBody>
          </p:sp>
        </mc:Fallback>
      </mc:AlternateContent>
      <p:sp>
        <p:nvSpPr>
          <p:cNvPr id="19" name="Right Arrow 18">
            <a:extLst>
              <a:ext uri="{FF2B5EF4-FFF2-40B4-BE49-F238E27FC236}">
                <a16:creationId xmlns:a16="http://schemas.microsoft.com/office/drawing/2014/main" id="{8BDE7E2F-E40E-277C-E4B3-8F3FD0F00A1F}"/>
              </a:ext>
            </a:extLst>
          </p:cNvPr>
          <p:cNvSpPr/>
          <p:nvPr/>
        </p:nvSpPr>
        <p:spPr>
          <a:xfrm rot="5400000">
            <a:off x="3138888" y="3012757"/>
            <a:ext cx="1312320" cy="19812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A649B6A-534C-C8A1-C75D-A39A6B89C4F1}"/>
                  </a:ext>
                </a:extLst>
              </p:cNvPr>
              <p:cNvSpPr txBox="1"/>
              <p:nvPr/>
            </p:nvSpPr>
            <p:spPr>
              <a:xfrm>
                <a:off x="579404" y="6000320"/>
                <a:ext cx="691276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Again, there is an undetermined constant </a:t>
                </a:r>
                <a14:m>
                  <m:oMath xmlns:m="http://schemas.openxmlformats.org/officeDocument/2006/math">
                    <m:r>
                      <a:rPr lang="en-US" altLang="zh-TW" i="1">
                        <a:latin typeface="Cambria Math" panose="02040503050406030204" pitchFamily="18" charset="0"/>
                      </a:rPr>
                      <m:t>𝐶</m:t>
                    </m:r>
                  </m:oMath>
                </a14:m>
                <a:r>
                  <a:rPr lang="en-US" dirty="0">
                    <a:latin typeface="Times New Roman" panose="02020603050405020304" pitchFamily="18" charset="0"/>
                    <a:cs typeface="Times New Roman" panose="02020603050405020304" pitchFamily="18" charset="0"/>
                  </a:rPr>
                  <a:t> in the solution as expected.</a:t>
                </a:r>
              </a:p>
            </p:txBody>
          </p:sp>
        </mc:Choice>
        <mc:Fallback xmlns="">
          <p:sp>
            <p:nvSpPr>
              <p:cNvPr id="20" name="TextBox 19">
                <a:extLst>
                  <a:ext uri="{FF2B5EF4-FFF2-40B4-BE49-F238E27FC236}">
                    <a16:creationId xmlns:a16="http://schemas.microsoft.com/office/drawing/2014/main" id="{61235356-F6E3-EA20-8EBF-39AF5A86DC0A}"/>
                  </a:ext>
                </a:extLst>
              </p:cNvPr>
              <p:cNvSpPr txBox="1">
                <a:spLocks noRot="1" noChangeAspect="1" noMove="1" noResize="1" noEditPoints="1" noAdjustHandles="1" noChangeArrowheads="1" noChangeShapeType="1" noTextEdit="1"/>
              </p:cNvSpPr>
              <p:nvPr/>
            </p:nvSpPr>
            <p:spPr>
              <a:xfrm>
                <a:off x="579404" y="6000320"/>
                <a:ext cx="6912768" cy="369332"/>
              </a:xfrm>
              <a:prstGeom prst="rect">
                <a:avLst/>
              </a:prstGeom>
              <a:blipFill>
                <a:blip r:embed="rId10"/>
                <a:stretch>
                  <a:fillRect l="-734"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374555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6" grpId="0"/>
      <p:bldP spid="17" grpId="0"/>
      <p:bldP spid="19"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2B8A3-76DC-7BB3-65D4-B8F46D2CF0FE}"/>
            </a:ext>
          </a:extLst>
        </p:cNvPr>
        <p:cNvGrpSpPr/>
        <p:nvPr/>
      </p:nvGrpSpPr>
      <p:grpSpPr>
        <a:xfrm>
          <a:off x="0" y="0"/>
          <a:ext cx="0" cy="0"/>
          <a:chOff x="0" y="0"/>
          <a:chExt cx="0" cy="0"/>
        </a:xfrm>
      </p:grpSpPr>
      <p:sp>
        <p:nvSpPr>
          <p:cNvPr id="66563" name="文字方塊 3">
            <a:extLst>
              <a:ext uri="{FF2B5EF4-FFF2-40B4-BE49-F238E27FC236}">
                <a16:creationId xmlns:a16="http://schemas.microsoft.com/office/drawing/2014/main" id="{1B14AC95-6D74-0A32-A9B7-2A90602EBE3D}"/>
              </a:ext>
            </a:extLst>
          </p:cNvPr>
          <p:cNvSpPr txBox="1">
            <a:spLocks noChangeArrowheads="1"/>
          </p:cNvSpPr>
          <p:nvPr/>
        </p:nvSpPr>
        <p:spPr bwMode="auto">
          <a:xfrm>
            <a:off x="2050161" y="3668066"/>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函數的微分與自己成正比！</a:t>
            </a:r>
          </a:p>
        </p:txBody>
      </p:sp>
      <p:sp>
        <p:nvSpPr>
          <p:cNvPr id="66564" name="Rectangle 5">
            <a:extLst>
              <a:ext uri="{FF2B5EF4-FFF2-40B4-BE49-F238E27FC236}">
                <a16:creationId xmlns:a16="http://schemas.microsoft.com/office/drawing/2014/main" id="{812648E6-A756-FD46-8B87-E49032587AB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C04A14B3-9B82-D998-E3A3-366BAB95A3AE}"/>
                  </a:ext>
                </a:extLst>
              </p:cNvPr>
              <p:cNvSpPr txBox="1"/>
              <p:nvPr/>
            </p:nvSpPr>
            <p:spPr bwMode="auto">
              <a:xfrm>
                <a:off x="2051050" y="1700808"/>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C04A14B3-9B82-D998-E3A3-366BAB95A3AE}"/>
                  </a:ext>
                </a:extLst>
              </p:cNvPr>
              <p:cNvSpPr txBox="1">
                <a:spLocks noRot="1" noChangeAspect="1" noMove="1" noResize="1" noEditPoints="1" noAdjustHandles="1" noChangeArrowheads="1" noChangeShapeType="1" noTextEdit="1"/>
              </p:cNvSpPr>
              <p:nvPr/>
            </p:nvSpPr>
            <p:spPr bwMode="auto">
              <a:xfrm>
                <a:off x="2051050" y="1700808"/>
                <a:ext cx="1335687" cy="618246"/>
              </a:xfrm>
              <a:prstGeom prst="rect">
                <a:avLst/>
              </a:prstGeom>
              <a:blipFill>
                <a:blip r:embed="rId2"/>
                <a:stretch>
                  <a:fillRect b="-6000"/>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321801D3-20AA-0386-D96B-F41CBEE43D5A}"/>
              </a:ext>
            </a:extLst>
          </p:cNvPr>
          <p:cNvSpPr txBox="1"/>
          <p:nvPr/>
        </p:nvSpPr>
        <p:spPr>
          <a:xfrm>
            <a:off x="2051050" y="1124744"/>
            <a:ext cx="3601070" cy="369332"/>
          </a:xfrm>
          <a:prstGeom prst="rect">
            <a:avLst/>
          </a:prstGeom>
          <a:noFill/>
        </p:spPr>
        <p:txBody>
          <a:bodyPr wrap="square" rtlCol="0">
            <a:spAutoFit/>
          </a:bodyPr>
          <a:lstStyle/>
          <a:p>
            <a:r>
              <a:rPr lang="en-US" dirty="0" err="1">
                <a:latin typeface="Times New Roman" panose="02020603050405020304" pitchFamily="18" charset="0"/>
              </a:rPr>
              <a:t>現在我們來求解</a:t>
            </a:r>
            <a:r>
              <a:rPr lang="en-US" dirty="0">
                <a:latin typeface="Times New Roman" panose="02020603050405020304" pitchFamily="18" charset="0"/>
              </a:rPr>
              <a:t>：</a:t>
            </a:r>
          </a:p>
        </p:txBody>
      </p:sp>
      <p:sp>
        <p:nvSpPr>
          <p:cNvPr id="2" name="TextBox 1">
            <a:extLst>
              <a:ext uri="{FF2B5EF4-FFF2-40B4-BE49-F238E27FC236}">
                <a16:creationId xmlns:a16="http://schemas.microsoft.com/office/drawing/2014/main" id="{AF08A646-7BF5-25C9-FA34-5266C99F1039}"/>
              </a:ext>
            </a:extLst>
          </p:cNvPr>
          <p:cNvSpPr txBox="1"/>
          <p:nvPr/>
        </p:nvSpPr>
        <p:spPr>
          <a:xfrm>
            <a:off x="2051050" y="3212976"/>
            <a:ext cx="1944886"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Method 0</a:t>
            </a:r>
          </a:p>
        </p:txBody>
      </p:sp>
    </p:spTree>
    <p:extLst>
      <p:ext uri="{BB962C8B-B14F-4D97-AF65-F5344CB8AC3E}">
        <p14:creationId xmlns:p14="http://schemas.microsoft.com/office/powerpoint/2010/main" val="2760472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1716-3856-59E9-D512-8FD3AC099FDE}"/>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D7418437-9B1D-178B-AF0C-85C9B92C6B18}"/>
                  </a:ext>
                </a:extLst>
              </p:cNvPr>
              <p:cNvSpPr txBox="1"/>
              <p:nvPr/>
            </p:nvSpPr>
            <p:spPr bwMode="auto">
              <a:xfrm>
                <a:off x="1299581" y="2818299"/>
                <a:ext cx="3365472"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m:rPr>
                          <m:nor/>
                        </m:rPr>
                        <a:rPr lang="en-US" altLang="zh-TW">
                          <a:latin typeface="Cambria Math" panose="02040503050406030204" pitchFamily="18" charset="0"/>
                        </a:rPr>
                        <m:t>(</m:t>
                      </m:r>
                      <m:r>
                        <m:rPr>
                          <m:nor/>
                        </m:rPr>
                        <a:rPr lang="en-US" altLang="zh-TW">
                          <a:latin typeface="Cambria Math" panose="02040503050406030204" pitchFamily="18" charset="0"/>
                        </a:rPr>
                        <m:t>𝑡</m:t>
                      </m:r>
                      <m:r>
                        <m:rPr>
                          <m:nor/>
                        </m:rPr>
                        <a:rPr lang="en-US" altLang="zh-TW">
                          <a:latin typeface="Cambria Math" panose="02040503050406030204" pitchFamily="18" charset="0"/>
                        </a:rPr>
                        <m:t>)</m:t>
                      </m:r>
                      <m:r>
                        <a:rPr lang="en-US" altLang="zh-TW" i="1">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den>
                      </m:f>
                      <m:r>
                        <a:rPr lang="en-US" altLang="zh-TW"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𝑡</m:t>
                              </m:r>
                            </m:e>
                          </m:d>
                          <m:r>
                            <a:rPr lang="en-US" altLang="zh-TW" b="0" i="1" smtClean="0">
                              <a:latin typeface="Cambria Math" panose="02040503050406030204" pitchFamily="18" charset="0"/>
                            </a:rPr>
                            <m:t>𝑔</m:t>
                          </m:r>
                          <m:r>
                            <a:rPr lang="en-US" altLang="zh-TW" b="0" i="1" smtClean="0">
                              <a:latin typeface="Cambria Math" panose="02040503050406030204" pitchFamily="18" charset="0"/>
                            </a:rPr>
                            <m:t> </m:t>
                          </m:r>
                          <m:r>
                            <a:rPr lang="en-US" altLang="zh-TW" i="1">
                              <a:latin typeface="Cambria Math" panose="02040503050406030204" pitchFamily="18" charset="0"/>
                            </a:rPr>
                            <m:t>𝑑</m:t>
                          </m:r>
                          <m:r>
                            <a:rPr lang="en-US" altLang="zh-TW" b="0" i="1" smtClean="0">
                              <a:latin typeface="Cambria Math" panose="02040503050406030204" pitchFamily="18" charset="0"/>
                            </a:rPr>
                            <m:t>𝑡</m:t>
                          </m:r>
                        </m:e>
                      </m:nary>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D7418437-9B1D-178B-AF0C-85C9B92C6B18}"/>
                  </a:ext>
                </a:extLst>
              </p:cNvPr>
              <p:cNvSpPr txBox="1">
                <a:spLocks noRot="1" noChangeAspect="1" noMove="1" noResize="1" noEditPoints="1" noAdjustHandles="1" noChangeArrowheads="1" noChangeShapeType="1" noTextEdit="1"/>
              </p:cNvSpPr>
              <p:nvPr/>
            </p:nvSpPr>
            <p:spPr bwMode="auto">
              <a:xfrm>
                <a:off x="1299581" y="2818299"/>
                <a:ext cx="3365472" cy="818814"/>
              </a:xfrm>
              <a:prstGeom prst="rect">
                <a:avLst/>
              </a:prstGeom>
              <a:blipFill>
                <a:blip r:embed="rId2"/>
                <a:stretch>
                  <a:fillRect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F3616AF-F545-4012-B366-F40C658B08B7}"/>
                  </a:ext>
                </a:extLst>
              </p:cNvPr>
              <p:cNvSpPr txBox="1"/>
              <p:nvPr/>
            </p:nvSpPr>
            <p:spPr>
              <a:xfrm>
                <a:off x="1228516" y="4642309"/>
                <a:ext cx="7569884" cy="486223"/>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The first term </a:t>
                </a:r>
                <a14:m>
                  <m:oMath xmlns:m="http://schemas.openxmlformats.org/officeDocument/2006/math">
                    <m:r>
                      <a:rPr lang="en-US" altLang="zh-TW" i="1">
                        <a:latin typeface="Cambria Math" panose="02040503050406030204" pitchFamily="18" charset="0"/>
                      </a:rPr>
                      <m:t>𝐶</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b="0" i="1" dirty="0" smtClean="0">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is </a:t>
                </a:r>
                <a:r>
                  <a:rPr lang="en-US" dirty="0">
                    <a:solidFill>
                      <a:srgbClr val="FF0000"/>
                    </a:solidFill>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solution of the homogeneous ODE.</a:t>
                </a:r>
              </a:p>
            </p:txBody>
          </p:sp>
        </mc:Choice>
        <mc:Fallback xmlns="">
          <p:sp>
            <p:nvSpPr>
              <p:cNvPr id="3" name="TextBox 2">
                <a:extLst>
                  <a:ext uri="{FF2B5EF4-FFF2-40B4-BE49-F238E27FC236}">
                    <a16:creationId xmlns:a16="http://schemas.microsoft.com/office/drawing/2014/main" id="{E20052DD-F56B-1E27-BF13-D9D247AA0924}"/>
                  </a:ext>
                </a:extLst>
              </p:cNvPr>
              <p:cNvSpPr txBox="1">
                <a:spLocks noRot="1" noChangeAspect="1" noMove="1" noResize="1" noEditPoints="1" noAdjustHandles="1" noChangeArrowheads="1" noChangeShapeType="1" noTextEdit="1"/>
              </p:cNvSpPr>
              <p:nvPr/>
            </p:nvSpPr>
            <p:spPr>
              <a:xfrm>
                <a:off x="1228516" y="4642309"/>
                <a:ext cx="7569884" cy="486223"/>
              </a:xfrm>
              <a:prstGeom prst="rect">
                <a:avLst/>
              </a:prstGeom>
              <a:blipFill>
                <a:blip r:embed="rId3"/>
                <a:stretch>
                  <a:fillRect l="-670" b="-2051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F36239C7-287B-884C-FFA6-2D4557F35CC7}"/>
              </a:ext>
            </a:extLst>
          </p:cNvPr>
          <p:cNvSpPr txBox="1"/>
          <p:nvPr/>
        </p:nvSpPr>
        <p:spPr>
          <a:xfrm>
            <a:off x="1228516" y="5194631"/>
            <a:ext cx="7569884"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The second term </a:t>
            </a:r>
            <a:r>
              <a:rPr lang="en-US" dirty="0">
                <a:latin typeface="Times New Roman" panose="02020603050405020304" pitchFamily="18" charset="0"/>
                <a:cs typeface="Times New Roman" panose="02020603050405020304" pitchFamily="18" charset="0"/>
              </a:rPr>
              <a:t>is </a:t>
            </a:r>
            <a:r>
              <a:rPr lang="en-US" dirty="0">
                <a:solidFill>
                  <a:srgbClr val="FF0000"/>
                </a:solidFill>
                <a:latin typeface="Times New Roman" panose="02020603050405020304" pitchFamily="18" charset="0"/>
                <a:cs typeface="Times New Roman" panose="02020603050405020304" pitchFamily="18" charset="0"/>
              </a:rPr>
              <a:t>one of the </a:t>
            </a:r>
            <a:r>
              <a:rPr lang="en-US" dirty="0">
                <a:latin typeface="Times New Roman" panose="02020603050405020304" pitchFamily="18" charset="0"/>
                <a:cs typeface="Times New Roman" panose="02020603050405020304" pitchFamily="18" charset="0"/>
              </a:rPr>
              <a:t>solutions of the inhomogeneous ODE.</a:t>
            </a:r>
          </a:p>
        </p:txBody>
      </p:sp>
      <mc:AlternateContent xmlns:mc="http://schemas.openxmlformats.org/markup-compatibility/2006" xmlns:a14="http://schemas.microsoft.com/office/drawing/2010/main">
        <mc:Choice Requires="a14">
          <p:sp>
            <p:nvSpPr>
              <p:cNvPr id="6" name="文字方塊 23">
                <a:extLst>
                  <a:ext uri="{FF2B5EF4-FFF2-40B4-BE49-F238E27FC236}">
                    <a16:creationId xmlns:a16="http://schemas.microsoft.com/office/drawing/2014/main" id="{248C19A5-8756-494B-36BE-C81042FB713C}"/>
                  </a:ext>
                </a:extLst>
              </p:cNvPr>
              <p:cNvSpPr txBox="1"/>
              <p:nvPr/>
            </p:nvSpPr>
            <p:spPr bwMode="auto">
              <a:xfrm>
                <a:off x="1907704" y="3761564"/>
                <a:ext cx="4103086" cy="513667"/>
              </a:xfrm>
              <a:prstGeom prst="rect">
                <a:avLst/>
              </a:prstGeom>
              <a:solidFill>
                <a:srgbClr val="F9FFC6"/>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r>
                        <a:rPr lang="en-US" altLang="zh-TW" b="0" i="1" smtClean="0">
                          <a:latin typeface="Cambria Math" panose="02040503050406030204" pitchFamily="18" charset="0"/>
                        </a:rPr>
                        <m:t>𝐶</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b="0" i="1" dirty="0" smtClean="0">
                          <a:latin typeface="Cambria Math" panose="02040503050406030204" pitchFamily="18" charset="0"/>
                        </a:rPr>
                        <m:t>−</m:t>
                      </m:r>
                      <m:r>
                        <a:rPr lang="en-US" altLang="zh-TW" b="0" i="1" smtClean="0">
                          <a:latin typeface="Cambria Math" panose="02040503050406030204" pitchFamily="18" charset="0"/>
                        </a:rPr>
                        <m:t>𝑔</m:t>
                      </m:r>
                      <m:sSup>
                        <m:sSupPr>
                          <m:ctrlPr>
                            <a:rPr lang="zh-TW" altLang="en-US" i="1" dirty="0">
                              <a:latin typeface="Cambria Math" panose="02040503050406030204" pitchFamily="18" charset="0"/>
                            </a:rPr>
                          </m:ctrlPr>
                        </m:sSupPr>
                        <m:e>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i="1" dirty="0"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𝑚</m:t>
                              </m:r>
                            </m:num>
                            <m:den>
                              <m:r>
                                <a:rPr lang="en-US" altLang="zh-TW" i="1">
                                  <a:latin typeface="Cambria Math" panose="02040503050406030204" pitchFamily="18" charset="0"/>
                                </a:rPr>
                                <m:t>𝑘</m:t>
                              </m:r>
                            </m:den>
                          </m:f>
                          <m:r>
                            <a:rPr lang="en-US" altLang="zh-TW" i="1" dirty="0">
                              <a:latin typeface="Cambria Math" panose="02040503050406030204" pitchFamily="18" charset="0"/>
                            </a:rPr>
                            <m:t>𝑒</m:t>
                          </m:r>
                        </m:e>
                        <m:sup>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b="0" i="0" dirty="0" smtClean="0">
                          <a:latin typeface="Cambria Math" panose="02040503050406030204" pitchFamily="18" charset="0"/>
                        </a:rPr>
                        <m:t>=</m:t>
                      </m:r>
                      <m:r>
                        <a:rPr lang="en-US" altLang="zh-TW" i="1">
                          <a:latin typeface="Cambria Math" panose="02040503050406030204" pitchFamily="18" charset="0"/>
                        </a:rPr>
                        <m:t>𝐶</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b="0" i="1" dirty="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𝑚𝑔</m:t>
                          </m:r>
                        </m:num>
                        <m:den>
                          <m:r>
                            <a:rPr lang="en-US" altLang="zh-TW" i="1">
                              <a:latin typeface="Cambria Math" panose="02040503050406030204" pitchFamily="18" charset="0"/>
                            </a:rPr>
                            <m:t>𝑘</m:t>
                          </m:r>
                        </m:den>
                      </m:f>
                    </m:oMath>
                  </m:oMathPara>
                </a14:m>
                <a:endParaRPr kumimoji="1" lang="zh-TW" altLang="en-US" sz="1800" dirty="0">
                  <a:latin typeface="Times New Roman" panose="02020603050405020304" pitchFamily="18" charset="0"/>
                </a:endParaRPr>
              </a:p>
            </p:txBody>
          </p:sp>
        </mc:Choice>
        <mc:Fallback xmlns="">
          <p:sp>
            <p:nvSpPr>
              <p:cNvPr id="6" name="文字方塊 23">
                <a:extLst>
                  <a:ext uri="{FF2B5EF4-FFF2-40B4-BE49-F238E27FC236}">
                    <a16:creationId xmlns:a16="http://schemas.microsoft.com/office/drawing/2014/main" id="{248C19A5-8756-494B-36BE-C81042FB713C}"/>
                  </a:ext>
                </a:extLst>
              </p:cNvPr>
              <p:cNvSpPr txBox="1">
                <a:spLocks noRot="1" noChangeAspect="1" noMove="1" noResize="1" noEditPoints="1" noAdjustHandles="1" noChangeArrowheads="1" noChangeShapeType="1" noTextEdit="1"/>
              </p:cNvSpPr>
              <p:nvPr/>
            </p:nvSpPr>
            <p:spPr bwMode="auto">
              <a:xfrm>
                <a:off x="1907704" y="3761564"/>
                <a:ext cx="4103086" cy="513667"/>
              </a:xfrm>
              <a:prstGeom prst="rect">
                <a:avLst/>
              </a:prstGeom>
              <a:blipFill>
                <a:blip r:embed="rId4"/>
                <a:stretch>
                  <a:fillRect l="-1235" r="-1852" b="-17073"/>
                </a:stretch>
              </a:blipFill>
              <a:ln w="9525">
                <a:noFill/>
                <a:miter lim="800000"/>
                <a:headEnd/>
                <a:tailEnd/>
              </a:ln>
            </p:spPr>
            <p:txBody>
              <a:bodyPr/>
              <a:lstStyle/>
              <a:p>
                <a:r>
                  <a:rPr lang="en-US">
                    <a:noFill/>
                  </a:rPr>
                  <a:t> </a:t>
                </a:r>
              </a:p>
            </p:txBody>
          </p:sp>
        </mc:Fallback>
      </mc:AlternateContent>
      <p:sp>
        <p:nvSpPr>
          <p:cNvPr id="8" name="Up-down Arrow 7">
            <a:extLst>
              <a:ext uri="{FF2B5EF4-FFF2-40B4-BE49-F238E27FC236}">
                <a16:creationId xmlns:a16="http://schemas.microsoft.com/office/drawing/2014/main" id="{5C948FE8-B609-E441-E666-ED0E69027841}"/>
              </a:ext>
            </a:extLst>
          </p:cNvPr>
          <p:cNvSpPr/>
          <p:nvPr/>
        </p:nvSpPr>
        <p:spPr>
          <a:xfrm rot="16200000">
            <a:off x="4941450" y="883732"/>
            <a:ext cx="144016" cy="520462"/>
          </a:xfrm>
          <a:prstGeom prst="up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文字方塊 7">
                <a:extLst>
                  <a:ext uri="{FF2B5EF4-FFF2-40B4-BE49-F238E27FC236}">
                    <a16:creationId xmlns:a16="http://schemas.microsoft.com/office/drawing/2014/main" id="{1880D9B1-F76C-A0C0-474A-1F50292B539A}"/>
                  </a:ext>
                </a:extLst>
              </p:cNvPr>
              <p:cNvSpPr txBox="1"/>
              <p:nvPr/>
            </p:nvSpPr>
            <p:spPr bwMode="auto">
              <a:xfrm>
                <a:off x="1311860" y="821049"/>
                <a:ext cx="1801262" cy="533479"/>
              </a:xfrm>
              <a:prstGeom prst="rect">
                <a:avLst/>
              </a:prstGeom>
              <a:solidFill>
                <a:srgbClr val="F9FFC6"/>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oMath>
                  </m:oMathPara>
                </a14:m>
                <a:endParaRPr kumimoji="1" lang="zh-TW" altLang="en-US" sz="1800" dirty="0">
                  <a:latin typeface="Times New Roman" panose="02020603050405020304" pitchFamily="18" charset="0"/>
                </a:endParaRPr>
              </a:p>
            </p:txBody>
          </p:sp>
        </mc:Choice>
        <mc:Fallback xmlns="">
          <p:sp>
            <p:nvSpPr>
              <p:cNvPr id="17" name="文字方塊 7">
                <a:extLst>
                  <a:ext uri="{FF2B5EF4-FFF2-40B4-BE49-F238E27FC236}">
                    <a16:creationId xmlns:a16="http://schemas.microsoft.com/office/drawing/2014/main" id="{1880D9B1-F76C-A0C0-474A-1F50292B539A}"/>
                  </a:ext>
                </a:extLst>
              </p:cNvPr>
              <p:cNvSpPr txBox="1">
                <a:spLocks noRot="1" noChangeAspect="1" noMove="1" noResize="1" noEditPoints="1" noAdjustHandles="1" noChangeArrowheads="1" noChangeShapeType="1" noTextEdit="1"/>
              </p:cNvSpPr>
              <p:nvPr/>
            </p:nvSpPr>
            <p:spPr bwMode="auto">
              <a:xfrm>
                <a:off x="1311860" y="821049"/>
                <a:ext cx="1801262" cy="533479"/>
              </a:xfrm>
              <a:prstGeom prst="rect">
                <a:avLst/>
              </a:prstGeom>
              <a:blipFill>
                <a:blip r:embed="rId5"/>
                <a:stretch>
                  <a:fillRect l="-2098" t="-2326" r="-2098" b="-1395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8">
                <a:extLst>
                  <a:ext uri="{FF2B5EF4-FFF2-40B4-BE49-F238E27FC236}">
                    <a16:creationId xmlns:a16="http://schemas.microsoft.com/office/drawing/2014/main" id="{19E088BB-D8DF-2B80-EF8C-0F505A3C9F87}"/>
                  </a:ext>
                </a:extLst>
              </p:cNvPr>
              <p:cNvSpPr txBox="1"/>
              <p:nvPr/>
            </p:nvSpPr>
            <p:spPr bwMode="auto">
              <a:xfrm>
                <a:off x="5563246" y="804978"/>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8" name="文字方塊 8">
                <a:extLst>
                  <a:ext uri="{FF2B5EF4-FFF2-40B4-BE49-F238E27FC236}">
                    <a16:creationId xmlns:a16="http://schemas.microsoft.com/office/drawing/2014/main" id="{19E088BB-D8DF-2B80-EF8C-0F505A3C9F87}"/>
                  </a:ext>
                </a:extLst>
              </p:cNvPr>
              <p:cNvSpPr txBox="1">
                <a:spLocks noRot="1" noChangeAspect="1" noMove="1" noResize="1" noEditPoints="1" noAdjustHandles="1" noChangeArrowheads="1" noChangeShapeType="1" noTextEdit="1"/>
              </p:cNvSpPr>
              <p:nvPr/>
            </p:nvSpPr>
            <p:spPr bwMode="auto">
              <a:xfrm>
                <a:off x="5563246" y="804978"/>
                <a:ext cx="2127249" cy="618246"/>
              </a:xfrm>
              <a:prstGeom prst="rect">
                <a:avLst/>
              </a:prstGeom>
              <a:blipFill>
                <a:blip r:embed="rId6"/>
                <a:stretch>
                  <a:fillRect b="-6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FA6869B-6C69-EBC6-DA45-F386140F74EF}"/>
                  </a:ext>
                </a:extLst>
              </p:cNvPr>
              <p:cNvSpPr txBox="1"/>
              <p:nvPr/>
            </p:nvSpPr>
            <p:spPr>
              <a:xfrm>
                <a:off x="1311861" y="1561422"/>
                <a:ext cx="3116124" cy="856453"/>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𝑡</m:t>
                          </m:r>
                        </m:e>
                      </m:d>
                      <m:r>
                        <a:rPr lang="en-US" altLang="zh-TW" b="0" i="1" smtClean="0">
                          <a:latin typeface="Cambria Math" panose="02040503050406030204" pitchFamily="18" charset="0"/>
                        </a:rPr>
                        <m:t>=</m:t>
                      </m:r>
                      <m:r>
                        <m:rPr>
                          <m:nor/>
                        </m:rPr>
                        <a:rPr lang="en-US" altLang="zh-TW" b="0" i="0" smtClean="0">
                          <a:latin typeface="Cambria Math" panose="02040503050406030204" pitchFamily="18" charset="0"/>
                        </a:rPr>
                        <m:t>exp</m:t>
                      </m:r>
                      <m:d>
                        <m:dPr>
                          <m:begChr m:val="["/>
                          <m:endChr m:val="]"/>
                          <m:ctrlPr>
                            <a:rPr lang="en-US" altLang="zh-TW" b="0" i="1" smtClean="0">
                              <a:latin typeface="Cambria Math" panose="02040503050406030204" pitchFamily="18" charset="0"/>
                            </a:rPr>
                          </m:ctrlPr>
                        </m:dPr>
                        <m:e>
                          <m:nary>
                            <m:naryPr>
                              <m:limLoc m:val="undOvr"/>
                              <m:subHide m:val="on"/>
                              <m:supHide m:val="on"/>
                              <m:ctrlPr>
                                <a:rPr lang="en-US" altLang="zh-TW" i="1">
                                  <a:latin typeface="Cambria Math" panose="02040503050406030204" pitchFamily="18" charset="0"/>
                                </a:rPr>
                              </m:ctrlPr>
                            </m:naryPr>
                            <m:sub/>
                            <m:sup/>
                            <m:e>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r>
                                <a:rPr lang="en-US" altLang="zh-TW" i="1">
                                  <a:latin typeface="Cambria Math" panose="02040503050406030204" pitchFamily="18" charset="0"/>
                                </a:rPr>
                                <m:t>𝑑</m:t>
                              </m:r>
                              <m:r>
                                <a:rPr lang="en-US" altLang="zh-TW" b="0" i="1" smtClean="0">
                                  <a:latin typeface="Cambria Math" panose="02040503050406030204" pitchFamily="18" charset="0"/>
                                </a:rPr>
                                <m:t>𝑡</m:t>
                              </m:r>
                            </m:e>
                          </m:nary>
                        </m:e>
                      </m:d>
                      <m:r>
                        <a:rPr lang="en-US" altLang="zh-TW" b="0" i="1" smtClean="0">
                          <a:latin typeface="Cambria Math" panose="02040503050406030204" pitchFamily="18" charset="0"/>
                        </a:rPr>
                        <m:t>=</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oMath>
                  </m:oMathPara>
                </a14:m>
                <a:endParaRPr lang="en-US"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1FA6869B-6C69-EBC6-DA45-F386140F74EF}"/>
                  </a:ext>
                </a:extLst>
              </p:cNvPr>
              <p:cNvSpPr txBox="1">
                <a:spLocks noRot="1" noChangeAspect="1" noMove="1" noResize="1" noEditPoints="1" noAdjustHandles="1" noChangeArrowheads="1" noChangeShapeType="1" noTextEdit="1"/>
              </p:cNvSpPr>
              <p:nvPr/>
            </p:nvSpPr>
            <p:spPr>
              <a:xfrm>
                <a:off x="1311861" y="1561422"/>
                <a:ext cx="3116124" cy="856453"/>
              </a:xfrm>
              <a:prstGeom prst="rect">
                <a:avLst/>
              </a:prstGeom>
              <a:blipFill>
                <a:blip r:embed="rId7"/>
                <a:stretch>
                  <a:fillRect t="-120290" b="-17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0555C0-C85C-5473-43C7-8A35C23B7711}"/>
                  </a:ext>
                </a:extLst>
              </p:cNvPr>
              <p:cNvSpPr txBox="1"/>
              <p:nvPr/>
            </p:nvSpPr>
            <p:spPr>
              <a:xfrm>
                <a:off x="1167153" y="335244"/>
                <a:ext cx="7060515" cy="39126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Apply the general solution to the Equation of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lang="en-US" altLang="zh-TW" b="0" i="0" smtClean="0">
                        <a:latin typeface="Cambria Math" panose="02040503050406030204" pitchFamily="18" charset="0"/>
                      </a:rPr>
                      <m:t> </m:t>
                    </m:r>
                    <m:r>
                      <m:rPr>
                        <m:sty m:val="p"/>
                      </m:rPr>
                      <a:rPr lang="en-US" altLang="zh-TW" b="0" i="0" smtClean="0">
                        <a:latin typeface="Cambria Math" panose="02040503050406030204" pitchFamily="18" charset="0"/>
                      </a:rPr>
                      <m:t>by</m:t>
                    </m:r>
                    <m:r>
                      <a:rPr lang="en-US" altLang="zh-TW" b="0" i="0" smtClean="0">
                        <a:latin typeface="Cambria Math" panose="02040503050406030204" pitchFamily="18" charset="0"/>
                      </a:rPr>
                      <m:t> </m:t>
                    </m:r>
                    <m:r>
                      <m:rPr>
                        <m:sty m:val="p"/>
                      </m:rPr>
                      <a:rPr lang="en-US" altLang="zh-TW" b="0" i="0" smtClean="0">
                        <a:latin typeface="Cambria Math" panose="02040503050406030204" pitchFamily="18" charset="0"/>
                      </a:rPr>
                      <m:t>comparing</m:t>
                    </m:r>
                    <m:r>
                      <a:rPr lang="en-US" altLang="zh-TW" b="0" i="0" smtClean="0">
                        <a:latin typeface="Cambria Math" panose="02040503050406030204" pitchFamily="18" charset="0"/>
                      </a:rPr>
                      <m:t>:</m:t>
                    </m:r>
                  </m:oMath>
                </a14:m>
                <a:r>
                  <a:rPr lang="en-US"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AD4E73D0-A15C-6C77-3117-B6F8913F8C61}"/>
                  </a:ext>
                </a:extLst>
              </p:cNvPr>
              <p:cNvSpPr txBox="1">
                <a:spLocks noRot="1" noChangeAspect="1" noMove="1" noResize="1" noEditPoints="1" noAdjustHandles="1" noChangeArrowheads="1" noChangeShapeType="1" noTextEdit="1"/>
              </p:cNvSpPr>
              <p:nvPr/>
            </p:nvSpPr>
            <p:spPr>
              <a:xfrm>
                <a:off x="1167153" y="335244"/>
                <a:ext cx="7060515" cy="391261"/>
              </a:xfrm>
              <a:prstGeom prst="rect">
                <a:avLst/>
              </a:prstGeom>
              <a:blipFill>
                <a:blip r:embed="rId8"/>
                <a:stretch>
                  <a:fillRect l="-718" t="-6250"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7181FD2-4420-27E0-0590-20F4E85A592B}"/>
                  </a:ext>
                </a:extLst>
              </p:cNvPr>
              <p:cNvSpPr txBox="1"/>
              <p:nvPr/>
            </p:nvSpPr>
            <p:spPr bwMode="auto">
              <a:xfrm>
                <a:off x="5563246" y="2799160"/>
                <a:ext cx="3340915"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r>
                        <a:rPr lang="en-US" altLang="zh-TW"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37181FD2-4420-27E0-0590-20F4E85A592B}"/>
                  </a:ext>
                </a:extLst>
              </p:cNvPr>
              <p:cNvSpPr txBox="1">
                <a:spLocks noRot="1" noChangeAspect="1" noMove="1" noResize="1" noEditPoints="1" noAdjustHandles="1" noChangeArrowheads="1" noChangeShapeType="1" noTextEdit="1"/>
              </p:cNvSpPr>
              <p:nvPr/>
            </p:nvSpPr>
            <p:spPr bwMode="auto">
              <a:xfrm>
                <a:off x="5563246" y="2799160"/>
                <a:ext cx="3340915" cy="818814"/>
              </a:xfrm>
              <a:prstGeom prst="rect">
                <a:avLst/>
              </a:prstGeom>
              <a:blipFill>
                <a:blip r:embed="rId9"/>
                <a:stretch>
                  <a:fillRect t="-132308" b="-190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29603EB-34FA-C7AF-899A-3E0CEEA4F311}"/>
                  </a:ext>
                </a:extLst>
              </p:cNvPr>
              <p:cNvSpPr txBox="1"/>
              <p:nvPr/>
            </p:nvSpPr>
            <p:spPr>
              <a:xfrm>
                <a:off x="5563246" y="1596385"/>
                <a:ext cx="2664423" cy="856453"/>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r>
                        <a:rPr lang="en-US" altLang="zh-TW" b="0" i="1" smtClean="0">
                          <a:latin typeface="Cambria Math" panose="02040503050406030204" pitchFamily="18" charset="0"/>
                        </a:rPr>
                        <m:t>=</m:t>
                      </m:r>
                      <m:r>
                        <m:rPr>
                          <m:nor/>
                        </m:rPr>
                        <a:rPr lang="en-US" altLang="zh-TW" b="0" i="0" smtClean="0">
                          <a:latin typeface="Cambria Math" panose="02040503050406030204" pitchFamily="18" charset="0"/>
                        </a:rPr>
                        <m:t>exp</m:t>
                      </m:r>
                      <m:d>
                        <m:dPr>
                          <m:begChr m:val="["/>
                          <m:endChr m:val="]"/>
                          <m:ctrlPr>
                            <a:rPr lang="en-US" altLang="zh-TW" b="0" i="1" smtClean="0">
                              <a:latin typeface="Cambria Math" panose="02040503050406030204" pitchFamily="18" charset="0"/>
                            </a:rPr>
                          </m:ctrlPr>
                        </m:dPr>
                        <m:e>
                          <m:nary>
                            <m:naryPr>
                              <m:limLoc m:val="undOvr"/>
                              <m:subHide m:val="on"/>
                              <m:supHide m:val="on"/>
                              <m:ctrlPr>
                                <a:rPr lang="en-US" altLang="zh-TW" i="1">
                                  <a:latin typeface="Cambria Math" panose="02040503050406030204" pitchFamily="18" charset="0"/>
                                </a:rPr>
                              </m:ctrlPr>
                            </m:naryPr>
                            <m:sub/>
                            <m:sup/>
                            <m:e>
                              <m:r>
                                <a:rPr lang="en-US" altLang="zh-TW" b="0" i="1" smtClean="0">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e>
                      </m:d>
                    </m:oMath>
                  </m:oMathPara>
                </a14:m>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529603EB-34FA-C7AF-899A-3E0CEEA4F311}"/>
                  </a:ext>
                </a:extLst>
              </p:cNvPr>
              <p:cNvSpPr txBox="1">
                <a:spLocks noRot="1" noChangeAspect="1" noMove="1" noResize="1" noEditPoints="1" noAdjustHandles="1" noChangeArrowheads="1" noChangeShapeType="1" noTextEdit="1"/>
              </p:cNvSpPr>
              <p:nvPr/>
            </p:nvSpPr>
            <p:spPr>
              <a:xfrm>
                <a:off x="5563246" y="1596385"/>
                <a:ext cx="2664423" cy="856453"/>
              </a:xfrm>
              <a:prstGeom prst="rect">
                <a:avLst/>
              </a:prstGeom>
              <a:blipFill>
                <a:blip r:embed="rId10"/>
                <a:stretch>
                  <a:fillRect t="-122059" b="-180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7">
                <a:extLst>
                  <a:ext uri="{FF2B5EF4-FFF2-40B4-BE49-F238E27FC236}">
                    <a16:creationId xmlns:a16="http://schemas.microsoft.com/office/drawing/2014/main" id="{38954BCA-82FD-6DA1-0045-B1C371BD2A2C}"/>
                  </a:ext>
                </a:extLst>
              </p:cNvPr>
              <p:cNvSpPr txBox="1"/>
              <p:nvPr/>
            </p:nvSpPr>
            <p:spPr bwMode="auto">
              <a:xfrm>
                <a:off x="7233703" y="4656896"/>
                <a:ext cx="1618874" cy="533479"/>
              </a:xfrm>
              <a:prstGeom prst="rect">
                <a:avLst/>
              </a:prstGeom>
              <a:solidFill>
                <a:srgbClr val="F9FFC6"/>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𝑘</m:t>
                          </m:r>
                        </m:num>
                        <m:den>
                          <m:r>
                            <a:rPr lang="en-US" altLang="zh-TW" i="1">
                              <a:latin typeface="Cambria Math" panose="02040503050406030204" pitchFamily="18" charset="0"/>
                            </a:rPr>
                            <m:t>𝑚</m:t>
                          </m:r>
                        </m:den>
                      </m:f>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1" name="文字方塊 7">
                <a:extLst>
                  <a:ext uri="{FF2B5EF4-FFF2-40B4-BE49-F238E27FC236}">
                    <a16:creationId xmlns:a16="http://schemas.microsoft.com/office/drawing/2014/main" id="{38954BCA-82FD-6DA1-0045-B1C371BD2A2C}"/>
                  </a:ext>
                </a:extLst>
              </p:cNvPr>
              <p:cNvSpPr txBox="1">
                <a:spLocks noRot="1" noChangeAspect="1" noMove="1" noResize="1" noEditPoints="1" noAdjustHandles="1" noChangeArrowheads="1" noChangeShapeType="1" noTextEdit="1"/>
              </p:cNvSpPr>
              <p:nvPr/>
            </p:nvSpPr>
            <p:spPr bwMode="auto">
              <a:xfrm>
                <a:off x="7233703" y="4656896"/>
                <a:ext cx="1618874" cy="533479"/>
              </a:xfrm>
              <a:prstGeom prst="rect">
                <a:avLst/>
              </a:prstGeom>
              <a:blipFill>
                <a:blip r:embed="rId11"/>
                <a:stretch>
                  <a:fillRect l="-2344" t="-2326" r="-2344" b="-13953"/>
                </a:stretch>
              </a:blipFill>
              <a:ln w="9525">
                <a:noFill/>
                <a:miter lim="800000"/>
                <a:headEnd/>
                <a:tailEnd/>
              </a:ln>
            </p:spPr>
            <p:txBody>
              <a:bodyPr/>
              <a:lstStyle/>
              <a:p>
                <a:r>
                  <a:rPr lang="en-US">
                    <a:noFill/>
                  </a:rPr>
                  <a:t> </a:t>
                </a:r>
              </a:p>
            </p:txBody>
          </p:sp>
        </mc:Fallback>
      </mc:AlternateContent>
      <p:sp>
        <p:nvSpPr>
          <p:cNvPr id="5" name="Oval 4">
            <a:extLst>
              <a:ext uri="{FF2B5EF4-FFF2-40B4-BE49-F238E27FC236}">
                <a16:creationId xmlns:a16="http://schemas.microsoft.com/office/drawing/2014/main" id="{B8858A2B-50F0-ABA4-4C27-571A2ED83ADA}"/>
              </a:ext>
            </a:extLst>
          </p:cNvPr>
          <p:cNvSpPr/>
          <p:nvPr/>
        </p:nvSpPr>
        <p:spPr>
          <a:xfrm>
            <a:off x="4665053" y="3637113"/>
            <a:ext cx="898193" cy="7279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1D997865-42A4-2FF2-ABC5-D7970ACD0B3C}"/>
              </a:ext>
            </a:extLst>
          </p:cNvPr>
          <p:cNvCxnSpPr>
            <a:endCxn id="5" idx="3"/>
          </p:cNvCxnSpPr>
          <p:nvPr/>
        </p:nvCxnSpPr>
        <p:spPr>
          <a:xfrm flipV="1">
            <a:off x="3635896" y="4258492"/>
            <a:ext cx="1160694" cy="6106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B8DA31B-4ED9-3ADA-DCA8-253B09871D7D}"/>
              </a:ext>
            </a:extLst>
          </p:cNvPr>
          <p:cNvSpPr/>
          <p:nvPr/>
        </p:nvSpPr>
        <p:spPr>
          <a:xfrm>
            <a:off x="5617442" y="3656252"/>
            <a:ext cx="401051" cy="72799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cxnSp>
        <p:nvCxnSpPr>
          <p:cNvPr id="16" name="Straight Arrow Connector 15">
            <a:extLst>
              <a:ext uri="{FF2B5EF4-FFF2-40B4-BE49-F238E27FC236}">
                <a16:creationId xmlns:a16="http://schemas.microsoft.com/office/drawing/2014/main" id="{FCB31DE0-B5A6-8E4B-5F30-A67058DB48A3}"/>
              </a:ext>
            </a:extLst>
          </p:cNvPr>
          <p:cNvCxnSpPr>
            <a:cxnSpLocks/>
            <a:endCxn id="15" idx="3"/>
          </p:cNvCxnSpPr>
          <p:nvPr/>
        </p:nvCxnSpPr>
        <p:spPr>
          <a:xfrm flipV="1">
            <a:off x="3330139" y="4277631"/>
            <a:ext cx="2346036" cy="1050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19" grpId="0" animBg="1"/>
      <p:bldP spid="9" grpId="0" animBg="1"/>
      <p:bldP spid="10" grpId="0" animBg="1"/>
      <p:bldP spid="11" grpId="0" animBg="1"/>
      <p:bldP spid="5"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B451E-0716-1BB3-BBC2-C9F9E247ADAA}"/>
            </a:ext>
          </a:extLst>
        </p:cNvPr>
        <p:cNvGrpSpPr/>
        <p:nvPr/>
      </p:nvGrpSpPr>
      <p:grpSpPr>
        <a:xfrm>
          <a:off x="0" y="0"/>
          <a:ext cx="0" cy="0"/>
          <a:chOff x="0" y="0"/>
          <a:chExt cx="0" cy="0"/>
        </a:xfrm>
      </p:grpSpPr>
      <p:sp>
        <p:nvSpPr>
          <p:cNvPr id="74754" name="Rectangle 4">
            <a:extLst>
              <a:ext uri="{FF2B5EF4-FFF2-40B4-BE49-F238E27FC236}">
                <a16:creationId xmlns:a16="http://schemas.microsoft.com/office/drawing/2014/main" id="{09238B41-9C92-650F-CAB7-BB0C77561D33}"/>
              </a:ext>
            </a:extLst>
          </p:cNvPr>
          <p:cNvSpPr>
            <a:spLocks noGrp="1" noChangeArrowheads="1"/>
          </p:cNvSpPr>
          <p:nvPr>
            <p:ph type="title"/>
          </p:nvPr>
        </p:nvSpPr>
        <p:spPr>
          <a:xfrm>
            <a:off x="1181835" y="803875"/>
            <a:ext cx="6552728" cy="731837"/>
          </a:xfrm>
        </p:spPr>
        <p:txBody>
          <a:bodyPr/>
          <a:lstStyle/>
          <a:p>
            <a:pPr algn="l" eaLnBrk="1" hangingPunct="1"/>
            <a:r>
              <a:rPr lang="zh-TW" altLang="en-US" sz="1800" dirty="0">
                <a:solidFill>
                  <a:schemeClr val="tx1"/>
                </a:solidFill>
              </a:rPr>
              <a:t>因垂直與水平的獨立性，因此等同於阻力下的自由落體。</a:t>
            </a:r>
          </a:p>
        </p:txBody>
      </p:sp>
      <p:pic>
        <p:nvPicPr>
          <p:cNvPr id="74755" name="Picture 6" descr="0615">
            <a:extLst>
              <a:ext uri="{FF2B5EF4-FFF2-40B4-BE49-F238E27FC236}">
                <a16:creationId xmlns:a16="http://schemas.microsoft.com/office/drawing/2014/main" id="{5EABEDCA-5A10-FD59-EF5E-61501E335A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2650" b="4076"/>
          <a:stretch>
            <a:fillRect/>
          </a:stretch>
        </p:blipFill>
        <p:spPr bwMode="auto">
          <a:xfrm>
            <a:off x="1204477" y="3261665"/>
            <a:ext cx="1894057" cy="172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4758" name="文字方塊 6">
                <a:extLst>
                  <a:ext uri="{FF2B5EF4-FFF2-40B4-BE49-F238E27FC236}">
                    <a16:creationId xmlns:a16="http://schemas.microsoft.com/office/drawing/2014/main" id="{70831C28-02AC-2B95-DEC9-7D73BF70B2D2}"/>
                  </a:ext>
                </a:extLst>
              </p:cNvPr>
              <p:cNvSpPr txBox="1">
                <a:spLocks noChangeArrowheads="1"/>
              </p:cNvSpPr>
              <p:nvPr/>
            </p:nvSpPr>
            <p:spPr bwMode="auto">
              <a:xfrm>
                <a:off x="3253826" y="457703"/>
                <a:ext cx="2536825" cy="391261"/>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垂直方向的速度分量</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𝑣</m:t>
                        </m:r>
                      </m:e>
                      <m:sub>
                        <m:r>
                          <a:rPr lang="en-US" altLang="zh-TW" sz="1800" b="0" i="1" smtClean="0">
                            <a:solidFill>
                              <a:srgbClr val="FF0000"/>
                            </a:solidFill>
                            <a:latin typeface="Cambria Math" panose="02040503050406030204" pitchFamily="18" charset="0"/>
                          </a:rPr>
                          <m:t>𝑦</m:t>
                        </m:r>
                      </m:sub>
                    </m:sSub>
                  </m:oMath>
                </a14:m>
                <a:endParaRPr lang="zh-TW" altLang="en-US" sz="1800" dirty="0">
                  <a:solidFill>
                    <a:srgbClr val="FF0000"/>
                  </a:solidFill>
                </a:endParaRPr>
              </a:p>
            </p:txBody>
          </p:sp>
        </mc:Choice>
        <mc:Fallback xmlns="">
          <p:sp>
            <p:nvSpPr>
              <p:cNvPr id="74758" name="文字方塊 6">
                <a:extLst>
                  <a:ext uri="{FF2B5EF4-FFF2-40B4-BE49-F238E27FC236}">
                    <a16:creationId xmlns:a16="http://schemas.microsoft.com/office/drawing/2014/main" id="{6D6B8AC7-7E1B-F8DE-CDCC-2DA9975F80E7}"/>
                  </a:ext>
                </a:extLst>
              </p:cNvPr>
              <p:cNvSpPr txBox="1">
                <a:spLocks noRot="1" noChangeAspect="1" noMove="1" noResize="1" noEditPoints="1" noAdjustHandles="1" noChangeArrowheads="1" noChangeShapeType="1" noTextEdit="1"/>
              </p:cNvSpPr>
              <p:nvPr/>
            </p:nvSpPr>
            <p:spPr bwMode="auto">
              <a:xfrm>
                <a:off x="3253826" y="457703"/>
                <a:ext cx="2536825" cy="391261"/>
              </a:xfrm>
              <a:prstGeom prst="rect">
                <a:avLst/>
              </a:prstGeom>
              <a:blipFill>
                <a:blip r:embed="rId3"/>
                <a:stretch>
                  <a:fillRect l="-1485" t="-3030" b="-12121"/>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5807207B-2702-B1E1-866F-2E14785FE6D7}"/>
                  </a:ext>
                </a:extLst>
              </p:cNvPr>
              <p:cNvSpPr txBox="1"/>
              <p:nvPr/>
            </p:nvSpPr>
            <p:spPr bwMode="auto">
              <a:xfrm>
                <a:off x="1197251" y="353767"/>
                <a:ext cx="1852367" cy="533479"/>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latin typeface="Times New Roman" panose="02020603050405020304" pitchFamily="18" charset="0"/>
                </a:endParaRPr>
              </a:p>
            </p:txBody>
          </p:sp>
        </mc:Choice>
        <mc:Fallback xmlns="">
          <p:sp>
            <p:nvSpPr>
              <p:cNvPr id="8" name="文字方塊 7">
                <a:extLst>
                  <a:ext uri="{FF2B5EF4-FFF2-40B4-BE49-F238E27FC236}">
                    <a16:creationId xmlns:a16="http://schemas.microsoft.com/office/drawing/2014/main" id="{5807207B-2702-B1E1-866F-2E14785FE6D7}"/>
                  </a:ext>
                </a:extLst>
              </p:cNvPr>
              <p:cNvSpPr txBox="1">
                <a:spLocks noRot="1" noChangeAspect="1" noMove="1" noResize="1" noEditPoints="1" noAdjustHandles="1" noChangeArrowheads="1" noChangeShapeType="1" noTextEdit="1"/>
              </p:cNvSpPr>
              <p:nvPr/>
            </p:nvSpPr>
            <p:spPr bwMode="auto">
              <a:xfrm>
                <a:off x="1197251" y="353767"/>
                <a:ext cx="1852367" cy="533479"/>
              </a:xfrm>
              <a:prstGeom prst="rect">
                <a:avLst/>
              </a:prstGeom>
              <a:blipFill>
                <a:blip r:embed="rId4"/>
                <a:stretch>
                  <a:fillRect l="-680" t="-2273" b="-11364"/>
                </a:stretch>
              </a:blipFill>
              <a:ln w="9525">
                <a:noFill/>
                <a:miter lim="800000"/>
                <a:headEnd/>
                <a:tailEnd/>
              </a:ln>
            </p:spPr>
            <p:txBody>
              <a:bodyPr/>
              <a:lstStyle/>
              <a:p>
                <a:r>
                  <a:rPr lang="en-US">
                    <a:noFill/>
                  </a:rPr>
                  <a:t> </a:t>
                </a:r>
              </a:p>
            </p:txBody>
          </p:sp>
        </mc:Fallback>
      </mc:AlternateContent>
      <p:pic>
        <p:nvPicPr>
          <p:cNvPr id="2" name="Picture 2" descr="D:\Users\Vincent\Dropbox\Documents\課程\YoungTextBook\Images\Chapter05\A_Images\A_Figures_and_Photos\05_00_Figure.jpg">
            <a:extLst>
              <a:ext uri="{FF2B5EF4-FFF2-40B4-BE49-F238E27FC236}">
                <a16:creationId xmlns:a16="http://schemas.microsoft.com/office/drawing/2014/main" id="{E424BDC8-B9DD-D332-2C0E-A840DD0B63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872" y="3261665"/>
            <a:ext cx="2507691" cy="185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E3288A2-AFE1-5D9C-4F40-6EDBB5274ABC}"/>
              </a:ext>
            </a:extLst>
          </p:cNvPr>
          <p:cNvSpPr txBox="1"/>
          <p:nvPr/>
        </p:nvSpPr>
        <p:spPr>
          <a:xfrm>
            <a:off x="1188957" y="1380890"/>
            <a:ext cx="626469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如此簡單的方程式，你立刻可以猜到一個解</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147A5881-0373-AABC-1C14-9586E4EE4124}"/>
              </a:ext>
            </a:extLst>
          </p:cNvPr>
          <p:cNvSpPr txBox="1"/>
          <p:nvPr/>
        </p:nvSpPr>
        <p:spPr>
          <a:xfrm>
            <a:off x="1165208" y="1881884"/>
            <a:ext cx="2592288"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等速解</a:t>
            </a:r>
            <a:r>
              <a:rPr lang="en-US"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文字方塊 7">
                <a:extLst>
                  <a:ext uri="{FF2B5EF4-FFF2-40B4-BE49-F238E27FC236}">
                    <a16:creationId xmlns:a16="http://schemas.microsoft.com/office/drawing/2014/main" id="{4FB3F223-97F1-8BAB-4EF2-1972362E696F}"/>
                  </a:ext>
                </a:extLst>
              </p:cNvPr>
              <p:cNvSpPr txBox="1"/>
              <p:nvPr/>
            </p:nvSpPr>
            <p:spPr bwMode="auto">
              <a:xfrm>
                <a:off x="2304439" y="1788789"/>
                <a:ext cx="2230867" cy="53347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r>
                            <a:rPr kumimoji="1" lang="en-US" altLang="zh-TW" sz="1800" b="0" i="1" smtClean="0">
                              <a:latin typeface="Cambria Math" panose="02040503050406030204" pitchFamily="18" charset="0"/>
                            </a:rPr>
                            <m:t>𝑑</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num>
                        <m:den>
                          <m:r>
                            <a:rPr kumimoji="1" lang="en-US" altLang="zh-TW" sz="1800" b="0" i="1" smtClean="0">
                              <a:latin typeface="Cambria Math" panose="02040503050406030204" pitchFamily="18" charset="0"/>
                            </a:rPr>
                            <m:t>𝑑𝑡</m:t>
                          </m:r>
                        </m:den>
                      </m:f>
                      <m:r>
                        <a:rPr kumimoji="1" lang="en-US" altLang="zh-TW" sz="1800" b="0" i="1" smtClean="0">
                          <a:latin typeface="Cambria Math" panose="02040503050406030204" pitchFamily="18" charset="0"/>
                        </a:rPr>
                        <m:t>=0=−</m:t>
                      </m:r>
                      <m:r>
                        <a:rPr kumimoji="1" lang="en-US" altLang="zh-TW" sz="1800" b="0" i="1" smtClean="0">
                          <a:latin typeface="Cambria Math" panose="02040503050406030204" pitchFamily="18" charset="0"/>
                        </a:rPr>
                        <m:t>𝑔</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𝑦</m:t>
                          </m:r>
                        </m:sub>
                      </m:sSub>
                    </m:oMath>
                  </m:oMathPara>
                </a14:m>
                <a:endParaRPr kumimoji="1" lang="zh-TW" altLang="en-US" sz="1800" dirty="0">
                  <a:latin typeface="Times New Roman" panose="02020603050405020304" pitchFamily="18" charset="0"/>
                </a:endParaRPr>
              </a:p>
            </p:txBody>
          </p:sp>
        </mc:Choice>
        <mc:Fallback xmlns="">
          <p:sp>
            <p:nvSpPr>
              <p:cNvPr id="5" name="文字方塊 7">
                <a:extLst>
                  <a:ext uri="{FF2B5EF4-FFF2-40B4-BE49-F238E27FC236}">
                    <a16:creationId xmlns:a16="http://schemas.microsoft.com/office/drawing/2014/main" id="{4FB3F223-97F1-8BAB-4EF2-1972362E696F}"/>
                  </a:ext>
                </a:extLst>
              </p:cNvPr>
              <p:cNvSpPr txBox="1">
                <a:spLocks noRot="1" noChangeAspect="1" noMove="1" noResize="1" noEditPoints="1" noAdjustHandles="1" noChangeArrowheads="1" noChangeShapeType="1" noTextEdit="1"/>
              </p:cNvSpPr>
              <p:nvPr/>
            </p:nvSpPr>
            <p:spPr bwMode="auto">
              <a:xfrm>
                <a:off x="2304439" y="1788789"/>
                <a:ext cx="2230867" cy="533479"/>
              </a:xfrm>
              <a:prstGeom prst="rect">
                <a:avLst/>
              </a:prstGeom>
              <a:blipFill>
                <a:blip r:embed="rId6"/>
                <a:stretch>
                  <a:fillRect l="-1695" t="-2326" b="-1395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7">
                <a:extLst>
                  <a:ext uri="{FF2B5EF4-FFF2-40B4-BE49-F238E27FC236}">
                    <a16:creationId xmlns:a16="http://schemas.microsoft.com/office/drawing/2014/main" id="{0EB36AA7-E963-6FE8-3E39-EE6EFD0EDC46}"/>
                  </a:ext>
                </a:extLst>
              </p:cNvPr>
              <p:cNvSpPr txBox="1"/>
              <p:nvPr/>
            </p:nvSpPr>
            <p:spPr bwMode="auto">
              <a:xfrm>
                <a:off x="4896727" y="1829369"/>
                <a:ext cx="1148648" cy="474361"/>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kumimoji="1" lang="en-US" altLang="zh-TW" sz="1800" b="0" i="1" smtClean="0">
                          <a:latin typeface="Cambria Math" panose="02040503050406030204" pitchFamily="18" charset="0"/>
                        </a:rPr>
                        <m:t>=</m:t>
                      </m:r>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𝑚𝑔</m:t>
                          </m:r>
                        </m:num>
                        <m:den>
                          <m:r>
                            <a:rPr lang="en-US" altLang="zh-TW" sz="1800" b="0" i="1" smtClean="0">
                              <a:latin typeface="Cambria Math" panose="02040503050406030204" pitchFamily="18" charset="0"/>
                            </a:rPr>
                            <m:t>𝑘</m:t>
                          </m:r>
                        </m:den>
                      </m:f>
                    </m:oMath>
                  </m:oMathPara>
                </a14:m>
                <a:endParaRPr kumimoji="1" lang="zh-TW" altLang="en-US" sz="1800" dirty="0">
                  <a:latin typeface="Times New Roman" panose="02020603050405020304" pitchFamily="18" charset="0"/>
                </a:endParaRPr>
              </a:p>
            </p:txBody>
          </p:sp>
        </mc:Choice>
        <mc:Fallback xmlns="">
          <p:sp>
            <p:nvSpPr>
              <p:cNvPr id="6" name="文字方塊 7">
                <a:extLst>
                  <a:ext uri="{FF2B5EF4-FFF2-40B4-BE49-F238E27FC236}">
                    <a16:creationId xmlns:a16="http://schemas.microsoft.com/office/drawing/2014/main" id="{0EB36AA7-E963-6FE8-3E39-EE6EFD0EDC46}"/>
                  </a:ext>
                </a:extLst>
              </p:cNvPr>
              <p:cNvSpPr txBox="1">
                <a:spLocks noRot="1" noChangeAspect="1" noMove="1" noResize="1" noEditPoints="1" noAdjustHandles="1" noChangeArrowheads="1" noChangeShapeType="1" noTextEdit="1"/>
              </p:cNvSpPr>
              <p:nvPr/>
            </p:nvSpPr>
            <p:spPr bwMode="auto">
              <a:xfrm>
                <a:off x="4896727" y="1829369"/>
                <a:ext cx="1148648" cy="474361"/>
              </a:xfrm>
              <a:prstGeom prst="rect">
                <a:avLst/>
              </a:prstGeom>
              <a:blipFill>
                <a:blip r:embed="rId7"/>
                <a:stretch>
                  <a:fillRect l="-2174" t="-2632" r="-3261" b="-15789"/>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CAEC0E38-130A-FBCD-B3E4-127ABE1914AD}"/>
              </a:ext>
            </a:extLst>
          </p:cNvPr>
          <p:cNvSpPr txBox="1"/>
          <p:nvPr/>
        </p:nvSpPr>
        <p:spPr>
          <a:xfrm>
            <a:off x="1165207" y="2378419"/>
            <a:ext cx="6569355"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這顯然不通，但顯然是正確的一個解one</a:t>
            </a:r>
            <a:r>
              <a:rPr lang="en-US" dirty="0">
                <a:latin typeface="Times New Roman" panose="02020603050405020304" pitchFamily="18" charset="0"/>
                <a:cs typeface="Times New Roman" panose="02020603050405020304" pitchFamily="18" charset="0"/>
              </a:rPr>
              <a:t> of the solutions。</a:t>
            </a:r>
          </a:p>
        </p:txBody>
      </p:sp>
      <p:sp>
        <p:nvSpPr>
          <p:cNvPr id="9" name="TextBox 8">
            <a:extLst>
              <a:ext uri="{FF2B5EF4-FFF2-40B4-BE49-F238E27FC236}">
                <a16:creationId xmlns:a16="http://schemas.microsoft.com/office/drawing/2014/main" id="{B8A5A907-774D-DAC9-F385-8A1A87A9C34A}"/>
              </a:ext>
            </a:extLst>
          </p:cNvPr>
          <p:cNvSpPr txBox="1"/>
          <p:nvPr/>
        </p:nvSpPr>
        <p:spPr>
          <a:xfrm>
            <a:off x="1197251" y="2795643"/>
            <a:ext cx="4608512"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猜想：我們必須將未確定常數引入</a:t>
            </a:r>
            <a:r>
              <a:rPr lang="en-US"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1E729B9-E58B-27C2-2043-2051123AB59B}"/>
              </a:ext>
            </a:extLst>
          </p:cNvPr>
          <p:cNvSpPr txBox="1"/>
          <p:nvPr/>
        </p:nvSpPr>
        <p:spPr>
          <a:xfrm>
            <a:off x="1111785" y="5639498"/>
            <a:ext cx="7569884" cy="873572"/>
          </a:xfrm>
          <a:prstGeom prst="rect">
            <a:avLst/>
          </a:prstGeom>
          <a:noFill/>
        </p:spPr>
        <p:txBody>
          <a:bodyPr wrap="square">
            <a:spAutoFit/>
          </a:bodyPr>
          <a:lstStyle/>
          <a:p>
            <a:pPr>
              <a:lnSpc>
                <a:spcPct val="150000"/>
              </a:lnSpc>
            </a:pPr>
            <a:r>
              <a:rPr lang="en-US" dirty="0">
                <a:solidFill>
                  <a:srgbClr val="FF0000"/>
                </a:solidFill>
                <a:latin typeface="Times New Roman" panose="02020603050405020304" pitchFamily="18" charset="0"/>
                <a:cs typeface="Times New Roman" panose="02020603050405020304" pitchFamily="18" charset="0"/>
              </a:rPr>
              <a:t>Solutions of Linear inhomogeneous ODE equals one solution of the inhomogeneous ODE plus the solution of the homogeneous ODE.</a:t>
            </a:r>
          </a:p>
        </p:txBody>
      </p:sp>
      <mc:AlternateContent xmlns:mc="http://schemas.openxmlformats.org/markup-compatibility/2006" xmlns:a14="http://schemas.microsoft.com/office/drawing/2010/main">
        <mc:Choice Requires="a14">
          <p:sp>
            <p:nvSpPr>
              <p:cNvPr id="11" name="文字方塊 23">
                <a:extLst>
                  <a:ext uri="{FF2B5EF4-FFF2-40B4-BE49-F238E27FC236}">
                    <a16:creationId xmlns:a16="http://schemas.microsoft.com/office/drawing/2014/main" id="{5E460BAF-661C-B92A-3D09-8B5015E41A36}"/>
                  </a:ext>
                </a:extLst>
              </p:cNvPr>
              <p:cNvSpPr txBox="1"/>
              <p:nvPr/>
            </p:nvSpPr>
            <p:spPr bwMode="auto">
              <a:xfrm>
                <a:off x="1226326" y="5125160"/>
                <a:ext cx="1872208" cy="513667"/>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𝑣</m:t>
                          </m:r>
                        </m:e>
                        <m:sub>
                          <m:r>
                            <a:rPr lang="en-US" altLang="zh-TW" i="1">
                              <a:latin typeface="Cambria Math" panose="02040503050406030204" pitchFamily="18" charset="0"/>
                            </a:rPr>
                            <m:t>𝑦</m:t>
                          </m:r>
                        </m:sub>
                      </m:sSub>
                      <m:r>
                        <a:rPr lang="en-US" altLang="zh-TW" b="0" i="0" dirty="0" smtClean="0">
                          <a:latin typeface="Cambria Math" panose="02040503050406030204" pitchFamily="18" charset="0"/>
                        </a:rPr>
                        <m:t>=</m:t>
                      </m:r>
                      <m:r>
                        <a:rPr lang="en-US" altLang="zh-TW" i="1">
                          <a:latin typeface="Cambria Math" panose="02040503050406030204" pitchFamily="18" charset="0"/>
                        </a:rPr>
                        <m:t>𝐶</m:t>
                      </m:r>
                      <m:sSup>
                        <m:sSupPr>
                          <m:ctrlPr>
                            <a:rPr lang="zh-TW" altLang="en-US" i="1" dirty="0">
                              <a:latin typeface="Cambria Math" panose="02040503050406030204" pitchFamily="18" charset="0"/>
                            </a:rPr>
                          </m:ctrlPr>
                        </m:sSupPr>
                        <m:e>
                          <m:r>
                            <a:rPr lang="en-US" altLang="zh-TW" i="1" dirty="0">
                              <a:latin typeface="Cambria Math" panose="02040503050406030204" pitchFamily="18" charset="0"/>
                            </a:rPr>
                            <m:t>𝑒</m:t>
                          </m:r>
                        </m:e>
                        <m:sup>
                          <m:r>
                            <a:rPr lang="en-US" altLang="zh-TW" i="1" dirty="0">
                              <a:latin typeface="Cambria Math" panose="02040503050406030204" pitchFamily="18" charset="0"/>
                            </a:rPr>
                            <m:t>−</m:t>
                          </m:r>
                          <m:f>
                            <m:fPr>
                              <m:ctrlPr>
                                <a:rPr lang="en-US" altLang="zh-TW" i="1" dirty="0">
                                  <a:latin typeface="Cambria Math" panose="02040503050406030204" pitchFamily="18" charset="0"/>
                                </a:rPr>
                              </m:ctrlPr>
                            </m:fPr>
                            <m:num>
                              <m:r>
                                <a:rPr lang="en-US" altLang="zh-TW" i="1" dirty="0">
                                  <a:latin typeface="Cambria Math" panose="02040503050406030204" pitchFamily="18" charset="0"/>
                                </a:rPr>
                                <m:t>𝑘</m:t>
                              </m:r>
                            </m:num>
                            <m:den>
                              <m:r>
                                <a:rPr lang="en-US" altLang="zh-TW" i="1" dirty="0">
                                  <a:latin typeface="Cambria Math" panose="02040503050406030204" pitchFamily="18" charset="0"/>
                                </a:rPr>
                                <m:t>𝑚</m:t>
                              </m:r>
                            </m:den>
                          </m:f>
                          <m:r>
                            <a:rPr lang="en-US" altLang="zh-TW" i="1" dirty="0">
                              <a:latin typeface="Cambria Math" panose="02040503050406030204" pitchFamily="18" charset="0"/>
                            </a:rPr>
                            <m:t>𝑡</m:t>
                          </m:r>
                        </m:sup>
                      </m:sSup>
                      <m:r>
                        <a:rPr lang="en-US" altLang="zh-TW" b="0" i="1" dirty="0"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𝑚𝑔</m:t>
                          </m:r>
                        </m:num>
                        <m:den>
                          <m:r>
                            <a:rPr lang="en-US" altLang="zh-TW" i="1">
                              <a:latin typeface="Cambria Math" panose="02040503050406030204" pitchFamily="18" charset="0"/>
                            </a:rPr>
                            <m:t>𝑘</m:t>
                          </m:r>
                        </m:den>
                      </m:f>
                    </m:oMath>
                  </m:oMathPara>
                </a14:m>
                <a:endParaRPr kumimoji="1" lang="zh-TW" altLang="en-US" sz="1800" dirty="0">
                  <a:latin typeface="Times New Roman" panose="02020603050405020304" pitchFamily="18" charset="0"/>
                </a:endParaRPr>
              </a:p>
            </p:txBody>
          </p:sp>
        </mc:Choice>
        <mc:Fallback xmlns="">
          <p:sp>
            <p:nvSpPr>
              <p:cNvPr id="11" name="文字方塊 23">
                <a:extLst>
                  <a:ext uri="{FF2B5EF4-FFF2-40B4-BE49-F238E27FC236}">
                    <a16:creationId xmlns:a16="http://schemas.microsoft.com/office/drawing/2014/main" id="{5E460BAF-661C-B92A-3D09-8B5015E41A36}"/>
                  </a:ext>
                </a:extLst>
              </p:cNvPr>
              <p:cNvSpPr txBox="1">
                <a:spLocks noRot="1" noChangeAspect="1" noMove="1" noResize="1" noEditPoints="1" noAdjustHandles="1" noChangeArrowheads="1" noChangeShapeType="1" noTextEdit="1"/>
              </p:cNvSpPr>
              <p:nvPr/>
            </p:nvSpPr>
            <p:spPr bwMode="auto">
              <a:xfrm>
                <a:off x="1226326" y="5125160"/>
                <a:ext cx="1872208" cy="513667"/>
              </a:xfrm>
              <a:prstGeom prst="rect">
                <a:avLst/>
              </a:prstGeom>
              <a:blipFill>
                <a:blip r:embed="rId8"/>
                <a:stretch>
                  <a:fillRect l="-676" r="-2027" b="-1428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054360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19970-5F17-2652-92E7-B194F885ABF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56429554-96FA-74CC-340A-14E1A7430A70}"/>
                  </a:ext>
                </a:extLst>
              </p:cNvPr>
              <p:cNvSpPr txBox="1"/>
              <p:nvPr/>
            </p:nvSpPr>
            <p:spPr bwMode="auto">
              <a:xfrm>
                <a:off x="845839" y="2271675"/>
                <a:ext cx="4373057"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r>
                        <a:rPr lang="en-US" altLang="zh-TW"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r>
                        <a:rPr lang="en-US" altLang="zh-TW" i="1">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𝑦</m:t>
                          </m:r>
                        </m:e>
                        <m:sub>
                          <m:r>
                            <a:rPr lang="en-US" altLang="zh-TW" b="0" i="1" smtClean="0">
                              <a:latin typeface="Cambria Math" panose="02040503050406030204" pitchFamily="18" charset="0"/>
                            </a:rPr>
                            <m:t>1</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𝑦</m:t>
                          </m:r>
                        </m:e>
                        <m:sub>
                          <m:r>
                            <a:rPr lang="en-US" altLang="zh-TW" b="0" i="1" smtClean="0">
                              <a:latin typeface="Cambria Math" panose="02040503050406030204" pitchFamily="18" charset="0"/>
                            </a:rPr>
                            <m:t>2</m:t>
                          </m:r>
                        </m:sub>
                      </m:sSub>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56429554-96FA-74CC-340A-14E1A7430A70}"/>
                  </a:ext>
                </a:extLst>
              </p:cNvPr>
              <p:cNvSpPr txBox="1">
                <a:spLocks noRot="1" noChangeAspect="1" noMove="1" noResize="1" noEditPoints="1" noAdjustHandles="1" noChangeArrowheads="1" noChangeShapeType="1" noTextEdit="1"/>
              </p:cNvSpPr>
              <p:nvPr/>
            </p:nvSpPr>
            <p:spPr bwMode="auto">
              <a:xfrm>
                <a:off x="845839" y="2271675"/>
                <a:ext cx="4373057" cy="818814"/>
              </a:xfrm>
              <a:prstGeom prst="rect">
                <a:avLst/>
              </a:prstGeom>
              <a:blipFill>
                <a:blip r:embed="rId2"/>
                <a:stretch>
                  <a:fillRect t="-132308" b="-18923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3182917-52A0-343F-2FF5-B58F7064C365}"/>
                  </a:ext>
                </a:extLst>
              </p:cNvPr>
              <p:cNvSpPr txBox="1"/>
              <p:nvPr/>
            </p:nvSpPr>
            <p:spPr>
              <a:xfrm>
                <a:off x="784962" y="3640982"/>
                <a:ext cx="7569884" cy="515847"/>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The first term </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a:t>
                </a:r>
                <a:r>
                  <a:rPr lang="en-US" dirty="0">
                    <a:solidFill>
                      <a:srgbClr val="FF0000"/>
                    </a:solidFill>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solution of the homogeneous ODE.</a:t>
                </a:r>
              </a:p>
            </p:txBody>
          </p:sp>
        </mc:Choice>
        <mc:Fallback xmlns="">
          <p:sp>
            <p:nvSpPr>
              <p:cNvPr id="3" name="TextBox 2">
                <a:extLst>
                  <a:ext uri="{FF2B5EF4-FFF2-40B4-BE49-F238E27FC236}">
                    <a16:creationId xmlns:a16="http://schemas.microsoft.com/office/drawing/2014/main" id="{B3182917-52A0-343F-2FF5-B58F7064C365}"/>
                  </a:ext>
                </a:extLst>
              </p:cNvPr>
              <p:cNvSpPr txBox="1">
                <a:spLocks noRot="1" noChangeAspect="1" noMove="1" noResize="1" noEditPoints="1" noAdjustHandles="1" noChangeArrowheads="1" noChangeShapeType="1" noTextEdit="1"/>
              </p:cNvSpPr>
              <p:nvPr/>
            </p:nvSpPr>
            <p:spPr>
              <a:xfrm>
                <a:off x="784962" y="3640982"/>
                <a:ext cx="7569884" cy="515847"/>
              </a:xfrm>
              <a:prstGeom prst="rect">
                <a:avLst/>
              </a:prstGeom>
              <a:blipFill>
                <a:blip r:embed="rId3"/>
                <a:stretch>
                  <a:fillRect l="-66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D44069B9-C190-46DA-8AD5-D2F026689259}"/>
              </a:ext>
            </a:extLst>
          </p:cNvPr>
          <p:cNvSpPr txBox="1"/>
          <p:nvPr/>
        </p:nvSpPr>
        <p:spPr>
          <a:xfrm>
            <a:off x="813385" y="4941168"/>
            <a:ext cx="7569884"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The second term </a:t>
            </a:r>
            <a:r>
              <a:rPr lang="en-US" dirty="0">
                <a:latin typeface="Times New Roman" panose="02020603050405020304" pitchFamily="18" charset="0"/>
                <a:cs typeface="Times New Roman" panose="02020603050405020304" pitchFamily="18" charset="0"/>
              </a:rPr>
              <a:t>is </a:t>
            </a:r>
            <a:r>
              <a:rPr lang="en-US" dirty="0">
                <a:solidFill>
                  <a:srgbClr val="FF0000"/>
                </a:solidFill>
                <a:latin typeface="Times New Roman" panose="02020603050405020304" pitchFamily="18" charset="0"/>
                <a:cs typeface="Times New Roman" panose="02020603050405020304" pitchFamily="18" charset="0"/>
              </a:rPr>
              <a:t>one of the </a:t>
            </a:r>
            <a:r>
              <a:rPr lang="en-US" dirty="0">
                <a:latin typeface="Times New Roman" panose="02020603050405020304" pitchFamily="18" charset="0"/>
                <a:cs typeface="Times New Roman" panose="02020603050405020304" pitchFamily="18" charset="0"/>
              </a:rPr>
              <a:t>solutions of the inhomogeneous ODE.</a:t>
            </a:r>
          </a:p>
        </p:txBody>
      </p:sp>
      <p:sp>
        <p:nvSpPr>
          <p:cNvPr id="5" name="TextBox 4">
            <a:extLst>
              <a:ext uri="{FF2B5EF4-FFF2-40B4-BE49-F238E27FC236}">
                <a16:creationId xmlns:a16="http://schemas.microsoft.com/office/drawing/2014/main" id="{ECF412F7-882D-F28F-00F4-2EF997A12768}"/>
              </a:ext>
            </a:extLst>
          </p:cNvPr>
          <p:cNvSpPr txBox="1"/>
          <p:nvPr/>
        </p:nvSpPr>
        <p:spPr>
          <a:xfrm>
            <a:off x="855262" y="5666723"/>
            <a:ext cx="5023715" cy="36933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is a general property of all linear ODE’s.</a:t>
            </a:r>
          </a:p>
        </p:txBody>
      </p:sp>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1D4870A4-5609-412F-5F8E-0F0270C76F69}"/>
                  </a:ext>
                </a:extLst>
              </p:cNvPr>
              <p:cNvSpPr txBox="1"/>
              <p:nvPr/>
            </p:nvSpPr>
            <p:spPr bwMode="auto">
              <a:xfrm>
                <a:off x="813385" y="1438156"/>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1D4870A4-5609-412F-5F8E-0F0270C76F69}"/>
                  </a:ext>
                </a:extLst>
              </p:cNvPr>
              <p:cNvSpPr txBox="1">
                <a:spLocks noRot="1" noChangeAspect="1" noMove="1" noResize="1" noEditPoints="1" noAdjustHandles="1" noChangeArrowheads="1" noChangeShapeType="1" noTextEdit="1"/>
              </p:cNvSpPr>
              <p:nvPr/>
            </p:nvSpPr>
            <p:spPr bwMode="auto">
              <a:xfrm>
                <a:off x="813385" y="1438156"/>
                <a:ext cx="2127249" cy="618246"/>
              </a:xfrm>
              <a:prstGeom prst="rect">
                <a:avLst/>
              </a:prstGeom>
              <a:blipFill>
                <a:blip r:embed="rId4"/>
                <a:stretch>
                  <a:fillRect b="-6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25A8EC1E-EC9E-6577-EE22-23F5132DA9C0}"/>
                  </a:ext>
                </a:extLst>
              </p:cNvPr>
              <p:cNvSpPr txBox="1"/>
              <p:nvPr/>
            </p:nvSpPr>
            <p:spPr bwMode="auto">
              <a:xfrm>
                <a:off x="6588467" y="3532753"/>
                <a:ext cx="1807867"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25A8EC1E-EC9E-6577-EE22-23F5132DA9C0}"/>
                  </a:ext>
                </a:extLst>
              </p:cNvPr>
              <p:cNvSpPr txBox="1">
                <a:spLocks noRot="1" noChangeAspect="1" noMove="1" noResize="1" noEditPoints="1" noAdjustHandles="1" noChangeArrowheads="1" noChangeShapeType="1" noTextEdit="1"/>
              </p:cNvSpPr>
              <p:nvPr/>
            </p:nvSpPr>
            <p:spPr bwMode="auto">
              <a:xfrm>
                <a:off x="6588467" y="3532753"/>
                <a:ext cx="1807867" cy="618246"/>
              </a:xfrm>
              <a:prstGeom prst="rect">
                <a:avLst/>
              </a:prstGeom>
              <a:blipFill>
                <a:blip r:embed="rId5"/>
                <a:stretch>
                  <a:fillRect b="-6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E098660-D0A3-D063-0CB1-F0152E135E06}"/>
                  </a:ext>
                </a:extLst>
              </p:cNvPr>
              <p:cNvSpPr txBox="1"/>
              <p:nvPr/>
            </p:nvSpPr>
            <p:spPr>
              <a:xfrm>
                <a:off x="5894405" y="2252855"/>
                <a:ext cx="2664296" cy="856453"/>
              </a:xfrm>
              <a:prstGeom prst="rect">
                <a:avLst/>
              </a:prstGeom>
              <a:solidFill>
                <a:srgbClr val="F9FFC6"/>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r>
                        <a:rPr lang="en-US" altLang="zh-TW" b="0" i="1" smtClean="0">
                          <a:latin typeface="Cambria Math" panose="02040503050406030204" pitchFamily="18" charset="0"/>
                          <a:ea typeface="Cambria Math" panose="02040503050406030204" pitchFamily="18" charset="0"/>
                        </a:rPr>
                        <m:t>=</m:t>
                      </m:r>
                      <m:r>
                        <m:rPr>
                          <m:nor/>
                        </m:rPr>
                        <a:rPr lang="en-US" altLang="zh-TW">
                          <a:latin typeface="Cambria Math" panose="02040503050406030204" pitchFamily="18" charset="0"/>
                        </a:rPr>
                        <m:t>exp</m:t>
                      </m:r>
                      <m:d>
                        <m:dPr>
                          <m:begChr m:val="["/>
                          <m:endChr m:val="]"/>
                          <m:ctrlPr>
                            <a:rPr lang="en-US" altLang="zh-TW" i="1">
                              <a:latin typeface="Cambria Math" panose="02040503050406030204" pitchFamily="18" charset="0"/>
                            </a:rPr>
                          </m:ctrlPr>
                        </m:dPr>
                        <m:e>
                          <m:r>
                            <a:rPr lang="en-US" altLang="zh-TW" b="0" i="1" smtClean="0">
                              <a:latin typeface="Cambria Math" panose="02040503050406030204" pitchFamily="18" charset="0"/>
                            </a:rPr>
                            <m:t>−</m:t>
                          </m:r>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rPr>
                                <m:t>𝑝</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e>
                      </m:d>
                    </m:oMath>
                  </m:oMathPara>
                </a14:m>
                <a:endParaRPr lang="en-US"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EE098660-D0A3-D063-0CB1-F0152E135E06}"/>
                  </a:ext>
                </a:extLst>
              </p:cNvPr>
              <p:cNvSpPr txBox="1">
                <a:spLocks noRot="1" noChangeAspect="1" noMove="1" noResize="1" noEditPoints="1" noAdjustHandles="1" noChangeArrowheads="1" noChangeShapeType="1" noTextEdit="1"/>
              </p:cNvSpPr>
              <p:nvPr/>
            </p:nvSpPr>
            <p:spPr>
              <a:xfrm>
                <a:off x="5894405" y="2252855"/>
                <a:ext cx="2664296" cy="856453"/>
              </a:xfrm>
              <a:prstGeom prst="rect">
                <a:avLst/>
              </a:prstGeom>
              <a:blipFill>
                <a:blip r:embed="rId6"/>
                <a:stretch>
                  <a:fillRect t="-123529" b="-180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512ECD2-5B61-6D26-F35F-24E831692244}"/>
                  </a:ext>
                </a:extLst>
              </p:cNvPr>
              <p:cNvSpPr txBox="1"/>
              <p:nvPr/>
            </p:nvSpPr>
            <p:spPr>
              <a:xfrm>
                <a:off x="784962" y="4234396"/>
                <a:ext cx="8184684" cy="369332"/>
              </a:xfrm>
              <a:prstGeom prst="rect">
                <a:avLst/>
              </a:prstGeom>
              <a:noFill/>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The integrating factor </a:t>
                </a:r>
                <a14:m>
                  <m:oMath xmlns:m="http://schemas.openxmlformats.org/officeDocument/2006/math">
                    <m:r>
                      <a:rPr lang="en-US" altLang="zh-TW" i="1">
                        <a:solidFill>
                          <a:srgbClr val="FF0000"/>
                        </a:solidFill>
                        <a:latin typeface="Cambria Math" panose="02040503050406030204" pitchFamily="18" charset="0"/>
                        <a:ea typeface="Cambria Math" panose="02040503050406030204" pitchFamily="18" charset="0"/>
                      </a:rPr>
                      <m:t>𝛼</m:t>
                    </m:r>
                    <m:d>
                      <m:dPr>
                        <m:ctrlPr>
                          <a:rPr lang="en-US" altLang="zh-TW" i="1">
                            <a:solidFill>
                              <a:srgbClr val="FF0000"/>
                            </a:solidFill>
                            <a:latin typeface="Cambria Math" panose="02040503050406030204" pitchFamily="18" charset="0"/>
                          </a:rPr>
                        </m:ctrlPr>
                      </m:dPr>
                      <m:e>
                        <m:r>
                          <a:rPr lang="en-US" altLang="zh-TW" i="1">
                            <a:solidFill>
                              <a:srgbClr val="FF0000"/>
                            </a:solidFill>
                            <a:latin typeface="Cambria Math" panose="02040503050406030204" pitchFamily="18" charset="0"/>
                          </a:rPr>
                          <m:t>𝑥</m:t>
                        </m:r>
                      </m:e>
                    </m:d>
                  </m:oMath>
                </a14:m>
                <a:r>
                  <a:rPr lang="en-US" dirty="0">
                    <a:solidFill>
                      <a:srgbClr val="FF0000"/>
                    </a:solidFill>
                    <a:latin typeface="Times New Roman" panose="02020603050405020304" pitchFamily="18" charset="0"/>
                  </a:rPr>
                  <a:t> </a:t>
                </a:r>
                <a:r>
                  <a:rPr lang="en-US" dirty="0">
                    <a:solidFill>
                      <a:srgbClr val="FF0000"/>
                    </a:solidFill>
                    <a:latin typeface="Times New Roman" panose="02020603050405020304" pitchFamily="18" charset="0"/>
                    <a:cs typeface="Times New Roman" panose="02020603050405020304" pitchFamily="18" charset="0"/>
                  </a:rPr>
                  <a:t>equals the inverse of the solution of the Homogeneous Eq.</a:t>
                </a:r>
              </a:p>
            </p:txBody>
          </p:sp>
        </mc:Choice>
        <mc:Fallback xmlns="">
          <p:sp>
            <p:nvSpPr>
              <p:cNvPr id="8" name="TextBox 7">
                <a:extLst>
                  <a:ext uri="{FF2B5EF4-FFF2-40B4-BE49-F238E27FC236}">
                    <a16:creationId xmlns:a16="http://schemas.microsoft.com/office/drawing/2014/main" id="{A512ECD2-5B61-6D26-F35F-24E831692244}"/>
                  </a:ext>
                </a:extLst>
              </p:cNvPr>
              <p:cNvSpPr txBox="1">
                <a:spLocks noRot="1" noChangeAspect="1" noMove="1" noResize="1" noEditPoints="1" noAdjustHandles="1" noChangeArrowheads="1" noChangeShapeType="1" noTextEdit="1"/>
              </p:cNvSpPr>
              <p:nvPr/>
            </p:nvSpPr>
            <p:spPr>
              <a:xfrm>
                <a:off x="784962" y="4234396"/>
                <a:ext cx="8184684" cy="369332"/>
              </a:xfrm>
              <a:prstGeom prst="rect">
                <a:avLst/>
              </a:prstGeom>
              <a:blipFill>
                <a:blip r:embed="rId7"/>
                <a:stretch>
                  <a:fillRect l="-619"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338331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67C72-D95E-85A0-ED58-0AF20625BFB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11C80072-714F-16BE-E39F-EA53AB221574}"/>
                  </a:ext>
                </a:extLst>
              </p:cNvPr>
              <p:cNvSpPr txBox="1"/>
              <p:nvPr/>
            </p:nvSpPr>
            <p:spPr bwMode="auto">
              <a:xfrm>
                <a:off x="1259632" y="2708920"/>
                <a:ext cx="2133661"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11C80072-714F-16BE-E39F-EA53AB221574}"/>
                  </a:ext>
                </a:extLst>
              </p:cNvPr>
              <p:cNvSpPr txBox="1">
                <a:spLocks noRot="1" noChangeAspect="1" noMove="1" noResize="1" noEditPoints="1" noAdjustHandles="1" noChangeArrowheads="1" noChangeShapeType="1" noTextEdit="1"/>
              </p:cNvSpPr>
              <p:nvPr/>
            </p:nvSpPr>
            <p:spPr bwMode="auto">
              <a:xfrm>
                <a:off x="1259632" y="2708920"/>
                <a:ext cx="2133661" cy="618246"/>
              </a:xfrm>
              <a:prstGeom prst="rect">
                <a:avLst/>
              </a:prstGeom>
              <a:blipFill>
                <a:blip r:embed="rId2"/>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7F529CE6-E7C5-6DB4-DDA1-F8B056EDEDB8}"/>
                  </a:ext>
                </a:extLst>
              </p:cNvPr>
              <p:cNvSpPr txBox="1"/>
              <p:nvPr/>
            </p:nvSpPr>
            <p:spPr bwMode="auto">
              <a:xfrm>
                <a:off x="4403196" y="2712109"/>
                <a:ext cx="2333716"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2</m:t>
                              </m:r>
                            </m:sub>
                          </m:sSub>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3" name="文字方塊 8">
                <a:extLst>
                  <a:ext uri="{FF2B5EF4-FFF2-40B4-BE49-F238E27FC236}">
                    <a16:creationId xmlns:a16="http://schemas.microsoft.com/office/drawing/2014/main" id="{7F529CE6-E7C5-6DB4-DDA1-F8B056EDEDB8}"/>
                  </a:ext>
                </a:extLst>
              </p:cNvPr>
              <p:cNvSpPr txBox="1">
                <a:spLocks noRot="1" noChangeAspect="1" noMove="1" noResize="1" noEditPoints="1" noAdjustHandles="1" noChangeArrowheads="1" noChangeShapeType="1" noTextEdit="1"/>
              </p:cNvSpPr>
              <p:nvPr/>
            </p:nvSpPr>
            <p:spPr bwMode="auto">
              <a:xfrm>
                <a:off x="4403196" y="2712109"/>
                <a:ext cx="2333716" cy="618246"/>
              </a:xfrm>
              <a:prstGeom prst="rect">
                <a:avLst/>
              </a:prstGeom>
              <a:blipFill>
                <a:blip r:embed="rId3"/>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BE8810B-AB49-EA17-3505-0E5132134C93}"/>
                  </a:ext>
                </a:extLst>
              </p:cNvPr>
              <p:cNvSpPr txBox="1"/>
              <p:nvPr/>
            </p:nvSpPr>
            <p:spPr>
              <a:xfrm>
                <a:off x="3681908" y="2833377"/>
                <a:ext cx="360040"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anose="02020603050405020304" pitchFamily="18" charset="0"/>
                        </a:rPr>
                        <m:t>−</m:t>
                      </m:r>
                    </m:oMath>
                  </m:oMathPara>
                </a14:m>
                <a:endParaRPr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BE8810B-AB49-EA17-3505-0E5132134C93}"/>
                  </a:ext>
                </a:extLst>
              </p:cNvPr>
              <p:cNvSpPr txBox="1">
                <a:spLocks noRot="1" noChangeAspect="1" noMove="1" noResize="1" noEditPoints="1" noAdjustHandles="1" noChangeArrowheads="1" noChangeShapeType="1" noTextEdit="1"/>
              </p:cNvSpPr>
              <p:nvPr/>
            </p:nvSpPr>
            <p:spPr>
              <a:xfrm>
                <a:off x="3681908" y="2833377"/>
                <a:ext cx="36004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2969D43B-1F11-9C5C-D6C1-DABC33F20874}"/>
                  </a:ext>
                </a:extLst>
              </p:cNvPr>
              <p:cNvSpPr txBox="1"/>
              <p:nvPr/>
            </p:nvSpPr>
            <p:spPr bwMode="auto">
              <a:xfrm>
                <a:off x="2326462" y="3868813"/>
                <a:ext cx="3158877" cy="62985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2</m:t>
                                  </m:r>
                                </m:sub>
                              </m:sSub>
                            </m:e>
                          </m:d>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d>
                        <m:dPr>
                          <m:ctrlPr>
                            <a:rPr lang="en-US" altLang="zh-TW" i="1">
                              <a:latin typeface="Cambria Math" panose="02040503050406030204" pitchFamily="18" charset="0"/>
                            </a:rPr>
                          </m:ctrlPr>
                        </m:dPr>
                        <m:e>
                          <m:r>
                            <a:rPr lang="en-US" altLang="zh-TW" b="0" i="1" smtClean="0">
                              <a:latin typeface="Cambria Math" panose="02040503050406030204" pitchFamily="18" charset="0"/>
                            </a:rPr>
                            <m:t>𝑦</m:t>
                          </m:r>
                          <m:sSub>
                            <m:sSubPr>
                              <m:ctrlPr>
                                <a:rPr lang="en-US" altLang="zh-TW" i="1">
                                  <a:latin typeface="Cambria Math" panose="02040503050406030204" pitchFamily="18" charset="0"/>
                                </a:rPr>
                              </m:ctrlPr>
                            </m:sSubPr>
                            <m:e>
                              <m:r>
                                <a:rPr lang="en-US" altLang="zh-TW" b="0" i="1" smtClean="0">
                                  <a:latin typeface="Cambria Math" panose="02040503050406030204" pitchFamily="18" charset="0"/>
                                </a:rPr>
                                <m:t>−</m:t>
                              </m:r>
                              <m:r>
                                <a:rPr lang="en-US" altLang="zh-TW" i="1">
                                  <a:latin typeface="Cambria Math" panose="02040503050406030204" pitchFamily="18" charset="0"/>
                                </a:rPr>
                                <m:t>𝑦</m:t>
                              </m:r>
                            </m:e>
                            <m:sub>
                              <m:r>
                                <a:rPr lang="en-US" altLang="zh-TW" i="1">
                                  <a:latin typeface="Cambria Math" panose="02040503050406030204" pitchFamily="18" charset="0"/>
                                </a:rPr>
                                <m:t>2</m:t>
                              </m:r>
                            </m:sub>
                          </m:sSub>
                        </m:e>
                      </m:d>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2969D43B-1F11-9C5C-D6C1-DABC33F20874}"/>
                  </a:ext>
                </a:extLst>
              </p:cNvPr>
              <p:cNvSpPr txBox="1">
                <a:spLocks noRot="1" noChangeAspect="1" noMove="1" noResize="1" noEditPoints="1" noAdjustHandles="1" noChangeArrowheads="1" noChangeShapeType="1" noTextEdit="1"/>
              </p:cNvSpPr>
              <p:nvPr/>
            </p:nvSpPr>
            <p:spPr bwMode="auto">
              <a:xfrm>
                <a:off x="2326462" y="3868813"/>
                <a:ext cx="3158877" cy="629852"/>
              </a:xfrm>
              <a:prstGeom prst="rect">
                <a:avLst/>
              </a:prstGeom>
              <a:blipFill>
                <a:blip r:embed="rId5"/>
                <a:stretch>
                  <a:fillRect b="-5882"/>
                </a:stretch>
              </a:blipFill>
              <a:ln>
                <a:noFill/>
              </a:ln>
            </p:spPr>
            <p:txBody>
              <a:bodyPr/>
              <a:lstStyle/>
              <a:p>
                <a:r>
                  <a:rPr lang="en-US">
                    <a:noFill/>
                  </a:rPr>
                  <a:t> </a:t>
                </a:r>
              </a:p>
            </p:txBody>
          </p:sp>
        </mc:Fallback>
      </mc:AlternateContent>
      <p:sp>
        <p:nvSpPr>
          <p:cNvPr id="6" name="Down Arrow 5">
            <a:extLst>
              <a:ext uri="{FF2B5EF4-FFF2-40B4-BE49-F238E27FC236}">
                <a16:creationId xmlns:a16="http://schemas.microsoft.com/office/drawing/2014/main" id="{F1382D3D-2DCB-7F05-48F8-2199D187CB29}"/>
              </a:ext>
            </a:extLst>
          </p:cNvPr>
          <p:cNvSpPr/>
          <p:nvPr/>
        </p:nvSpPr>
        <p:spPr>
          <a:xfrm>
            <a:off x="3753234" y="3444261"/>
            <a:ext cx="288714" cy="18300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F06758B-D65E-7D72-18CD-10DED7BFCF37}"/>
                  </a:ext>
                </a:extLst>
              </p:cNvPr>
              <p:cNvSpPr txBox="1"/>
              <p:nvPr/>
            </p:nvSpPr>
            <p:spPr>
              <a:xfrm>
                <a:off x="1226852" y="620688"/>
                <a:ext cx="7569884" cy="873509"/>
              </a:xfrm>
              <a:prstGeom prst="rect">
                <a:avLst/>
              </a:prstGeom>
              <a:noFill/>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Solutions </a:t>
                </a:r>
                <a14:m>
                  <m:oMath xmlns:m="http://schemas.openxmlformats.org/officeDocument/2006/math">
                    <m:r>
                      <a:rPr lang="en-US" altLang="zh-TW" i="1">
                        <a:latin typeface="Cambria Math" panose="02040503050406030204" pitchFamily="18" charset="0"/>
                      </a:rPr>
                      <m:t>𝑦</m:t>
                    </m:r>
                    <m:r>
                      <a:rPr lang="en-US" altLang="zh-TW"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of </a:t>
                </a:r>
                <a:r>
                  <a:rPr lang="en-US" dirty="0">
                    <a:solidFill>
                      <a:srgbClr val="FF0000"/>
                    </a:solidFill>
                    <a:latin typeface="Times New Roman" panose="02020603050405020304" pitchFamily="18" charset="0"/>
                    <a:cs typeface="Times New Roman" panose="02020603050405020304" pitchFamily="18" charset="0"/>
                  </a:rPr>
                  <a:t>Linear</a:t>
                </a:r>
                <a:r>
                  <a:rPr lang="en-US" dirty="0">
                    <a:latin typeface="Times New Roman" panose="02020603050405020304" pitchFamily="18" charset="0"/>
                    <a:cs typeface="Times New Roman" panose="02020603050405020304" pitchFamily="18" charset="0"/>
                  </a:rPr>
                  <a:t> inhomogeneous ODE equals </a:t>
                </a:r>
                <a:r>
                  <a:rPr lang="en-US" dirty="0">
                    <a:solidFill>
                      <a:srgbClr val="FF0000"/>
                    </a:solidFill>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solution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2</m:t>
                        </m:r>
                      </m:sub>
                    </m:sSub>
                    <m:r>
                      <a:rPr lang="en-US" altLang="zh-TW"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of the inhomogeneous ODE plus </a:t>
                </a:r>
                <a:r>
                  <a:rPr lang="en-US" dirty="0">
                    <a:solidFill>
                      <a:srgbClr val="FF0000"/>
                    </a:solidFill>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solution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1</m:t>
                        </m:r>
                      </m:sub>
                    </m:sSub>
                  </m:oMath>
                </a14:m>
                <a:r>
                  <a:rPr lang="en-US" dirty="0">
                    <a:latin typeface="Times New Roman" panose="02020603050405020304" pitchFamily="18" charset="0"/>
                    <a:cs typeface="Times New Roman" panose="02020603050405020304" pitchFamily="18" charset="0"/>
                  </a:rPr>
                  <a:t> of the homogeneous ODE.</a:t>
                </a:r>
              </a:p>
            </p:txBody>
          </p:sp>
        </mc:Choice>
        <mc:Fallback xmlns="">
          <p:sp>
            <p:nvSpPr>
              <p:cNvPr id="7" name="TextBox 6">
                <a:extLst>
                  <a:ext uri="{FF2B5EF4-FFF2-40B4-BE49-F238E27FC236}">
                    <a16:creationId xmlns:a16="http://schemas.microsoft.com/office/drawing/2014/main" id="{8F98598E-B59A-9022-557E-7CCE988D5AF6}"/>
                  </a:ext>
                </a:extLst>
              </p:cNvPr>
              <p:cNvSpPr txBox="1">
                <a:spLocks noRot="1" noChangeAspect="1" noMove="1" noResize="1" noEditPoints="1" noAdjustHandles="1" noChangeArrowheads="1" noChangeShapeType="1" noTextEdit="1"/>
              </p:cNvSpPr>
              <p:nvPr/>
            </p:nvSpPr>
            <p:spPr>
              <a:xfrm>
                <a:off x="1226852" y="620688"/>
                <a:ext cx="7569884" cy="873509"/>
              </a:xfrm>
              <a:prstGeom prst="rect">
                <a:avLst/>
              </a:prstGeom>
              <a:blipFill>
                <a:blip r:embed="rId6"/>
                <a:stretch>
                  <a:fillRect l="-67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729C8BF-D4B1-C647-4FF5-4FB27780128D}"/>
                  </a:ext>
                </a:extLst>
              </p:cNvPr>
              <p:cNvSpPr txBox="1"/>
              <p:nvPr/>
            </p:nvSpPr>
            <p:spPr>
              <a:xfrm>
                <a:off x="1226852" y="1564587"/>
                <a:ext cx="7569884" cy="873509"/>
              </a:xfrm>
              <a:prstGeom prst="rect">
                <a:avLst/>
              </a:prstGeom>
              <a:noFill/>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The difference between any two solutions </a:t>
                </a:r>
                <a14:m>
                  <m:oMath xmlns:m="http://schemas.openxmlformats.org/officeDocument/2006/math">
                    <m:r>
                      <a:rPr lang="en-US" altLang="zh-TW" i="1">
                        <a:latin typeface="Cambria Math" panose="02040503050406030204" pitchFamily="18" charset="0"/>
                      </a:rPr>
                      <m:t>𝑦</m:t>
                    </m:r>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2</m:t>
                        </m:r>
                      </m:sub>
                    </m:sSub>
                  </m:oMath>
                </a14:m>
                <a:r>
                  <a:rPr lang="en-US" dirty="0">
                    <a:latin typeface="Times New Roman" panose="02020603050405020304" pitchFamily="18" charset="0"/>
                    <a:cs typeface="Times New Roman" panose="02020603050405020304" pitchFamily="18" charset="0"/>
                  </a:rPr>
                  <a:t> of a </a:t>
                </a:r>
                <a:r>
                  <a:rPr lang="en-US" dirty="0">
                    <a:solidFill>
                      <a:srgbClr val="FF0000"/>
                    </a:solidFill>
                    <a:latin typeface="Times New Roman" panose="02020603050405020304" pitchFamily="18" charset="0"/>
                    <a:cs typeface="Times New Roman" panose="02020603050405020304" pitchFamily="18" charset="0"/>
                  </a:rPr>
                  <a:t>Linear</a:t>
                </a:r>
                <a:r>
                  <a:rPr lang="en-US" dirty="0">
                    <a:latin typeface="Times New Roman" panose="02020603050405020304" pitchFamily="18" charset="0"/>
                    <a:cs typeface="Times New Roman" panose="02020603050405020304" pitchFamily="18" charset="0"/>
                  </a:rPr>
                  <a:t> inhomogeneous ODE equals </a:t>
                </a:r>
                <a:r>
                  <a:rPr lang="en-US" dirty="0">
                    <a:solidFill>
                      <a:srgbClr val="FF0000"/>
                    </a:solidFill>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solution of the homogeneous ODE.</a:t>
                </a:r>
              </a:p>
            </p:txBody>
          </p:sp>
        </mc:Choice>
        <mc:Fallback xmlns="">
          <p:sp>
            <p:nvSpPr>
              <p:cNvPr id="8" name="TextBox 7">
                <a:extLst>
                  <a:ext uri="{FF2B5EF4-FFF2-40B4-BE49-F238E27FC236}">
                    <a16:creationId xmlns:a16="http://schemas.microsoft.com/office/drawing/2014/main" id="{959AE7AB-F726-247D-CB12-39C5B12406EE}"/>
                  </a:ext>
                </a:extLst>
              </p:cNvPr>
              <p:cNvSpPr txBox="1">
                <a:spLocks noRot="1" noChangeAspect="1" noMove="1" noResize="1" noEditPoints="1" noAdjustHandles="1" noChangeArrowheads="1" noChangeShapeType="1" noTextEdit="1"/>
              </p:cNvSpPr>
              <p:nvPr/>
            </p:nvSpPr>
            <p:spPr>
              <a:xfrm>
                <a:off x="1226852" y="1564587"/>
                <a:ext cx="7569884" cy="873509"/>
              </a:xfrm>
              <a:prstGeom prst="rect">
                <a:avLst/>
              </a:prstGeom>
              <a:blipFill>
                <a:blip r:embed="rId7"/>
                <a:stretch>
                  <a:fillRect l="-670" b="-115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64BBB92-3974-D130-31C3-086223448421}"/>
                  </a:ext>
                </a:extLst>
              </p:cNvPr>
              <p:cNvSpPr txBox="1"/>
              <p:nvPr/>
            </p:nvSpPr>
            <p:spPr>
              <a:xfrm>
                <a:off x="1217098" y="4655378"/>
                <a:ext cx="5976664" cy="369332"/>
              </a:xfrm>
              <a:prstGeom prst="rect">
                <a:avLst/>
              </a:prstGeom>
              <a:noFill/>
            </p:spPr>
            <p:txBody>
              <a:bodyPr wrap="square">
                <a:spAutoFit/>
              </a:bodyPr>
              <a:lstStyle/>
              <a:p>
                <a14:m>
                  <m:oMath xmlns:m="http://schemas.openxmlformats.org/officeDocument/2006/math">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2</m:t>
                        </m:r>
                      </m:sub>
                    </m:sSub>
                  </m:oMath>
                </a14:m>
                <a:r>
                  <a:rPr 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equals </a:t>
                </a:r>
                <a:r>
                  <a:rPr lang="en-US" dirty="0">
                    <a:solidFill>
                      <a:srgbClr val="FF0000"/>
                    </a:solidFill>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solution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1</m:t>
                        </m:r>
                      </m:sub>
                    </m:sSub>
                  </m:oMath>
                </a14:m>
                <a:r>
                  <a:rPr lang="en-US" dirty="0">
                    <a:latin typeface="Times New Roman" panose="02020603050405020304" pitchFamily="18" charset="0"/>
                    <a:cs typeface="Times New Roman" panose="02020603050405020304" pitchFamily="18" charset="0"/>
                  </a:rPr>
                  <a:t> of the homogeneous ODE.</a:t>
                </a:r>
                <a:endParaRPr lang="en-US"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164BBB92-3974-D130-31C3-086223448421}"/>
                  </a:ext>
                </a:extLst>
              </p:cNvPr>
              <p:cNvSpPr txBox="1">
                <a:spLocks noRot="1" noChangeAspect="1" noMove="1" noResize="1" noEditPoints="1" noAdjustHandles="1" noChangeArrowheads="1" noChangeShapeType="1" noTextEdit="1"/>
              </p:cNvSpPr>
              <p:nvPr/>
            </p:nvSpPr>
            <p:spPr>
              <a:xfrm>
                <a:off x="1217098" y="4655378"/>
                <a:ext cx="5976664" cy="369332"/>
              </a:xfrm>
              <a:prstGeom prst="rect">
                <a:avLst/>
              </a:prstGeom>
              <a:blipFill>
                <a:blip r:embed="rId8"/>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8E9FDC-1D5A-3563-373E-66DB47F37ED3}"/>
                  </a:ext>
                </a:extLst>
              </p:cNvPr>
              <p:cNvSpPr txBox="1"/>
              <p:nvPr/>
            </p:nvSpPr>
            <p:spPr>
              <a:xfrm>
                <a:off x="3283602" y="5108747"/>
                <a:ext cx="1728192"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b="0" i="1" smtClean="0">
                              <a:latin typeface="Cambria Math" panose="02040503050406030204" pitchFamily="18" charset="0"/>
                            </a:rPr>
                            <m:t>2</m:t>
                          </m:r>
                        </m:sub>
                      </m:sSub>
                    </m:oMath>
                  </m:oMathPara>
                </a14:m>
                <a:endParaRPr lang="en-US"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38E9FDC-1D5A-3563-373E-66DB47F37ED3}"/>
                  </a:ext>
                </a:extLst>
              </p:cNvPr>
              <p:cNvSpPr txBox="1">
                <a:spLocks noRot="1" noChangeAspect="1" noMove="1" noResize="1" noEditPoints="1" noAdjustHandles="1" noChangeArrowheads="1" noChangeShapeType="1" noTextEdit="1"/>
              </p:cNvSpPr>
              <p:nvPr/>
            </p:nvSpPr>
            <p:spPr>
              <a:xfrm>
                <a:off x="3283602" y="5108747"/>
                <a:ext cx="1728192" cy="369332"/>
              </a:xfrm>
              <a:prstGeom prst="rect">
                <a:avLst/>
              </a:prstGeom>
              <a:blipFill>
                <a:blip r:embed="rId9"/>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478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8" grpId="0"/>
      <p:bldP spid="10"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DF401-2AA2-827C-0B20-58BCB06629CB}"/>
            </a:ext>
          </a:extLst>
        </p:cNvPr>
        <p:cNvGrpSpPr/>
        <p:nvPr/>
      </p:nvGrpSpPr>
      <p:grpSpPr>
        <a:xfrm>
          <a:off x="0" y="0"/>
          <a:ext cx="0" cy="0"/>
          <a:chOff x="0" y="0"/>
          <a:chExt cx="0" cy="0"/>
        </a:xfrm>
      </p:grpSpPr>
      <p:pic>
        <p:nvPicPr>
          <p:cNvPr id="41988" name="Picture 6" descr="http://www.babez.de/porsche/cayennegts/porsche-cayenne-gts-01.jpg">
            <a:extLst>
              <a:ext uri="{FF2B5EF4-FFF2-40B4-BE49-F238E27FC236}">
                <a16:creationId xmlns:a16="http://schemas.microsoft.com/office/drawing/2014/main" id="{69C13109-4C53-885B-25C2-5A3BF68F6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68" y="2591189"/>
            <a:ext cx="33575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0F860928-6AA8-FFE5-AB32-EBB505A3CAE2}"/>
              </a:ext>
            </a:extLst>
          </p:cNvPr>
          <p:cNvSpPr txBox="1">
            <a:spLocks noChangeArrowheads="1"/>
          </p:cNvSpPr>
          <p:nvPr/>
        </p:nvSpPr>
        <p:spPr bwMode="auto">
          <a:xfrm>
            <a:off x="503668" y="1100286"/>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微分方程式的解需要刻意讓自己挪出足夠的空間與自由度，才能滿足起始條件。</a:t>
            </a:r>
          </a:p>
        </p:txBody>
      </p:sp>
      <p:sp>
        <p:nvSpPr>
          <p:cNvPr id="2" name="文字方塊 15">
            <a:extLst>
              <a:ext uri="{FF2B5EF4-FFF2-40B4-BE49-F238E27FC236}">
                <a16:creationId xmlns:a16="http://schemas.microsoft.com/office/drawing/2014/main" id="{AF995188-7B24-D972-B518-CF10EF0AB69B}"/>
              </a:ext>
            </a:extLst>
          </p:cNvPr>
          <p:cNvSpPr txBox="1"/>
          <p:nvPr/>
        </p:nvSpPr>
        <p:spPr>
          <a:xfrm>
            <a:off x="503668" y="5377644"/>
            <a:ext cx="606964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引入適當的起始條件，微分方程式</a:t>
            </a:r>
            <a:r>
              <a:rPr lang="zh-CN" altLang="en-US" dirty="0">
                <a:solidFill>
                  <a:srgbClr val="FF0000"/>
                </a:solidFill>
                <a:latin typeface="Times New Roman" panose="02020603050405020304" pitchFamily="18" charset="0"/>
              </a:rPr>
              <a:t>就</a:t>
            </a:r>
            <a:r>
              <a:rPr lang="zh-TW" altLang="en-US" dirty="0">
                <a:solidFill>
                  <a:srgbClr val="FF0000"/>
                </a:solidFill>
                <a:latin typeface="Times New Roman" panose="02020603050405020304" pitchFamily="18" charset="0"/>
              </a:rPr>
              <a:t>只有唯一解。</a:t>
            </a:r>
          </a:p>
        </p:txBody>
      </p:sp>
      <p:sp>
        <p:nvSpPr>
          <p:cNvPr id="3" name="文字方塊 4">
            <a:extLst>
              <a:ext uri="{FF2B5EF4-FFF2-40B4-BE49-F238E27FC236}">
                <a16:creationId xmlns:a16="http://schemas.microsoft.com/office/drawing/2014/main" id="{D722093E-203C-C090-43E1-3051A9840C36}"/>
              </a:ext>
            </a:extLst>
          </p:cNvPr>
          <p:cNvSpPr txBox="1">
            <a:spLocks noChangeArrowheads="1"/>
          </p:cNvSpPr>
          <p:nvPr/>
        </p:nvSpPr>
        <p:spPr bwMode="auto">
          <a:xfrm>
            <a:off x="503668" y="1560150"/>
            <a:ext cx="835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因此，微分方程式的解通常會有未能決定的常數</a:t>
            </a:r>
            <a:r>
              <a:rPr lang="en-US" altLang="zh-TW" sz="1800" dirty="0">
                <a:solidFill>
                  <a:srgbClr val="FF0000"/>
                </a:solidFill>
              </a:rPr>
              <a:t>Undetermined Constants.</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60627012-158B-B924-0073-CED6116BA08B}"/>
                  </a:ext>
                </a:extLst>
              </p:cNvPr>
              <p:cNvSpPr txBox="1"/>
              <p:nvPr/>
            </p:nvSpPr>
            <p:spPr bwMode="auto">
              <a:xfrm>
                <a:off x="4217907" y="3933056"/>
                <a:ext cx="3340915"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𝑦</m:t>
                      </m:r>
                      <m:r>
                        <a:rPr lang="en-US" altLang="zh-TW" sz="1800"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panose="02040503050406030204" pitchFamily="18" charset="0"/>
                            </a:rPr>
                            <m:t>𝐶</m:t>
                          </m:r>
                        </m:num>
                        <m:den>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ea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𝑥</m:t>
                              </m:r>
                            </m:e>
                          </m:d>
                        </m:den>
                      </m:f>
                      <m:r>
                        <a:rPr lang="en-US" altLang="zh-TW"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𝛼</m:t>
                          </m:r>
                          <m:d>
                            <m:dPr>
                              <m:ctrlPr>
                                <a:rPr lang="en-US" altLang="zh-TW"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𝑥</m:t>
                              </m:r>
                            </m:e>
                          </m:d>
                        </m:den>
                      </m:f>
                      <m:nary>
                        <m:naryPr>
                          <m:limLoc m:val="undOvr"/>
                          <m:subHide m:val="on"/>
                          <m:supHide m:val="on"/>
                          <m:ctrlPr>
                            <a:rPr lang="en-US" altLang="zh-TW" i="1">
                              <a:latin typeface="Cambria Math" panose="02040503050406030204" pitchFamily="18" charset="0"/>
                            </a:rPr>
                          </m:ctrlPr>
                        </m:naryPr>
                        <m:sub/>
                        <m:sup/>
                        <m:e>
                          <m:r>
                            <a:rPr lang="en-US" altLang="zh-TW" i="1">
                              <a:latin typeface="Cambria Math" panose="02040503050406030204" pitchFamily="18" charset="0"/>
                              <a:ea typeface="Cambria Math" panose="02040503050406030204" pitchFamily="18" charset="0"/>
                            </a:rPr>
                            <m:t>𝛼</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𝑞</m:t>
                          </m:r>
                          <m:d>
                            <m:dPr>
                              <m:ctrlPr>
                                <a:rPr lang="en-US" altLang="zh-TW" i="1">
                                  <a:latin typeface="Cambria Math" panose="02040503050406030204" pitchFamily="18" charset="0"/>
                                </a:rPr>
                              </m:ctrlPr>
                            </m:dPr>
                            <m:e>
                              <m:r>
                                <a:rPr lang="en-US" altLang="zh-TW" i="1">
                                  <a:latin typeface="Cambria Math" panose="02040503050406030204" pitchFamily="18" charset="0"/>
                                </a:rPr>
                                <m:t>𝑥</m:t>
                              </m:r>
                            </m:e>
                          </m:d>
                          <m:r>
                            <a:rPr lang="en-US" altLang="zh-TW" i="1">
                              <a:latin typeface="Cambria Math" panose="02040503050406030204" pitchFamily="18" charset="0"/>
                            </a:rPr>
                            <m:t>𝑑𝑥</m:t>
                          </m:r>
                        </m:e>
                      </m:nary>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60627012-158B-B924-0073-CED6116BA08B}"/>
                  </a:ext>
                </a:extLst>
              </p:cNvPr>
              <p:cNvSpPr txBox="1">
                <a:spLocks noRot="1" noChangeAspect="1" noMove="1" noResize="1" noEditPoints="1" noAdjustHandles="1" noChangeArrowheads="1" noChangeShapeType="1" noTextEdit="1"/>
              </p:cNvSpPr>
              <p:nvPr/>
            </p:nvSpPr>
            <p:spPr bwMode="auto">
              <a:xfrm>
                <a:off x="4217907" y="3933056"/>
                <a:ext cx="3340915" cy="818814"/>
              </a:xfrm>
              <a:prstGeom prst="rect">
                <a:avLst/>
              </a:prstGeom>
              <a:blipFill>
                <a:blip r:embed="rId3"/>
                <a:stretch>
                  <a:fillRect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57545AC3-47D8-3A33-51EA-865F7841A8A0}"/>
                  </a:ext>
                </a:extLst>
              </p:cNvPr>
              <p:cNvSpPr txBox="1"/>
              <p:nvPr/>
            </p:nvSpPr>
            <p:spPr bwMode="auto">
              <a:xfrm>
                <a:off x="4185453" y="3099537"/>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57545AC3-47D8-3A33-51EA-865F7841A8A0}"/>
                  </a:ext>
                </a:extLst>
              </p:cNvPr>
              <p:cNvSpPr txBox="1">
                <a:spLocks noRot="1" noChangeAspect="1" noMove="1" noResize="1" noEditPoints="1" noAdjustHandles="1" noChangeArrowheads="1" noChangeShapeType="1" noTextEdit="1"/>
              </p:cNvSpPr>
              <p:nvPr/>
            </p:nvSpPr>
            <p:spPr bwMode="auto">
              <a:xfrm>
                <a:off x="4185453" y="3099537"/>
                <a:ext cx="2127249" cy="618246"/>
              </a:xfrm>
              <a:prstGeom prst="rect">
                <a:avLst/>
              </a:prstGeom>
              <a:blipFill>
                <a:blip r:embed="rId4"/>
                <a:stretch>
                  <a:fillRect b="-6000"/>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1FA9E0E4-7240-8644-C62F-93181BC0A6AC}"/>
              </a:ext>
            </a:extLst>
          </p:cNvPr>
          <p:cNvSpPr txBox="1"/>
          <p:nvPr/>
        </p:nvSpPr>
        <p:spPr>
          <a:xfrm>
            <a:off x="503667" y="2024626"/>
            <a:ext cx="8610783" cy="369332"/>
          </a:xfrm>
          <a:prstGeom prst="rect">
            <a:avLst/>
          </a:prstGeom>
          <a:noFill/>
        </p:spPr>
        <p:txBody>
          <a:bodyPr wrap="square">
            <a:spAutoFit/>
          </a:bodyPr>
          <a:lstStyle/>
          <a:p>
            <a:r>
              <a:rPr lang="en-US" dirty="0" err="1">
                <a:solidFill>
                  <a:srgbClr val="FF0000"/>
                </a:solidFill>
                <a:latin typeface="Times New Roman" panose="02020603050405020304" pitchFamily="18" charset="0"/>
              </a:rPr>
              <a:t>對</a:t>
            </a:r>
            <a:r>
              <a:rPr lang="en-US" dirty="0" err="1">
                <a:solidFill>
                  <a:srgbClr val="FF0000"/>
                </a:solidFill>
                <a:latin typeface="Times New Roman" panose="02020603050405020304" pitchFamily="18" charset="0"/>
                <a:cs typeface="Times New Roman" panose="02020603050405020304" pitchFamily="18" charset="0"/>
              </a:rPr>
              <a:t>Inhomogeneous</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err="1">
                <a:solidFill>
                  <a:srgbClr val="FF0000"/>
                </a:solidFill>
                <a:latin typeface="Times New Roman" panose="02020603050405020304" pitchFamily="18" charset="0"/>
                <a:cs typeface="Times New Roman" panose="02020603050405020304" pitchFamily="18" charset="0"/>
              </a:rPr>
              <a:t>Equation</a:t>
            </a:r>
            <a:r>
              <a:rPr lang="en-US" dirty="0" err="1">
                <a:solidFill>
                  <a:srgbClr val="FF0000"/>
                </a:solidFill>
                <a:latin typeface="Times New Roman" panose="02020603050405020304" pitchFamily="18" charset="0"/>
              </a:rPr>
              <a:t>，它的</a:t>
            </a:r>
            <a:r>
              <a:rPr lang="zh-TW" altLang="en-US" dirty="0">
                <a:solidFill>
                  <a:srgbClr val="FF0000"/>
                </a:solidFill>
                <a:latin typeface="Times New Roman" panose="02020603050405020304" pitchFamily="18" charset="0"/>
              </a:rPr>
              <a:t>未決定常數</a:t>
            </a:r>
            <a:r>
              <a:rPr lang="en-US" dirty="0" err="1">
                <a:solidFill>
                  <a:srgbClr val="FF0000"/>
                </a:solidFill>
                <a:latin typeface="Times New Roman" panose="02020603050405020304" pitchFamily="18" charset="0"/>
              </a:rPr>
              <a:t>就來自可以加的</a:t>
            </a:r>
            <a:r>
              <a:rPr lang="en-US" dirty="0" err="1">
                <a:solidFill>
                  <a:srgbClr val="FF0000"/>
                </a:solidFill>
                <a:latin typeface="Times New Roman" panose="02020603050405020304" pitchFamily="18" charset="0"/>
                <a:cs typeface="Times New Roman" panose="02020603050405020304" pitchFamily="18" charset="0"/>
              </a:rPr>
              <a:t>Homogeneous</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Eq的解</a:t>
            </a:r>
            <a:r>
              <a:rPr lang="en-US"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242846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210C0-C149-F46F-2FA1-D541FF7D10C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5DA894-4D3D-8B5E-DE8C-A9F4DE17A80F}"/>
              </a:ext>
            </a:extLst>
          </p:cNvPr>
          <p:cNvSpPr txBox="1"/>
          <p:nvPr/>
        </p:nvSpPr>
        <p:spPr>
          <a:xfrm>
            <a:off x="1201398" y="2363758"/>
            <a:ext cx="1133872" cy="369332"/>
          </a:xfrm>
          <a:prstGeom prst="rect">
            <a:avLst/>
          </a:prstGeom>
          <a:noFill/>
          <a:ln>
            <a:solidFill>
              <a:srgbClr val="FF0000"/>
            </a:solidFill>
          </a:ln>
        </p:spPr>
        <p:txBody>
          <a:bodyPr wrap="square">
            <a:spAutoFit/>
          </a:bodyPr>
          <a:lstStyle/>
          <a:p>
            <a:r>
              <a:rPr lang="en-US" dirty="0">
                <a:latin typeface="Times New Roman" panose="02020603050405020304" pitchFamily="18" charset="0"/>
                <a:cs typeface="Times New Roman" panose="02020603050405020304" pitchFamily="18" charset="0"/>
              </a:rPr>
              <a:t>Separable</a:t>
            </a:r>
            <a:endParaRPr lang="en-US" dirty="0">
              <a:latin typeface="Times New Roman" panose="02020603050405020304" pitchFamily="18" charset="0"/>
            </a:endParaRPr>
          </a:p>
        </p:txBody>
      </p:sp>
      <p:sp>
        <p:nvSpPr>
          <p:cNvPr id="4" name="TextBox 3">
            <a:extLst>
              <a:ext uri="{FF2B5EF4-FFF2-40B4-BE49-F238E27FC236}">
                <a16:creationId xmlns:a16="http://schemas.microsoft.com/office/drawing/2014/main" id="{BC7A5FFE-CE26-CE4F-79A8-2923CD4A6AE2}"/>
              </a:ext>
            </a:extLst>
          </p:cNvPr>
          <p:cNvSpPr txBox="1"/>
          <p:nvPr/>
        </p:nvSpPr>
        <p:spPr>
          <a:xfrm>
            <a:off x="1839786" y="456602"/>
            <a:ext cx="4032448" cy="369332"/>
          </a:xfrm>
          <a:prstGeom prst="rect">
            <a:avLst/>
          </a:prstGeom>
          <a:noFill/>
          <a:ln>
            <a:solidFill>
              <a:srgbClr val="FF0000"/>
            </a:solidFill>
          </a:ln>
        </p:spPr>
        <p:txBody>
          <a:bodyPr wrap="square" rtlCol="0">
            <a:spAutoFit/>
          </a:bodyPr>
          <a:lstStyle/>
          <a:p>
            <a:r>
              <a:rPr lang="en-US" dirty="0">
                <a:latin typeface="Times New Roman" panose="02020603050405020304" pitchFamily="18" charset="0"/>
                <a:cs typeface="Times New Roman" panose="02020603050405020304" pitchFamily="18" charset="0"/>
              </a:rPr>
              <a:t>First order Ordinary Differential Equation</a:t>
            </a:r>
          </a:p>
        </p:txBody>
      </p:sp>
      <p:sp>
        <p:nvSpPr>
          <p:cNvPr id="5" name="TextBox 4">
            <a:extLst>
              <a:ext uri="{FF2B5EF4-FFF2-40B4-BE49-F238E27FC236}">
                <a16:creationId xmlns:a16="http://schemas.microsoft.com/office/drawing/2014/main" id="{086B1CA6-9A89-6668-9716-DD0EC2B5926D}"/>
              </a:ext>
            </a:extLst>
          </p:cNvPr>
          <p:cNvSpPr txBox="1"/>
          <p:nvPr/>
        </p:nvSpPr>
        <p:spPr>
          <a:xfrm>
            <a:off x="3834863" y="2363758"/>
            <a:ext cx="2592288" cy="369332"/>
          </a:xfrm>
          <a:prstGeom prst="rect">
            <a:avLst/>
          </a:prstGeom>
          <a:noFill/>
          <a:ln>
            <a:solidFill>
              <a:srgbClr val="FF0000"/>
            </a:solidFill>
          </a:ln>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Linear</a:t>
            </a:r>
            <a:r>
              <a:rPr lang="en-US" dirty="0">
                <a:latin typeface="Times New Roman" panose="02020603050405020304" pitchFamily="18" charset="0"/>
                <a:cs typeface="Times New Roman" panose="02020603050405020304" pitchFamily="18" charset="0"/>
              </a:rPr>
              <a:t> First order ODE</a:t>
            </a:r>
          </a:p>
        </p:txBody>
      </p:sp>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0A558E29-1302-2CCF-220F-FBE0E342CDF7}"/>
                  </a:ext>
                </a:extLst>
              </p:cNvPr>
              <p:cNvSpPr txBox="1"/>
              <p:nvPr/>
            </p:nvSpPr>
            <p:spPr bwMode="auto">
              <a:xfrm>
                <a:off x="1010209" y="2836456"/>
                <a:ext cx="1516249" cy="677173"/>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num>
                        <m:den>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𝑦</m:t>
                              </m:r>
                            </m:e>
                          </m:d>
                        </m:den>
                      </m:f>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0A558E29-1302-2CCF-220F-FBE0E342CDF7}"/>
                  </a:ext>
                </a:extLst>
              </p:cNvPr>
              <p:cNvSpPr txBox="1">
                <a:spLocks noRot="1" noChangeAspect="1" noMove="1" noResize="1" noEditPoints="1" noAdjustHandles="1" noChangeArrowheads="1" noChangeShapeType="1" noTextEdit="1"/>
              </p:cNvSpPr>
              <p:nvPr/>
            </p:nvSpPr>
            <p:spPr bwMode="auto">
              <a:xfrm>
                <a:off x="1010209" y="2836456"/>
                <a:ext cx="1516249" cy="677173"/>
              </a:xfrm>
              <a:prstGeom prst="rect">
                <a:avLst/>
              </a:prstGeom>
              <a:blipFill>
                <a:blip r:embed="rId2"/>
                <a:stretch>
                  <a:fillRect b="-55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CBEE5240-79F7-94F2-F1EA-A5A83E4AE4C5}"/>
                  </a:ext>
                </a:extLst>
              </p:cNvPr>
              <p:cNvSpPr txBox="1"/>
              <p:nvPr/>
            </p:nvSpPr>
            <p:spPr bwMode="auto">
              <a:xfrm>
                <a:off x="2929590" y="1050403"/>
                <a:ext cx="1492781" cy="618246"/>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r>
                        <a:rPr lang="en-US" altLang="zh-TW" sz="1800" b="0" i="1" smtClean="0">
                          <a:latin typeface="Cambria Math" panose="02040503050406030204" pitchFamily="18" charset="0"/>
                        </a:rPr>
                        <m:t>𝑓</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𝑦</m:t>
                          </m:r>
                          <m:r>
                            <a:rPr lang="en-US" altLang="zh-TW" b="0" i="1" smtClean="0">
                              <a:latin typeface="Cambria Math" panose="02040503050406030204" pitchFamily="18" charset="0"/>
                            </a:rPr>
                            <m:t>,</m:t>
                          </m:r>
                          <m:r>
                            <a:rPr lang="en-US" altLang="zh-TW"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CBEE5240-79F7-94F2-F1EA-A5A83E4AE4C5}"/>
                  </a:ext>
                </a:extLst>
              </p:cNvPr>
              <p:cNvSpPr txBox="1">
                <a:spLocks noRot="1" noChangeAspect="1" noMove="1" noResize="1" noEditPoints="1" noAdjustHandles="1" noChangeArrowheads="1" noChangeShapeType="1" noTextEdit="1"/>
              </p:cNvSpPr>
              <p:nvPr/>
            </p:nvSpPr>
            <p:spPr bwMode="auto">
              <a:xfrm>
                <a:off x="2929590" y="1050403"/>
                <a:ext cx="1492781" cy="618246"/>
              </a:xfrm>
              <a:prstGeom prst="rect">
                <a:avLst/>
              </a:prstGeom>
              <a:blipFill>
                <a:blip r:embed="rId3"/>
                <a:stretch>
                  <a:fillRect b="-4000"/>
                </a:stretch>
              </a:blipFill>
              <a:ln>
                <a:noFill/>
              </a:ln>
            </p:spPr>
            <p:txBody>
              <a:bodyPr/>
              <a:lstStyle/>
              <a:p>
                <a:r>
                  <a:rPr lang="en-US">
                    <a:noFill/>
                  </a:rPr>
                  <a:t> </a:t>
                </a:r>
              </a:p>
            </p:txBody>
          </p:sp>
        </mc:Fallback>
      </mc:AlternateContent>
      <p:sp>
        <p:nvSpPr>
          <p:cNvPr id="8" name="Down Arrow 7">
            <a:extLst>
              <a:ext uri="{FF2B5EF4-FFF2-40B4-BE49-F238E27FC236}">
                <a16:creationId xmlns:a16="http://schemas.microsoft.com/office/drawing/2014/main" id="{73A0ED3A-5EF2-F9A6-D3ED-13E03EA33D8D}"/>
              </a:ext>
            </a:extLst>
          </p:cNvPr>
          <p:cNvSpPr/>
          <p:nvPr/>
        </p:nvSpPr>
        <p:spPr>
          <a:xfrm rot="2112485">
            <a:off x="2557667" y="1804840"/>
            <a:ext cx="14401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9" name="Down Arrow 8">
            <a:extLst>
              <a:ext uri="{FF2B5EF4-FFF2-40B4-BE49-F238E27FC236}">
                <a16:creationId xmlns:a16="http://schemas.microsoft.com/office/drawing/2014/main" id="{7A509342-8172-0A4B-E248-D8FA8932B403}"/>
              </a:ext>
            </a:extLst>
          </p:cNvPr>
          <p:cNvSpPr/>
          <p:nvPr/>
        </p:nvSpPr>
        <p:spPr>
          <a:xfrm rot="2112485">
            <a:off x="4040273" y="3730454"/>
            <a:ext cx="14401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0" name="Down Arrow 9">
            <a:extLst>
              <a:ext uri="{FF2B5EF4-FFF2-40B4-BE49-F238E27FC236}">
                <a16:creationId xmlns:a16="http://schemas.microsoft.com/office/drawing/2014/main" id="{4503F45D-869B-01F2-C5DD-5FC03B1A95CF}"/>
              </a:ext>
            </a:extLst>
          </p:cNvPr>
          <p:cNvSpPr/>
          <p:nvPr/>
        </p:nvSpPr>
        <p:spPr>
          <a:xfrm rot="19203491">
            <a:off x="4350363" y="1796860"/>
            <a:ext cx="14401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Down Arrow 10">
            <a:extLst>
              <a:ext uri="{FF2B5EF4-FFF2-40B4-BE49-F238E27FC236}">
                <a16:creationId xmlns:a16="http://schemas.microsoft.com/office/drawing/2014/main" id="{00DDD0C9-CD95-4504-CAB3-D49C69ACA9A7}"/>
              </a:ext>
            </a:extLst>
          </p:cNvPr>
          <p:cNvSpPr/>
          <p:nvPr/>
        </p:nvSpPr>
        <p:spPr>
          <a:xfrm rot="19203491">
            <a:off x="6210772" y="3728794"/>
            <a:ext cx="14401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2" name="TextBox 11">
            <a:extLst>
              <a:ext uri="{FF2B5EF4-FFF2-40B4-BE49-F238E27FC236}">
                <a16:creationId xmlns:a16="http://schemas.microsoft.com/office/drawing/2014/main" id="{35C0926F-05C3-0AF6-EC1A-1454A00D9073}"/>
              </a:ext>
            </a:extLst>
          </p:cNvPr>
          <p:cNvSpPr txBox="1"/>
          <p:nvPr/>
        </p:nvSpPr>
        <p:spPr>
          <a:xfrm>
            <a:off x="3158274" y="4640246"/>
            <a:ext cx="2062912" cy="369332"/>
          </a:xfrm>
          <a:prstGeom prst="rect">
            <a:avLst/>
          </a:prstGeom>
          <a:noFill/>
          <a:ln>
            <a:solidFill>
              <a:srgbClr val="FF0000"/>
            </a:solidFill>
          </a:ln>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Homogeneous</a:t>
            </a:r>
            <a:r>
              <a:rPr lang="en-US" dirty="0">
                <a:latin typeface="Times New Roman" panose="02020603050405020304" pitchFamily="18" charset="0"/>
                <a:cs typeface="Times New Roman" panose="02020603050405020304" pitchFamily="18" charset="0"/>
              </a:rPr>
              <a:t> ODE</a:t>
            </a:r>
          </a:p>
        </p:txBody>
      </p:sp>
      <p:sp>
        <p:nvSpPr>
          <p:cNvPr id="13" name="TextBox 12">
            <a:extLst>
              <a:ext uri="{FF2B5EF4-FFF2-40B4-BE49-F238E27FC236}">
                <a16:creationId xmlns:a16="http://schemas.microsoft.com/office/drawing/2014/main" id="{9E527142-6637-D9D8-E1D5-BD7EDC5E5576}"/>
              </a:ext>
            </a:extLst>
          </p:cNvPr>
          <p:cNvSpPr txBox="1"/>
          <p:nvPr/>
        </p:nvSpPr>
        <p:spPr>
          <a:xfrm>
            <a:off x="5737901" y="4640246"/>
            <a:ext cx="2592288" cy="369332"/>
          </a:xfrm>
          <a:prstGeom prst="rect">
            <a:avLst/>
          </a:prstGeom>
          <a:noFill/>
          <a:ln>
            <a:solidFill>
              <a:srgbClr val="FF0000"/>
            </a:solidFill>
          </a:ln>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Non-Homogeneous</a:t>
            </a:r>
            <a:r>
              <a:rPr lang="en-US" dirty="0">
                <a:latin typeface="Times New Roman" panose="02020603050405020304" pitchFamily="18" charset="0"/>
                <a:cs typeface="Times New Roman" panose="02020603050405020304" pitchFamily="18" charset="0"/>
              </a:rPr>
              <a:t> ODE</a:t>
            </a:r>
          </a:p>
        </p:txBody>
      </p:sp>
      <p:sp>
        <p:nvSpPr>
          <p:cNvPr id="14" name="Right Arrow 13">
            <a:extLst>
              <a:ext uri="{FF2B5EF4-FFF2-40B4-BE49-F238E27FC236}">
                <a16:creationId xmlns:a16="http://schemas.microsoft.com/office/drawing/2014/main" id="{8781FBE9-17F7-5D18-9089-818C81DB84A5}"/>
              </a:ext>
            </a:extLst>
          </p:cNvPr>
          <p:cNvSpPr/>
          <p:nvPr/>
        </p:nvSpPr>
        <p:spPr>
          <a:xfrm rot="2674954">
            <a:off x="2950936" y="4159787"/>
            <a:ext cx="788439" cy="16289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09A037D6-7C24-DE26-0EF6-548779309AC9}"/>
                  </a:ext>
                </a:extLst>
              </p:cNvPr>
              <p:cNvSpPr txBox="1"/>
              <p:nvPr/>
            </p:nvSpPr>
            <p:spPr bwMode="auto">
              <a:xfrm>
                <a:off x="4067944" y="2924944"/>
                <a:ext cx="2127249"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𝑞</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09A037D6-7C24-DE26-0EF6-548779309AC9}"/>
                  </a:ext>
                </a:extLst>
              </p:cNvPr>
              <p:cNvSpPr txBox="1">
                <a:spLocks noRot="1" noChangeAspect="1" noMove="1" noResize="1" noEditPoints="1" noAdjustHandles="1" noChangeArrowheads="1" noChangeShapeType="1" noTextEdit="1"/>
              </p:cNvSpPr>
              <p:nvPr/>
            </p:nvSpPr>
            <p:spPr bwMode="auto">
              <a:xfrm>
                <a:off x="4067944" y="2924944"/>
                <a:ext cx="2127249" cy="618246"/>
              </a:xfrm>
              <a:prstGeom prst="rect">
                <a:avLst/>
              </a:prstGeom>
              <a:blipFill>
                <a:blip r:embed="rId4"/>
                <a:stretch>
                  <a:fillRect b="-6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8">
                <a:extLst>
                  <a:ext uri="{FF2B5EF4-FFF2-40B4-BE49-F238E27FC236}">
                    <a16:creationId xmlns:a16="http://schemas.microsoft.com/office/drawing/2014/main" id="{C190D341-998E-D81A-7944-8CFCB52B8F51}"/>
                  </a:ext>
                </a:extLst>
              </p:cNvPr>
              <p:cNvSpPr txBox="1"/>
              <p:nvPr/>
            </p:nvSpPr>
            <p:spPr bwMode="auto">
              <a:xfrm>
                <a:off x="3371004" y="5091189"/>
                <a:ext cx="1807867" cy="618246"/>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𝑦</m:t>
                          </m:r>
                        </m:num>
                        <m:den>
                          <m:r>
                            <a:rPr lang="en-US" altLang="zh-TW" sz="1800" b="0" i="1" smtClean="0">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𝑝</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5" name="文字方塊 8">
                <a:extLst>
                  <a:ext uri="{FF2B5EF4-FFF2-40B4-BE49-F238E27FC236}">
                    <a16:creationId xmlns:a16="http://schemas.microsoft.com/office/drawing/2014/main" id="{C190D341-998E-D81A-7944-8CFCB52B8F51}"/>
                  </a:ext>
                </a:extLst>
              </p:cNvPr>
              <p:cNvSpPr txBox="1">
                <a:spLocks noRot="1" noChangeAspect="1" noMove="1" noResize="1" noEditPoints="1" noAdjustHandles="1" noChangeArrowheads="1" noChangeShapeType="1" noTextEdit="1"/>
              </p:cNvSpPr>
              <p:nvPr/>
            </p:nvSpPr>
            <p:spPr bwMode="auto">
              <a:xfrm>
                <a:off x="3371004" y="5091189"/>
                <a:ext cx="1807867" cy="618246"/>
              </a:xfrm>
              <a:prstGeom prst="rect">
                <a:avLst/>
              </a:prstGeom>
              <a:blipFill>
                <a:blip r:embed="rId5"/>
                <a:stretch>
                  <a:fillRect b="-6000"/>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C63E85DC-2BC6-856A-5D7D-18C629B63E7C}"/>
              </a:ext>
            </a:extLst>
          </p:cNvPr>
          <p:cNvSpPr txBox="1"/>
          <p:nvPr/>
        </p:nvSpPr>
        <p:spPr bwMode="auto">
          <a:xfrm>
            <a:off x="1594537" y="1773695"/>
            <a:ext cx="931921" cy="369332"/>
          </a:xfrm>
          <a:prstGeom prst="rect">
            <a:avLst/>
          </a:prstGeom>
          <a:noFill/>
          <a:ln w="9525">
            <a:noFill/>
            <a:miter lim="800000"/>
            <a:headEnd/>
            <a:tailEnd/>
          </a:ln>
        </p:spPr>
        <p:txBody>
          <a:bodyPr wrap="square" rtlCol="0">
            <a:spAutoFit/>
          </a:bodyPr>
          <a:lstStyle/>
          <a:p>
            <a:r>
              <a:rPr lang="en-US" dirty="0" err="1">
                <a:latin typeface="Times New Roman" panose="02020603050405020304" pitchFamily="18" charset="0"/>
              </a:rPr>
              <a:t>積分</a:t>
            </a:r>
            <a:r>
              <a:rPr lang="en-US" sz="1800" dirty="0" err="1">
                <a:latin typeface="Times New Roman" panose="02020603050405020304" pitchFamily="18" charset="0"/>
              </a:rPr>
              <a:t>法</a:t>
            </a:r>
            <a:endParaRPr lang="en-US" sz="1800" dirty="0">
              <a:latin typeface="Times New Roman" panose="02020603050405020304" pitchFamily="18" charset="0"/>
            </a:endParaRPr>
          </a:p>
        </p:txBody>
      </p:sp>
      <p:sp>
        <p:nvSpPr>
          <p:cNvPr id="17" name="TextBox 16">
            <a:extLst>
              <a:ext uri="{FF2B5EF4-FFF2-40B4-BE49-F238E27FC236}">
                <a16:creationId xmlns:a16="http://schemas.microsoft.com/office/drawing/2014/main" id="{95ED3DC5-EF8E-9696-9171-F97668C3455A}"/>
              </a:ext>
            </a:extLst>
          </p:cNvPr>
          <p:cNvSpPr txBox="1"/>
          <p:nvPr/>
        </p:nvSpPr>
        <p:spPr bwMode="auto">
          <a:xfrm>
            <a:off x="3702552" y="4236991"/>
            <a:ext cx="3559222" cy="369332"/>
          </a:xfrm>
          <a:prstGeom prst="rect">
            <a:avLst/>
          </a:prstGeom>
          <a:noFill/>
          <a:ln w="9525">
            <a:noFill/>
            <a:miter lim="800000"/>
            <a:headEnd/>
            <a:tailEnd/>
          </a:ln>
        </p:spPr>
        <p:txBody>
          <a:bodyPr wrap="square" rtlCol="0">
            <a:spAutoFit/>
          </a:bodyPr>
          <a:lstStyle/>
          <a:p>
            <a:r>
              <a:rPr lang="en-US" dirty="0" err="1">
                <a:latin typeface="Times New Roman" panose="02020603050405020304" pitchFamily="18" charset="0"/>
              </a:rPr>
              <a:t>積分因子法</a:t>
            </a:r>
            <a:r>
              <a:rPr lang="zh-TW" altLang="en-US" dirty="0">
                <a:latin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integrating factor</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A57078-DE61-0D9D-A721-70AA98C2B3C0}"/>
                  </a:ext>
                </a:extLst>
              </p:cNvPr>
              <p:cNvSpPr txBox="1"/>
              <p:nvPr/>
            </p:nvSpPr>
            <p:spPr>
              <a:xfrm>
                <a:off x="2290928" y="5807597"/>
                <a:ext cx="6893945" cy="873509"/>
              </a:xfrm>
              <a:prstGeom prst="rect">
                <a:avLst/>
              </a:prstGeom>
              <a:noFill/>
            </p:spPr>
            <p:txBody>
              <a:bodyPr wrap="square">
                <a:spAutoFit/>
              </a:bodyPr>
              <a:lstStyle/>
              <a:p>
                <a:pPr>
                  <a:lnSpc>
                    <a:spcPct val="150000"/>
                  </a:lnSpc>
                </a:pPr>
                <a:r>
                  <a:rPr lang="en-US" dirty="0">
                    <a:latin typeface="Times New Roman" panose="02020603050405020304" pitchFamily="18" charset="0"/>
                    <a:cs typeface="Times New Roman" panose="02020603050405020304" pitchFamily="18" charset="0"/>
                  </a:rPr>
                  <a:t>Solutions of </a:t>
                </a:r>
                <a:r>
                  <a:rPr lang="en-US" dirty="0">
                    <a:solidFill>
                      <a:srgbClr val="FF0000"/>
                    </a:solidFill>
                    <a:latin typeface="Times New Roman" panose="02020603050405020304" pitchFamily="18" charset="0"/>
                    <a:cs typeface="Times New Roman" panose="02020603050405020304" pitchFamily="18" charset="0"/>
                  </a:rPr>
                  <a:t>Linear</a:t>
                </a:r>
                <a:r>
                  <a:rPr lang="en-US" dirty="0">
                    <a:latin typeface="Times New Roman" panose="02020603050405020304" pitchFamily="18" charset="0"/>
                    <a:cs typeface="Times New Roman" panose="02020603050405020304" pitchFamily="18" charset="0"/>
                  </a:rPr>
                  <a:t> inhomogeneous ODE equals </a:t>
                </a:r>
                <a:r>
                  <a:rPr lang="en-US" dirty="0">
                    <a:solidFill>
                      <a:srgbClr val="FF0000"/>
                    </a:solidFill>
                    <a:latin typeface="Times New Roman" panose="02020603050405020304" pitchFamily="18" charset="0"/>
                    <a:cs typeface="Times New Roman" panose="02020603050405020304" pitchFamily="18" charset="0"/>
                  </a:rPr>
                  <a:t>one </a:t>
                </a:r>
                <a:r>
                  <a:rPr lang="en-US" dirty="0">
                    <a:latin typeface="Times New Roman" panose="02020603050405020304" pitchFamily="18" charset="0"/>
                    <a:cs typeface="Times New Roman" panose="02020603050405020304" pitchFamily="18" charset="0"/>
                  </a:rPr>
                  <a:t>solution </a:t>
                </a:r>
                <a14:m>
                  <m:oMath xmlns:m="http://schemas.openxmlformats.org/officeDocument/2006/math">
                    <m:sSub>
                      <m:sSubPr>
                        <m:ctrlPr>
                          <a:rPr lang="en-US" altLang="zh-TW" i="1">
                            <a:latin typeface="Cambria Math" panose="02040503050406030204" pitchFamily="18" charset="0"/>
                          </a:rPr>
                        </m:ctrlPr>
                      </m:sSubPr>
                      <m:e>
                        <m:r>
                          <a:rPr lang="en-US" altLang="zh-TW" i="1">
                            <a:latin typeface="Cambria Math" panose="02040503050406030204" pitchFamily="18" charset="0"/>
                          </a:rPr>
                          <m:t>𝑦</m:t>
                        </m:r>
                      </m:e>
                      <m:sub>
                        <m:r>
                          <a:rPr lang="en-US" altLang="zh-TW" i="1">
                            <a:latin typeface="Cambria Math" panose="02040503050406030204" pitchFamily="18" charset="0"/>
                          </a:rPr>
                          <m:t>2</m:t>
                        </m:r>
                      </m:sub>
                    </m:sSub>
                    <m:r>
                      <a:rPr lang="en-US" altLang="zh-TW" i="1">
                        <a:latin typeface="Cambria Math" panose="02040503050406030204" pitchFamily="18" charset="0"/>
                      </a:rPr>
                      <m:t> </m:t>
                    </m:r>
                  </m:oMath>
                </a14:m>
                <a:r>
                  <a:rPr lang="en-US" dirty="0">
                    <a:latin typeface="Times New Roman" panose="02020603050405020304" pitchFamily="18" charset="0"/>
                    <a:cs typeface="Times New Roman" panose="02020603050405020304" pitchFamily="18" charset="0"/>
                  </a:rPr>
                  <a:t>of the inhomogeneous ODE plus </a:t>
                </a:r>
                <a:r>
                  <a:rPr lang="en-US" dirty="0">
                    <a:solidFill>
                      <a:srgbClr val="FF0000"/>
                    </a:solidFill>
                    <a:latin typeface="Times New Roman" panose="02020603050405020304" pitchFamily="18" charset="0"/>
                    <a:cs typeface="Times New Roman" panose="02020603050405020304" pitchFamily="18" charset="0"/>
                  </a:rPr>
                  <a:t>the</a:t>
                </a:r>
                <a:r>
                  <a:rPr lang="en-US" dirty="0">
                    <a:latin typeface="Times New Roman" panose="02020603050405020304" pitchFamily="18" charset="0"/>
                    <a:cs typeface="Times New Roman" panose="02020603050405020304" pitchFamily="18" charset="0"/>
                  </a:rPr>
                  <a:t> solution of the homogeneous ODE.</a:t>
                </a:r>
              </a:p>
            </p:txBody>
          </p:sp>
        </mc:Choice>
        <mc:Fallback xmlns="">
          <p:sp>
            <p:nvSpPr>
              <p:cNvPr id="19" name="TextBox 18">
                <a:extLst>
                  <a:ext uri="{FF2B5EF4-FFF2-40B4-BE49-F238E27FC236}">
                    <a16:creationId xmlns:a16="http://schemas.microsoft.com/office/drawing/2014/main" id="{78F9F057-B7CF-88AC-C266-8B9DB7A6015C}"/>
                  </a:ext>
                </a:extLst>
              </p:cNvPr>
              <p:cNvSpPr txBox="1">
                <a:spLocks noRot="1" noChangeAspect="1" noMove="1" noResize="1" noEditPoints="1" noAdjustHandles="1" noChangeArrowheads="1" noChangeShapeType="1" noTextEdit="1"/>
              </p:cNvSpPr>
              <p:nvPr/>
            </p:nvSpPr>
            <p:spPr>
              <a:xfrm>
                <a:off x="2290928" y="5807597"/>
                <a:ext cx="6893945" cy="873509"/>
              </a:xfrm>
              <a:prstGeom prst="rect">
                <a:avLst/>
              </a:prstGeom>
              <a:blipFill>
                <a:blip r:embed="rId6"/>
                <a:stretch>
                  <a:fillRect l="-73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2E62478-57F8-DBEC-FB65-4951FF73A99D}"/>
                  </a:ext>
                </a:extLst>
              </p:cNvPr>
              <p:cNvSpPr txBox="1"/>
              <p:nvPr/>
            </p:nvSpPr>
            <p:spPr>
              <a:xfrm>
                <a:off x="189201" y="3505581"/>
                <a:ext cx="371893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is an undetermined constant </a:t>
                </a:r>
                <a14:m>
                  <m:oMath xmlns:m="http://schemas.openxmlformats.org/officeDocument/2006/math">
                    <m:r>
                      <a:rPr lang="en-US" altLang="zh-TW" i="1">
                        <a:latin typeface="Cambria Math" panose="02040503050406030204" pitchFamily="18" charset="0"/>
                      </a:rPr>
                      <m:t>𝐶</m:t>
                    </m:r>
                  </m:oMath>
                </a14:m>
                <a:r>
                  <a:rPr lang="en-US" dirty="0">
                    <a:latin typeface="Times New Roman" panose="02020603050405020304" pitchFamily="18" charset="0"/>
                    <a:cs typeface="Times New Roman" panose="02020603050405020304" pitchFamily="18" charset="0"/>
                  </a:rPr>
                  <a:t> </a:t>
                </a:r>
              </a:p>
            </p:txBody>
          </p:sp>
        </mc:Choice>
        <mc:Fallback xmlns="">
          <p:sp>
            <p:nvSpPr>
              <p:cNvPr id="20" name="TextBox 19">
                <a:extLst>
                  <a:ext uri="{FF2B5EF4-FFF2-40B4-BE49-F238E27FC236}">
                    <a16:creationId xmlns:a16="http://schemas.microsoft.com/office/drawing/2014/main" id="{54DE5F14-179D-A42B-39C0-34643CE7114B}"/>
                  </a:ext>
                </a:extLst>
              </p:cNvPr>
              <p:cNvSpPr txBox="1">
                <a:spLocks noRot="1" noChangeAspect="1" noMove="1" noResize="1" noEditPoints="1" noAdjustHandles="1" noChangeArrowheads="1" noChangeShapeType="1" noTextEdit="1"/>
              </p:cNvSpPr>
              <p:nvPr/>
            </p:nvSpPr>
            <p:spPr>
              <a:xfrm>
                <a:off x="189201" y="3505581"/>
                <a:ext cx="3718938" cy="369332"/>
              </a:xfrm>
              <a:prstGeom prst="rect">
                <a:avLst/>
              </a:prstGeom>
              <a:blipFill>
                <a:blip r:embed="rId7"/>
                <a:stretch>
                  <a:fillRect l="-1020" t="-6667" b="-20000"/>
                </a:stretch>
              </a:blipFill>
            </p:spPr>
            <p:txBody>
              <a:bodyPr/>
              <a:lstStyle/>
              <a:p>
                <a:r>
                  <a:rPr lang="en-US">
                    <a:noFill/>
                  </a:rPr>
                  <a:t> </a:t>
                </a:r>
              </a:p>
            </p:txBody>
          </p:sp>
        </mc:Fallback>
      </mc:AlternateContent>
    </p:spTree>
    <p:extLst>
      <p:ext uri="{BB962C8B-B14F-4D97-AF65-F5344CB8AC3E}">
        <p14:creationId xmlns:p14="http://schemas.microsoft.com/office/powerpoint/2010/main" val="3534572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340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E7614-2568-838E-7FF8-D2CA539F03D0}"/>
              </a:ext>
            </a:extLst>
          </p:cNvPr>
          <p:cNvSpPr txBox="1"/>
          <p:nvPr/>
        </p:nvSpPr>
        <p:spPr>
          <a:xfrm>
            <a:off x="3026350" y="1539424"/>
            <a:ext cx="3164616"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Linear </a:t>
            </a:r>
            <a:r>
              <a:rPr lang="en-US" sz="1800" dirty="0">
                <a:latin typeface="Times New Roman" panose="02020603050405020304" pitchFamily="18" charset="0"/>
                <a:cs typeface="Times New Roman" panose="02020603050405020304" pitchFamily="18" charset="0"/>
              </a:rPr>
              <a:t>second order ODE </a:t>
            </a:r>
            <a:r>
              <a:rPr lang="en-US" sz="1800" dirty="0" err="1">
                <a:latin typeface="Times New Roman" panose="02020603050405020304" pitchFamily="18" charset="0"/>
                <a:cs typeface="Times New Roman" panose="02020603050405020304" pitchFamily="18" charset="0"/>
              </a:rPr>
              <a:t>解法</a:t>
            </a:r>
            <a:endParaRPr lang="en-US" sz="1800" dirty="0">
              <a:latin typeface="Times New Roman" panose="02020603050405020304" pitchFamily="18" charset="0"/>
              <a:cs typeface="Times New Roman" panose="02020603050405020304" pitchFamily="18" charset="0"/>
            </a:endParaRPr>
          </a:p>
        </p:txBody>
      </p:sp>
      <p:sp>
        <p:nvSpPr>
          <p:cNvPr id="9" name="Down Arrow 8">
            <a:extLst>
              <a:ext uri="{FF2B5EF4-FFF2-40B4-BE49-F238E27FC236}">
                <a16:creationId xmlns:a16="http://schemas.microsoft.com/office/drawing/2014/main" id="{3B4EAC51-18B9-7E54-BDA2-384287BE6A4C}"/>
              </a:ext>
            </a:extLst>
          </p:cNvPr>
          <p:cNvSpPr/>
          <p:nvPr/>
        </p:nvSpPr>
        <p:spPr>
          <a:xfrm rot="2112485">
            <a:off x="3077521" y="2856612"/>
            <a:ext cx="14401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1" name="Down Arrow 10">
            <a:extLst>
              <a:ext uri="{FF2B5EF4-FFF2-40B4-BE49-F238E27FC236}">
                <a16:creationId xmlns:a16="http://schemas.microsoft.com/office/drawing/2014/main" id="{CC97B18D-8EF2-D099-63B7-CDBA6CF56F49}"/>
              </a:ext>
            </a:extLst>
          </p:cNvPr>
          <p:cNvSpPr/>
          <p:nvPr/>
        </p:nvSpPr>
        <p:spPr>
          <a:xfrm rot="19203491">
            <a:off x="5908655" y="2857307"/>
            <a:ext cx="136420"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2" name="TextBox 11">
            <a:extLst>
              <a:ext uri="{FF2B5EF4-FFF2-40B4-BE49-F238E27FC236}">
                <a16:creationId xmlns:a16="http://schemas.microsoft.com/office/drawing/2014/main" id="{29B1D98E-71BF-FEC4-95CE-08E00D5B6CFE}"/>
              </a:ext>
            </a:extLst>
          </p:cNvPr>
          <p:cNvSpPr txBox="1"/>
          <p:nvPr/>
        </p:nvSpPr>
        <p:spPr>
          <a:xfrm>
            <a:off x="1654140" y="3491716"/>
            <a:ext cx="1323999" cy="369332"/>
          </a:xfrm>
          <a:prstGeom prst="rect">
            <a:avLst/>
          </a:prstGeom>
          <a:noFill/>
          <a:ln>
            <a:solidFill>
              <a:srgbClr val="FF0000"/>
            </a:solidFill>
          </a:ln>
        </p:spPr>
        <p:txBody>
          <a:bodyPr wrap="square" rtlCol="0">
            <a:spAutoFit/>
          </a:bodyPr>
          <a:lstStyle/>
          <a:p>
            <a:r>
              <a:rPr lang="en-US" sz="1800" dirty="0">
                <a:latin typeface="Times New Roman" panose="02020603050405020304" pitchFamily="18" charset="0"/>
                <a:cs typeface="Times New Roman" panose="02020603050405020304" pitchFamily="18" charset="0"/>
              </a:rPr>
              <a:t>Linear ODE</a:t>
            </a:r>
          </a:p>
        </p:txBody>
      </p:sp>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19A8284F-8BB0-F157-0DF2-531083E456FA}"/>
                  </a:ext>
                </a:extLst>
              </p:cNvPr>
              <p:cNvSpPr txBox="1"/>
              <p:nvPr/>
            </p:nvSpPr>
            <p:spPr bwMode="auto">
              <a:xfrm>
                <a:off x="3024119" y="2319030"/>
                <a:ext cx="3199402"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𝑓</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19A8284F-8BB0-F157-0DF2-531083E456FA}"/>
                  </a:ext>
                </a:extLst>
              </p:cNvPr>
              <p:cNvSpPr txBox="1">
                <a:spLocks noRot="1" noChangeAspect="1" noMove="1" noResize="1" noEditPoints="1" noAdjustHandles="1" noChangeArrowheads="1" noChangeShapeType="1" noTextEdit="1"/>
              </p:cNvSpPr>
              <p:nvPr/>
            </p:nvSpPr>
            <p:spPr bwMode="auto">
              <a:xfrm>
                <a:off x="3024119" y="2319030"/>
                <a:ext cx="3199402" cy="369332"/>
              </a:xfrm>
              <a:prstGeom prst="rect">
                <a:avLst/>
              </a:prstGeom>
              <a:blipFill>
                <a:blip r:embed="rId2"/>
                <a:stretch>
                  <a:fillRect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52940674-02E3-B6B2-EC2D-645170E0BE25}"/>
                  </a:ext>
                </a:extLst>
              </p:cNvPr>
              <p:cNvSpPr txBox="1"/>
              <p:nvPr/>
            </p:nvSpPr>
            <p:spPr bwMode="auto">
              <a:xfrm>
                <a:off x="1018333" y="3988551"/>
                <a:ext cx="3118226"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6" name="文字方塊 8">
                <a:extLst>
                  <a:ext uri="{FF2B5EF4-FFF2-40B4-BE49-F238E27FC236}">
                    <a16:creationId xmlns:a16="http://schemas.microsoft.com/office/drawing/2014/main" id="{52940674-02E3-B6B2-EC2D-645170E0BE25}"/>
                  </a:ext>
                </a:extLst>
              </p:cNvPr>
              <p:cNvSpPr txBox="1">
                <a:spLocks noRot="1" noChangeAspect="1" noMove="1" noResize="1" noEditPoints="1" noAdjustHandles="1" noChangeArrowheads="1" noChangeShapeType="1" noTextEdit="1"/>
              </p:cNvSpPr>
              <p:nvPr/>
            </p:nvSpPr>
            <p:spPr bwMode="auto">
              <a:xfrm>
                <a:off x="1018333" y="3988551"/>
                <a:ext cx="3118226" cy="369332"/>
              </a:xfrm>
              <a:prstGeom prst="rect">
                <a:avLst/>
              </a:prstGeom>
              <a:blipFill>
                <a:blip r:embed="rId3"/>
                <a:stretch>
                  <a:fillRect b="-12903"/>
                </a:stretch>
              </a:blipFill>
              <a:ln>
                <a:no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83396F48-7414-A343-4302-B17EAF4B4FEC}"/>
              </a:ext>
            </a:extLst>
          </p:cNvPr>
          <p:cNvSpPr txBox="1"/>
          <p:nvPr/>
        </p:nvSpPr>
        <p:spPr>
          <a:xfrm>
            <a:off x="4953463" y="3482787"/>
            <a:ext cx="3744416"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Linear </a:t>
            </a:r>
            <a:r>
              <a:rPr lang="en-US" sz="1800" dirty="0">
                <a:latin typeface="Times New Roman" panose="02020603050405020304" pitchFamily="18" charset="0"/>
                <a:cs typeface="Times New Roman" panose="02020603050405020304" pitchFamily="18" charset="0"/>
              </a:rPr>
              <a:t>ODE with constant coefficients</a:t>
            </a:r>
          </a:p>
        </p:txBody>
      </p:sp>
      <mc:AlternateContent xmlns:mc="http://schemas.openxmlformats.org/markup-compatibility/2006" xmlns:a14="http://schemas.microsoft.com/office/drawing/2010/main">
        <mc:Choice Requires="a14">
          <p:sp>
            <p:nvSpPr>
              <p:cNvPr id="18" name="文字方塊 8">
                <a:extLst>
                  <a:ext uri="{FF2B5EF4-FFF2-40B4-BE49-F238E27FC236}">
                    <a16:creationId xmlns:a16="http://schemas.microsoft.com/office/drawing/2014/main" id="{0A19E287-260A-89D9-11E4-190283F89672}"/>
                  </a:ext>
                </a:extLst>
              </p:cNvPr>
              <p:cNvSpPr txBox="1"/>
              <p:nvPr/>
            </p:nvSpPr>
            <p:spPr bwMode="auto">
              <a:xfrm>
                <a:off x="4953463" y="3988551"/>
                <a:ext cx="2687210"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𝑓</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8" name="文字方塊 8">
                <a:extLst>
                  <a:ext uri="{FF2B5EF4-FFF2-40B4-BE49-F238E27FC236}">
                    <a16:creationId xmlns:a16="http://schemas.microsoft.com/office/drawing/2014/main" id="{0A19E287-260A-89D9-11E4-190283F89672}"/>
                  </a:ext>
                </a:extLst>
              </p:cNvPr>
              <p:cNvSpPr txBox="1">
                <a:spLocks noRot="1" noChangeAspect="1" noMove="1" noResize="1" noEditPoints="1" noAdjustHandles="1" noChangeArrowheads="1" noChangeShapeType="1" noTextEdit="1"/>
              </p:cNvSpPr>
              <p:nvPr/>
            </p:nvSpPr>
            <p:spPr bwMode="auto">
              <a:xfrm>
                <a:off x="4953463" y="3988551"/>
                <a:ext cx="2687210" cy="369332"/>
              </a:xfrm>
              <a:prstGeom prst="rect">
                <a:avLst/>
              </a:prstGeom>
              <a:blipFill>
                <a:blip r:embed="rId4"/>
                <a:stretch>
                  <a:fillRect b="-12903"/>
                </a:stretch>
              </a:blipFill>
              <a:ln>
                <a:no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C875C865-C08A-F0EF-275A-55449DB75ABC}"/>
              </a:ext>
            </a:extLst>
          </p:cNvPr>
          <p:cNvSpPr txBox="1"/>
          <p:nvPr/>
        </p:nvSpPr>
        <p:spPr bwMode="auto">
          <a:xfrm>
            <a:off x="4136559" y="2883047"/>
            <a:ext cx="931921"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級數法</a:t>
            </a:r>
            <a:endParaRPr lang="en-US" sz="1800" dirty="0">
              <a:latin typeface="Times New Roman" panose="02020603050405020304" pitchFamily="18" charset="0"/>
            </a:endParaRPr>
          </a:p>
        </p:txBody>
      </p:sp>
      <p:sp>
        <p:nvSpPr>
          <p:cNvPr id="24" name="TextBox 23">
            <a:extLst>
              <a:ext uri="{FF2B5EF4-FFF2-40B4-BE49-F238E27FC236}">
                <a16:creationId xmlns:a16="http://schemas.microsoft.com/office/drawing/2014/main" id="{C6ACABB1-A646-E673-6F85-D04D01CD4043}"/>
              </a:ext>
            </a:extLst>
          </p:cNvPr>
          <p:cNvSpPr txBox="1"/>
          <p:nvPr/>
        </p:nvSpPr>
        <p:spPr bwMode="auto">
          <a:xfrm>
            <a:off x="6199425" y="2869335"/>
            <a:ext cx="1494136"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複變函數法</a:t>
            </a:r>
            <a:endParaRPr lang="en-US" sz="1800" dirty="0">
              <a:latin typeface="Times New Roman" panose="02020603050405020304" pitchFamily="18" charset="0"/>
            </a:endParaRPr>
          </a:p>
        </p:txBody>
      </p:sp>
      <p:sp>
        <p:nvSpPr>
          <p:cNvPr id="3" name="TextBox 2">
            <a:extLst>
              <a:ext uri="{FF2B5EF4-FFF2-40B4-BE49-F238E27FC236}">
                <a16:creationId xmlns:a16="http://schemas.microsoft.com/office/drawing/2014/main" id="{4145F9B7-FA62-BFC4-ED07-09CF5E183CD9}"/>
              </a:ext>
            </a:extLst>
          </p:cNvPr>
          <p:cNvSpPr txBox="1"/>
          <p:nvPr/>
        </p:nvSpPr>
        <p:spPr bwMode="auto">
          <a:xfrm>
            <a:off x="745901" y="2730835"/>
            <a:ext cx="2791083" cy="646331"/>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rPr>
              <a:t>Variation of parameters</a:t>
            </a:r>
          </a:p>
          <a:p>
            <a:r>
              <a:rPr lang="en-US" sz="1800" dirty="0">
                <a:latin typeface="Times New Roman" panose="02020603050405020304" pitchFamily="18" charset="0"/>
              </a:rPr>
              <a:t>Wronskian </a:t>
            </a:r>
          </a:p>
        </p:txBody>
      </p:sp>
      <p:sp>
        <p:nvSpPr>
          <p:cNvPr id="5" name="TextBox 4">
            <a:extLst>
              <a:ext uri="{FF2B5EF4-FFF2-40B4-BE49-F238E27FC236}">
                <a16:creationId xmlns:a16="http://schemas.microsoft.com/office/drawing/2014/main" id="{E02975EC-16DB-EFFC-80BF-528D9877D396}"/>
              </a:ext>
            </a:extLst>
          </p:cNvPr>
          <p:cNvSpPr txBox="1"/>
          <p:nvPr/>
        </p:nvSpPr>
        <p:spPr bwMode="auto">
          <a:xfrm>
            <a:off x="920599" y="4446647"/>
            <a:ext cx="3703981" cy="923330"/>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If we find </a:t>
            </a:r>
            <a:r>
              <a:rPr lang="en-US" sz="1800" dirty="0">
                <a:solidFill>
                  <a:srgbClr val="FF0000"/>
                </a:solidFill>
                <a:latin typeface="Times New Roman" panose="02020603050405020304" pitchFamily="18" charset="0"/>
                <a:cs typeface="Times New Roman" panose="02020603050405020304" pitchFamily="18" charset="0"/>
              </a:rPr>
              <a:t>one</a:t>
            </a:r>
            <a:r>
              <a:rPr lang="en-US" sz="1800" dirty="0">
                <a:latin typeface="Times New Roman" panose="02020603050405020304" pitchFamily="18" charset="0"/>
                <a:cs typeface="Times New Roman" panose="02020603050405020304" pitchFamily="18" charset="0"/>
              </a:rPr>
              <a:t> solution of the homogeneous ODE, we can calculate the general solution.</a:t>
            </a:r>
          </a:p>
        </p:txBody>
      </p:sp>
      <p:sp>
        <p:nvSpPr>
          <p:cNvPr id="6" name="Down Arrow 5">
            <a:extLst>
              <a:ext uri="{FF2B5EF4-FFF2-40B4-BE49-F238E27FC236}">
                <a16:creationId xmlns:a16="http://schemas.microsoft.com/office/drawing/2014/main" id="{7680C861-7F00-00B2-C22C-11671CFDF436}"/>
              </a:ext>
            </a:extLst>
          </p:cNvPr>
          <p:cNvSpPr/>
          <p:nvPr/>
        </p:nvSpPr>
        <p:spPr>
          <a:xfrm>
            <a:off x="4054733" y="2841974"/>
            <a:ext cx="136420"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CAF6CE1-8B02-822E-5374-2CD123F3C7D5}"/>
                  </a:ext>
                </a:extLst>
              </p:cNvPr>
              <p:cNvSpPr txBox="1"/>
              <p:nvPr/>
            </p:nvSpPr>
            <p:spPr bwMode="auto">
              <a:xfrm>
                <a:off x="4953463" y="4581128"/>
                <a:ext cx="4161339" cy="646331"/>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We can find general solutions using complex number exponential function </a:t>
                </a:r>
                <a14:m>
                  <m:oMath xmlns:m="http://schemas.openxmlformats.org/officeDocument/2006/math">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i="1" smtClean="0">
                            <a:latin typeface="Cambria Math" panose="02040503050406030204" pitchFamily="18" charset="0"/>
                            <a:ea typeface="Cambria Math" panose="02040503050406030204" pitchFamily="18" charset="0"/>
                          </a:rPr>
                          <m:t>𝛼</m:t>
                        </m:r>
                        <m:r>
                          <a:rPr lang="en-US" sz="1800" b="0" i="1" smtClean="0">
                            <a:latin typeface="Cambria Math" panose="02040503050406030204" pitchFamily="18" charset="0"/>
                            <a:ea typeface="Cambria Math" panose="02040503050406030204" pitchFamily="18" charset="0"/>
                          </a:rPr>
                          <m:t>𝑡</m:t>
                        </m:r>
                      </m:sup>
                    </m:sSup>
                  </m:oMath>
                </a14:m>
                <a:r>
                  <a:rPr lang="en-US" sz="1800" dirty="0">
                    <a:latin typeface="Times New Roman" panose="02020603050405020304" pitchFamily="18" charset="0"/>
                    <a:cs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FCAF6CE1-8B02-822E-5374-2CD123F3C7D5}"/>
                  </a:ext>
                </a:extLst>
              </p:cNvPr>
              <p:cNvSpPr txBox="1">
                <a:spLocks noRot="1" noChangeAspect="1" noMove="1" noResize="1" noEditPoints="1" noAdjustHandles="1" noChangeArrowheads="1" noChangeShapeType="1" noTextEdit="1"/>
              </p:cNvSpPr>
              <p:nvPr/>
            </p:nvSpPr>
            <p:spPr bwMode="auto">
              <a:xfrm>
                <a:off x="4953463" y="4581128"/>
                <a:ext cx="4161339" cy="646331"/>
              </a:xfrm>
              <a:prstGeom prst="rect">
                <a:avLst/>
              </a:prstGeom>
              <a:blipFill>
                <a:blip r:embed="rId5"/>
                <a:stretch>
                  <a:fillRect l="-1524" t="-3846" b="-13462"/>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511658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3D510-7E28-3C4B-AA7F-6DE2F1244A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0E65E3-1860-BBAA-35F0-AEAB40AF8691}"/>
              </a:ext>
            </a:extLst>
          </p:cNvPr>
          <p:cNvSpPr txBox="1"/>
          <p:nvPr/>
        </p:nvSpPr>
        <p:spPr>
          <a:xfrm>
            <a:off x="3491880" y="2132856"/>
            <a:ext cx="2592288"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Linear </a:t>
            </a:r>
            <a:r>
              <a:rPr lang="en-US" sz="1800" dirty="0">
                <a:latin typeface="Times New Roman" panose="02020603050405020304" pitchFamily="18" charset="0"/>
                <a:cs typeface="Times New Roman" panose="02020603050405020304" pitchFamily="18" charset="0"/>
              </a:rPr>
              <a:t>second order ODE</a:t>
            </a:r>
          </a:p>
        </p:txBody>
      </p:sp>
      <p:sp>
        <p:nvSpPr>
          <p:cNvPr id="13" name="TextBox 12">
            <a:extLst>
              <a:ext uri="{FF2B5EF4-FFF2-40B4-BE49-F238E27FC236}">
                <a16:creationId xmlns:a16="http://schemas.microsoft.com/office/drawing/2014/main" id="{B9F81829-4779-1C71-3769-DB4F6D229FAE}"/>
              </a:ext>
            </a:extLst>
          </p:cNvPr>
          <p:cNvSpPr txBox="1"/>
          <p:nvPr/>
        </p:nvSpPr>
        <p:spPr>
          <a:xfrm>
            <a:off x="1234816" y="3089040"/>
            <a:ext cx="2592288" cy="369332"/>
          </a:xfrm>
          <a:prstGeom prst="rect">
            <a:avLst/>
          </a:prstGeom>
          <a:noFill/>
          <a:ln>
            <a:solidFill>
              <a:srgbClr val="FF0000"/>
            </a:solidFill>
          </a:ln>
        </p:spPr>
        <p:txBody>
          <a:bodyPr wrap="square" rtlCol="0">
            <a:spAutoFit/>
          </a:bodyPr>
          <a:lstStyle/>
          <a:p>
            <a:r>
              <a:rPr lang="en-US" sz="1800">
                <a:solidFill>
                  <a:srgbClr val="FF0000"/>
                </a:solidFill>
                <a:latin typeface="Times New Roman" panose="02020603050405020304" pitchFamily="18" charset="0"/>
                <a:cs typeface="Times New Roman" panose="02020603050405020304" pitchFamily="18" charset="0"/>
              </a:rPr>
              <a:t>Inhomogeneous</a:t>
            </a:r>
            <a:r>
              <a:rPr lang="en-US" sz="180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ODE</a:t>
            </a:r>
          </a:p>
        </p:txBody>
      </p:sp>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246A37C0-B1CD-DB63-30C5-4329895A20DB}"/>
                  </a:ext>
                </a:extLst>
              </p:cNvPr>
              <p:cNvSpPr txBox="1"/>
              <p:nvPr/>
            </p:nvSpPr>
            <p:spPr bwMode="auto">
              <a:xfrm>
                <a:off x="971847" y="3607345"/>
                <a:ext cx="3118226"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6" name="文字方塊 8">
                <a:extLst>
                  <a:ext uri="{FF2B5EF4-FFF2-40B4-BE49-F238E27FC236}">
                    <a16:creationId xmlns:a16="http://schemas.microsoft.com/office/drawing/2014/main" id="{246A37C0-B1CD-DB63-30C5-4329895A20DB}"/>
                  </a:ext>
                </a:extLst>
              </p:cNvPr>
              <p:cNvSpPr txBox="1">
                <a:spLocks noRot="1" noChangeAspect="1" noMove="1" noResize="1" noEditPoints="1" noAdjustHandles="1" noChangeArrowheads="1" noChangeShapeType="1" noTextEdit="1"/>
              </p:cNvSpPr>
              <p:nvPr/>
            </p:nvSpPr>
            <p:spPr bwMode="auto">
              <a:xfrm>
                <a:off x="971847" y="3607345"/>
                <a:ext cx="3118226" cy="369332"/>
              </a:xfrm>
              <a:prstGeom prst="rect">
                <a:avLst/>
              </a:prstGeom>
              <a:blipFill>
                <a:blip r:embed="rId2"/>
                <a:stretch>
                  <a:fillRect b="-17241"/>
                </a:stretch>
              </a:blipFill>
              <a:ln>
                <a:noFill/>
              </a:ln>
            </p:spPr>
            <p:txBody>
              <a:bodyPr/>
              <a:lstStyle/>
              <a:p>
                <a:r>
                  <a:rPr lang="en-US">
                    <a:noFill/>
                  </a:rPr>
                  <a:t> </a:t>
                </a:r>
              </a:p>
            </p:txBody>
          </p:sp>
        </mc:Fallback>
      </mc:AlternateContent>
      <p:sp>
        <p:nvSpPr>
          <p:cNvPr id="19" name="TextBox 18">
            <a:extLst>
              <a:ext uri="{FF2B5EF4-FFF2-40B4-BE49-F238E27FC236}">
                <a16:creationId xmlns:a16="http://schemas.microsoft.com/office/drawing/2014/main" id="{333C9902-C6F7-77FD-FC79-040F9200D104}"/>
              </a:ext>
            </a:extLst>
          </p:cNvPr>
          <p:cNvSpPr txBox="1"/>
          <p:nvPr/>
        </p:nvSpPr>
        <p:spPr>
          <a:xfrm>
            <a:off x="5584158" y="3149102"/>
            <a:ext cx="2062912"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Homogeneous</a:t>
            </a:r>
            <a:r>
              <a:rPr lang="en-US" sz="1800" dirty="0">
                <a:latin typeface="Times New Roman" panose="02020603050405020304" pitchFamily="18" charset="0"/>
                <a:cs typeface="Times New Roman" panose="02020603050405020304" pitchFamily="18" charset="0"/>
              </a:rPr>
              <a:t> ODE</a:t>
            </a:r>
          </a:p>
        </p:txBody>
      </p:sp>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014FA214-B9E5-06AC-202D-1B8BD89405CE}"/>
                  </a:ext>
                </a:extLst>
              </p:cNvPr>
              <p:cNvSpPr txBox="1"/>
              <p:nvPr/>
            </p:nvSpPr>
            <p:spPr bwMode="auto">
              <a:xfrm>
                <a:off x="5220072" y="3645024"/>
                <a:ext cx="2791085"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014FA214-B9E5-06AC-202D-1B8BD89405CE}"/>
                  </a:ext>
                </a:extLst>
              </p:cNvPr>
              <p:cNvSpPr txBox="1">
                <a:spLocks noRot="1" noChangeAspect="1" noMove="1" noResize="1" noEditPoints="1" noAdjustHandles="1" noChangeArrowheads="1" noChangeShapeType="1" noTextEdit="1"/>
              </p:cNvSpPr>
              <p:nvPr/>
            </p:nvSpPr>
            <p:spPr bwMode="auto">
              <a:xfrm>
                <a:off x="5220072" y="3645024"/>
                <a:ext cx="2791085" cy="369332"/>
              </a:xfrm>
              <a:prstGeom prst="rect">
                <a:avLst/>
              </a:prstGeom>
              <a:blipFill>
                <a:blip r:embed="rId3"/>
                <a:stretch>
                  <a:fillRect b="-6667"/>
                </a:stretch>
              </a:blipFill>
              <a:ln>
                <a:noFill/>
              </a:ln>
            </p:spPr>
            <p:txBody>
              <a:bodyPr/>
              <a:lstStyle/>
              <a:p>
                <a:r>
                  <a:rPr lang="en-US">
                    <a:noFill/>
                  </a:rPr>
                  <a:t> </a:t>
                </a:r>
              </a:p>
            </p:txBody>
          </p:sp>
        </mc:Fallback>
      </mc:AlternateContent>
      <p:sp>
        <p:nvSpPr>
          <p:cNvPr id="7" name="Left-right Arrow 6">
            <a:extLst>
              <a:ext uri="{FF2B5EF4-FFF2-40B4-BE49-F238E27FC236}">
                <a16:creationId xmlns:a16="http://schemas.microsoft.com/office/drawing/2014/main" id="{0CDED654-65DB-33B9-98C0-10E6572FAF2B}"/>
              </a:ext>
            </a:extLst>
          </p:cNvPr>
          <p:cNvSpPr/>
          <p:nvPr/>
        </p:nvSpPr>
        <p:spPr>
          <a:xfrm>
            <a:off x="4203451" y="3638424"/>
            <a:ext cx="907744" cy="459164"/>
          </a:xfrm>
          <a:prstGeom prst="leftRightArrow">
            <a:avLst/>
          </a:prstGeom>
          <a:solidFill>
            <a:srgbClr val="00B050"/>
          </a:solidFill>
          <a:ln>
            <a:noFill/>
          </a:ln>
        </p:spPr>
        <p:txBody>
          <a:bodyPr wrap="squar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8FE6FC-8BCD-F497-D3E6-D9BC289EAC64}"/>
                  </a:ext>
                </a:extLst>
              </p:cNvPr>
              <p:cNvSpPr txBox="1"/>
              <p:nvPr/>
            </p:nvSpPr>
            <p:spPr>
              <a:xfrm>
                <a:off x="971847" y="4231876"/>
                <a:ext cx="7039310" cy="369332"/>
              </a:xfrm>
              <a:prstGeom prst="rect">
                <a:avLst/>
              </a:prstGeom>
              <a:noFill/>
            </p:spPr>
            <p:txBody>
              <a:bodyPr wrap="square">
                <a:spAutoFit/>
              </a:bodyPr>
              <a:lstStyle/>
              <a:p>
                <a:r>
                  <a:rPr lang="en-US" sz="1800" dirty="0">
                    <a:solidFill>
                      <a:schemeClr val="tx1"/>
                    </a:solidFill>
                    <a:latin typeface="Times New Roman" panose="02020603050405020304" pitchFamily="18" charset="0"/>
                    <a:cs typeface="Times New Roman" panose="02020603050405020304" pitchFamily="18" charset="0"/>
                  </a:rPr>
                  <a:t>Inhomogeneous</a:t>
                </a:r>
                <a:r>
                  <a:rPr lang="zh-TW" altLang="en-US" sz="1800" dirty="0">
                    <a:solidFill>
                      <a:schemeClr val="tx1"/>
                    </a:solidFill>
                    <a:latin typeface="Times New Roman" panose="02020603050405020304" pitchFamily="18" charset="0"/>
                    <a:cs typeface="Times New Roman" panose="02020603050405020304" pitchFamily="18" charset="0"/>
                  </a:rPr>
                  <a:t> </a:t>
                </a:r>
                <a:r>
                  <a:rPr lang="en-US" altLang="zh-TW" sz="1800" dirty="0" err="1">
                    <a:solidFill>
                      <a:schemeClr val="tx1"/>
                    </a:solidFill>
                    <a:latin typeface="Times New Roman" panose="02020603050405020304" pitchFamily="18" charset="0"/>
                    <a:cs typeface="Times New Roman" panose="02020603050405020304" pitchFamily="18" charset="0"/>
                  </a:rPr>
                  <a:t>Equation</a:t>
                </a:r>
                <a:r>
                  <a:rPr lang="en-US" sz="1800" dirty="0">
                    <a:solidFill>
                      <a:schemeClr val="tx1"/>
                    </a:solidFill>
                    <a:latin typeface="Times New Roman" panose="02020603050405020304" pitchFamily="18" charset="0"/>
                    <a:cs typeface="Times New Roman" panose="02020603050405020304" pitchFamily="18" charset="0"/>
                  </a:rPr>
                  <a:t>的解與</a:t>
                </a:r>
                <a:r>
                  <a:rPr lang="en-US" sz="1800" dirty="0" err="1">
                    <a:solidFill>
                      <a:schemeClr val="tx1"/>
                    </a:solidFill>
                    <a:latin typeface="Times New Roman" panose="02020603050405020304" pitchFamily="18" charset="0"/>
                    <a:cs typeface="Times New Roman" panose="02020603050405020304" pitchFamily="18" charset="0"/>
                  </a:rPr>
                  <a:t>拿掉</a:t>
                </a:r>
                <a14:m>
                  <m:oMath xmlns:m="http://schemas.openxmlformats.org/officeDocument/2006/math">
                    <m:r>
                      <a:rPr lang="en-US" altLang="zh-TW" sz="1800" i="1">
                        <a:solidFill>
                          <a:schemeClr val="tx1"/>
                        </a:solidFill>
                        <a:latin typeface="Cambria Math" panose="02040503050406030204" pitchFamily="18" charset="0"/>
                      </a:rPr>
                      <m:t>𝑞</m:t>
                    </m:r>
                  </m:oMath>
                </a14:m>
                <a:r>
                  <a:rPr lang="en-US" sz="1800" dirty="0" err="1">
                    <a:solidFill>
                      <a:schemeClr val="tx1"/>
                    </a:solidFill>
                    <a:latin typeface="Times New Roman" panose="02020603050405020304" pitchFamily="18" charset="0"/>
                    <a:cs typeface="Times New Roman" panose="02020603050405020304" pitchFamily="18" charset="0"/>
                  </a:rPr>
                  <a:t>所對應的Homogeneous</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Eq相關</a:t>
                </a:r>
                <a:r>
                  <a:rPr lang="en-US" sz="1800" dirty="0">
                    <a:solidFill>
                      <a:schemeClr val="tx1"/>
                    </a:solidFill>
                    <a:latin typeface="Times New Roman" panose="02020603050405020304" pitchFamily="18"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758FE6FC-8BCD-F497-D3E6-D9BC289EAC64}"/>
                  </a:ext>
                </a:extLst>
              </p:cNvPr>
              <p:cNvSpPr txBox="1">
                <a:spLocks noRot="1" noChangeAspect="1" noMove="1" noResize="1" noEditPoints="1" noAdjustHandles="1" noChangeArrowheads="1" noChangeShapeType="1" noTextEdit="1"/>
              </p:cNvSpPr>
              <p:nvPr/>
            </p:nvSpPr>
            <p:spPr>
              <a:xfrm>
                <a:off x="971847" y="4231876"/>
                <a:ext cx="7039310" cy="369332"/>
              </a:xfrm>
              <a:prstGeom prst="rect">
                <a:avLst/>
              </a:prstGeom>
              <a:blipFill>
                <a:blip r:embed="rId4"/>
                <a:stretch>
                  <a:fillRect l="-721"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8228509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F6AD5-E670-0D36-B6F7-4695F39D4903}"/>
            </a:ext>
          </a:extLst>
        </p:cNvPr>
        <p:cNvGrpSpPr/>
        <p:nvPr/>
      </p:nvGrpSpPr>
      <p:grpSpPr>
        <a:xfrm>
          <a:off x="0" y="0"/>
          <a:ext cx="0" cy="0"/>
          <a:chOff x="0" y="0"/>
          <a:chExt cx="0" cy="0"/>
        </a:xfrm>
      </p:grpSpPr>
      <p:sp>
        <p:nvSpPr>
          <p:cNvPr id="16386" name="Text Box 4">
            <a:extLst>
              <a:ext uri="{FF2B5EF4-FFF2-40B4-BE49-F238E27FC236}">
                <a16:creationId xmlns:a16="http://schemas.microsoft.com/office/drawing/2014/main" id="{21ABDE53-E08E-7FBA-BB22-4F703E095C0D}"/>
              </a:ext>
            </a:extLst>
          </p:cNvPr>
          <p:cNvSpPr txBox="1">
            <a:spLocks noChangeArrowheads="1"/>
          </p:cNvSpPr>
          <p:nvPr/>
        </p:nvSpPr>
        <p:spPr bwMode="auto">
          <a:xfrm>
            <a:off x="908789" y="1600224"/>
            <a:ext cx="4457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It is called </a:t>
            </a:r>
            <a:r>
              <a:rPr lang="en-US" altLang="zh-TW" sz="1800" dirty="0">
                <a:solidFill>
                  <a:srgbClr val="FF0000"/>
                </a:solidFill>
              </a:rPr>
              <a:t>linear</a:t>
            </a:r>
            <a:r>
              <a:rPr lang="en-US" altLang="zh-TW" sz="1800" dirty="0"/>
              <a:t> because of this </a:t>
            </a:r>
            <a:r>
              <a:rPr lang="zh-TW" altLang="en-US" sz="1800" dirty="0"/>
              <a:t>定理：</a:t>
            </a:r>
          </a:p>
        </p:txBody>
      </p:sp>
      <mc:AlternateContent xmlns:mc="http://schemas.openxmlformats.org/markup-compatibility/2006" xmlns:a14="http://schemas.microsoft.com/office/drawing/2010/main">
        <mc:Choice Requires="a14">
          <p:sp>
            <p:nvSpPr>
              <p:cNvPr id="16388" name="Text Box 6">
                <a:extLst>
                  <a:ext uri="{FF2B5EF4-FFF2-40B4-BE49-F238E27FC236}">
                    <a16:creationId xmlns:a16="http://schemas.microsoft.com/office/drawing/2014/main" id="{07798F6F-63FD-2D91-A557-7C3D81BAE4B6}"/>
                  </a:ext>
                </a:extLst>
              </p:cNvPr>
              <p:cNvSpPr txBox="1">
                <a:spLocks noChangeArrowheads="1"/>
              </p:cNvSpPr>
              <p:nvPr/>
            </p:nvSpPr>
            <p:spPr bwMode="auto">
              <a:xfrm>
                <a:off x="884802" y="1997899"/>
                <a:ext cx="52562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t>如果已找到兩個函數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a14:m>
                <a:r>
                  <a:rPr lang="zh-TW" altLang="en-US" sz="1800" dirty="0"/>
                  <a:t>都滿足方程式：</a:t>
                </a:r>
              </a:p>
            </p:txBody>
          </p:sp>
        </mc:Choice>
        <mc:Fallback xmlns="">
          <p:sp>
            <p:nvSpPr>
              <p:cNvPr id="16388" name="Text Box 6">
                <a:extLst>
                  <a:ext uri="{FF2B5EF4-FFF2-40B4-BE49-F238E27FC236}">
                    <a16:creationId xmlns:a16="http://schemas.microsoft.com/office/drawing/2014/main" id="{07798F6F-63FD-2D91-A557-7C3D81BAE4B6}"/>
                  </a:ext>
                </a:extLst>
              </p:cNvPr>
              <p:cNvSpPr txBox="1">
                <a:spLocks noRot="1" noChangeAspect="1" noMove="1" noResize="1" noEditPoints="1" noAdjustHandles="1" noChangeArrowheads="1" noChangeShapeType="1" noTextEdit="1"/>
              </p:cNvSpPr>
              <p:nvPr/>
            </p:nvSpPr>
            <p:spPr bwMode="auto">
              <a:xfrm>
                <a:off x="884802" y="1997899"/>
                <a:ext cx="5256212" cy="369332"/>
              </a:xfrm>
              <a:prstGeom prst="rect">
                <a:avLst/>
              </a:prstGeom>
              <a:blipFill>
                <a:blip r:embed="rId2"/>
                <a:stretch>
                  <a:fillRect l="-96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390" name="Text Box 8">
            <a:extLst>
              <a:ext uri="{FF2B5EF4-FFF2-40B4-BE49-F238E27FC236}">
                <a16:creationId xmlns:a16="http://schemas.microsoft.com/office/drawing/2014/main" id="{3FBD90C8-8AA1-9555-E648-1449C66F078D}"/>
              </a:ext>
            </a:extLst>
          </p:cNvPr>
          <p:cNvSpPr txBox="1">
            <a:spLocks noChangeArrowheads="1"/>
          </p:cNvSpPr>
          <p:nvPr/>
        </p:nvSpPr>
        <p:spPr bwMode="auto">
          <a:xfrm>
            <a:off x="4178354" y="2021484"/>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endParaRPr lang="zh-TW" altLang="en-US" sz="1800" dirty="0"/>
          </a:p>
        </p:txBody>
      </p:sp>
      <p:sp>
        <p:nvSpPr>
          <p:cNvPr id="16391" name="Text Box 9">
            <a:extLst>
              <a:ext uri="{FF2B5EF4-FFF2-40B4-BE49-F238E27FC236}">
                <a16:creationId xmlns:a16="http://schemas.microsoft.com/office/drawing/2014/main" id="{885CD249-F6A1-9F65-92F7-56E43144031E}"/>
              </a:ext>
            </a:extLst>
          </p:cNvPr>
          <p:cNvSpPr txBox="1">
            <a:spLocks noChangeArrowheads="1"/>
          </p:cNvSpPr>
          <p:nvPr/>
        </p:nvSpPr>
        <p:spPr bwMode="auto">
          <a:xfrm>
            <a:off x="976867" y="2449904"/>
            <a:ext cx="4104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那麼任一線性組合 </a:t>
            </a:r>
            <a:r>
              <a:rPr lang="en-US" altLang="zh-TW" sz="1800" dirty="0">
                <a:solidFill>
                  <a:srgbClr val="FF0000"/>
                </a:solidFill>
              </a:rPr>
              <a:t>linear combination</a:t>
            </a:r>
            <a:endParaRPr lang="zh-TW" altLang="en-US" sz="1800" dirty="0">
              <a:solidFill>
                <a:srgbClr val="FF0000"/>
              </a:solidFill>
            </a:endParaRPr>
          </a:p>
        </p:txBody>
      </p:sp>
      <p:sp>
        <p:nvSpPr>
          <p:cNvPr id="16393" name="Text Box 11">
            <a:extLst>
              <a:ext uri="{FF2B5EF4-FFF2-40B4-BE49-F238E27FC236}">
                <a16:creationId xmlns:a16="http://schemas.microsoft.com/office/drawing/2014/main" id="{EDD70A52-A514-6CF5-EFAD-3C2370362B51}"/>
              </a:ext>
            </a:extLst>
          </p:cNvPr>
          <p:cNvSpPr txBox="1">
            <a:spLocks noChangeArrowheads="1"/>
          </p:cNvSpPr>
          <p:nvPr/>
        </p:nvSpPr>
        <p:spPr bwMode="auto">
          <a:xfrm>
            <a:off x="6896313" y="2449904"/>
            <a:ext cx="1992386"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也滿足該方程式！</a:t>
            </a:r>
          </a:p>
        </p:txBody>
      </p:sp>
      <p:sp>
        <p:nvSpPr>
          <p:cNvPr id="107535" name="Text Box 18">
            <a:extLst>
              <a:ext uri="{FF2B5EF4-FFF2-40B4-BE49-F238E27FC236}">
                <a16:creationId xmlns:a16="http://schemas.microsoft.com/office/drawing/2014/main" id="{6C7F8BF9-B536-A12B-E9F6-9F344E4B13C4}"/>
              </a:ext>
            </a:extLst>
          </p:cNvPr>
          <p:cNvSpPr txBox="1">
            <a:spLocks noChangeArrowheads="1"/>
          </p:cNvSpPr>
          <p:nvPr/>
        </p:nvSpPr>
        <p:spPr bwMode="auto">
          <a:xfrm>
            <a:off x="6896313" y="5232415"/>
            <a:ext cx="647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得證</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711D7553-5944-EC88-49CD-5392430BA52E}"/>
                  </a:ext>
                </a:extLst>
              </p:cNvPr>
              <p:cNvSpPr/>
              <p:nvPr/>
            </p:nvSpPr>
            <p:spPr>
              <a:xfrm>
                <a:off x="4798823" y="2466826"/>
                <a:ext cx="209749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2" name="矩形 1">
                <a:extLst>
                  <a:ext uri="{FF2B5EF4-FFF2-40B4-BE49-F238E27FC236}">
                    <a16:creationId xmlns:a16="http://schemas.microsoft.com/office/drawing/2014/main" id="{711D7553-5944-EC88-49CD-5392430BA52E}"/>
                  </a:ext>
                </a:extLst>
              </p:cNvPr>
              <p:cNvSpPr>
                <a:spLocks noRot="1" noChangeAspect="1" noMove="1" noResize="1" noEditPoints="1" noAdjustHandles="1" noChangeArrowheads="1" noChangeShapeType="1" noTextEdit="1"/>
              </p:cNvSpPr>
              <p:nvPr/>
            </p:nvSpPr>
            <p:spPr>
              <a:xfrm>
                <a:off x="4798823" y="2466826"/>
                <a:ext cx="2097490" cy="369332"/>
              </a:xfrm>
              <a:prstGeom prst="rect">
                <a:avLst/>
              </a:prstGeom>
              <a:blipFill>
                <a:blip r:embed="rId3"/>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20">
                <a:extLst>
                  <a:ext uri="{FF2B5EF4-FFF2-40B4-BE49-F238E27FC236}">
                    <a16:creationId xmlns:a16="http://schemas.microsoft.com/office/drawing/2014/main" id="{BEED61A8-DC00-9E72-42E2-B0783FB28A2E}"/>
                  </a:ext>
                </a:extLst>
              </p:cNvPr>
              <p:cNvSpPr/>
              <p:nvPr/>
            </p:nvSpPr>
            <p:spPr>
              <a:xfrm>
                <a:off x="251520" y="3624233"/>
                <a:ext cx="468718"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oMath>
                  </m:oMathPara>
                </a14:m>
                <a:endParaRPr lang="zh-TW" altLang="en-US" sz="1800" dirty="0">
                  <a:latin typeface="Times New Roman" panose="02020603050405020304" pitchFamily="18" charset="0"/>
                </a:endParaRPr>
              </a:p>
            </p:txBody>
          </p:sp>
        </mc:Choice>
        <mc:Fallback xmlns="">
          <p:sp>
            <p:nvSpPr>
              <p:cNvPr id="21" name="矩形 20">
                <a:extLst>
                  <a:ext uri="{FF2B5EF4-FFF2-40B4-BE49-F238E27FC236}">
                    <a16:creationId xmlns:a16="http://schemas.microsoft.com/office/drawing/2014/main" id="{BEED61A8-DC00-9E72-42E2-B0783FB28A2E}"/>
                  </a:ext>
                </a:extLst>
              </p:cNvPr>
              <p:cNvSpPr>
                <a:spLocks noRot="1" noChangeAspect="1" noMove="1" noResize="1" noEditPoints="1" noAdjustHandles="1" noChangeArrowheads="1" noChangeShapeType="1" noTextEdit="1"/>
              </p:cNvSpPr>
              <p:nvPr/>
            </p:nvSpPr>
            <p:spPr>
              <a:xfrm>
                <a:off x="251520" y="3624233"/>
                <a:ext cx="46871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869B9487-BF78-7E3E-9644-EE31060AC196}"/>
                  </a:ext>
                </a:extLst>
              </p:cNvPr>
              <p:cNvSpPr txBox="1"/>
              <p:nvPr/>
            </p:nvSpPr>
            <p:spPr bwMode="auto">
              <a:xfrm>
                <a:off x="5644681" y="700684"/>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3" name="文字方塊 8">
                <a:extLst>
                  <a:ext uri="{FF2B5EF4-FFF2-40B4-BE49-F238E27FC236}">
                    <a16:creationId xmlns:a16="http://schemas.microsoft.com/office/drawing/2014/main" id="{869B9487-BF78-7E3E-9644-EE31060AC196}"/>
                  </a:ext>
                </a:extLst>
              </p:cNvPr>
              <p:cNvSpPr txBox="1">
                <a:spLocks noRot="1" noChangeAspect="1" noMove="1" noResize="1" noEditPoints="1" noAdjustHandles="1" noChangeArrowheads="1" noChangeShapeType="1" noTextEdit="1"/>
              </p:cNvSpPr>
              <p:nvPr/>
            </p:nvSpPr>
            <p:spPr bwMode="auto">
              <a:xfrm>
                <a:off x="5644681" y="700684"/>
                <a:ext cx="2791084" cy="369332"/>
              </a:xfrm>
              <a:prstGeom prst="rect">
                <a:avLst/>
              </a:prstGeom>
              <a:blipFill>
                <a:blip r:embed="rId5"/>
                <a:stretch>
                  <a:fillRect b="-6667"/>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6301C07A-998A-17B2-F7E3-0433D216E9BC}"/>
              </a:ext>
            </a:extLst>
          </p:cNvPr>
          <p:cNvSpPr txBox="1"/>
          <p:nvPr/>
        </p:nvSpPr>
        <p:spPr bwMode="auto">
          <a:xfrm>
            <a:off x="908886" y="711153"/>
            <a:ext cx="5645956" cy="369332"/>
          </a:xfrm>
          <a:prstGeom prst="rect">
            <a:avLst/>
          </a:prstGeom>
          <a:noFill/>
          <a:ln w="9525">
            <a:noFill/>
            <a:miter lim="800000"/>
            <a:headEnd/>
            <a:tailEnd/>
          </a:ln>
        </p:spPr>
        <p:txBody>
          <a:bodyPr wrap="square">
            <a:spAutoFit/>
          </a:bodyPr>
          <a:lstStyle/>
          <a:p>
            <a:r>
              <a:rPr lang="en-US" sz="1800" dirty="0">
                <a:latin typeface="Times New Roman" panose="02020603050405020304" pitchFamily="18" charset="0"/>
                <a:cs typeface="Times New Roman" panose="02020603050405020304" pitchFamily="18" charset="0"/>
              </a:rPr>
              <a:t>Let’s first start with </a:t>
            </a:r>
            <a:r>
              <a:rPr lang="en-US" sz="1800" dirty="0">
                <a:solidFill>
                  <a:srgbClr val="FF0000"/>
                </a:solidFill>
                <a:latin typeface="Times New Roman" panose="02020603050405020304" pitchFamily="18" charset="0"/>
                <a:cs typeface="Times New Roman" panose="02020603050405020304" pitchFamily="18" charset="0"/>
              </a:rPr>
              <a:t>Homogeneous Linear ODE：</a:t>
            </a:r>
          </a:p>
        </p:txBody>
      </p:sp>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8F002634-F212-1690-5887-916AAC2D71A2}"/>
                  </a:ext>
                </a:extLst>
              </p:cNvPr>
              <p:cNvSpPr txBox="1"/>
              <p:nvPr/>
            </p:nvSpPr>
            <p:spPr bwMode="auto">
              <a:xfrm>
                <a:off x="5824621" y="1978968"/>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6" name="文字方塊 8">
                <a:extLst>
                  <a:ext uri="{FF2B5EF4-FFF2-40B4-BE49-F238E27FC236}">
                    <a16:creationId xmlns:a16="http://schemas.microsoft.com/office/drawing/2014/main" id="{8F002634-F212-1690-5887-916AAC2D71A2}"/>
                  </a:ext>
                </a:extLst>
              </p:cNvPr>
              <p:cNvSpPr txBox="1">
                <a:spLocks noRot="1" noChangeAspect="1" noMove="1" noResize="1" noEditPoints="1" noAdjustHandles="1" noChangeArrowheads="1" noChangeShapeType="1" noTextEdit="1"/>
              </p:cNvSpPr>
              <p:nvPr/>
            </p:nvSpPr>
            <p:spPr bwMode="auto">
              <a:xfrm>
                <a:off x="5824621" y="1978968"/>
                <a:ext cx="2791084" cy="369332"/>
              </a:xfrm>
              <a:prstGeom prst="rect">
                <a:avLst/>
              </a:prstGeom>
              <a:blipFill>
                <a:blip r:embed="rId6"/>
                <a:stretch>
                  <a:fillRect b="-103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60940B21-50BA-49D6-D676-DC929782A4D7}"/>
                  </a:ext>
                </a:extLst>
              </p:cNvPr>
              <p:cNvSpPr txBox="1"/>
              <p:nvPr/>
            </p:nvSpPr>
            <p:spPr bwMode="auto">
              <a:xfrm>
                <a:off x="807533" y="3628217"/>
                <a:ext cx="2897011"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7" name="文字方塊 8">
                <a:extLst>
                  <a:ext uri="{FF2B5EF4-FFF2-40B4-BE49-F238E27FC236}">
                    <a16:creationId xmlns:a16="http://schemas.microsoft.com/office/drawing/2014/main" id="{60940B21-50BA-49D6-D676-DC929782A4D7}"/>
                  </a:ext>
                </a:extLst>
              </p:cNvPr>
              <p:cNvSpPr txBox="1">
                <a:spLocks noRot="1" noChangeAspect="1" noMove="1" noResize="1" noEditPoints="1" noAdjustHandles="1" noChangeArrowheads="1" noChangeShapeType="1" noTextEdit="1"/>
              </p:cNvSpPr>
              <p:nvPr/>
            </p:nvSpPr>
            <p:spPr bwMode="auto">
              <a:xfrm>
                <a:off x="807533" y="3628217"/>
                <a:ext cx="2897011" cy="369332"/>
              </a:xfrm>
              <a:prstGeom prst="rect">
                <a:avLst/>
              </a:prstGeom>
              <a:blipFill>
                <a:blip r:embed="rId7"/>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20">
                <a:extLst>
                  <a:ext uri="{FF2B5EF4-FFF2-40B4-BE49-F238E27FC236}">
                    <a16:creationId xmlns:a16="http://schemas.microsoft.com/office/drawing/2014/main" id="{F7326465-504B-BEF7-1221-0AE6AAA8E5F2}"/>
                  </a:ext>
                </a:extLst>
              </p:cNvPr>
              <p:cNvSpPr/>
              <p:nvPr/>
            </p:nvSpPr>
            <p:spPr>
              <a:xfrm>
                <a:off x="4605445" y="3603485"/>
                <a:ext cx="474040"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oMath>
                  </m:oMathPara>
                </a14:m>
                <a:endParaRPr lang="zh-TW" altLang="en-US" sz="1800" dirty="0">
                  <a:latin typeface="Times New Roman" panose="02020603050405020304" pitchFamily="18" charset="0"/>
                </a:endParaRPr>
              </a:p>
            </p:txBody>
          </p:sp>
        </mc:Choice>
        <mc:Fallback xmlns="">
          <p:sp>
            <p:nvSpPr>
              <p:cNvPr id="8" name="矩形 20">
                <a:extLst>
                  <a:ext uri="{FF2B5EF4-FFF2-40B4-BE49-F238E27FC236}">
                    <a16:creationId xmlns:a16="http://schemas.microsoft.com/office/drawing/2014/main" id="{F7326465-504B-BEF7-1221-0AE6AAA8E5F2}"/>
                  </a:ext>
                </a:extLst>
              </p:cNvPr>
              <p:cNvSpPr>
                <a:spLocks noRot="1" noChangeAspect="1" noMove="1" noResize="1" noEditPoints="1" noAdjustHandles="1" noChangeArrowheads="1" noChangeShapeType="1" noTextEdit="1"/>
              </p:cNvSpPr>
              <p:nvPr/>
            </p:nvSpPr>
            <p:spPr>
              <a:xfrm>
                <a:off x="4605445" y="3603485"/>
                <a:ext cx="47404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4EEA30CB-5781-9A31-D420-536EA59C5B7D}"/>
                  </a:ext>
                </a:extLst>
              </p:cNvPr>
              <p:cNvSpPr txBox="1"/>
              <p:nvPr/>
            </p:nvSpPr>
            <p:spPr bwMode="auto">
              <a:xfrm>
                <a:off x="5161458" y="3607469"/>
                <a:ext cx="2960041" cy="378180"/>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4EEA30CB-5781-9A31-D420-536EA59C5B7D}"/>
                  </a:ext>
                </a:extLst>
              </p:cNvPr>
              <p:cNvSpPr txBox="1">
                <a:spLocks noRot="1" noChangeAspect="1" noMove="1" noResize="1" noEditPoints="1" noAdjustHandles="1" noChangeArrowheads="1" noChangeShapeType="1" noTextEdit="1"/>
              </p:cNvSpPr>
              <p:nvPr/>
            </p:nvSpPr>
            <p:spPr bwMode="auto">
              <a:xfrm>
                <a:off x="5161458" y="3607469"/>
                <a:ext cx="2960041" cy="378180"/>
              </a:xfrm>
              <a:prstGeom prst="rect">
                <a:avLst/>
              </a:prstGeom>
              <a:blipFill>
                <a:blip r:embed="rId9"/>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矩形 20">
                <a:extLst>
                  <a:ext uri="{FF2B5EF4-FFF2-40B4-BE49-F238E27FC236}">
                    <a16:creationId xmlns:a16="http://schemas.microsoft.com/office/drawing/2014/main" id="{2DC9A6EF-5E71-2F1A-5CC2-1EC03D966C3D}"/>
                  </a:ext>
                </a:extLst>
              </p:cNvPr>
              <p:cNvSpPr/>
              <p:nvPr/>
            </p:nvSpPr>
            <p:spPr>
              <a:xfrm>
                <a:off x="3941334" y="3609461"/>
                <a:ext cx="415498" cy="369332"/>
              </a:xfrm>
              <a:prstGeom prst="rect">
                <a:avLst/>
              </a:prstGeom>
              <a:solidFill>
                <a:srgbClr val="FFFFCC"/>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10" name="矩形 20">
                <a:extLst>
                  <a:ext uri="{FF2B5EF4-FFF2-40B4-BE49-F238E27FC236}">
                    <a16:creationId xmlns:a16="http://schemas.microsoft.com/office/drawing/2014/main" id="{2DC9A6EF-5E71-2F1A-5CC2-1EC03D966C3D}"/>
                  </a:ext>
                </a:extLst>
              </p:cNvPr>
              <p:cNvSpPr>
                <a:spLocks noRot="1" noChangeAspect="1" noMove="1" noResize="1" noEditPoints="1" noAdjustHandles="1" noChangeArrowheads="1" noChangeShapeType="1" noTextEdit="1"/>
              </p:cNvSpPr>
              <p:nvPr/>
            </p:nvSpPr>
            <p:spPr>
              <a:xfrm>
                <a:off x="3941334" y="3609461"/>
                <a:ext cx="415498"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EB635EF-1CD7-9401-BB8C-EE21432BB41D}"/>
                  </a:ext>
                </a:extLst>
              </p:cNvPr>
              <p:cNvSpPr txBox="1"/>
              <p:nvPr/>
            </p:nvSpPr>
            <p:spPr bwMode="auto">
              <a:xfrm>
                <a:off x="817259" y="4263793"/>
                <a:ext cx="6575454"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i="1">
                              <a:latin typeface="Cambria Math" panose="02040503050406030204" pitchFamily="18" charset="0"/>
                            </a:rPr>
                          </m:ctrlPr>
                        </m:sSup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e>
                        <m:sup>
                          <m:r>
                            <a:rPr lang="en-US" altLang="zh-TW" sz="1800" i="1">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1" name="文字方塊 8">
                <a:extLst>
                  <a:ext uri="{FF2B5EF4-FFF2-40B4-BE49-F238E27FC236}">
                    <a16:creationId xmlns:a16="http://schemas.microsoft.com/office/drawing/2014/main" id="{CEB635EF-1CD7-9401-BB8C-EE21432BB41D}"/>
                  </a:ext>
                </a:extLst>
              </p:cNvPr>
              <p:cNvSpPr txBox="1">
                <a:spLocks noRot="1" noChangeAspect="1" noMove="1" noResize="1" noEditPoints="1" noAdjustHandles="1" noChangeArrowheads="1" noChangeShapeType="1" noTextEdit="1"/>
              </p:cNvSpPr>
              <p:nvPr/>
            </p:nvSpPr>
            <p:spPr bwMode="auto">
              <a:xfrm>
                <a:off x="817259" y="4263793"/>
                <a:ext cx="6575454" cy="369332"/>
              </a:xfrm>
              <a:prstGeom prst="rect">
                <a:avLst/>
              </a:prstGeom>
              <a:blipFill>
                <a:blip r:embed="rId11"/>
                <a:stretch>
                  <a:fillRect b="-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6">
                <a:extLst>
                  <a:ext uri="{FF2B5EF4-FFF2-40B4-BE49-F238E27FC236}">
                    <a16:creationId xmlns:a16="http://schemas.microsoft.com/office/drawing/2014/main" id="{536674AC-2EFD-C9A7-33B0-703D9649CE24}"/>
                  </a:ext>
                </a:extLst>
              </p:cNvPr>
              <p:cNvSpPr txBox="1">
                <a:spLocks noChangeArrowheads="1"/>
              </p:cNvSpPr>
              <p:nvPr/>
            </p:nvSpPr>
            <p:spPr bwMode="auto">
              <a:xfrm>
                <a:off x="708235" y="5687295"/>
                <a:ext cx="772753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t>如果已找到兩個函數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a14:m>
                <a:r>
                  <a:rPr lang="zh-TW" altLang="en-US" sz="1800" dirty="0"/>
                  <a:t>都滿足方程式，我們就得到無限多個解！</a:t>
                </a:r>
              </a:p>
            </p:txBody>
          </p:sp>
        </mc:Choice>
        <mc:Fallback xmlns="">
          <p:sp>
            <p:nvSpPr>
              <p:cNvPr id="12" name="Text Box 6">
                <a:extLst>
                  <a:ext uri="{FF2B5EF4-FFF2-40B4-BE49-F238E27FC236}">
                    <a16:creationId xmlns:a16="http://schemas.microsoft.com/office/drawing/2014/main" id="{536674AC-2EFD-C9A7-33B0-703D9649CE24}"/>
                  </a:ext>
                </a:extLst>
              </p:cNvPr>
              <p:cNvSpPr txBox="1">
                <a:spLocks noRot="1" noChangeAspect="1" noMove="1" noResize="1" noEditPoints="1" noAdjustHandles="1" noChangeArrowheads="1" noChangeShapeType="1" noTextEdit="1"/>
              </p:cNvSpPr>
              <p:nvPr/>
            </p:nvSpPr>
            <p:spPr bwMode="auto">
              <a:xfrm>
                <a:off x="708235" y="5687295"/>
                <a:ext cx="7727530" cy="369332"/>
              </a:xfrm>
              <a:prstGeom prst="rect">
                <a:avLst/>
              </a:prstGeom>
              <a:blipFill>
                <a:blip r:embed="rId12"/>
                <a:stretch>
                  <a:fillRect l="-656"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文字方塊 23">
            <a:extLst>
              <a:ext uri="{FF2B5EF4-FFF2-40B4-BE49-F238E27FC236}">
                <a16:creationId xmlns:a16="http://schemas.microsoft.com/office/drawing/2014/main" id="{21CDA2AF-F78E-A99E-8C0F-7B210BD7EF78}"/>
              </a:ext>
            </a:extLst>
          </p:cNvPr>
          <p:cNvSpPr txBox="1">
            <a:spLocks noChangeArrowheads="1"/>
          </p:cNvSpPr>
          <p:nvPr/>
        </p:nvSpPr>
        <p:spPr bwMode="auto">
          <a:xfrm>
            <a:off x="708235" y="6123497"/>
            <a:ext cx="756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微分方程式的解需要讓自己挪出足夠的</a:t>
            </a:r>
            <a:r>
              <a:rPr lang="zh-TW" altLang="en-US" sz="1800"/>
              <a:t>空間，這樣才</a:t>
            </a:r>
            <a:r>
              <a:rPr lang="zh-TW" altLang="en-US" sz="1800" dirty="0"/>
              <a:t>能滿足起始條件。</a:t>
            </a:r>
          </a:p>
        </p:txBody>
      </p:sp>
    </p:spTree>
    <p:extLst>
      <p:ext uri="{BB962C8B-B14F-4D97-AF65-F5344CB8AC3E}">
        <p14:creationId xmlns:p14="http://schemas.microsoft.com/office/powerpoint/2010/main" val="4718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7535"/>
                                        </p:tgtEl>
                                        <p:attrNameLst>
                                          <p:attrName>style.visibility</p:attrName>
                                        </p:attrNameLst>
                                      </p:cBhvr>
                                      <p:to>
                                        <p:strVal val="visible"/>
                                      </p:to>
                                    </p:set>
                                    <p:anim calcmode="lin" valueType="num">
                                      <p:cBhvr additive="base">
                                        <p:cTn id="37" dur="500" fill="hold"/>
                                        <p:tgtEl>
                                          <p:spTgt spid="107535"/>
                                        </p:tgtEl>
                                        <p:attrNameLst>
                                          <p:attrName>ppt_x</p:attrName>
                                        </p:attrNameLst>
                                      </p:cBhvr>
                                      <p:tavLst>
                                        <p:tav tm="0">
                                          <p:val>
                                            <p:strVal val="#ppt_x"/>
                                          </p:val>
                                        </p:tav>
                                        <p:tav tm="100000">
                                          <p:val>
                                            <p:strVal val="#ppt_x"/>
                                          </p:val>
                                        </p:tav>
                                      </p:tavLst>
                                    </p:anim>
                                    <p:anim calcmode="lin" valueType="num">
                                      <p:cBhvr additive="base">
                                        <p:cTn id="38" dur="500" fill="hold"/>
                                        <p:tgtEl>
                                          <p:spTgt spid="10753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5" grpId="0"/>
      <p:bldP spid="21" grpId="0" animBg="1"/>
      <p:bldP spid="7" grpId="0" animBg="1"/>
      <p:bldP spid="8" grpId="0" animBg="1"/>
      <p:bldP spid="9" grpId="0" animBg="1"/>
      <p:bldP spid="10" grpId="0" animBg="1"/>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496A9-5E6C-7C9E-3810-FE5EDFB5A30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40F7872-D1AA-591B-4049-ECEC667B319F}"/>
                  </a:ext>
                </a:extLst>
              </p:cNvPr>
              <p:cNvSpPr txBox="1"/>
              <p:nvPr/>
            </p:nvSpPr>
            <p:spPr bwMode="auto">
              <a:xfrm>
                <a:off x="4485002" y="1865486"/>
                <a:ext cx="709425"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a:rPr>
                            <m:t>sin</m:t>
                          </m:r>
                        </m:fName>
                        <m:e>
                          <m:r>
                            <a:rPr lang="en-US" altLang="zh-TW" b="0" i="1" smtClean="0">
                              <a:latin typeface="Cambria Math"/>
                            </a:rPr>
                            <m:t>𝑥</m:t>
                          </m:r>
                        </m:e>
                      </m:func>
                    </m:oMath>
                  </m:oMathPara>
                </a14:m>
                <a:endParaRPr lang="zh-TW" altLang="en-US" dirty="0">
                  <a:latin typeface="Times New Roman" panose="02020603050405020304" pitchFamily="18" charset="0"/>
                </a:endParaRPr>
              </a:p>
            </p:txBody>
          </p:sp>
        </mc:Choice>
        <mc:Fallback xmlns="">
          <p:sp>
            <p:nvSpPr>
              <p:cNvPr id="3" name="文字方塊 2">
                <a:extLst>
                  <a:ext uri="{FF2B5EF4-FFF2-40B4-BE49-F238E27FC236}">
                    <a16:creationId xmlns:a16="http://schemas.microsoft.com/office/drawing/2014/main" id="{A40F7872-D1AA-591B-4049-ECEC667B319F}"/>
                  </a:ext>
                </a:extLst>
              </p:cNvPr>
              <p:cNvSpPr txBox="1">
                <a:spLocks noRot="1" noChangeAspect="1" noMove="1" noResize="1" noEditPoints="1" noAdjustHandles="1" noChangeArrowheads="1" noChangeShapeType="1" noTextEdit="1"/>
              </p:cNvSpPr>
              <p:nvPr/>
            </p:nvSpPr>
            <p:spPr bwMode="auto">
              <a:xfrm>
                <a:off x="4485002" y="1865486"/>
                <a:ext cx="709425" cy="369332"/>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84EA5879-5194-9842-3F68-74EBB674184B}"/>
                  </a:ext>
                </a:extLst>
              </p:cNvPr>
              <p:cNvSpPr txBox="1"/>
              <p:nvPr/>
            </p:nvSpPr>
            <p:spPr bwMode="auto">
              <a:xfrm>
                <a:off x="6285202" y="1843239"/>
                <a:ext cx="739882"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en-US" altLang="zh-TW" b="0" i="1" smtClean="0">
                              <a:latin typeface="Cambria Math"/>
                            </a:rPr>
                            <m:t>𝑥</m:t>
                          </m:r>
                        </m:e>
                      </m:func>
                    </m:oMath>
                  </m:oMathPara>
                </a14:m>
                <a:endParaRPr lang="zh-TW" altLang="en-US" dirty="0">
                  <a:latin typeface="Times New Roman" panose="02020603050405020304" pitchFamily="18" charset="0"/>
                </a:endParaRPr>
              </a:p>
            </p:txBody>
          </p:sp>
        </mc:Choice>
        <mc:Fallback xmlns="">
          <p:sp>
            <p:nvSpPr>
              <p:cNvPr id="4" name="文字方塊 3">
                <a:extLst>
                  <a:ext uri="{FF2B5EF4-FFF2-40B4-BE49-F238E27FC236}">
                    <a16:creationId xmlns:a16="http://schemas.microsoft.com/office/drawing/2014/main" id="{84EA5879-5194-9842-3F68-74EBB674184B}"/>
                  </a:ext>
                </a:extLst>
              </p:cNvPr>
              <p:cNvSpPr txBox="1">
                <a:spLocks noRot="1" noChangeAspect="1" noMove="1" noResize="1" noEditPoints="1" noAdjustHandles="1" noChangeArrowheads="1" noChangeShapeType="1" noTextEdit="1"/>
              </p:cNvSpPr>
              <p:nvPr/>
            </p:nvSpPr>
            <p:spPr bwMode="auto">
              <a:xfrm>
                <a:off x="6285202" y="1843239"/>
                <a:ext cx="739882" cy="369332"/>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p:sp>
        <p:nvSpPr>
          <p:cNvPr id="5" name="圓形箭號 4">
            <a:extLst>
              <a:ext uri="{FF2B5EF4-FFF2-40B4-BE49-F238E27FC236}">
                <a16:creationId xmlns:a16="http://schemas.microsoft.com/office/drawing/2014/main" id="{05642D0B-84FC-844F-E569-FDDAC89F7008}"/>
              </a:ext>
            </a:extLst>
          </p:cNvPr>
          <p:cNvSpPr/>
          <p:nvPr/>
        </p:nvSpPr>
        <p:spPr>
          <a:xfrm>
            <a:off x="5124630" y="973599"/>
            <a:ext cx="1224136" cy="1296144"/>
          </a:xfrm>
          <a:prstGeom prst="circular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
        <p:nvSpPr>
          <p:cNvPr id="6" name="圓形箭號 5">
            <a:extLst>
              <a:ext uri="{FF2B5EF4-FFF2-40B4-BE49-F238E27FC236}">
                <a16:creationId xmlns:a16="http://schemas.microsoft.com/office/drawing/2014/main" id="{66980845-F129-7357-4B08-4C93F59F27CF}"/>
              </a:ext>
            </a:extLst>
          </p:cNvPr>
          <p:cNvSpPr/>
          <p:nvPr/>
        </p:nvSpPr>
        <p:spPr>
          <a:xfrm flipH="1" flipV="1">
            <a:off x="5142335" y="1670296"/>
            <a:ext cx="1152068" cy="1330364"/>
          </a:xfrm>
          <a:prstGeom prst="circular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F4FE7A9A-C80E-C811-BE7B-4F2B612CCF64}"/>
                  </a:ext>
                </a:extLst>
              </p:cNvPr>
              <p:cNvSpPr txBox="1"/>
              <p:nvPr/>
            </p:nvSpPr>
            <p:spPr bwMode="auto">
              <a:xfrm>
                <a:off x="2352508" y="996728"/>
                <a:ext cx="506292"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sup>
                      </m:sSup>
                    </m:oMath>
                  </m:oMathPara>
                </a14:m>
                <a:endParaRPr lang="zh-TW" altLang="en-US" dirty="0">
                  <a:latin typeface="Times New Roman" panose="02020603050405020304" pitchFamily="18" charset="0"/>
                </a:endParaRPr>
              </a:p>
            </p:txBody>
          </p:sp>
        </mc:Choice>
        <mc:Fallback xmlns="">
          <p:sp>
            <p:nvSpPr>
              <p:cNvPr id="7" name="文字方塊 6">
                <a:extLst>
                  <a:ext uri="{FF2B5EF4-FFF2-40B4-BE49-F238E27FC236}">
                    <a16:creationId xmlns:a16="http://schemas.microsoft.com/office/drawing/2014/main" id="{F4FE7A9A-C80E-C811-BE7B-4F2B612CCF64}"/>
                  </a:ext>
                </a:extLst>
              </p:cNvPr>
              <p:cNvSpPr txBox="1">
                <a:spLocks noRot="1" noChangeAspect="1" noMove="1" noResize="1" noEditPoints="1" noAdjustHandles="1" noChangeArrowheads="1" noChangeShapeType="1" noTextEdit="1"/>
              </p:cNvSpPr>
              <p:nvPr/>
            </p:nvSpPr>
            <p:spPr bwMode="auto">
              <a:xfrm>
                <a:off x="2352508" y="996728"/>
                <a:ext cx="506292" cy="369332"/>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6C80F944-22DF-607F-DA3B-DB126B8AEDD0}"/>
                  </a:ext>
                </a:extLst>
              </p:cNvPr>
              <p:cNvSpPr txBox="1"/>
              <p:nvPr/>
            </p:nvSpPr>
            <p:spPr bwMode="auto">
              <a:xfrm>
                <a:off x="2305150" y="2050841"/>
                <a:ext cx="725904"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r>
                            <a:rPr lang="en-US" altLang="zh-TW" b="0" i="1" dirty="0" smtClean="0">
                              <a:latin typeface="Cambria Math"/>
                            </a:rPr>
                            <m:t>−1</m:t>
                          </m:r>
                        </m:sup>
                      </m:sSup>
                    </m:oMath>
                  </m:oMathPara>
                </a14:m>
                <a:endParaRPr lang="zh-TW" altLang="en-US" dirty="0">
                  <a:latin typeface="Times New Roman" panose="02020603050405020304" pitchFamily="18" charset="0"/>
                </a:endParaRPr>
              </a:p>
            </p:txBody>
          </p:sp>
        </mc:Choice>
        <mc:Fallback xmlns="">
          <p:sp>
            <p:nvSpPr>
              <p:cNvPr id="8" name="文字方塊 7">
                <a:extLst>
                  <a:ext uri="{FF2B5EF4-FFF2-40B4-BE49-F238E27FC236}">
                    <a16:creationId xmlns:a16="http://schemas.microsoft.com/office/drawing/2014/main" id="{6C80F944-22DF-607F-DA3B-DB126B8AEDD0}"/>
                  </a:ext>
                </a:extLst>
              </p:cNvPr>
              <p:cNvSpPr txBox="1">
                <a:spLocks noRot="1" noChangeAspect="1" noMove="1" noResize="1" noEditPoints="1" noAdjustHandles="1" noChangeArrowheads="1" noChangeShapeType="1" noTextEdit="1"/>
              </p:cNvSpPr>
              <p:nvPr/>
            </p:nvSpPr>
            <p:spPr bwMode="auto">
              <a:xfrm>
                <a:off x="2305150" y="2050841"/>
                <a:ext cx="725904" cy="369332"/>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1E8DC920-AB31-4E6E-3A69-8127432E05C4}"/>
                  </a:ext>
                </a:extLst>
              </p:cNvPr>
              <p:cNvSpPr txBox="1"/>
              <p:nvPr/>
            </p:nvSpPr>
            <p:spPr bwMode="auto">
              <a:xfrm>
                <a:off x="2381211" y="3111519"/>
                <a:ext cx="725904"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dirty="0" smtClean="0">
                              <a:latin typeface="Cambria Math" panose="02040503050406030204" pitchFamily="18" charset="0"/>
                            </a:rPr>
                          </m:ctrlPr>
                        </m:sSupPr>
                        <m:e>
                          <m:r>
                            <a:rPr lang="en-US" altLang="zh-TW" b="0" i="1" dirty="0" smtClean="0">
                              <a:latin typeface="Cambria Math"/>
                            </a:rPr>
                            <m:t>𝑥</m:t>
                          </m:r>
                        </m:e>
                        <m:sup>
                          <m:r>
                            <a:rPr lang="en-US" altLang="zh-TW" b="0" i="1" dirty="0" smtClean="0">
                              <a:latin typeface="Cambria Math"/>
                            </a:rPr>
                            <m:t>𝑛</m:t>
                          </m:r>
                          <m:r>
                            <a:rPr lang="en-US" altLang="zh-TW" b="0" i="1" dirty="0" smtClean="0">
                              <a:latin typeface="Cambria Math"/>
                            </a:rPr>
                            <m:t>−2</m:t>
                          </m:r>
                        </m:sup>
                      </m:sSup>
                    </m:oMath>
                  </m:oMathPara>
                </a14:m>
                <a:endParaRPr lang="zh-TW" altLang="en-US"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1E8DC920-AB31-4E6E-3A69-8127432E05C4}"/>
                  </a:ext>
                </a:extLst>
              </p:cNvPr>
              <p:cNvSpPr txBox="1">
                <a:spLocks noRot="1" noChangeAspect="1" noMove="1" noResize="1" noEditPoints="1" noAdjustHandles="1" noChangeArrowheads="1" noChangeShapeType="1" noTextEdit="1"/>
              </p:cNvSpPr>
              <p:nvPr/>
            </p:nvSpPr>
            <p:spPr bwMode="auto">
              <a:xfrm>
                <a:off x="2381211" y="3111519"/>
                <a:ext cx="725904" cy="369332"/>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307D9112-FF63-EC24-C1A8-94E323F905AC}"/>
                  </a:ext>
                </a:extLst>
              </p:cNvPr>
              <p:cNvSpPr txBox="1"/>
              <p:nvPr/>
            </p:nvSpPr>
            <p:spPr bwMode="auto">
              <a:xfrm>
                <a:off x="2478499" y="4419162"/>
                <a:ext cx="37920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𝑥</m:t>
                      </m:r>
                    </m:oMath>
                  </m:oMathPara>
                </a14:m>
                <a:endParaRPr lang="zh-TW" altLang="en-US" dirty="0">
                  <a:latin typeface="Times New Roman" panose="02020603050405020304" pitchFamily="18" charset="0"/>
                </a:endParaRPr>
              </a:p>
            </p:txBody>
          </p:sp>
        </mc:Choice>
        <mc:Fallback xmlns="">
          <p:sp>
            <p:nvSpPr>
              <p:cNvPr id="10" name="文字方塊 9">
                <a:extLst>
                  <a:ext uri="{FF2B5EF4-FFF2-40B4-BE49-F238E27FC236}">
                    <a16:creationId xmlns:a16="http://schemas.microsoft.com/office/drawing/2014/main" id="{307D9112-FF63-EC24-C1A8-94E323F905AC}"/>
                  </a:ext>
                </a:extLst>
              </p:cNvPr>
              <p:cNvSpPr txBox="1">
                <a:spLocks noRot="1" noChangeAspect="1" noMove="1" noResize="1" noEditPoints="1" noAdjustHandles="1" noChangeArrowheads="1" noChangeShapeType="1" noTextEdit="1"/>
              </p:cNvSpPr>
              <p:nvPr/>
            </p:nvSpPr>
            <p:spPr bwMode="auto">
              <a:xfrm>
                <a:off x="2478499" y="4419162"/>
                <a:ext cx="379206" cy="369332"/>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043391E3-569B-A48D-173B-B769BB0C4132}"/>
                  </a:ext>
                </a:extLst>
              </p:cNvPr>
              <p:cNvSpPr txBox="1"/>
              <p:nvPr/>
            </p:nvSpPr>
            <p:spPr bwMode="auto">
              <a:xfrm>
                <a:off x="2480679" y="5123403"/>
                <a:ext cx="37702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a:rPr>
                        <m:t>1</m:t>
                      </m:r>
                    </m:oMath>
                  </m:oMathPara>
                </a14:m>
                <a:endParaRPr lang="zh-TW" altLang="en-US" dirty="0">
                  <a:latin typeface="Times New Roman" panose="02020603050405020304" pitchFamily="18" charset="0"/>
                </a:endParaRPr>
              </a:p>
            </p:txBody>
          </p:sp>
        </mc:Choice>
        <mc:Fallback xmlns="">
          <p:sp>
            <p:nvSpPr>
              <p:cNvPr id="11" name="文字方塊 10">
                <a:extLst>
                  <a:ext uri="{FF2B5EF4-FFF2-40B4-BE49-F238E27FC236}">
                    <a16:creationId xmlns:a16="http://schemas.microsoft.com/office/drawing/2014/main" id="{043391E3-569B-A48D-173B-B769BB0C4132}"/>
                  </a:ext>
                </a:extLst>
              </p:cNvPr>
              <p:cNvSpPr txBox="1">
                <a:spLocks noRot="1" noChangeAspect="1" noMove="1" noResize="1" noEditPoints="1" noAdjustHandles="1" noChangeArrowheads="1" noChangeShapeType="1" noTextEdit="1"/>
              </p:cNvSpPr>
              <p:nvPr/>
            </p:nvSpPr>
            <p:spPr bwMode="auto">
              <a:xfrm>
                <a:off x="2480679" y="5123403"/>
                <a:ext cx="377026" cy="369332"/>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C6120FC9-FDED-105D-E3CA-5EA083919854}"/>
                  </a:ext>
                </a:extLst>
              </p:cNvPr>
              <p:cNvSpPr txBox="1"/>
              <p:nvPr/>
            </p:nvSpPr>
            <p:spPr bwMode="auto">
              <a:xfrm>
                <a:off x="2480679" y="5839197"/>
                <a:ext cx="377026"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a:rPr>
                        <m:t>0</m:t>
                      </m:r>
                    </m:oMath>
                  </m:oMathPara>
                </a14:m>
                <a:endParaRPr lang="zh-TW" altLang="en-US" dirty="0">
                  <a:latin typeface="Times New Roman" panose="02020603050405020304" pitchFamily="18" charset="0"/>
                </a:endParaRPr>
              </a:p>
            </p:txBody>
          </p:sp>
        </mc:Choice>
        <mc:Fallback xmlns="">
          <p:sp>
            <p:nvSpPr>
              <p:cNvPr id="12" name="文字方塊 11">
                <a:extLst>
                  <a:ext uri="{FF2B5EF4-FFF2-40B4-BE49-F238E27FC236}">
                    <a16:creationId xmlns:a16="http://schemas.microsoft.com/office/drawing/2014/main" id="{C6120FC9-FDED-105D-E3CA-5EA083919854}"/>
                  </a:ext>
                </a:extLst>
              </p:cNvPr>
              <p:cNvSpPr txBox="1">
                <a:spLocks noRot="1" noChangeAspect="1" noMove="1" noResize="1" noEditPoints="1" noAdjustHandles="1" noChangeArrowheads="1" noChangeShapeType="1" noTextEdit="1"/>
              </p:cNvSpPr>
              <p:nvPr/>
            </p:nvSpPr>
            <p:spPr bwMode="auto">
              <a:xfrm>
                <a:off x="2480679" y="5839197"/>
                <a:ext cx="377026" cy="369332"/>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13" name="向下箭號 12">
            <a:extLst>
              <a:ext uri="{FF2B5EF4-FFF2-40B4-BE49-F238E27FC236}">
                <a16:creationId xmlns:a16="http://schemas.microsoft.com/office/drawing/2014/main" id="{BDA9A709-D3FB-45E2-54F3-629A9DFE7E8A}"/>
              </a:ext>
            </a:extLst>
          </p:cNvPr>
          <p:cNvSpPr/>
          <p:nvPr/>
        </p:nvSpPr>
        <p:spPr>
          <a:xfrm>
            <a:off x="2381211" y="1419231"/>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
        <p:nvSpPr>
          <p:cNvPr id="14" name="向下箭號 13">
            <a:extLst>
              <a:ext uri="{FF2B5EF4-FFF2-40B4-BE49-F238E27FC236}">
                <a16:creationId xmlns:a16="http://schemas.microsoft.com/office/drawing/2014/main" id="{C1DEB1F2-529B-A331-3814-EB4463F8DA0B}"/>
              </a:ext>
            </a:extLst>
          </p:cNvPr>
          <p:cNvSpPr/>
          <p:nvPr/>
        </p:nvSpPr>
        <p:spPr>
          <a:xfrm>
            <a:off x="2383391" y="2487809"/>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
        <p:nvSpPr>
          <p:cNvPr id="15" name="向下箭號 14">
            <a:extLst>
              <a:ext uri="{FF2B5EF4-FFF2-40B4-BE49-F238E27FC236}">
                <a16:creationId xmlns:a16="http://schemas.microsoft.com/office/drawing/2014/main" id="{0432C37B-A04C-E0E6-C87A-F7EAF432B534}"/>
              </a:ext>
            </a:extLst>
          </p:cNvPr>
          <p:cNvSpPr/>
          <p:nvPr/>
        </p:nvSpPr>
        <p:spPr>
          <a:xfrm>
            <a:off x="2395619" y="3541683"/>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0807EB2-59C9-305F-44F0-C6AB72E6DC34}"/>
                  </a:ext>
                </a:extLst>
              </p:cNvPr>
              <p:cNvSpPr txBox="1"/>
              <p:nvPr/>
            </p:nvSpPr>
            <p:spPr bwMode="auto">
              <a:xfrm>
                <a:off x="2537878" y="4162204"/>
                <a:ext cx="320922" cy="369332"/>
              </a:xfrm>
              <a:prstGeom prst="rect">
                <a:avLst/>
              </a:prstGeom>
              <a:no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m:t>
                      </m:r>
                    </m:oMath>
                  </m:oMathPara>
                </a14:m>
                <a:endParaRPr lang="zh-TW" altLang="en-US" dirty="0">
                  <a:latin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80807EB2-59C9-305F-44F0-C6AB72E6DC34}"/>
                  </a:ext>
                </a:extLst>
              </p:cNvPr>
              <p:cNvSpPr txBox="1">
                <a:spLocks noRot="1" noChangeAspect="1" noMove="1" noResize="1" noEditPoints="1" noAdjustHandles="1" noChangeArrowheads="1" noChangeShapeType="1" noTextEdit="1"/>
              </p:cNvSpPr>
              <p:nvPr/>
            </p:nvSpPr>
            <p:spPr bwMode="auto">
              <a:xfrm>
                <a:off x="2537878" y="4162204"/>
                <a:ext cx="320922" cy="369332"/>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
        <p:nvSpPr>
          <p:cNvPr id="17" name="向下箭號 16">
            <a:extLst>
              <a:ext uri="{FF2B5EF4-FFF2-40B4-BE49-F238E27FC236}">
                <a16:creationId xmlns:a16="http://schemas.microsoft.com/office/drawing/2014/main" id="{1260CC3C-E667-2900-46B5-BC80CE8E1B52}"/>
              </a:ext>
            </a:extLst>
          </p:cNvPr>
          <p:cNvSpPr/>
          <p:nvPr/>
        </p:nvSpPr>
        <p:spPr>
          <a:xfrm>
            <a:off x="2931872" y="4716244"/>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
        <p:nvSpPr>
          <p:cNvPr id="18" name="向下箭號 17">
            <a:extLst>
              <a:ext uri="{FF2B5EF4-FFF2-40B4-BE49-F238E27FC236}">
                <a16:creationId xmlns:a16="http://schemas.microsoft.com/office/drawing/2014/main" id="{16B3A42D-73CE-8E0D-F695-A2501BE61334}"/>
              </a:ext>
            </a:extLst>
          </p:cNvPr>
          <p:cNvSpPr/>
          <p:nvPr/>
        </p:nvSpPr>
        <p:spPr>
          <a:xfrm>
            <a:off x="2969401" y="5495515"/>
            <a:ext cx="573782" cy="576064"/>
          </a:xfrm>
          <a:prstGeom prst="down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
        <p:nvSpPr>
          <p:cNvPr id="2" name="文字方塊 1">
            <a:extLst>
              <a:ext uri="{FF2B5EF4-FFF2-40B4-BE49-F238E27FC236}">
                <a16:creationId xmlns:a16="http://schemas.microsoft.com/office/drawing/2014/main" id="{A33892B5-49EC-59FC-F556-D532583F7A21}"/>
              </a:ext>
            </a:extLst>
          </p:cNvPr>
          <p:cNvSpPr txBox="1"/>
          <p:nvPr/>
        </p:nvSpPr>
        <p:spPr bwMode="auto">
          <a:xfrm>
            <a:off x="5466014" y="3244334"/>
            <a:ext cx="3888432"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rPr>
              <a:t>指數函數的微分依舊是指數函數。</a:t>
            </a:r>
          </a:p>
        </p:txBody>
      </p:sp>
      <mc:AlternateContent xmlns:mc="http://schemas.openxmlformats.org/markup-compatibility/2006" xmlns:a14="http://schemas.microsoft.com/office/drawing/2010/main">
        <mc:Choice Requires="a14">
          <p:sp>
            <p:nvSpPr>
              <p:cNvPr id="19" name="文字方塊 9">
                <a:extLst>
                  <a:ext uri="{FF2B5EF4-FFF2-40B4-BE49-F238E27FC236}">
                    <a16:creationId xmlns:a16="http://schemas.microsoft.com/office/drawing/2014/main" id="{A911021B-2849-76E5-F99B-5B725D5A114A}"/>
                  </a:ext>
                </a:extLst>
              </p:cNvPr>
              <p:cNvSpPr txBox="1"/>
              <p:nvPr/>
            </p:nvSpPr>
            <p:spPr bwMode="auto">
              <a:xfrm>
                <a:off x="4050603" y="3186279"/>
                <a:ext cx="1180388" cy="62555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sSup>
                            <m:sSupPr>
                              <m:ctrlPr>
                                <a:rPr lang="zh-TW" altLang="en-US" sz="1800" i="1" dirty="0" smtClean="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b="0" i="1" dirty="0" smtClean="0">
                                  <a:latin typeface="Cambria Math" panose="02040503050406030204" pitchFamily="18" charset="0"/>
                                </a:rPr>
                                <m:t>𝑥</m:t>
                              </m:r>
                            </m:sup>
                          </m:sSup>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oMath>
                  </m:oMathPara>
                </a14:m>
                <a:endParaRPr lang="zh-TW" altLang="en-US" sz="1800" dirty="0">
                  <a:latin typeface="Times New Roman" panose="02020603050405020304" pitchFamily="18" charset="0"/>
                </a:endParaRPr>
              </a:p>
            </p:txBody>
          </p:sp>
        </mc:Choice>
        <mc:Fallback xmlns="">
          <p:sp>
            <p:nvSpPr>
              <p:cNvPr id="19" name="文字方塊 9">
                <a:extLst>
                  <a:ext uri="{FF2B5EF4-FFF2-40B4-BE49-F238E27FC236}">
                    <a16:creationId xmlns:a16="http://schemas.microsoft.com/office/drawing/2014/main" id="{A911021B-2849-76E5-F99B-5B725D5A114A}"/>
                  </a:ext>
                </a:extLst>
              </p:cNvPr>
              <p:cNvSpPr txBox="1">
                <a:spLocks noRot="1" noChangeAspect="1" noMove="1" noResize="1" noEditPoints="1" noAdjustHandles="1" noChangeArrowheads="1" noChangeShapeType="1" noTextEdit="1"/>
              </p:cNvSpPr>
              <p:nvPr/>
            </p:nvSpPr>
            <p:spPr bwMode="auto">
              <a:xfrm>
                <a:off x="4050603" y="3186279"/>
                <a:ext cx="1180388" cy="625556"/>
              </a:xfrm>
              <a:prstGeom prst="rect">
                <a:avLst/>
              </a:prstGeom>
              <a:blipFill>
                <a:blip r:embed="rId11"/>
                <a:stretch>
                  <a:fillRect b="-6122"/>
                </a:stretch>
              </a:blipFill>
              <a:ln>
                <a:noFill/>
              </a:ln>
            </p:spPr>
            <p:txBody>
              <a:bodyPr/>
              <a:lstStyle/>
              <a:p>
                <a:r>
                  <a:rPr lang="en-US">
                    <a:noFill/>
                  </a:rPr>
                  <a:t> </a:t>
                </a:r>
              </a:p>
            </p:txBody>
          </p:sp>
        </mc:Fallback>
      </mc:AlternateContent>
      <p:sp>
        <p:nvSpPr>
          <p:cNvPr id="21" name="文字方塊 16">
            <a:extLst>
              <a:ext uri="{FF2B5EF4-FFF2-40B4-BE49-F238E27FC236}">
                <a16:creationId xmlns:a16="http://schemas.microsoft.com/office/drawing/2014/main" id="{5ECBC959-A648-97C9-EA1F-9155C85BF167}"/>
              </a:ext>
            </a:extLst>
          </p:cNvPr>
          <p:cNvSpPr txBox="1">
            <a:spLocks noChangeArrowheads="1"/>
          </p:cNvSpPr>
          <p:nvPr/>
        </p:nvSpPr>
        <p:spPr bwMode="auto">
          <a:xfrm>
            <a:off x="1513402" y="404861"/>
            <a:ext cx="6481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有沒有這樣的函數？不可能是多項式。也不是三角函數。</a:t>
            </a:r>
          </a:p>
        </p:txBody>
      </p:sp>
      <mc:AlternateContent xmlns:mc="http://schemas.openxmlformats.org/markup-compatibility/2006" xmlns:a14="http://schemas.microsoft.com/office/drawing/2010/main">
        <mc:Choice Requires="a14">
          <p:sp>
            <p:nvSpPr>
              <p:cNvPr id="22" name="文字方塊 9">
                <a:extLst>
                  <a:ext uri="{FF2B5EF4-FFF2-40B4-BE49-F238E27FC236}">
                    <a16:creationId xmlns:a16="http://schemas.microsoft.com/office/drawing/2014/main" id="{22134895-B5F4-7363-7F20-E296788B3482}"/>
                  </a:ext>
                </a:extLst>
              </p:cNvPr>
              <p:cNvSpPr txBox="1"/>
              <p:nvPr/>
            </p:nvSpPr>
            <p:spPr bwMode="auto">
              <a:xfrm>
                <a:off x="5431127" y="5100831"/>
                <a:ext cx="610231" cy="36933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m:t>
                          </m:r>
                          <m:r>
                            <a:rPr lang="en-US" altLang="zh-TW" sz="1800" i="1" dirty="0">
                              <a:latin typeface="Cambria Math" panose="02040503050406030204" pitchFamily="18" charset="0"/>
                            </a:rPr>
                            <m:t>𝑥</m:t>
                          </m:r>
                        </m:sup>
                      </m:sSup>
                    </m:oMath>
                  </m:oMathPara>
                </a14:m>
                <a:endParaRPr lang="zh-TW" altLang="en-US" sz="1800" dirty="0">
                  <a:latin typeface="Times New Roman" panose="02020603050405020304" pitchFamily="18" charset="0"/>
                </a:endParaRPr>
              </a:p>
            </p:txBody>
          </p:sp>
        </mc:Choice>
        <mc:Fallback xmlns="">
          <p:sp>
            <p:nvSpPr>
              <p:cNvPr id="22" name="文字方塊 9">
                <a:extLst>
                  <a:ext uri="{FF2B5EF4-FFF2-40B4-BE49-F238E27FC236}">
                    <a16:creationId xmlns:a16="http://schemas.microsoft.com/office/drawing/2014/main" id="{22134895-B5F4-7363-7F20-E296788B3482}"/>
                  </a:ext>
                </a:extLst>
              </p:cNvPr>
              <p:cNvSpPr txBox="1">
                <a:spLocks noRot="1" noChangeAspect="1" noMove="1" noResize="1" noEditPoints="1" noAdjustHandles="1" noChangeArrowheads="1" noChangeShapeType="1" noTextEdit="1"/>
              </p:cNvSpPr>
              <p:nvPr/>
            </p:nvSpPr>
            <p:spPr bwMode="auto">
              <a:xfrm>
                <a:off x="5431127" y="5100831"/>
                <a:ext cx="610231" cy="369332"/>
              </a:xfrm>
              <a:prstGeom prst="rect">
                <a:avLst/>
              </a:prstGeom>
              <a:blipFill>
                <a:blip r:embed="rId12"/>
                <a:stretch>
                  <a:fillRect/>
                </a:stretch>
              </a:blipFill>
              <a:ln>
                <a:noFill/>
              </a:ln>
            </p:spPr>
            <p:txBody>
              <a:bodyPr/>
              <a:lstStyle/>
              <a:p>
                <a:r>
                  <a:rPr lang="en-US">
                    <a:noFill/>
                  </a:rPr>
                  <a:t> </a:t>
                </a:r>
              </a:p>
            </p:txBody>
          </p:sp>
        </mc:Fallback>
      </mc:AlternateContent>
      <p:sp>
        <p:nvSpPr>
          <p:cNvPr id="25" name="圓形箭號 4">
            <a:extLst>
              <a:ext uri="{FF2B5EF4-FFF2-40B4-BE49-F238E27FC236}">
                <a16:creationId xmlns:a16="http://schemas.microsoft.com/office/drawing/2014/main" id="{1B031C7B-1E0F-E33E-749E-27FB04608D06}"/>
              </a:ext>
            </a:extLst>
          </p:cNvPr>
          <p:cNvSpPr/>
          <p:nvPr/>
        </p:nvSpPr>
        <p:spPr>
          <a:xfrm rot="5400000">
            <a:off x="5636823" y="4703880"/>
            <a:ext cx="1224136" cy="1296144"/>
          </a:xfrm>
          <a:prstGeom prst="circular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Times New Roman" panose="02020603050405020304" pitchFamily="18" charset="0"/>
              </a:rPr>
              <a:t>微分</a:t>
            </a:r>
          </a:p>
        </p:txBody>
      </p:sp>
    </p:spTree>
    <p:extLst>
      <p:ext uri="{BB962C8B-B14F-4D97-AF65-F5344CB8AC3E}">
        <p14:creationId xmlns:p14="http://schemas.microsoft.com/office/powerpoint/2010/main" val="179372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66F97-6459-CFA1-AD96-D9813D26ED44}"/>
              </a:ext>
            </a:extLst>
          </p:cNvPr>
          <p:cNvSpPr txBox="1"/>
          <p:nvPr/>
        </p:nvSpPr>
        <p:spPr bwMode="auto">
          <a:xfrm>
            <a:off x="755576" y="987644"/>
            <a:ext cx="3456384"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可以證明</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 Box 6">
                <a:extLst>
                  <a:ext uri="{FF2B5EF4-FFF2-40B4-BE49-F238E27FC236}">
                    <a16:creationId xmlns:a16="http://schemas.microsoft.com/office/drawing/2014/main" id="{50FD74F7-F03B-9C67-8E2A-DF6B1A9F747B}"/>
                  </a:ext>
                </a:extLst>
              </p:cNvPr>
              <p:cNvSpPr txBox="1">
                <a:spLocks noChangeArrowheads="1"/>
              </p:cNvSpPr>
              <p:nvPr/>
            </p:nvSpPr>
            <p:spPr bwMode="auto">
              <a:xfrm>
                <a:off x="755576" y="1432074"/>
                <a:ext cx="52562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t>一定可以找到兩個函數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a14:m>
                <a:r>
                  <a:rPr lang="zh-TW" altLang="en-US" sz="1800" dirty="0"/>
                  <a:t>都滿足方程式：</a:t>
                </a:r>
              </a:p>
            </p:txBody>
          </p:sp>
        </mc:Choice>
        <mc:Fallback xmlns="">
          <p:sp>
            <p:nvSpPr>
              <p:cNvPr id="3" name="Text Box 6">
                <a:extLst>
                  <a:ext uri="{FF2B5EF4-FFF2-40B4-BE49-F238E27FC236}">
                    <a16:creationId xmlns:a16="http://schemas.microsoft.com/office/drawing/2014/main" id="{50FD74F7-F03B-9C67-8E2A-DF6B1A9F747B}"/>
                  </a:ext>
                </a:extLst>
              </p:cNvPr>
              <p:cNvSpPr txBox="1">
                <a:spLocks noRot="1" noChangeAspect="1" noMove="1" noResize="1" noEditPoints="1" noAdjustHandles="1" noChangeArrowheads="1" noChangeShapeType="1" noTextEdit="1"/>
              </p:cNvSpPr>
              <p:nvPr/>
            </p:nvSpPr>
            <p:spPr bwMode="auto">
              <a:xfrm>
                <a:off x="755576" y="1432074"/>
                <a:ext cx="5256212" cy="369332"/>
              </a:xfrm>
              <a:prstGeom prst="rect">
                <a:avLst/>
              </a:prstGeom>
              <a:blipFill>
                <a:blip r:embed="rId2"/>
                <a:stretch>
                  <a:fillRect l="-964" t="-6452" r="-723"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 Box 8">
            <a:extLst>
              <a:ext uri="{FF2B5EF4-FFF2-40B4-BE49-F238E27FC236}">
                <a16:creationId xmlns:a16="http://schemas.microsoft.com/office/drawing/2014/main" id="{A0FDF22D-E68B-E49D-99FB-7EC853F0277B}"/>
              </a:ext>
            </a:extLst>
          </p:cNvPr>
          <p:cNvSpPr txBox="1">
            <a:spLocks noChangeArrowheads="1"/>
          </p:cNvSpPr>
          <p:nvPr/>
        </p:nvSpPr>
        <p:spPr bwMode="auto">
          <a:xfrm>
            <a:off x="4049128" y="1455659"/>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endParaRPr lang="zh-TW"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4272AC69-C580-BFF1-CC43-89B2C4134E8B}"/>
                  </a:ext>
                </a:extLst>
              </p:cNvPr>
              <p:cNvSpPr txBox="1"/>
              <p:nvPr/>
            </p:nvSpPr>
            <p:spPr bwMode="auto">
              <a:xfrm>
                <a:off x="6020105" y="1432074"/>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4272AC69-C580-BFF1-CC43-89B2C4134E8B}"/>
                  </a:ext>
                </a:extLst>
              </p:cNvPr>
              <p:cNvSpPr txBox="1">
                <a:spLocks noRot="1" noChangeAspect="1" noMove="1" noResize="1" noEditPoints="1" noAdjustHandles="1" noChangeArrowheads="1" noChangeShapeType="1" noTextEdit="1"/>
              </p:cNvSpPr>
              <p:nvPr/>
            </p:nvSpPr>
            <p:spPr bwMode="auto">
              <a:xfrm>
                <a:off x="6020105" y="1432074"/>
                <a:ext cx="2791084" cy="369332"/>
              </a:xfrm>
              <a:prstGeom prst="rect">
                <a:avLst/>
              </a:prstGeom>
              <a:blipFill>
                <a:blip r:embed="rId3"/>
                <a:stretch>
                  <a:fillRect b="-322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B1D6AE-5327-D4F4-3DAC-B137BA5C6A37}"/>
                  </a:ext>
                </a:extLst>
              </p:cNvPr>
              <p:cNvSpPr txBox="1"/>
              <p:nvPr/>
            </p:nvSpPr>
            <p:spPr bwMode="auto">
              <a:xfrm>
                <a:off x="757807" y="1864212"/>
                <a:ext cx="7270577" cy="369332"/>
              </a:xfrm>
              <a:prstGeom prst="rect">
                <a:avLst/>
              </a:prstGeom>
              <a:noFill/>
              <a:ln w="9525">
                <a:noFill/>
                <a:miter lim="800000"/>
                <a:headEnd/>
                <a:tailEnd/>
              </a:ln>
            </p:spPr>
            <p:txBody>
              <a:bodyPr wrap="square">
                <a:spAutoFit/>
              </a:bodyPr>
              <a:lstStyle/>
              <a:p>
                <a:r>
                  <a:rPr lang="zh-TW" altLang="en-US" sz="1800" dirty="0">
                    <a:latin typeface="Times New Roman" panose="02020603050405020304" pitchFamily="18" charset="0"/>
                  </a:rPr>
                  <a:t>而且</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a14:m>
                <a:r>
                  <a:rPr lang="en-US" sz="1800" dirty="0" err="1">
                    <a:latin typeface="Times New Roman" panose="02020603050405020304" pitchFamily="18" charset="0"/>
                  </a:rPr>
                  <a:t>不是彼此的倍數，稱為彼此線性獨立</a:t>
                </a:r>
                <a:r>
                  <a:rPr lang="en-US" sz="1800" dirty="0">
                    <a:latin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1FB1D6AE-5327-D4F4-3DAC-B137BA5C6A37}"/>
                  </a:ext>
                </a:extLst>
              </p:cNvPr>
              <p:cNvSpPr txBox="1">
                <a:spLocks noRot="1" noChangeAspect="1" noMove="1" noResize="1" noEditPoints="1" noAdjustHandles="1" noChangeArrowheads="1" noChangeShapeType="1" noTextEdit="1"/>
              </p:cNvSpPr>
              <p:nvPr/>
            </p:nvSpPr>
            <p:spPr bwMode="auto">
              <a:xfrm>
                <a:off x="757807" y="1864212"/>
                <a:ext cx="7270577" cy="369332"/>
              </a:xfrm>
              <a:prstGeom prst="rect">
                <a:avLst/>
              </a:prstGeom>
              <a:blipFill>
                <a:blip r:embed="rId4"/>
                <a:stretch>
                  <a:fillRect l="-697"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1">
                <a:extLst>
                  <a:ext uri="{FF2B5EF4-FFF2-40B4-BE49-F238E27FC236}">
                    <a16:creationId xmlns:a16="http://schemas.microsoft.com/office/drawing/2014/main" id="{A3AF6465-BFF7-604F-06E8-007569D96515}"/>
                  </a:ext>
                </a:extLst>
              </p:cNvPr>
              <p:cNvSpPr/>
              <p:nvPr/>
            </p:nvSpPr>
            <p:spPr>
              <a:xfrm>
                <a:off x="3163215" y="2648695"/>
                <a:ext cx="209749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矩形 1">
                <a:extLst>
                  <a:ext uri="{FF2B5EF4-FFF2-40B4-BE49-F238E27FC236}">
                    <a16:creationId xmlns:a16="http://schemas.microsoft.com/office/drawing/2014/main" id="{A3AF6465-BFF7-604F-06E8-007569D96515}"/>
                  </a:ext>
                </a:extLst>
              </p:cNvPr>
              <p:cNvSpPr>
                <a:spLocks noRot="1" noChangeAspect="1" noMove="1" noResize="1" noEditPoints="1" noAdjustHandles="1" noChangeArrowheads="1" noChangeShapeType="1" noTextEdit="1"/>
              </p:cNvSpPr>
              <p:nvPr/>
            </p:nvSpPr>
            <p:spPr>
              <a:xfrm>
                <a:off x="3163215" y="2648695"/>
                <a:ext cx="2097490" cy="369332"/>
              </a:xfrm>
              <a:prstGeom prst="rect">
                <a:avLst/>
              </a:prstGeom>
              <a:blipFill>
                <a:blip r:embed="rId5"/>
                <a:stretch>
                  <a:fillRect b="-10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6710E8-B000-1F58-22A5-097F47F28DDC}"/>
              </a:ext>
            </a:extLst>
          </p:cNvPr>
          <p:cNvSpPr txBox="1"/>
          <p:nvPr/>
        </p:nvSpPr>
        <p:spPr bwMode="auto">
          <a:xfrm>
            <a:off x="745856" y="2648695"/>
            <a:ext cx="2952328"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所有的解都可以寫成</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0" name="Text Box 18">
                <a:extLst>
                  <a:ext uri="{FF2B5EF4-FFF2-40B4-BE49-F238E27FC236}">
                    <a16:creationId xmlns:a16="http://schemas.microsoft.com/office/drawing/2014/main" id="{4F608090-05FB-7151-8BCD-06157A9C14CD}"/>
                  </a:ext>
                </a:extLst>
              </p:cNvPr>
              <p:cNvSpPr txBox="1">
                <a:spLocks noChangeArrowheads="1"/>
              </p:cNvSpPr>
              <p:nvPr/>
            </p:nvSpPr>
            <p:spPr bwMode="auto">
              <a:xfrm>
                <a:off x="773794" y="3086625"/>
                <a:ext cx="50223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2</m:t>
                        </m:r>
                      </m:sub>
                    </m:sSub>
                  </m:oMath>
                </a14:m>
                <a:r>
                  <a:rPr lang="zh-TW" altLang="en-US" sz="1800" dirty="0"/>
                  <a:t>可以由起始條件</a:t>
                </a:r>
                <a14:m>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m:t>
                        </m:r>
                      </m:sup>
                    </m:s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𝑦</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zh-TW" altLang="en-US" sz="1800" dirty="0"/>
                  <a:t>唯一決定。</a:t>
                </a:r>
              </a:p>
            </p:txBody>
          </p:sp>
        </mc:Choice>
        <mc:Fallback xmlns="">
          <p:sp>
            <p:nvSpPr>
              <p:cNvPr id="10" name="Text Box 18">
                <a:extLst>
                  <a:ext uri="{FF2B5EF4-FFF2-40B4-BE49-F238E27FC236}">
                    <a16:creationId xmlns:a16="http://schemas.microsoft.com/office/drawing/2014/main" id="{4F608090-05FB-7151-8BCD-06157A9C14CD}"/>
                  </a:ext>
                </a:extLst>
              </p:cNvPr>
              <p:cNvSpPr txBox="1">
                <a:spLocks noRot="1" noChangeAspect="1" noMove="1" noResize="1" noEditPoints="1" noAdjustHandles="1" noChangeArrowheads="1" noChangeShapeType="1" noTextEdit="1"/>
              </p:cNvSpPr>
              <p:nvPr/>
            </p:nvSpPr>
            <p:spPr bwMode="auto">
              <a:xfrm>
                <a:off x="773794" y="3086625"/>
                <a:ext cx="5022342" cy="369332"/>
              </a:xfrm>
              <a:prstGeom prst="rect">
                <a:avLst/>
              </a:prstGeom>
              <a:blipFill>
                <a:blip r:embed="rId6"/>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9B48000B-7F6C-575C-178A-F5D133D3B466}"/>
              </a:ext>
            </a:extLst>
          </p:cNvPr>
          <p:cNvSpPr txBox="1"/>
          <p:nvPr/>
        </p:nvSpPr>
        <p:spPr bwMode="auto">
          <a:xfrm>
            <a:off x="773794" y="4077072"/>
            <a:ext cx="2934110"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因此，加上起始條件後</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D1AB55ED-C9F2-9E52-1CF4-284103F81552}"/>
                  </a:ext>
                </a:extLst>
              </p:cNvPr>
              <p:cNvSpPr txBox="1"/>
              <p:nvPr/>
            </p:nvSpPr>
            <p:spPr bwMode="auto">
              <a:xfrm>
                <a:off x="3383682" y="4055774"/>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4" name="文字方塊 8">
                <a:extLst>
                  <a:ext uri="{FF2B5EF4-FFF2-40B4-BE49-F238E27FC236}">
                    <a16:creationId xmlns:a16="http://schemas.microsoft.com/office/drawing/2014/main" id="{D1AB55ED-C9F2-9E52-1CF4-284103F81552}"/>
                  </a:ext>
                </a:extLst>
              </p:cNvPr>
              <p:cNvSpPr txBox="1">
                <a:spLocks noRot="1" noChangeAspect="1" noMove="1" noResize="1" noEditPoints="1" noAdjustHandles="1" noChangeArrowheads="1" noChangeShapeType="1" noTextEdit="1"/>
              </p:cNvSpPr>
              <p:nvPr/>
            </p:nvSpPr>
            <p:spPr bwMode="auto">
              <a:xfrm>
                <a:off x="3383682" y="4055774"/>
                <a:ext cx="2791084" cy="369332"/>
              </a:xfrm>
              <a:prstGeom prst="rect">
                <a:avLst/>
              </a:prstGeom>
              <a:blipFill>
                <a:blip r:embed="rId7"/>
                <a:stretch>
                  <a:fillRect b="-6667"/>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2BFE6840-7FF7-18F6-BA16-4D269145F90D}"/>
              </a:ext>
            </a:extLst>
          </p:cNvPr>
          <p:cNvSpPr txBox="1"/>
          <p:nvPr/>
        </p:nvSpPr>
        <p:spPr bwMode="auto">
          <a:xfrm>
            <a:off x="6334066" y="4077072"/>
            <a:ext cx="1982350"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只有唯一解</a:t>
            </a:r>
            <a:r>
              <a:rPr lang="en-US" sz="1800" dirty="0">
                <a:latin typeface="Times New Roman" panose="02020603050405020304" pitchFamily="18" charset="0"/>
              </a:rPr>
              <a:t>。</a:t>
            </a:r>
          </a:p>
        </p:txBody>
      </p:sp>
    </p:spTree>
    <p:extLst>
      <p:ext uri="{BB962C8B-B14F-4D97-AF65-F5344CB8AC3E}">
        <p14:creationId xmlns:p14="http://schemas.microsoft.com/office/powerpoint/2010/main" val="294817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AA9D2F-4A7C-3EB1-81E6-C0305EE442BE}"/>
              </a:ext>
            </a:extLst>
          </p:cNvPr>
          <p:cNvSpPr txBox="1"/>
          <p:nvPr/>
        </p:nvSpPr>
        <p:spPr bwMode="auto">
          <a:xfrm>
            <a:off x="762570" y="134233"/>
            <a:ext cx="4104456"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There is a powerful theorem:</a:t>
            </a:r>
          </a:p>
        </p:txBody>
      </p:sp>
      <mc:AlternateContent xmlns:mc="http://schemas.openxmlformats.org/markup-compatibility/2006" xmlns:a14="http://schemas.microsoft.com/office/drawing/2010/main">
        <mc:Choice Requires="a14">
          <p:sp>
            <p:nvSpPr>
              <p:cNvPr id="3" name="Text Box 6">
                <a:extLst>
                  <a:ext uri="{FF2B5EF4-FFF2-40B4-BE49-F238E27FC236}">
                    <a16:creationId xmlns:a16="http://schemas.microsoft.com/office/drawing/2014/main" id="{4E6EABE4-6E26-BF43-B7F8-3F6378C72416}"/>
                  </a:ext>
                </a:extLst>
              </p:cNvPr>
              <p:cNvSpPr txBox="1">
                <a:spLocks noChangeArrowheads="1"/>
              </p:cNvSpPr>
              <p:nvPr/>
            </p:nvSpPr>
            <p:spPr bwMode="auto">
              <a:xfrm>
                <a:off x="758714" y="677560"/>
                <a:ext cx="52562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t>如果已找到一個函數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i="1" smtClean="0">
                        <a:latin typeface="Cambria Math" panose="02040503050406030204" pitchFamily="18" charset="0"/>
                      </a:rPr>
                      <m:t> </m:t>
                    </m:r>
                  </m:oMath>
                </a14:m>
                <a:r>
                  <a:rPr lang="zh-TW" altLang="en-US" sz="1800" dirty="0"/>
                  <a:t>滿足方程式：</a:t>
                </a:r>
              </a:p>
            </p:txBody>
          </p:sp>
        </mc:Choice>
        <mc:Fallback xmlns="">
          <p:sp>
            <p:nvSpPr>
              <p:cNvPr id="3" name="Text Box 6">
                <a:extLst>
                  <a:ext uri="{FF2B5EF4-FFF2-40B4-BE49-F238E27FC236}">
                    <a16:creationId xmlns:a16="http://schemas.microsoft.com/office/drawing/2014/main" id="{4E6EABE4-6E26-BF43-B7F8-3F6378C72416}"/>
                  </a:ext>
                </a:extLst>
              </p:cNvPr>
              <p:cNvSpPr txBox="1">
                <a:spLocks noRot="1" noChangeAspect="1" noMove="1" noResize="1" noEditPoints="1" noAdjustHandles="1" noChangeArrowheads="1" noChangeShapeType="1" noTextEdit="1"/>
              </p:cNvSpPr>
              <p:nvPr/>
            </p:nvSpPr>
            <p:spPr bwMode="auto">
              <a:xfrm>
                <a:off x="758714" y="677560"/>
                <a:ext cx="5256212" cy="369332"/>
              </a:xfrm>
              <a:prstGeom prst="rect">
                <a:avLst/>
              </a:prstGeom>
              <a:blipFill>
                <a:blip r:embed="rId2"/>
                <a:stretch>
                  <a:fillRect l="-96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 Box 8">
            <a:extLst>
              <a:ext uri="{FF2B5EF4-FFF2-40B4-BE49-F238E27FC236}">
                <a16:creationId xmlns:a16="http://schemas.microsoft.com/office/drawing/2014/main" id="{B526A57B-3D76-598B-2445-501DC3F2A97D}"/>
              </a:ext>
            </a:extLst>
          </p:cNvPr>
          <p:cNvSpPr txBox="1">
            <a:spLocks noChangeArrowheads="1"/>
          </p:cNvSpPr>
          <p:nvPr/>
        </p:nvSpPr>
        <p:spPr bwMode="auto">
          <a:xfrm>
            <a:off x="4431122" y="2605780"/>
            <a:ext cx="2376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endParaRPr lang="zh-TW" altLang="en-US" sz="1800" dirty="0"/>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81ADCD2B-6FAD-1CB0-A4B1-C2AD178734EB}"/>
                  </a:ext>
                </a:extLst>
              </p:cNvPr>
              <p:cNvSpPr txBox="1"/>
              <p:nvPr/>
            </p:nvSpPr>
            <p:spPr bwMode="auto">
              <a:xfrm>
                <a:off x="5511242" y="677560"/>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81ADCD2B-6FAD-1CB0-A4B1-C2AD178734EB}"/>
                  </a:ext>
                </a:extLst>
              </p:cNvPr>
              <p:cNvSpPr txBox="1">
                <a:spLocks noRot="1" noChangeAspect="1" noMove="1" noResize="1" noEditPoints="1" noAdjustHandles="1" noChangeArrowheads="1" noChangeShapeType="1" noTextEdit="1"/>
              </p:cNvSpPr>
              <p:nvPr/>
            </p:nvSpPr>
            <p:spPr bwMode="auto">
              <a:xfrm>
                <a:off x="5511242" y="677560"/>
                <a:ext cx="2791084" cy="369332"/>
              </a:xfrm>
              <a:prstGeom prst="rect">
                <a:avLst/>
              </a:prstGeom>
              <a:blipFill>
                <a:blip r:embed="rId3"/>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DB90316-80B6-2A7C-EBF4-D96D9BC5292C}"/>
                  </a:ext>
                </a:extLst>
              </p:cNvPr>
              <p:cNvSpPr txBox="1"/>
              <p:nvPr/>
            </p:nvSpPr>
            <p:spPr bwMode="auto">
              <a:xfrm>
                <a:off x="758714" y="1100316"/>
                <a:ext cx="7056784"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我們可以計算出另一個線性獨立的函數</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a14:m>
                <a:r>
                  <a:rPr lang="en-US" sz="1800" dirty="0" err="1">
                    <a:latin typeface="Times New Roman" panose="02020603050405020304" pitchFamily="18" charset="0"/>
                  </a:rPr>
                  <a:t>，也</a:t>
                </a:r>
                <a:r>
                  <a:rPr lang="zh-TW" altLang="en-US" sz="1800" dirty="0">
                    <a:latin typeface="Times New Roman" panose="02020603050405020304" pitchFamily="18" charset="0"/>
                  </a:rPr>
                  <a:t>滿足此方程式。</a:t>
                </a:r>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FDB90316-80B6-2A7C-EBF4-D96D9BC5292C}"/>
                  </a:ext>
                </a:extLst>
              </p:cNvPr>
              <p:cNvSpPr txBox="1">
                <a:spLocks noRot="1" noChangeAspect="1" noMove="1" noResize="1" noEditPoints="1" noAdjustHandles="1" noChangeArrowheads="1" noChangeShapeType="1" noTextEdit="1"/>
              </p:cNvSpPr>
              <p:nvPr/>
            </p:nvSpPr>
            <p:spPr bwMode="auto">
              <a:xfrm>
                <a:off x="758714" y="1100316"/>
                <a:ext cx="7056784" cy="369332"/>
              </a:xfrm>
              <a:prstGeom prst="rect">
                <a:avLst/>
              </a:prstGeom>
              <a:blipFill>
                <a:blip r:embed="rId4"/>
                <a:stretch>
                  <a:fillRect l="-718"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15CCB87-CDC9-0DCD-1E92-18C5BD908254}"/>
                  </a:ext>
                </a:extLst>
              </p:cNvPr>
              <p:cNvSpPr txBox="1"/>
              <p:nvPr/>
            </p:nvSpPr>
            <p:spPr bwMode="auto">
              <a:xfrm>
                <a:off x="758714" y="1523072"/>
                <a:ext cx="7632848"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rPr>
                  <a:t>關鍵是一個稱為</a:t>
                </a:r>
                <a:r>
                  <a:rPr lang="en-US" sz="1800" dirty="0">
                    <a:latin typeface="Times New Roman" panose="02020603050405020304" pitchFamily="18" charset="0"/>
                    <a:cs typeface="Times New Roman" panose="02020603050405020304" pitchFamily="18" charset="0"/>
                  </a:rPr>
                  <a:t>Wronskian</a:t>
                </a:r>
                <a:r>
                  <a:rPr lang="en-US" sz="1800" dirty="0">
                    <a:latin typeface="Times New Roman" panose="02020603050405020304" pitchFamily="18" charset="0"/>
                  </a:rPr>
                  <a:t>的函數</a:t>
                </a:r>
                <a14:m>
                  <m:oMath xmlns:m="http://schemas.openxmlformats.org/officeDocument/2006/math">
                    <m:r>
                      <a:rPr lang="en-US" sz="1800" b="0" i="1" smtClean="0">
                        <a:latin typeface="Cambria Math" panose="02040503050406030204" pitchFamily="18" charset="0"/>
                      </a:rPr>
                      <m:t>𝑊</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oMath>
                </a14:m>
                <a:r>
                  <a:rPr lang="en-US" sz="1800" dirty="0">
                    <a:latin typeface="Times New Roman" panose="02020603050405020304" pitchFamily="18" charset="0"/>
                  </a:rPr>
                  <a:t>，</a:t>
                </a:r>
              </a:p>
            </p:txBody>
          </p:sp>
        </mc:Choice>
        <mc:Fallback xmlns="">
          <p:sp>
            <p:nvSpPr>
              <p:cNvPr id="7" name="TextBox 6">
                <a:extLst>
                  <a:ext uri="{FF2B5EF4-FFF2-40B4-BE49-F238E27FC236}">
                    <a16:creationId xmlns:a16="http://schemas.microsoft.com/office/drawing/2014/main" id="{C15CCB87-CDC9-0DCD-1E92-18C5BD908254}"/>
                  </a:ext>
                </a:extLst>
              </p:cNvPr>
              <p:cNvSpPr txBox="1">
                <a:spLocks noRot="1" noChangeAspect="1" noMove="1" noResize="1" noEditPoints="1" noAdjustHandles="1" noChangeArrowheads="1" noChangeShapeType="1" noTextEdit="1"/>
              </p:cNvSpPr>
              <p:nvPr/>
            </p:nvSpPr>
            <p:spPr bwMode="auto">
              <a:xfrm>
                <a:off x="758714" y="1523072"/>
                <a:ext cx="7632848" cy="369332"/>
              </a:xfrm>
              <a:prstGeom prst="rect">
                <a:avLst/>
              </a:prstGeom>
              <a:blipFill>
                <a:blip r:embed="rId5"/>
                <a:stretch>
                  <a:fillRect l="-664" t="-10345" b="-2413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ACFE883-1241-801F-6042-66DC734E83FF}"/>
                  </a:ext>
                </a:extLst>
              </p:cNvPr>
              <p:cNvSpPr txBox="1"/>
              <p:nvPr/>
            </p:nvSpPr>
            <p:spPr bwMode="auto">
              <a:xfrm>
                <a:off x="2050199" y="1881163"/>
                <a:ext cx="3600400" cy="369332"/>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𝑊</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ACFE883-1241-801F-6042-66DC734E83FF}"/>
                  </a:ext>
                </a:extLst>
              </p:cNvPr>
              <p:cNvSpPr txBox="1">
                <a:spLocks noRot="1" noChangeAspect="1" noMove="1" noResize="1" noEditPoints="1" noAdjustHandles="1" noChangeArrowheads="1" noChangeShapeType="1" noTextEdit="1"/>
              </p:cNvSpPr>
              <p:nvPr/>
            </p:nvSpPr>
            <p:spPr bwMode="auto">
              <a:xfrm>
                <a:off x="2050199" y="1881163"/>
                <a:ext cx="3600400" cy="369332"/>
              </a:xfrm>
              <a:prstGeom prst="rect">
                <a:avLst/>
              </a:prstGeom>
              <a:blipFill>
                <a:blip r:embed="rId6"/>
                <a:stretch>
                  <a:fillRect b="-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8">
                <a:extLst>
                  <a:ext uri="{FF2B5EF4-FFF2-40B4-BE49-F238E27FC236}">
                    <a16:creationId xmlns:a16="http://schemas.microsoft.com/office/drawing/2014/main" id="{02E00724-EC18-7DCC-4DF3-5FE3A40A1073}"/>
                  </a:ext>
                </a:extLst>
              </p:cNvPr>
              <p:cNvSpPr txBox="1"/>
              <p:nvPr/>
            </p:nvSpPr>
            <p:spPr bwMode="auto">
              <a:xfrm>
                <a:off x="6137769" y="3881695"/>
                <a:ext cx="2897011"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0" name="文字方塊 8">
                <a:extLst>
                  <a:ext uri="{FF2B5EF4-FFF2-40B4-BE49-F238E27FC236}">
                    <a16:creationId xmlns:a16="http://schemas.microsoft.com/office/drawing/2014/main" id="{02E00724-EC18-7DCC-4DF3-5FE3A40A1073}"/>
                  </a:ext>
                </a:extLst>
              </p:cNvPr>
              <p:cNvSpPr txBox="1">
                <a:spLocks noRot="1" noChangeAspect="1" noMove="1" noResize="1" noEditPoints="1" noAdjustHandles="1" noChangeArrowheads="1" noChangeShapeType="1" noTextEdit="1"/>
              </p:cNvSpPr>
              <p:nvPr/>
            </p:nvSpPr>
            <p:spPr bwMode="auto">
              <a:xfrm>
                <a:off x="6137769" y="3881695"/>
                <a:ext cx="2897011" cy="369332"/>
              </a:xfrm>
              <a:prstGeom prst="rect">
                <a:avLst/>
              </a:prstGeom>
              <a:blipFill>
                <a:blip r:embed="rId7"/>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757D60C0-CC5D-7DA4-984C-3B8F007E8833}"/>
                  </a:ext>
                </a:extLst>
              </p:cNvPr>
              <p:cNvSpPr txBox="1"/>
              <p:nvPr/>
            </p:nvSpPr>
            <p:spPr bwMode="auto">
              <a:xfrm>
                <a:off x="1334778" y="3872847"/>
                <a:ext cx="2960041" cy="378180"/>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1" name="文字方塊 8">
                <a:extLst>
                  <a:ext uri="{FF2B5EF4-FFF2-40B4-BE49-F238E27FC236}">
                    <a16:creationId xmlns:a16="http://schemas.microsoft.com/office/drawing/2014/main" id="{757D60C0-CC5D-7DA4-984C-3B8F007E8833}"/>
                  </a:ext>
                </a:extLst>
              </p:cNvPr>
              <p:cNvSpPr txBox="1">
                <a:spLocks noRot="1" noChangeAspect="1" noMove="1" noResize="1" noEditPoints="1" noAdjustHandles="1" noChangeArrowheads="1" noChangeShapeType="1" noTextEdit="1"/>
              </p:cNvSpPr>
              <p:nvPr/>
            </p:nvSpPr>
            <p:spPr bwMode="auto">
              <a:xfrm>
                <a:off x="1334778" y="3872847"/>
                <a:ext cx="2960041" cy="378180"/>
              </a:xfrm>
              <a:prstGeom prst="rect">
                <a:avLst/>
              </a:prstGeom>
              <a:blipFill>
                <a:blip r:embed="rId8"/>
                <a:stretch>
                  <a:fillRect b="-64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6918D8-1FD0-9C79-9954-E09836ADA076}"/>
                  </a:ext>
                </a:extLst>
              </p:cNvPr>
              <p:cNvSpPr txBox="1"/>
              <p:nvPr/>
            </p:nvSpPr>
            <p:spPr bwMode="auto">
              <a:xfrm>
                <a:off x="2079610" y="2712908"/>
                <a:ext cx="6264696" cy="618246"/>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𝑑𝑊</m:t>
                          </m:r>
                        </m:num>
                        <m:den>
                          <m:r>
                            <a:rPr lang="en-US" sz="1800" b="0" i="1" smtClean="0">
                              <a:latin typeface="Cambria Math" panose="02040503050406030204" pitchFamily="18" charset="0"/>
                            </a:rPr>
                            <m:t>𝑑𝑥</m:t>
                          </m:r>
                        </m:den>
                      </m:f>
                      <m:r>
                        <a:rPr lang="en-US"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r>
                            <a:rPr lang="en-US" altLang="zh-TW" sz="1800" b="0" i="1" smtClean="0">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r>
                            <a:rPr lang="en-US" altLang="zh-TW" sz="1800" b="0" i="1" smtClean="0">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8D6918D8-1FD0-9C79-9954-E09836ADA076}"/>
                  </a:ext>
                </a:extLst>
              </p:cNvPr>
              <p:cNvSpPr txBox="1">
                <a:spLocks noRot="1" noChangeAspect="1" noMove="1" noResize="1" noEditPoints="1" noAdjustHandles="1" noChangeArrowheads="1" noChangeShapeType="1" noTextEdit="1"/>
              </p:cNvSpPr>
              <p:nvPr/>
            </p:nvSpPr>
            <p:spPr bwMode="auto">
              <a:xfrm>
                <a:off x="2079610" y="2712908"/>
                <a:ext cx="6264696" cy="618246"/>
              </a:xfrm>
              <a:prstGeom prst="rect">
                <a:avLst/>
              </a:prstGeom>
              <a:blipFill>
                <a:blip r:embed="rId9"/>
                <a:stretch>
                  <a:fillRect b="-4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D48D9F9-2FBC-2DB1-ACEC-BB08489BB673}"/>
                  </a:ext>
                </a:extLst>
              </p:cNvPr>
              <p:cNvSpPr txBox="1"/>
              <p:nvPr/>
            </p:nvSpPr>
            <p:spPr bwMode="auto">
              <a:xfrm>
                <a:off x="2073829" y="3400180"/>
                <a:ext cx="3168352" cy="369332"/>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D48D9F9-2FBC-2DB1-ACEC-BB08489BB673}"/>
                  </a:ext>
                </a:extLst>
              </p:cNvPr>
              <p:cNvSpPr txBox="1">
                <a:spLocks noRot="1" noChangeAspect="1" noMove="1" noResize="1" noEditPoints="1" noAdjustHandles="1" noChangeArrowheads="1" noChangeShapeType="1" noTextEdit="1"/>
              </p:cNvSpPr>
              <p:nvPr/>
            </p:nvSpPr>
            <p:spPr bwMode="auto">
              <a:xfrm>
                <a:off x="2073829" y="3400180"/>
                <a:ext cx="3168352" cy="369332"/>
              </a:xfrm>
              <a:prstGeom prst="rect">
                <a:avLst/>
              </a:prstGeom>
              <a:blipFill>
                <a:blip r:embed="rId10"/>
                <a:stretch>
                  <a:fillRect b="-10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7342578-9B03-E985-0357-C5BC5E824844}"/>
                  </a:ext>
                </a:extLst>
              </p:cNvPr>
              <p:cNvSpPr txBox="1"/>
              <p:nvPr/>
            </p:nvSpPr>
            <p:spPr bwMode="auto">
              <a:xfrm>
                <a:off x="318147" y="3908905"/>
                <a:ext cx="836741" cy="369332"/>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m:t>
                      </m:r>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7342578-9B03-E985-0357-C5BC5E824844}"/>
                  </a:ext>
                </a:extLst>
              </p:cNvPr>
              <p:cNvSpPr txBox="1">
                <a:spLocks noRot="1" noChangeAspect="1" noMove="1" noResize="1" noEditPoints="1" noAdjustHandles="1" noChangeArrowheads="1" noChangeShapeType="1" noTextEdit="1"/>
              </p:cNvSpPr>
              <p:nvPr/>
            </p:nvSpPr>
            <p:spPr bwMode="auto">
              <a:xfrm>
                <a:off x="318147" y="3908905"/>
                <a:ext cx="836741" cy="369332"/>
              </a:xfrm>
              <a:prstGeom prst="rect">
                <a:avLst/>
              </a:prstGeom>
              <a:blipFill>
                <a:blip r:embed="rId11"/>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9C61B23-F5F2-888C-009F-BFCBC7AD3A5B}"/>
                  </a:ext>
                </a:extLst>
              </p:cNvPr>
              <p:cNvSpPr txBox="1"/>
              <p:nvPr/>
            </p:nvSpPr>
            <p:spPr bwMode="auto">
              <a:xfrm>
                <a:off x="5089623" y="3881695"/>
                <a:ext cx="836741" cy="369332"/>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m:t>
                      </m:r>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69C61B23-F5F2-888C-009F-BFCBC7AD3A5B}"/>
                  </a:ext>
                </a:extLst>
              </p:cNvPr>
              <p:cNvSpPr txBox="1">
                <a:spLocks noRot="1" noChangeAspect="1" noMove="1" noResize="1" noEditPoints="1" noAdjustHandles="1" noChangeArrowheads="1" noChangeShapeType="1" noTextEdit="1"/>
              </p:cNvSpPr>
              <p:nvPr/>
            </p:nvSpPr>
            <p:spPr bwMode="auto">
              <a:xfrm>
                <a:off x="5089623" y="3881695"/>
                <a:ext cx="836741" cy="369332"/>
              </a:xfrm>
              <a:prstGeom prst="rect">
                <a:avLst/>
              </a:prstGeom>
              <a:blipFill>
                <a:blip r:embed="rId12"/>
                <a:stretch>
                  <a:fillRect b="-16667"/>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2D6B6AE-3129-9FAC-B7DD-A442C6A5AC8F}"/>
                  </a:ext>
                </a:extLst>
              </p:cNvPr>
              <p:cNvSpPr txBox="1"/>
              <p:nvPr/>
            </p:nvSpPr>
            <p:spPr bwMode="auto">
              <a:xfrm>
                <a:off x="4474709" y="3870900"/>
                <a:ext cx="423665" cy="369332"/>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52D6B6AE-3129-9FAC-B7DD-A442C6A5AC8F}"/>
                  </a:ext>
                </a:extLst>
              </p:cNvPr>
              <p:cNvSpPr txBox="1">
                <a:spLocks noRot="1" noChangeAspect="1" noMove="1" noResize="1" noEditPoints="1" noAdjustHandles="1" noChangeArrowheads="1" noChangeShapeType="1" noTextEdit="1"/>
              </p:cNvSpPr>
              <p:nvPr/>
            </p:nvSpPr>
            <p:spPr bwMode="auto">
              <a:xfrm>
                <a:off x="4474709" y="3870900"/>
                <a:ext cx="423665" cy="369332"/>
              </a:xfrm>
              <a:prstGeom prst="rect">
                <a:avLst/>
              </a:prstGeom>
              <a:blipFill>
                <a:blip r:embed="rId1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31CAE9-FB77-A49E-D846-B71E4DFB45A6}"/>
                  </a:ext>
                </a:extLst>
              </p:cNvPr>
              <p:cNvSpPr txBox="1"/>
              <p:nvPr/>
            </p:nvSpPr>
            <p:spPr bwMode="auto">
              <a:xfrm>
                <a:off x="2048582" y="4437112"/>
                <a:ext cx="5046836" cy="618246"/>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𝑑𝑊</m:t>
                          </m:r>
                        </m:num>
                        <m:den>
                          <m:r>
                            <a:rPr lang="en-US" sz="1800" b="0" i="1" smtClean="0">
                              <a:latin typeface="Cambria Math" panose="02040503050406030204" pitchFamily="18" charset="0"/>
                            </a:rPr>
                            <m:t>𝑑𝑥</m:t>
                          </m:r>
                        </m:den>
                      </m:f>
                      <m:r>
                        <a:rPr lang="en-US" sz="1800" b="0" i="1" smtClean="0">
                          <a:latin typeface="Cambria Math" panose="02040503050406030204" pitchFamily="18" charset="0"/>
                        </a:rPr>
                        <m:t>+</m:t>
                      </m:r>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i="1">
                          <a:latin typeface="Cambria Math" panose="02040503050406030204" pitchFamily="18" charset="0"/>
                        </a:rPr>
                        <m:t>−</m:t>
                      </m:r>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𝑑𝑊</m:t>
                          </m:r>
                        </m:num>
                        <m:den>
                          <m:r>
                            <a:rPr lang="en-US" sz="1800" i="1">
                              <a:latin typeface="Cambria Math" panose="02040503050406030204" pitchFamily="18" charset="0"/>
                            </a:rPr>
                            <m:t>𝑑𝑥</m:t>
                          </m:r>
                        </m:den>
                      </m:f>
                      <m:r>
                        <a:rPr lang="en-US" sz="1800" i="1">
                          <a:latin typeface="Cambria Math" panose="02040503050406030204" pitchFamily="18" charset="0"/>
                        </a:rPr>
                        <m:t>+</m:t>
                      </m:r>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𝑊</m:t>
                      </m:r>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6E31CAE9-FB77-A49E-D846-B71E4DFB45A6}"/>
                  </a:ext>
                </a:extLst>
              </p:cNvPr>
              <p:cNvSpPr txBox="1">
                <a:spLocks noRot="1" noChangeAspect="1" noMove="1" noResize="1" noEditPoints="1" noAdjustHandles="1" noChangeArrowheads="1" noChangeShapeType="1" noTextEdit="1"/>
              </p:cNvSpPr>
              <p:nvPr/>
            </p:nvSpPr>
            <p:spPr bwMode="auto">
              <a:xfrm>
                <a:off x="2048582" y="4437112"/>
                <a:ext cx="5046836" cy="618246"/>
              </a:xfrm>
              <a:prstGeom prst="rect">
                <a:avLst/>
              </a:prstGeom>
              <a:blipFill>
                <a:blip r:embed="rId14"/>
                <a:stretch>
                  <a:fillRect b="-6122"/>
                </a:stretch>
              </a:blipFill>
              <a:ln w="9525">
                <a:noFill/>
                <a:miter lim="800000"/>
                <a:headEnd/>
                <a:tailEnd/>
              </a:ln>
            </p:spPr>
            <p:txBody>
              <a:bodyPr/>
              <a:lstStyle/>
              <a:p>
                <a:r>
                  <a:rPr lang="en-US">
                    <a:noFill/>
                  </a:rPr>
                  <a:t> </a:t>
                </a:r>
              </a:p>
            </p:txBody>
          </p:sp>
        </mc:Fallback>
      </mc:AlternateContent>
      <p:pic>
        <p:nvPicPr>
          <p:cNvPr id="1026" name="Picture 2" descr="Józef Maria Hoene-Wroński, by Laurent-Charles Maréchal">
            <a:extLst>
              <a:ext uri="{FF2B5EF4-FFF2-40B4-BE49-F238E27FC236}">
                <a16:creationId xmlns:a16="http://schemas.microsoft.com/office/drawing/2014/main" id="{FBECB88F-AC65-9ADA-406D-68B5415FE2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17889" y="4437112"/>
            <a:ext cx="1556792" cy="155679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54B8D9-1604-9599-7ED5-74AD9377CB1B}"/>
              </a:ext>
            </a:extLst>
          </p:cNvPr>
          <p:cNvSpPr txBox="1"/>
          <p:nvPr/>
        </p:nvSpPr>
        <p:spPr bwMode="auto">
          <a:xfrm>
            <a:off x="6104863" y="5998685"/>
            <a:ext cx="2822030" cy="369332"/>
          </a:xfrm>
          <a:prstGeom prst="rect">
            <a:avLst/>
          </a:prstGeom>
          <a:noFill/>
          <a:ln w="9525">
            <a:noFill/>
            <a:miter lim="800000"/>
            <a:headEnd/>
            <a:tailEnd/>
          </a:ln>
        </p:spPr>
        <p:txBody>
          <a:bodyPr wrap="square">
            <a:spAutoFit/>
          </a:bodyPr>
          <a:lstStyle/>
          <a:p>
            <a:r>
              <a:rPr lang="en-US" sz="1800" dirty="0">
                <a:latin typeface="Times New Roman" panose="02020603050405020304" pitchFamily="18" charset="0"/>
                <a:cs typeface="Times New Roman" panose="02020603050405020304" pitchFamily="18" charset="0"/>
              </a:rPr>
              <a:t>Józef Maria </a:t>
            </a:r>
            <a:r>
              <a:rPr lang="en-US" sz="1800" dirty="0">
                <a:latin typeface="Times New Roman" panose="02020603050405020304" pitchFamily="18" charset="0"/>
              </a:rPr>
              <a:t>Hoene-</a:t>
            </a:r>
            <a:r>
              <a:rPr lang="en-US" sz="1800" dirty="0" err="1">
                <a:latin typeface="Times New Roman" panose="02020603050405020304" pitchFamily="18" charset="0"/>
              </a:rPr>
              <a:t>Wroński</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字方塊 8">
                <a:extLst>
                  <a:ext uri="{FF2B5EF4-FFF2-40B4-BE49-F238E27FC236}">
                    <a16:creationId xmlns:a16="http://schemas.microsoft.com/office/drawing/2014/main" id="{A5E80619-A1C4-4ABB-CB51-8830388CB805}"/>
                  </a:ext>
                </a:extLst>
              </p:cNvPr>
              <p:cNvSpPr txBox="1"/>
              <p:nvPr/>
            </p:nvSpPr>
            <p:spPr bwMode="auto">
              <a:xfrm>
                <a:off x="2030175" y="5752362"/>
                <a:ext cx="3469476" cy="98405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𝑊</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𝑊</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r>
                        <m:rPr>
                          <m:sty m:val="p"/>
                        </m:rPr>
                        <a:rPr lang="en-US" sz="1800">
                          <a:latin typeface="Cambria Math" panose="02040503050406030204" pitchFamily="18" charset="0"/>
                        </a:rPr>
                        <m:t>exp</m:t>
                      </m:r>
                      <m:d>
                        <m:dPr>
                          <m:ctrlPr>
                            <a:rPr lang="en-US" sz="1800" i="1">
                              <a:latin typeface="Cambria Math" panose="02040503050406030204" pitchFamily="18" charset="0"/>
                            </a:rPr>
                          </m:ctrlPr>
                        </m:dPr>
                        <m:e>
                          <m:r>
                            <a:rPr lang="en-US" altLang="zh-TW" sz="1800" i="1">
                              <a:latin typeface="Cambria Math" panose="02040503050406030204" pitchFamily="18" charset="0"/>
                            </a:rPr>
                            <m:t>−</m:t>
                          </m:r>
                          <m:nary>
                            <m:naryPr>
                              <m:limLoc m:val="undOvr"/>
                              <m:ctrlPr>
                                <a:rPr lang="en-US" altLang="zh-TW" sz="1800" i="1">
                                  <a:latin typeface="Cambria Math" panose="02040503050406030204" pitchFamily="18" charset="0"/>
                                </a:rPr>
                              </m:ctrlPr>
                            </m:naryPr>
                            <m:sub>
                              <m:r>
                                <m:rPr>
                                  <m:brk m:alnAt="24"/>
                                </m:rPr>
                                <a:rPr lang="en-US" altLang="zh-TW" sz="1800" i="1">
                                  <a:latin typeface="Cambria Math" panose="02040503050406030204" pitchFamily="18" charset="0"/>
                                </a:rPr>
                                <m:t>0</m:t>
                              </m:r>
                            </m:sub>
                            <m:sup>
                              <m:r>
                                <a:rPr lang="en-US" altLang="zh-TW" sz="1800" i="1">
                                  <a:latin typeface="Cambria Math" panose="02040503050406030204" pitchFamily="18" charset="0"/>
                                </a:rPr>
                                <m:t>𝑥</m:t>
                              </m:r>
                            </m:sup>
                            <m:e>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e>
                              </m:d>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r>
                                <a:rPr lang="en-US" altLang="zh-TW" sz="1800" i="1">
                                  <a:latin typeface="Cambria Math" panose="02040503050406030204" pitchFamily="18" charset="0"/>
                                </a:rPr>
                                <m:t>′</m:t>
                              </m:r>
                            </m:e>
                          </m:nary>
                        </m:e>
                      </m:d>
                    </m:oMath>
                  </m:oMathPara>
                </a14:m>
                <a:endParaRPr lang="zh-TW" altLang="en-US" sz="1800" dirty="0">
                  <a:latin typeface="Times New Roman" panose="02020603050405020304" pitchFamily="18" charset="0"/>
                </a:endParaRPr>
              </a:p>
            </p:txBody>
          </p:sp>
        </mc:Choice>
        <mc:Fallback xmlns="">
          <p:sp>
            <p:nvSpPr>
              <p:cNvPr id="22" name="文字方塊 8">
                <a:extLst>
                  <a:ext uri="{FF2B5EF4-FFF2-40B4-BE49-F238E27FC236}">
                    <a16:creationId xmlns:a16="http://schemas.microsoft.com/office/drawing/2014/main" id="{A5E80619-A1C4-4ABB-CB51-8830388CB805}"/>
                  </a:ext>
                </a:extLst>
              </p:cNvPr>
              <p:cNvSpPr txBox="1">
                <a:spLocks noRot="1" noChangeAspect="1" noMove="1" noResize="1" noEditPoints="1" noAdjustHandles="1" noChangeArrowheads="1" noChangeShapeType="1" noTextEdit="1"/>
              </p:cNvSpPr>
              <p:nvPr/>
            </p:nvSpPr>
            <p:spPr bwMode="auto">
              <a:xfrm>
                <a:off x="2030175" y="5752362"/>
                <a:ext cx="3469476" cy="984052"/>
              </a:xfrm>
              <a:prstGeom prst="rect">
                <a:avLst/>
              </a:prstGeom>
              <a:blipFill>
                <a:blip r:embed="rId16"/>
                <a:stretch>
                  <a:fillRect t="-98718" b="-152564"/>
                </a:stretch>
              </a:blipFill>
              <a:ln>
                <a:no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CBB32F2D-D983-6A0B-A38B-B5AE6BD37857}"/>
              </a:ext>
            </a:extLst>
          </p:cNvPr>
          <p:cNvSpPr txBox="1"/>
          <p:nvPr/>
        </p:nvSpPr>
        <p:spPr bwMode="auto">
          <a:xfrm>
            <a:off x="7431651" y="185310"/>
            <a:ext cx="1495242" cy="369332"/>
          </a:xfrm>
          <a:prstGeom prst="rect">
            <a:avLst/>
          </a:prstGeom>
          <a:noFill/>
          <a:ln w="9525">
            <a:noFill/>
            <a:miter lim="800000"/>
            <a:headEnd/>
            <a:tailEnd/>
          </a:ln>
        </p:spPr>
        <p:txBody>
          <a:bodyPr wrap="square" rtlCol="0">
            <a:spAutoFit/>
          </a:bodyPr>
          <a:lstStyle/>
          <a:p>
            <a:r>
              <a:rPr lang="en-US" sz="1800" b="1" dirty="0" err="1">
                <a:solidFill>
                  <a:srgbClr val="FF0000"/>
                </a:solidFill>
                <a:latin typeface="Times New Roman" panose="02020603050405020304" pitchFamily="18" charset="0"/>
                <a:cs typeface="Times New Roman" panose="02020603050405020304" pitchFamily="18" charset="0"/>
              </a:rPr>
              <a:t>Arfken</a:t>
            </a:r>
            <a:r>
              <a:rPr lang="en-US" sz="1800" b="1" dirty="0">
                <a:solidFill>
                  <a:srgbClr val="FF0000"/>
                </a:solidFill>
                <a:latin typeface="Times New Roman" panose="02020603050405020304" pitchFamily="18" charset="0"/>
                <a:cs typeface="Times New Roman" panose="02020603050405020304" pitchFamily="18" charset="0"/>
              </a:rPr>
              <a:t> p362</a:t>
            </a:r>
          </a:p>
        </p:txBody>
      </p:sp>
      <p:sp>
        <p:nvSpPr>
          <p:cNvPr id="14" name="TextBox 13">
            <a:extLst>
              <a:ext uri="{FF2B5EF4-FFF2-40B4-BE49-F238E27FC236}">
                <a16:creationId xmlns:a16="http://schemas.microsoft.com/office/drawing/2014/main" id="{0B1C3D85-5DBC-BF6C-9D31-33CA2D857009}"/>
              </a:ext>
            </a:extLst>
          </p:cNvPr>
          <p:cNvSpPr txBox="1"/>
          <p:nvPr/>
        </p:nvSpPr>
        <p:spPr bwMode="auto">
          <a:xfrm>
            <a:off x="760983" y="2282580"/>
            <a:ext cx="8165909" cy="369332"/>
          </a:xfrm>
          <a:prstGeom prst="rect">
            <a:avLst/>
          </a:prstGeom>
          <a:noFill/>
          <a:ln w="9525">
            <a:noFill/>
            <a:miter lim="800000"/>
            <a:headEnd/>
            <a:tailEnd/>
          </a:ln>
        </p:spPr>
        <p:txBody>
          <a:bodyPr wrap="square">
            <a:spAutoFit/>
          </a:bodyPr>
          <a:lstStyle/>
          <a:p>
            <a:r>
              <a:rPr lang="en-US" sz="1800" dirty="0">
                <a:solidFill>
                  <a:srgbClr val="FF0000"/>
                </a:solidFill>
                <a:latin typeface="Times New Roman" panose="02020603050405020304" pitchFamily="18" charset="0"/>
              </a:rPr>
              <a:t>它滿足很簡單的</a:t>
            </a:r>
            <a:r>
              <a:rPr lang="en-US" sz="1800" dirty="0">
                <a:solidFill>
                  <a:srgbClr val="FF0000"/>
                </a:solidFill>
                <a:latin typeface="Times New Roman" panose="02020603050405020304" pitchFamily="18" charset="0"/>
                <a:cs typeface="Times New Roman" panose="02020603050405020304" pitchFamily="18" charset="0"/>
              </a:rPr>
              <a:t>1st order </a:t>
            </a:r>
            <a:r>
              <a:rPr lang="en-US" sz="1800" dirty="0" err="1">
                <a:solidFill>
                  <a:srgbClr val="FF0000"/>
                </a:solidFill>
                <a:latin typeface="Times New Roman" panose="02020603050405020304" pitchFamily="18" charset="0"/>
                <a:cs typeface="Times New Roman" panose="02020603050405020304" pitchFamily="18" charset="0"/>
              </a:rPr>
              <a:t>ODE，</a:t>
            </a:r>
            <a:r>
              <a:rPr lang="en-US" sz="1800" dirty="0" err="1">
                <a:solidFill>
                  <a:srgbClr val="FF0000"/>
                </a:solidFill>
                <a:latin typeface="Times New Roman" panose="02020603050405020304" pitchFamily="18" charset="0"/>
              </a:rPr>
              <a:t>以致我們即使不知道解都可以把它計算出來</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725F3F2-102C-9156-56A6-7A2D016369C3}"/>
                  </a:ext>
                </a:extLst>
              </p:cNvPr>
              <p:cNvSpPr txBox="1"/>
              <p:nvPr/>
            </p:nvSpPr>
            <p:spPr bwMode="auto">
              <a:xfrm>
                <a:off x="2030175" y="5097395"/>
                <a:ext cx="2163378" cy="618246"/>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𝑑𝑊</m:t>
                          </m:r>
                        </m:num>
                        <m:den>
                          <m:r>
                            <a:rPr lang="en-US" sz="1800" i="1">
                              <a:latin typeface="Cambria Math" panose="02040503050406030204" pitchFamily="18" charset="0"/>
                            </a:rPr>
                            <m:t>𝑑𝑥</m:t>
                          </m:r>
                        </m:den>
                      </m:f>
                      <m:r>
                        <a:rPr lang="en-US" sz="1800" i="1">
                          <a:latin typeface="Cambria Math" panose="02040503050406030204" pitchFamily="18" charset="0"/>
                        </a:rPr>
                        <m:t>+</m:t>
                      </m:r>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𝑊</m:t>
                      </m:r>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725F3F2-102C-9156-56A6-7A2D016369C3}"/>
                  </a:ext>
                </a:extLst>
              </p:cNvPr>
              <p:cNvSpPr txBox="1">
                <a:spLocks noRot="1" noChangeAspect="1" noMove="1" noResize="1" noEditPoints="1" noAdjustHandles="1" noChangeArrowheads="1" noChangeShapeType="1" noTextEdit="1"/>
              </p:cNvSpPr>
              <p:nvPr/>
            </p:nvSpPr>
            <p:spPr bwMode="auto">
              <a:xfrm>
                <a:off x="2030175" y="5097395"/>
                <a:ext cx="2163378" cy="618246"/>
              </a:xfrm>
              <a:prstGeom prst="rect">
                <a:avLst/>
              </a:prstGeom>
              <a:blipFill>
                <a:blip r:embed="rId17"/>
                <a:stretch>
                  <a:fillRect b="-400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91242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P spid="16" grpId="0" animBg="1"/>
      <p:bldP spid="17" grpId="0" animBg="1"/>
      <p:bldP spid="18" grpId="0" animBg="1"/>
      <p:bldP spid="19" grpId="0" animBg="1"/>
      <p:bldP spid="22" grpId="0" animBg="1"/>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D61D02D1-A673-42E6-B657-595010F8ED85}"/>
                  </a:ext>
                </a:extLst>
              </p:cNvPr>
              <p:cNvSpPr txBox="1"/>
              <p:nvPr/>
            </p:nvSpPr>
            <p:spPr bwMode="auto">
              <a:xfrm>
                <a:off x="1763688" y="1984253"/>
                <a:ext cx="3113673"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altLang="zh-TW" sz="1800" i="1" smtClean="0">
                              <a:latin typeface="Cambria Math" panose="02040503050406030204" pitchFamily="18" charset="0"/>
                            </a:rPr>
                          </m:ctrlPr>
                        </m:naryPr>
                        <m:sub/>
                        <m:sup/>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1</m:t>
                              </m:r>
                            </m:num>
                            <m:den>
                              <m:r>
                                <a:rPr lang="en-US" altLang="zh-TW" b="0" i="1" smtClean="0">
                                  <a:latin typeface="Cambria Math" panose="02040503050406030204" pitchFamily="18" charset="0"/>
                                </a:rPr>
                                <m:t>𝑊</m:t>
                              </m:r>
                            </m:den>
                          </m:f>
                          <m:r>
                            <a:rPr lang="en-US" altLang="zh-TW" sz="1800" i="1">
                              <a:latin typeface="Cambria Math" panose="02040503050406030204" pitchFamily="18" charset="0"/>
                            </a:rPr>
                            <m:t>𝑑𝑦</m:t>
                          </m:r>
                        </m:e>
                      </m:nary>
                      <m:r>
                        <a:rPr lang="en-US" altLang="zh-TW" sz="1800" b="0" i="1" smtClean="0">
                          <a:latin typeface="Cambria Math" panose="02040503050406030204" pitchFamily="18" charset="0"/>
                        </a:rPr>
                        <m:t>=−</m:t>
                      </m:r>
                      <m:nary>
                        <m:naryPr>
                          <m:limLoc m:val="undOvr"/>
                          <m:subHide m:val="on"/>
                          <m:supHide m:val="on"/>
                          <m:ctrlPr>
                            <a:rPr lang="en-US" altLang="zh-TW" sz="1800" i="1" smtClean="0">
                              <a:latin typeface="Cambria Math" panose="02040503050406030204" pitchFamily="18" charset="0"/>
                            </a:rPr>
                          </m:ctrlPr>
                        </m:naryPr>
                        <m:sub/>
                        <m:sup/>
                        <m:e>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e>
                      </m:nary>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𝐶</m:t>
                      </m:r>
                      <m:r>
                        <a:rPr lang="en-US" altLang="zh-TW" sz="1800"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D61D02D1-A673-42E6-B657-595010F8ED85}"/>
                  </a:ext>
                </a:extLst>
              </p:cNvPr>
              <p:cNvSpPr txBox="1">
                <a:spLocks noRot="1" noChangeAspect="1" noMove="1" noResize="1" noEditPoints="1" noAdjustHandles="1" noChangeArrowheads="1" noChangeShapeType="1" noTextEdit="1"/>
              </p:cNvSpPr>
              <p:nvPr/>
            </p:nvSpPr>
            <p:spPr bwMode="auto">
              <a:xfrm>
                <a:off x="1763688" y="1984253"/>
                <a:ext cx="3113673" cy="818814"/>
              </a:xfrm>
              <a:prstGeom prst="rect">
                <a:avLst/>
              </a:prstGeom>
              <a:blipFill>
                <a:blip r:embed="rId2"/>
                <a:stretch>
                  <a:fillRect l="-27236" t="-132308" b="-19076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56E60007-EA93-209C-0804-82700AB1DE7D}"/>
                  </a:ext>
                </a:extLst>
              </p:cNvPr>
              <p:cNvSpPr txBox="1"/>
              <p:nvPr/>
            </p:nvSpPr>
            <p:spPr bwMode="auto">
              <a:xfrm>
                <a:off x="1778859" y="3374426"/>
                <a:ext cx="2812886" cy="818814"/>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ln</m:t>
                          </m:r>
                        </m:fName>
                        <m:e>
                          <m:r>
                            <a:rPr lang="en-US" altLang="zh-TW" sz="1800" b="0" i="1" smtClean="0">
                              <a:latin typeface="Cambria Math" panose="02040503050406030204" pitchFamily="18" charset="0"/>
                            </a:rPr>
                            <m:t>𝑊</m:t>
                          </m:r>
                        </m:e>
                      </m:func>
                      <m:r>
                        <a:rPr lang="en-US" altLang="zh-TW" sz="1800" b="0" i="1" smtClean="0">
                          <a:latin typeface="Cambria Math" panose="02040503050406030204" pitchFamily="18" charset="0"/>
                        </a:rPr>
                        <m:t>=−</m:t>
                      </m:r>
                      <m:nary>
                        <m:naryPr>
                          <m:limLoc m:val="undOvr"/>
                          <m:subHide m:val="on"/>
                          <m:supHide m:val="on"/>
                          <m:ctrlPr>
                            <a:rPr lang="en-US" altLang="zh-TW" sz="1800" i="1" smtClean="0">
                              <a:latin typeface="Cambria Math" panose="02040503050406030204" pitchFamily="18" charset="0"/>
                            </a:rPr>
                          </m:ctrlPr>
                        </m:naryPr>
                        <m:sub/>
                        <m:sup/>
                        <m:e>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e>
                      </m:nary>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𝐶</m:t>
                      </m:r>
                      <m:r>
                        <a:rPr lang="en-US" altLang="zh-TW" sz="1800"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56E60007-EA93-209C-0804-82700AB1DE7D}"/>
                  </a:ext>
                </a:extLst>
              </p:cNvPr>
              <p:cNvSpPr txBox="1">
                <a:spLocks noRot="1" noChangeAspect="1" noMove="1" noResize="1" noEditPoints="1" noAdjustHandles="1" noChangeArrowheads="1" noChangeShapeType="1" noTextEdit="1"/>
              </p:cNvSpPr>
              <p:nvPr/>
            </p:nvSpPr>
            <p:spPr bwMode="auto">
              <a:xfrm>
                <a:off x="1778859" y="3374426"/>
                <a:ext cx="2812886" cy="818814"/>
              </a:xfrm>
              <a:prstGeom prst="rect">
                <a:avLst/>
              </a:prstGeom>
              <a:blipFill>
                <a:blip r:embed="rId3"/>
                <a:stretch>
                  <a:fillRect t="-128788" b="-18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582C71DB-BAD9-6A94-32B5-67513D8BA2E8}"/>
                  </a:ext>
                </a:extLst>
              </p:cNvPr>
              <p:cNvSpPr txBox="1"/>
              <p:nvPr/>
            </p:nvSpPr>
            <p:spPr bwMode="auto">
              <a:xfrm>
                <a:off x="1815497" y="4621823"/>
                <a:ext cx="3120278" cy="984052"/>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𝑊</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𝐶</m:t>
                      </m:r>
                      <m:r>
                        <a:rPr lang="en-US" altLang="zh-TW" sz="1800" b="0" i="1" smtClean="0">
                          <a:latin typeface="Cambria Math" panose="02040503050406030204" pitchFamily="18" charset="0"/>
                        </a:rPr>
                        <m:t> </m:t>
                      </m:r>
                      <m:r>
                        <m:rPr>
                          <m:sty m:val="p"/>
                        </m:rPr>
                        <a:rPr lang="en-US" sz="1800">
                          <a:latin typeface="Cambria Math" panose="02040503050406030204" pitchFamily="18" charset="0"/>
                        </a:rPr>
                        <m:t>exp</m:t>
                      </m:r>
                      <m:d>
                        <m:dPr>
                          <m:ctrlPr>
                            <a:rPr lang="en-US" sz="1800" i="1">
                              <a:latin typeface="Cambria Math" panose="02040503050406030204" pitchFamily="18" charset="0"/>
                            </a:rPr>
                          </m:ctrlPr>
                        </m:dPr>
                        <m:e>
                          <m:r>
                            <a:rPr lang="en-US" altLang="zh-TW" sz="1800" i="1">
                              <a:latin typeface="Cambria Math" panose="02040503050406030204" pitchFamily="18" charset="0"/>
                            </a:rPr>
                            <m:t>−</m:t>
                          </m:r>
                          <m:nary>
                            <m:naryPr>
                              <m:limLoc m:val="undOvr"/>
                              <m:ctrlPr>
                                <a:rPr lang="en-US" altLang="zh-TW" sz="1800" i="1">
                                  <a:latin typeface="Cambria Math" panose="02040503050406030204" pitchFamily="18" charset="0"/>
                                </a:rPr>
                              </m:ctrlPr>
                            </m:naryPr>
                            <m:sub>
                              <m:r>
                                <m:rPr>
                                  <m:brk m:alnAt="24"/>
                                </m:rPr>
                                <a:rPr lang="en-US" altLang="zh-TW" sz="1800" i="1">
                                  <a:latin typeface="Cambria Math" panose="02040503050406030204" pitchFamily="18" charset="0"/>
                                </a:rPr>
                                <m:t>0</m:t>
                              </m:r>
                            </m:sub>
                            <m:sup>
                              <m:r>
                                <a:rPr lang="en-US" altLang="zh-TW" sz="1800" i="1">
                                  <a:latin typeface="Cambria Math" panose="02040503050406030204" pitchFamily="18" charset="0"/>
                                </a:rPr>
                                <m:t>𝑥</m:t>
                              </m:r>
                            </m:sup>
                            <m:e>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e>
                              </m:d>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r>
                                <a:rPr lang="en-US" altLang="zh-TW" sz="1800" i="1">
                                  <a:latin typeface="Cambria Math" panose="02040503050406030204" pitchFamily="18" charset="0"/>
                                </a:rPr>
                                <m:t>′</m:t>
                              </m:r>
                            </m:e>
                          </m:nary>
                        </m:e>
                      </m:d>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582C71DB-BAD9-6A94-32B5-67513D8BA2E8}"/>
                  </a:ext>
                </a:extLst>
              </p:cNvPr>
              <p:cNvSpPr txBox="1">
                <a:spLocks noRot="1" noChangeAspect="1" noMove="1" noResize="1" noEditPoints="1" noAdjustHandles="1" noChangeArrowheads="1" noChangeShapeType="1" noTextEdit="1"/>
              </p:cNvSpPr>
              <p:nvPr/>
            </p:nvSpPr>
            <p:spPr bwMode="auto">
              <a:xfrm>
                <a:off x="1815497" y="4621823"/>
                <a:ext cx="3120278" cy="984052"/>
              </a:xfrm>
              <a:prstGeom prst="rect">
                <a:avLst/>
              </a:prstGeom>
              <a:blipFill>
                <a:blip r:embed="rId4"/>
                <a:stretch>
                  <a:fillRect t="-96203" b="-1506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670F4D-4149-AFF9-7D7D-536B7FBC6456}"/>
                  </a:ext>
                </a:extLst>
              </p:cNvPr>
              <p:cNvSpPr txBox="1"/>
              <p:nvPr/>
            </p:nvSpPr>
            <p:spPr bwMode="auto">
              <a:xfrm>
                <a:off x="1763688" y="908720"/>
                <a:ext cx="2163378" cy="618246"/>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𝑑𝑊</m:t>
                          </m:r>
                        </m:num>
                        <m:den>
                          <m:r>
                            <a:rPr lang="en-US" sz="1800" i="1">
                              <a:latin typeface="Cambria Math" panose="02040503050406030204" pitchFamily="18" charset="0"/>
                            </a:rPr>
                            <m:t>𝑑𝑥</m:t>
                          </m:r>
                        </m:den>
                      </m:f>
                      <m:r>
                        <a:rPr lang="en-US" sz="1800" i="1">
                          <a:latin typeface="Cambria Math" panose="02040503050406030204" pitchFamily="18" charset="0"/>
                        </a:rPr>
                        <m:t>+</m:t>
                      </m:r>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𝑊</m:t>
                      </m:r>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55670F4D-4149-AFF9-7D7D-536B7FBC6456}"/>
                  </a:ext>
                </a:extLst>
              </p:cNvPr>
              <p:cNvSpPr txBox="1">
                <a:spLocks noRot="1" noChangeAspect="1" noMove="1" noResize="1" noEditPoints="1" noAdjustHandles="1" noChangeArrowheads="1" noChangeShapeType="1" noTextEdit="1"/>
              </p:cNvSpPr>
              <p:nvPr/>
            </p:nvSpPr>
            <p:spPr bwMode="auto">
              <a:xfrm>
                <a:off x="1763688" y="908720"/>
                <a:ext cx="2163378" cy="618246"/>
              </a:xfrm>
              <a:prstGeom prst="rect">
                <a:avLst/>
              </a:prstGeom>
              <a:blipFill>
                <a:blip r:embed="rId5"/>
                <a:stretch>
                  <a:fillRect b="-400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4489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AA06AB1-F3FA-EAD6-2479-3C6713FC7D1F}"/>
                  </a:ext>
                </a:extLst>
              </p:cNvPr>
              <p:cNvSpPr txBox="1"/>
              <p:nvPr/>
            </p:nvSpPr>
            <p:spPr bwMode="auto">
              <a:xfrm>
                <a:off x="1966121" y="935704"/>
                <a:ext cx="3240360" cy="723916"/>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m:t>
                          </m:r>
                        </m:num>
                        <m:den>
                          <m:r>
                            <a:rPr lang="en-US" sz="1800" b="0" i="1" smtClean="0">
                              <a:latin typeface="Cambria Math" panose="02040503050406030204" pitchFamily="18" charset="0"/>
                            </a:rPr>
                            <m:t>𝑑𝑥</m:t>
                          </m:r>
                        </m:den>
                      </m:f>
                      <m:d>
                        <m:dPr>
                          <m:ctrlPr>
                            <a:rPr lang="en-US" sz="1800" b="0" i="1" smtClean="0">
                              <a:latin typeface="Cambria Math" panose="02040503050406030204" pitchFamily="18" charset="0"/>
                            </a:rPr>
                          </m:ctrlPr>
                        </m:dPr>
                        <m:e>
                          <m:f>
                            <m:fPr>
                              <m:ctrlPr>
                                <a:rPr lang="en-US"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en>
                          </m:f>
                        </m:e>
                      </m:d>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den>
                      </m:f>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altLang="zh-TW" sz="1800" b="0" i="1" smtClean="0">
                              <a:latin typeface="Cambria Math" panose="02040503050406030204" pitchFamily="18" charset="0"/>
                            </a:rPr>
                            <m:t>𝑊</m:t>
                          </m:r>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𝑦</m:t>
                              </m:r>
                            </m:e>
                            <m:sub>
                              <m:r>
                                <a:rPr lang="en-US" sz="1800" i="1">
                                  <a:latin typeface="Cambria Math" panose="02040503050406030204" pitchFamily="18" charset="0"/>
                                </a:rPr>
                                <m:t>1</m:t>
                              </m:r>
                            </m:sub>
                            <m:sup>
                              <m:r>
                                <a:rPr lang="en-US" sz="1800" i="1">
                                  <a:latin typeface="Cambria Math" panose="02040503050406030204" pitchFamily="18" charset="0"/>
                                </a:rPr>
                                <m:t>2</m:t>
                              </m:r>
                            </m:sup>
                          </m:sSubSup>
                        </m:den>
                      </m:f>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AA06AB1-F3FA-EAD6-2479-3C6713FC7D1F}"/>
                  </a:ext>
                </a:extLst>
              </p:cNvPr>
              <p:cNvSpPr txBox="1">
                <a:spLocks noRot="1" noChangeAspect="1" noMove="1" noResize="1" noEditPoints="1" noAdjustHandles="1" noChangeArrowheads="1" noChangeShapeType="1" noTextEdit="1"/>
              </p:cNvSpPr>
              <p:nvPr/>
            </p:nvSpPr>
            <p:spPr bwMode="auto">
              <a:xfrm>
                <a:off x="1966121" y="935704"/>
                <a:ext cx="3240360" cy="723916"/>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935B934-1B09-4C0D-F6B6-C3453DE8929B}"/>
                  </a:ext>
                </a:extLst>
              </p:cNvPr>
              <p:cNvSpPr txBox="1"/>
              <p:nvPr/>
            </p:nvSpPr>
            <p:spPr bwMode="auto">
              <a:xfrm>
                <a:off x="1187624" y="1916832"/>
                <a:ext cx="6192688" cy="495777"/>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If Wronskian </a:t>
                </a:r>
                <a14:m>
                  <m:oMath xmlns:m="http://schemas.openxmlformats.org/officeDocument/2006/math">
                    <m:r>
                      <a:rPr lang="en-US" sz="1800" b="0" i="1" smtClean="0">
                        <a:latin typeface="Cambria Math" panose="02040503050406030204" pitchFamily="18" charset="0"/>
                      </a:rPr>
                      <m:t>𝑊</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oMath>
                </a14:m>
                <a:r>
                  <a:rPr lang="en-US" sz="1800" dirty="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oMath>
                </a14:m>
                <a:r>
                  <a:rPr lang="en-US" sz="1800" dirty="0">
                    <a:latin typeface="Times New Roman" panose="02020603050405020304" pitchFamily="18" charset="0"/>
                    <a:cs typeface="Times New Roman" panose="02020603050405020304" pitchFamily="18" charset="0"/>
                  </a:rPr>
                  <a:t> is known, </a:t>
                </a:r>
                <a14:m>
                  <m:oMath xmlns:m="http://schemas.openxmlformats.org/officeDocument/2006/math">
                    <m:f>
                      <m:fPr>
                        <m:ctrlPr>
                          <a:rPr lang="en-US"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en>
                    </m:f>
                  </m:oMath>
                </a14:m>
                <a:r>
                  <a:rPr lang="en-US" sz="1800" dirty="0">
                    <a:latin typeface="Times New Roman" panose="02020603050405020304" pitchFamily="18" charset="0"/>
                    <a:cs typeface="Times New Roman" panose="02020603050405020304" pitchFamily="18" charset="0"/>
                  </a:rPr>
                  <a:t> could be obtained!</a:t>
                </a:r>
              </a:p>
            </p:txBody>
          </p:sp>
        </mc:Choice>
        <mc:Fallback xmlns="">
          <p:sp>
            <p:nvSpPr>
              <p:cNvPr id="3" name="TextBox 2">
                <a:extLst>
                  <a:ext uri="{FF2B5EF4-FFF2-40B4-BE49-F238E27FC236}">
                    <a16:creationId xmlns:a16="http://schemas.microsoft.com/office/drawing/2014/main" id="{F935B934-1B09-4C0D-F6B6-C3453DE8929B}"/>
                  </a:ext>
                </a:extLst>
              </p:cNvPr>
              <p:cNvSpPr txBox="1">
                <a:spLocks noRot="1" noChangeAspect="1" noMove="1" noResize="1" noEditPoints="1" noAdjustHandles="1" noChangeArrowheads="1" noChangeShapeType="1" noTextEdit="1"/>
              </p:cNvSpPr>
              <p:nvPr/>
            </p:nvSpPr>
            <p:spPr bwMode="auto">
              <a:xfrm>
                <a:off x="1187624" y="1916832"/>
                <a:ext cx="6192688" cy="495777"/>
              </a:xfrm>
              <a:prstGeom prst="rect">
                <a:avLst/>
              </a:prstGeom>
              <a:blipFill>
                <a:blip r:embed="rId3"/>
                <a:stretch>
                  <a:fillRect l="-81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54AC04-F924-91DB-DCD2-9162C770C06F}"/>
                  </a:ext>
                </a:extLst>
              </p:cNvPr>
              <p:cNvSpPr txBox="1"/>
              <p:nvPr/>
            </p:nvSpPr>
            <p:spPr bwMode="auto">
              <a:xfrm>
                <a:off x="1966121" y="2412609"/>
                <a:ext cx="2101823" cy="818814"/>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den>
                      </m:f>
                      <m:r>
                        <a:rPr lang="en-US" sz="1800" b="0" i="1" smtClean="0">
                          <a:latin typeface="Cambria Math" panose="02040503050406030204" pitchFamily="18" charset="0"/>
                        </a:rPr>
                        <m:t>=</m:t>
                      </m:r>
                      <m:r>
                        <a:rPr lang="en-US" sz="1800" b="0" i="1" smtClean="0">
                          <a:latin typeface="Cambria Math" panose="02040503050406030204" pitchFamily="18" charset="0"/>
                        </a:rPr>
                        <m:t>𝐶</m:t>
                      </m:r>
                      <m:r>
                        <a:rPr lang="en-US" sz="1800" b="0" i="1" smtClean="0">
                          <a:latin typeface="Cambria Math" panose="02040503050406030204" pitchFamily="18" charset="0"/>
                        </a:rPr>
                        <m:t>+</m:t>
                      </m:r>
                      <m:nary>
                        <m:naryPr>
                          <m:limLoc m:val="undOvr"/>
                          <m:subHide m:val="on"/>
                          <m:supHide m:val="on"/>
                          <m:ctrlPr>
                            <a:rPr lang="en-US" sz="1800" b="0" i="1" smtClean="0">
                              <a:latin typeface="Cambria Math" panose="02040503050406030204" pitchFamily="18" charset="0"/>
                            </a:rPr>
                          </m:ctrlPr>
                        </m:naryPr>
                        <m:sub/>
                        <m:sup/>
                        <m:e>
                          <m:r>
                            <a:rPr lang="en-US" sz="1800" b="0" i="1" smtClean="0">
                              <a:latin typeface="Cambria Math" panose="02040503050406030204" pitchFamily="18" charset="0"/>
                            </a:rPr>
                            <m:t>𝑑𝑥</m:t>
                          </m:r>
                        </m:e>
                      </m:nary>
                      <m:f>
                        <m:fPr>
                          <m:ctrlPr>
                            <a:rPr lang="en-US" sz="1800" b="0" i="1" smtClean="0">
                              <a:latin typeface="Cambria Math" panose="02040503050406030204" pitchFamily="18" charset="0"/>
                            </a:rPr>
                          </m:ctrlPr>
                        </m:fPr>
                        <m:num>
                          <m:r>
                            <a:rPr lang="en-US" altLang="zh-TW" sz="1800" b="0" i="1" smtClean="0">
                              <a:latin typeface="Cambria Math" panose="02040503050406030204" pitchFamily="18" charset="0"/>
                            </a:rPr>
                            <m:t>𝑊</m:t>
                          </m:r>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den>
                      </m:f>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954AC04-F924-91DB-DCD2-9162C770C06F}"/>
                  </a:ext>
                </a:extLst>
              </p:cNvPr>
              <p:cNvSpPr txBox="1">
                <a:spLocks noRot="1" noChangeAspect="1" noMove="1" noResize="1" noEditPoints="1" noAdjustHandles="1" noChangeArrowheads="1" noChangeShapeType="1" noTextEdit="1"/>
              </p:cNvSpPr>
              <p:nvPr/>
            </p:nvSpPr>
            <p:spPr bwMode="auto">
              <a:xfrm>
                <a:off x="1966121" y="2412609"/>
                <a:ext cx="2101823" cy="818814"/>
              </a:xfrm>
              <a:prstGeom prst="rect">
                <a:avLst/>
              </a:prstGeom>
              <a:blipFill>
                <a:blip r:embed="rId4"/>
                <a:stretch>
                  <a:fillRect t="-132308" r="-1807" b="-18923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400675E-CC9B-5A54-CC64-AB3FFDC73EDB}"/>
                  </a:ext>
                </a:extLst>
              </p:cNvPr>
              <p:cNvSpPr txBox="1"/>
              <p:nvPr/>
            </p:nvSpPr>
            <p:spPr bwMode="auto">
              <a:xfrm>
                <a:off x="1966121" y="3488635"/>
                <a:ext cx="4982143" cy="870816"/>
              </a:xfrm>
              <a:prstGeom prst="rect">
                <a:avLst/>
              </a:prstGeom>
              <a:solidFill>
                <a:srgbClr val="FFFFCC"/>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sz="1800" b="0" i="1" smtClean="0">
                          <a:latin typeface="Cambria Math" panose="02040503050406030204" pitchFamily="18" charset="0"/>
                        </a:rPr>
                        <m:t>=</m:t>
                      </m:r>
                      <m:r>
                        <a:rPr lang="en-US" sz="1800" b="0" i="1" smtClean="0">
                          <a:latin typeface="Cambria Math" panose="02040503050406030204" pitchFamily="18" charset="0"/>
                        </a:rPr>
                        <m:t>𝐶</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sz="1800" b="0" i="1" smtClean="0">
                          <a:latin typeface="Cambria Math" panose="02040503050406030204" pitchFamily="18" charset="0"/>
                        </a:rPr>
                        <m:t>+</m:t>
                      </m:r>
                      <m:r>
                        <a:rPr lang="en-US" altLang="zh-TW" sz="1800" i="1">
                          <a:latin typeface="Cambria Math" panose="02040503050406030204" pitchFamily="18" charset="0"/>
                        </a:rPr>
                        <m:t>𝑊</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0</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nary>
                        <m:naryPr>
                          <m:limLoc m:val="undOvr"/>
                          <m:subHide m:val="on"/>
                          <m:supHide m:val="on"/>
                          <m:ctrlPr>
                            <a:rPr lang="en-US" sz="1800" b="0" i="1" smtClean="0">
                              <a:latin typeface="Cambria Math" panose="02040503050406030204" pitchFamily="18" charset="0"/>
                            </a:rPr>
                          </m:ctrlPr>
                        </m:naryPr>
                        <m:sub/>
                        <m:sup/>
                        <m:e>
                          <m:r>
                            <a:rPr lang="en-US" sz="1800" b="0" i="1" smtClean="0">
                              <a:latin typeface="Cambria Math" panose="02040503050406030204" pitchFamily="18" charset="0"/>
                            </a:rPr>
                            <m:t>𝑑𝑥</m:t>
                          </m:r>
                        </m:e>
                      </m:nary>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exp</m:t>
                          </m:r>
                          <m:d>
                            <m:dPr>
                              <m:ctrlPr>
                                <a:rPr lang="en-US" sz="1800" b="0" i="1" smtClean="0">
                                  <a:latin typeface="Cambria Math" panose="02040503050406030204" pitchFamily="18" charset="0"/>
                                </a:rPr>
                              </m:ctrlPr>
                            </m:dPr>
                            <m:e>
                              <m:r>
                                <a:rPr lang="en-US" altLang="zh-TW" sz="1800" i="1">
                                  <a:latin typeface="Cambria Math" panose="02040503050406030204" pitchFamily="18" charset="0"/>
                                </a:rPr>
                                <m:t>−</m:t>
                              </m:r>
                              <m:nary>
                                <m:naryPr>
                                  <m:limLoc m:val="undOvr"/>
                                  <m:ctrlPr>
                                    <a:rPr lang="en-US" altLang="zh-TW" sz="1800" i="1">
                                      <a:latin typeface="Cambria Math" panose="02040503050406030204" pitchFamily="18" charset="0"/>
                                    </a:rPr>
                                  </m:ctrlPr>
                                </m:naryPr>
                                <m:sub>
                                  <m:r>
                                    <m:rPr>
                                      <m:brk m:alnAt="24"/>
                                    </m:rPr>
                                    <a:rPr lang="en-US" altLang="zh-TW" sz="1800" i="1">
                                      <a:latin typeface="Cambria Math" panose="02040503050406030204" pitchFamily="18" charset="0"/>
                                    </a:rPr>
                                    <m:t>0</m:t>
                                  </m:r>
                                </m:sub>
                                <m:sup>
                                  <m:r>
                                    <a:rPr lang="en-US" altLang="zh-TW" sz="1800" i="1">
                                      <a:latin typeface="Cambria Math" panose="02040503050406030204" pitchFamily="18" charset="0"/>
                                    </a:rPr>
                                    <m:t>𝑥</m:t>
                                  </m:r>
                                </m:sup>
                                <m:e>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e>
                                  </m:d>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r>
                                    <a:rPr lang="en-US" altLang="zh-TW" sz="1800" i="1">
                                      <a:latin typeface="Cambria Math" panose="02040503050406030204" pitchFamily="18" charset="0"/>
                                    </a:rPr>
                                    <m:t>′</m:t>
                                  </m:r>
                                </m:e>
                              </m:nary>
                            </m:e>
                          </m:d>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den>
                      </m:f>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3400675E-CC9B-5A54-CC64-AB3FFDC73EDB}"/>
                  </a:ext>
                </a:extLst>
              </p:cNvPr>
              <p:cNvSpPr txBox="1">
                <a:spLocks noRot="1" noChangeAspect="1" noMove="1" noResize="1" noEditPoints="1" noAdjustHandles="1" noChangeArrowheads="1" noChangeShapeType="1" noTextEdit="1"/>
              </p:cNvSpPr>
              <p:nvPr/>
            </p:nvSpPr>
            <p:spPr bwMode="auto">
              <a:xfrm>
                <a:off x="1966121" y="3488635"/>
                <a:ext cx="4982143" cy="870816"/>
              </a:xfrm>
              <a:prstGeom prst="rect">
                <a:avLst/>
              </a:prstGeom>
              <a:blipFill>
                <a:blip r:embed="rId5"/>
                <a:stretch>
                  <a:fillRect t="-117143" b="-17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F5CB88B-51C1-0E7B-2F09-7463A9E4715A}"/>
                  </a:ext>
                </a:extLst>
              </p:cNvPr>
              <p:cNvSpPr txBox="1"/>
              <p:nvPr/>
            </p:nvSpPr>
            <p:spPr bwMode="auto">
              <a:xfrm>
                <a:off x="1954559" y="4616663"/>
                <a:ext cx="3481537" cy="870816"/>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altLang="zh-TW" sz="180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nary>
                        <m:naryPr>
                          <m:limLoc m:val="undOvr"/>
                          <m:subHide m:val="on"/>
                          <m:supHide m:val="on"/>
                          <m:ctrlPr>
                            <a:rPr lang="en-US" sz="1800" b="0" i="1" smtClean="0">
                              <a:latin typeface="Cambria Math" panose="02040503050406030204" pitchFamily="18" charset="0"/>
                            </a:rPr>
                          </m:ctrlPr>
                        </m:naryPr>
                        <m:sub/>
                        <m:sup/>
                        <m:e>
                          <m:r>
                            <a:rPr lang="en-US" sz="1800" b="0" i="1" smtClean="0">
                              <a:latin typeface="Cambria Math" panose="02040503050406030204" pitchFamily="18" charset="0"/>
                            </a:rPr>
                            <m:t>𝑑𝑥</m:t>
                          </m:r>
                        </m:e>
                      </m:nary>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exp</m:t>
                          </m:r>
                          <m:d>
                            <m:dPr>
                              <m:ctrlPr>
                                <a:rPr lang="en-US" sz="1800" b="0" i="1" smtClean="0">
                                  <a:latin typeface="Cambria Math" panose="02040503050406030204" pitchFamily="18" charset="0"/>
                                </a:rPr>
                              </m:ctrlPr>
                            </m:dPr>
                            <m:e>
                              <m:r>
                                <a:rPr lang="en-US" altLang="zh-TW" sz="1800" i="1">
                                  <a:latin typeface="Cambria Math" panose="02040503050406030204" pitchFamily="18" charset="0"/>
                                </a:rPr>
                                <m:t>−</m:t>
                              </m:r>
                              <m:nary>
                                <m:naryPr>
                                  <m:limLoc m:val="undOvr"/>
                                  <m:ctrlPr>
                                    <a:rPr lang="en-US" altLang="zh-TW" sz="1800" i="1">
                                      <a:latin typeface="Cambria Math" panose="02040503050406030204" pitchFamily="18" charset="0"/>
                                    </a:rPr>
                                  </m:ctrlPr>
                                </m:naryPr>
                                <m:sub>
                                  <m:r>
                                    <m:rPr>
                                      <m:brk m:alnAt="24"/>
                                    </m:rPr>
                                    <a:rPr lang="en-US" altLang="zh-TW" sz="1800" i="1">
                                      <a:latin typeface="Cambria Math" panose="02040503050406030204" pitchFamily="18" charset="0"/>
                                    </a:rPr>
                                    <m:t>0</m:t>
                                  </m:r>
                                </m:sub>
                                <m:sup>
                                  <m:r>
                                    <a:rPr lang="en-US" altLang="zh-TW" sz="1800" i="1">
                                      <a:latin typeface="Cambria Math" panose="02040503050406030204" pitchFamily="18" charset="0"/>
                                    </a:rPr>
                                    <m:t>𝑥</m:t>
                                  </m:r>
                                </m:sup>
                                <m:e>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e>
                                  </m:d>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r>
                                    <a:rPr lang="en-US" altLang="zh-TW" sz="1800" i="1">
                                      <a:latin typeface="Cambria Math" panose="02040503050406030204" pitchFamily="18" charset="0"/>
                                    </a:rPr>
                                    <m:t>′</m:t>
                                  </m:r>
                                </m:e>
                              </m:nary>
                            </m:e>
                          </m:d>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den>
                      </m:f>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F5CB88B-51C1-0E7B-2F09-7463A9E4715A}"/>
                  </a:ext>
                </a:extLst>
              </p:cNvPr>
              <p:cNvSpPr txBox="1">
                <a:spLocks noRot="1" noChangeAspect="1" noMove="1" noResize="1" noEditPoints="1" noAdjustHandles="1" noChangeArrowheads="1" noChangeShapeType="1" noTextEdit="1"/>
              </p:cNvSpPr>
              <p:nvPr/>
            </p:nvSpPr>
            <p:spPr bwMode="auto">
              <a:xfrm>
                <a:off x="1954559" y="4616663"/>
                <a:ext cx="3481537" cy="870816"/>
              </a:xfrm>
              <a:prstGeom prst="rect">
                <a:avLst/>
              </a:prstGeom>
              <a:blipFill>
                <a:blip r:embed="rId6"/>
                <a:stretch>
                  <a:fillRect l="-6182" t="-117143" b="-17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9638F3-41E6-8AAA-FA66-88C65D4E62A2}"/>
                  </a:ext>
                </a:extLst>
              </p:cNvPr>
              <p:cNvSpPr txBox="1"/>
              <p:nvPr/>
            </p:nvSpPr>
            <p:spPr bwMode="auto">
              <a:xfrm>
                <a:off x="1907704" y="5732300"/>
                <a:ext cx="7056784" cy="369332"/>
              </a:xfrm>
              <a:prstGeom prst="rect">
                <a:avLst/>
              </a:prstGeom>
              <a:noFill/>
              <a:ln w="9525">
                <a:noFill/>
                <a:miter lim="800000"/>
                <a:headEnd/>
                <a:tailEnd/>
              </a:ln>
            </p:spPr>
            <p:txBody>
              <a:bodyPr wrap="square" rtlCol="0">
                <a:spAutoFit/>
              </a:bodyPr>
              <a:lstStyle/>
              <a:p>
                <a:r>
                  <a:rPr lang="en-US" sz="1800" dirty="0">
                    <a:solidFill>
                      <a:srgbClr val="FF0000"/>
                    </a:solidFill>
                    <a:latin typeface="Times New Roman" panose="02020603050405020304" pitchFamily="18" charset="0"/>
                  </a:rPr>
                  <a:t>由</a:t>
                </a:r>
                <a:r>
                  <a:rPr lang="en-US" altLang="zh-TW" sz="1800" dirty="0">
                    <a:solidFill>
                      <a:srgbClr val="FF0000"/>
                    </a:solidFill>
                    <a:latin typeface="Times New Roman" panose="02020603050405020304" pitchFamily="18" charset="0"/>
                  </a:rPr>
                  <a:t>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1</m:t>
                        </m:r>
                      </m:sub>
                    </m:sSub>
                  </m:oMath>
                </a14:m>
                <a:r>
                  <a:rPr lang="en-US" sz="1800" dirty="0" err="1">
                    <a:solidFill>
                      <a:srgbClr val="FF0000"/>
                    </a:solidFill>
                    <a:latin typeface="Times New Roman" panose="02020603050405020304" pitchFamily="18" charset="0"/>
                  </a:rPr>
                  <a:t>我們計算出另一個線性獨立的函數</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2</m:t>
                        </m:r>
                      </m:sub>
                    </m:sSub>
                    <m:d>
                      <m:dPr>
                        <m:ctrlPr>
                          <a:rPr lang="en-US" altLang="zh-TW" sz="1800" i="1">
                            <a:solidFill>
                              <a:srgbClr val="FF0000"/>
                            </a:solidFill>
                            <a:latin typeface="Cambria Math" panose="02040503050406030204" pitchFamily="18" charset="0"/>
                          </a:rPr>
                        </m:ctrlPr>
                      </m:dPr>
                      <m:e>
                        <m:r>
                          <a:rPr lang="en-US" altLang="zh-TW" sz="1800" i="1">
                            <a:solidFill>
                              <a:srgbClr val="FF0000"/>
                            </a:solidFill>
                            <a:latin typeface="Cambria Math" panose="02040503050406030204" pitchFamily="18" charset="0"/>
                          </a:rPr>
                          <m:t>𝑥</m:t>
                        </m:r>
                      </m:e>
                    </m:d>
                  </m:oMath>
                </a14:m>
                <a:r>
                  <a:rPr lang="en-US" sz="1800" dirty="0" err="1">
                    <a:solidFill>
                      <a:srgbClr val="FF0000"/>
                    </a:solidFill>
                    <a:latin typeface="Times New Roman" panose="02020603050405020304" pitchFamily="18" charset="0"/>
                  </a:rPr>
                  <a:t>，也</a:t>
                </a:r>
                <a:r>
                  <a:rPr lang="zh-TW" altLang="en-US" sz="1800" dirty="0">
                    <a:solidFill>
                      <a:srgbClr val="FF0000"/>
                    </a:solidFill>
                    <a:latin typeface="Times New Roman" panose="02020603050405020304" pitchFamily="18" charset="0"/>
                  </a:rPr>
                  <a:t>滿足此方程式。</a:t>
                </a:r>
                <a:endParaRPr lang="en-US" sz="1800" dirty="0">
                  <a:solidFill>
                    <a:srgbClr val="FF0000"/>
                  </a:solidFill>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F9638F3-41E6-8AAA-FA66-88C65D4E62A2}"/>
                  </a:ext>
                </a:extLst>
              </p:cNvPr>
              <p:cNvSpPr txBox="1">
                <a:spLocks noRot="1" noChangeAspect="1" noMove="1" noResize="1" noEditPoints="1" noAdjustHandles="1" noChangeArrowheads="1" noChangeShapeType="1" noTextEdit="1"/>
              </p:cNvSpPr>
              <p:nvPr/>
            </p:nvSpPr>
            <p:spPr bwMode="auto">
              <a:xfrm>
                <a:off x="1907704" y="5732300"/>
                <a:ext cx="7056784" cy="369332"/>
              </a:xfrm>
              <a:prstGeom prst="rect">
                <a:avLst/>
              </a:prstGeom>
              <a:blipFill>
                <a:blip r:embed="rId7"/>
                <a:stretch>
                  <a:fillRect l="-718" t="-6667" b="-23333"/>
                </a:stretch>
              </a:blipFill>
              <a:ln w="9525">
                <a:noFill/>
                <a:miter lim="800000"/>
                <a:headEnd/>
                <a:tailEnd/>
              </a:ln>
            </p:spPr>
            <p:txBody>
              <a:bodyPr/>
              <a:lstStyle/>
              <a:p>
                <a:r>
                  <a:rPr lang="en-US">
                    <a:noFill/>
                  </a:rPr>
                  <a:t> </a:t>
                </a:r>
              </a:p>
            </p:txBody>
          </p:sp>
        </mc:Fallback>
      </mc:AlternateContent>
      <p:sp>
        <p:nvSpPr>
          <p:cNvPr id="8" name="TextBox 7">
            <a:extLst>
              <a:ext uri="{FF2B5EF4-FFF2-40B4-BE49-F238E27FC236}">
                <a16:creationId xmlns:a16="http://schemas.microsoft.com/office/drawing/2014/main" id="{BC73DB4D-8C53-FA31-2AF5-92F071B73EA4}"/>
              </a:ext>
            </a:extLst>
          </p:cNvPr>
          <p:cNvSpPr txBox="1"/>
          <p:nvPr/>
        </p:nvSpPr>
        <p:spPr bwMode="auto">
          <a:xfrm>
            <a:off x="1187624" y="476672"/>
            <a:ext cx="3384376"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cs typeface="Times New Roman" panose="02020603050405020304" pitchFamily="18" charset="0"/>
              </a:rPr>
              <a:t>There is one more formula:</a:t>
            </a:r>
          </a:p>
        </p:txBody>
      </p:sp>
    </p:spTree>
    <p:extLst>
      <p:ext uri="{BB962C8B-B14F-4D97-AF65-F5344CB8AC3E}">
        <p14:creationId xmlns:p14="http://schemas.microsoft.com/office/powerpoint/2010/main" val="411631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3917E-DF53-F911-1375-10D4D45CA366}"/>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Box 6">
                <a:extLst>
                  <a:ext uri="{FF2B5EF4-FFF2-40B4-BE49-F238E27FC236}">
                    <a16:creationId xmlns:a16="http://schemas.microsoft.com/office/drawing/2014/main" id="{56F268CB-FF1B-EC0B-78F6-6DB44DB2E447}"/>
                  </a:ext>
                </a:extLst>
              </p:cNvPr>
              <p:cNvSpPr txBox="1">
                <a:spLocks noChangeArrowheads="1"/>
              </p:cNvSpPr>
              <p:nvPr/>
            </p:nvSpPr>
            <p:spPr bwMode="auto">
              <a:xfrm>
                <a:off x="755576" y="1432074"/>
                <a:ext cx="52562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solidFill>
                      <a:srgbClr val="FF0000"/>
                    </a:solidFill>
                  </a:rPr>
                  <a:t>如果可以一個函數</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b="0" i="1" smtClean="0">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1</m:t>
                        </m:r>
                      </m:sub>
                    </m:sSub>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e>
                    </m:d>
                    <m:r>
                      <a:rPr lang="en-US" altLang="zh-TW" sz="1800" i="1" smtClean="0">
                        <a:solidFill>
                          <a:srgbClr val="FF0000"/>
                        </a:solidFill>
                        <a:latin typeface="Cambria Math" panose="02040503050406030204" pitchFamily="18" charset="0"/>
                      </a:rPr>
                      <m:t> </m:t>
                    </m:r>
                  </m:oMath>
                </a14:m>
                <a:r>
                  <a:rPr lang="zh-TW" altLang="en-US" sz="1800" dirty="0">
                    <a:solidFill>
                      <a:srgbClr val="FF0000"/>
                    </a:solidFill>
                  </a:rPr>
                  <a:t>滿足方程式</a:t>
                </a:r>
                <a:r>
                  <a:rPr lang="zh-TW" altLang="en-US" sz="1800" dirty="0"/>
                  <a:t>：</a:t>
                </a:r>
              </a:p>
            </p:txBody>
          </p:sp>
        </mc:Choice>
        <mc:Fallback xmlns="">
          <p:sp>
            <p:nvSpPr>
              <p:cNvPr id="3" name="Text Box 6">
                <a:extLst>
                  <a:ext uri="{FF2B5EF4-FFF2-40B4-BE49-F238E27FC236}">
                    <a16:creationId xmlns:a16="http://schemas.microsoft.com/office/drawing/2014/main" id="{56F268CB-FF1B-EC0B-78F6-6DB44DB2E447}"/>
                  </a:ext>
                </a:extLst>
              </p:cNvPr>
              <p:cNvSpPr txBox="1">
                <a:spLocks noRot="1" noChangeAspect="1" noMove="1" noResize="1" noEditPoints="1" noAdjustHandles="1" noChangeArrowheads="1" noChangeShapeType="1" noTextEdit="1"/>
              </p:cNvSpPr>
              <p:nvPr/>
            </p:nvSpPr>
            <p:spPr bwMode="auto">
              <a:xfrm>
                <a:off x="755576" y="1432074"/>
                <a:ext cx="5256212" cy="369332"/>
              </a:xfrm>
              <a:prstGeom prst="rect">
                <a:avLst/>
              </a:prstGeom>
              <a:blipFill>
                <a:blip r:embed="rId2"/>
                <a:stretch>
                  <a:fillRect l="-964"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0483D795-1226-7FE8-BF91-05EDC9D1BF81}"/>
                  </a:ext>
                </a:extLst>
              </p:cNvPr>
              <p:cNvSpPr txBox="1"/>
              <p:nvPr/>
            </p:nvSpPr>
            <p:spPr bwMode="auto">
              <a:xfrm>
                <a:off x="4714806" y="1410775"/>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0483D795-1226-7FE8-BF91-05EDC9D1BF81}"/>
                  </a:ext>
                </a:extLst>
              </p:cNvPr>
              <p:cNvSpPr txBox="1">
                <a:spLocks noRot="1" noChangeAspect="1" noMove="1" noResize="1" noEditPoints="1" noAdjustHandles="1" noChangeArrowheads="1" noChangeShapeType="1" noTextEdit="1"/>
              </p:cNvSpPr>
              <p:nvPr/>
            </p:nvSpPr>
            <p:spPr bwMode="auto">
              <a:xfrm>
                <a:off x="4714806" y="1410775"/>
                <a:ext cx="2791084" cy="369332"/>
              </a:xfrm>
              <a:prstGeom prst="rect">
                <a:avLst/>
              </a:prstGeom>
              <a:blipFill>
                <a:blip r:embed="rId3"/>
                <a:stretch>
                  <a:fillRect b="-64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1">
                <a:extLst>
                  <a:ext uri="{FF2B5EF4-FFF2-40B4-BE49-F238E27FC236}">
                    <a16:creationId xmlns:a16="http://schemas.microsoft.com/office/drawing/2014/main" id="{7525084E-ADE2-8428-5AEA-6474D1710C72}"/>
                  </a:ext>
                </a:extLst>
              </p:cNvPr>
              <p:cNvSpPr/>
              <p:nvPr/>
            </p:nvSpPr>
            <p:spPr>
              <a:xfrm>
                <a:off x="3179710" y="3043636"/>
                <a:ext cx="2097490"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矩形 1">
                <a:extLst>
                  <a:ext uri="{FF2B5EF4-FFF2-40B4-BE49-F238E27FC236}">
                    <a16:creationId xmlns:a16="http://schemas.microsoft.com/office/drawing/2014/main" id="{7525084E-ADE2-8428-5AEA-6474D1710C72}"/>
                  </a:ext>
                </a:extLst>
              </p:cNvPr>
              <p:cNvSpPr>
                <a:spLocks noRot="1" noChangeAspect="1" noMove="1" noResize="1" noEditPoints="1" noAdjustHandles="1" noChangeArrowheads="1" noChangeShapeType="1" noTextEdit="1"/>
              </p:cNvSpPr>
              <p:nvPr/>
            </p:nvSpPr>
            <p:spPr>
              <a:xfrm>
                <a:off x="3179710" y="3043636"/>
                <a:ext cx="2097490" cy="369332"/>
              </a:xfrm>
              <a:prstGeom prst="rect">
                <a:avLst/>
              </a:prstGeom>
              <a:blipFill>
                <a:blip r:embed="rId4"/>
                <a:stretch>
                  <a:fillRect b="-10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7C34636-19B4-D712-0B26-AED20CA2E813}"/>
              </a:ext>
            </a:extLst>
          </p:cNvPr>
          <p:cNvSpPr txBox="1"/>
          <p:nvPr/>
        </p:nvSpPr>
        <p:spPr bwMode="auto">
          <a:xfrm>
            <a:off x="762351" y="3043636"/>
            <a:ext cx="2952328"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所有的解都可以寫成</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0" name="Text Box 18">
                <a:extLst>
                  <a:ext uri="{FF2B5EF4-FFF2-40B4-BE49-F238E27FC236}">
                    <a16:creationId xmlns:a16="http://schemas.microsoft.com/office/drawing/2014/main" id="{995DB4BC-FDD2-2C64-FF99-8A3A71EA2B97}"/>
                  </a:ext>
                </a:extLst>
              </p:cNvPr>
              <p:cNvSpPr txBox="1">
                <a:spLocks noChangeArrowheads="1"/>
              </p:cNvSpPr>
              <p:nvPr/>
            </p:nvSpPr>
            <p:spPr bwMode="auto">
              <a:xfrm>
                <a:off x="790289" y="3481566"/>
                <a:ext cx="50223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2</m:t>
                        </m:r>
                      </m:sub>
                    </m:sSub>
                  </m:oMath>
                </a14:m>
                <a:r>
                  <a:rPr lang="zh-TW" altLang="en-US" sz="1800" dirty="0"/>
                  <a:t>可以由起始條件</a:t>
                </a:r>
                <a14:m>
                  <m:oMath xmlns:m="http://schemas.openxmlformats.org/officeDocument/2006/math">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𝑦</m:t>
                        </m:r>
                      </m:e>
                      <m:sup>
                        <m:r>
                          <a:rPr lang="en-US" altLang="zh-TW" sz="1800" i="1">
                            <a:latin typeface="Cambria Math" panose="02040503050406030204" pitchFamily="18" charset="0"/>
                          </a:rPr>
                          <m:t>′</m:t>
                        </m:r>
                      </m:sup>
                    </m:s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𝑦</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0</m:t>
                        </m:r>
                      </m:e>
                    </m:d>
                  </m:oMath>
                </a14:m>
                <a:r>
                  <a:rPr lang="zh-TW" altLang="en-US" sz="1800" dirty="0"/>
                  <a:t>唯一決定。</a:t>
                </a:r>
              </a:p>
            </p:txBody>
          </p:sp>
        </mc:Choice>
        <mc:Fallback xmlns="">
          <p:sp>
            <p:nvSpPr>
              <p:cNvPr id="10" name="Text Box 18">
                <a:extLst>
                  <a:ext uri="{FF2B5EF4-FFF2-40B4-BE49-F238E27FC236}">
                    <a16:creationId xmlns:a16="http://schemas.microsoft.com/office/drawing/2014/main" id="{995DB4BC-FDD2-2C64-FF99-8A3A71EA2B97}"/>
                  </a:ext>
                </a:extLst>
              </p:cNvPr>
              <p:cNvSpPr txBox="1">
                <a:spLocks noRot="1" noChangeAspect="1" noMove="1" noResize="1" noEditPoints="1" noAdjustHandles="1" noChangeArrowheads="1" noChangeShapeType="1" noTextEdit="1"/>
              </p:cNvSpPr>
              <p:nvPr/>
            </p:nvSpPr>
            <p:spPr bwMode="auto">
              <a:xfrm>
                <a:off x="790289" y="3481566"/>
                <a:ext cx="5022342"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99C6DA73-1FB3-0C75-D0A2-779FA7FA16AA}"/>
              </a:ext>
            </a:extLst>
          </p:cNvPr>
          <p:cNvSpPr txBox="1"/>
          <p:nvPr/>
        </p:nvSpPr>
        <p:spPr bwMode="auto">
          <a:xfrm>
            <a:off x="790289" y="4472013"/>
            <a:ext cx="2934110"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因此，加上起始條件後</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D6147F00-3442-6FDF-C2A1-9D0C961F411F}"/>
                  </a:ext>
                </a:extLst>
              </p:cNvPr>
              <p:cNvSpPr txBox="1"/>
              <p:nvPr/>
            </p:nvSpPr>
            <p:spPr bwMode="auto">
              <a:xfrm>
                <a:off x="3400177" y="4450715"/>
                <a:ext cx="2791084"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4" name="文字方塊 8">
                <a:extLst>
                  <a:ext uri="{FF2B5EF4-FFF2-40B4-BE49-F238E27FC236}">
                    <a16:creationId xmlns:a16="http://schemas.microsoft.com/office/drawing/2014/main" id="{D6147F00-3442-6FDF-C2A1-9D0C961F411F}"/>
                  </a:ext>
                </a:extLst>
              </p:cNvPr>
              <p:cNvSpPr txBox="1">
                <a:spLocks noRot="1" noChangeAspect="1" noMove="1" noResize="1" noEditPoints="1" noAdjustHandles="1" noChangeArrowheads="1" noChangeShapeType="1" noTextEdit="1"/>
              </p:cNvSpPr>
              <p:nvPr/>
            </p:nvSpPr>
            <p:spPr bwMode="auto">
              <a:xfrm>
                <a:off x="3400177" y="4450715"/>
                <a:ext cx="2791084" cy="369332"/>
              </a:xfrm>
              <a:prstGeom prst="rect">
                <a:avLst/>
              </a:prstGeom>
              <a:blipFill>
                <a:blip r:embed="rId6"/>
                <a:stretch>
                  <a:fillRect b="-6667"/>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F900529D-B4BE-1982-29C7-73D02BA01775}"/>
              </a:ext>
            </a:extLst>
          </p:cNvPr>
          <p:cNvSpPr txBox="1"/>
          <p:nvPr/>
        </p:nvSpPr>
        <p:spPr bwMode="auto">
          <a:xfrm>
            <a:off x="6350561" y="4472013"/>
            <a:ext cx="1982350"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只有唯一解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16D3842-88F3-6D7A-01E6-FEDAC2EB1A98}"/>
                  </a:ext>
                </a:extLst>
              </p:cNvPr>
              <p:cNvSpPr txBox="1"/>
              <p:nvPr/>
            </p:nvSpPr>
            <p:spPr bwMode="auto">
              <a:xfrm>
                <a:off x="744321" y="2237855"/>
                <a:ext cx="7056784" cy="369332"/>
              </a:xfrm>
              <a:prstGeom prst="rect">
                <a:avLst/>
              </a:prstGeom>
              <a:noFill/>
              <a:ln w="9525">
                <a:noFill/>
                <a:miter lim="800000"/>
                <a:headEnd/>
                <a:tailEnd/>
              </a:ln>
            </p:spPr>
            <p:txBody>
              <a:bodyPr wrap="square" rtlCol="0">
                <a:spAutoFit/>
              </a:bodyPr>
              <a:lstStyle/>
              <a:p>
                <a:r>
                  <a:rPr lang="en-US" sz="1800" dirty="0">
                    <a:solidFill>
                      <a:schemeClr val="tx1"/>
                    </a:solidFill>
                    <a:latin typeface="Times New Roman" panose="02020603050405020304" pitchFamily="18" charset="0"/>
                  </a:rPr>
                  <a:t>由</a:t>
                </a:r>
                <a:r>
                  <a:rPr lang="en-US" altLang="zh-TW" sz="1800" dirty="0">
                    <a:solidFill>
                      <a:schemeClr val="tx1"/>
                    </a:solidFill>
                    <a:latin typeface="Times New Roman" panose="02020603050405020304" pitchFamily="18" charset="0"/>
                  </a:rPr>
                  <a:t> </a:t>
                </a:r>
                <a14:m>
                  <m:oMath xmlns:m="http://schemas.openxmlformats.org/officeDocument/2006/math">
                    <m:sSub>
                      <m:sSubPr>
                        <m:ctrlPr>
                          <a:rPr lang="en-US" altLang="zh-TW" sz="1800" i="1">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𝑦</m:t>
                        </m:r>
                      </m:e>
                      <m:sub>
                        <m:r>
                          <a:rPr lang="en-US" altLang="zh-TW" sz="1800" i="1">
                            <a:solidFill>
                              <a:schemeClr val="tx1"/>
                            </a:solidFill>
                            <a:latin typeface="Cambria Math" panose="02040503050406030204" pitchFamily="18" charset="0"/>
                          </a:rPr>
                          <m:t>1</m:t>
                        </m:r>
                      </m:sub>
                    </m:sSub>
                  </m:oMath>
                </a14:m>
                <a:r>
                  <a:rPr lang="en-US" sz="1800" dirty="0" err="1">
                    <a:solidFill>
                      <a:schemeClr val="tx1"/>
                    </a:solidFill>
                    <a:latin typeface="Times New Roman" panose="02020603050405020304" pitchFamily="18" charset="0"/>
                  </a:rPr>
                  <a:t>我們計算出另一個線性獨立的函數</a:t>
                </a:r>
                <a14:m>
                  <m:oMath xmlns:m="http://schemas.openxmlformats.org/officeDocument/2006/math">
                    <m:sSub>
                      <m:sSubPr>
                        <m:ctrlPr>
                          <a:rPr lang="en-US" altLang="zh-TW" sz="1800" i="1">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𝑦</m:t>
                        </m:r>
                      </m:e>
                      <m:sub>
                        <m:r>
                          <a:rPr lang="en-US" altLang="zh-TW" sz="1800" i="1">
                            <a:solidFill>
                              <a:schemeClr val="tx1"/>
                            </a:solidFill>
                            <a:latin typeface="Cambria Math" panose="02040503050406030204" pitchFamily="18" charset="0"/>
                          </a:rPr>
                          <m:t>2</m:t>
                        </m:r>
                      </m:sub>
                    </m:sSub>
                    <m:d>
                      <m:dPr>
                        <m:ctrlPr>
                          <a:rPr lang="en-US" altLang="zh-TW" sz="1800" i="1">
                            <a:solidFill>
                              <a:schemeClr val="tx1"/>
                            </a:solidFill>
                            <a:latin typeface="Cambria Math" panose="02040503050406030204" pitchFamily="18" charset="0"/>
                          </a:rPr>
                        </m:ctrlPr>
                      </m:dPr>
                      <m:e>
                        <m:r>
                          <a:rPr lang="en-US" altLang="zh-TW" sz="1800" i="1">
                            <a:solidFill>
                              <a:schemeClr val="tx1"/>
                            </a:solidFill>
                            <a:latin typeface="Cambria Math" panose="02040503050406030204" pitchFamily="18" charset="0"/>
                          </a:rPr>
                          <m:t>𝑥</m:t>
                        </m:r>
                      </m:e>
                    </m:d>
                  </m:oMath>
                </a14:m>
                <a:r>
                  <a:rPr lang="en-US" sz="1800" dirty="0" err="1">
                    <a:solidFill>
                      <a:schemeClr val="tx1"/>
                    </a:solidFill>
                    <a:latin typeface="Times New Roman" panose="02020603050405020304" pitchFamily="18" charset="0"/>
                  </a:rPr>
                  <a:t>，也</a:t>
                </a:r>
                <a:r>
                  <a:rPr lang="zh-TW" altLang="en-US" sz="1800" dirty="0">
                    <a:solidFill>
                      <a:schemeClr val="tx1"/>
                    </a:solidFill>
                    <a:latin typeface="Times New Roman" panose="02020603050405020304" pitchFamily="18" charset="0"/>
                  </a:rPr>
                  <a:t>滿足此方程式。</a:t>
                </a:r>
                <a:endParaRPr lang="en-US" sz="1800" dirty="0">
                  <a:solidFill>
                    <a:schemeClr val="tx1"/>
                  </a:solidFill>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16D3842-88F3-6D7A-01E6-FEDAC2EB1A98}"/>
                  </a:ext>
                </a:extLst>
              </p:cNvPr>
              <p:cNvSpPr txBox="1">
                <a:spLocks noRot="1" noChangeAspect="1" noMove="1" noResize="1" noEditPoints="1" noAdjustHandles="1" noChangeArrowheads="1" noChangeShapeType="1" noTextEdit="1"/>
              </p:cNvSpPr>
              <p:nvPr/>
            </p:nvSpPr>
            <p:spPr bwMode="auto">
              <a:xfrm>
                <a:off x="744321" y="2237855"/>
                <a:ext cx="7056784" cy="369332"/>
              </a:xfrm>
              <a:prstGeom prst="rect">
                <a:avLst/>
              </a:prstGeom>
              <a:blipFill>
                <a:blip r:embed="rId7"/>
                <a:stretch>
                  <a:fillRect l="-718"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416991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2B82D08-CCC8-AF24-C68C-AB34EDF45696}"/>
                  </a:ext>
                </a:extLst>
              </p:cNvPr>
              <p:cNvSpPr txBox="1"/>
              <p:nvPr/>
            </p:nvSpPr>
            <p:spPr bwMode="auto">
              <a:xfrm>
                <a:off x="1071397" y="2704566"/>
                <a:ext cx="1296144" cy="61709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𝑓</m:t>
                          </m:r>
                        </m:num>
                        <m:den>
                          <m:r>
                            <a:rPr lang="en-US" altLang="zh-TW" sz="1800" b="0" i="1" smtClean="0">
                              <a:latin typeface="Cambria Math" panose="02040503050406030204" pitchFamily="18" charset="0"/>
                            </a:rPr>
                            <m:t>𝑊</m:t>
                          </m:r>
                        </m:den>
                      </m:f>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2B82D08-CCC8-AF24-C68C-AB34EDF45696}"/>
                  </a:ext>
                </a:extLst>
              </p:cNvPr>
              <p:cNvSpPr txBox="1">
                <a:spLocks noRot="1" noChangeAspect="1" noMove="1" noResize="1" noEditPoints="1" noAdjustHandles="1" noChangeArrowheads="1" noChangeShapeType="1" noTextEdit="1"/>
              </p:cNvSpPr>
              <p:nvPr/>
            </p:nvSpPr>
            <p:spPr bwMode="auto">
              <a:xfrm>
                <a:off x="1071397" y="2704566"/>
                <a:ext cx="1296144" cy="617092"/>
              </a:xfrm>
              <a:prstGeom prst="rect">
                <a:avLst/>
              </a:prstGeom>
              <a:blipFill>
                <a:blip r:embed="rId2"/>
                <a:stretch>
                  <a:fillRect b="-40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A265303-BA9F-EEC6-BAD9-0DC3660C2657}"/>
                  </a:ext>
                </a:extLst>
              </p:cNvPr>
              <p:cNvSpPr txBox="1"/>
              <p:nvPr/>
            </p:nvSpPr>
            <p:spPr bwMode="auto">
              <a:xfrm>
                <a:off x="2511558" y="2687901"/>
                <a:ext cx="1152128" cy="618567"/>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rPr>
                          </m:ctrlPr>
                        </m:sSubSup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𝑓</m:t>
                          </m:r>
                        </m:num>
                        <m:den>
                          <m:r>
                            <a:rPr lang="en-US" altLang="zh-TW" sz="1800" b="0" i="1" smtClean="0">
                              <a:latin typeface="Cambria Math" panose="02040503050406030204" pitchFamily="18" charset="0"/>
                            </a:rPr>
                            <m:t>𝑊</m:t>
                          </m:r>
                        </m:den>
                      </m:f>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A265303-BA9F-EEC6-BAD9-0DC3660C2657}"/>
                  </a:ext>
                </a:extLst>
              </p:cNvPr>
              <p:cNvSpPr txBox="1">
                <a:spLocks noRot="1" noChangeAspect="1" noMove="1" noResize="1" noEditPoints="1" noAdjustHandles="1" noChangeArrowheads="1" noChangeShapeType="1" noTextEdit="1"/>
              </p:cNvSpPr>
              <p:nvPr/>
            </p:nvSpPr>
            <p:spPr bwMode="auto">
              <a:xfrm>
                <a:off x="2511558" y="2687901"/>
                <a:ext cx="1152128" cy="618567"/>
              </a:xfrm>
              <a:prstGeom prst="rect">
                <a:avLst/>
              </a:prstGeom>
              <a:blipFill>
                <a:blip r:embed="rId3"/>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7E4CBE1-CC3B-5307-F933-FCC0AD276391}"/>
                  </a:ext>
                </a:extLst>
              </p:cNvPr>
              <p:cNvSpPr txBox="1"/>
              <p:nvPr/>
            </p:nvSpPr>
            <p:spPr bwMode="auto">
              <a:xfrm>
                <a:off x="3951718" y="2701978"/>
                <a:ext cx="3456383" cy="585994"/>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𝑊</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r>
                        <a:rPr lang="en-US" sz="1800" b="0" i="1" smtClean="0">
                          <a:latin typeface="Cambria Math" panose="02040503050406030204" pitchFamily="18" charset="0"/>
                        </a:rPr>
                        <m:t>=</m:t>
                      </m:r>
                      <m:d>
                        <m:dPr>
                          <m:begChr m:val="|"/>
                          <m:endChr m:val="|"/>
                          <m:ctrlPr>
                            <a:rPr lang="en-US" sz="1800" b="0" i="1" smtClean="0">
                              <a:latin typeface="Cambria Math" panose="02040503050406030204" pitchFamily="18" charset="0"/>
                            </a:rPr>
                          </m:ctrlPr>
                        </m:dPr>
                        <m:e>
                          <m:m>
                            <m:mPr>
                              <m:mcs>
                                <m:mc>
                                  <m:mcPr>
                                    <m:count m:val="2"/>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e>
                            </m:m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e>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e>
                            </m:mr>
                          </m:m>
                        </m:e>
                      </m:d>
                      <m:r>
                        <a:rPr lang="en-US"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27E4CBE1-CC3B-5307-F933-FCC0AD276391}"/>
                  </a:ext>
                </a:extLst>
              </p:cNvPr>
              <p:cNvSpPr txBox="1">
                <a:spLocks noRot="1" noChangeAspect="1" noMove="1" noResize="1" noEditPoints="1" noAdjustHandles="1" noChangeArrowheads="1" noChangeShapeType="1" noTextEdit="1"/>
              </p:cNvSpPr>
              <p:nvPr/>
            </p:nvSpPr>
            <p:spPr bwMode="auto">
              <a:xfrm>
                <a:off x="3951718" y="2701978"/>
                <a:ext cx="3456383" cy="585994"/>
              </a:xfrm>
              <a:prstGeom prst="rect">
                <a:avLst/>
              </a:prstGeom>
              <a:blipFill>
                <a:blip r:embed="rId4"/>
                <a:stretch>
                  <a:fillRect b="-638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A37B30-D70F-D84A-C98C-6C0B0BBB7661}"/>
                  </a:ext>
                </a:extLst>
              </p:cNvPr>
              <p:cNvSpPr txBox="1"/>
              <p:nvPr/>
            </p:nvSpPr>
            <p:spPr bwMode="auto">
              <a:xfrm>
                <a:off x="1090261" y="3962358"/>
                <a:ext cx="1864298" cy="818814"/>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nary>
                        <m:naryPr>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panose="02040503050406030204" pitchFamily="18" charset="0"/>
                            </a:rPr>
                            <m:t>𝑑𝑥</m:t>
                          </m:r>
                        </m:e>
                      </m:nary>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𝑓</m:t>
                          </m:r>
                        </m:num>
                        <m:den>
                          <m:r>
                            <a:rPr lang="en-US" altLang="zh-TW" sz="1800" b="0" i="1" smtClean="0">
                              <a:latin typeface="Cambria Math" panose="02040503050406030204" pitchFamily="18" charset="0"/>
                            </a:rPr>
                            <m:t>𝑊</m:t>
                          </m:r>
                        </m:den>
                      </m:f>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BA37B30-D70F-D84A-C98C-6C0B0BBB7661}"/>
                  </a:ext>
                </a:extLst>
              </p:cNvPr>
              <p:cNvSpPr txBox="1">
                <a:spLocks noRot="1" noChangeAspect="1" noMove="1" noResize="1" noEditPoints="1" noAdjustHandles="1" noChangeArrowheads="1" noChangeShapeType="1" noTextEdit="1"/>
              </p:cNvSpPr>
              <p:nvPr/>
            </p:nvSpPr>
            <p:spPr bwMode="auto">
              <a:xfrm>
                <a:off x="1090261" y="3962358"/>
                <a:ext cx="1864298" cy="818814"/>
              </a:xfrm>
              <a:prstGeom prst="rect">
                <a:avLst/>
              </a:prstGeom>
              <a:blipFill>
                <a:blip r:embed="rId5"/>
                <a:stretch>
                  <a:fillRect l="-7432" t="-132308" b="-18923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E612A4-D2B1-DA85-6EEC-C2814D46E014}"/>
                  </a:ext>
                </a:extLst>
              </p:cNvPr>
              <p:cNvSpPr txBox="1"/>
              <p:nvPr/>
            </p:nvSpPr>
            <p:spPr bwMode="auto">
              <a:xfrm>
                <a:off x="3256226" y="3962358"/>
                <a:ext cx="1697720" cy="818814"/>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nary>
                        <m:naryPr>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panose="02040503050406030204" pitchFamily="18" charset="0"/>
                            </a:rPr>
                            <m:t>𝑑𝑥</m:t>
                          </m:r>
                        </m:e>
                      </m:nary>
                      <m:f>
                        <m:fPr>
                          <m:ctrlPr>
                            <a:rPr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𝑓</m:t>
                          </m:r>
                        </m:num>
                        <m:den>
                          <m:r>
                            <a:rPr lang="en-US" altLang="zh-TW" sz="1800" b="0" i="1" smtClean="0">
                              <a:latin typeface="Cambria Math" panose="02040503050406030204" pitchFamily="18" charset="0"/>
                            </a:rPr>
                            <m:t>𝑊</m:t>
                          </m:r>
                        </m:den>
                      </m:f>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22E612A4-D2B1-DA85-6EEC-C2814D46E014}"/>
                  </a:ext>
                </a:extLst>
              </p:cNvPr>
              <p:cNvSpPr txBox="1">
                <a:spLocks noRot="1" noChangeAspect="1" noMove="1" noResize="1" noEditPoints="1" noAdjustHandles="1" noChangeArrowheads="1" noChangeShapeType="1" noTextEdit="1"/>
              </p:cNvSpPr>
              <p:nvPr/>
            </p:nvSpPr>
            <p:spPr bwMode="auto">
              <a:xfrm>
                <a:off x="3256226" y="3962358"/>
                <a:ext cx="1697720" cy="818814"/>
              </a:xfrm>
              <a:prstGeom prst="rect">
                <a:avLst/>
              </a:prstGeom>
              <a:blipFill>
                <a:blip r:embed="rId6"/>
                <a:stretch>
                  <a:fillRect l="-18519" t="-132308" b="-189231"/>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1FFBA86-C72F-C5A5-A83C-0C3DDCBF71D0}"/>
              </a:ext>
            </a:extLst>
          </p:cNvPr>
          <p:cNvSpPr txBox="1"/>
          <p:nvPr/>
        </p:nvSpPr>
        <p:spPr bwMode="auto">
          <a:xfrm>
            <a:off x="1090261" y="3593026"/>
            <a:ext cx="1925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簡單積分</a:t>
            </a:r>
            <a:r>
              <a:rPr lang="en-US" sz="1800"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F7DF58FF-C314-357E-FBF8-D47E7877EDE4}"/>
              </a:ext>
            </a:extLst>
          </p:cNvPr>
          <p:cNvSpPr txBox="1"/>
          <p:nvPr/>
        </p:nvSpPr>
        <p:spPr bwMode="auto">
          <a:xfrm>
            <a:off x="999389" y="4821164"/>
            <a:ext cx="5700599" cy="873188"/>
          </a:xfrm>
          <a:prstGeom prst="rect">
            <a:avLst/>
          </a:prstGeom>
          <a:noFill/>
          <a:ln w="9525">
            <a:noFill/>
            <a:miter lim="800000"/>
            <a:headEnd/>
            <a:tailEnd/>
          </a:ln>
        </p:spPr>
        <p:txBody>
          <a:bodyPr wrap="square" rtlCol="0">
            <a:spAutoFit/>
          </a:bodyPr>
          <a:lstStyle/>
          <a:p>
            <a:pPr>
              <a:lnSpc>
                <a:spcPct val="150000"/>
              </a:lnSpc>
            </a:pPr>
            <a:r>
              <a:rPr lang="en-US" sz="1800" dirty="0">
                <a:solidFill>
                  <a:srgbClr val="FF0000"/>
                </a:solidFill>
                <a:latin typeface="Times New Roman" panose="02020603050405020304" pitchFamily="18" charset="0"/>
                <a:cs typeface="Times New Roman" panose="02020603050405020304" pitchFamily="18" charset="0"/>
              </a:rPr>
              <a:t>If we find one solution of the homogeneous ODE, we can calculate the general solution</a:t>
            </a:r>
            <a:r>
              <a:rPr lang="en-US" sz="1800" dirty="0">
                <a:solidFill>
                  <a:srgbClr val="FF0000"/>
                </a:solidFill>
                <a:latin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of the inhomogeneous ODE.</a:t>
            </a:r>
          </a:p>
        </p:txBody>
      </p:sp>
      <p:pic>
        <p:nvPicPr>
          <p:cNvPr id="1026" name="Picture 2" descr="undefined">
            <a:extLst>
              <a:ext uri="{FF2B5EF4-FFF2-40B4-BE49-F238E27FC236}">
                <a16:creationId xmlns:a16="http://schemas.microsoft.com/office/drawing/2014/main" id="{63CD681A-311A-6593-3260-5E7FADC37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344" y="3668889"/>
            <a:ext cx="1841883" cy="20608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27ACA00-1EEA-50D7-56F2-AF47FC4DFA53}"/>
              </a:ext>
            </a:extLst>
          </p:cNvPr>
          <p:cNvSpPr txBox="1"/>
          <p:nvPr/>
        </p:nvSpPr>
        <p:spPr bwMode="auto">
          <a:xfrm>
            <a:off x="5738930" y="5847305"/>
            <a:ext cx="34563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Joseph-Louis Lagrange 1736-1813</a:t>
            </a:r>
          </a:p>
        </p:txBody>
      </p:sp>
      <mc:AlternateContent xmlns:mc="http://schemas.openxmlformats.org/markup-compatibility/2006" xmlns:a14="http://schemas.microsoft.com/office/drawing/2010/main">
        <mc:Choice Requires="a14">
          <p:sp>
            <p:nvSpPr>
              <p:cNvPr id="13" name="文字方塊 8">
                <a:extLst>
                  <a:ext uri="{FF2B5EF4-FFF2-40B4-BE49-F238E27FC236}">
                    <a16:creationId xmlns:a16="http://schemas.microsoft.com/office/drawing/2014/main" id="{1276073D-51CE-C6CB-70FB-1012F2D24460}"/>
                  </a:ext>
                </a:extLst>
              </p:cNvPr>
              <p:cNvSpPr txBox="1"/>
              <p:nvPr/>
            </p:nvSpPr>
            <p:spPr bwMode="auto">
              <a:xfrm>
                <a:off x="1067845" y="1189792"/>
                <a:ext cx="3118226"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3" name="文字方塊 8">
                <a:extLst>
                  <a:ext uri="{FF2B5EF4-FFF2-40B4-BE49-F238E27FC236}">
                    <a16:creationId xmlns:a16="http://schemas.microsoft.com/office/drawing/2014/main" id="{1276073D-51CE-C6CB-70FB-1012F2D24460}"/>
                  </a:ext>
                </a:extLst>
              </p:cNvPr>
              <p:cNvSpPr txBox="1">
                <a:spLocks noRot="1" noChangeAspect="1" noMove="1" noResize="1" noEditPoints="1" noAdjustHandles="1" noChangeArrowheads="1" noChangeShapeType="1" noTextEdit="1"/>
              </p:cNvSpPr>
              <p:nvPr/>
            </p:nvSpPr>
            <p:spPr bwMode="auto">
              <a:xfrm>
                <a:off x="1067845" y="1189792"/>
                <a:ext cx="3118226" cy="369332"/>
              </a:xfrm>
              <a:prstGeom prst="rect">
                <a:avLst/>
              </a:prstGeom>
              <a:blipFill>
                <a:blip r:embed="rId8"/>
                <a:stretch>
                  <a:fillRect b="-16667"/>
                </a:stretch>
              </a:blipFill>
              <a:ln>
                <a:noFill/>
              </a:ln>
            </p:spPr>
            <p:txBody>
              <a:bodyPr/>
              <a:lstStyle/>
              <a:p>
                <a:r>
                  <a:rPr lang="en-US">
                    <a:noFill/>
                  </a:rPr>
                  <a:t> </a:t>
                </a:r>
              </a:p>
            </p:txBody>
          </p:sp>
        </mc:Fallback>
      </mc:AlternateContent>
      <p:sp>
        <p:nvSpPr>
          <p:cNvPr id="15" name="TextBox 14">
            <a:extLst>
              <a:ext uri="{FF2B5EF4-FFF2-40B4-BE49-F238E27FC236}">
                <a16:creationId xmlns:a16="http://schemas.microsoft.com/office/drawing/2014/main" id="{5995EE47-920E-9066-E509-D90949A0AA97}"/>
              </a:ext>
            </a:extLst>
          </p:cNvPr>
          <p:cNvSpPr txBox="1"/>
          <p:nvPr/>
        </p:nvSpPr>
        <p:spPr bwMode="auto">
          <a:xfrm>
            <a:off x="905213" y="1903243"/>
            <a:ext cx="5832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cs typeface="Times New Roman" panose="02020603050405020304" pitchFamily="18" charset="0"/>
              </a:rPr>
              <a:t>我們猜測，inhomogeneous</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有一個解可以寫成</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6" name="矩形 1">
                <a:extLst>
                  <a:ext uri="{FF2B5EF4-FFF2-40B4-BE49-F238E27FC236}">
                    <a16:creationId xmlns:a16="http://schemas.microsoft.com/office/drawing/2014/main" id="{CD4E5873-3263-A834-3F1B-99C89408CFC0}"/>
                  </a:ext>
                </a:extLst>
              </p:cNvPr>
              <p:cNvSpPr/>
              <p:nvPr/>
            </p:nvSpPr>
            <p:spPr>
              <a:xfrm>
                <a:off x="5694253" y="1903243"/>
                <a:ext cx="344207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𝑦</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1</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2</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6" name="矩形 1">
                <a:extLst>
                  <a:ext uri="{FF2B5EF4-FFF2-40B4-BE49-F238E27FC236}">
                    <a16:creationId xmlns:a16="http://schemas.microsoft.com/office/drawing/2014/main" id="{CD4E5873-3263-A834-3F1B-99C89408CFC0}"/>
                  </a:ext>
                </a:extLst>
              </p:cNvPr>
              <p:cNvSpPr>
                <a:spLocks noRot="1" noChangeAspect="1" noMove="1" noResize="1" noEditPoints="1" noAdjustHandles="1" noChangeArrowheads="1" noChangeShapeType="1" noTextEdit="1"/>
              </p:cNvSpPr>
              <p:nvPr/>
            </p:nvSpPr>
            <p:spPr>
              <a:xfrm>
                <a:off x="5694253" y="1903243"/>
                <a:ext cx="3442078" cy="369332"/>
              </a:xfrm>
              <a:prstGeom prst="rect">
                <a:avLst/>
              </a:prstGeom>
              <a:blipFill>
                <a:blip r:embed="rId9"/>
                <a:stretch>
                  <a:fillRect b="-6452"/>
                </a:stretch>
              </a:blipFill>
            </p:spPr>
            <p:txBody>
              <a:bodyPr/>
              <a:lstStyle/>
              <a:p>
                <a:r>
                  <a:rPr lang="en-US">
                    <a:noFill/>
                  </a:rPr>
                  <a:t> </a:t>
                </a:r>
              </a:p>
            </p:txBody>
          </p:sp>
        </mc:Fallback>
      </mc:AlternateContent>
    </p:spTree>
    <p:extLst>
      <p:ext uri="{BB962C8B-B14F-4D97-AF65-F5344CB8AC3E}">
        <p14:creationId xmlns:p14="http://schemas.microsoft.com/office/powerpoint/2010/main" val="199798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additive="base">
                                        <p:cTn id="35" dur="500" fill="hold"/>
                                        <p:tgtEl>
                                          <p:spTgt spid="1026"/>
                                        </p:tgtEl>
                                        <p:attrNameLst>
                                          <p:attrName>ppt_x</p:attrName>
                                        </p:attrNameLst>
                                      </p:cBhvr>
                                      <p:tavLst>
                                        <p:tav tm="0">
                                          <p:val>
                                            <p:strVal val="#ppt_x"/>
                                          </p:val>
                                        </p:tav>
                                        <p:tav tm="100000">
                                          <p:val>
                                            <p:strVal val="#ppt_x"/>
                                          </p:val>
                                        </p:tav>
                                      </p:tavLst>
                                    </p:anim>
                                    <p:anim calcmode="lin" valueType="num">
                                      <p:cBhvr additive="base">
                                        <p:cTn id="36" dur="500" fill="hold"/>
                                        <p:tgtEl>
                                          <p:spTgt spid="102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p:bldP spid="12" grpId="0"/>
      <p:bldP spid="14" grpId="0"/>
      <p:bldP spid="15" grpId="0"/>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6F9C5-A2AE-94EA-A038-10ACB1DA971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C97D340-2909-C084-D97C-5FF7602B5D85}"/>
                  </a:ext>
                </a:extLst>
              </p:cNvPr>
              <p:cNvSpPr txBox="1"/>
              <p:nvPr/>
            </p:nvSpPr>
            <p:spPr>
              <a:xfrm>
                <a:off x="4215487" y="2570801"/>
                <a:ext cx="360040"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cs typeface="Times New Roman" panose="02020603050405020304" pitchFamily="18" charset="0"/>
                        </a:rPr>
                        <m:t>−</m:t>
                      </m:r>
                    </m:oMath>
                  </m:oMathPara>
                </a14:m>
                <a:endParaRPr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C97D340-2909-C084-D97C-5FF7602B5D85}"/>
                  </a:ext>
                </a:extLst>
              </p:cNvPr>
              <p:cNvSpPr txBox="1">
                <a:spLocks noRot="1" noChangeAspect="1" noMove="1" noResize="1" noEditPoints="1" noAdjustHandles="1" noChangeArrowheads="1" noChangeShapeType="1" noTextEdit="1"/>
              </p:cNvSpPr>
              <p:nvPr/>
            </p:nvSpPr>
            <p:spPr>
              <a:xfrm>
                <a:off x="4215487" y="2570801"/>
                <a:ext cx="360040" cy="369332"/>
              </a:xfrm>
              <a:prstGeom prst="rect">
                <a:avLst/>
              </a:prstGeom>
              <a:blipFill>
                <a:blip r:embed="rId2"/>
                <a:stretch>
                  <a:fillRect/>
                </a:stretch>
              </a:blipFill>
            </p:spPr>
            <p:txBody>
              <a:bodyPr/>
              <a:lstStyle/>
              <a:p>
                <a:r>
                  <a:rPr lang="en-US">
                    <a:noFill/>
                  </a:rPr>
                  <a:t> </a:t>
                </a:r>
              </a:p>
            </p:txBody>
          </p:sp>
        </mc:Fallback>
      </mc:AlternateContent>
      <p:sp>
        <p:nvSpPr>
          <p:cNvPr id="6" name="Down Arrow 5">
            <a:extLst>
              <a:ext uri="{FF2B5EF4-FFF2-40B4-BE49-F238E27FC236}">
                <a16:creationId xmlns:a16="http://schemas.microsoft.com/office/drawing/2014/main" id="{FB84075B-28F4-F285-6628-9C68FAEAC701}"/>
              </a:ext>
            </a:extLst>
          </p:cNvPr>
          <p:cNvSpPr/>
          <p:nvPr/>
        </p:nvSpPr>
        <p:spPr>
          <a:xfrm>
            <a:off x="3926773" y="3249175"/>
            <a:ext cx="288714" cy="183000"/>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0E0B0BC-6ACA-ADCF-D948-0C413AAD3FEA}"/>
                  </a:ext>
                </a:extLst>
              </p:cNvPr>
              <p:cNvSpPr txBox="1"/>
              <p:nvPr/>
            </p:nvSpPr>
            <p:spPr>
              <a:xfrm>
                <a:off x="971600" y="5373216"/>
                <a:ext cx="7569884" cy="873509"/>
              </a:xfrm>
              <a:prstGeom prst="rect">
                <a:avLst/>
              </a:prstGeom>
              <a:noFill/>
            </p:spPr>
            <p:txBody>
              <a:bodyPr wrap="square">
                <a:spAutoFit/>
              </a:bodyPr>
              <a:lstStyle/>
              <a:p>
                <a:pPr>
                  <a:lnSpc>
                    <a:spcPct val="150000"/>
                  </a:lnSpc>
                </a:pPr>
                <a:r>
                  <a:rPr lang="en-US" sz="1800" dirty="0">
                    <a:latin typeface="Times New Roman" panose="02020603050405020304" pitchFamily="18" charset="0"/>
                    <a:cs typeface="Times New Roman" panose="02020603050405020304" pitchFamily="18" charset="0"/>
                  </a:rPr>
                  <a:t>Any solutions </a:t>
                </a:r>
                <a14:m>
                  <m:oMath xmlns:m="http://schemas.openxmlformats.org/officeDocument/2006/math">
                    <m:r>
                      <a:rPr lang="en-US" altLang="zh-TW" sz="1800" i="1">
                        <a:latin typeface="Cambria Math" panose="02040503050406030204" pitchFamily="18" charset="0"/>
                      </a:rPr>
                      <m:t>𝑦</m:t>
                    </m:r>
                    <m:r>
                      <a:rPr lang="en-US" altLang="zh-TW"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of </a:t>
                </a:r>
                <a:r>
                  <a:rPr lang="en-US" sz="1800" dirty="0">
                    <a:solidFill>
                      <a:srgbClr val="FF0000"/>
                    </a:solidFill>
                    <a:latin typeface="Times New Roman" panose="02020603050405020304" pitchFamily="18" charset="0"/>
                    <a:cs typeface="Times New Roman" panose="02020603050405020304" pitchFamily="18" charset="0"/>
                  </a:rPr>
                  <a:t>Linear</a:t>
                </a:r>
                <a:r>
                  <a:rPr lang="en-US" sz="1800" dirty="0">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inhomogeneous</a:t>
                </a:r>
                <a:r>
                  <a:rPr lang="en-US" sz="1800" dirty="0">
                    <a:latin typeface="Times New Roman" panose="02020603050405020304" pitchFamily="18" charset="0"/>
                    <a:cs typeface="Times New Roman" panose="02020603050405020304" pitchFamily="18" charset="0"/>
                  </a:rPr>
                  <a:t> ODE equals </a:t>
                </a:r>
                <a:r>
                  <a:rPr lang="en-US" sz="1800" dirty="0">
                    <a:solidFill>
                      <a:srgbClr val="FF0000"/>
                    </a:solidFill>
                    <a:latin typeface="Times New Roman" panose="02020603050405020304" pitchFamily="18" charset="0"/>
                    <a:cs typeface="Times New Roman" panose="02020603050405020304" pitchFamily="18" charset="0"/>
                  </a:rPr>
                  <a:t>one </a:t>
                </a:r>
                <a:r>
                  <a:rPr lang="en-US" sz="1800" dirty="0">
                    <a:latin typeface="Times New Roman" panose="02020603050405020304" pitchFamily="18" charset="0"/>
                    <a:cs typeface="Times New Roman" panose="02020603050405020304" pitchFamily="18" charset="0"/>
                  </a:rPr>
                  <a:t>solution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altLang="zh-TW" sz="1800" i="1">
                        <a:latin typeface="Cambria Math" panose="02040503050406030204" pitchFamily="18" charset="0"/>
                      </a:rPr>
                      <m:t> </m:t>
                    </m:r>
                  </m:oMath>
                </a14:m>
                <a:r>
                  <a:rPr lang="en-US" sz="1800" dirty="0">
                    <a:latin typeface="Times New Roman" panose="02020603050405020304" pitchFamily="18" charset="0"/>
                    <a:cs typeface="Times New Roman" panose="02020603050405020304" pitchFamily="18" charset="0"/>
                  </a:rPr>
                  <a:t>of the inhomogeneous ODE plus </a:t>
                </a:r>
                <a:r>
                  <a:rPr lang="en-US" sz="1800" dirty="0">
                    <a:solidFill>
                      <a:srgbClr val="FF0000"/>
                    </a:solidFill>
                    <a:latin typeface="Times New Roman" panose="02020603050405020304" pitchFamily="18" charset="0"/>
                    <a:cs typeface="Times New Roman" panose="02020603050405020304" pitchFamily="18" charset="0"/>
                  </a:rPr>
                  <a:t>the</a:t>
                </a:r>
                <a:r>
                  <a:rPr lang="en-US" sz="1800" dirty="0">
                    <a:latin typeface="Times New Roman" panose="02020603050405020304" pitchFamily="18" charset="0"/>
                    <a:cs typeface="Times New Roman" panose="02020603050405020304" pitchFamily="18" charset="0"/>
                  </a:rPr>
                  <a:t> solution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1</m:t>
                        </m:r>
                      </m:sub>
                    </m:sSub>
                  </m:oMath>
                </a14:m>
                <a:r>
                  <a:rPr lang="en-US" sz="1800" dirty="0">
                    <a:latin typeface="Times New Roman" panose="02020603050405020304" pitchFamily="18" charset="0"/>
                    <a:cs typeface="Times New Roman" panose="02020603050405020304" pitchFamily="18" charset="0"/>
                  </a:rPr>
                  <a:t> of the homogeneous ODE.</a:t>
                </a:r>
              </a:p>
            </p:txBody>
          </p:sp>
        </mc:Choice>
        <mc:Fallback xmlns="">
          <p:sp>
            <p:nvSpPr>
              <p:cNvPr id="7" name="TextBox 6">
                <a:extLst>
                  <a:ext uri="{FF2B5EF4-FFF2-40B4-BE49-F238E27FC236}">
                    <a16:creationId xmlns:a16="http://schemas.microsoft.com/office/drawing/2014/main" id="{D0E0B0BC-6ACA-ADCF-D948-0C413AAD3FEA}"/>
                  </a:ext>
                </a:extLst>
              </p:cNvPr>
              <p:cNvSpPr txBox="1">
                <a:spLocks noRot="1" noChangeAspect="1" noMove="1" noResize="1" noEditPoints="1" noAdjustHandles="1" noChangeArrowheads="1" noChangeShapeType="1" noTextEdit="1"/>
              </p:cNvSpPr>
              <p:nvPr/>
            </p:nvSpPr>
            <p:spPr>
              <a:xfrm>
                <a:off x="971600" y="5373216"/>
                <a:ext cx="7569884" cy="873509"/>
              </a:xfrm>
              <a:prstGeom prst="rect">
                <a:avLst/>
              </a:prstGeom>
              <a:blipFill>
                <a:blip r:embed="rId3"/>
                <a:stretch>
                  <a:fillRect l="-670"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4F3525A-C11B-2CDC-BB34-E03BAC7124FA}"/>
                  </a:ext>
                </a:extLst>
              </p:cNvPr>
              <p:cNvSpPr txBox="1"/>
              <p:nvPr/>
            </p:nvSpPr>
            <p:spPr>
              <a:xfrm>
                <a:off x="1084134" y="4367608"/>
                <a:ext cx="5976664" cy="369332"/>
              </a:xfrm>
              <a:prstGeom prst="rect">
                <a:avLst/>
              </a:prstGeom>
              <a:noFill/>
            </p:spPr>
            <p:txBody>
              <a:bodyPr wrap="square">
                <a:spAutoFit/>
              </a:bodyPr>
              <a:lstStyle/>
              <a:p>
                <a14:m>
                  <m:oMath xmlns:m="http://schemas.openxmlformats.org/officeDocument/2006/math">
                    <m:r>
                      <a:rPr lang="en-US" altLang="zh-TW" sz="1800" i="1" smtClean="0">
                        <a:latin typeface="Cambria Math" panose="02040503050406030204" pitchFamily="18" charset="0"/>
                      </a:rPr>
                      <m:t>𝑦</m:t>
                    </m:r>
                    <m:r>
                      <a:rPr lang="en-US" altLang="zh-TW" sz="180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cs typeface="Times New Roman" panose="02020603050405020304" pitchFamily="18" charset="0"/>
                  </a:rPr>
                  <a:t> equals a solution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1</m:t>
                        </m:r>
                      </m:sub>
                    </m:sSub>
                  </m:oMath>
                </a14:m>
                <a:r>
                  <a:rPr lang="en-US" sz="1800" dirty="0">
                    <a:latin typeface="Times New Roman" panose="02020603050405020304" pitchFamily="18" charset="0"/>
                    <a:cs typeface="Times New Roman" panose="02020603050405020304" pitchFamily="18" charset="0"/>
                  </a:rPr>
                  <a:t> of the homogeneous ODE. Hence:</a:t>
                </a:r>
              </a:p>
            </p:txBody>
          </p:sp>
        </mc:Choice>
        <mc:Fallback xmlns="">
          <p:sp>
            <p:nvSpPr>
              <p:cNvPr id="10" name="TextBox 9">
                <a:extLst>
                  <a:ext uri="{FF2B5EF4-FFF2-40B4-BE49-F238E27FC236}">
                    <a16:creationId xmlns:a16="http://schemas.microsoft.com/office/drawing/2014/main" id="{84F3525A-C11B-2CDC-BB34-E03BAC7124FA}"/>
                  </a:ext>
                </a:extLst>
              </p:cNvPr>
              <p:cNvSpPr txBox="1">
                <a:spLocks noRot="1" noChangeAspect="1" noMove="1" noResize="1" noEditPoints="1" noAdjustHandles="1" noChangeArrowheads="1" noChangeShapeType="1" noTextEdit="1"/>
              </p:cNvSpPr>
              <p:nvPr/>
            </p:nvSpPr>
            <p:spPr>
              <a:xfrm>
                <a:off x="1084134" y="4367608"/>
                <a:ext cx="5976664" cy="369332"/>
              </a:xfrm>
              <a:prstGeom prst="rect">
                <a:avLst/>
              </a:prstGeom>
              <a:blipFill>
                <a:blip r:embed="rId4"/>
                <a:stretch>
                  <a:fillRect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36A52D7-AFD1-F687-EFCD-DCC6D37CFC8E}"/>
                  </a:ext>
                </a:extLst>
              </p:cNvPr>
              <p:cNvSpPr txBox="1"/>
              <p:nvPr/>
            </p:nvSpPr>
            <p:spPr>
              <a:xfrm>
                <a:off x="3926772" y="4811137"/>
                <a:ext cx="1405834"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𝑦</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36A52D7-AFD1-F687-EFCD-DCC6D37CFC8E}"/>
                  </a:ext>
                </a:extLst>
              </p:cNvPr>
              <p:cNvSpPr txBox="1">
                <a:spLocks noRot="1" noChangeAspect="1" noMove="1" noResize="1" noEditPoints="1" noAdjustHandles="1" noChangeArrowheads="1" noChangeShapeType="1" noTextEdit="1"/>
              </p:cNvSpPr>
              <p:nvPr/>
            </p:nvSpPr>
            <p:spPr>
              <a:xfrm>
                <a:off x="3926772" y="4811137"/>
                <a:ext cx="1405834" cy="369332"/>
              </a:xfrm>
              <a:prstGeom prst="rect">
                <a:avLst/>
              </a:prstGeom>
              <a:blipFill>
                <a:blip r:embed="rId5"/>
                <a:stretch>
                  <a:fillRect b="-64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0BEF554-66FE-C885-36FA-38EE521E3998}"/>
                  </a:ext>
                </a:extLst>
              </p:cNvPr>
              <p:cNvSpPr txBox="1"/>
              <p:nvPr/>
            </p:nvSpPr>
            <p:spPr>
              <a:xfrm>
                <a:off x="1084134" y="1340768"/>
                <a:ext cx="7569884" cy="873509"/>
              </a:xfrm>
              <a:prstGeom prst="rect">
                <a:avLst/>
              </a:prstGeom>
              <a:noFill/>
            </p:spPr>
            <p:txBody>
              <a:bodyPr wrap="square">
                <a:spAutoFit/>
              </a:bodyPr>
              <a:lstStyle/>
              <a:p>
                <a:pPr>
                  <a:lnSpc>
                    <a:spcPct val="150000"/>
                  </a:lnSpc>
                </a:pPr>
                <a:r>
                  <a:rPr lang="en-US" sz="1800" dirty="0">
                    <a:latin typeface="Times New Roman" panose="02020603050405020304" pitchFamily="18" charset="0"/>
                    <a:cs typeface="Times New Roman" panose="02020603050405020304" pitchFamily="18" charset="0"/>
                  </a:rPr>
                  <a:t>The difference </a:t>
                </a:r>
                <a14:m>
                  <m:oMath xmlns:m="http://schemas.openxmlformats.org/officeDocument/2006/math">
                    <m:r>
                      <a:rPr lang="en-US" altLang="zh-TW" sz="1800" i="1">
                        <a:latin typeface="Cambria Math" panose="02040503050406030204" pitchFamily="18" charset="0"/>
                      </a:rPr>
                      <m:t>𝑦</m:t>
                    </m:r>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oMath>
                </a14:m>
                <a:r>
                  <a:rPr lang="en-US" sz="1800" dirty="0">
                    <a:latin typeface="Times New Roman" panose="02020603050405020304" pitchFamily="18" charset="0"/>
                    <a:cs typeface="Times New Roman" panose="02020603050405020304" pitchFamily="18" charset="0"/>
                  </a:rPr>
                  <a:t> between any two solutions of a </a:t>
                </a:r>
                <a:r>
                  <a:rPr lang="en-US" sz="1800" dirty="0">
                    <a:solidFill>
                      <a:srgbClr val="FF0000"/>
                    </a:solidFill>
                    <a:latin typeface="Times New Roman" panose="02020603050405020304" pitchFamily="18" charset="0"/>
                    <a:cs typeface="Times New Roman" panose="02020603050405020304" pitchFamily="18" charset="0"/>
                  </a:rPr>
                  <a:t>Linear</a:t>
                </a:r>
                <a:r>
                  <a:rPr lang="en-US" sz="1800" dirty="0">
                    <a:latin typeface="Times New Roman" panose="02020603050405020304" pitchFamily="18" charset="0"/>
                    <a:cs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inhomogeneous</a:t>
                </a:r>
                <a:r>
                  <a:rPr lang="en-US" sz="1800" dirty="0">
                    <a:latin typeface="Times New Roman" panose="02020603050405020304" pitchFamily="18" charset="0"/>
                    <a:cs typeface="Times New Roman" panose="02020603050405020304" pitchFamily="18" charset="0"/>
                  </a:rPr>
                  <a:t> ODE equals </a:t>
                </a:r>
                <a:r>
                  <a:rPr lang="en-US" sz="1800" dirty="0">
                    <a:solidFill>
                      <a:srgbClr val="FF0000"/>
                    </a:solidFill>
                    <a:latin typeface="Times New Roman" panose="02020603050405020304" pitchFamily="18" charset="0"/>
                    <a:cs typeface="Times New Roman" panose="02020603050405020304" pitchFamily="18" charset="0"/>
                  </a:rPr>
                  <a:t>a</a:t>
                </a:r>
                <a:r>
                  <a:rPr lang="en-US" sz="1800" dirty="0">
                    <a:latin typeface="Times New Roman" panose="02020603050405020304" pitchFamily="18" charset="0"/>
                    <a:cs typeface="Times New Roman" panose="02020603050405020304" pitchFamily="18" charset="0"/>
                  </a:rPr>
                  <a:t> solution of the </a:t>
                </a:r>
                <a:r>
                  <a:rPr lang="en-US" sz="1800" dirty="0">
                    <a:solidFill>
                      <a:srgbClr val="FF0000"/>
                    </a:solidFill>
                    <a:latin typeface="Times New Roman" panose="02020603050405020304" pitchFamily="18" charset="0"/>
                    <a:cs typeface="Times New Roman" panose="02020603050405020304" pitchFamily="18" charset="0"/>
                  </a:rPr>
                  <a:t>homogeneous</a:t>
                </a:r>
                <a:r>
                  <a:rPr lang="en-US" sz="1800" dirty="0">
                    <a:latin typeface="Times New Roman" panose="02020603050405020304" pitchFamily="18" charset="0"/>
                    <a:cs typeface="Times New Roman" panose="02020603050405020304" pitchFamily="18" charset="0"/>
                  </a:rPr>
                  <a:t> ODE.</a:t>
                </a:r>
              </a:p>
            </p:txBody>
          </p:sp>
        </mc:Choice>
        <mc:Fallback xmlns="">
          <p:sp>
            <p:nvSpPr>
              <p:cNvPr id="2" name="TextBox 1">
                <a:extLst>
                  <a:ext uri="{FF2B5EF4-FFF2-40B4-BE49-F238E27FC236}">
                    <a16:creationId xmlns:a16="http://schemas.microsoft.com/office/drawing/2014/main" id="{80BEF554-66FE-C885-36FA-38EE521E3998}"/>
                  </a:ext>
                </a:extLst>
              </p:cNvPr>
              <p:cNvSpPr txBox="1">
                <a:spLocks noRot="1" noChangeAspect="1" noMove="1" noResize="1" noEditPoints="1" noAdjustHandles="1" noChangeArrowheads="1" noChangeShapeType="1" noTextEdit="1"/>
              </p:cNvSpPr>
              <p:nvPr/>
            </p:nvSpPr>
            <p:spPr>
              <a:xfrm>
                <a:off x="1084134" y="1340768"/>
                <a:ext cx="7569884" cy="873509"/>
              </a:xfrm>
              <a:prstGeom prst="rect">
                <a:avLst/>
              </a:prstGeom>
              <a:blipFill>
                <a:blip r:embed="rId6"/>
                <a:stretch>
                  <a:fillRect l="-670"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5BB3404A-13BD-50C6-528D-F2120743D1ED}"/>
                  </a:ext>
                </a:extLst>
              </p:cNvPr>
              <p:cNvSpPr txBox="1"/>
              <p:nvPr/>
            </p:nvSpPr>
            <p:spPr bwMode="auto">
              <a:xfrm>
                <a:off x="3016413" y="1001581"/>
                <a:ext cx="3118226"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3" name="文字方塊 8">
                <a:extLst>
                  <a:ext uri="{FF2B5EF4-FFF2-40B4-BE49-F238E27FC236}">
                    <a16:creationId xmlns:a16="http://schemas.microsoft.com/office/drawing/2014/main" id="{5BB3404A-13BD-50C6-528D-F2120743D1ED}"/>
                  </a:ext>
                </a:extLst>
              </p:cNvPr>
              <p:cNvSpPr txBox="1">
                <a:spLocks noRot="1" noChangeAspect="1" noMove="1" noResize="1" noEditPoints="1" noAdjustHandles="1" noChangeArrowheads="1" noChangeShapeType="1" noTextEdit="1"/>
              </p:cNvSpPr>
              <p:nvPr/>
            </p:nvSpPr>
            <p:spPr bwMode="auto">
              <a:xfrm>
                <a:off x="3016413" y="1001581"/>
                <a:ext cx="3118226" cy="369332"/>
              </a:xfrm>
              <a:prstGeom prst="rect">
                <a:avLst/>
              </a:prstGeom>
              <a:blipFill>
                <a:blip r:embed="rId7"/>
                <a:stretch>
                  <a:fillRect b="-129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E983D6F2-2431-43A6-8F3E-10D87187F4FD}"/>
                  </a:ext>
                </a:extLst>
              </p:cNvPr>
              <p:cNvSpPr txBox="1"/>
              <p:nvPr/>
            </p:nvSpPr>
            <p:spPr bwMode="auto">
              <a:xfrm>
                <a:off x="952904" y="2632439"/>
                <a:ext cx="3118226"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E983D6F2-2431-43A6-8F3E-10D87187F4FD}"/>
                  </a:ext>
                </a:extLst>
              </p:cNvPr>
              <p:cNvSpPr txBox="1">
                <a:spLocks noRot="1" noChangeAspect="1" noMove="1" noResize="1" noEditPoints="1" noAdjustHandles="1" noChangeArrowheads="1" noChangeShapeType="1" noTextEdit="1"/>
              </p:cNvSpPr>
              <p:nvPr/>
            </p:nvSpPr>
            <p:spPr bwMode="auto">
              <a:xfrm>
                <a:off x="952904" y="2632439"/>
                <a:ext cx="3118226" cy="369332"/>
              </a:xfrm>
              <a:prstGeom prst="rect">
                <a:avLst/>
              </a:prstGeom>
              <a:blipFill>
                <a:blip r:embed="rId8"/>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F646EADB-535F-02C1-A5C3-CB9A4E5DEAD7}"/>
                  </a:ext>
                </a:extLst>
              </p:cNvPr>
              <p:cNvSpPr txBox="1"/>
              <p:nvPr/>
            </p:nvSpPr>
            <p:spPr bwMode="auto">
              <a:xfrm>
                <a:off x="4756542" y="2632439"/>
                <a:ext cx="3234796"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𝑦</m:t>
                          </m:r>
                        </m:e>
                        <m:sub>
                          <m:r>
                            <a:rPr lang="en-US" altLang="zh-TW" sz="1800" b="0" i="1" smtClean="0">
                              <a:latin typeface="Cambria Math" panose="02040503050406030204" pitchFamily="18" charset="0"/>
                            </a:rPr>
                            <m:t>2</m:t>
                          </m:r>
                        </m:sub>
                        <m:sup>
                          <m:r>
                            <a:rPr lang="en-US" altLang="zh-TW" sz="1800" b="0" i="1" smtClean="0">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F646EADB-535F-02C1-A5C3-CB9A4E5DEAD7}"/>
                  </a:ext>
                </a:extLst>
              </p:cNvPr>
              <p:cNvSpPr txBox="1">
                <a:spLocks noRot="1" noChangeAspect="1" noMove="1" noResize="1" noEditPoints="1" noAdjustHandles="1" noChangeArrowheads="1" noChangeShapeType="1" noTextEdit="1"/>
              </p:cNvSpPr>
              <p:nvPr/>
            </p:nvSpPr>
            <p:spPr bwMode="auto">
              <a:xfrm>
                <a:off x="4756542" y="2632439"/>
                <a:ext cx="3234796" cy="369332"/>
              </a:xfrm>
              <a:prstGeom prst="rect">
                <a:avLst/>
              </a:prstGeom>
              <a:blipFill>
                <a:blip r:embed="rId9"/>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A63187A0-960E-D9F1-88B9-A52B5A8C7062}"/>
                  </a:ext>
                </a:extLst>
              </p:cNvPr>
              <p:cNvSpPr txBox="1"/>
              <p:nvPr/>
            </p:nvSpPr>
            <p:spPr bwMode="auto">
              <a:xfrm>
                <a:off x="2141046" y="3549770"/>
                <a:ext cx="4868961" cy="369332"/>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r>
                                <a:rPr lang="en-US" altLang="zh-TW" sz="1800" i="1">
                                  <a:latin typeface="Cambria Math" panose="02040503050406030204" pitchFamily="18" charset="0"/>
                                </a:rPr>
                                <m:t>𝑦</m:t>
                              </m:r>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r>
                                <a:rPr lang="en-US" altLang="zh-TW" sz="1800" i="1">
                                  <a:latin typeface="Cambria Math" panose="02040503050406030204" pitchFamily="18" charset="0"/>
                                </a:rPr>
                                <m:t>𝑦</m:t>
                              </m:r>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d>
                        <m:dPr>
                          <m:ctrlPr>
                            <a:rPr lang="en-US" altLang="zh-TW" sz="1800" b="0" i="1" smtClean="0">
                              <a:latin typeface="Cambria Math" panose="02040503050406030204" pitchFamily="18" charset="0"/>
                            </a:rPr>
                          </m:ctrlPr>
                        </m:dPr>
                        <m:e>
                          <m:r>
                            <a:rPr lang="en-US" altLang="zh-TW" sz="1800" i="1">
                              <a:latin typeface="Cambria Math" panose="02040503050406030204" pitchFamily="18" charset="0"/>
                            </a:rPr>
                            <m:t>𝑦</m:t>
                          </m:r>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d>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4" name="文字方塊 8">
                <a:extLst>
                  <a:ext uri="{FF2B5EF4-FFF2-40B4-BE49-F238E27FC236}">
                    <a16:creationId xmlns:a16="http://schemas.microsoft.com/office/drawing/2014/main" id="{A63187A0-960E-D9F1-88B9-A52B5A8C7062}"/>
                  </a:ext>
                </a:extLst>
              </p:cNvPr>
              <p:cNvSpPr txBox="1">
                <a:spLocks noRot="1" noChangeAspect="1" noMove="1" noResize="1" noEditPoints="1" noAdjustHandles="1" noChangeArrowheads="1" noChangeShapeType="1" noTextEdit="1"/>
              </p:cNvSpPr>
              <p:nvPr/>
            </p:nvSpPr>
            <p:spPr bwMode="auto">
              <a:xfrm>
                <a:off x="2141046" y="3549770"/>
                <a:ext cx="4868961" cy="369332"/>
              </a:xfrm>
              <a:prstGeom prst="rect">
                <a:avLst/>
              </a:prstGeom>
              <a:blipFill>
                <a:blip r:embed="rId10"/>
                <a:stretch>
                  <a:fillRect b="-10000"/>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5DC04CC-3E81-592B-5832-A59249D15F74}"/>
              </a:ext>
            </a:extLst>
          </p:cNvPr>
          <p:cNvSpPr txBox="1"/>
          <p:nvPr/>
        </p:nvSpPr>
        <p:spPr bwMode="auto">
          <a:xfrm>
            <a:off x="7010007" y="3549770"/>
            <a:ext cx="20162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cs typeface="Times New Roman" panose="02020603050405020304" pitchFamily="18" charset="0"/>
              </a:rPr>
              <a:t>homogeneous ODE</a:t>
            </a:r>
          </a:p>
        </p:txBody>
      </p:sp>
    </p:spTree>
    <p:extLst>
      <p:ext uri="{BB962C8B-B14F-4D97-AF65-F5344CB8AC3E}">
        <p14:creationId xmlns:p14="http://schemas.microsoft.com/office/powerpoint/2010/main" val="225767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9"/>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7414" name="Text Box 10"/>
          <p:cNvSpPr txBox="1">
            <a:spLocks noChangeArrowheads="1"/>
          </p:cNvSpPr>
          <p:nvPr/>
        </p:nvSpPr>
        <p:spPr bwMode="auto">
          <a:xfrm>
            <a:off x="971550" y="2492375"/>
            <a:ext cx="5903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正弦函數與餘弦函數的兩次微分都和負的自己成正比！</a:t>
            </a:r>
          </a:p>
        </p:txBody>
      </p:sp>
      <p:sp>
        <p:nvSpPr>
          <p:cNvPr id="17415" name="Rectangle 1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7416" name="Rectangle 1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7417" name="Text Box 19"/>
          <p:cNvSpPr txBox="1">
            <a:spLocks noChangeArrowheads="1"/>
          </p:cNvSpPr>
          <p:nvPr/>
        </p:nvSpPr>
        <p:spPr bwMode="auto">
          <a:xfrm>
            <a:off x="971550" y="3141663"/>
            <a:ext cx="316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因此很容易就找到兩個解</a:t>
            </a:r>
          </a:p>
        </p:txBody>
      </p:sp>
      <p:sp>
        <p:nvSpPr>
          <p:cNvPr id="17419" name="Text Box 21"/>
          <p:cNvSpPr txBox="1">
            <a:spLocks noChangeArrowheads="1"/>
          </p:cNvSpPr>
          <p:nvPr/>
        </p:nvSpPr>
        <p:spPr bwMode="auto">
          <a:xfrm>
            <a:off x="971550" y="3787775"/>
            <a:ext cx="2089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那麼任一線性組合</a:t>
            </a:r>
          </a:p>
        </p:txBody>
      </p:sp>
      <p:sp>
        <p:nvSpPr>
          <p:cNvPr id="17420" name="Text Box 22"/>
          <p:cNvSpPr txBox="1">
            <a:spLocks noChangeArrowheads="1"/>
          </p:cNvSpPr>
          <p:nvPr/>
        </p:nvSpPr>
        <p:spPr bwMode="auto">
          <a:xfrm>
            <a:off x="6143625" y="3786188"/>
            <a:ext cx="27352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也是解！</a:t>
            </a:r>
          </a:p>
        </p:txBody>
      </p:sp>
      <p:sp>
        <p:nvSpPr>
          <p:cNvPr id="17421" name="Text Box 25"/>
          <p:cNvSpPr txBox="1">
            <a:spLocks noChangeArrowheads="1"/>
          </p:cNvSpPr>
          <p:nvPr/>
        </p:nvSpPr>
        <p:spPr bwMode="auto">
          <a:xfrm>
            <a:off x="3286125" y="1000125"/>
            <a:ext cx="2076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solidFill>
                  <a:srgbClr val="FF0000"/>
                </a:solidFill>
              </a:rPr>
              <a:t>簡諧運動的解 </a:t>
            </a:r>
          </a:p>
        </p:txBody>
      </p:sp>
      <p:sp>
        <p:nvSpPr>
          <p:cNvPr id="17422" name="文字方塊 22"/>
          <p:cNvSpPr txBox="1">
            <a:spLocks noChangeArrowheads="1"/>
          </p:cNvSpPr>
          <p:nvPr/>
        </p:nvSpPr>
        <p:spPr bwMode="auto">
          <a:xfrm>
            <a:off x="971550" y="4437112"/>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我們得到無限多個解！</a:t>
            </a:r>
          </a:p>
        </p:txBody>
      </p:sp>
      <p:sp>
        <p:nvSpPr>
          <p:cNvPr id="24" name="文字方塊 23"/>
          <p:cNvSpPr txBox="1">
            <a:spLocks noChangeArrowheads="1"/>
          </p:cNvSpPr>
          <p:nvPr/>
        </p:nvSpPr>
        <p:spPr bwMode="auto">
          <a:xfrm>
            <a:off x="971549" y="5457972"/>
            <a:ext cx="756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微分方程式的解需要讓自己挪出足夠的</a:t>
            </a:r>
            <a:r>
              <a:rPr lang="zh-TW" altLang="en-US" sz="1800"/>
              <a:t>空間，這樣才</a:t>
            </a:r>
            <a:r>
              <a:rPr lang="zh-TW" altLang="en-US" sz="1800" dirty="0"/>
              <a:t>能滿足起始條件。</a:t>
            </a:r>
          </a:p>
        </p:txBody>
      </p:sp>
      <p:pic>
        <p:nvPicPr>
          <p:cNvPr id="16" name="Picture 55" descr="\\psf\Dropbox\Documents\課程\Halliday10E\Image Gallery\CH15\halliday_10e_fig_15_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051"/>
          <a:stretch/>
        </p:blipFill>
        <p:spPr bwMode="auto">
          <a:xfrm>
            <a:off x="5249366" y="382302"/>
            <a:ext cx="3252193" cy="1975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CA63385E-8A22-D84F-A485-0C1D6141EECF}"/>
                  </a:ext>
                </a:extLst>
              </p:cNvPr>
              <p:cNvSpPr txBox="1"/>
              <p:nvPr/>
            </p:nvSpPr>
            <p:spPr bwMode="auto">
              <a:xfrm>
                <a:off x="1070062" y="1524776"/>
                <a:ext cx="1467453" cy="617541"/>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2000" i="1" smtClean="0">
                              <a:latin typeface="Cambria Math" panose="02040503050406030204" pitchFamily="18" charset="0"/>
                            </a:rPr>
                          </m:ctrlPr>
                        </m:fPr>
                        <m:num>
                          <m:sSup>
                            <m:sSupPr>
                              <m:ctrlPr>
                                <a:rPr kumimoji="1" lang="en-US" altLang="zh-TW" sz="2000" i="1" smtClean="0">
                                  <a:latin typeface="Cambria Math" panose="02040503050406030204" pitchFamily="18" charset="0"/>
                                </a:rPr>
                              </m:ctrlPr>
                            </m:sSupPr>
                            <m:e>
                              <m:r>
                                <a:rPr kumimoji="1" lang="en-US" altLang="zh-TW" sz="2000" b="0" i="1" smtClean="0">
                                  <a:latin typeface="Cambria Math" panose="02040503050406030204" pitchFamily="18" charset="0"/>
                                </a:rPr>
                                <m:t>𝑑</m:t>
                              </m:r>
                            </m:e>
                            <m:sup>
                              <m:r>
                                <a:rPr kumimoji="1" lang="en-US" altLang="zh-TW" sz="2000" b="0" i="1" smtClean="0">
                                  <a:latin typeface="Cambria Math" panose="02040503050406030204" pitchFamily="18" charset="0"/>
                                </a:rPr>
                                <m:t>2</m:t>
                              </m:r>
                            </m:sup>
                          </m:sSup>
                          <m:r>
                            <a:rPr kumimoji="1" lang="en-US" altLang="zh-TW" sz="2000" b="0" i="1" smtClean="0">
                              <a:latin typeface="Cambria Math" panose="02040503050406030204" pitchFamily="18" charset="0"/>
                            </a:rPr>
                            <m:t>𝑥</m:t>
                          </m:r>
                        </m:num>
                        <m:den>
                          <m:r>
                            <a:rPr kumimoji="1" lang="en-US" altLang="zh-TW" sz="2000" b="0" i="1" smtClean="0">
                              <a:latin typeface="Cambria Math" panose="02040503050406030204" pitchFamily="18" charset="0"/>
                            </a:rPr>
                            <m:t>𝑑</m:t>
                          </m:r>
                          <m:sSup>
                            <m:sSupPr>
                              <m:ctrlPr>
                                <a:rPr kumimoji="1" lang="en-US" altLang="zh-TW" sz="2000" b="0" i="1" smtClean="0">
                                  <a:latin typeface="Cambria Math" panose="02040503050406030204" pitchFamily="18" charset="0"/>
                                </a:rPr>
                              </m:ctrlPr>
                            </m:sSupPr>
                            <m:e>
                              <m:r>
                                <a:rPr kumimoji="1" lang="en-US" altLang="zh-TW" sz="2000" b="0" i="1" smtClean="0">
                                  <a:latin typeface="Cambria Math" panose="02040503050406030204" pitchFamily="18" charset="0"/>
                                </a:rPr>
                                <m:t>𝑡</m:t>
                              </m:r>
                            </m:e>
                            <m:sup>
                              <m:r>
                                <a:rPr kumimoji="1" lang="en-US" altLang="zh-TW" sz="2000" b="0" i="1" smtClean="0">
                                  <a:latin typeface="Cambria Math" panose="02040503050406030204" pitchFamily="18" charset="0"/>
                                </a:rPr>
                                <m:t>2</m:t>
                              </m:r>
                            </m:sup>
                          </m:sSup>
                        </m:den>
                      </m:f>
                      <m:r>
                        <a:rPr kumimoji="1" lang="en-US" altLang="zh-TW" sz="2000" b="0" i="1" smtClean="0">
                          <a:latin typeface="Cambria Math" panose="02040503050406030204" pitchFamily="18" charset="0"/>
                        </a:rPr>
                        <m:t>=−</m:t>
                      </m:r>
                      <m:sSup>
                        <m:sSupPr>
                          <m:ctrlPr>
                            <a:rPr lang="en-US" altLang="zh-TW" sz="2000" i="1">
                              <a:latin typeface="Cambria Math" panose="02040503050406030204" pitchFamily="18" charset="0"/>
                            </a:rPr>
                          </m:ctrlPr>
                        </m:sSupPr>
                        <m:e>
                          <m:r>
                            <a:rPr lang="en-US" altLang="zh-TW" sz="2000" i="1">
                              <a:latin typeface="Cambria Math" panose="02040503050406030204" pitchFamily="18" charset="0"/>
                              <a:ea typeface="Cambria Math" panose="02040503050406030204" pitchFamily="18" charset="0"/>
                            </a:rPr>
                            <m:t>𝜔</m:t>
                          </m:r>
                        </m:e>
                        <m:sup>
                          <m:r>
                            <a:rPr lang="en-US" altLang="zh-TW" sz="2000" i="1">
                              <a:latin typeface="Cambria Math" panose="02040503050406030204" pitchFamily="18" charset="0"/>
                            </a:rPr>
                            <m:t>2</m:t>
                          </m:r>
                        </m:sup>
                      </m:sSup>
                      <m:r>
                        <a:rPr lang="en-US" altLang="zh-TW" sz="2000" b="0" i="1" smtClean="0">
                          <a:latin typeface="Cambria Math" panose="02040503050406030204" pitchFamily="18" charset="0"/>
                          <a:ea typeface="Cambria Math" panose="02040503050406030204" pitchFamily="18" charset="0"/>
                        </a:rPr>
                        <m:t>𝑥</m:t>
                      </m:r>
                    </m:oMath>
                  </m:oMathPara>
                </a14:m>
                <a:endParaRPr kumimoji="1" lang="zh-TW" altLang="en-US" sz="2000" dirty="0">
                  <a:latin typeface="Times New Roman" panose="02020603050405020304" pitchFamily="18" charset="0"/>
                </a:endParaRPr>
              </a:p>
            </p:txBody>
          </p:sp>
        </mc:Choice>
        <mc:Fallback xmlns="">
          <p:sp>
            <p:nvSpPr>
              <p:cNvPr id="17" name="文字方塊 16">
                <a:extLst>
                  <a:ext uri="{FF2B5EF4-FFF2-40B4-BE49-F238E27FC236}">
                    <a16:creationId xmlns:a16="http://schemas.microsoft.com/office/drawing/2014/main" id="{CA63385E-8A22-D84F-A485-0C1D6141EECF}"/>
                  </a:ext>
                </a:extLst>
              </p:cNvPr>
              <p:cNvSpPr txBox="1">
                <a:spLocks noRot="1" noChangeAspect="1" noMove="1" noResize="1" noEditPoints="1" noAdjustHandles="1" noChangeArrowheads="1" noChangeShapeType="1" noTextEdit="1"/>
              </p:cNvSpPr>
              <p:nvPr/>
            </p:nvSpPr>
            <p:spPr bwMode="auto">
              <a:xfrm>
                <a:off x="1070062" y="1524776"/>
                <a:ext cx="1467453" cy="617541"/>
              </a:xfrm>
              <a:prstGeom prst="rect">
                <a:avLst/>
              </a:prstGeom>
              <a:blipFill>
                <a:blip r:embed="rId3"/>
                <a:stretch>
                  <a:fillRect l="-3448" r="-1724" b="-1428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A4B17171-35E5-F247-8015-3CB8EF413AA1}"/>
                  </a:ext>
                </a:extLst>
              </p:cNvPr>
              <p:cNvSpPr/>
              <p:nvPr/>
            </p:nvSpPr>
            <p:spPr>
              <a:xfrm>
                <a:off x="5414112" y="3097153"/>
                <a:ext cx="1533690" cy="4001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i="1">
                              <a:latin typeface="Cambria Math" panose="02040503050406030204" pitchFamily="18" charset="0"/>
                            </a:rPr>
                            <m:t>𝑥</m:t>
                          </m:r>
                        </m:e>
                        <m:sub>
                          <m:r>
                            <a:rPr lang="en-US" altLang="zh-TW" sz="2000" i="1">
                              <a:latin typeface="Cambria Math" panose="02040503050406030204" pitchFamily="18" charset="0"/>
                            </a:rPr>
                            <m:t>2</m:t>
                          </m:r>
                        </m:sub>
                      </m:sSub>
                      <m:r>
                        <a:rPr lang="en-US" altLang="zh-TW" sz="2000" b="0" i="1" smtClean="0">
                          <a:latin typeface="Cambria Math" panose="02040503050406030204" pitchFamily="18" charset="0"/>
                        </a:rPr>
                        <m:t>=</m:t>
                      </m:r>
                      <m:func>
                        <m:funcPr>
                          <m:ctrlPr>
                            <a:rPr lang="en-US" altLang="zh-TW" sz="2000" i="1">
                              <a:latin typeface="Cambria Math" panose="02040503050406030204" pitchFamily="18" charset="0"/>
                            </a:rPr>
                          </m:ctrlPr>
                        </m:funcPr>
                        <m:fName>
                          <m:r>
                            <m:rPr>
                              <m:sty m:val="p"/>
                            </m:rPr>
                            <a:rPr lang="en-US" altLang="zh-TW" sz="2000" smtClean="0">
                              <a:latin typeface="Cambria Math"/>
                            </a:rPr>
                            <m:t>cos</m:t>
                          </m:r>
                        </m:fName>
                        <m:e>
                          <m:r>
                            <a:rPr lang="zh-TW" altLang="en-US" sz="2000" i="1">
                              <a:latin typeface="Cambria Math"/>
                            </a:rPr>
                            <m:t>𝜔</m:t>
                          </m:r>
                          <m:r>
                            <a:rPr lang="en-US" altLang="zh-TW" sz="2000" i="1">
                              <a:latin typeface="Cambria Math"/>
                            </a:rPr>
                            <m:t>𝑡</m:t>
                          </m:r>
                        </m:e>
                      </m:func>
                    </m:oMath>
                  </m:oMathPara>
                </a14:m>
                <a:endParaRPr lang="zh-TW" altLang="en-US" sz="2000" dirty="0">
                  <a:latin typeface="Times New Roman" panose="02020603050405020304" pitchFamily="18" charset="0"/>
                </a:endParaRPr>
              </a:p>
            </p:txBody>
          </p:sp>
        </mc:Choice>
        <mc:Fallback xmlns="">
          <p:sp>
            <p:nvSpPr>
              <p:cNvPr id="2" name="矩形 1">
                <a:extLst>
                  <a:ext uri="{FF2B5EF4-FFF2-40B4-BE49-F238E27FC236}">
                    <a16:creationId xmlns:a16="http://schemas.microsoft.com/office/drawing/2014/main" id="{A4B17171-35E5-F247-8015-3CB8EF413AA1}"/>
                  </a:ext>
                </a:extLst>
              </p:cNvPr>
              <p:cNvSpPr>
                <a:spLocks noRot="1" noChangeAspect="1" noMove="1" noResize="1" noEditPoints="1" noAdjustHandles="1" noChangeArrowheads="1" noChangeShapeType="1" noTextEdit="1"/>
              </p:cNvSpPr>
              <p:nvPr/>
            </p:nvSpPr>
            <p:spPr>
              <a:xfrm>
                <a:off x="5414112" y="3097153"/>
                <a:ext cx="1533690"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72279B0E-CE9B-004D-9A17-67A39D9FE9E8}"/>
                  </a:ext>
                </a:extLst>
              </p:cNvPr>
              <p:cNvSpPr/>
              <p:nvPr/>
            </p:nvSpPr>
            <p:spPr>
              <a:xfrm>
                <a:off x="3635458" y="3135215"/>
                <a:ext cx="1490856" cy="4001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2000" i="1" smtClean="0">
                              <a:latin typeface="Cambria Math" panose="02040503050406030204" pitchFamily="18" charset="0"/>
                            </a:rPr>
                          </m:ctrlPr>
                        </m:sSubPr>
                        <m:e>
                          <m:r>
                            <a:rPr lang="en-US" altLang="zh-TW" sz="2000" i="1">
                              <a:latin typeface="Cambria Math" panose="02040503050406030204" pitchFamily="18" charset="0"/>
                            </a:rPr>
                            <m:t>𝑥</m:t>
                          </m:r>
                        </m:e>
                        <m:sub>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rPr>
                        <m:t>=</m:t>
                      </m:r>
                      <m:func>
                        <m:funcPr>
                          <m:ctrlPr>
                            <a:rPr lang="en-US" altLang="zh-TW" sz="2000" b="0" i="1" smtClean="0">
                              <a:latin typeface="Cambria Math" panose="02040503050406030204" pitchFamily="18" charset="0"/>
                            </a:rPr>
                          </m:ctrlPr>
                        </m:funcPr>
                        <m:fName>
                          <m:r>
                            <m:rPr>
                              <m:sty m:val="p"/>
                            </m:rPr>
                            <a:rPr lang="en-US" altLang="zh-TW" sz="2000" b="0" i="0" smtClean="0">
                              <a:latin typeface="Cambria Math" panose="02040503050406030204" pitchFamily="18" charset="0"/>
                            </a:rPr>
                            <m:t>sin</m:t>
                          </m:r>
                        </m:fName>
                        <m:e>
                          <m:r>
                            <a:rPr lang="en-US" altLang="zh-TW" sz="2000" b="0" i="1" smtClean="0">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𝑡</m:t>
                          </m:r>
                        </m:e>
                      </m:func>
                    </m:oMath>
                  </m:oMathPara>
                </a14:m>
                <a:endParaRPr lang="zh-TW" altLang="en-US" sz="2000" dirty="0">
                  <a:latin typeface="Times New Roman" panose="02020603050405020304" pitchFamily="18" charset="0"/>
                </a:endParaRPr>
              </a:p>
            </p:txBody>
          </p:sp>
        </mc:Choice>
        <mc:Fallback xmlns="">
          <p:sp>
            <p:nvSpPr>
              <p:cNvPr id="18" name="矩形 17">
                <a:extLst>
                  <a:ext uri="{FF2B5EF4-FFF2-40B4-BE49-F238E27FC236}">
                    <a16:creationId xmlns:a16="http://schemas.microsoft.com/office/drawing/2014/main" id="{72279B0E-CE9B-004D-9A17-67A39D9FE9E8}"/>
                  </a:ext>
                </a:extLst>
              </p:cNvPr>
              <p:cNvSpPr>
                <a:spLocks noRot="1" noChangeAspect="1" noMove="1" noResize="1" noEditPoints="1" noAdjustHandles="1" noChangeArrowheads="1" noChangeShapeType="1" noTextEdit="1"/>
              </p:cNvSpPr>
              <p:nvPr/>
            </p:nvSpPr>
            <p:spPr>
              <a:xfrm>
                <a:off x="3635458" y="3135215"/>
                <a:ext cx="1490856"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01269E9E-7EE2-674D-A06C-16004CBEE673}"/>
                  </a:ext>
                </a:extLst>
              </p:cNvPr>
              <p:cNvSpPr/>
              <p:nvPr/>
            </p:nvSpPr>
            <p:spPr>
              <a:xfrm>
                <a:off x="3043313" y="3790882"/>
                <a:ext cx="2768450" cy="400110"/>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𝑥</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𝑎</m:t>
                      </m:r>
                      <m:func>
                        <m:funcPr>
                          <m:ctrlPr>
                            <a:rPr lang="en-US" altLang="zh-TW" sz="2000" i="1">
                              <a:latin typeface="Cambria Math" panose="02040503050406030204" pitchFamily="18" charset="0"/>
                            </a:rPr>
                          </m:ctrlPr>
                        </m:funcPr>
                        <m:fName>
                          <m:r>
                            <m:rPr>
                              <m:sty m:val="p"/>
                            </m:rPr>
                            <a:rPr lang="en-US" altLang="zh-TW" sz="2000">
                              <a:latin typeface="Cambria Math"/>
                            </a:rPr>
                            <m:t>cos</m:t>
                          </m:r>
                        </m:fName>
                        <m:e>
                          <m:r>
                            <a:rPr lang="zh-TW" altLang="en-US" sz="2000" i="1">
                              <a:latin typeface="Cambria Math"/>
                            </a:rPr>
                            <m:t>𝜔</m:t>
                          </m:r>
                          <m:r>
                            <a:rPr lang="en-US" altLang="zh-TW" sz="2000" i="1">
                              <a:latin typeface="Cambria Math"/>
                            </a:rPr>
                            <m:t>𝑡</m:t>
                          </m:r>
                        </m:e>
                      </m:func>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func>
                        <m:funcPr>
                          <m:ctrlPr>
                            <a:rPr lang="en-US" altLang="zh-TW" sz="2000" b="0" i="1" smtClean="0">
                              <a:latin typeface="Cambria Math" panose="02040503050406030204" pitchFamily="18" charset="0"/>
                            </a:rPr>
                          </m:ctrlPr>
                        </m:funcPr>
                        <m:fName>
                          <m:r>
                            <m:rPr>
                              <m:sty m:val="p"/>
                            </m:rPr>
                            <a:rPr lang="en-US" altLang="zh-TW" sz="2000" b="0" i="0" smtClean="0">
                              <a:latin typeface="Cambria Math" panose="02040503050406030204" pitchFamily="18" charset="0"/>
                            </a:rPr>
                            <m:t>sin</m:t>
                          </m:r>
                        </m:fName>
                        <m:e>
                          <m:r>
                            <a:rPr lang="en-US" altLang="zh-TW" sz="2000" b="0" i="1" smtClean="0">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𝑡</m:t>
                          </m:r>
                        </m:e>
                      </m:func>
                    </m:oMath>
                  </m:oMathPara>
                </a14:m>
                <a:endParaRPr lang="zh-TW" altLang="en-US" sz="2000" dirty="0">
                  <a:latin typeface="Times New Roman" panose="02020603050405020304" pitchFamily="18" charset="0"/>
                </a:endParaRPr>
              </a:p>
            </p:txBody>
          </p:sp>
        </mc:Choice>
        <mc:Fallback xmlns="">
          <p:sp>
            <p:nvSpPr>
              <p:cNvPr id="19" name="矩形 18">
                <a:extLst>
                  <a:ext uri="{FF2B5EF4-FFF2-40B4-BE49-F238E27FC236}">
                    <a16:creationId xmlns:a16="http://schemas.microsoft.com/office/drawing/2014/main" id="{01269E9E-7EE2-674D-A06C-16004CBEE673}"/>
                  </a:ext>
                </a:extLst>
              </p:cNvPr>
              <p:cNvSpPr>
                <a:spLocks noRot="1" noChangeAspect="1" noMove="1" noResize="1" noEditPoints="1" noAdjustHandles="1" noChangeArrowheads="1" noChangeShapeType="1" noTextEdit="1"/>
              </p:cNvSpPr>
              <p:nvPr/>
            </p:nvSpPr>
            <p:spPr>
              <a:xfrm>
                <a:off x="3043313" y="3790882"/>
                <a:ext cx="2768450" cy="400110"/>
              </a:xfrm>
              <a:prstGeom prst="rect">
                <a:avLst/>
              </a:prstGeom>
              <a:blipFill>
                <a:blip r:embed="rId6"/>
                <a:stretch>
                  <a:fillRect/>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9"/>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8437" name="Rectangle 1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8439" name="Rectangle 14"/>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8442" name="Text Box 18"/>
              <p:cNvSpPr txBox="1">
                <a:spLocks noChangeArrowheads="1"/>
              </p:cNvSpPr>
              <p:nvPr/>
            </p:nvSpPr>
            <p:spPr bwMode="auto">
              <a:xfrm>
                <a:off x="1055563" y="1655477"/>
                <a:ext cx="2867149" cy="3667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14:m>
                  <m:oMath xmlns:m="http://schemas.openxmlformats.org/officeDocument/2006/math">
                    <m:r>
                      <a:rPr lang="en-US" altLang="zh-TW" sz="1800" i="1" dirty="0" smtClean="0">
                        <a:latin typeface="Cambria Math" panose="02040503050406030204" pitchFamily="18" charset="0"/>
                      </a:rPr>
                      <m:t>𝑎</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𝑏</m:t>
                    </m:r>
                  </m:oMath>
                </a14:m>
                <a:r>
                  <a:rPr lang="zh-TW" altLang="en-US" sz="1800" dirty="0"/>
                  <a:t>由起始條件決定</a:t>
                </a:r>
              </a:p>
            </p:txBody>
          </p:sp>
        </mc:Choice>
        <mc:Fallback xmlns="">
          <p:sp>
            <p:nvSpPr>
              <p:cNvPr id="18442" name="Text Box 18"/>
              <p:cNvSpPr txBox="1">
                <a:spLocks noRot="1" noChangeAspect="1" noMove="1" noResize="1" noEditPoints="1" noAdjustHandles="1" noChangeArrowheads="1" noChangeShapeType="1" noTextEdit="1"/>
              </p:cNvSpPr>
              <p:nvPr/>
            </p:nvSpPr>
            <p:spPr bwMode="auto">
              <a:xfrm>
                <a:off x="1055563" y="1655477"/>
                <a:ext cx="2867149" cy="366713"/>
              </a:xfrm>
              <a:prstGeom prst="rect">
                <a:avLst/>
              </a:prstGeom>
              <a:blipFill>
                <a:blip r:embed="rId2"/>
                <a:stretch>
                  <a:fillRect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4117" name="Text Box 23"/>
          <p:cNvSpPr txBox="1">
            <a:spLocks noChangeArrowheads="1"/>
          </p:cNvSpPr>
          <p:nvPr/>
        </p:nvSpPr>
        <p:spPr bwMode="auto">
          <a:xfrm>
            <a:off x="1042988" y="5117306"/>
            <a:ext cx="72723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solidFill>
                  <a:srgbClr val="FF0000"/>
                </a:solidFill>
              </a:rPr>
              <a:t>這個函數同時滿足運動方程式以及兩個起始條件，因此是唯一的解！</a:t>
            </a:r>
          </a:p>
        </p:txBody>
      </p:sp>
      <p:sp>
        <p:nvSpPr>
          <p:cNvPr id="80920" name="Text Box 24"/>
          <p:cNvSpPr txBox="1">
            <a:spLocks noChangeArrowheads="1"/>
          </p:cNvSpPr>
          <p:nvPr/>
        </p:nvSpPr>
        <p:spPr bwMode="auto">
          <a:xfrm>
            <a:off x="1041401" y="5693569"/>
            <a:ext cx="1584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b="1">
                <a:solidFill>
                  <a:srgbClr val="0000FF"/>
                </a:solidFill>
              </a:rPr>
              <a:t>不用再找了！</a:t>
            </a:r>
          </a:p>
        </p:txBody>
      </p:sp>
      <p:pic>
        <p:nvPicPr>
          <p:cNvPr id="14" name="Picture 55" descr="\\psf\Dropbox\Documents\課程\Halliday10E\Image Gallery\CH15\halliday_10e_fig_15_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051"/>
          <a:stretch/>
        </p:blipFill>
        <p:spPr bwMode="auto">
          <a:xfrm>
            <a:off x="5436096" y="667767"/>
            <a:ext cx="3252193" cy="19754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FD6B1507-5D57-E74F-AC34-85B15879C798}"/>
                  </a:ext>
                </a:extLst>
              </p:cNvPr>
              <p:cNvSpPr/>
              <p:nvPr/>
            </p:nvSpPr>
            <p:spPr>
              <a:xfrm>
                <a:off x="1041401" y="541254"/>
                <a:ext cx="2768450" cy="4001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𝑥</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𝑎</m:t>
                      </m:r>
                      <m:func>
                        <m:funcPr>
                          <m:ctrlPr>
                            <a:rPr lang="en-US" altLang="zh-TW" sz="2000" i="1">
                              <a:latin typeface="Cambria Math" panose="02040503050406030204" pitchFamily="18" charset="0"/>
                            </a:rPr>
                          </m:ctrlPr>
                        </m:funcPr>
                        <m:fName>
                          <m:r>
                            <m:rPr>
                              <m:sty m:val="p"/>
                            </m:rPr>
                            <a:rPr lang="en-US" altLang="zh-TW" sz="2000">
                              <a:latin typeface="Cambria Math"/>
                            </a:rPr>
                            <m:t>cos</m:t>
                          </m:r>
                        </m:fName>
                        <m:e>
                          <m:r>
                            <a:rPr lang="zh-TW" altLang="en-US" sz="2000" i="1">
                              <a:latin typeface="Cambria Math"/>
                            </a:rPr>
                            <m:t>𝜔</m:t>
                          </m:r>
                          <m:r>
                            <a:rPr lang="en-US" altLang="zh-TW" sz="2000" i="1">
                              <a:latin typeface="Cambria Math"/>
                            </a:rPr>
                            <m:t>𝑡</m:t>
                          </m:r>
                        </m:e>
                      </m:func>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𝑏</m:t>
                      </m:r>
                      <m:func>
                        <m:funcPr>
                          <m:ctrlPr>
                            <a:rPr lang="en-US" altLang="zh-TW" sz="2000" b="0" i="1" smtClean="0">
                              <a:latin typeface="Cambria Math" panose="02040503050406030204" pitchFamily="18" charset="0"/>
                            </a:rPr>
                          </m:ctrlPr>
                        </m:funcPr>
                        <m:fName>
                          <m:r>
                            <m:rPr>
                              <m:sty m:val="p"/>
                            </m:rPr>
                            <a:rPr lang="en-US" altLang="zh-TW" sz="2000" b="0" i="0" smtClean="0">
                              <a:latin typeface="Cambria Math" panose="02040503050406030204" pitchFamily="18" charset="0"/>
                            </a:rPr>
                            <m:t>sin</m:t>
                          </m:r>
                        </m:fName>
                        <m:e>
                          <m:r>
                            <a:rPr lang="en-US" altLang="zh-TW" sz="2000" b="0" i="1" smtClean="0">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𝑡</m:t>
                          </m:r>
                        </m:e>
                      </m:func>
                    </m:oMath>
                  </m:oMathPara>
                </a14:m>
                <a:endParaRPr lang="zh-TW" altLang="en-US" sz="2000" dirty="0">
                  <a:latin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FD6B1507-5D57-E74F-AC34-85B15879C798}"/>
                  </a:ext>
                </a:extLst>
              </p:cNvPr>
              <p:cNvSpPr>
                <a:spLocks noRot="1" noChangeAspect="1" noMove="1" noResize="1" noEditPoints="1" noAdjustHandles="1" noChangeArrowheads="1" noChangeShapeType="1" noTextEdit="1"/>
              </p:cNvSpPr>
              <p:nvPr/>
            </p:nvSpPr>
            <p:spPr>
              <a:xfrm>
                <a:off x="1041401" y="541254"/>
                <a:ext cx="2768450" cy="4001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B690ACC6-5F70-624E-BC59-606F33CACDD0}"/>
                  </a:ext>
                </a:extLst>
              </p:cNvPr>
              <p:cNvSpPr/>
              <p:nvPr/>
            </p:nvSpPr>
            <p:spPr>
              <a:xfrm>
                <a:off x="1055564" y="1157587"/>
                <a:ext cx="3335657" cy="4001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𝑣</m:t>
                      </m:r>
                      <m:r>
                        <a:rPr lang="en-US" altLang="zh-TW" sz="2000" b="0" i="1" smtClean="0">
                          <a:latin typeface="Cambria Math" panose="02040503050406030204" pitchFamily="18" charset="0"/>
                        </a:rPr>
                        <m:t>=−</m:t>
                      </m:r>
                      <m:r>
                        <a:rPr lang="en-US" altLang="zh-TW" sz="2000" b="0" i="1" smtClean="0">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rPr>
                        <m:t>𝑎</m:t>
                      </m:r>
                      <m:func>
                        <m:funcPr>
                          <m:ctrlPr>
                            <a:rPr lang="en-US" altLang="zh-TW" sz="2000" i="1">
                              <a:latin typeface="Cambria Math" panose="02040503050406030204" pitchFamily="18" charset="0"/>
                            </a:rPr>
                          </m:ctrlPr>
                        </m:funcPr>
                        <m:fName>
                          <m:r>
                            <m:rPr>
                              <m:sty m:val="p"/>
                            </m:rPr>
                            <a:rPr lang="en-US" altLang="zh-TW" sz="2000">
                              <a:latin typeface="Cambria Math" panose="02040503050406030204" pitchFamily="18" charset="0"/>
                            </a:rPr>
                            <m:t>sin</m:t>
                          </m:r>
                        </m:fName>
                        <m:e>
                          <m:r>
                            <a:rPr lang="en-US" altLang="zh-TW" sz="2000" i="1">
                              <a:latin typeface="Cambria Math" panose="02040503050406030204" pitchFamily="18" charset="0"/>
                              <a:ea typeface="Cambria Math" panose="02040503050406030204" pitchFamily="18" charset="0"/>
                            </a:rPr>
                            <m:t>𝜔</m:t>
                          </m:r>
                          <m:r>
                            <a:rPr lang="en-US" altLang="zh-TW" sz="2000" i="1">
                              <a:latin typeface="Cambria Math" panose="02040503050406030204" pitchFamily="18" charset="0"/>
                              <a:ea typeface="Cambria Math" panose="02040503050406030204" pitchFamily="18" charset="0"/>
                            </a:rPr>
                            <m:t>𝑡</m:t>
                          </m:r>
                        </m:e>
                      </m:func>
                      <m:r>
                        <a:rPr lang="en-US" altLang="zh-TW" sz="2000" b="0" i="1" smtClean="0">
                          <a:latin typeface="Cambria Math" panose="02040503050406030204" pitchFamily="18" charset="0"/>
                          <a:ea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𝑏</m:t>
                      </m:r>
                      <m:func>
                        <m:funcPr>
                          <m:ctrlPr>
                            <a:rPr lang="en-US" altLang="zh-TW" sz="2000" i="1">
                              <a:latin typeface="Cambria Math" panose="02040503050406030204" pitchFamily="18" charset="0"/>
                            </a:rPr>
                          </m:ctrlPr>
                        </m:funcPr>
                        <m:fName>
                          <m:r>
                            <m:rPr>
                              <m:sty m:val="p"/>
                            </m:rPr>
                            <a:rPr lang="en-US" altLang="zh-TW" sz="2000">
                              <a:latin typeface="Cambria Math"/>
                            </a:rPr>
                            <m:t>cos</m:t>
                          </m:r>
                        </m:fName>
                        <m:e>
                          <m:r>
                            <a:rPr lang="zh-TW" altLang="en-US" sz="2000" i="1">
                              <a:latin typeface="Cambria Math"/>
                            </a:rPr>
                            <m:t>𝜔</m:t>
                          </m:r>
                          <m:r>
                            <a:rPr lang="en-US" altLang="zh-TW" sz="2000" i="1">
                              <a:latin typeface="Cambria Math"/>
                            </a:rPr>
                            <m:t>𝑡</m:t>
                          </m:r>
                        </m:e>
                      </m:func>
                    </m:oMath>
                  </m:oMathPara>
                </a14:m>
                <a:endParaRPr lang="zh-TW" altLang="en-US" sz="2000" dirty="0">
                  <a:latin typeface="Times New Roman" panose="02020603050405020304" pitchFamily="18" charset="0"/>
                </a:endParaRPr>
              </a:p>
            </p:txBody>
          </p:sp>
        </mc:Choice>
        <mc:Fallback xmlns="">
          <p:sp>
            <p:nvSpPr>
              <p:cNvPr id="16" name="矩形 15">
                <a:extLst>
                  <a:ext uri="{FF2B5EF4-FFF2-40B4-BE49-F238E27FC236}">
                    <a16:creationId xmlns:a16="http://schemas.microsoft.com/office/drawing/2014/main" id="{B690ACC6-5F70-624E-BC59-606F33CACDD0}"/>
                  </a:ext>
                </a:extLst>
              </p:cNvPr>
              <p:cNvSpPr>
                <a:spLocks noRot="1" noChangeAspect="1" noMove="1" noResize="1" noEditPoints="1" noAdjustHandles="1" noChangeArrowheads="1" noChangeShapeType="1" noTextEdit="1"/>
              </p:cNvSpPr>
              <p:nvPr/>
            </p:nvSpPr>
            <p:spPr>
              <a:xfrm>
                <a:off x="1055564" y="1157587"/>
                <a:ext cx="3335657"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498EE836-9FB9-024C-94A8-33E27B092821}"/>
                  </a:ext>
                </a:extLst>
              </p:cNvPr>
              <p:cNvSpPr/>
              <p:nvPr/>
            </p:nvSpPr>
            <p:spPr>
              <a:xfrm>
                <a:off x="1055564" y="2122104"/>
                <a:ext cx="1885388" cy="40011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𝑥</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0</m:t>
                          </m:r>
                        </m:e>
                      </m:d>
                      <m:r>
                        <a:rPr lang="en-US" altLang="zh-TW" sz="2000" b="0" i="1" smtClean="0">
                          <a:latin typeface="Cambria Math" panose="02040503050406030204" pitchFamily="18" charset="0"/>
                        </a:rPr>
                        <m:t>=</m:t>
                      </m:r>
                      <m:r>
                        <a:rPr lang="en-US" altLang="zh-TW" sz="2000" b="0" i="1" smtClean="0">
                          <a:latin typeface="Cambria Math" panose="02040503050406030204" pitchFamily="18" charset="0"/>
                        </a:rPr>
                        <m:t>𝑎</m:t>
                      </m:r>
                      <m:r>
                        <a:rPr lang="en-US" altLang="zh-TW" sz="2000" i="1" smtClean="0">
                          <a:latin typeface="Cambria Math" panose="02040503050406030204" pitchFamily="18" charset="0"/>
                        </a:rPr>
                        <m:t>=</m:t>
                      </m:r>
                      <m:sSub>
                        <m:sSubPr>
                          <m:ctrlPr>
                            <a:rPr lang="en-US" altLang="zh-TW" sz="2000" i="1" smtClean="0">
                              <a:latin typeface="Cambria Math" panose="02040503050406030204" pitchFamily="18" charset="0"/>
                            </a:rPr>
                          </m:ctrlPr>
                        </m:sSubPr>
                        <m:e>
                          <m:r>
                            <a:rPr lang="en-US" altLang="zh-TW" sz="2000" b="0" i="1" smtClean="0">
                              <a:latin typeface="Cambria Math" panose="02040503050406030204" pitchFamily="18" charset="0"/>
                            </a:rPr>
                            <m:t>𝑥</m:t>
                          </m:r>
                        </m:e>
                        <m:sub>
                          <m:r>
                            <a:rPr lang="en-US" altLang="zh-TW" sz="2000" b="0" i="1" smtClean="0">
                              <a:latin typeface="Cambria Math" panose="02040503050406030204" pitchFamily="18" charset="0"/>
                            </a:rPr>
                            <m:t>0</m:t>
                          </m:r>
                        </m:sub>
                      </m:sSub>
                    </m:oMath>
                  </m:oMathPara>
                </a14:m>
                <a:endParaRPr lang="zh-TW" altLang="en-US" sz="2000" dirty="0">
                  <a:latin typeface="Times New Roman" panose="02020603050405020304" pitchFamily="18" charset="0"/>
                </a:endParaRPr>
              </a:p>
            </p:txBody>
          </p:sp>
        </mc:Choice>
        <mc:Fallback xmlns="">
          <p:sp>
            <p:nvSpPr>
              <p:cNvPr id="17" name="矩形 16">
                <a:extLst>
                  <a:ext uri="{FF2B5EF4-FFF2-40B4-BE49-F238E27FC236}">
                    <a16:creationId xmlns:a16="http://schemas.microsoft.com/office/drawing/2014/main" id="{498EE836-9FB9-024C-94A8-33E27B092821}"/>
                  </a:ext>
                </a:extLst>
              </p:cNvPr>
              <p:cNvSpPr>
                <a:spLocks noRot="1" noChangeAspect="1" noMove="1" noResize="1" noEditPoints="1" noAdjustHandles="1" noChangeArrowheads="1" noChangeShapeType="1" noTextEdit="1"/>
              </p:cNvSpPr>
              <p:nvPr/>
            </p:nvSpPr>
            <p:spPr>
              <a:xfrm>
                <a:off x="1055564" y="2122104"/>
                <a:ext cx="1885388"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矩形 17">
                <a:extLst>
                  <a:ext uri="{FF2B5EF4-FFF2-40B4-BE49-F238E27FC236}">
                    <a16:creationId xmlns:a16="http://schemas.microsoft.com/office/drawing/2014/main" id="{B927B83D-6CD1-8E49-9CB9-9C1005D67ACD}"/>
                  </a:ext>
                </a:extLst>
              </p:cNvPr>
              <p:cNvSpPr/>
              <p:nvPr/>
            </p:nvSpPr>
            <p:spPr>
              <a:xfrm>
                <a:off x="1041401" y="2736303"/>
                <a:ext cx="2018431" cy="40011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𝑣</m:t>
                      </m:r>
                      <m:d>
                        <m:dPr>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0</m:t>
                          </m:r>
                        </m:e>
                      </m:d>
                      <m:r>
                        <a:rPr lang="en-US" altLang="zh-TW" sz="2000" b="0" i="1" smtClean="0">
                          <a:latin typeface="Cambria Math" panose="02040503050406030204" pitchFamily="18" charset="0"/>
                        </a:rPr>
                        <m:t>=</m:t>
                      </m:r>
                      <m:r>
                        <a:rPr lang="en-US" altLang="zh-TW" sz="2000" i="1">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𝑏</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𝑣</m:t>
                          </m:r>
                        </m:e>
                        <m:sub>
                          <m:r>
                            <a:rPr lang="en-US" altLang="zh-TW" sz="2000" b="0" i="1" smtClean="0">
                              <a:latin typeface="Cambria Math" panose="02040503050406030204" pitchFamily="18" charset="0"/>
                            </a:rPr>
                            <m:t>0</m:t>
                          </m:r>
                        </m:sub>
                      </m:sSub>
                    </m:oMath>
                  </m:oMathPara>
                </a14:m>
                <a:endParaRPr lang="zh-TW" altLang="en-US" sz="2000" dirty="0">
                  <a:latin typeface="Times New Roman" panose="02020603050405020304" pitchFamily="18" charset="0"/>
                </a:endParaRPr>
              </a:p>
            </p:txBody>
          </p:sp>
        </mc:Choice>
        <mc:Fallback xmlns="">
          <p:sp>
            <p:nvSpPr>
              <p:cNvPr id="18" name="矩形 17">
                <a:extLst>
                  <a:ext uri="{FF2B5EF4-FFF2-40B4-BE49-F238E27FC236}">
                    <a16:creationId xmlns:a16="http://schemas.microsoft.com/office/drawing/2014/main" id="{B927B83D-6CD1-8E49-9CB9-9C1005D67ACD}"/>
                  </a:ext>
                </a:extLst>
              </p:cNvPr>
              <p:cNvSpPr>
                <a:spLocks noRot="1" noChangeAspect="1" noMove="1" noResize="1" noEditPoints="1" noAdjustHandles="1" noChangeArrowheads="1" noChangeShapeType="1" noTextEdit="1"/>
              </p:cNvSpPr>
              <p:nvPr/>
            </p:nvSpPr>
            <p:spPr>
              <a:xfrm>
                <a:off x="1041401" y="2736303"/>
                <a:ext cx="2018431" cy="4001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矩形 18">
                <a:extLst>
                  <a:ext uri="{FF2B5EF4-FFF2-40B4-BE49-F238E27FC236}">
                    <a16:creationId xmlns:a16="http://schemas.microsoft.com/office/drawing/2014/main" id="{DB8576BF-2F25-0B43-9766-C5CD5848357F}"/>
                  </a:ext>
                </a:extLst>
              </p:cNvPr>
              <p:cNvSpPr/>
              <p:nvPr/>
            </p:nvSpPr>
            <p:spPr>
              <a:xfrm>
                <a:off x="3209168" y="2755914"/>
                <a:ext cx="1182053" cy="6179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ea typeface="Cambria Math" panose="02040503050406030204" pitchFamily="18" charset="0"/>
                        </a:rPr>
                        <m:t>𝑏</m:t>
                      </m:r>
                      <m:r>
                        <a:rPr lang="en-US" altLang="zh-TW" sz="2000" b="0" i="1" smtClean="0">
                          <a:latin typeface="Cambria Math" panose="02040503050406030204" pitchFamily="18" charset="0"/>
                        </a:rPr>
                        <m:t>=</m:t>
                      </m:r>
                      <m:f>
                        <m:fPr>
                          <m:ctrlPr>
                            <a:rPr lang="en-US" altLang="zh-TW" sz="2000" b="0" i="1" smtClean="0">
                              <a:latin typeface="Cambria Math" panose="02040503050406030204" pitchFamily="18" charset="0"/>
                            </a:rPr>
                          </m:ctrlPr>
                        </m:fPr>
                        <m:num>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𝑣</m:t>
                              </m:r>
                            </m:e>
                            <m:sub>
                              <m:r>
                                <a:rPr lang="en-US" altLang="zh-TW" sz="2000" i="1">
                                  <a:latin typeface="Cambria Math" panose="02040503050406030204" pitchFamily="18" charset="0"/>
                                </a:rPr>
                                <m:t>0</m:t>
                              </m:r>
                            </m:sub>
                          </m:sSub>
                        </m:num>
                        <m:den>
                          <m:r>
                            <a:rPr lang="en-US" altLang="zh-TW" sz="2000" i="1">
                              <a:latin typeface="Cambria Math" panose="02040503050406030204" pitchFamily="18" charset="0"/>
                              <a:ea typeface="Cambria Math" panose="02040503050406030204" pitchFamily="18" charset="0"/>
                            </a:rPr>
                            <m:t>𝜔</m:t>
                          </m:r>
                        </m:den>
                      </m:f>
                    </m:oMath>
                  </m:oMathPara>
                </a14:m>
                <a:endParaRPr lang="zh-TW" altLang="en-US" sz="2000" dirty="0">
                  <a:latin typeface="Times New Roman" panose="02020603050405020304" pitchFamily="18" charset="0"/>
                </a:endParaRPr>
              </a:p>
            </p:txBody>
          </p:sp>
        </mc:Choice>
        <mc:Fallback xmlns="">
          <p:sp>
            <p:nvSpPr>
              <p:cNvPr id="19" name="矩形 18">
                <a:extLst>
                  <a:ext uri="{FF2B5EF4-FFF2-40B4-BE49-F238E27FC236}">
                    <a16:creationId xmlns:a16="http://schemas.microsoft.com/office/drawing/2014/main" id="{DB8576BF-2F25-0B43-9766-C5CD5848357F}"/>
                  </a:ext>
                </a:extLst>
              </p:cNvPr>
              <p:cNvSpPr>
                <a:spLocks noRot="1" noChangeAspect="1" noMove="1" noResize="1" noEditPoints="1" noAdjustHandles="1" noChangeArrowheads="1" noChangeShapeType="1" noTextEdit="1"/>
              </p:cNvSpPr>
              <p:nvPr/>
            </p:nvSpPr>
            <p:spPr>
              <a:xfrm>
                <a:off x="3209168" y="2755914"/>
                <a:ext cx="1182053" cy="617926"/>
              </a:xfrm>
              <a:prstGeom prst="rect">
                <a:avLst/>
              </a:prstGeom>
              <a:blipFill>
                <a:blip r:embed="rId8"/>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矩形 19">
                <a:extLst>
                  <a:ext uri="{FF2B5EF4-FFF2-40B4-BE49-F238E27FC236}">
                    <a16:creationId xmlns:a16="http://schemas.microsoft.com/office/drawing/2014/main" id="{BE9F8ABA-208C-0C41-B49B-B9D01A0FCF5A}"/>
                  </a:ext>
                </a:extLst>
              </p:cNvPr>
              <p:cNvSpPr/>
              <p:nvPr/>
            </p:nvSpPr>
            <p:spPr>
              <a:xfrm>
                <a:off x="1041401" y="4273438"/>
                <a:ext cx="2986010" cy="619978"/>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2000" b="0" i="1" smtClean="0">
                          <a:latin typeface="Cambria Math" panose="02040503050406030204" pitchFamily="18" charset="0"/>
                        </a:rPr>
                        <m:t>𝑥</m:t>
                      </m:r>
                      <m:r>
                        <a:rPr lang="en-US" altLang="zh-TW" sz="2000" b="0" i="1" smtClean="0">
                          <a:latin typeface="Cambria Math" panose="02040503050406030204" pitchFamily="18" charset="0"/>
                        </a:rPr>
                        <m:t>=</m:t>
                      </m:r>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𝑥</m:t>
                          </m:r>
                        </m:e>
                        <m:sub>
                          <m:r>
                            <a:rPr lang="en-US" altLang="zh-TW" sz="2000" i="1">
                              <a:latin typeface="Cambria Math" panose="02040503050406030204" pitchFamily="18" charset="0"/>
                            </a:rPr>
                            <m:t>0</m:t>
                          </m:r>
                        </m:sub>
                      </m:sSub>
                      <m:func>
                        <m:funcPr>
                          <m:ctrlPr>
                            <a:rPr lang="en-US" altLang="zh-TW" sz="2000" i="1">
                              <a:latin typeface="Cambria Math" panose="02040503050406030204" pitchFamily="18" charset="0"/>
                            </a:rPr>
                          </m:ctrlPr>
                        </m:funcPr>
                        <m:fName>
                          <m:r>
                            <m:rPr>
                              <m:sty m:val="p"/>
                            </m:rPr>
                            <a:rPr lang="en-US" altLang="zh-TW" sz="2000">
                              <a:latin typeface="Cambria Math"/>
                            </a:rPr>
                            <m:t>cos</m:t>
                          </m:r>
                        </m:fName>
                        <m:e>
                          <m:r>
                            <a:rPr lang="zh-TW" altLang="en-US" sz="2000" i="1">
                              <a:latin typeface="Cambria Math"/>
                            </a:rPr>
                            <m:t>𝜔</m:t>
                          </m:r>
                          <m:r>
                            <a:rPr lang="en-US" altLang="zh-TW" sz="2000" i="1">
                              <a:latin typeface="Cambria Math"/>
                            </a:rPr>
                            <m:t>𝑡</m:t>
                          </m:r>
                        </m:e>
                      </m:func>
                      <m:r>
                        <a:rPr lang="en-US" altLang="zh-TW" sz="2000" b="0" i="1" smtClean="0">
                          <a:latin typeface="Cambria Math" panose="02040503050406030204" pitchFamily="18" charset="0"/>
                        </a:rPr>
                        <m:t>+</m:t>
                      </m:r>
                      <m:f>
                        <m:fPr>
                          <m:ctrlPr>
                            <a:rPr lang="en-US" altLang="zh-TW" sz="2000" i="1">
                              <a:latin typeface="Cambria Math" panose="02040503050406030204" pitchFamily="18" charset="0"/>
                            </a:rPr>
                          </m:ctrlPr>
                        </m:fPr>
                        <m:num>
                          <m:sSub>
                            <m:sSubPr>
                              <m:ctrlPr>
                                <a:rPr lang="en-US" altLang="zh-TW" sz="2000" i="1">
                                  <a:latin typeface="Cambria Math" panose="02040503050406030204" pitchFamily="18" charset="0"/>
                                </a:rPr>
                              </m:ctrlPr>
                            </m:sSubPr>
                            <m:e>
                              <m:r>
                                <a:rPr lang="en-US" altLang="zh-TW" sz="2000" i="1">
                                  <a:latin typeface="Cambria Math" panose="02040503050406030204" pitchFamily="18" charset="0"/>
                                </a:rPr>
                                <m:t>𝑣</m:t>
                              </m:r>
                            </m:e>
                            <m:sub>
                              <m:r>
                                <a:rPr lang="en-US" altLang="zh-TW" sz="2000" i="1">
                                  <a:latin typeface="Cambria Math" panose="02040503050406030204" pitchFamily="18" charset="0"/>
                                </a:rPr>
                                <m:t>0</m:t>
                              </m:r>
                            </m:sub>
                          </m:sSub>
                        </m:num>
                        <m:den>
                          <m:r>
                            <a:rPr lang="en-US" altLang="zh-TW" sz="2000" i="1">
                              <a:latin typeface="Cambria Math" panose="02040503050406030204" pitchFamily="18" charset="0"/>
                              <a:ea typeface="Cambria Math" panose="02040503050406030204" pitchFamily="18" charset="0"/>
                            </a:rPr>
                            <m:t>𝜔</m:t>
                          </m:r>
                        </m:den>
                      </m:f>
                      <m:func>
                        <m:funcPr>
                          <m:ctrlPr>
                            <a:rPr lang="en-US" altLang="zh-TW" sz="2000" b="0" i="1" smtClean="0">
                              <a:latin typeface="Cambria Math" panose="02040503050406030204" pitchFamily="18" charset="0"/>
                            </a:rPr>
                          </m:ctrlPr>
                        </m:funcPr>
                        <m:fName>
                          <m:r>
                            <m:rPr>
                              <m:sty m:val="p"/>
                            </m:rPr>
                            <a:rPr lang="en-US" altLang="zh-TW" sz="2000" b="0" i="0" smtClean="0">
                              <a:latin typeface="Cambria Math" panose="02040503050406030204" pitchFamily="18" charset="0"/>
                            </a:rPr>
                            <m:t>sin</m:t>
                          </m:r>
                        </m:fName>
                        <m:e>
                          <m:r>
                            <a:rPr lang="en-US" altLang="zh-TW" sz="2000" b="0" i="1" smtClean="0">
                              <a:latin typeface="Cambria Math" panose="02040503050406030204" pitchFamily="18" charset="0"/>
                              <a:ea typeface="Cambria Math" panose="02040503050406030204" pitchFamily="18" charset="0"/>
                            </a:rPr>
                            <m:t>𝜔</m:t>
                          </m:r>
                          <m:r>
                            <a:rPr lang="en-US" altLang="zh-TW" sz="2000" b="0" i="1" smtClean="0">
                              <a:latin typeface="Cambria Math" panose="02040503050406030204" pitchFamily="18" charset="0"/>
                              <a:ea typeface="Cambria Math" panose="02040503050406030204" pitchFamily="18" charset="0"/>
                            </a:rPr>
                            <m:t>𝑡</m:t>
                          </m:r>
                        </m:e>
                      </m:func>
                    </m:oMath>
                  </m:oMathPara>
                </a14:m>
                <a:endParaRPr lang="zh-TW" altLang="en-US" sz="2000" dirty="0">
                  <a:latin typeface="Times New Roman" panose="02020603050405020304" pitchFamily="18" charset="0"/>
                </a:endParaRPr>
              </a:p>
            </p:txBody>
          </p:sp>
        </mc:Choice>
        <mc:Fallback xmlns="">
          <p:sp>
            <p:nvSpPr>
              <p:cNvPr id="20" name="矩形 19">
                <a:extLst>
                  <a:ext uri="{FF2B5EF4-FFF2-40B4-BE49-F238E27FC236}">
                    <a16:creationId xmlns:a16="http://schemas.microsoft.com/office/drawing/2014/main" id="{BE9F8ABA-208C-0C41-B49B-B9D01A0FCF5A}"/>
                  </a:ext>
                </a:extLst>
              </p:cNvPr>
              <p:cNvSpPr>
                <a:spLocks noRot="1" noChangeAspect="1" noMove="1" noResize="1" noEditPoints="1" noAdjustHandles="1" noChangeArrowheads="1" noChangeShapeType="1" noTextEdit="1"/>
              </p:cNvSpPr>
              <p:nvPr/>
            </p:nvSpPr>
            <p:spPr>
              <a:xfrm>
                <a:off x="1041401" y="4273438"/>
                <a:ext cx="2986010" cy="619978"/>
              </a:xfrm>
              <a:prstGeom prst="rect">
                <a:avLst/>
              </a:prstGeom>
              <a:blipFill>
                <a:blip r:embed="rId9"/>
                <a:stretch>
                  <a:fillRect b="-2000"/>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117"/>
                                        </p:tgtEl>
                                        <p:attrNameLst>
                                          <p:attrName>style.visibility</p:attrName>
                                        </p:attrNameLst>
                                      </p:cBhvr>
                                      <p:to>
                                        <p:strVal val="visible"/>
                                      </p:to>
                                    </p:set>
                                    <p:anim calcmode="lin" valueType="num">
                                      <p:cBhvr additive="base">
                                        <p:cTn id="25" dur="500" fill="hold"/>
                                        <p:tgtEl>
                                          <p:spTgt spid="4117"/>
                                        </p:tgtEl>
                                        <p:attrNameLst>
                                          <p:attrName>ppt_x</p:attrName>
                                        </p:attrNameLst>
                                      </p:cBhvr>
                                      <p:tavLst>
                                        <p:tav tm="0">
                                          <p:val>
                                            <p:strVal val="#ppt_x"/>
                                          </p:val>
                                        </p:tav>
                                        <p:tav tm="100000">
                                          <p:val>
                                            <p:strVal val="#ppt_x"/>
                                          </p:val>
                                        </p:tav>
                                      </p:tavLst>
                                    </p:anim>
                                    <p:anim calcmode="lin" valueType="num">
                                      <p:cBhvr additive="base">
                                        <p:cTn id="26" dur="500" fill="hold"/>
                                        <p:tgtEl>
                                          <p:spTgt spid="41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0920"/>
                                        </p:tgtEl>
                                        <p:attrNameLst>
                                          <p:attrName>style.visibility</p:attrName>
                                        </p:attrNameLst>
                                      </p:cBhvr>
                                      <p:to>
                                        <p:strVal val="visible"/>
                                      </p:to>
                                    </p:set>
                                    <p:anim calcmode="lin" valueType="num">
                                      <p:cBhvr additive="base">
                                        <p:cTn id="29" dur="500" fill="hold"/>
                                        <p:tgtEl>
                                          <p:spTgt spid="80920"/>
                                        </p:tgtEl>
                                        <p:attrNameLst>
                                          <p:attrName>ppt_x</p:attrName>
                                        </p:attrNameLst>
                                      </p:cBhvr>
                                      <p:tavLst>
                                        <p:tav tm="0">
                                          <p:val>
                                            <p:strVal val="#ppt_x"/>
                                          </p:val>
                                        </p:tav>
                                        <p:tav tm="100000">
                                          <p:val>
                                            <p:strVal val="#ppt_x"/>
                                          </p:val>
                                        </p:tav>
                                      </p:tavLst>
                                    </p:anim>
                                    <p:anim calcmode="lin" valueType="num">
                                      <p:cBhvr additive="base">
                                        <p:cTn id="30" dur="500" fill="hold"/>
                                        <p:tgtEl>
                                          <p:spTgt spid="80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7" grpId="0"/>
      <p:bldP spid="80920" grpId="0"/>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1187450" y="2174504"/>
            <a:ext cx="3744589" cy="3231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dirty="0">
              <a:solidFill>
                <a:prstClr val="white"/>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274" name="Text Box 4"/>
              <p:cNvSpPr txBox="1">
                <a:spLocks noChangeArrowheads="1"/>
              </p:cNvSpPr>
              <p:nvPr/>
            </p:nvSpPr>
            <p:spPr bwMode="auto">
              <a:xfrm>
                <a:off x="1143000" y="1700808"/>
                <a:ext cx="58134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14:m>
                  <m:oMath xmlns:m="http://schemas.openxmlformats.org/officeDocument/2006/math">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zh-CN" altLang="en-US" sz="1800" i="1">
                            <a:solidFill>
                              <a:prstClr val="black"/>
                            </a:solidFill>
                            <a:latin typeface="Cambria Math"/>
                            <a:ea typeface="Cambria Math"/>
                            <a:cs typeface="Times New Roman" pitchFamily="18" charset="0"/>
                          </a:rPr>
                          <m:t>𝛼</m:t>
                        </m:r>
                      </m:sup>
                    </m:sSup>
                  </m:oMath>
                </a14:m>
                <a:r>
                  <a:rPr kumimoji="0" lang="zh-TW" altLang="en-US" sz="1800" dirty="0">
                    <a:solidFill>
                      <a:srgbClr val="000000"/>
                    </a:solidFill>
                    <a:latin typeface="Calibri" pitchFamily="34" charset="0"/>
                  </a:rPr>
                  <a:t>在複數平面上表示</a:t>
                </a:r>
                <a:r>
                  <a:rPr kumimoji="0" lang="zh-TW" altLang="en-US" sz="1800" dirty="0">
                    <a:solidFill>
                      <a:srgbClr val="FF0000"/>
                    </a:solidFill>
                    <a:latin typeface="Calibri" pitchFamily="34" charset="0"/>
                  </a:rPr>
                  <a:t>，</a:t>
                </a:r>
                <a14:m>
                  <m:oMath xmlns:m="http://schemas.openxmlformats.org/officeDocument/2006/math">
                    <m:sSup>
                      <m:sSupPr>
                        <m:ctrlPr>
                          <a:rPr lang="en-US" altLang="zh-CN" sz="1800" i="1" smtClean="0">
                            <a:solidFill>
                              <a:srgbClr val="FF0000"/>
                            </a:solidFill>
                            <a:latin typeface="Cambria Math" panose="02040503050406030204" pitchFamily="18" charset="0"/>
                            <a:ea typeface="Cambria Math"/>
                            <a:cs typeface="Times New Roman" pitchFamily="18" charset="0"/>
                          </a:rPr>
                        </m:ctrlPr>
                      </m:sSupPr>
                      <m:e>
                        <m:r>
                          <a:rPr lang="en-US" altLang="zh-CN" sz="1800" i="1">
                            <a:solidFill>
                              <a:srgbClr val="FF0000"/>
                            </a:solidFill>
                            <a:latin typeface="Cambria Math"/>
                            <a:ea typeface="Cambria Math"/>
                            <a:cs typeface="Times New Roman" pitchFamily="18" charset="0"/>
                          </a:rPr>
                          <m:t>𝑒</m:t>
                        </m:r>
                      </m:e>
                      <m:sup>
                        <m:r>
                          <a:rPr lang="en-US" altLang="zh-CN" sz="1800" i="1">
                            <a:solidFill>
                              <a:srgbClr val="FF0000"/>
                            </a:solidFill>
                            <a:latin typeface="Cambria Math"/>
                            <a:ea typeface="Cambria Math"/>
                            <a:cs typeface="Times New Roman" pitchFamily="18" charset="0"/>
                          </a:rPr>
                          <m:t>𝑎</m:t>
                        </m:r>
                      </m:sup>
                    </m:sSup>
                  </m:oMath>
                </a14:m>
                <a:r>
                  <a:rPr kumimoji="0" lang="zh-TW" altLang="en-US" sz="1800" dirty="0">
                    <a:solidFill>
                      <a:srgbClr val="FF0000"/>
                    </a:solidFill>
                    <a:latin typeface="Calibri" pitchFamily="34" charset="0"/>
                  </a:rPr>
                  <a:t>就是絕對值，</a:t>
                </a:r>
                <a14:m>
                  <m:oMath xmlns:m="http://schemas.openxmlformats.org/officeDocument/2006/math">
                    <m:r>
                      <a:rPr kumimoji="0" lang="el-GR" altLang="zh-TW" sz="1800" i="1" dirty="0" smtClean="0">
                        <a:solidFill>
                          <a:srgbClr val="FF0000"/>
                        </a:solidFill>
                        <a:latin typeface="Cambria Math"/>
                        <a:cs typeface="Times New Roman" pitchFamily="18" charset="0"/>
                      </a:rPr>
                      <m:t>𝜃</m:t>
                    </m:r>
                  </m:oMath>
                </a14:m>
                <a:r>
                  <a:rPr kumimoji="0" lang="zh-TW" altLang="en-US" sz="1800" dirty="0">
                    <a:solidFill>
                      <a:srgbClr val="FF0000"/>
                    </a:solidFill>
                    <a:latin typeface="Calibri" pitchFamily="34" charset="0"/>
                  </a:rPr>
                  <a:t>就是幅角</a:t>
                </a:r>
                <a:endParaRPr kumimoji="0" lang="en-US" altLang="zh-TW" sz="1800" dirty="0">
                  <a:solidFill>
                    <a:srgbClr val="FF0000"/>
                  </a:solidFill>
                  <a:latin typeface="Calibri" pitchFamily="34" charset="0"/>
                </a:endParaRPr>
              </a:p>
            </p:txBody>
          </p:sp>
        </mc:Choice>
        <mc:Fallback xmlns="">
          <p:sp>
            <p:nvSpPr>
              <p:cNvPr id="11274" name="Text Box 4"/>
              <p:cNvSpPr txBox="1">
                <a:spLocks noRot="1" noChangeAspect="1" noMove="1" noResize="1" noEditPoints="1" noAdjustHandles="1" noChangeArrowheads="1" noChangeShapeType="1" noTextEdit="1"/>
              </p:cNvSpPr>
              <p:nvPr/>
            </p:nvSpPr>
            <p:spPr bwMode="auto">
              <a:xfrm>
                <a:off x="1143000" y="1700808"/>
                <a:ext cx="5813425" cy="369332"/>
              </a:xfrm>
              <a:prstGeom prst="rect">
                <a:avLst/>
              </a:prstGeom>
              <a:blipFill>
                <a:blip r:embed="rId2"/>
                <a:stretch>
                  <a:fillRect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275" name="Line 5"/>
          <p:cNvSpPr>
            <a:spLocks noChangeShapeType="1"/>
          </p:cNvSpPr>
          <p:nvPr/>
        </p:nvSpPr>
        <p:spPr bwMode="auto">
          <a:xfrm>
            <a:off x="1330324" y="3963552"/>
            <a:ext cx="3457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p:sp>
        <p:nvSpPr>
          <p:cNvPr id="11276" name="Line 6"/>
          <p:cNvSpPr>
            <a:spLocks noChangeShapeType="1"/>
          </p:cNvSpPr>
          <p:nvPr/>
        </p:nvSpPr>
        <p:spPr bwMode="auto">
          <a:xfrm flipV="1">
            <a:off x="2987674" y="2307920"/>
            <a:ext cx="0" cy="30240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p:sp>
        <p:nvSpPr>
          <p:cNvPr id="11277" name="Line 7"/>
          <p:cNvSpPr>
            <a:spLocks noChangeShapeType="1"/>
          </p:cNvSpPr>
          <p:nvPr/>
        </p:nvSpPr>
        <p:spPr bwMode="auto">
          <a:xfrm flipV="1">
            <a:off x="2987674" y="2956506"/>
            <a:ext cx="1584325" cy="1008063"/>
          </a:xfrm>
          <a:prstGeom prst="line">
            <a:avLst/>
          </a:prstGeom>
          <a:noFill/>
          <a:ln w="9525">
            <a:solidFill>
              <a:schemeClr val="tx1"/>
            </a:solidFill>
            <a:round/>
            <a:headEnd/>
            <a:tailEnd type="triangle"/>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p:sp>
        <p:nvSpPr>
          <p:cNvPr id="11279" name="Line 11"/>
          <p:cNvSpPr>
            <a:spLocks noChangeShapeType="1"/>
          </p:cNvSpPr>
          <p:nvPr/>
        </p:nvSpPr>
        <p:spPr bwMode="auto">
          <a:xfrm>
            <a:off x="3706812" y="3315852"/>
            <a:ext cx="73025" cy="1428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1282" name="文字方塊 16"/>
              <p:cNvSpPr txBox="1">
                <a:spLocks noChangeArrowheads="1"/>
              </p:cNvSpPr>
              <p:nvPr/>
            </p:nvSpPr>
            <p:spPr bwMode="auto">
              <a:xfrm>
                <a:off x="1143000" y="642938"/>
                <a:ext cx="581342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000000"/>
                    </a:solidFill>
                    <a:latin typeface="Times New Roman" panose="02020603050405020304" pitchFamily="18" charset="0"/>
                  </a:rPr>
                  <a:t>我們可以更進一步定義複數</a:t>
                </a:r>
                <a14:m>
                  <m:oMath xmlns:m="http://schemas.openxmlformats.org/officeDocument/2006/math">
                    <m:r>
                      <a:rPr lang="zh-TW" altLang="en-US" sz="1800" i="1" smtClean="0">
                        <a:solidFill>
                          <a:srgbClr val="000000"/>
                        </a:solidFill>
                        <a:latin typeface="Cambria Math" panose="02040503050406030204" pitchFamily="18" charset="0"/>
                      </a:rPr>
                      <m:t>𝛼</m:t>
                    </m:r>
                    <m:r>
                      <a:rPr lang="en-US" altLang="zh-TW" sz="1800" b="0" i="1" smtClean="0">
                        <a:solidFill>
                          <a:srgbClr val="000000"/>
                        </a:solidFill>
                        <a:latin typeface="Cambria Math" panose="02040503050406030204" pitchFamily="18" charset="0"/>
                      </a:rPr>
                      <m:t>=</m:t>
                    </m:r>
                    <m:r>
                      <a:rPr lang="en-US" altLang="zh-TW" sz="1800" b="0" i="1" smtClean="0">
                        <a:solidFill>
                          <a:srgbClr val="000000"/>
                        </a:solidFill>
                        <a:latin typeface="Cambria Math" panose="02040503050406030204" pitchFamily="18" charset="0"/>
                      </a:rPr>
                      <m:t>𝑎</m:t>
                    </m:r>
                    <m:r>
                      <a:rPr lang="en-US" altLang="zh-TW" sz="1800" b="0" i="1" smtClean="0">
                        <a:solidFill>
                          <a:srgbClr val="000000"/>
                        </a:solidFill>
                        <a:latin typeface="Cambria Math" panose="02040503050406030204" pitchFamily="18" charset="0"/>
                      </a:rPr>
                      <m:t>+</m:t>
                    </m:r>
                    <m:r>
                      <a:rPr lang="en-US" altLang="zh-TW" sz="1800" b="0" i="1" smtClean="0">
                        <a:solidFill>
                          <a:srgbClr val="000000"/>
                        </a:solidFill>
                        <a:latin typeface="Cambria Math" panose="02040503050406030204" pitchFamily="18" charset="0"/>
                      </a:rPr>
                      <m:t>𝑖</m:t>
                    </m:r>
                    <m:r>
                      <a:rPr lang="en-US" altLang="zh-TW" sz="1800" b="0" i="1" smtClean="0">
                        <a:solidFill>
                          <a:srgbClr val="000000"/>
                        </a:solidFill>
                        <a:latin typeface="Cambria Math" panose="02040503050406030204" pitchFamily="18" charset="0"/>
                        <a:ea typeface="Cambria Math" panose="02040503050406030204" pitchFamily="18" charset="0"/>
                      </a:rPr>
                      <m:t>𝜃</m:t>
                    </m:r>
                  </m:oMath>
                </a14:m>
                <a:r>
                  <a:rPr lang="zh-TW" altLang="en-US" sz="1800" dirty="0">
                    <a:solidFill>
                      <a:srgbClr val="000000"/>
                    </a:solidFill>
                    <a:latin typeface="Times New Roman" panose="02020603050405020304" pitchFamily="18" charset="0"/>
                  </a:rPr>
                  <a:t>的指數函數：</a:t>
                </a:r>
              </a:p>
            </p:txBody>
          </p:sp>
        </mc:Choice>
        <mc:Fallback xmlns="">
          <p:sp>
            <p:nvSpPr>
              <p:cNvPr id="11282" name="文字方塊 16"/>
              <p:cNvSpPr txBox="1">
                <a:spLocks noRot="1" noChangeAspect="1" noMove="1" noResize="1" noEditPoints="1" noAdjustHandles="1" noChangeArrowheads="1" noChangeShapeType="1" noTextEdit="1"/>
              </p:cNvSpPr>
              <p:nvPr/>
            </p:nvSpPr>
            <p:spPr bwMode="auto">
              <a:xfrm>
                <a:off x="1143000" y="642938"/>
                <a:ext cx="5813424" cy="369332"/>
              </a:xfrm>
              <a:prstGeom prst="rect">
                <a:avLst/>
              </a:prstGeom>
              <a:blipFill>
                <a:blip r:embed="rId3"/>
                <a:stretch>
                  <a:fillRect l="-109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283" name="Rectangle 19"/>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sz="1800" dirty="0">
              <a:solidFill>
                <a:prstClr val="black"/>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字方塊 20"/>
              <p:cNvSpPr txBox="1"/>
              <p:nvPr/>
            </p:nvSpPr>
            <p:spPr bwMode="auto">
              <a:xfrm>
                <a:off x="2424784" y="5542051"/>
                <a:ext cx="2308324" cy="62555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solidFill>
                                <a:prstClr val="black"/>
                              </a:solidFill>
                              <a:latin typeface="Cambria Math" panose="02040503050406030204" pitchFamily="18" charset="0"/>
                            </a:rPr>
                          </m:ctrlPr>
                        </m:fPr>
                        <m:num>
                          <m:sSup>
                            <m:sSupPr>
                              <m:ctrlPr>
                                <a:rPr lang="en-US" altLang="zh-TW" sz="1800" i="1" smtClean="0">
                                  <a:solidFill>
                                    <a:prstClr val="black"/>
                                  </a:solidFill>
                                  <a:latin typeface="Cambria Math" panose="02040503050406030204" pitchFamily="18" charset="0"/>
                                </a:rPr>
                              </m:ctrlPr>
                            </m:sSupPr>
                            <m:e>
                              <m:r>
                                <a:rPr lang="en-US" altLang="zh-TW" sz="1800" i="1" smtClean="0">
                                  <a:solidFill>
                                    <a:prstClr val="black"/>
                                  </a:solidFill>
                                  <a:latin typeface="Cambria Math"/>
                                </a:rPr>
                                <m:t>𝑑</m:t>
                              </m:r>
                            </m:e>
                            <m:sup>
                              <m:r>
                                <a:rPr lang="en-US" altLang="zh-TW" sz="1800" i="1" smtClean="0">
                                  <a:solidFill>
                                    <a:prstClr val="black"/>
                                  </a:solidFill>
                                  <a:latin typeface="Cambria Math"/>
                                </a:rPr>
                                <m:t>𝑛</m:t>
                              </m:r>
                            </m:sup>
                          </m:sSup>
                        </m:num>
                        <m:den>
                          <m:r>
                            <a:rPr lang="en-US" altLang="zh-TW" sz="1800" i="1" smtClean="0">
                              <a:solidFill>
                                <a:prstClr val="black"/>
                              </a:solidFill>
                              <a:latin typeface="Cambria Math"/>
                              <a:ea typeface="Cambria Math"/>
                            </a:rPr>
                            <m:t>𝑑</m:t>
                          </m:r>
                          <m:sSup>
                            <m:sSupPr>
                              <m:ctrlPr>
                                <a:rPr lang="en-US" altLang="zh-TW" sz="1800" i="1" smtClean="0">
                                  <a:solidFill>
                                    <a:prstClr val="black"/>
                                  </a:solidFill>
                                  <a:latin typeface="Cambria Math" panose="02040503050406030204" pitchFamily="18" charset="0"/>
                                </a:rPr>
                              </m:ctrlPr>
                            </m:sSupPr>
                            <m:e>
                              <m:r>
                                <a:rPr lang="en-US" altLang="zh-TW" sz="1800" i="1" smtClean="0">
                                  <a:solidFill>
                                    <a:prstClr val="black"/>
                                  </a:solidFill>
                                  <a:latin typeface="Cambria Math"/>
                                </a:rPr>
                                <m:t>𝑥</m:t>
                              </m:r>
                            </m:e>
                            <m:sup>
                              <m:r>
                                <a:rPr lang="en-US" altLang="zh-TW" sz="1800" i="1" smtClean="0">
                                  <a:solidFill>
                                    <a:prstClr val="black"/>
                                  </a:solidFill>
                                  <a:latin typeface="Cambria Math"/>
                                </a:rPr>
                                <m:t>𝑛</m:t>
                              </m:r>
                            </m:sup>
                          </m:sSup>
                        </m:den>
                      </m:f>
                      <m:sSup>
                        <m:sSupPr>
                          <m:ctrlPr>
                            <a:rPr lang="en-US" altLang="zh-TW" sz="1800" i="1" smtClean="0">
                              <a:solidFill>
                                <a:prstClr val="black"/>
                              </a:solidFill>
                              <a:latin typeface="Cambria Math" panose="02040503050406030204" pitchFamily="18" charset="0"/>
                            </a:rPr>
                          </m:ctrlPr>
                        </m:sSupPr>
                        <m:e>
                          <m:r>
                            <a:rPr lang="en-US" altLang="zh-TW" sz="1800" i="1" smtClean="0">
                              <a:solidFill>
                                <a:prstClr val="black"/>
                              </a:solidFill>
                              <a:latin typeface="Cambria Math"/>
                            </a:rPr>
                            <m:t>𝑒</m:t>
                          </m:r>
                        </m:e>
                        <m:sup>
                          <m:r>
                            <a:rPr lang="zh-TW" altLang="en-US" sz="1800" i="1" smtClean="0">
                              <a:solidFill>
                                <a:prstClr val="black"/>
                              </a:solidFill>
                              <a:latin typeface="Cambria Math"/>
                            </a:rPr>
                            <m:t>𝛼</m:t>
                          </m:r>
                          <m:r>
                            <a:rPr lang="en-US" altLang="zh-TW" sz="1800" i="1" smtClean="0">
                              <a:solidFill>
                                <a:prstClr val="black"/>
                              </a:solidFill>
                              <a:latin typeface="Cambria Math"/>
                            </a:rPr>
                            <m:t>𝑥</m:t>
                          </m:r>
                        </m:sup>
                      </m:sSup>
                      <m:r>
                        <a:rPr lang="en-US" altLang="zh-TW" sz="1800" i="1" smtClean="0">
                          <a:solidFill>
                            <a:prstClr val="black"/>
                          </a:solidFill>
                          <a:latin typeface="Cambria Math"/>
                        </a:rPr>
                        <m:t>=</m:t>
                      </m:r>
                      <m:sSup>
                        <m:sSupPr>
                          <m:ctrlPr>
                            <a:rPr lang="en-US" altLang="zh-TW" sz="1800" i="1" smtClean="0">
                              <a:solidFill>
                                <a:prstClr val="black"/>
                              </a:solidFill>
                              <a:latin typeface="Cambria Math" panose="02040503050406030204" pitchFamily="18" charset="0"/>
                            </a:rPr>
                          </m:ctrlPr>
                        </m:sSupPr>
                        <m:e>
                          <m:d>
                            <m:dPr>
                              <m:ctrlPr>
                                <a:rPr lang="en-US" altLang="zh-TW" sz="1800" i="1" smtClean="0">
                                  <a:solidFill>
                                    <a:prstClr val="black"/>
                                  </a:solidFill>
                                  <a:latin typeface="Cambria Math" panose="02040503050406030204" pitchFamily="18" charset="0"/>
                                </a:rPr>
                              </m:ctrlPr>
                            </m:dPr>
                            <m:e>
                              <m:r>
                                <a:rPr lang="zh-TW" altLang="en-US" sz="1800" i="1" smtClean="0">
                                  <a:solidFill>
                                    <a:prstClr val="black"/>
                                  </a:solidFill>
                                  <a:latin typeface="Cambria Math"/>
                                </a:rPr>
                                <m:t>𝛼</m:t>
                              </m:r>
                            </m:e>
                          </m:d>
                        </m:e>
                        <m:sup>
                          <m:r>
                            <a:rPr lang="en-US" altLang="zh-TW" sz="1800" i="1" smtClean="0">
                              <a:solidFill>
                                <a:prstClr val="black"/>
                              </a:solidFill>
                              <a:latin typeface="Cambria Math"/>
                            </a:rPr>
                            <m:t>𝑛</m:t>
                          </m:r>
                        </m:sup>
                      </m:sSup>
                      <m:r>
                        <a:rPr lang="en-US" altLang="zh-TW" sz="1800" i="1" smtClean="0">
                          <a:solidFill>
                            <a:prstClr val="black"/>
                          </a:solidFill>
                          <a:latin typeface="Cambria Math"/>
                          <a:ea typeface="Cambria Math"/>
                        </a:rPr>
                        <m:t>∙</m:t>
                      </m:r>
                      <m:sSup>
                        <m:sSupPr>
                          <m:ctrlPr>
                            <a:rPr lang="en-US" altLang="zh-TW" sz="1800" i="1">
                              <a:solidFill>
                                <a:prstClr val="black"/>
                              </a:solidFill>
                              <a:latin typeface="Cambria Math" panose="02040503050406030204" pitchFamily="18" charset="0"/>
                            </a:rPr>
                          </m:ctrlPr>
                        </m:sSupPr>
                        <m:e>
                          <m:r>
                            <a:rPr lang="en-US" altLang="zh-TW" sz="1800" i="1">
                              <a:solidFill>
                                <a:prstClr val="black"/>
                              </a:solidFill>
                              <a:latin typeface="Cambria Math"/>
                            </a:rPr>
                            <m:t>𝑒</m:t>
                          </m:r>
                        </m:e>
                        <m:sup>
                          <m:r>
                            <a:rPr lang="zh-TW" altLang="en-US" sz="1800" i="1">
                              <a:solidFill>
                                <a:prstClr val="black"/>
                              </a:solidFill>
                              <a:latin typeface="Cambria Math"/>
                            </a:rPr>
                            <m:t>𝛼</m:t>
                          </m:r>
                          <m:r>
                            <a:rPr lang="en-US" altLang="zh-TW" sz="1800" i="1">
                              <a:solidFill>
                                <a:prstClr val="black"/>
                              </a:solidFill>
                              <a:latin typeface="Cambria Math"/>
                            </a:rPr>
                            <m:t>𝑥</m:t>
                          </m:r>
                        </m:sup>
                      </m:sSup>
                    </m:oMath>
                  </m:oMathPara>
                </a14:m>
                <a:endParaRPr lang="zh-TW" altLang="en-US" sz="1800" dirty="0">
                  <a:solidFill>
                    <a:prstClr val="black"/>
                  </a:solidFill>
                  <a:latin typeface="Times New Roman" panose="02020603050405020304" pitchFamily="18" charset="0"/>
                </a:endParaRPr>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2424784" y="5542051"/>
                <a:ext cx="2308324" cy="625556"/>
              </a:xfrm>
              <a:prstGeom prst="rect">
                <a:avLst/>
              </a:prstGeom>
              <a:blipFill>
                <a:blip r:embed="rId4"/>
                <a:stretch>
                  <a:fillRect b="-4000"/>
                </a:stretch>
              </a:blipFill>
              <a:ln>
                <a:noFill/>
              </a:ln>
            </p:spPr>
            <p:txBody>
              <a:bodyPr/>
              <a:lstStyle/>
              <a:p>
                <a:r>
                  <a:rPr lang="en-US">
                    <a:noFill/>
                  </a:rPr>
                  <a:t> </a:t>
                </a:r>
              </a:p>
            </p:txBody>
          </p:sp>
        </mc:Fallback>
      </mc:AlternateContent>
      <p:sp>
        <p:nvSpPr>
          <p:cNvPr id="2" name="文字方塊 1"/>
          <p:cNvSpPr txBox="1"/>
          <p:nvPr/>
        </p:nvSpPr>
        <p:spPr bwMode="auto">
          <a:xfrm>
            <a:off x="1187450" y="6237312"/>
            <a:ext cx="7056958" cy="369332"/>
          </a:xfrm>
          <a:prstGeom prst="rect">
            <a:avLst/>
          </a:prstGeom>
          <a:noFill/>
          <a:ln w="9525">
            <a:noFill/>
            <a:miter lim="800000"/>
            <a:headEnd/>
            <a:tailEnd/>
          </a:ln>
        </p:spPr>
        <p:txBody>
          <a:bodyPr wrap="square" rtlCol="0">
            <a:spAutoFit/>
          </a:bodyPr>
          <a:lstStyle/>
          <a:p>
            <a:r>
              <a:rPr lang="zh-TW" altLang="en-US" sz="1800" dirty="0">
                <a:solidFill>
                  <a:prstClr val="black"/>
                </a:solidFill>
                <a:latin typeface="Times New Roman" panose="02020603050405020304" pitchFamily="18" charset="0"/>
                <a:cs typeface="Times New Roman" pitchFamily="18" charset="0"/>
              </a:rPr>
              <a:t>所以，</a:t>
            </a:r>
            <a:r>
              <a:rPr lang="zh-CN" altLang="en-US" sz="1800" dirty="0">
                <a:solidFill>
                  <a:prstClr val="black"/>
                </a:solidFill>
                <a:latin typeface="Times New Roman" panose="02020603050405020304" pitchFamily="18" charset="0"/>
                <a:cs typeface="Times New Roman" pitchFamily="18" charset="0"/>
              </a:rPr>
              <a:t>複</a:t>
            </a:r>
            <a:r>
              <a:rPr lang="zh-TW" altLang="en-US" sz="1800" dirty="0">
                <a:solidFill>
                  <a:prstClr val="black"/>
                </a:solidFill>
                <a:latin typeface="Times New Roman" panose="02020603050405020304" pitchFamily="18" charset="0"/>
                <a:cs typeface="Times New Roman" pitchFamily="18" charset="0"/>
              </a:rPr>
              <a:t>數的指數函數，所有的微分都與自己成正比！</a:t>
            </a:r>
          </a:p>
        </p:txBody>
      </p:sp>
      <mc:AlternateContent xmlns:mc="http://schemas.openxmlformats.org/markup-compatibility/2006" xmlns:a14="http://schemas.microsoft.com/office/drawing/2010/main">
        <mc:Choice Requires="a14">
          <p:sp>
            <p:nvSpPr>
              <p:cNvPr id="23" name="文字方塊 22"/>
              <p:cNvSpPr txBox="1"/>
              <p:nvPr/>
            </p:nvSpPr>
            <p:spPr bwMode="auto">
              <a:xfrm>
                <a:off x="1187450" y="1051612"/>
                <a:ext cx="4288162" cy="381451"/>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800" i="1" smtClean="0">
                              <a:solidFill>
                                <a:prstClr val="black"/>
                              </a:solidFill>
                              <a:latin typeface="Cambria Math" panose="02040503050406030204" pitchFamily="18" charset="0"/>
                              <a:ea typeface="Cambria Math"/>
                              <a:cs typeface="Times New Roman" pitchFamily="18" charset="0"/>
                            </a:rPr>
                          </m:ctrlPr>
                        </m:sSupPr>
                        <m:e>
                          <m:r>
                            <a:rPr lang="en-US" altLang="zh-CN" sz="1800" i="1" smtClean="0">
                              <a:solidFill>
                                <a:prstClr val="black"/>
                              </a:solidFill>
                              <a:latin typeface="Cambria Math"/>
                              <a:ea typeface="Cambria Math"/>
                              <a:cs typeface="Times New Roman" pitchFamily="18" charset="0"/>
                            </a:rPr>
                            <m:t>𝑒</m:t>
                          </m:r>
                        </m:e>
                        <m:sup>
                          <m:r>
                            <a:rPr lang="zh-CN" altLang="en-US" sz="1800" i="1" smtClean="0">
                              <a:solidFill>
                                <a:prstClr val="black"/>
                              </a:solidFill>
                              <a:latin typeface="Cambria Math"/>
                              <a:ea typeface="Cambria Math"/>
                              <a:cs typeface="Times New Roman" pitchFamily="18" charset="0"/>
                            </a:rPr>
                            <m:t>𝛼</m:t>
                          </m:r>
                        </m:sup>
                      </m:sSup>
                      <m:r>
                        <a:rPr lang="en-US" altLang="zh-CN" sz="1800" i="1" smtClean="0">
                          <a:solidFill>
                            <a:prstClr val="black"/>
                          </a:solidFill>
                          <a:latin typeface="Cambria Math"/>
                          <a:ea typeface="Cambria Math"/>
                          <a:cs typeface="Times New Roman" pitchFamily="18" charset="0"/>
                        </a:rPr>
                        <m:t>=</m:t>
                      </m:r>
                      <m:sSup>
                        <m:sSupPr>
                          <m:ctrlPr>
                            <a:rPr lang="en-US" altLang="zh-CN" sz="1800" i="1" smtClean="0">
                              <a:solidFill>
                                <a:prstClr val="black"/>
                              </a:solidFill>
                              <a:latin typeface="Cambria Math" panose="02040503050406030204" pitchFamily="18" charset="0"/>
                              <a:ea typeface="Cambria Math"/>
                              <a:cs typeface="Times New Roman" pitchFamily="18" charset="0"/>
                            </a:rPr>
                          </m:ctrlPr>
                        </m:sSupPr>
                        <m:e>
                          <m:r>
                            <a:rPr lang="en-US" altLang="zh-CN" sz="1800" i="1" smtClean="0">
                              <a:solidFill>
                                <a:prstClr val="black"/>
                              </a:solidFill>
                              <a:latin typeface="Cambria Math"/>
                              <a:ea typeface="Cambria Math"/>
                              <a:cs typeface="Times New Roman" pitchFamily="18" charset="0"/>
                            </a:rPr>
                            <m:t>𝑒</m:t>
                          </m:r>
                        </m:e>
                        <m:sup>
                          <m:r>
                            <a:rPr lang="en-US" altLang="zh-CN" sz="1800" i="1" smtClean="0">
                              <a:solidFill>
                                <a:prstClr val="black"/>
                              </a:solidFill>
                              <a:latin typeface="Cambria Math"/>
                              <a:ea typeface="Cambria Math"/>
                              <a:cs typeface="Times New Roman" pitchFamily="18" charset="0"/>
                            </a:rPr>
                            <m:t>𝑎</m:t>
                          </m:r>
                          <m:r>
                            <a:rPr lang="en-US" altLang="zh-CN" sz="1800" i="1" smtClean="0">
                              <a:solidFill>
                                <a:prstClr val="black"/>
                              </a:solidFill>
                              <a:latin typeface="Cambria Math"/>
                              <a:ea typeface="Cambria Math"/>
                              <a:cs typeface="Times New Roman" pitchFamily="18" charset="0"/>
                            </a:rPr>
                            <m:t>+</m:t>
                          </m:r>
                          <m:r>
                            <a:rPr lang="en-US" altLang="zh-CN" sz="1800" i="1" smtClean="0">
                              <a:solidFill>
                                <a:prstClr val="black"/>
                              </a:solidFill>
                              <a:latin typeface="Cambria Math"/>
                              <a:ea typeface="Cambria Math"/>
                              <a:cs typeface="Times New Roman" pitchFamily="18" charset="0"/>
                            </a:rPr>
                            <m:t>𝑖</m:t>
                          </m:r>
                          <m:r>
                            <a:rPr lang="zh-CN" altLang="en-US" sz="1800" i="1" smtClean="0">
                              <a:solidFill>
                                <a:prstClr val="black"/>
                              </a:solidFill>
                              <a:latin typeface="Cambria Math"/>
                              <a:ea typeface="Cambria Math"/>
                              <a:cs typeface="Times New Roman" pitchFamily="18" charset="0"/>
                            </a:rPr>
                            <m:t>𝜃</m:t>
                          </m:r>
                        </m:sup>
                      </m:sSup>
                      <m:r>
                        <a:rPr lang="en-US" altLang="zh-CN" sz="1800" i="1" smtClean="0">
                          <a:solidFill>
                            <a:prstClr val="black"/>
                          </a:solidFill>
                          <a:latin typeface="Cambria Math"/>
                          <a:ea typeface="Cambria Math"/>
                          <a:cs typeface="Times New Roman" pitchFamily="18" charset="0"/>
                        </a:rPr>
                        <m:t>=</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𝑎</m:t>
                          </m:r>
                        </m:sup>
                      </m:sSup>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sup>
                      </m:sSup>
                      <m:r>
                        <a:rPr lang="en-US" altLang="zh-CN" sz="1800" i="1" smtClean="0">
                          <a:solidFill>
                            <a:prstClr val="black"/>
                          </a:solidFill>
                          <a:latin typeface="Cambria Math"/>
                          <a:ea typeface="Cambria Math"/>
                          <a:cs typeface="Times New Roman" pitchFamily="18" charset="0"/>
                        </a:rPr>
                        <m:t>=</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𝑎</m:t>
                          </m:r>
                        </m:sup>
                      </m:sSup>
                      <m:d>
                        <m:dPr>
                          <m:ctrlPr>
                            <a:rPr lang="en-US" altLang="zh-CN" sz="1800" i="1" smtClean="0">
                              <a:solidFill>
                                <a:prstClr val="black"/>
                              </a:solidFill>
                              <a:latin typeface="Cambria Math" panose="02040503050406030204" pitchFamily="18" charset="0"/>
                              <a:ea typeface="Cambria Math"/>
                              <a:cs typeface="Times New Roman" pitchFamily="18" charset="0"/>
                            </a:rPr>
                          </m:ctrlPr>
                        </m:dPr>
                        <m:e>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cos</m:t>
                              </m:r>
                            </m:fName>
                            <m:e>
                              <m:r>
                                <a:rPr lang="zh-CN" altLang="en-US" sz="1800" i="1">
                                  <a:solidFill>
                                    <a:prstClr val="black"/>
                                  </a:solidFill>
                                  <a:latin typeface="Cambria Math"/>
                                  <a:ea typeface="Cambria Math"/>
                                  <a:cs typeface="Times New Roman" pitchFamily="18" charset="0"/>
                                </a:rPr>
                                <m:t>𝜃</m:t>
                              </m:r>
                            </m:e>
                          </m:func>
                          <m:r>
                            <a:rPr lang="en-US" altLang="zh-CN" sz="1800" i="1">
                              <a:solidFill>
                                <a:prstClr val="black"/>
                              </a:solidFill>
                              <a:latin typeface="Cambria Math"/>
                              <a:ea typeface="Cambria Math"/>
                              <a:cs typeface="Times New Roman" pitchFamily="18" charset="0"/>
                            </a:rPr>
                            <m:t>+</m:t>
                          </m:r>
                          <m:r>
                            <a:rPr lang="en-US" altLang="zh-CN" sz="1800" i="1">
                              <a:solidFill>
                                <a:prstClr val="black"/>
                              </a:solidFill>
                              <a:latin typeface="Cambria Math"/>
                              <a:ea typeface="Cambria Math"/>
                              <a:cs typeface="Times New Roman" pitchFamily="18" charset="0"/>
                            </a:rPr>
                            <m:t>𝑖</m:t>
                          </m:r>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sin</m:t>
                              </m:r>
                            </m:fName>
                            <m:e>
                              <m:r>
                                <a:rPr lang="zh-CN" altLang="en-US" sz="1800" i="1">
                                  <a:solidFill>
                                    <a:prstClr val="black"/>
                                  </a:solidFill>
                                  <a:latin typeface="Cambria Math"/>
                                  <a:ea typeface="Cambria Math"/>
                                  <a:cs typeface="Times New Roman" pitchFamily="18" charset="0"/>
                                </a:rPr>
                                <m:t>𝜃</m:t>
                              </m:r>
                            </m:e>
                          </m:func>
                        </m:e>
                      </m:d>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187450" y="1051612"/>
                <a:ext cx="4288162" cy="381451"/>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5527701" y="2303424"/>
                <a:ext cx="1125436" cy="404983"/>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800" i="1" smtClean="0">
                              <a:solidFill>
                                <a:prstClr val="black"/>
                              </a:solidFill>
                              <a:latin typeface="Cambria Math" panose="02040503050406030204" pitchFamily="18" charset="0"/>
                              <a:ea typeface="Cambria Math"/>
                              <a:cs typeface="Times New Roman" pitchFamily="18" charset="0"/>
                            </a:rPr>
                          </m:ctrlPr>
                        </m:dPr>
                        <m:e>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sup>
                          </m:sSup>
                        </m:e>
                      </m:d>
                      <m:r>
                        <a:rPr lang="en-US" altLang="zh-CN" sz="1800" i="1" smtClean="0">
                          <a:solidFill>
                            <a:prstClr val="black"/>
                          </a:solidFill>
                          <a:latin typeface="Cambria Math"/>
                          <a:ea typeface="Cambria Math"/>
                          <a:cs typeface="Times New Roman" pitchFamily="18" charset="0"/>
                        </a:rPr>
                        <m:t>=1</m:t>
                      </m:r>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5527701" y="2303424"/>
                <a:ext cx="1125436" cy="404983"/>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bwMode="auto">
              <a:xfrm>
                <a:off x="5527701" y="2792426"/>
                <a:ext cx="1474571" cy="404983"/>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800" i="1" smtClean="0">
                              <a:solidFill>
                                <a:prstClr val="black"/>
                              </a:solidFill>
                              <a:latin typeface="Cambria Math" panose="02040503050406030204" pitchFamily="18" charset="0"/>
                              <a:ea typeface="Cambria Math"/>
                              <a:cs typeface="Times New Roman" pitchFamily="18" charset="0"/>
                            </a:rPr>
                          </m:ctrlPr>
                        </m:dPr>
                        <m:e>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𝑎</m:t>
                              </m:r>
                              <m:r>
                                <a:rPr lang="en-US" altLang="zh-CN" sz="1800" i="1">
                                  <a:solidFill>
                                    <a:prstClr val="black"/>
                                  </a:solidFill>
                                  <a:latin typeface="Cambria Math"/>
                                  <a:ea typeface="Cambria Math"/>
                                  <a:cs typeface="Times New Roman" pitchFamily="18" charset="0"/>
                                </a:rPr>
                                <m:t>+</m:t>
                              </m:r>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sup>
                          </m:sSup>
                        </m:e>
                      </m:d>
                      <m:r>
                        <a:rPr lang="en-US" altLang="zh-CN" sz="1800" i="1" smtClean="0">
                          <a:solidFill>
                            <a:prstClr val="black"/>
                          </a:solidFill>
                          <a:latin typeface="Cambria Math"/>
                          <a:ea typeface="Cambria Math"/>
                          <a:cs typeface="Times New Roman" pitchFamily="18" charset="0"/>
                        </a:rPr>
                        <m:t>=</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𝑎</m:t>
                          </m:r>
                        </m:sup>
                      </m:sSup>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25" name="文字方塊 24"/>
              <p:cNvSpPr txBox="1">
                <a:spLocks noRot="1" noChangeAspect="1" noMove="1" noResize="1" noEditPoints="1" noAdjustHandles="1" noChangeArrowheads="1" noChangeShapeType="1" noTextEdit="1"/>
              </p:cNvSpPr>
              <p:nvPr/>
            </p:nvSpPr>
            <p:spPr bwMode="auto">
              <a:xfrm>
                <a:off x="5527701" y="2792426"/>
                <a:ext cx="1474571" cy="404983"/>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bwMode="auto">
              <a:xfrm>
                <a:off x="5527701" y="3273453"/>
                <a:ext cx="1808187"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1800" i="1" smtClean="0">
                              <a:solidFill>
                                <a:prstClr val="black"/>
                              </a:solidFill>
                              <a:latin typeface="Cambria Math" panose="02040503050406030204" pitchFamily="18" charset="0"/>
                              <a:ea typeface="Cambria Math"/>
                              <a:cs typeface="Times New Roman" pitchFamily="18" charset="0"/>
                            </a:rPr>
                          </m:ctrlPr>
                        </m:dPr>
                        <m:e>
                          <m:r>
                            <a:rPr lang="en-US" altLang="zh-CN" sz="1800" i="1" smtClean="0">
                              <a:solidFill>
                                <a:prstClr val="black"/>
                              </a:solidFill>
                              <a:latin typeface="Cambria Math"/>
                              <a:ea typeface="Cambria Math"/>
                              <a:cs typeface="Times New Roman" pitchFamily="18" charset="0"/>
                            </a:rPr>
                            <m:t>𝑚𝑛</m:t>
                          </m:r>
                        </m:e>
                      </m:d>
                      <m:r>
                        <a:rPr lang="en-US" altLang="zh-CN" sz="1800" i="1" smtClean="0">
                          <a:solidFill>
                            <a:prstClr val="black"/>
                          </a:solidFill>
                          <a:latin typeface="Cambria Math"/>
                          <a:ea typeface="Cambria Math"/>
                          <a:cs typeface="Times New Roman" pitchFamily="18" charset="0"/>
                        </a:rPr>
                        <m:t>=</m:t>
                      </m:r>
                      <m:d>
                        <m:dPr>
                          <m:begChr m:val="|"/>
                          <m:endChr m:val="|"/>
                          <m:ctrlPr>
                            <a:rPr lang="en-US" altLang="zh-CN" sz="1800" i="1" smtClean="0">
                              <a:solidFill>
                                <a:prstClr val="black"/>
                              </a:solidFill>
                              <a:latin typeface="Cambria Math" panose="02040503050406030204" pitchFamily="18" charset="0"/>
                              <a:ea typeface="Cambria Math"/>
                              <a:cs typeface="Times New Roman" pitchFamily="18" charset="0"/>
                            </a:rPr>
                          </m:ctrlPr>
                        </m:dPr>
                        <m:e>
                          <m:r>
                            <a:rPr lang="en-US" altLang="zh-CN" sz="1800" i="1" smtClean="0">
                              <a:solidFill>
                                <a:prstClr val="black"/>
                              </a:solidFill>
                              <a:latin typeface="Cambria Math"/>
                              <a:ea typeface="Cambria Math"/>
                              <a:cs typeface="Times New Roman" pitchFamily="18" charset="0"/>
                            </a:rPr>
                            <m:t>𝑚</m:t>
                          </m:r>
                        </m:e>
                      </m:d>
                      <m:r>
                        <a:rPr lang="en-US" altLang="zh-CN" sz="1800" i="1" smtClean="0">
                          <a:solidFill>
                            <a:prstClr val="black"/>
                          </a:solidFill>
                          <a:latin typeface="Cambria Math"/>
                          <a:ea typeface="Cambria Math"/>
                          <a:cs typeface="Times New Roman" pitchFamily="18" charset="0"/>
                        </a:rPr>
                        <m:t>∙</m:t>
                      </m:r>
                      <m:d>
                        <m:dPr>
                          <m:begChr m:val="|"/>
                          <m:endChr m:val="|"/>
                          <m:ctrlPr>
                            <a:rPr lang="en-US" altLang="zh-CN" sz="1800" i="1" smtClean="0">
                              <a:solidFill>
                                <a:prstClr val="black"/>
                              </a:solidFill>
                              <a:latin typeface="Cambria Math" panose="02040503050406030204" pitchFamily="18" charset="0"/>
                              <a:ea typeface="Cambria Math"/>
                              <a:cs typeface="Times New Roman" pitchFamily="18" charset="0"/>
                            </a:rPr>
                          </m:ctrlPr>
                        </m:dPr>
                        <m:e>
                          <m:r>
                            <a:rPr lang="en-US" altLang="zh-CN" sz="1800" i="1" smtClean="0">
                              <a:solidFill>
                                <a:prstClr val="black"/>
                              </a:solidFill>
                              <a:latin typeface="Cambria Math"/>
                              <a:ea typeface="Cambria Math"/>
                              <a:cs typeface="Times New Roman" pitchFamily="18" charset="0"/>
                            </a:rPr>
                            <m:t>𝑛</m:t>
                          </m:r>
                        </m:e>
                      </m:d>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26" name="文字方塊 25"/>
              <p:cNvSpPr txBox="1">
                <a:spLocks noRot="1" noChangeAspect="1" noMove="1" noResize="1" noEditPoints="1" noAdjustHandles="1" noChangeArrowheads="1" noChangeShapeType="1" noTextEdit="1"/>
              </p:cNvSpPr>
              <p:nvPr/>
            </p:nvSpPr>
            <p:spPr bwMode="auto">
              <a:xfrm>
                <a:off x="5527701" y="3273453"/>
                <a:ext cx="1808187" cy="369332"/>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8697AEE-D96C-B9EE-9572-76FF0552F9E7}"/>
              </a:ext>
            </a:extLst>
          </p:cNvPr>
          <p:cNvSpPr txBox="1"/>
          <p:nvPr/>
        </p:nvSpPr>
        <p:spPr bwMode="auto">
          <a:xfrm>
            <a:off x="1196134" y="5696517"/>
            <a:ext cx="13501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可以證明</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961841E-E028-6C0B-9E0E-EE271443F6BC}"/>
                  </a:ext>
                </a:extLst>
              </p:cNvPr>
              <p:cNvSpPr txBox="1"/>
              <p:nvPr/>
            </p:nvSpPr>
            <p:spPr bwMode="auto">
              <a:xfrm>
                <a:off x="3418683" y="2913984"/>
                <a:ext cx="5762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800" i="1" smtClean="0">
                              <a:solidFill>
                                <a:schemeClr val="tx1"/>
                              </a:solidFill>
                              <a:latin typeface="Cambria Math" panose="02040503050406030204" pitchFamily="18" charset="0"/>
                              <a:ea typeface="Cambria Math"/>
                              <a:cs typeface="Times New Roman" pitchFamily="18" charset="0"/>
                            </a:rPr>
                          </m:ctrlPr>
                        </m:sSupPr>
                        <m:e>
                          <m:r>
                            <a:rPr lang="en-US" altLang="zh-CN" sz="1800" i="1">
                              <a:solidFill>
                                <a:schemeClr val="tx1"/>
                              </a:solidFill>
                              <a:latin typeface="Cambria Math"/>
                              <a:ea typeface="Cambria Math"/>
                              <a:cs typeface="Times New Roman" pitchFamily="18" charset="0"/>
                            </a:rPr>
                            <m:t>𝑒</m:t>
                          </m:r>
                        </m:e>
                        <m:sup>
                          <m:r>
                            <a:rPr lang="en-US" altLang="zh-CN" sz="1800" i="1">
                              <a:solidFill>
                                <a:schemeClr val="tx1"/>
                              </a:solidFill>
                              <a:latin typeface="Cambria Math"/>
                              <a:ea typeface="Cambria Math"/>
                              <a:cs typeface="Times New Roman" pitchFamily="18" charset="0"/>
                            </a:rPr>
                            <m:t>𝑎</m:t>
                          </m:r>
                        </m:sup>
                      </m:sSup>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A961841E-E028-6C0B-9E0E-EE271443F6BC}"/>
                  </a:ext>
                </a:extLst>
              </p:cNvPr>
              <p:cNvSpPr txBox="1">
                <a:spLocks noRot="1" noChangeAspect="1" noMove="1" noResize="1" noEditPoints="1" noAdjustHandles="1" noChangeArrowheads="1" noChangeShapeType="1" noTextEdit="1"/>
              </p:cNvSpPr>
              <p:nvPr/>
            </p:nvSpPr>
            <p:spPr bwMode="auto">
              <a:xfrm>
                <a:off x="3418683" y="2913984"/>
                <a:ext cx="576257" cy="369332"/>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AF5AA7-F56E-E43E-5D46-13106391376A}"/>
                  </a:ext>
                </a:extLst>
              </p:cNvPr>
              <p:cNvSpPr txBox="1"/>
              <p:nvPr/>
            </p:nvSpPr>
            <p:spPr bwMode="auto">
              <a:xfrm>
                <a:off x="3533312" y="3576608"/>
                <a:ext cx="34699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𝜃</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33AF5AA7-F56E-E43E-5D46-13106391376A}"/>
                  </a:ext>
                </a:extLst>
              </p:cNvPr>
              <p:cNvSpPr txBox="1">
                <a:spLocks noRot="1" noChangeAspect="1" noMove="1" noResize="1" noEditPoints="1" noAdjustHandles="1" noChangeArrowheads="1" noChangeShapeType="1" noTextEdit="1"/>
              </p:cNvSpPr>
              <p:nvPr/>
            </p:nvSpPr>
            <p:spPr bwMode="auto">
              <a:xfrm>
                <a:off x="3533312" y="3576608"/>
                <a:ext cx="346998" cy="369332"/>
              </a:xfrm>
              <a:prstGeom prst="rect">
                <a:avLst/>
              </a:prstGeom>
              <a:blipFill>
                <a:blip r:embed="rId10"/>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BF4A4E8-1A84-4A35-7866-849CBAABEABE}"/>
                  </a:ext>
                </a:extLst>
              </p:cNvPr>
              <p:cNvSpPr txBox="1"/>
              <p:nvPr/>
            </p:nvSpPr>
            <p:spPr bwMode="auto">
              <a:xfrm>
                <a:off x="3880310" y="4037034"/>
                <a:ext cx="6382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ea typeface="Cambria Math" panose="02040503050406030204" pitchFamily="18" charset="0"/>
                        </a:rPr>
                        <m:t>Re</m:t>
                      </m:r>
                      <m:r>
                        <a:rPr lang="en-US" sz="1800" b="0" i="1"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𝛼</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CBF4A4E8-1A84-4A35-7866-849CBAABEABE}"/>
                  </a:ext>
                </a:extLst>
              </p:cNvPr>
              <p:cNvSpPr txBox="1">
                <a:spLocks noRot="1" noChangeAspect="1" noMove="1" noResize="1" noEditPoints="1" noAdjustHandles="1" noChangeArrowheads="1" noChangeShapeType="1" noTextEdit="1"/>
              </p:cNvSpPr>
              <p:nvPr/>
            </p:nvSpPr>
            <p:spPr bwMode="auto">
              <a:xfrm>
                <a:off x="3880310" y="4037034"/>
                <a:ext cx="638231" cy="369332"/>
              </a:xfrm>
              <a:prstGeom prst="rect">
                <a:avLst/>
              </a:prstGeom>
              <a:blipFill>
                <a:blip r:embed="rId11"/>
                <a:stretch>
                  <a:fillRect b="-129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236A52A-710A-4B09-831D-106DE17F0626}"/>
                  </a:ext>
                </a:extLst>
              </p:cNvPr>
              <p:cNvSpPr txBox="1"/>
              <p:nvPr/>
            </p:nvSpPr>
            <p:spPr bwMode="auto">
              <a:xfrm>
                <a:off x="2301060" y="2451085"/>
                <a:ext cx="63823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ea typeface="Cambria Math" panose="02040503050406030204" pitchFamily="18" charset="0"/>
                        </a:rPr>
                        <m:t>Im</m:t>
                      </m:r>
                      <m:r>
                        <a:rPr lang="en-US" sz="1800" b="0" i="1" smtClean="0">
                          <a:latin typeface="Cambria Math" panose="02040503050406030204" pitchFamily="18" charset="0"/>
                          <a:ea typeface="Cambria Math" panose="02040503050406030204" pitchFamily="18" charset="0"/>
                        </a:rPr>
                        <m:t> </m:t>
                      </m:r>
                      <m:r>
                        <a:rPr lang="en-US" sz="1800" i="1" smtClean="0">
                          <a:latin typeface="Cambria Math" panose="02040503050406030204" pitchFamily="18" charset="0"/>
                          <a:ea typeface="Cambria Math" panose="02040503050406030204" pitchFamily="18" charset="0"/>
                        </a:rPr>
                        <m:t>𝛼</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B236A52A-710A-4B09-831D-106DE17F0626}"/>
                  </a:ext>
                </a:extLst>
              </p:cNvPr>
              <p:cNvSpPr txBox="1">
                <a:spLocks noRot="1" noChangeAspect="1" noMove="1" noResize="1" noEditPoints="1" noAdjustHandles="1" noChangeArrowheads="1" noChangeShapeType="1" noTextEdit="1"/>
              </p:cNvSpPr>
              <p:nvPr/>
            </p:nvSpPr>
            <p:spPr bwMode="auto">
              <a:xfrm>
                <a:off x="2301060" y="2451085"/>
                <a:ext cx="638231" cy="369332"/>
              </a:xfrm>
              <a:prstGeom prst="rect">
                <a:avLst/>
              </a:prstGeom>
              <a:blipFill>
                <a:blip r:embed="rId12"/>
                <a:stretch>
                  <a:fillRect b="-1612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20">
                <a:extLst>
                  <a:ext uri="{FF2B5EF4-FFF2-40B4-BE49-F238E27FC236}">
                    <a16:creationId xmlns:a16="http://schemas.microsoft.com/office/drawing/2014/main" id="{AB167274-55E0-7481-1B3A-F1703030E960}"/>
                  </a:ext>
                </a:extLst>
              </p:cNvPr>
              <p:cNvSpPr txBox="1"/>
              <p:nvPr/>
            </p:nvSpPr>
            <p:spPr bwMode="auto">
              <a:xfrm>
                <a:off x="5527701" y="4037815"/>
                <a:ext cx="2464970" cy="618246"/>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solidFill>
                                <a:prstClr val="black"/>
                              </a:solidFill>
                              <a:latin typeface="Cambria Math" panose="02040503050406030204" pitchFamily="18" charset="0"/>
                            </a:rPr>
                          </m:ctrlPr>
                        </m:fPr>
                        <m:num>
                          <m:r>
                            <a:rPr lang="en-US" altLang="zh-TW" sz="1800" b="0" i="1" smtClean="0">
                              <a:solidFill>
                                <a:prstClr val="black"/>
                              </a:solidFill>
                              <a:latin typeface="Cambria Math" panose="02040503050406030204" pitchFamily="18" charset="0"/>
                            </a:rPr>
                            <m:t>𝑑</m:t>
                          </m:r>
                        </m:num>
                        <m:den>
                          <m:r>
                            <a:rPr lang="en-US" altLang="zh-TW" sz="1800" i="1" smtClean="0">
                              <a:solidFill>
                                <a:prstClr val="black"/>
                              </a:solidFill>
                              <a:latin typeface="Cambria Math"/>
                              <a:ea typeface="Cambria Math"/>
                            </a:rPr>
                            <m:t>𝑑</m:t>
                          </m:r>
                          <m:r>
                            <a:rPr lang="en-US" altLang="zh-TW" sz="1800" b="0" i="1" smtClean="0">
                              <a:solidFill>
                                <a:prstClr val="black"/>
                              </a:solidFill>
                              <a:latin typeface="Cambria Math" panose="02040503050406030204" pitchFamily="18" charset="0"/>
                              <a:ea typeface="Cambria Math"/>
                            </a:rPr>
                            <m:t>𝑥</m:t>
                          </m:r>
                        </m:den>
                      </m:f>
                      <m:sSup>
                        <m:sSupPr>
                          <m:ctrlPr>
                            <a:rPr lang="en-US" altLang="zh-TW" sz="1800" i="1" smtClean="0">
                              <a:solidFill>
                                <a:prstClr val="black"/>
                              </a:solidFill>
                              <a:latin typeface="Cambria Math" panose="02040503050406030204" pitchFamily="18" charset="0"/>
                            </a:rPr>
                          </m:ctrlPr>
                        </m:sSupPr>
                        <m:e>
                          <m:r>
                            <a:rPr lang="en-US" altLang="zh-TW" sz="1800" i="1" smtClean="0">
                              <a:solidFill>
                                <a:prstClr val="black"/>
                              </a:solidFill>
                              <a:latin typeface="Cambria Math"/>
                            </a:rPr>
                            <m:t>𝑒</m:t>
                          </m:r>
                        </m:e>
                        <m:sup>
                          <m:r>
                            <a:rPr lang="zh-TW" altLang="en-US" sz="1800" i="1" smtClean="0">
                              <a:solidFill>
                                <a:prstClr val="black"/>
                              </a:solidFill>
                              <a:latin typeface="Cambria Math"/>
                            </a:rPr>
                            <m:t>𝛼</m:t>
                          </m:r>
                          <m:r>
                            <a:rPr lang="en-US" altLang="zh-TW" sz="1800" i="1" smtClean="0">
                              <a:solidFill>
                                <a:prstClr val="black"/>
                              </a:solidFill>
                              <a:latin typeface="Cambria Math"/>
                            </a:rPr>
                            <m:t>𝑥</m:t>
                          </m:r>
                        </m:sup>
                      </m:sSup>
                      <m:r>
                        <a:rPr lang="en-US" altLang="zh-TW" sz="1800" i="1" smtClean="0">
                          <a:solidFill>
                            <a:prstClr val="black"/>
                          </a:solidFill>
                          <a:latin typeface="Cambria Math"/>
                        </a:rPr>
                        <m:t>=</m:t>
                      </m:r>
                      <m:f>
                        <m:fPr>
                          <m:ctrlPr>
                            <a:rPr lang="en-US" altLang="zh-TW" sz="1800" i="1">
                              <a:solidFill>
                                <a:prstClr val="black"/>
                              </a:solidFill>
                              <a:latin typeface="Cambria Math" panose="02040503050406030204" pitchFamily="18" charset="0"/>
                            </a:rPr>
                          </m:ctrlPr>
                        </m:fPr>
                        <m:num>
                          <m:r>
                            <a:rPr lang="en-US" altLang="zh-TW" sz="1800" i="1">
                              <a:solidFill>
                                <a:prstClr val="black"/>
                              </a:solidFill>
                              <a:latin typeface="Cambria Math" panose="02040503050406030204" pitchFamily="18" charset="0"/>
                            </a:rPr>
                            <m:t>𝑑</m:t>
                          </m:r>
                        </m:num>
                        <m:den>
                          <m:r>
                            <a:rPr lang="en-US" altLang="zh-TW" sz="1800" i="1">
                              <a:solidFill>
                                <a:prstClr val="black"/>
                              </a:solidFill>
                              <a:latin typeface="Cambria Math"/>
                              <a:ea typeface="Cambria Math"/>
                            </a:rPr>
                            <m:t>𝑑</m:t>
                          </m:r>
                          <m:r>
                            <a:rPr lang="en-US" altLang="zh-TW" sz="1800" i="1">
                              <a:solidFill>
                                <a:prstClr val="black"/>
                              </a:solidFill>
                              <a:latin typeface="Cambria Math" panose="02040503050406030204" pitchFamily="18" charset="0"/>
                              <a:ea typeface="Cambria Math"/>
                            </a:rPr>
                            <m:t>𝑥</m:t>
                          </m:r>
                        </m:den>
                      </m:f>
                      <m:d>
                        <m:dPr>
                          <m:ctrlPr>
                            <a:rPr lang="en-US" altLang="zh-TW" sz="1800" i="1" smtClean="0">
                              <a:solidFill>
                                <a:prstClr val="black"/>
                              </a:solidFill>
                              <a:latin typeface="Cambria Math" panose="02040503050406030204" pitchFamily="18" charset="0"/>
                              <a:ea typeface="Cambria Math"/>
                            </a:rPr>
                          </m:ctrlPr>
                        </m:dPr>
                        <m:e>
                          <m:sSup>
                            <m:sSupPr>
                              <m:ctrlPr>
                                <a:rPr lang="en-US" altLang="zh-TW" sz="1800" i="1">
                                  <a:solidFill>
                                    <a:prstClr val="black"/>
                                  </a:solidFill>
                                  <a:latin typeface="Cambria Math" panose="02040503050406030204" pitchFamily="18" charset="0"/>
                                </a:rPr>
                              </m:ctrlPr>
                            </m:sSupPr>
                            <m:e>
                              <m:r>
                                <a:rPr lang="en-US" altLang="zh-TW" sz="1800" i="1">
                                  <a:solidFill>
                                    <a:prstClr val="black"/>
                                  </a:solidFill>
                                  <a:latin typeface="Cambria Math"/>
                                </a:rPr>
                                <m:t>𝑒</m:t>
                              </m:r>
                            </m:e>
                            <m:sup>
                              <m:r>
                                <a:rPr lang="en-US" altLang="zh-TW" sz="1800" i="1">
                                  <a:solidFill>
                                    <a:prstClr val="black"/>
                                  </a:solidFill>
                                  <a:latin typeface="Cambria Math" panose="02040503050406030204" pitchFamily="18" charset="0"/>
                                </a:rPr>
                                <m:t>𝑎</m:t>
                              </m:r>
                              <m:r>
                                <a:rPr lang="en-US" altLang="zh-TW" sz="1800" i="1">
                                  <a:solidFill>
                                    <a:prstClr val="black"/>
                                  </a:solidFill>
                                  <a:latin typeface="Cambria Math"/>
                                </a:rPr>
                                <m:t>𝑥</m:t>
                              </m:r>
                            </m:sup>
                          </m:sSup>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r>
                                <a:rPr lang="en-US" altLang="zh-CN" sz="1800" i="1">
                                  <a:solidFill>
                                    <a:prstClr val="black"/>
                                  </a:solidFill>
                                  <a:latin typeface="Cambria Math" panose="02040503050406030204" pitchFamily="18" charset="0"/>
                                  <a:ea typeface="Cambria Math"/>
                                  <a:cs typeface="Times New Roman" pitchFamily="18" charset="0"/>
                                </a:rPr>
                                <m:t>𝑥</m:t>
                              </m:r>
                            </m:sup>
                          </m:sSup>
                        </m:e>
                      </m:d>
                    </m:oMath>
                  </m:oMathPara>
                </a14:m>
                <a:endParaRPr lang="zh-TW" altLang="en-US" sz="1800" dirty="0">
                  <a:solidFill>
                    <a:prstClr val="black"/>
                  </a:solidFill>
                  <a:latin typeface="Times New Roman" panose="02020603050405020304" pitchFamily="18" charset="0"/>
                </a:endParaRPr>
              </a:p>
            </p:txBody>
          </p:sp>
        </mc:Choice>
        <mc:Fallback xmlns="">
          <p:sp>
            <p:nvSpPr>
              <p:cNvPr id="9" name="文字方塊 20">
                <a:extLst>
                  <a:ext uri="{FF2B5EF4-FFF2-40B4-BE49-F238E27FC236}">
                    <a16:creationId xmlns:a16="http://schemas.microsoft.com/office/drawing/2014/main" id="{AB167274-55E0-7481-1B3A-F1703030E960}"/>
                  </a:ext>
                </a:extLst>
              </p:cNvPr>
              <p:cNvSpPr txBox="1">
                <a:spLocks noRot="1" noChangeAspect="1" noMove="1" noResize="1" noEditPoints="1" noAdjustHandles="1" noChangeArrowheads="1" noChangeShapeType="1" noTextEdit="1"/>
              </p:cNvSpPr>
              <p:nvPr/>
            </p:nvSpPr>
            <p:spPr bwMode="auto">
              <a:xfrm>
                <a:off x="5527701" y="4037815"/>
                <a:ext cx="2464970" cy="618246"/>
              </a:xfrm>
              <a:prstGeom prst="rect">
                <a:avLst/>
              </a:prstGeom>
              <a:blipFill>
                <a:blip r:embed="rId13"/>
                <a:stretch>
                  <a:fillRect b="-6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20">
                <a:extLst>
                  <a:ext uri="{FF2B5EF4-FFF2-40B4-BE49-F238E27FC236}">
                    <a16:creationId xmlns:a16="http://schemas.microsoft.com/office/drawing/2014/main" id="{B0D3BB5D-FAA2-C0C3-7575-D72EB0F8C73B}"/>
                  </a:ext>
                </a:extLst>
              </p:cNvPr>
              <p:cNvSpPr txBox="1"/>
              <p:nvPr/>
            </p:nvSpPr>
            <p:spPr bwMode="auto">
              <a:xfrm>
                <a:off x="5527701" y="4759859"/>
                <a:ext cx="3008388" cy="404983"/>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solidFill>
                            <a:prstClr val="black"/>
                          </a:solidFill>
                          <a:latin typeface="Cambria Math"/>
                        </a:rPr>
                        <m:t>=</m:t>
                      </m:r>
                      <m:d>
                        <m:dPr>
                          <m:ctrlPr>
                            <a:rPr lang="en-US" altLang="zh-TW" sz="1800" i="1" smtClean="0">
                              <a:solidFill>
                                <a:prstClr val="black"/>
                              </a:solidFill>
                              <a:latin typeface="Cambria Math" panose="02040503050406030204" pitchFamily="18" charset="0"/>
                              <a:ea typeface="Cambria Math"/>
                            </a:rPr>
                          </m:ctrlPr>
                        </m:dPr>
                        <m:e>
                          <m:r>
                            <a:rPr lang="en-US" altLang="zh-TW" sz="1800" b="0" i="1" smtClean="0">
                              <a:solidFill>
                                <a:prstClr val="black"/>
                              </a:solidFill>
                              <a:latin typeface="Cambria Math" panose="02040503050406030204" pitchFamily="18" charset="0"/>
                              <a:ea typeface="Cambria Math"/>
                            </a:rPr>
                            <m:t>𝑎</m:t>
                          </m:r>
                          <m:sSup>
                            <m:sSupPr>
                              <m:ctrlPr>
                                <a:rPr lang="en-US" altLang="zh-TW" sz="1800" i="1">
                                  <a:solidFill>
                                    <a:prstClr val="black"/>
                                  </a:solidFill>
                                  <a:latin typeface="Cambria Math" panose="02040503050406030204" pitchFamily="18" charset="0"/>
                                </a:rPr>
                              </m:ctrlPr>
                            </m:sSupPr>
                            <m:e>
                              <m:r>
                                <a:rPr lang="en-US" altLang="zh-TW" sz="1800" i="1">
                                  <a:solidFill>
                                    <a:prstClr val="black"/>
                                  </a:solidFill>
                                  <a:latin typeface="Cambria Math"/>
                                </a:rPr>
                                <m:t>𝑒</m:t>
                              </m:r>
                            </m:e>
                            <m:sup>
                              <m:r>
                                <a:rPr lang="en-US" altLang="zh-TW" sz="1800" i="1">
                                  <a:solidFill>
                                    <a:prstClr val="black"/>
                                  </a:solidFill>
                                  <a:latin typeface="Cambria Math" panose="02040503050406030204" pitchFamily="18" charset="0"/>
                                </a:rPr>
                                <m:t>𝑎</m:t>
                              </m:r>
                              <m:r>
                                <a:rPr lang="en-US" altLang="zh-TW" sz="1800" i="1">
                                  <a:solidFill>
                                    <a:prstClr val="black"/>
                                  </a:solidFill>
                                  <a:latin typeface="Cambria Math"/>
                                </a:rPr>
                                <m:t>𝑥</m:t>
                              </m:r>
                            </m:sup>
                          </m:sSup>
                        </m:e>
                      </m:d>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r>
                            <a:rPr lang="en-US" altLang="zh-CN" sz="1800" i="1">
                              <a:solidFill>
                                <a:prstClr val="black"/>
                              </a:solidFill>
                              <a:latin typeface="Cambria Math" panose="02040503050406030204" pitchFamily="18" charset="0"/>
                              <a:ea typeface="Cambria Math"/>
                              <a:cs typeface="Times New Roman" pitchFamily="18" charset="0"/>
                            </a:rPr>
                            <m:t>𝑥</m:t>
                          </m:r>
                        </m:sup>
                      </m:sSup>
                      <m:r>
                        <a:rPr lang="en-US" altLang="zh-CN" sz="1800" b="0" i="1" smtClean="0">
                          <a:solidFill>
                            <a:prstClr val="black"/>
                          </a:solidFill>
                          <a:latin typeface="Cambria Math" panose="02040503050406030204" pitchFamily="18" charset="0"/>
                          <a:ea typeface="Cambria Math"/>
                          <a:cs typeface="Times New Roman" pitchFamily="18" charset="0"/>
                        </a:rPr>
                        <m:t>+</m:t>
                      </m:r>
                      <m:sSup>
                        <m:sSupPr>
                          <m:ctrlPr>
                            <a:rPr lang="en-US" altLang="zh-TW" sz="1800" i="1">
                              <a:solidFill>
                                <a:prstClr val="black"/>
                              </a:solidFill>
                              <a:latin typeface="Cambria Math" panose="02040503050406030204" pitchFamily="18" charset="0"/>
                            </a:rPr>
                          </m:ctrlPr>
                        </m:sSupPr>
                        <m:e>
                          <m:r>
                            <a:rPr lang="en-US" altLang="zh-TW" sz="1800" i="1">
                              <a:solidFill>
                                <a:prstClr val="black"/>
                              </a:solidFill>
                              <a:latin typeface="Cambria Math"/>
                            </a:rPr>
                            <m:t>𝑒</m:t>
                          </m:r>
                        </m:e>
                        <m:sup>
                          <m:r>
                            <a:rPr lang="en-US" altLang="zh-TW" sz="1800" i="1">
                              <a:solidFill>
                                <a:prstClr val="black"/>
                              </a:solidFill>
                              <a:latin typeface="Cambria Math" panose="02040503050406030204" pitchFamily="18" charset="0"/>
                            </a:rPr>
                            <m:t>𝑎</m:t>
                          </m:r>
                          <m:r>
                            <a:rPr lang="en-US" altLang="zh-TW" sz="1800" i="1">
                              <a:solidFill>
                                <a:prstClr val="black"/>
                              </a:solidFill>
                              <a:latin typeface="Cambria Math"/>
                            </a:rPr>
                            <m:t>𝑥</m:t>
                          </m:r>
                        </m:sup>
                      </m:sSup>
                      <m:d>
                        <m:dPr>
                          <m:ctrlPr>
                            <a:rPr lang="en-US" altLang="zh-TW" sz="1800" i="1" smtClean="0">
                              <a:solidFill>
                                <a:prstClr val="black"/>
                              </a:solidFill>
                              <a:latin typeface="Cambria Math" panose="02040503050406030204" pitchFamily="18" charset="0"/>
                            </a:rPr>
                          </m:ctrlPr>
                        </m:dPr>
                        <m:e>
                          <m:r>
                            <a:rPr lang="en-US" altLang="zh-TW" sz="1800" b="0" i="1" smtClean="0">
                              <a:solidFill>
                                <a:prstClr val="black"/>
                              </a:solidFill>
                              <a:latin typeface="Cambria Math" panose="02040503050406030204" pitchFamily="18" charset="0"/>
                            </a:rPr>
                            <m:t>𝑖</m:t>
                          </m:r>
                          <m:r>
                            <a:rPr lang="en-US" altLang="zh-TW" sz="1800" b="0" i="1" smtClean="0">
                              <a:solidFill>
                                <a:prstClr val="black"/>
                              </a:solidFill>
                              <a:latin typeface="Cambria Math" panose="02040503050406030204" pitchFamily="18" charset="0"/>
                              <a:ea typeface="Cambria Math" panose="02040503050406030204" pitchFamily="18" charset="0"/>
                            </a:rPr>
                            <m:t>𝜃</m:t>
                          </m:r>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r>
                                <a:rPr lang="en-US" altLang="zh-CN" sz="1800" i="1">
                                  <a:solidFill>
                                    <a:prstClr val="black"/>
                                  </a:solidFill>
                                  <a:latin typeface="Cambria Math" panose="02040503050406030204" pitchFamily="18" charset="0"/>
                                  <a:ea typeface="Cambria Math"/>
                                  <a:cs typeface="Times New Roman" pitchFamily="18" charset="0"/>
                                </a:rPr>
                                <m:t>𝑥</m:t>
                              </m:r>
                            </m:sup>
                          </m:sSup>
                        </m:e>
                      </m:d>
                    </m:oMath>
                  </m:oMathPara>
                </a14:m>
                <a:endParaRPr lang="zh-TW" altLang="en-US" sz="1800" dirty="0">
                  <a:solidFill>
                    <a:prstClr val="black"/>
                  </a:solidFill>
                  <a:latin typeface="Times New Roman" panose="02020603050405020304" pitchFamily="18" charset="0"/>
                </a:endParaRPr>
              </a:p>
            </p:txBody>
          </p:sp>
        </mc:Choice>
        <mc:Fallback xmlns="">
          <p:sp>
            <p:nvSpPr>
              <p:cNvPr id="10" name="文字方塊 20">
                <a:extLst>
                  <a:ext uri="{FF2B5EF4-FFF2-40B4-BE49-F238E27FC236}">
                    <a16:creationId xmlns:a16="http://schemas.microsoft.com/office/drawing/2014/main" id="{B0D3BB5D-FAA2-C0C3-7575-D72EB0F8C73B}"/>
                  </a:ext>
                </a:extLst>
              </p:cNvPr>
              <p:cNvSpPr txBox="1">
                <a:spLocks noRot="1" noChangeAspect="1" noMove="1" noResize="1" noEditPoints="1" noAdjustHandles="1" noChangeArrowheads="1" noChangeShapeType="1" noTextEdit="1"/>
              </p:cNvSpPr>
              <p:nvPr/>
            </p:nvSpPr>
            <p:spPr bwMode="auto">
              <a:xfrm>
                <a:off x="5527701" y="4759859"/>
                <a:ext cx="3008388" cy="404983"/>
              </a:xfrm>
              <a:prstGeom prst="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20">
                <a:extLst>
                  <a:ext uri="{FF2B5EF4-FFF2-40B4-BE49-F238E27FC236}">
                    <a16:creationId xmlns:a16="http://schemas.microsoft.com/office/drawing/2014/main" id="{C69F1111-5942-3219-FCFC-B1897828EB24}"/>
                  </a:ext>
                </a:extLst>
              </p:cNvPr>
              <p:cNvSpPr txBox="1"/>
              <p:nvPr/>
            </p:nvSpPr>
            <p:spPr bwMode="auto">
              <a:xfrm>
                <a:off x="5540059" y="5255633"/>
                <a:ext cx="2634696" cy="381451"/>
              </a:xfrm>
              <a:prstGeom prst="rect">
                <a:avLst/>
              </a:prstGeom>
              <a:solidFill>
                <a:srgbClr val="FFFF99"/>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solidFill>
                            <a:prstClr val="black"/>
                          </a:solidFill>
                          <a:latin typeface="Cambria Math"/>
                        </a:rPr>
                        <m:t>=</m:t>
                      </m:r>
                      <m:d>
                        <m:dPr>
                          <m:ctrlPr>
                            <a:rPr lang="en-US" altLang="zh-TW" sz="1800" i="1" smtClean="0">
                              <a:solidFill>
                                <a:prstClr val="black"/>
                              </a:solidFill>
                              <a:latin typeface="Cambria Math" panose="02040503050406030204" pitchFamily="18" charset="0"/>
                              <a:ea typeface="Cambria Math"/>
                            </a:rPr>
                          </m:ctrlPr>
                        </m:dPr>
                        <m:e>
                          <m:r>
                            <a:rPr lang="en-US" altLang="zh-TW" sz="1800" b="0" i="1" smtClean="0">
                              <a:solidFill>
                                <a:prstClr val="black"/>
                              </a:solidFill>
                              <a:latin typeface="Cambria Math" panose="02040503050406030204" pitchFamily="18" charset="0"/>
                              <a:ea typeface="Cambria Math"/>
                            </a:rPr>
                            <m:t>𝑎</m:t>
                          </m:r>
                          <m:r>
                            <a:rPr lang="en-US" altLang="zh-TW" sz="1800" b="0" i="1" smtClean="0">
                              <a:solidFill>
                                <a:prstClr val="black"/>
                              </a:solidFill>
                              <a:latin typeface="Cambria Math" panose="02040503050406030204" pitchFamily="18" charset="0"/>
                            </a:rPr>
                            <m:t>+</m:t>
                          </m:r>
                          <m:r>
                            <a:rPr lang="en-US" altLang="zh-TW" sz="1800" i="1">
                              <a:solidFill>
                                <a:prstClr val="black"/>
                              </a:solidFill>
                              <a:latin typeface="Cambria Math" panose="02040503050406030204" pitchFamily="18" charset="0"/>
                            </a:rPr>
                            <m:t>𝑖</m:t>
                          </m:r>
                          <m:r>
                            <a:rPr lang="en-US" altLang="zh-TW" sz="1800" i="1">
                              <a:solidFill>
                                <a:prstClr val="black"/>
                              </a:solidFill>
                              <a:latin typeface="Cambria Math" panose="02040503050406030204" pitchFamily="18" charset="0"/>
                              <a:ea typeface="Cambria Math" panose="02040503050406030204" pitchFamily="18" charset="0"/>
                            </a:rPr>
                            <m:t>𝜃</m:t>
                          </m:r>
                        </m:e>
                      </m:d>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𝑎</m:t>
                          </m:r>
                          <m:r>
                            <a:rPr lang="en-US" altLang="zh-CN" sz="1800" i="1">
                              <a:solidFill>
                                <a:prstClr val="black"/>
                              </a:solidFill>
                              <a:latin typeface="Cambria Math"/>
                              <a:ea typeface="Cambria Math"/>
                              <a:cs typeface="Times New Roman" pitchFamily="18" charset="0"/>
                            </a:rPr>
                            <m:t>+</m:t>
                          </m:r>
                          <m:r>
                            <a:rPr lang="en-US" altLang="zh-CN" sz="1800" i="1">
                              <a:solidFill>
                                <a:prstClr val="black"/>
                              </a:solidFill>
                              <a:latin typeface="Cambria Math"/>
                              <a:ea typeface="Cambria Math"/>
                              <a:cs typeface="Times New Roman" pitchFamily="18" charset="0"/>
                            </a:rPr>
                            <m:t>𝑖</m:t>
                          </m:r>
                          <m:r>
                            <a:rPr lang="zh-CN" altLang="en-US" sz="1800" i="1">
                              <a:solidFill>
                                <a:prstClr val="black"/>
                              </a:solidFill>
                              <a:latin typeface="Cambria Math"/>
                              <a:ea typeface="Cambria Math"/>
                              <a:cs typeface="Times New Roman" pitchFamily="18" charset="0"/>
                            </a:rPr>
                            <m:t>𝜃</m:t>
                          </m:r>
                        </m:sup>
                      </m:sSup>
                      <m:r>
                        <a:rPr lang="en-US" altLang="zh-CN" sz="1800" b="0" i="1" smtClean="0">
                          <a:solidFill>
                            <a:prstClr val="black"/>
                          </a:solidFill>
                          <a:latin typeface="Cambria Math" panose="02040503050406030204" pitchFamily="18" charset="0"/>
                          <a:ea typeface="Cambria Math"/>
                          <a:cs typeface="Times New Roman" pitchFamily="18" charset="0"/>
                        </a:rPr>
                        <m:t>=</m:t>
                      </m:r>
                      <m:r>
                        <a:rPr lang="en-US" altLang="zh-CN" sz="1800" b="0" i="1" smtClean="0">
                          <a:solidFill>
                            <a:prstClr val="black"/>
                          </a:solidFill>
                          <a:latin typeface="Cambria Math" panose="02040503050406030204" pitchFamily="18" charset="0"/>
                          <a:ea typeface="Cambria Math" panose="02040503050406030204" pitchFamily="18" charset="0"/>
                          <a:cs typeface="Times New Roman" pitchFamily="18" charset="0"/>
                        </a:rPr>
                        <m:t>𝛼</m:t>
                      </m:r>
                      <m:sSup>
                        <m:sSupPr>
                          <m:ctrlPr>
                            <a:rPr lang="en-US" altLang="zh-CN" sz="1800" b="0" i="1" smtClean="0">
                              <a:solidFill>
                                <a:prstClr val="black"/>
                              </a:solidFill>
                              <a:latin typeface="Cambria Math" panose="02040503050406030204" pitchFamily="18" charset="0"/>
                              <a:ea typeface="Cambria Math" panose="02040503050406030204" pitchFamily="18" charset="0"/>
                              <a:cs typeface="Times New Roman" pitchFamily="18" charset="0"/>
                            </a:rPr>
                          </m:ctrlPr>
                        </m:sSupPr>
                        <m:e>
                          <m:r>
                            <a:rPr lang="en-US" altLang="zh-CN" sz="1800" b="0" i="1" smtClean="0">
                              <a:solidFill>
                                <a:prstClr val="black"/>
                              </a:solidFill>
                              <a:latin typeface="Cambria Math" panose="02040503050406030204" pitchFamily="18" charset="0"/>
                              <a:ea typeface="Cambria Math" panose="02040503050406030204" pitchFamily="18" charset="0"/>
                              <a:cs typeface="Times New Roman" pitchFamily="18" charset="0"/>
                            </a:rPr>
                            <m:t>𝑒</m:t>
                          </m:r>
                        </m:e>
                        <m:sup>
                          <m:r>
                            <a:rPr lang="en-US" altLang="zh-CN" sz="1800" b="0" i="1" smtClean="0">
                              <a:solidFill>
                                <a:prstClr val="black"/>
                              </a:solidFill>
                              <a:latin typeface="Cambria Math" panose="02040503050406030204" pitchFamily="18" charset="0"/>
                              <a:ea typeface="Cambria Math" panose="02040503050406030204" pitchFamily="18" charset="0"/>
                              <a:cs typeface="Times New Roman" pitchFamily="18" charset="0"/>
                            </a:rPr>
                            <m:t>𝛼</m:t>
                          </m:r>
                          <m:r>
                            <a:rPr lang="en-US" altLang="zh-CN" sz="1800" b="0" i="1" smtClean="0">
                              <a:solidFill>
                                <a:prstClr val="black"/>
                              </a:solidFill>
                              <a:latin typeface="Cambria Math" panose="02040503050406030204" pitchFamily="18" charset="0"/>
                              <a:ea typeface="Cambria Math" panose="02040503050406030204" pitchFamily="18" charset="0"/>
                              <a:cs typeface="Times New Roman" pitchFamily="18" charset="0"/>
                            </a:rPr>
                            <m:t>𝑥</m:t>
                          </m:r>
                        </m:sup>
                      </m:sSup>
                    </m:oMath>
                  </m:oMathPara>
                </a14:m>
                <a:endParaRPr lang="zh-TW" altLang="en-US" sz="1800" dirty="0">
                  <a:solidFill>
                    <a:prstClr val="black"/>
                  </a:solidFill>
                  <a:latin typeface="Times New Roman" panose="02020603050405020304" pitchFamily="18" charset="0"/>
                </a:endParaRPr>
              </a:p>
            </p:txBody>
          </p:sp>
        </mc:Choice>
        <mc:Fallback xmlns="">
          <p:sp>
            <p:nvSpPr>
              <p:cNvPr id="11" name="文字方塊 20">
                <a:extLst>
                  <a:ext uri="{FF2B5EF4-FFF2-40B4-BE49-F238E27FC236}">
                    <a16:creationId xmlns:a16="http://schemas.microsoft.com/office/drawing/2014/main" id="{C69F1111-5942-3219-FCFC-B1897828EB24}"/>
                  </a:ext>
                </a:extLst>
              </p:cNvPr>
              <p:cNvSpPr txBox="1">
                <a:spLocks noRot="1" noChangeAspect="1" noMove="1" noResize="1" noEditPoints="1" noAdjustHandles="1" noChangeArrowheads="1" noChangeShapeType="1" noTextEdit="1"/>
              </p:cNvSpPr>
              <p:nvPr/>
            </p:nvSpPr>
            <p:spPr bwMode="auto">
              <a:xfrm>
                <a:off x="5540059" y="5255633"/>
                <a:ext cx="2634696" cy="381451"/>
              </a:xfrm>
              <a:prstGeom prst="rect">
                <a:avLst/>
              </a:prstGeom>
              <a:blipFill>
                <a:blip r:embed="rId15"/>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6336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3" grpId="0"/>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0C2F3-AB3F-95E8-CD57-974D822815FA}"/>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A5B806D7-2DCD-8EC7-5F94-3AC52033F084}"/>
                  </a:ext>
                </a:extLst>
              </p:cNvPr>
              <p:cNvSpPr txBox="1"/>
              <p:nvPr/>
            </p:nvSpPr>
            <p:spPr bwMode="auto">
              <a:xfrm>
                <a:off x="2947312" y="2796743"/>
                <a:ext cx="1159292"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7" name="文字方塊 16">
                <a:extLst>
                  <a:ext uri="{FF2B5EF4-FFF2-40B4-BE49-F238E27FC236}">
                    <a16:creationId xmlns:a16="http://schemas.microsoft.com/office/drawing/2014/main" id="{A5B806D7-2DCD-8EC7-5F94-3AC52033F084}"/>
                  </a:ext>
                </a:extLst>
              </p:cNvPr>
              <p:cNvSpPr txBox="1">
                <a:spLocks noRot="1" noChangeAspect="1" noMove="1" noResize="1" noEditPoints="1" noAdjustHandles="1" noChangeArrowheads="1" noChangeShapeType="1" noTextEdit="1"/>
              </p:cNvSpPr>
              <p:nvPr/>
            </p:nvSpPr>
            <p:spPr bwMode="auto">
              <a:xfrm>
                <a:off x="2947312" y="2796743"/>
                <a:ext cx="1159292" cy="374270"/>
              </a:xfrm>
              <a:prstGeom prst="rect">
                <a:avLst/>
              </a:prstGeom>
              <a:blipFill>
                <a:blip r:embed="rId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7C10408B-0F35-B5ED-8BB3-AF0229120A3D}"/>
                  </a:ext>
                </a:extLst>
              </p:cNvPr>
              <p:cNvSpPr txBox="1"/>
              <p:nvPr/>
            </p:nvSpPr>
            <p:spPr bwMode="auto">
              <a:xfrm>
                <a:off x="1324575" y="2653827"/>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18" name="文字方塊 17">
                <a:extLst>
                  <a:ext uri="{FF2B5EF4-FFF2-40B4-BE49-F238E27FC236}">
                    <a16:creationId xmlns:a16="http://schemas.microsoft.com/office/drawing/2014/main" id="{7C10408B-0F35-B5ED-8BB3-AF0229120A3D}"/>
                  </a:ext>
                </a:extLst>
              </p:cNvPr>
              <p:cNvSpPr txBox="1">
                <a:spLocks noRot="1" noChangeAspect="1" noMove="1" noResize="1" noEditPoints="1" noAdjustHandles="1" noChangeArrowheads="1" noChangeShapeType="1" noTextEdit="1"/>
              </p:cNvSpPr>
              <p:nvPr/>
            </p:nvSpPr>
            <p:spPr bwMode="auto">
              <a:xfrm>
                <a:off x="1324575" y="2653827"/>
                <a:ext cx="1335687" cy="618246"/>
              </a:xfrm>
              <a:prstGeom prst="rect">
                <a:avLst/>
              </a:prstGeom>
              <a:blipFill>
                <a:blip r:embed="rId3"/>
                <a:stretch>
                  <a:fillRect b="-6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65B08D1B-1F9E-E45D-D998-BA2362741128}"/>
                  </a:ext>
                </a:extLst>
              </p:cNvPr>
              <p:cNvSpPr txBox="1">
                <a:spLocks noChangeArrowheads="1"/>
              </p:cNvSpPr>
              <p:nvPr/>
            </p:nvSpPr>
            <p:spPr bwMode="auto">
              <a:xfrm>
                <a:off x="1310679" y="4143699"/>
                <a:ext cx="5643562"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但我可以在這個解的前面乘上任一個常數</a:t>
                </a:r>
                <a14:m>
                  <m:oMath xmlns:m="http://schemas.openxmlformats.org/officeDocument/2006/math">
                    <m:r>
                      <a:rPr lang="en-US" altLang="zh-TW" sz="1800" i="1" dirty="0" smtClean="0">
                        <a:latin typeface="Cambria Math"/>
                      </a:rPr>
                      <m:t>𝐶</m:t>
                    </m:r>
                  </m:oMath>
                </a14:m>
                <a:r>
                  <a:rPr lang="zh-TW" altLang="en-US" sz="1800" dirty="0"/>
                  <a:t>，解仍成立</a:t>
                </a:r>
              </a:p>
            </p:txBody>
          </p:sp>
        </mc:Choice>
        <mc:Fallback xmlns="">
          <p:sp>
            <p:nvSpPr>
              <p:cNvPr id="15" name="文字方塊 9"/>
              <p:cNvSpPr txBox="1">
                <a:spLocks noRot="1" noChangeAspect="1" noMove="1" noResize="1" noEditPoints="1" noAdjustHandles="1" noChangeArrowheads="1" noChangeShapeType="1" noTextEdit="1"/>
              </p:cNvSpPr>
              <p:nvPr/>
            </p:nvSpPr>
            <p:spPr bwMode="auto">
              <a:xfrm>
                <a:off x="1310679" y="4143699"/>
                <a:ext cx="5643562" cy="369888"/>
              </a:xfrm>
              <a:prstGeom prst="rect">
                <a:avLst/>
              </a:prstGeom>
              <a:blipFill>
                <a:blip r:embed="rId4"/>
                <a:stretch>
                  <a:fillRect l="-899"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58418C15-2EBE-FB37-AF4D-012F58117331}"/>
                  </a:ext>
                </a:extLst>
              </p:cNvPr>
              <p:cNvSpPr txBox="1"/>
              <p:nvPr/>
            </p:nvSpPr>
            <p:spPr bwMode="auto">
              <a:xfrm>
                <a:off x="7105686" y="4134230"/>
                <a:ext cx="1307281"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r>
                        <a:rPr lang="en-US" altLang="zh-TW" sz="1800" b="0" i="1" smtClean="0">
                          <a:latin typeface="Cambria Math"/>
                        </a:rPr>
                        <m:t>𝐶</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0" name="文字方塊 19">
                <a:extLst>
                  <a:ext uri="{FF2B5EF4-FFF2-40B4-BE49-F238E27FC236}">
                    <a16:creationId xmlns:a16="http://schemas.microsoft.com/office/drawing/2014/main" id="{58418C15-2EBE-FB37-AF4D-012F58117331}"/>
                  </a:ext>
                </a:extLst>
              </p:cNvPr>
              <p:cNvSpPr txBox="1">
                <a:spLocks noRot="1" noChangeAspect="1" noMove="1" noResize="1" noEditPoints="1" noAdjustHandles="1" noChangeArrowheads="1" noChangeShapeType="1" noTextEdit="1"/>
              </p:cNvSpPr>
              <p:nvPr/>
            </p:nvSpPr>
            <p:spPr bwMode="auto">
              <a:xfrm>
                <a:off x="7105686" y="4134230"/>
                <a:ext cx="1307281" cy="374270"/>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1C01A6A8-0EC5-0299-211C-9D3A95D3FAC0}"/>
                  </a:ext>
                </a:extLst>
              </p:cNvPr>
              <p:cNvSpPr txBox="1"/>
              <p:nvPr/>
            </p:nvSpPr>
            <p:spPr bwMode="auto">
              <a:xfrm>
                <a:off x="2464455" y="4596883"/>
                <a:ext cx="4579587" cy="653897"/>
              </a:xfrm>
              <a:prstGeom prst="rect">
                <a:avLst/>
              </a:prstGeom>
              <a:solidFill>
                <a:srgbClr val="FFFFCC"/>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f>
                        <m:fPr>
                          <m:ctrlPr>
                            <a:rPr lang="en-US" altLang="zh-TW" i="1">
                              <a:latin typeface="Cambria Math" panose="02040503050406030204" pitchFamily="18" charset="0"/>
                            </a:rPr>
                          </m:ctrlPr>
                        </m:fPr>
                        <m:num>
                          <m:r>
                            <a:rPr lang="en-US" altLang="zh-TW" i="1">
                              <a:latin typeface="Cambria Math"/>
                            </a:rPr>
                            <m:t>𝑑𝐶</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num>
                        <m:den>
                          <m:r>
                            <a:rPr lang="en-US" altLang="zh-TW" i="1">
                              <a:latin typeface="Cambria Math"/>
                            </a:rPr>
                            <m:t>𝑑𝑡</m:t>
                          </m:r>
                        </m:den>
                      </m:f>
                      <m:r>
                        <a:rPr lang="en-US" altLang="zh-TW" b="0" i="1" smtClean="0">
                          <a:latin typeface="Cambria Math"/>
                        </a:rPr>
                        <m:t>=</m:t>
                      </m:r>
                      <m:r>
                        <a:rPr lang="en-US" altLang="zh-TW" b="0" i="1" smtClean="0">
                          <a:latin typeface="Cambria Math"/>
                        </a:rPr>
                        <m:t>𝐶</m:t>
                      </m:r>
                      <m:f>
                        <m:fPr>
                          <m:ctrlPr>
                            <a:rPr lang="en-US" altLang="zh-TW" i="1">
                              <a:latin typeface="Cambria Math" panose="02040503050406030204" pitchFamily="18" charset="0"/>
                            </a:rPr>
                          </m:ctrlPr>
                        </m:fPr>
                        <m:num>
                          <m:r>
                            <a:rPr lang="en-US" altLang="zh-TW" i="1">
                              <a:latin typeface="Cambria Math"/>
                            </a:rPr>
                            <m:t>𝑑</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num>
                        <m:den>
                          <m:r>
                            <a:rPr lang="en-US" altLang="zh-TW" i="1">
                              <a:latin typeface="Cambria Math"/>
                            </a:rPr>
                            <m:t>𝑑𝑡</m:t>
                          </m:r>
                        </m:den>
                      </m:f>
                      <m:r>
                        <a:rPr lang="en-US" altLang="zh-TW" b="0" i="1" smtClean="0">
                          <a:latin typeface="Cambria Math"/>
                        </a:rPr>
                        <m:t>=</m:t>
                      </m:r>
                      <m:r>
                        <a:rPr lang="en-US" altLang="zh-TW" sz="1800" b="0" i="1" smtClean="0">
                          <a:latin typeface="Cambria Math"/>
                        </a:rPr>
                        <m:t>−</m:t>
                      </m:r>
                      <m:r>
                        <a:rPr lang="en-US" altLang="zh-TW" sz="1800" b="0" i="1" smtClean="0">
                          <a:latin typeface="Cambria Math"/>
                        </a:rPr>
                        <m:t>𝐶</m:t>
                      </m:r>
                      <m:r>
                        <m:rPr>
                          <m:sty m:val="p"/>
                        </m:rPr>
                        <a:rPr lang="el-GR" altLang="zh-TW" sz="1800" b="0" i="1" smtClean="0">
                          <a:latin typeface="Cambria Math"/>
                          <a:ea typeface="Cambria Math"/>
                        </a:rPr>
                        <m:t>Γ</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m:rPr>
                              <m:sty m:val="p"/>
                            </m:rPr>
                            <a:rPr lang="el-GR" altLang="zh-TW" i="1">
                              <a:latin typeface="Cambria Math"/>
                              <a:ea typeface="Cambria Math"/>
                            </a:rPr>
                            <m:t>Γ</m:t>
                          </m:r>
                          <m:r>
                            <a:rPr lang="en-US" altLang="zh-TW" i="1">
                              <a:latin typeface="Cambria Math"/>
                            </a:rPr>
                            <m:t>𝑡</m:t>
                          </m:r>
                        </m:sup>
                      </m:sSup>
                      <m:r>
                        <a:rPr lang="en-US" altLang="zh-TW" sz="1800" b="0" i="1" smtClean="0">
                          <a:latin typeface="Cambria Math"/>
                          <a:ea typeface="Cambria Math"/>
                        </a:rPr>
                        <m:t>=−</m:t>
                      </m:r>
                      <m:r>
                        <m:rPr>
                          <m:sty m:val="p"/>
                        </m:rPr>
                        <a:rPr lang="el-GR" altLang="zh-TW" i="1">
                          <a:latin typeface="Cambria Math"/>
                          <a:ea typeface="Cambria Math"/>
                        </a:rPr>
                        <m:t>Γ</m:t>
                      </m:r>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21" name="文字方塊 20">
                <a:extLst>
                  <a:ext uri="{FF2B5EF4-FFF2-40B4-BE49-F238E27FC236}">
                    <a16:creationId xmlns:a16="http://schemas.microsoft.com/office/drawing/2014/main" id="{1C01A6A8-0EC5-0299-211C-9D3A95D3FAC0}"/>
                  </a:ext>
                </a:extLst>
              </p:cNvPr>
              <p:cNvSpPr txBox="1">
                <a:spLocks noRot="1" noChangeAspect="1" noMove="1" noResize="1" noEditPoints="1" noAdjustHandles="1" noChangeArrowheads="1" noChangeShapeType="1" noTextEdit="1"/>
              </p:cNvSpPr>
              <p:nvPr/>
            </p:nvSpPr>
            <p:spPr bwMode="auto">
              <a:xfrm>
                <a:off x="2464455" y="4596883"/>
                <a:ext cx="4579587" cy="653897"/>
              </a:xfrm>
              <a:prstGeom prst="rect">
                <a:avLst/>
              </a:prstGeom>
              <a:blipFill>
                <a:blip r:embed="rId6"/>
                <a:stretch>
                  <a:fillRect b="-566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
                <a:extLst>
                  <a:ext uri="{FF2B5EF4-FFF2-40B4-BE49-F238E27FC236}">
                    <a16:creationId xmlns:a16="http://schemas.microsoft.com/office/drawing/2014/main" id="{395FEAB7-A2C3-2487-1923-41CA41200D79}"/>
                  </a:ext>
                </a:extLst>
              </p:cNvPr>
              <p:cNvSpPr txBox="1">
                <a:spLocks noChangeArrowheads="1"/>
              </p:cNvSpPr>
              <p:nvPr/>
            </p:nvSpPr>
            <p:spPr bwMode="auto">
              <a:xfrm>
                <a:off x="1321727" y="5718970"/>
                <a:ext cx="564011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注意常數</a:t>
                </a:r>
                <a14:m>
                  <m:oMath xmlns:m="http://schemas.openxmlformats.org/officeDocument/2006/math">
                    <m:r>
                      <a:rPr lang="en-US" altLang="zh-TW" sz="1800" b="0" i="1" smtClean="0">
                        <a:solidFill>
                          <a:srgbClr val="FF0000"/>
                        </a:solidFill>
                        <a:latin typeface="Cambria Math" panose="02040503050406030204" pitchFamily="18" charset="0"/>
                      </a:rPr>
                      <m:t>𝐶</m:t>
                    </m:r>
                  </m:oMath>
                </a14:m>
                <a:r>
                  <a:rPr lang="zh-TW" altLang="en-US" sz="1800" dirty="0">
                    <a:solidFill>
                      <a:srgbClr val="FF0000"/>
                    </a:solidFill>
                  </a:rPr>
                  <a:t>可以是任意數，我們似乎得到了無限多組解。</a:t>
                </a:r>
              </a:p>
            </p:txBody>
          </p:sp>
        </mc:Choice>
        <mc:Fallback xmlns="">
          <p:sp>
            <p:nvSpPr>
              <p:cNvPr id="22" name="文字方塊 2"/>
              <p:cNvSpPr txBox="1">
                <a:spLocks noRot="1" noChangeAspect="1" noMove="1" noResize="1" noEditPoints="1" noAdjustHandles="1" noChangeArrowheads="1" noChangeShapeType="1" noTextEdit="1"/>
              </p:cNvSpPr>
              <p:nvPr/>
            </p:nvSpPr>
            <p:spPr bwMode="auto">
              <a:xfrm>
                <a:off x="1321727" y="5718970"/>
                <a:ext cx="5640113" cy="369332"/>
              </a:xfrm>
              <a:prstGeom prst="rect">
                <a:avLst/>
              </a:prstGeom>
              <a:blipFill>
                <a:blip r:embed="rId7"/>
                <a:stretch>
                  <a:fillRect l="-1124" t="-6667" r="-4944"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3">
                <a:extLst>
                  <a:ext uri="{FF2B5EF4-FFF2-40B4-BE49-F238E27FC236}">
                    <a16:creationId xmlns:a16="http://schemas.microsoft.com/office/drawing/2014/main" id="{6A7A74E2-67F9-A541-6ADB-8EE8165DE2B1}"/>
                  </a:ext>
                </a:extLst>
              </p:cNvPr>
              <p:cNvSpPr txBox="1">
                <a:spLocks noChangeArrowheads="1"/>
              </p:cNvSpPr>
              <p:nvPr/>
            </p:nvSpPr>
            <p:spPr bwMode="auto">
              <a:xfrm>
                <a:off x="4342869" y="2780928"/>
                <a:ext cx="3857625"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取常數</a:t>
                </a:r>
                <a14:m>
                  <m:oMath xmlns:m="http://schemas.openxmlformats.org/officeDocument/2006/math">
                    <m:r>
                      <a:rPr lang="en-US" altLang="zh-TW" sz="1800" i="1" dirty="0" smtClean="0">
                        <a:latin typeface="Cambria Math" panose="02040503050406030204" pitchFamily="18" charset="0"/>
                      </a:rPr>
                      <m:t>𝑏</m:t>
                    </m:r>
                  </m:oMath>
                </a14:m>
                <a:r>
                  <a:rPr lang="zh-TW" altLang="en-US" sz="1800" dirty="0"/>
                  <a:t>為</a:t>
                </a:r>
                <a14:m>
                  <m:oMath xmlns:m="http://schemas.openxmlformats.org/officeDocument/2006/math">
                    <m:r>
                      <a:rPr lang="en-US" altLang="zh-TW" sz="1800" b="0" i="0" smtClean="0">
                        <a:latin typeface="Cambria Math" panose="02040503050406030204" pitchFamily="18" charset="0"/>
                        <a:ea typeface="Cambria Math"/>
                      </a:rPr>
                      <m:t>−</m:t>
                    </m:r>
                    <m:r>
                      <m:rPr>
                        <m:sty m:val="p"/>
                      </m:rPr>
                      <a:rPr lang="el-GR" altLang="zh-TW" sz="1800" i="1">
                        <a:latin typeface="Cambria Math"/>
                        <a:ea typeface="Cambria Math"/>
                      </a:rPr>
                      <m:t>Γ</m:t>
                    </m:r>
                  </m:oMath>
                </a14:m>
                <a:r>
                  <a:rPr lang="zh-TW" altLang="en-US" sz="1800" dirty="0"/>
                  <a:t>，即得到解！</a:t>
                </a:r>
              </a:p>
            </p:txBody>
          </p:sp>
        </mc:Choice>
        <mc:Fallback xmlns="">
          <p:sp>
            <p:nvSpPr>
              <p:cNvPr id="19" name="文字方塊 3">
                <a:extLst>
                  <a:ext uri="{FF2B5EF4-FFF2-40B4-BE49-F238E27FC236}">
                    <a16:creationId xmlns:a16="http://schemas.microsoft.com/office/drawing/2014/main" id="{7934B474-0F63-B046-AF25-B57CDB3C9D91}"/>
                  </a:ext>
                </a:extLst>
              </p:cNvPr>
              <p:cNvSpPr txBox="1">
                <a:spLocks noRot="1" noChangeAspect="1" noMove="1" noResize="1" noEditPoints="1" noAdjustHandles="1" noChangeArrowheads="1" noChangeShapeType="1" noTextEdit="1"/>
              </p:cNvSpPr>
              <p:nvPr/>
            </p:nvSpPr>
            <p:spPr bwMode="auto">
              <a:xfrm>
                <a:off x="4342869" y="2780928"/>
                <a:ext cx="3857625" cy="369888"/>
              </a:xfrm>
              <a:prstGeom prst="rect">
                <a:avLst/>
              </a:prstGeom>
              <a:blipFill>
                <a:blip r:embed="rId8"/>
                <a:stretch>
                  <a:fillRect l="-131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7">
                <a:extLst>
                  <a:ext uri="{FF2B5EF4-FFF2-40B4-BE49-F238E27FC236}">
                    <a16:creationId xmlns:a16="http://schemas.microsoft.com/office/drawing/2014/main" id="{E44EDCED-C8AE-2D22-4ED7-4DEAFEC3D78A}"/>
                  </a:ext>
                </a:extLst>
              </p:cNvPr>
              <p:cNvSpPr txBox="1"/>
              <p:nvPr/>
            </p:nvSpPr>
            <p:spPr bwMode="auto">
              <a:xfrm>
                <a:off x="3740298" y="1029795"/>
                <a:ext cx="1663404" cy="61824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num>
                        <m:den>
                          <m:r>
                            <a:rPr lang="en-US" altLang="zh-TW" sz="1800" i="1">
                              <a:latin typeface="Cambria Math"/>
                            </a:rPr>
                            <m:t>𝑑</m:t>
                          </m:r>
                          <m:r>
                            <a:rPr lang="en-US" altLang="zh-TW" sz="1800" b="0" i="1" smtClean="0">
                              <a:latin typeface="Cambria Math" panose="02040503050406030204" pitchFamily="18" charset="0"/>
                            </a:rPr>
                            <m:t>𝑥</m:t>
                          </m:r>
                        </m:den>
                      </m:f>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r>
                        <a:rPr lang="en-US" altLang="zh-TW" sz="1800" b="0" i="1" smtClean="0">
                          <a:latin typeface="Cambria Math"/>
                        </a:rPr>
                        <m:t>=</m:t>
                      </m:r>
                      <m:r>
                        <a:rPr lang="en-US" altLang="zh-TW" sz="1800" b="0" i="1" smtClean="0">
                          <a:latin typeface="Cambria Math" panose="02040503050406030204" pitchFamily="18" charset="0"/>
                        </a:rPr>
                        <m:t>𝑏</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𝑏𝑥</m:t>
                          </m:r>
                        </m:sup>
                      </m:sSup>
                    </m:oMath>
                  </m:oMathPara>
                </a14:m>
                <a:endParaRPr lang="zh-TW" altLang="en-US" sz="1800" dirty="0">
                  <a:latin typeface="Times New Roman" panose="02020603050405020304" pitchFamily="18" charset="0"/>
                </a:endParaRPr>
              </a:p>
            </p:txBody>
          </p:sp>
        </mc:Choice>
        <mc:Fallback xmlns="">
          <p:sp>
            <p:nvSpPr>
              <p:cNvPr id="23" name="文字方塊 7">
                <a:extLst>
                  <a:ext uri="{FF2B5EF4-FFF2-40B4-BE49-F238E27FC236}">
                    <a16:creationId xmlns:a16="http://schemas.microsoft.com/office/drawing/2014/main" id="{E44EDCED-C8AE-2D22-4ED7-4DEAFEC3D78A}"/>
                  </a:ext>
                </a:extLst>
              </p:cNvPr>
              <p:cNvSpPr txBox="1">
                <a:spLocks noRot="1" noChangeAspect="1" noMove="1" noResize="1" noEditPoints="1" noAdjustHandles="1" noChangeArrowheads="1" noChangeShapeType="1" noTextEdit="1"/>
              </p:cNvSpPr>
              <p:nvPr/>
            </p:nvSpPr>
            <p:spPr bwMode="auto">
              <a:xfrm>
                <a:off x="3740298" y="1029795"/>
                <a:ext cx="1663404" cy="618246"/>
              </a:xfrm>
              <a:prstGeom prst="rect">
                <a:avLst/>
              </a:prstGeom>
              <a:blipFill>
                <a:blip r:embed="rId9"/>
                <a:stretch>
                  <a:fillRect b="-6122"/>
                </a:stretch>
              </a:blipFill>
              <a:ln>
                <a:noFill/>
              </a:ln>
            </p:spPr>
            <p:txBody>
              <a:bodyPr/>
              <a:lstStyle/>
              <a:p>
                <a:r>
                  <a:rPr lang="en-US">
                    <a:noFill/>
                  </a:rPr>
                  <a:t> </a:t>
                </a:r>
              </a:p>
            </p:txBody>
          </p:sp>
        </mc:Fallback>
      </mc:AlternateContent>
      <p:sp>
        <p:nvSpPr>
          <p:cNvPr id="4" name="文字方塊 2">
            <a:extLst>
              <a:ext uri="{FF2B5EF4-FFF2-40B4-BE49-F238E27FC236}">
                <a16:creationId xmlns:a16="http://schemas.microsoft.com/office/drawing/2014/main" id="{D7D7596D-7404-4C3F-5DC6-35CEE915C9CE}"/>
              </a:ext>
            </a:extLst>
          </p:cNvPr>
          <p:cNvSpPr txBox="1">
            <a:spLocks noChangeArrowheads="1"/>
          </p:cNvSpPr>
          <p:nvPr/>
        </p:nvSpPr>
        <p:spPr bwMode="auto">
          <a:xfrm>
            <a:off x="1321727" y="5324099"/>
            <a:ext cx="56401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一次微分方程式的解會有一個未確定的常數！</a:t>
            </a:r>
          </a:p>
        </p:txBody>
      </p:sp>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C76EBC01-ED0F-17E1-AE35-69311522CEC2}"/>
                  </a:ext>
                </a:extLst>
              </p:cNvPr>
              <p:cNvSpPr txBox="1"/>
              <p:nvPr/>
            </p:nvSpPr>
            <p:spPr bwMode="auto">
              <a:xfrm>
                <a:off x="1330275" y="1022485"/>
                <a:ext cx="1180388" cy="62555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i="1">
                              <a:latin typeface="Cambria Math"/>
                            </a:rPr>
                            <m:t>𝑑</m:t>
                          </m:r>
                          <m:sSup>
                            <m:sSupPr>
                              <m:ctrlPr>
                                <a:rPr lang="zh-TW" altLang="en-US" sz="1800" i="1" dirty="0" smtClean="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b="0" i="1" dirty="0" smtClean="0">
                                  <a:latin typeface="Cambria Math" panose="02040503050406030204" pitchFamily="18" charset="0"/>
                                </a:rPr>
                                <m:t>𝑥</m:t>
                              </m:r>
                            </m:sup>
                          </m:sSup>
                        </m:num>
                        <m:den>
                          <m:r>
                            <a:rPr lang="en-US" altLang="zh-TW" sz="1800" i="1">
                              <a:latin typeface="Cambria Math"/>
                            </a:rPr>
                            <m:t>𝑑</m:t>
                          </m:r>
                          <m:r>
                            <a:rPr lang="en-US" altLang="zh-TW" sz="1800" b="0" i="1" smtClean="0">
                              <a:latin typeface="Cambria Math" panose="02040503050406030204" pitchFamily="18" charset="0"/>
                            </a:rPr>
                            <m:t>𝑥</m:t>
                          </m:r>
                        </m:den>
                      </m:f>
                      <m:r>
                        <a:rPr lang="en-US" altLang="zh-TW" sz="1800" b="0" i="1" smtClean="0">
                          <a:latin typeface="Cambria Math"/>
                        </a:rPr>
                        <m:t>=</m:t>
                      </m:r>
                      <m:sSup>
                        <m:sSupPr>
                          <m:ctrlPr>
                            <a:rPr lang="zh-TW" altLang="en-US" sz="1800" i="1" dirty="0">
                              <a:latin typeface="Cambria Math" panose="02040503050406030204" pitchFamily="18" charset="0"/>
                            </a:rPr>
                          </m:ctrlPr>
                        </m:sSupPr>
                        <m:e>
                          <m:r>
                            <a:rPr lang="en-US" altLang="zh-TW" sz="1800" i="1" dirty="0">
                              <a:latin typeface="Cambria Math" panose="02040503050406030204" pitchFamily="18" charset="0"/>
                            </a:rPr>
                            <m:t>𝑒</m:t>
                          </m:r>
                        </m:e>
                        <m:sup>
                          <m:r>
                            <a:rPr lang="en-US" altLang="zh-TW" sz="1800" i="1" dirty="0">
                              <a:latin typeface="Cambria Math" panose="02040503050406030204" pitchFamily="18" charset="0"/>
                            </a:rPr>
                            <m:t>𝑥</m:t>
                          </m:r>
                        </m:sup>
                      </m:sSup>
                    </m:oMath>
                  </m:oMathPara>
                </a14:m>
                <a:endParaRPr lang="zh-TW" altLang="en-US" sz="1800" dirty="0">
                  <a:latin typeface="Times New Roman" panose="02020603050405020304" pitchFamily="18" charset="0"/>
                </a:endParaRPr>
              </a:p>
            </p:txBody>
          </p:sp>
        </mc:Choice>
        <mc:Fallback xmlns="">
          <p:sp>
            <p:nvSpPr>
              <p:cNvPr id="5" name="文字方塊 9">
                <a:extLst>
                  <a:ext uri="{FF2B5EF4-FFF2-40B4-BE49-F238E27FC236}">
                    <a16:creationId xmlns:a16="http://schemas.microsoft.com/office/drawing/2014/main" id="{C76EBC01-ED0F-17E1-AE35-69311522CEC2}"/>
                  </a:ext>
                </a:extLst>
              </p:cNvPr>
              <p:cNvSpPr txBox="1">
                <a:spLocks noRot="1" noChangeAspect="1" noMove="1" noResize="1" noEditPoints="1" noAdjustHandles="1" noChangeArrowheads="1" noChangeShapeType="1" noTextEdit="1"/>
              </p:cNvSpPr>
              <p:nvPr/>
            </p:nvSpPr>
            <p:spPr bwMode="auto">
              <a:xfrm>
                <a:off x="1330275" y="1022485"/>
                <a:ext cx="1180388" cy="625556"/>
              </a:xfrm>
              <a:prstGeom prst="rect">
                <a:avLst/>
              </a:prstGeom>
              <a:blipFill>
                <a:blip r:embed="rId10"/>
                <a:stretch>
                  <a:fillRect b="-4000"/>
                </a:stretch>
              </a:blipFill>
              <a:ln>
                <a:noFill/>
              </a:ln>
            </p:spPr>
            <p:txBody>
              <a:bodyPr/>
              <a:lstStyle/>
              <a:p>
                <a:r>
                  <a:rPr lang="en-US">
                    <a:noFill/>
                  </a:rPr>
                  <a:t> </a:t>
                </a:r>
              </a:p>
            </p:txBody>
          </p:sp>
        </mc:Fallback>
      </mc:AlternateContent>
      <p:sp>
        <p:nvSpPr>
          <p:cNvPr id="6" name="Right Arrow 5">
            <a:extLst>
              <a:ext uri="{FF2B5EF4-FFF2-40B4-BE49-F238E27FC236}">
                <a16:creationId xmlns:a16="http://schemas.microsoft.com/office/drawing/2014/main" id="{6DBFF1FF-1849-AEF4-A249-6C2BCB0288CA}"/>
              </a:ext>
            </a:extLst>
          </p:cNvPr>
          <p:cNvSpPr/>
          <p:nvPr/>
        </p:nvSpPr>
        <p:spPr>
          <a:xfrm>
            <a:off x="2947312" y="1196752"/>
            <a:ext cx="400552" cy="288032"/>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Tree>
    <p:extLst>
      <p:ext uri="{BB962C8B-B14F-4D97-AF65-F5344CB8AC3E}">
        <p14:creationId xmlns:p14="http://schemas.microsoft.com/office/powerpoint/2010/main" val="152987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1" grpId="0" animBg="1"/>
      <p:bldP spid="2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ChangeArrowheads="1"/>
          </p:cNvSpPr>
          <p:nvPr/>
        </p:nvSpPr>
        <p:spPr bwMode="auto">
          <a:xfrm>
            <a:off x="0" y="33289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04" name="Rectangle 1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05" name="Rectangle 13"/>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06" name="Rectangle 15"/>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07" name="Rectangle 20"/>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08" name="Rectangle 22"/>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25610" name="文字方塊 16"/>
          <p:cNvSpPr txBox="1">
            <a:spLocks noChangeArrowheads="1"/>
          </p:cNvSpPr>
          <p:nvPr/>
        </p:nvSpPr>
        <p:spPr bwMode="auto">
          <a:xfrm>
            <a:off x="1419952" y="3153135"/>
            <a:ext cx="4967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如此簡諧運動，</a:t>
            </a:r>
            <a:r>
              <a:rPr lang="zh-CN" altLang="en-US" sz="1800" dirty="0"/>
              <a:t>就是</a:t>
            </a:r>
            <a:r>
              <a:rPr lang="zh-TW" altLang="en-US" sz="1800" dirty="0">
                <a:cs typeface="Times New Roman" pitchFamily="18" charset="0"/>
              </a:rPr>
              <a:t>虛數指數函數的實數部</a:t>
            </a:r>
            <a:r>
              <a:rPr lang="zh-TW" altLang="en-US" sz="1800" dirty="0"/>
              <a:t>！</a:t>
            </a:r>
          </a:p>
        </p:txBody>
      </p:sp>
      <p:pic>
        <p:nvPicPr>
          <p:cNvPr id="14" name="Picture 55" descr="\\psf\Dropbox\Documents\課程\Halliday10E\Image Gallery\CH15\halliday_10e_fig_15_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051"/>
          <a:stretch/>
        </p:blipFill>
        <p:spPr bwMode="auto">
          <a:xfrm>
            <a:off x="2073135" y="982101"/>
            <a:ext cx="2520280" cy="15308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05A77F76-021C-B546-A568-85A667ABBEF3}"/>
                  </a:ext>
                </a:extLst>
              </p:cNvPr>
              <p:cNvSpPr/>
              <p:nvPr/>
            </p:nvSpPr>
            <p:spPr>
              <a:xfrm>
                <a:off x="1419952" y="2643539"/>
                <a:ext cx="3603742" cy="410177"/>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𝑚</m:t>
                          </m:r>
                        </m:sub>
                      </m:sSub>
                      <m:func>
                        <m:funcPr>
                          <m:ctrlPr>
                            <a:rPr lang="en-US" altLang="zh-TW" sz="1800" i="1">
                              <a:latin typeface="Cambria Math" panose="02040503050406030204" pitchFamily="18" charset="0"/>
                            </a:rPr>
                          </m:ctrlPr>
                        </m:funcPr>
                        <m:fName>
                          <m:r>
                            <m:rPr>
                              <m:sty m:val="p"/>
                            </m:rPr>
                            <a:rPr lang="en-US" altLang="zh-TW" sz="1800">
                              <a:latin typeface="Cambria Math"/>
                            </a:rPr>
                            <m:t>cos</m:t>
                          </m:r>
                        </m:fName>
                        <m:e>
                          <m:d>
                            <m:dPr>
                              <m:ctrlPr>
                                <a:rPr lang="en-US" altLang="zh-TW" sz="1800" i="1" smtClean="0">
                                  <a:latin typeface="Cambria Math" panose="02040503050406030204" pitchFamily="18" charset="0"/>
                                </a:rPr>
                              </m:ctrlPr>
                            </m:dPr>
                            <m:e>
                              <m:r>
                                <a:rPr lang="en-US" altLang="zh-TW" sz="1800" i="1" smtClean="0">
                                  <a:latin typeface="Cambria Math" panose="02040503050406030204" pitchFamily="18" charset="0"/>
                                  <a:ea typeface="Cambria Math" panose="02040503050406030204" pitchFamily="18" charset="0"/>
                                </a:rPr>
                                <m:t>𝜔</m:t>
                              </m:r>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r>
                        <a:rPr lang="en-US" altLang="zh-TW" sz="1800" b="0" i="0" smtClean="0">
                          <a:latin typeface="Cambria Math" panose="02040503050406030204" pitchFamily="18" charset="0"/>
                          <a:ea typeface="Cambria Math" panose="02040503050406030204" pitchFamily="18" charset="0"/>
                        </a:rPr>
                        <m:t>=</m:t>
                      </m:r>
                      <m:r>
                        <m:rPr>
                          <m:sty m:val="p"/>
                        </m:rPr>
                        <a:rPr lang="en-US" altLang="zh-TW" sz="1800" b="0" i="0" smtClean="0">
                          <a:latin typeface="Cambria Math" panose="02040503050406030204" pitchFamily="18" charset="0"/>
                          <a:ea typeface="Cambria Math" panose="02040503050406030204" pitchFamily="18" charset="0"/>
                        </a:rPr>
                        <m:t>Re</m:t>
                      </m:r>
                      <m:d>
                        <m:dPr>
                          <m:begChr m:val="["/>
                          <m:endChr m:val="]"/>
                          <m:ctrlPr>
                            <a:rPr lang="en-US" altLang="zh-TW" sz="1800" b="0" i="1" smtClean="0">
                              <a:latin typeface="Cambria Math" panose="02040503050406030204" pitchFamily="18" charset="0"/>
                              <a:ea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𝑚</m:t>
                              </m:r>
                            </m:sub>
                          </m:sSub>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e>
                      </m:d>
                    </m:oMath>
                  </m:oMathPara>
                </a14:m>
                <a:endParaRPr lang="zh-TW" altLang="en-US" sz="1800" dirty="0">
                  <a:latin typeface="Times New Roman" panose="02020603050405020304" pitchFamily="18" charset="0"/>
                </a:endParaRPr>
              </a:p>
            </p:txBody>
          </p:sp>
        </mc:Choice>
        <mc:Fallback xmlns="">
          <p:sp>
            <p:nvSpPr>
              <p:cNvPr id="15" name="矩形 14">
                <a:extLst>
                  <a:ext uri="{FF2B5EF4-FFF2-40B4-BE49-F238E27FC236}">
                    <a16:creationId xmlns:a16="http://schemas.microsoft.com/office/drawing/2014/main" id="{05A77F76-021C-B546-A568-85A667ABBEF3}"/>
                  </a:ext>
                </a:extLst>
              </p:cNvPr>
              <p:cNvSpPr>
                <a:spLocks noRot="1" noChangeAspect="1" noMove="1" noResize="1" noEditPoints="1" noAdjustHandles="1" noChangeArrowheads="1" noChangeShapeType="1" noTextEdit="1"/>
              </p:cNvSpPr>
              <p:nvPr/>
            </p:nvSpPr>
            <p:spPr>
              <a:xfrm>
                <a:off x="1419952" y="2643539"/>
                <a:ext cx="3603742" cy="410177"/>
              </a:xfrm>
              <a:prstGeom prst="rect">
                <a:avLst/>
              </a:prstGeom>
              <a:blipFill>
                <a:blip r:embed="rId3"/>
                <a:stretch>
                  <a:fillRect b="-60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84BF1C15-85FE-0743-8F5B-3DDC5ECCC1A8}"/>
                  </a:ext>
                </a:extLst>
              </p:cNvPr>
              <p:cNvSpPr txBox="1"/>
              <p:nvPr/>
            </p:nvSpPr>
            <p:spPr bwMode="auto">
              <a:xfrm>
                <a:off x="1419952" y="463422"/>
                <a:ext cx="2285434" cy="381451"/>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800" i="1" smtClean="0">
                              <a:solidFill>
                                <a:prstClr val="black"/>
                              </a:solidFill>
                              <a:latin typeface="Cambria Math" panose="02040503050406030204" pitchFamily="18" charset="0"/>
                              <a:ea typeface="Cambria Math"/>
                              <a:cs typeface="Times New Roman" pitchFamily="18" charset="0"/>
                            </a:rPr>
                          </m:ctrlPr>
                        </m:sSupPr>
                        <m:e>
                          <m:r>
                            <a:rPr lang="en-US" altLang="zh-CN" sz="1800" i="1" smtClean="0">
                              <a:solidFill>
                                <a:prstClr val="black"/>
                              </a:solidFill>
                              <a:latin typeface="Cambria Math"/>
                              <a:ea typeface="Cambria Math"/>
                              <a:cs typeface="Times New Roman" pitchFamily="18" charset="0"/>
                            </a:rPr>
                            <m:t>𝑒</m:t>
                          </m:r>
                        </m:e>
                        <m:sup>
                          <m:r>
                            <a:rPr lang="en-US" altLang="zh-CN" sz="1800" i="1" smtClean="0">
                              <a:solidFill>
                                <a:prstClr val="black"/>
                              </a:solidFill>
                              <a:latin typeface="Cambria Math"/>
                              <a:ea typeface="Cambria Math"/>
                              <a:cs typeface="Times New Roman" pitchFamily="18" charset="0"/>
                            </a:rPr>
                            <m:t>𝑖</m:t>
                          </m:r>
                          <m:r>
                            <a:rPr lang="zh-CN" altLang="en-US" sz="1800" i="1" smtClean="0">
                              <a:solidFill>
                                <a:prstClr val="black"/>
                              </a:solidFill>
                              <a:latin typeface="Cambria Math"/>
                              <a:ea typeface="Cambria Math"/>
                              <a:cs typeface="Times New Roman" pitchFamily="18" charset="0"/>
                            </a:rPr>
                            <m:t>𝜃</m:t>
                          </m:r>
                        </m:sup>
                      </m:sSup>
                      <m:r>
                        <a:rPr lang="en-US" altLang="zh-CN" sz="1800" i="1" smtClean="0">
                          <a:solidFill>
                            <a:prstClr val="black"/>
                          </a:solidFill>
                          <a:latin typeface="Cambria Math"/>
                          <a:ea typeface="Cambria Math"/>
                          <a:cs typeface="Times New Roman" pitchFamily="18" charset="0"/>
                        </a:rPr>
                        <m:t>=</m:t>
                      </m:r>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cos</m:t>
                          </m:r>
                        </m:fName>
                        <m:e>
                          <m:r>
                            <a:rPr lang="zh-CN" altLang="en-US" sz="1800" i="1">
                              <a:solidFill>
                                <a:prstClr val="black"/>
                              </a:solidFill>
                              <a:latin typeface="Cambria Math"/>
                              <a:ea typeface="Cambria Math"/>
                              <a:cs typeface="Times New Roman" pitchFamily="18" charset="0"/>
                            </a:rPr>
                            <m:t>𝜃</m:t>
                          </m:r>
                        </m:e>
                      </m:func>
                      <m:r>
                        <a:rPr lang="en-US" altLang="zh-CN" sz="1800" i="1">
                          <a:solidFill>
                            <a:prstClr val="black"/>
                          </a:solidFill>
                          <a:latin typeface="Cambria Math"/>
                          <a:ea typeface="Cambria Math"/>
                          <a:cs typeface="Times New Roman" pitchFamily="18" charset="0"/>
                        </a:rPr>
                        <m:t>+</m:t>
                      </m:r>
                      <m:r>
                        <a:rPr lang="en-US" altLang="zh-CN" sz="1800" i="1">
                          <a:solidFill>
                            <a:prstClr val="black"/>
                          </a:solidFill>
                          <a:latin typeface="Cambria Math"/>
                          <a:ea typeface="Cambria Math"/>
                          <a:cs typeface="Times New Roman" pitchFamily="18" charset="0"/>
                        </a:rPr>
                        <m:t>𝑖</m:t>
                      </m:r>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sin</m:t>
                          </m:r>
                        </m:fName>
                        <m:e>
                          <m:r>
                            <a:rPr lang="zh-CN" altLang="en-US" sz="1800" i="1">
                              <a:solidFill>
                                <a:prstClr val="black"/>
                              </a:solidFill>
                              <a:latin typeface="Cambria Math"/>
                              <a:ea typeface="Cambria Math"/>
                              <a:cs typeface="Times New Roman" pitchFamily="18" charset="0"/>
                            </a:rPr>
                            <m:t>𝜃</m:t>
                          </m:r>
                        </m:e>
                      </m:func>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17" name="文字方塊 16">
                <a:extLst>
                  <a:ext uri="{FF2B5EF4-FFF2-40B4-BE49-F238E27FC236}">
                    <a16:creationId xmlns:a16="http://schemas.microsoft.com/office/drawing/2014/main" id="{84BF1C15-85FE-0743-8F5B-3DDC5ECCC1A8}"/>
                  </a:ext>
                </a:extLst>
              </p:cNvPr>
              <p:cNvSpPr txBox="1">
                <a:spLocks noRot="1" noChangeAspect="1" noMove="1" noResize="1" noEditPoints="1" noAdjustHandles="1" noChangeArrowheads="1" noChangeShapeType="1" noTextEdit="1"/>
              </p:cNvSpPr>
              <p:nvPr/>
            </p:nvSpPr>
            <p:spPr bwMode="auto">
              <a:xfrm>
                <a:off x="1419952" y="463422"/>
                <a:ext cx="2285434" cy="381451"/>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p:sp>
        <p:nvSpPr>
          <p:cNvPr id="3" name="文字方塊 2">
            <a:extLst>
              <a:ext uri="{FF2B5EF4-FFF2-40B4-BE49-F238E27FC236}">
                <a16:creationId xmlns:a16="http://schemas.microsoft.com/office/drawing/2014/main" id="{18C1EDB4-6C09-9043-96C5-3428E49F1CEA}"/>
              </a:ext>
            </a:extLst>
          </p:cNvPr>
          <p:cNvSpPr txBox="1"/>
          <p:nvPr/>
        </p:nvSpPr>
        <p:spPr bwMode="auto">
          <a:xfrm>
            <a:off x="3738795" y="475541"/>
            <a:ext cx="5028728" cy="369332"/>
          </a:xfrm>
          <a:prstGeom prst="rect">
            <a:avLst/>
          </a:prstGeom>
          <a:noFill/>
          <a:ln w="9525">
            <a:noFill/>
            <a:miter lim="800000"/>
            <a:headEnd/>
            <a:tailEnd/>
          </a:ln>
        </p:spPr>
        <p:txBody>
          <a:bodyPr wrap="square" rtlCol="0">
            <a:spAutoFit/>
          </a:bodyPr>
          <a:lstStyle/>
          <a:p>
            <a:r>
              <a:rPr kumimoji="1" lang="zh-TW" altLang="en-US" sz="1800" dirty="0">
                <a:latin typeface="Times New Roman" pitchFamily="18" charset="0"/>
                <a:cs typeface="Times New Roman" pitchFamily="18" charset="0"/>
              </a:rPr>
              <a:t>如此，三角函數可以寫成虛數指數函數的實數部。</a:t>
            </a:r>
          </a:p>
        </p:txBody>
      </p:sp>
      <p:pic>
        <p:nvPicPr>
          <p:cNvPr id="23" name="Picture 49" descr="\\psf\Dropbox\Documents\課程\Halliday10E\Image Gallery\CH15\halliday_10e_fig_15_15.jpg">
            <a:extLst>
              <a:ext uri="{FF2B5EF4-FFF2-40B4-BE49-F238E27FC236}">
                <a16:creationId xmlns:a16="http://schemas.microsoft.com/office/drawing/2014/main" id="{1C52D308-8822-8B48-8EEF-F9BE068F16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86" r="65935" b="31868"/>
          <a:stretch/>
        </p:blipFill>
        <p:spPr bwMode="auto">
          <a:xfrm>
            <a:off x="1387832" y="3562421"/>
            <a:ext cx="2709591" cy="2436884"/>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1D6FD966-ED93-6648-B379-E4BD131B4222}"/>
              </a:ext>
            </a:extLst>
          </p:cNvPr>
          <p:cNvSpPr/>
          <p:nvPr/>
        </p:nvSpPr>
        <p:spPr>
          <a:xfrm>
            <a:off x="5517205" y="3563789"/>
            <a:ext cx="3250317" cy="2856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800" dirty="0">
              <a:solidFill>
                <a:prstClr val="white"/>
              </a:solidFill>
              <a:latin typeface="Times New Roman" panose="02020603050405020304" pitchFamily="18" charset="0"/>
            </a:endParaRPr>
          </a:p>
        </p:txBody>
      </p:sp>
      <p:sp>
        <p:nvSpPr>
          <p:cNvPr id="25" name="Line 5">
            <a:extLst>
              <a:ext uri="{FF2B5EF4-FFF2-40B4-BE49-F238E27FC236}">
                <a16:creationId xmlns:a16="http://schemas.microsoft.com/office/drawing/2014/main" id="{5A13156B-89FD-9F4E-ACB4-D9A1AECF5B8B}"/>
              </a:ext>
            </a:extLst>
          </p:cNvPr>
          <p:cNvSpPr>
            <a:spLocks noChangeShapeType="1"/>
          </p:cNvSpPr>
          <p:nvPr/>
        </p:nvSpPr>
        <p:spPr bwMode="auto">
          <a:xfrm>
            <a:off x="5831668" y="5137926"/>
            <a:ext cx="2243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p:sp>
        <p:nvSpPr>
          <p:cNvPr id="26" name="Line 6">
            <a:extLst>
              <a:ext uri="{FF2B5EF4-FFF2-40B4-BE49-F238E27FC236}">
                <a16:creationId xmlns:a16="http://schemas.microsoft.com/office/drawing/2014/main" id="{F1B74F0A-2899-CD44-9D09-D8F7805698E0}"/>
              </a:ext>
            </a:extLst>
          </p:cNvPr>
          <p:cNvSpPr>
            <a:spLocks noChangeShapeType="1"/>
          </p:cNvSpPr>
          <p:nvPr/>
        </p:nvSpPr>
        <p:spPr bwMode="auto">
          <a:xfrm flipV="1">
            <a:off x="6760679" y="3901900"/>
            <a:ext cx="14939" cy="22633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p:sp>
        <p:nvSpPr>
          <p:cNvPr id="27" name="Line 7">
            <a:extLst>
              <a:ext uri="{FF2B5EF4-FFF2-40B4-BE49-F238E27FC236}">
                <a16:creationId xmlns:a16="http://schemas.microsoft.com/office/drawing/2014/main" id="{250F88B9-E564-6F43-88DF-ED1F1826C565}"/>
              </a:ext>
            </a:extLst>
          </p:cNvPr>
          <p:cNvSpPr>
            <a:spLocks noChangeShapeType="1"/>
          </p:cNvSpPr>
          <p:nvPr/>
        </p:nvSpPr>
        <p:spPr bwMode="auto">
          <a:xfrm flipV="1">
            <a:off x="6752065" y="4569822"/>
            <a:ext cx="854150" cy="568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1800" dirty="0">
              <a:solidFill>
                <a:prstClr val="black"/>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Text Box 13">
                <a:extLst>
                  <a:ext uri="{FF2B5EF4-FFF2-40B4-BE49-F238E27FC236}">
                    <a16:creationId xmlns:a16="http://schemas.microsoft.com/office/drawing/2014/main" id="{9907E48B-578B-2C47-AE1F-B71CB697FEF3}"/>
                  </a:ext>
                </a:extLst>
              </p:cNvPr>
              <p:cNvSpPr txBox="1">
                <a:spLocks noChangeArrowheads="1"/>
              </p:cNvSpPr>
              <p:nvPr/>
            </p:nvSpPr>
            <p:spPr bwMode="auto">
              <a:xfrm>
                <a:off x="7812739" y="5181225"/>
                <a:ext cx="467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m:rPr>
                          <m:sty m:val="p"/>
                        </m:rPr>
                        <a:rPr kumimoji="0" lang="en-US" altLang="zh-TW" sz="1800" i="0" dirty="0" smtClean="0">
                          <a:solidFill>
                            <a:srgbClr val="000000"/>
                          </a:solidFill>
                          <a:latin typeface="Cambria Math" panose="02040503050406030204" pitchFamily="18" charset="0"/>
                        </a:rPr>
                        <m:t>Re</m:t>
                      </m:r>
                    </m:oMath>
                  </m:oMathPara>
                </a14:m>
                <a:endParaRPr kumimoji="0" lang="zh-TW" altLang="en-US" sz="1800" dirty="0">
                  <a:solidFill>
                    <a:srgbClr val="000000"/>
                  </a:solidFill>
                  <a:latin typeface="Calibri" pitchFamily="34" charset="0"/>
                </a:endParaRPr>
              </a:p>
            </p:txBody>
          </p:sp>
        </mc:Choice>
        <mc:Fallback xmlns="">
          <p:sp>
            <p:nvSpPr>
              <p:cNvPr id="31" name="Text Box 13">
                <a:extLst>
                  <a:ext uri="{FF2B5EF4-FFF2-40B4-BE49-F238E27FC236}">
                    <a16:creationId xmlns:a16="http://schemas.microsoft.com/office/drawing/2014/main" id="{9907E48B-578B-2C47-AE1F-B71CB697FEF3}"/>
                  </a:ext>
                </a:extLst>
              </p:cNvPr>
              <p:cNvSpPr txBox="1">
                <a:spLocks noRot="1" noChangeAspect="1" noMove="1" noResize="1" noEditPoints="1" noAdjustHandles="1" noChangeArrowheads="1" noChangeShapeType="1" noTextEdit="1"/>
              </p:cNvSpPr>
              <p:nvPr/>
            </p:nvSpPr>
            <p:spPr bwMode="auto">
              <a:xfrm>
                <a:off x="7812739" y="5181225"/>
                <a:ext cx="467740" cy="36933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2" name="Text Box 14">
                <a:extLst>
                  <a:ext uri="{FF2B5EF4-FFF2-40B4-BE49-F238E27FC236}">
                    <a16:creationId xmlns:a16="http://schemas.microsoft.com/office/drawing/2014/main" id="{059100D9-37B3-6C4E-BAB8-7A75134905A2}"/>
                  </a:ext>
                </a:extLst>
              </p:cNvPr>
              <p:cNvSpPr txBox="1">
                <a:spLocks noChangeArrowheads="1"/>
              </p:cNvSpPr>
              <p:nvPr/>
            </p:nvSpPr>
            <p:spPr bwMode="auto">
              <a:xfrm>
                <a:off x="6424940" y="3559528"/>
                <a:ext cx="56595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14:m>
                  <m:oMathPara xmlns:m="http://schemas.openxmlformats.org/officeDocument/2006/math">
                    <m:oMathParaPr>
                      <m:jc m:val="centerGroup"/>
                    </m:oMathParaPr>
                    <m:oMath xmlns:m="http://schemas.openxmlformats.org/officeDocument/2006/math">
                      <m:r>
                        <m:rPr>
                          <m:sty m:val="p"/>
                        </m:rPr>
                        <a:rPr kumimoji="0" lang="en-US" altLang="zh-TW" sz="1800" i="0" dirty="0" smtClean="0">
                          <a:solidFill>
                            <a:srgbClr val="000000"/>
                          </a:solidFill>
                          <a:latin typeface="Cambria Math" panose="02040503050406030204" pitchFamily="18" charset="0"/>
                        </a:rPr>
                        <m:t>Im</m:t>
                      </m:r>
                    </m:oMath>
                  </m:oMathPara>
                </a14:m>
                <a:endParaRPr kumimoji="0" lang="en-US" altLang="zh-TW" sz="1800" dirty="0">
                  <a:solidFill>
                    <a:srgbClr val="000000"/>
                  </a:solidFill>
                  <a:latin typeface="Calibri" pitchFamily="34" charset="0"/>
                </a:endParaRPr>
              </a:p>
            </p:txBody>
          </p:sp>
        </mc:Choice>
        <mc:Fallback xmlns="">
          <p:sp>
            <p:nvSpPr>
              <p:cNvPr id="32" name="Text Box 14">
                <a:extLst>
                  <a:ext uri="{FF2B5EF4-FFF2-40B4-BE49-F238E27FC236}">
                    <a16:creationId xmlns:a16="http://schemas.microsoft.com/office/drawing/2014/main" id="{059100D9-37B3-6C4E-BAB8-7A75134905A2}"/>
                  </a:ext>
                </a:extLst>
              </p:cNvPr>
              <p:cNvSpPr txBox="1">
                <a:spLocks noRot="1" noChangeAspect="1" noMove="1" noResize="1" noEditPoints="1" noAdjustHandles="1" noChangeArrowheads="1" noChangeShapeType="1" noTextEdit="1"/>
              </p:cNvSpPr>
              <p:nvPr/>
            </p:nvSpPr>
            <p:spPr bwMode="auto">
              <a:xfrm>
                <a:off x="6424940" y="3559528"/>
                <a:ext cx="565958" cy="369332"/>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70DCFB95-C538-484B-8ED8-6AF01BB7FEF0}"/>
                  </a:ext>
                </a:extLst>
              </p:cNvPr>
              <p:cNvSpPr/>
              <p:nvPr/>
            </p:nvSpPr>
            <p:spPr>
              <a:xfrm>
                <a:off x="7425553" y="4153918"/>
                <a:ext cx="1341970"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𝑚</m:t>
                          </m:r>
                        </m:sub>
                      </m:sSub>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oMath>
                  </m:oMathPara>
                </a14:m>
                <a:endParaRPr lang="zh-TW" altLang="en-US" sz="1800" dirty="0">
                  <a:latin typeface="Times New Roman" panose="02020603050405020304" pitchFamily="18" charset="0"/>
                </a:endParaRPr>
              </a:p>
            </p:txBody>
          </p:sp>
        </mc:Choice>
        <mc:Fallback xmlns="">
          <p:sp>
            <p:nvSpPr>
              <p:cNvPr id="2" name="矩形 1">
                <a:extLst>
                  <a:ext uri="{FF2B5EF4-FFF2-40B4-BE49-F238E27FC236}">
                    <a16:creationId xmlns:a16="http://schemas.microsoft.com/office/drawing/2014/main" id="{70DCFB95-C538-484B-8ED8-6AF01BB7FEF0}"/>
                  </a:ext>
                </a:extLst>
              </p:cNvPr>
              <p:cNvSpPr>
                <a:spLocks noRot="1" noChangeAspect="1" noMove="1" noResize="1" noEditPoints="1" noAdjustHandles="1" noChangeArrowheads="1" noChangeShapeType="1" noTextEdit="1"/>
              </p:cNvSpPr>
              <p:nvPr/>
            </p:nvSpPr>
            <p:spPr>
              <a:xfrm>
                <a:off x="7425553" y="4153918"/>
                <a:ext cx="1341970" cy="3879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3">
                <a:extLst>
                  <a:ext uri="{FF2B5EF4-FFF2-40B4-BE49-F238E27FC236}">
                    <a16:creationId xmlns:a16="http://schemas.microsoft.com/office/drawing/2014/main" id="{F0277932-5A66-F445-8E51-B45538BE8151}"/>
                  </a:ext>
                </a:extLst>
              </p:cNvPr>
              <p:cNvSpPr/>
              <p:nvPr/>
            </p:nvSpPr>
            <p:spPr>
              <a:xfrm>
                <a:off x="7015177" y="4790933"/>
                <a:ext cx="92499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zh-TW" sz="1400" i="1">
                              <a:latin typeface="Cambria Math" panose="02040503050406030204" pitchFamily="18" charset="0"/>
                            </a:rPr>
                          </m:ctrlPr>
                        </m:dPr>
                        <m:e>
                          <m:r>
                            <a:rPr lang="en-US" altLang="zh-TW" sz="1400" i="1">
                              <a:latin typeface="Cambria Math" panose="02040503050406030204" pitchFamily="18" charset="0"/>
                              <a:ea typeface="Cambria Math" panose="02040503050406030204" pitchFamily="18" charset="0"/>
                            </a:rPr>
                            <m:t>𝜔</m:t>
                          </m:r>
                          <m:r>
                            <a:rPr lang="en-US" altLang="zh-TW" sz="1400" i="1">
                              <a:latin typeface="Cambria Math" panose="02040503050406030204" pitchFamily="18" charset="0"/>
                              <a:ea typeface="Cambria Math" panose="02040503050406030204" pitchFamily="18" charset="0"/>
                            </a:rPr>
                            <m:t>𝑡</m:t>
                          </m:r>
                          <m:r>
                            <a:rPr lang="en-US" altLang="zh-TW" sz="1400" i="1">
                              <a:latin typeface="Cambria Math" panose="02040503050406030204" pitchFamily="18" charset="0"/>
                              <a:ea typeface="Cambria Math" panose="02040503050406030204" pitchFamily="18" charset="0"/>
                            </a:rPr>
                            <m:t>+</m:t>
                          </m:r>
                          <m:r>
                            <a:rPr lang="en-US" altLang="zh-TW" sz="1400" i="1">
                              <a:latin typeface="Cambria Math" panose="02040503050406030204" pitchFamily="18" charset="0"/>
                              <a:ea typeface="Cambria Math" panose="02040503050406030204" pitchFamily="18" charset="0"/>
                            </a:rPr>
                            <m:t>𝜙</m:t>
                          </m:r>
                        </m:e>
                      </m:d>
                    </m:oMath>
                  </m:oMathPara>
                </a14:m>
                <a:endParaRPr lang="zh-TW" altLang="en-US" sz="1400" dirty="0">
                  <a:latin typeface="Times New Roman" panose="02020603050405020304" pitchFamily="18" charset="0"/>
                </a:endParaRPr>
              </a:p>
            </p:txBody>
          </p:sp>
        </mc:Choice>
        <mc:Fallback xmlns="">
          <p:sp>
            <p:nvSpPr>
              <p:cNvPr id="4" name="矩形 3">
                <a:extLst>
                  <a:ext uri="{FF2B5EF4-FFF2-40B4-BE49-F238E27FC236}">
                    <a16:creationId xmlns:a16="http://schemas.microsoft.com/office/drawing/2014/main" id="{F0277932-5A66-F445-8E51-B45538BE8151}"/>
                  </a:ext>
                </a:extLst>
              </p:cNvPr>
              <p:cNvSpPr>
                <a:spLocks noRot="1" noChangeAspect="1" noMove="1" noResize="1" noEditPoints="1" noAdjustHandles="1" noChangeArrowheads="1" noChangeShapeType="1" noTextEdit="1"/>
              </p:cNvSpPr>
              <p:nvPr/>
            </p:nvSpPr>
            <p:spPr>
              <a:xfrm>
                <a:off x="7015177" y="4790933"/>
                <a:ext cx="924997" cy="307777"/>
              </a:xfrm>
              <a:prstGeom prst="rect">
                <a:avLst/>
              </a:prstGeom>
              <a:blipFill>
                <a:blip r:embed="rId9"/>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73E6E852-E744-A64A-8CAE-9A23A95D9BCF}"/>
                  </a:ext>
                </a:extLst>
              </p:cNvPr>
              <p:cNvSpPr/>
              <p:nvPr/>
            </p:nvSpPr>
            <p:spPr>
              <a:xfrm>
                <a:off x="6932374" y="4429426"/>
                <a:ext cx="49353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600" i="1">
                              <a:latin typeface="Cambria Math" panose="02040503050406030204" pitchFamily="18" charset="0"/>
                            </a:rPr>
                          </m:ctrlPr>
                        </m:sSubPr>
                        <m:e>
                          <m:r>
                            <a:rPr lang="en-US" altLang="zh-TW" sz="1600" i="1">
                              <a:latin typeface="Cambria Math" panose="02040503050406030204" pitchFamily="18" charset="0"/>
                            </a:rPr>
                            <m:t>𝑥</m:t>
                          </m:r>
                        </m:e>
                        <m:sub>
                          <m:r>
                            <a:rPr lang="en-US" altLang="zh-TW" sz="1600" i="1">
                              <a:latin typeface="Cambria Math" panose="02040503050406030204" pitchFamily="18" charset="0"/>
                            </a:rPr>
                            <m:t>𝑚</m:t>
                          </m:r>
                        </m:sub>
                      </m:sSub>
                    </m:oMath>
                  </m:oMathPara>
                </a14:m>
                <a:endParaRPr lang="zh-TW" altLang="en-US" sz="1600" dirty="0">
                  <a:latin typeface="Times New Roman" panose="02020603050405020304" pitchFamily="18" charset="0"/>
                </a:endParaRPr>
              </a:p>
            </p:txBody>
          </p:sp>
        </mc:Choice>
        <mc:Fallback xmlns="">
          <p:sp>
            <p:nvSpPr>
              <p:cNvPr id="5" name="矩形 4">
                <a:extLst>
                  <a:ext uri="{FF2B5EF4-FFF2-40B4-BE49-F238E27FC236}">
                    <a16:creationId xmlns:a16="http://schemas.microsoft.com/office/drawing/2014/main" id="{73E6E852-E744-A64A-8CAE-9A23A95D9BCF}"/>
                  </a:ext>
                </a:extLst>
              </p:cNvPr>
              <p:cNvSpPr>
                <a:spLocks noRot="1" noChangeAspect="1" noMove="1" noResize="1" noEditPoints="1" noAdjustHandles="1" noChangeArrowheads="1" noChangeShapeType="1" noTextEdit="1"/>
              </p:cNvSpPr>
              <p:nvPr/>
            </p:nvSpPr>
            <p:spPr>
              <a:xfrm>
                <a:off x="6932374" y="4429426"/>
                <a:ext cx="493533" cy="3385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FBE040B4-6B0C-8A4F-AAF2-51730F653284}"/>
                  </a:ext>
                </a:extLst>
              </p:cNvPr>
              <p:cNvSpPr txBox="1"/>
              <p:nvPr/>
            </p:nvSpPr>
            <p:spPr bwMode="auto">
              <a:xfrm>
                <a:off x="483394" y="6127617"/>
                <a:ext cx="5061287" cy="3879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kumimoji="1" lang="zh-TW" altLang="en-US" sz="1800" dirty="0">
                    <a:latin typeface="Times New Roman" panose="02020603050405020304" pitchFamily="18" charset="0"/>
                  </a:rPr>
                  <a:t>假想圓就是</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𝑚</m:t>
                        </m:r>
                      </m:sub>
                    </m:sSub>
                    <m:sSup>
                      <m:sSupPr>
                        <m:ctrlPr>
                          <a:rPr lang="en-US" altLang="zh-CN" sz="1800" i="1">
                            <a:solidFill>
                              <a:prstClr val="black"/>
                            </a:solidFill>
                            <a:latin typeface="Cambria Math" panose="02040503050406030204" pitchFamily="18" charset="0"/>
                            <a:ea typeface="Cambria Math"/>
                            <a:cs typeface="Times New Roman" pitchFamily="18" charset="0"/>
                          </a:rPr>
                        </m:ctrlPr>
                      </m:sSupPr>
                      <m:e>
                        <m:r>
                          <a:rPr lang="en-US" altLang="zh-CN" sz="1800" i="1">
                            <a:solidFill>
                              <a:prstClr val="black"/>
                            </a:solidFill>
                            <a:latin typeface="Cambria Math"/>
                            <a:ea typeface="Cambria Math"/>
                            <a:cs typeface="Times New Roman" pitchFamily="18" charset="0"/>
                          </a:rPr>
                          <m:t>𝑒</m:t>
                        </m:r>
                      </m:e>
                      <m:sup>
                        <m:r>
                          <a:rPr lang="en-US" altLang="zh-CN" sz="1800" i="1">
                            <a:solidFill>
                              <a:prstClr val="black"/>
                            </a:solidFill>
                            <a:latin typeface="Cambria Math"/>
                            <a:ea typeface="Cambria Math"/>
                            <a:cs typeface="Times New Roman" pitchFamily="18" charset="0"/>
                          </a:rPr>
                          <m:t>𝑖</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𝜔</m:t>
                            </m:r>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sup>
                    </m:sSup>
                  </m:oMath>
                </a14:m>
                <a:r>
                  <a:rPr kumimoji="1" lang="zh-TW" altLang="en-US" sz="1800" dirty="0">
                    <a:latin typeface="Times New Roman" panose="02020603050405020304" pitchFamily="18" charset="0"/>
                  </a:rPr>
                  <a:t>在其複數平面上的表現！</a:t>
                </a:r>
              </a:p>
            </p:txBody>
          </p:sp>
        </mc:Choice>
        <mc:Fallback xmlns="">
          <p:sp>
            <p:nvSpPr>
              <p:cNvPr id="6" name="文字方塊 5">
                <a:extLst>
                  <a:ext uri="{FF2B5EF4-FFF2-40B4-BE49-F238E27FC236}">
                    <a16:creationId xmlns:a16="http://schemas.microsoft.com/office/drawing/2014/main" id="{FBE040B4-6B0C-8A4F-AAF2-51730F653284}"/>
                  </a:ext>
                </a:extLst>
              </p:cNvPr>
              <p:cNvSpPr txBox="1">
                <a:spLocks noRot="1" noChangeAspect="1" noMove="1" noResize="1" noEditPoints="1" noAdjustHandles="1" noChangeArrowheads="1" noChangeShapeType="1" noTextEdit="1"/>
              </p:cNvSpPr>
              <p:nvPr/>
            </p:nvSpPr>
            <p:spPr bwMode="auto">
              <a:xfrm>
                <a:off x="483394" y="6127617"/>
                <a:ext cx="5061287" cy="387927"/>
              </a:xfrm>
              <a:prstGeom prst="rect">
                <a:avLst/>
              </a:prstGeom>
              <a:blipFill>
                <a:blip r:embed="rId11"/>
                <a:stretch>
                  <a:fillRect l="-750"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499844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2" descr="F15_15"/>
          <p:cNvPicPr>
            <a:picLocks noChangeAspect="1" noChangeArrowheads="1"/>
          </p:cNvPicPr>
          <p:nvPr/>
        </p:nvPicPr>
        <p:blipFill>
          <a:blip r:embed="rId2">
            <a:extLst>
              <a:ext uri="{28A0092B-C50C-407E-A947-70E740481C1C}">
                <a14:useLocalDpi xmlns:a14="http://schemas.microsoft.com/office/drawing/2010/main" val="0"/>
              </a:ext>
            </a:extLst>
          </a:blip>
          <a:srcRect b="12263"/>
          <a:stretch>
            <a:fillRect/>
          </a:stretch>
        </p:blipFill>
        <p:spPr bwMode="auto">
          <a:xfrm>
            <a:off x="5580112" y="3551857"/>
            <a:ext cx="206216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4"/>
          <p:cNvSpPr txBox="1">
            <a:spLocks noChangeArrowheads="1"/>
          </p:cNvSpPr>
          <p:nvPr/>
        </p:nvSpPr>
        <p:spPr bwMode="auto">
          <a:xfrm>
            <a:off x="971600" y="5216419"/>
            <a:ext cx="4300314" cy="369332"/>
          </a:xfrm>
          <a:prstGeom prst="rect">
            <a:avLst/>
          </a:prstGeom>
          <a:noFill/>
          <a:ln w="9525">
            <a:noFill/>
            <a:miter lim="800000"/>
            <a:headEnd/>
            <a:tailEnd/>
          </a:ln>
        </p:spPr>
        <p:txBody>
          <a:bodyPr wrap="square">
            <a:spAutoFit/>
          </a:bodyPr>
          <a:lstStyle/>
          <a:p>
            <a:pPr>
              <a:spcBef>
                <a:spcPct val="50000"/>
              </a:spcBef>
              <a:defRPr/>
            </a:pPr>
            <a:r>
              <a:rPr lang="zh-TW" altLang="en-US" sz="1800" dirty="0">
                <a:latin typeface="Times New Roman" panose="02020603050405020304" pitchFamily="18" charset="0"/>
                <a:ea typeface="新細明體" pitchFamily="18" charset="-120"/>
              </a:rPr>
              <a:t>稱為</a:t>
            </a:r>
            <a:r>
              <a:rPr lang="en-US" altLang="zh-TW" sz="1800" dirty="0">
                <a:latin typeface="Times New Roman" panose="02020603050405020304" pitchFamily="18" charset="0"/>
                <a:ea typeface="新細明體" pitchFamily="18" charset="-120"/>
                <a:cs typeface="Times New Roman" panose="02020603050405020304" pitchFamily="18" charset="0"/>
              </a:rPr>
              <a:t>Damped Oscillation </a:t>
            </a:r>
            <a:r>
              <a:rPr lang="zh-TW" altLang="en-US" sz="1800" dirty="0">
                <a:latin typeface="Times New Roman" panose="02020603050405020304" pitchFamily="18" charset="0"/>
                <a:ea typeface="新細明體" pitchFamily="18" charset="-120"/>
              </a:rPr>
              <a:t>阻尼振盪。</a:t>
            </a:r>
          </a:p>
        </p:txBody>
      </p:sp>
      <p:sp>
        <p:nvSpPr>
          <p:cNvPr id="53254" name="文字方塊 8"/>
          <p:cNvSpPr txBox="1">
            <a:spLocks noChangeArrowheads="1"/>
          </p:cNvSpPr>
          <p:nvPr/>
        </p:nvSpPr>
        <p:spPr bwMode="auto">
          <a:xfrm>
            <a:off x="994365" y="2464286"/>
            <a:ext cx="40832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近似引進一個與速率成正比的阻力：</a:t>
            </a:r>
          </a:p>
        </p:txBody>
      </p:sp>
      <p:sp>
        <p:nvSpPr>
          <p:cNvPr id="53255" name="文字方塊 6"/>
          <p:cNvSpPr txBox="1">
            <a:spLocks noChangeArrowheads="1"/>
          </p:cNvSpPr>
          <p:nvPr/>
        </p:nvSpPr>
        <p:spPr bwMode="auto">
          <a:xfrm>
            <a:off x="971600" y="653951"/>
            <a:ext cx="6408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但自然界的振盪很少一直持續，能量總是會漸漸消耗掉。</a:t>
            </a:r>
          </a:p>
        </p:txBody>
      </p:sp>
      <p:sp>
        <p:nvSpPr>
          <p:cNvPr id="53256" name="文字方塊 7"/>
          <p:cNvSpPr txBox="1">
            <a:spLocks noChangeArrowheads="1"/>
          </p:cNvSpPr>
          <p:nvPr/>
        </p:nvSpPr>
        <p:spPr bwMode="auto">
          <a:xfrm>
            <a:off x="971600" y="1484784"/>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這是來自振盪器內的阻力。</a:t>
            </a:r>
          </a:p>
        </p:txBody>
      </p:sp>
      <p:sp>
        <p:nvSpPr>
          <p:cNvPr id="53257" name="文字方塊 8"/>
          <p:cNvSpPr txBox="1">
            <a:spLocks noChangeArrowheads="1"/>
          </p:cNvSpPr>
          <p:nvPr/>
        </p:nvSpPr>
        <p:spPr bwMode="auto">
          <a:xfrm>
            <a:off x="971600" y="1988021"/>
            <a:ext cx="39604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阻力通常與振動的速度成正相關。</a:t>
            </a:r>
          </a:p>
        </p:txBody>
      </p:sp>
      <p:pic>
        <p:nvPicPr>
          <p:cNvPr id="53259" name="Picture 7" descr="D:\Dropbox\Documents\課程\YoungTextBook\Images\Chapter14\A_Images\A_Figures_and_Photos\14_25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276263"/>
            <a:ext cx="3104030" cy="216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971600" y="4437112"/>
                <a:ext cx="2296206" cy="648126"/>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𝑚</m:t>
                      </m:r>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r>
                            <a:rPr lang="en-US" altLang="zh-TW" sz="1800" b="0" i="1" smtClean="0">
                              <a:latin typeface="Cambria Math"/>
                            </a:rPr>
                            <m:t>𝑥</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𝑏</m:t>
                      </m:r>
                      <m:f>
                        <m:fPr>
                          <m:ctrlPr>
                            <a:rPr lang="en-US" altLang="zh-TW" sz="1800" b="0" i="1" smtClean="0">
                              <a:latin typeface="Cambria Math" panose="02040503050406030204" pitchFamily="18" charset="0"/>
                            </a:rPr>
                          </m:ctrlPr>
                        </m:fPr>
                        <m:num>
                          <m:r>
                            <a:rPr lang="en-US" altLang="zh-TW" sz="1800" b="0" i="1" smtClean="0">
                              <a:latin typeface="Cambria Math"/>
                            </a:rPr>
                            <m:t>𝑑𝑥</m:t>
                          </m:r>
                        </m:num>
                        <m:den>
                          <m:r>
                            <a:rPr lang="en-US" altLang="zh-TW" sz="1800" b="0" i="1" smtClean="0">
                              <a:latin typeface="Cambria Math"/>
                            </a:rPr>
                            <m:t>𝑑𝑡</m:t>
                          </m:r>
                        </m:den>
                      </m:f>
                      <m:r>
                        <a:rPr lang="en-US" altLang="zh-TW" sz="1800" b="0" i="1" smtClean="0">
                          <a:latin typeface="Cambria Math"/>
                        </a:rPr>
                        <m:t>−</m:t>
                      </m:r>
                      <m:r>
                        <a:rPr lang="en-US" altLang="zh-TW" sz="1800" b="0" i="1" smtClean="0">
                          <a:latin typeface="Cambria Math"/>
                        </a:rPr>
                        <m:t>𝑘𝑥</m:t>
                      </m:r>
                    </m:oMath>
                  </m:oMathPara>
                </a14:m>
                <a:endParaRPr lang="zh-TW" altLang="en-US" sz="1800" dirty="0">
                  <a:latin typeface="Times New Roman" panose="02020603050405020304" pitchFamily="18" charset="0"/>
                </a:endParaRP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971600" y="4437112"/>
                <a:ext cx="2296206" cy="648126"/>
              </a:xfrm>
              <a:prstGeom prst="rect">
                <a:avLst/>
              </a:prstGeom>
              <a:blipFill>
                <a:blip r:embed="rId4"/>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bwMode="auto">
              <a:xfrm>
                <a:off x="994365" y="2974990"/>
                <a:ext cx="1186542" cy="369332"/>
              </a:xfrm>
              <a:prstGeom prst="rect">
                <a:avLst/>
              </a:prstGeom>
              <a:solidFill>
                <a:srgbClr val="FFFFCC"/>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a:rPr>
                            <m:t>𝑓</m:t>
                          </m:r>
                        </m:e>
                        <m:sub>
                          <m:r>
                            <a:rPr lang="en-US" altLang="zh-TW" sz="1800" b="0" i="1" smtClean="0">
                              <a:latin typeface="Cambria Math"/>
                            </a:rPr>
                            <m:t>𝑑</m:t>
                          </m:r>
                        </m:sub>
                      </m:sSub>
                      <m:r>
                        <a:rPr lang="en-US" altLang="zh-TW" sz="1800" b="0" i="1" smtClean="0">
                          <a:latin typeface="Cambria Math"/>
                        </a:rPr>
                        <m:t>=−</m:t>
                      </m:r>
                      <m:r>
                        <a:rPr lang="en-US" altLang="zh-TW" sz="1800" b="0" i="1" smtClean="0">
                          <a:latin typeface="Cambria Math"/>
                        </a:rPr>
                        <m:t>𝑏𝑣</m:t>
                      </m:r>
                    </m:oMath>
                  </m:oMathPara>
                </a14:m>
                <a:endParaRPr lang="zh-TW" altLang="en-US" sz="1800" dirty="0">
                  <a:latin typeface="Times New Roman" panose="02020603050405020304" pitchFamily="18" charset="0"/>
                </a:endParaRPr>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994365" y="2974990"/>
                <a:ext cx="1186542" cy="369332"/>
              </a:xfrm>
              <a:prstGeom prst="rect">
                <a:avLst/>
              </a:prstGeom>
              <a:blipFill>
                <a:blip r:embed="rId5"/>
                <a:stretch>
                  <a:fillRect b="-13333"/>
                </a:stretch>
              </a:blipFill>
              <a:ln w="9525">
                <a:noFill/>
                <a:miter lim="800000"/>
                <a:headEnd/>
                <a:tailEnd/>
              </a:ln>
            </p:spPr>
            <p:txBody>
              <a:bodyPr/>
              <a:lstStyle/>
              <a:p>
                <a:r>
                  <a:rPr lang="en-US">
                    <a:noFill/>
                  </a:rPr>
                  <a:t> </a:t>
                </a:r>
              </a:p>
            </p:txBody>
          </p:sp>
        </mc:Fallback>
      </mc:AlternateContent>
      <p:sp>
        <p:nvSpPr>
          <p:cNvPr id="2" name="TextBox 1">
            <a:extLst>
              <a:ext uri="{FF2B5EF4-FFF2-40B4-BE49-F238E27FC236}">
                <a16:creationId xmlns:a16="http://schemas.microsoft.com/office/drawing/2014/main" id="{3C60CA2F-2DDC-3599-E902-1E022FC4DA9C}"/>
              </a:ext>
            </a:extLst>
          </p:cNvPr>
          <p:cNvSpPr txBox="1"/>
          <p:nvPr/>
        </p:nvSpPr>
        <p:spPr bwMode="auto">
          <a:xfrm>
            <a:off x="994365" y="3932287"/>
            <a:ext cx="30015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TW" sz="1800" dirty="0">
                <a:latin typeface="Times New Roman" panose="02020603050405020304" pitchFamily="18" charset="0"/>
              </a:rPr>
              <a:t>運動方程式會多一個項：</a:t>
            </a:r>
          </a:p>
        </p:txBody>
      </p:sp>
    </p:spTree>
    <p:extLst>
      <p:ext uri="{BB962C8B-B14F-4D97-AF65-F5344CB8AC3E}">
        <p14:creationId xmlns:p14="http://schemas.microsoft.com/office/powerpoint/2010/main" val="2419553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8244" name="矩形 3"/>
              <p:cNvSpPr>
                <a:spLocks noChangeArrowheads="1"/>
              </p:cNvSpPr>
              <p:nvPr/>
            </p:nvSpPr>
            <p:spPr bwMode="auto">
              <a:xfrm>
                <a:off x="1276222" y="1808588"/>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首先將這個式子裡的</a:t>
                </a:r>
                <a:r>
                  <a:rPr lang="en-US" altLang="zh-TW" sz="1800" dirty="0"/>
                  <a:t> </a:t>
                </a:r>
                <a14:m>
                  <m:oMath xmlns:m="http://schemas.openxmlformats.org/officeDocument/2006/math">
                    <m:r>
                      <a:rPr lang="en-US" altLang="zh-TW" sz="1800" i="1" dirty="0" smtClean="0">
                        <a:latin typeface="Cambria Math" panose="02040503050406030204" pitchFamily="18" charset="0"/>
                      </a:rPr>
                      <m:t>𝑥</m:t>
                    </m:r>
                  </m:oMath>
                </a14:m>
                <a:r>
                  <a:rPr lang="en-US" altLang="zh-TW" sz="1800" dirty="0"/>
                  <a:t> </a:t>
                </a:r>
                <a:r>
                  <a:rPr lang="zh-TW" altLang="en-US" sz="1800" dirty="0"/>
                  <a:t>推廣為一個複數</a:t>
                </a:r>
                <a:r>
                  <a:rPr lang="en-US" altLang="zh-TW" sz="1800" dirty="0"/>
                  <a:t> </a:t>
                </a:r>
                <a14:m>
                  <m:oMath xmlns:m="http://schemas.openxmlformats.org/officeDocument/2006/math">
                    <m:r>
                      <a:rPr lang="en-US" altLang="zh-TW" sz="1800" i="1" dirty="0" smtClean="0">
                        <a:latin typeface="Cambria Math" panose="02040503050406030204" pitchFamily="18" charset="0"/>
                      </a:rPr>
                      <m:t>𝑧</m:t>
                    </m:r>
                  </m:oMath>
                </a14:m>
                <a:r>
                  <a:rPr lang="zh-TW" altLang="en-US" sz="1800" dirty="0"/>
                  <a:t>。</a:t>
                </a:r>
              </a:p>
            </p:txBody>
          </p:sp>
        </mc:Choice>
        <mc:Fallback xmlns="">
          <p:sp>
            <p:nvSpPr>
              <p:cNvPr id="138244" name="矩形 3"/>
              <p:cNvSpPr>
                <a:spLocks noRot="1" noChangeAspect="1" noMove="1" noResize="1" noEditPoints="1" noAdjustHandles="1" noChangeArrowheads="1" noChangeShapeType="1" noTextEdit="1"/>
              </p:cNvSpPr>
              <p:nvPr/>
            </p:nvSpPr>
            <p:spPr bwMode="auto">
              <a:xfrm>
                <a:off x="1276222" y="1808588"/>
                <a:ext cx="4572000" cy="369332"/>
              </a:xfrm>
              <a:prstGeom prst="rect">
                <a:avLst/>
              </a:prstGeom>
              <a:blipFill>
                <a:blip r:embed="rId2"/>
                <a:stretch>
                  <a:fillRect l="-110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00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8247" name="矩形 6"/>
              <p:cNvSpPr>
                <a:spLocks noChangeArrowheads="1"/>
              </p:cNvSpPr>
              <p:nvPr/>
            </p:nvSpPr>
            <p:spPr bwMode="auto">
              <a:xfrm>
                <a:off x="1320316" y="4133268"/>
                <a:ext cx="78236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因為方程式是線性的，</a:t>
                </a:r>
                <a14:m>
                  <m:oMath xmlns:m="http://schemas.openxmlformats.org/officeDocument/2006/math">
                    <m:r>
                      <a:rPr lang="en-US" altLang="zh-TW" sz="1800" i="1" dirty="0" smtClean="0">
                        <a:solidFill>
                          <a:srgbClr val="FF0000"/>
                        </a:solidFill>
                        <a:latin typeface="Cambria Math" panose="02040503050406030204" pitchFamily="18" charset="0"/>
                      </a:rPr>
                      <m:t>𝑧</m:t>
                    </m:r>
                  </m:oMath>
                </a14:m>
                <a:r>
                  <a:rPr lang="zh-TW" altLang="en-US" sz="1800" dirty="0">
                    <a:solidFill>
                      <a:srgbClr val="FF0000"/>
                    </a:solidFill>
                  </a:rPr>
                  <a:t>的實數部與虛數部也同時滿足原來</a:t>
                </a:r>
                <a14:m>
                  <m:oMath xmlns:m="http://schemas.openxmlformats.org/officeDocument/2006/math">
                    <m:r>
                      <a:rPr lang="en-US" altLang="zh-TW" sz="1800" i="1">
                        <a:solidFill>
                          <a:srgbClr val="FF0000"/>
                        </a:solidFill>
                        <a:latin typeface="Cambria Math" panose="02040503050406030204" pitchFamily="18" charset="0"/>
                      </a:rPr>
                      <m:t>𝑥</m:t>
                    </m:r>
                  </m:oMath>
                </a14:m>
                <a:r>
                  <a:rPr lang="zh-TW" altLang="en-US" sz="1800" dirty="0">
                    <a:solidFill>
                      <a:srgbClr val="FF0000"/>
                    </a:solidFill>
                  </a:rPr>
                  <a:t>滿足的方程式！</a:t>
                </a:r>
              </a:p>
            </p:txBody>
          </p:sp>
        </mc:Choice>
        <mc:Fallback xmlns="">
          <p:sp>
            <p:nvSpPr>
              <p:cNvPr id="138247" name="矩形 6"/>
              <p:cNvSpPr>
                <a:spLocks noRot="1" noChangeAspect="1" noMove="1" noResize="1" noEditPoints="1" noAdjustHandles="1" noChangeArrowheads="1" noChangeShapeType="1" noTextEdit="1"/>
              </p:cNvSpPr>
              <p:nvPr/>
            </p:nvSpPr>
            <p:spPr bwMode="auto">
              <a:xfrm>
                <a:off x="1320316" y="4133268"/>
                <a:ext cx="7823684" cy="369332"/>
              </a:xfrm>
              <a:prstGeom prst="rect">
                <a:avLst/>
              </a:prstGeom>
              <a:blipFill>
                <a:blip r:embed="rId3"/>
                <a:stretch>
                  <a:fillRect l="-8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00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28010"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8252" name="矩形 11"/>
              <p:cNvSpPr>
                <a:spLocks noChangeArrowheads="1"/>
              </p:cNvSpPr>
              <p:nvPr/>
            </p:nvSpPr>
            <p:spPr bwMode="auto">
              <a:xfrm>
                <a:off x="1300044" y="4518339"/>
                <a:ext cx="78236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如果能解出複數</a:t>
                </a:r>
                <a14:m>
                  <m:oMath xmlns:m="http://schemas.openxmlformats.org/officeDocument/2006/math">
                    <m:r>
                      <a:rPr lang="en-US" altLang="zh-TW" sz="1800" i="1" dirty="0" smtClean="0">
                        <a:solidFill>
                          <a:srgbClr val="FF0000"/>
                        </a:solidFill>
                        <a:latin typeface="Cambria Math" panose="02040503050406030204" pitchFamily="18" charset="0"/>
                      </a:rPr>
                      <m:t>𝑧</m:t>
                    </m:r>
                  </m:oMath>
                </a14:m>
                <a:r>
                  <a:rPr lang="zh-TW" altLang="en-US" sz="1800" dirty="0">
                    <a:solidFill>
                      <a:srgbClr val="FF0000"/>
                    </a:solidFill>
                  </a:rPr>
                  <a:t>，再取其實數部或虛數部，即可得到原方程式的實數解</a:t>
                </a:r>
                <a:r>
                  <a:rPr lang="en-US" altLang="zh-TW" sz="1800" dirty="0">
                    <a:solidFill>
                      <a:srgbClr val="FF0000"/>
                    </a:solidFill>
                  </a:rPr>
                  <a:t> </a:t>
                </a:r>
                <a:r>
                  <a:rPr lang="en-US" altLang="zh-TW" sz="1800" i="1" dirty="0">
                    <a:solidFill>
                      <a:srgbClr val="FF0000"/>
                    </a:solidFill>
                  </a:rPr>
                  <a:t>x</a:t>
                </a:r>
                <a:r>
                  <a:rPr lang="zh-TW" altLang="en-US" sz="1800" dirty="0">
                    <a:solidFill>
                      <a:srgbClr val="FF0000"/>
                    </a:solidFill>
                  </a:rPr>
                  <a:t>。</a:t>
                </a:r>
              </a:p>
            </p:txBody>
          </p:sp>
        </mc:Choice>
        <mc:Fallback xmlns="">
          <p:sp>
            <p:nvSpPr>
              <p:cNvPr id="138252" name="矩形 11"/>
              <p:cNvSpPr>
                <a:spLocks noRot="1" noChangeAspect="1" noMove="1" noResize="1" noEditPoints="1" noAdjustHandles="1" noChangeArrowheads="1" noChangeShapeType="1" noTextEdit="1"/>
              </p:cNvSpPr>
              <p:nvPr/>
            </p:nvSpPr>
            <p:spPr bwMode="auto">
              <a:xfrm>
                <a:off x="1300044" y="4518339"/>
                <a:ext cx="7823684" cy="369332"/>
              </a:xfrm>
              <a:prstGeom prst="rect">
                <a:avLst/>
              </a:prstGeom>
              <a:blipFill>
                <a:blip r:embed="rId4"/>
                <a:stretch>
                  <a:fillRect l="-64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8013" name="文字方塊 12"/>
          <p:cNvSpPr txBox="1">
            <a:spLocks noChangeArrowheads="1"/>
          </p:cNvSpPr>
          <p:nvPr/>
        </p:nvSpPr>
        <p:spPr bwMode="auto">
          <a:xfrm>
            <a:off x="1273269" y="616009"/>
            <a:ext cx="5111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有阻力的簡諧振盪器，以複數方法求解：</a:t>
            </a:r>
          </a:p>
        </p:txBody>
      </p:sp>
      <p:pic>
        <p:nvPicPr>
          <p:cNvPr id="128014" name="Picture 2" descr="F15_15"/>
          <p:cNvPicPr>
            <a:picLocks noChangeAspect="1" noChangeArrowheads="1"/>
          </p:cNvPicPr>
          <p:nvPr/>
        </p:nvPicPr>
        <p:blipFill>
          <a:blip r:embed="rId5">
            <a:extLst>
              <a:ext uri="{28A0092B-C50C-407E-A947-70E740481C1C}">
                <a14:useLocalDpi xmlns:a14="http://schemas.microsoft.com/office/drawing/2010/main" val="0"/>
              </a:ext>
            </a:extLst>
          </a:blip>
          <a:srcRect b="12263"/>
          <a:stretch>
            <a:fillRect/>
          </a:stretch>
        </p:blipFill>
        <p:spPr bwMode="auto">
          <a:xfrm>
            <a:off x="6231032" y="614954"/>
            <a:ext cx="20621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5" name="文字方塊 1"/>
          <p:cNvSpPr txBox="1">
            <a:spLocks noChangeArrowheads="1"/>
          </p:cNvSpPr>
          <p:nvPr/>
        </p:nvSpPr>
        <p:spPr bwMode="auto">
          <a:xfrm>
            <a:off x="1273269" y="6060831"/>
            <a:ext cx="67691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看起來似乎比較複雜的複數微分方程，原來反而比較容易解！</a:t>
            </a: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92D06991-F4F5-AF41-9851-1F589E4CFA0F}"/>
                  </a:ext>
                </a:extLst>
              </p:cNvPr>
              <p:cNvSpPr txBox="1"/>
              <p:nvPr/>
            </p:nvSpPr>
            <p:spPr bwMode="auto">
              <a:xfrm>
                <a:off x="2114353" y="1051041"/>
                <a:ext cx="2510944"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r>
                            <a:rPr lang="en-US" altLang="zh-TW" sz="1800" b="0" i="1" smtClean="0">
                              <a:latin typeface="Cambria Math"/>
                            </a:rPr>
                            <m:t>𝑥</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𝑑𝑥</m:t>
                          </m:r>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a:rPr>
                        <m:t>𝑥</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92D06991-F4F5-AF41-9851-1F589E4CFA0F}"/>
                  </a:ext>
                </a:extLst>
              </p:cNvPr>
              <p:cNvSpPr txBox="1">
                <a:spLocks noRot="1" noChangeAspect="1" noMove="1" noResize="1" noEditPoints="1" noAdjustHandles="1" noChangeArrowheads="1" noChangeShapeType="1" noTextEdit="1"/>
              </p:cNvSpPr>
              <p:nvPr/>
            </p:nvSpPr>
            <p:spPr bwMode="auto">
              <a:xfrm>
                <a:off x="2114353" y="1051041"/>
                <a:ext cx="2510944" cy="648126"/>
              </a:xfrm>
              <a:prstGeom prst="rect">
                <a:avLst/>
              </a:prstGeom>
              <a:blipFill>
                <a:blip r:embed="rId6"/>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085BE96C-3ACC-9E47-9FCC-9DCB5D7B1056}"/>
                  </a:ext>
                </a:extLst>
              </p:cNvPr>
              <p:cNvSpPr txBox="1"/>
              <p:nvPr/>
            </p:nvSpPr>
            <p:spPr bwMode="auto">
              <a:xfrm>
                <a:off x="2082473" y="2234176"/>
                <a:ext cx="2468240"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r>
                            <a:rPr lang="en-US" altLang="zh-TW" sz="1800" b="0" i="1" smtClean="0">
                              <a:latin typeface="Cambria Math" panose="02040503050406030204" pitchFamily="18" charset="0"/>
                            </a:rPr>
                            <m:t>𝑧</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𝑧</m:t>
                          </m:r>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7" name="文字方塊 16">
                <a:extLst>
                  <a:ext uri="{FF2B5EF4-FFF2-40B4-BE49-F238E27FC236}">
                    <a16:creationId xmlns:a16="http://schemas.microsoft.com/office/drawing/2014/main" id="{085BE96C-3ACC-9E47-9FCC-9DCB5D7B1056}"/>
                  </a:ext>
                </a:extLst>
              </p:cNvPr>
              <p:cNvSpPr txBox="1">
                <a:spLocks noRot="1" noChangeAspect="1" noMove="1" noResize="1" noEditPoints="1" noAdjustHandles="1" noChangeArrowheads="1" noChangeShapeType="1" noTextEdit="1"/>
              </p:cNvSpPr>
              <p:nvPr/>
            </p:nvSpPr>
            <p:spPr bwMode="auto">
              <a:xfrm>
                <a:off x="2082473" y="2234176"/>
                <a:ext cx="2468240" cy="648126"/>
              </a:xfrm>
              <a:prstGeom prst="rect">
                <a:avLst/>
              </a:prstGeom>
              <a:blipFill>
                <a:blip r:embed="rId7"/>
                <a:stretch>
                  <a:fillRect b="-377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84F777B8-2CE9-6A45-97F6-003A05239D26}"/>
                  </a:ext>
                </a:extLst>
              </p:cNvPr>
              <p:cNvSpPr txBox="1"/>
              <p:nvPr/>
            </p:nvSpPr>
            <p:spPr bwMode="auto">
              <a:xfrm>
                <a:off x="1423263" y="4933952"/>
                <a:ext cx="3959225"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d>
                            <m:dPr>
                              <m:ctrlPr>
                                <a:rPr lang="en-US" altLang="zh-TW" sz="1800" b="0" i="1" smtClean="0">
                                  <a:latin typeface="Cambria Math" panose="02040503050406030204" pitchFamily="18" charset="0"/>
                                </a:rPr>
                              </m:ctrlPr>
                            </m:dPr>
                            <m:e>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r>
                                <a:rPr lang="en-US" altLang="zh-TW" sz="1800" i="1">
                                  <a:latin typeface="Cambria Math" panose="02040503050406030204" pitchFamily="18" charset="0"/>
                                </a:rPr>
                                <m:t>𝑧</m:t>
                              </m:r>
                            </m:e>
                          </m:d>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m:t>
                          </m:r>
                          <m:d>
                            <m:dPr>
                              <m:ctrlPr>
                                <a:rPr lang="en-US" altLang="zh-TW" sz="1800" i="1">
                                  <a:latin typeface="Cambria Math" panose="02040503050406030204" pitchFamily="18" charset="0"/>
                                </a:rPr>
                              </m:ctrlPr>
                            </m:dPr>
                            <m:e>
                              <m:r>
                                <m:rPr>
                                  <m:sty m:val="p"/>
                                </m:rPr>
                                <a:rPr lang="en-US" altLang="zh-TW" sz="1800">
                                  <a:latin typeface="Cambria Math" panose="02040503050406030204" pitchFamily="18" charset="0"/>
                                </a:rPr>
                                <m:t>Re</m:t>
                              </m:r>
                              <m:r>
                                <a:rPr lang="en-US" altLang="zh-TW" sz="1800" i="1">
                                  <a:latin typeface="Cambria Math" panose="02040503050406030204" pitchFamily="18" charset="0"/>
                                </a:rPr>
                                <m:t> </m:t>
                              </m:r>
                              <m:r>
                                <a:rPr lang="en-US" altLang="zh-TW" sz="1800" i="1">
                                  <a:latin typeface="Cambria Math" panose="02040503050406030204" pitchFamily="18" charset="0"/>
                                </a:rPr>
                                <m:t>𝑧</m:t>
                              </m:r>
                            </m:e>
                          </m:d>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d>
                        <m:dPr>
                          <m:ctrlPr>
                            <a:rPr lang="en-US" altLang="zh-TW" sz="1800" i="1">
                              <a:latin typeface="Cambria Math" panose="02040503050406030204" pitchFamily="18" charset="0"/>
                            </a:rPr>
                          </m:ctrlPr>
                        </m:dPr>
                        <m:e>
                          <m:r>
                            <m:rPr>
                              <m:sty m:val="p"/>
                            </m:rPr>
                            <a:rPr lang="en-US" altLang="zh-TW" sz="1800">
                              <a:latin typeface="Cambria Math" panose="02040503050406030204" pitchFamily="18" charset="0"/>
                            </a:rPr>
                            <m:t>Re</m:t>
                          </m:r>
                          <m:r>
                            <a:rPr lang="en-US" altLang="zh-TW" sz="1800" i="1">
                              <a:latin typeface="Cambria Math" panose="02040503050406030204" pitchFamily="18" charset="0"/>
                            </a:rPr>
                            <m:t> </m:t>
                          </m:r>
                          <m:r>
                            <a:rPr lang="en-US" altLang="zh-TW" sz="1800" i="1">
                              <a:latin typeface="Cambria Math" panose="02040503050406030204" pitchFamily="18" charset="0"/>
                            </a:rPr>
                            <m:t>𝑧</m:t>
                          </m:r>
                        </m:e>
                      </m:d>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8" name="文字方塊 17">
                <a:extLst>
                  <a:ext uri="{FF2B5EF4-FFF2-40B4-BE49-F238E27FC236}">
                    <a16:creationId xmlns:a16="http://schemas.microsoft.com/office/drawing/2014/main" id="{84F777B8-2CE9-6A45-97F6-003A05239D26}"/>
                  </a:ext>
                </a:extLst>
              </p:cNvPr>
              <p:cNvSpPr txBox="1">
                <a:spLocks noRot="1" noChangeAspect="1" noMove="1" noResize="1" noEditPoints="1" noAdjustHandles="1" noChangeArrowheads="1" noChangeShapeType="1" noTextEdit="1"/>
              </p:cNvSpPr>
              <p:nvPr/>
            </p:nvSpPr>
            <p:spPr bwMode="auto">
              <a:xfrm>
                <a:off x="1423263" y="4933952"/>
                <a:ext cx="3959225" cy="648126"/>
              </a:xfrm>
              <a:prstGeom prst="rect">
                <a:avLst/>
              </a:prstGeom>
              <a:blipFill>
                <a:blip r:embed="rId8"/>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17B84612-5E1B-BD46-BF3C-D60BC034A127}"/>
                  </a:ext>
                </a:extLst>
              </p:cNvPr>
              <p:cNvSpPr txBox="1"/>
              <p:nvPr/>
            </p:nvSpPr>
            <p:spPr bwMode="auto">
              <a:xfrm>
                <a:off x="1423263" y="3409882"/>
                <a:ext cx="6754862"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d>
                            <m:dPr>
                              <m:ctrlPr>
                                <a:rPr lang="en-US" altLang="zh-TW" sz="1800" b="0" i="1" smtClean="0">
                                  <a:latin typeface="Cambria Math" panose="02040503050406030204" pitchFamily="18" charset="0"/>
                                </a:rPr>
                              </m:ctrlPr>
                            </m:dPr>
                            <m:e>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r>
                                <a:rPr lang="en-US" altLang="zh-TW" sz="1800" i="1">
                                  <a:latin typeface="Cambria Math" panose="02040503050406030204" pitchFamily="18" charset="0"/>
                                </a:rPr>
                                <m:t>𝑧</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r>
                                <m:rPr>
                                  <m:sty m:val="p"/>
                                </m:rPr>
                                <a:rPr lang="en-US" altLang="zh-TW" sz="1800" b="0" i="0" smtClean="0">
                                  <a:latin typeface="Cambria Math" panose="02040503050406030204" pitchFamily="18" charset="0"/>
                                </a:rPr>
                                <m:t>Im</m:t>
                              </m:r>
                              <m:r>
                                <a:rPr lang="en-US" altLang="zh-TW" sz="1800" b="0" i="0" smtClean="0">
                                  <a:latin typeface="Cambria Math" panose="02040503050406030204" pitchFamily="18" charset="0"/>
                                </a:rPr>
                                <m:t> </m:t>
                              </m:r>
                              <m:r>
                                <m:rPr>
                                  <m:sty m:val="p"/>
                                </m:rPr>
                                <a:rPr lang="en-US" altLang="zh-TW" sz="1800" b="0" i="0" smtClean="0">
                                  <a:latin typeface="Cambria Math" panose="02040503050406030204" pitchFamily="18" charset="0"/>
                                </a:rPr>
                                <m:t>z</m:t>
                              </m:r>
                            </m:e>
                          </m:d>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m:t>
                          </m:r>
                          <m:d>
                            <m:dPr>
                              <m:ctrlPr>
                                <a:rPr lang="en-US" altLang="zh-TW" sz="1800" i="1">
                                  <a:latin typeface="Cambria Math" panose="02040503050406030204" pitchFamily="18" charset="0"/>
                                </a:rPr>
                              </m:ctrlPr>
                            </m:dPr>
                            <m:e>
                              <m:r>
                                <m:rPr>
                                  <m:sty m:val="p"/>
                                </m:rPr>
                                <a:rPr lang="en-US" altLang="zh-TW" sz="1800">
                                  <a:latin typeface="Cambria Math" panose="02040503050406030204" pitchFamily="18" charset="0"/>
                                </a:rPr>
                                <m:t>Re</m:t>
                              </m:r>
                              <m:r>
                                <a:rPr lang="en-US" altLang="zh-TW" sz="1800" i="1">
                                  <a:latin typeface="Cambria Math" panose="02040503050406030204" pitchFamily="18" charset="0"/>
                                </a:rPr>
                                <m:t> </m:t>
                              </m:r>
                              <m:r>
                                <a:rPr lang="en-US" altLang="zh-TW" sz="1800" i="1">
                                  <a:latin typeface="Cambria Math" panose="02040503050406030204" pitchFamily="18" charset="0"/>
                                </a:rPr>
                                <m:t>𝑧</m:t>
                              </m:r>
                              <m:r>
                                <a:rPr lang="en-US" altLang="zh-TW" sz="1800" i="1">
                                  <a:latin typeface="Cambria Math" panose="02040503050406030204" pitchFamily="18" charset="0"/>
                                </a:rPr>
                                <m:t>+</m:t>
                              </m:r>
                              <m:r>
                                <a:rPr lang="en-US" altLang="zh-TW" sz="1800" i="1">
                                  <a:latin typeface="Cambria Math" panose="02040503050406030204" pitchFamily="18" charset="0"/>
                                </a:rPr>
                                <m:t>𝑖</m:t>
                              </m:r>
                              <m:r>
                                <m:rPr>
                                  <m:sty m:val="p"/>
                                </m:rPr>
                                <a:rPr lang="en-US" altLang="zh-TW" sz="1800">
                                  <a:latin typeface="Cambria Math" panose="02040503050406030204" pitchFamily="18" charset="0"/>
                                </a:rPr>
                                <m:t>Im</m:t>
                              </m:r>
                              <m:r>
                                <a:rPr lang="en-US" altLang="zh-TW" sz="1800">
                                  <a:latin typeface="Cambria Math" panose="02040503050406030204" pitchFamily="18" charset="0"/>
                                </a:rPr>
                                <m:t> </m:t>
                              </m:r>
                              <m:r>
                                <m:rPr>
                                  <m:sty m:val="p"/>
                                </m:rPr>
                                <a:rPr lang="en-US" altLang="zh-TW" sz="1800">
                                  <a:latin typeface="Cambria Math" panose="02040503050406030204" pitchFamily="18" charset="0"/>
                                </a:rPr>
                                <m:t>z</m:t>
                              </m:r>
                            </m:e>
                          </m:d>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d>
                        <m:dPr>
                          <m:ctrlPr>
                            <a:rPr lang="en-US" altLang="zh-TW" sz="1800" i="1">
                              <a:latin typeface="Cambria Math" panose="02040503050406030204" pitchFamily="18" charset="0"/>
                            </a:rPr>
                          </m:ctrlPr>
                        </m:dPr>
                        <m:e>
                          <m:r>
                            <m:rPr>
                              <m:sty m:val="p"/>
                            </m:rPr>
                            <a:rPr lang="en-US" altLang="zh-TW" sz="1800">
                              <a:latin typeface="Cambria Math" panose="02040503050406030204" pitchFamily="18" charset="0"/>
                            </a:rPr>
                            <m:t>Re</m:t>
                          </m:r>
                          <m:r>
                            <a:rPr lang="en-US" altLang="zh-TW" sz="1800" i="1">
                              <a:latin typeface="Cambria Math" panose="02040503050406030204" pitchFamily="18" charset="0"/>
                            </a:rPr>
                            <m:t> </m:t>
                          </m:r>
                          <m:r>
                            <a:rPr lang="en-US" altLang="zh-TW" sz="1800" i="1">
                              <a:latin typeface="Cambria Math" panose="02040503050406030204" pitchFamily="18" charset="0"/>
                            </a:rPr>
                            <m:t>𝑧</m:t>
                          </m:r>
                          <m:r>
                            <a:rPr lang="en-US" altLang="zh-TW" sz="1800" i="1">
                              <a:latin typeface="Cambria Math" panose="02040503050406030204" pitchFamily="18" charset="0"/>
                            </a:rPr>
                            <m:t>+</m:t>
                          </m:r>
                          <m:r>
                            <a:rPr lang="en-US" altLang="zh-TW" sz="1800" i="1">
                              <a:latin typeface="Cambria Math" panose="02040503050406030204" pitchFamily="18" charset="0"/>
                            </a:rPr>
                            <m:t>𝑖</m:t>
                          </m:r>
                          <m:r>
                            <m:rPr>
                              <m:sty m:val="p"/>
                            </m:rPr>
                            <a:rPr lang="en-US" altLang="zh-TW" sz="1800">
                              <a:latin typeface="Cambria Math" panose="02040503050406030204" pitchFamily="18" charset="0"/>
                            </a:rPr>
                            <m:t>Im</m:t>
                          </m:r>
                          <m:r>
                            <a:rPr lang="en-US" altLang="zh-TW" sz="1800">
                              <a:latin typeface="Cambria Math" panose="02040503050406030204" pitchFamily="18" charset="0"/>
                            </a:rPr>
                            <m:t> </m:t>
                          </m:r>
                          <m:r>
                            <m:rPr>
                              <m:sty m:val="p"/>
                            </m:rPr>
                            <a:rPr lang="en-US" altLang="zh-TW" sz="1800">
                              <a:latin typeface="Cambria Math" panose="02040503050406030204" pitchFamily="18" charset="0"/>
                            </a:rPr>
                            <m:t>z</m:t>
                          </m:r>
                        </m:e>
                      </m:d>
                      <m:r>
                        <a:rPr lang="en-US" altLang="zh-TW" sz="1800" b="0" i="1" smtClean="0">
                          <a:latin typeface="Cambria Math" panose="02040503050406030204" pitchFamily="18" charset="0"/>
                        </a:rPr>
                        <m:t>=0+</m:t>
                      </m:r>
                      <m:r>
                        <a:rPr lang="en-US" altLang="zh-TW" sz="1800" b="0" i="1" smtClean="0">
                          <a:latin typeface="Cambria Math" panose="02040503050406030204" pitchFamily="18" charset="0"/>
                        </a:rPr>
                        <m:t>𝑖</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9" name="文字方塊 18">
                <a:extLst>
                  <a:ext uri="{FF2B5EF4-FFF2-40B4-BE49-F238E27FC236}">
                    <a16:creationId xmlns:a16="http://schemas.microsoft.com/office/drawing/2014/main" id="{17B84612-5E1B-BD46-BF3C-D60BC034A127}"/>
                  </a:ext>
                </a:extLst>
              </p:cNvPr>
              <p:cNvSpPr txBox="1">
                <a:spLocks noRot="1" noChangeAspect="1" noMove="1" noResize="1" noEditPoints="1" noAdjustHandles="1" noChangeArrowheads="1" noChangeShapeType="1" noTextEdit="1"/>
              </p:cNvSpPr>
              <p:nvPr/>
            </p:nvSpPr>
            <p:spPr bwMode="auto">
              <a:xfrm>
                <a:off x="1423263" y="3409882"/>
                <a:ext cx="6754862" cy="648126"/>
              </a:xfrm>
              <a:prstGeom prst="rect">
                <a:avLst/>
              </a:prstGeom>
              <a:blipFill>
                <a:blip r:embed="rId9"/>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E310B590-4CD7-294F-8CEF-7F6A253BE557}"/>
                  </a:ext>
                </a:extLst>
              </p:cNvPr>
              <p:cNvSpPr/>
              <p:nvPr/>
            </p:nvSpPr>
            <p:spPr>
              <a:xfrm>
                <a:off x="1320316" y="2950851"/>
                <a:ext cx="4472456" cy="369332"/>
              </a:xfrm>
              <a:prstGeom prst="rect">
                <a:avLst/>
              </a:prstGeom>
            </p:spPr>
            <p:txBody>
              <a:bodyPr wrap="square">
                <a:spAutoFit/>
              </a:bodyPr>
              <a:lstStyle/>
              <a:p>
                <a:r>
                  <a:rPr lang="zh-TW" altLang="en-US" sz="1800" dirty="0">
                    <a:latin typeface="Times New Roman" panose="02020603050405020304" pitchFamily="18" charset="0"/>
                  </a:rPr>
                  <a:t>注意複數</a:t>
                </a:r>
                <a:r>
                  <a:rPr lang="en-US" altLang="zh-TW" sz="1800" dirty="0">
                    <a:latin typeface="Times New Roman" panose="02020603050405020304" pitchFamily="18" charset="0"/>
                  </a:rPr>
                  <a:t> z</a:t>
                </a:r>
                <a:r>
                  <a:rPr lang="zh-TW" altLang="en-US" sz="1800" dirty="0">
                    <a:latin typeface="Times New Roman" panose="02020603050405020304" pitchFamily="18" charset="0"/>
                  </a:rPr>
                  <a:t> </a:t>
                </a:r>
                <a:r>
                  <a:rPr lang="zh-CN" altLang="en-US" sz="1800" dirty="0">
                    <a:latin typeface="Times New Roman" panose="02020603050405020304" pitchFamily="18" charset="0"/>
                  </a:rPr>
                  <a:t>包含</a:t>
                </a:r>
                <a:r>
                  <a:rPr lang="zh-TW" altLang="en-US" sz="1800" dirty="0">
                    <a:latin typeface="Times New Roman" panose="02020603050405020304" pitchFamily="18" charset="0"/>
                  </a:rPr>
                  <a:t>實數部</a:t>
                </a:r>
                <a14:m>
                  <m:oMath xmlns:m="http://schemas.openxmlformats.org/officeDocument/2006/math">
                    <m:r>
                      <m:rPr>
                        <m:sty m:val="p"/>
                      </m:rPr>
                      <a:rPr lang="en-US" altLang="zh-TW" sz="1800">
                        <a:latin typeface="Cambria Math" panose="02040503050406030204" pitchFamily="18" charset="0"/>
                      </a:rPr>
                      <m:t>Re</m:t>
                    </m:r>
                    <m:r>
                      <a:rPr lang="en-US" altLang="zh-TW" sz="1800" i="1">
                        <a:latin typeface="Cambria Math" panose="02040503050406030204" pitchFamily="18" charset="0"/>
                      </a:rPr>
                      <m:t> </m:t>
                    </m:r>
                    <m:r>
                      <a:rPr lang="en-US" altLang="zh-TW" sz="1800" i="1">
                        <a:latin typeface="Cambria Math" panose="02040503050406030204" pitchFamily="18" charset="0"/>
                      </a:rPr>
                      <m:t>𝑧</m:t>
                    </m:r>
                  </m:oMath>
                </a14:m>
                <a:r>
                  <a:rPr lang="zh-TW" altLang="en-US" sz="1800" dirty="0">
                    <a:latin typeface="Times New Roman" panose="02020603050405020304" pitchFamily="18" charset="0"/>
                  </a:rPr>
                  <a:t>與虛數部</a:t>
                </a:r>
                <a14:m>
                  <m:oMath xmlns:m="http://schemas.openxmlformats.org/officeDocument/2006/math">
                    <m:r>
                      <m:rPr>
                        <m:sty m:val="p"/>
                      </m:rPr>
                      <a:rPr lang="en-US" altLang="zh-TW" sz="1800">
                        <a:latin typeface="Cambria Math" panose="02040503050406030204" pitchFamily="18" charset="0"/>
                      </a:rPr>
                      <m:t>Im</m:t>
                    </m:r>
                    <m:r>
                      <a:rPr lang="en-US" altLang="zh-TW" sz="1800">
                        <a:latin typeface="Cambria Math" panose="02040503050406030204" pitchFamily="18" charset="0"/>
                      </a:rPr>
                      <m:t> </m:t>
                    </m:r>
                    <m:r>
                      <m:rPr>
                        <m:sty m:val="p"/>
                      </m:rPr>
                      <a:rPr lang="en-US" altLang="zh-TW" sz="1800" b="0" i="0" smtClean="0">
                        <a:latin typeface="Cambria Math" panose="02040503050406030204" pitchFamily="18" charset="0"/>
                      </a:rPr>
                      <m:t>z</m:t>
                    </m:r>
                  </m:oMath>
                </a14:m>
                <a:r>
                  <a:rPr lang="zh-TW" altLang="en-US" sz="1800" dirty="0">
                    <a:latin typeface="Times New Roman" panose="02020603050405020304" pitchFamily="18" charset="0"/>
                  </a:rPr>
                  <a:t>。</a:t>
                </a:r>
              </a:p>
            </p:txBody>
          </p:sp>
        </mc:Choice>
        <mc:Fallback xmlns="">
          <p:sp>
            <p:nvSpPr>
              <p:cNvPr id="2" name="矩形 1">
                <a:extLst>
                  <a:ext uri="{FF2B5EF4-FFF2-40B4-BE49-F238E27FC236}">
                    <a16:creationId xmlns:a16="http://schemas.microsoft.com/office/drawing/2014/main" id="{E310B590-4CD7-294F-8CEF-7F6A253BE557}"/>
                  </a:ext>
                </a:extLst>
              </p:cNvPr>
              <p:cNvSpPr>
                <a:spLocks noRot="1" noChangeAspect="1" noMove="1" noResize="1" noEditPoints="1" noAdjustHandles="1" noChangeArrowheads="1" noChangeShapeType="1" noTextEdit="1"/>
              </p:cNvSpPr>
              <p:nvPr/>
            </p:nvSpPr>
            <p:spPr>
              <a:xfrm>
                <a:off x="1320316" y="2950851"/>
                <a:ext cx="4472456" cy="369332"/>
              </a:xfrm>
              <a:prstGeom prst="rect">
                <a:avLst/>
              </a:prstGeom>
              <a:blipFill>
                <a:blip r:embed="rId10"/>
                <a:stretch>
                  <a:fillRect l="-1416"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2752430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additive="base">
                                        <p:cTn id="7" dur="500" fill="hold"/>
                                        <p:tgtEl>
                                          <p:spTgt spid="138244"/>
                                        </p:tgtEl>
                                        <p:attrNameLst>
                                          <p:attrName>ppt_x</p:attrName>
                                        </p:attrNameLst>
                                      </p:cBhvr>
                                      <p:tavLst>
                                        <p:tav tm="0">
                                          <p:val>
                                            <p:strVal val="#ppt_x"/>
                                          </p:val>
                                        </p:tav>
                                        <p:tav tm="100000">
                                          <p:val>
                                            <p:strVal val="#ppt_x"/>
                                          </p:val>
                                        </p:tav>
                                      </p:tavLst>
                                    </p:anim>
                                    <p:anim calcmode="lin" valueType="num">
                                      <p:cBhvr additive="base">
                                        <p:cTn id="8" dur="500" fill="hold"/>
                                        <p:tgtEl>
                                          <p:spTgt spid="1382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8247"/>
                                        </p:tgtEl>
                                        <p:attrNameLst>
                                          <p:attrName>style.visibility</p:attrName>
                                        </p:attrNameLst>
                                      </p:cBhvr>
                                      <p:to>
                                        <p:strVal val="visible"/>
                                      </p:to>
                                    </p:set>
                                    <p:anim calcmode="lin" valueType="num">
                                      <p:cBhvr additive="base">
                                        <p:cTn id="17" dur="500" fill="hold"/>
                                        <p:tgtEl>
                                          <p:spTgt spid="138247"/>
                                        </p:tgtEl>
                                        <p:attrNameLst>
                                          <p:attrName>ppt_x</p:attrName>
                                        </p:attrNameLst>
                                      </p:cBhvr>
                                      <p:tavLst>
                                        <p:tav tm="0">
                                          <p:val>
                                            <p:strVal val="#ppt_x"/>
                                          </p:val>
                                        </p:tav>
                                        <p:tav tm="100000">
                                          <p:val>
                                            <p:strVal val="#ppt_x"/>
                                          </p:val>
                                        </p:tav>
                                      </p:tavLst>
                                    </p:anim>
                                    <p:anim calcmode="lin" valueType="num">
                                      <p:cBhvr additive="base">
                                        <p:cTn id="18" dur="500" fill="hold"/>
                                        <p:tgtEl>
                                          <p:spTgt spid="1382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8252"/>
                                        </p:tgtEl>
                                        <p:attrNameLst>
                                          <p:attrName>style.visibility</p:attrName>
                                        </p:attrNameLst>
                                      </p:cBhvr>
                                      <p:to>
                                        <p:strVal val="visible"/>
                                      </p:to>
                                    </p:set>
                                    <p:anim calcmode="lin" valueType="num">
                                      <p:cBhvr additive="base">
                                        <p:cTn id="21" dur="500" fill="hold"/>
                                        <p:tgtEl>
                                          <p:spTgt spid="138252"/>
                                        </p:tgtEl>
                                        <p:attrNameLst>
                                          <p:attrName>ppt_x</p:attrName>
                                        </p:attrNameLst>
                                      </p:cBhvr>
                                      <p:tavLst>
                                        <p:tav tm="0">
                                          <p:val>
                                            <p:strVal val="#ppt_x"/>
                                          </p:val>
                                        </p:tav>
                                        <p:tav tm="100000">
                                          <p:val>
                                            <p:strVal val="#ppt_x"/>
                                          </p:val>
                                        </p:tav>
                                      </p:tavLst>
                                    </p:anim>
                                    <p:anim calcmode="lin" valueType="num">
                                      <p:cBhvr additive="base">
                                        <p:cTn id="22" dur="500" fill="hold"/>
                                        <p:tgtEl>
                                          <p:spTgt spid="13825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8255"/>
                                        </p:tgtEl>
                                        <p:attrNameLst>
                                          <p:attrName>style.visibility</p:attrName>
                                        </p:attrNameLst>
                                      </p:cBhvr>
                                      <p:to>
                                        <p:strVal val="visible"/>
                                      </p:to>
                                    </p:set>
                                    <p:anim calcmode="lin" valueType="num">
                                      <p:cBhvr additive="base">
                                        <p:cTn id="39" dur="500" fill="hold"/>
                                        <p:tgtEl>
                                          <p:spTgt spid="138255"/>
                                        </p:tgtEl>
                                        <p:attrNameLst>
                                          <p:attrName>ppt_x</p:attrName>
                                        </p:attrNameLst>
                                      </p:cBhvr>
                                      <p:tavLst>
                                        <p:tav tm="0">
                                          <p:val>
                                            <p:strVal val="#ppt_x"/>
                                          </p:val>
                                        </p:tav>
                                        <p:tav tm="100000">
                                          <p:val>
                                            <p:strVal val="#ppt_x"/>
                                          </p:val>
                                        </p:tav>
                                      </p:tavLst>
                                    </p:anim>
                                    <p:anim calcmode="lin" valueType="num">
                                      <p:cBhvr additive="base">
                                        <p:cTn id="40" dur="500" fill="hold"/>
                                        <p:tgtEl>
                                          <p:spTgt spid="138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p:bldP spid="138247" grpId="0"/>
      <p:bldP spid="138252" grpId="0"/>
      <p:bldP spid="138255" grpId="0"/>
      <p:bldP spid="17" grpId="0" animBg="1"/>
      <p:bldP spid="18" grpId="0" animBg="1"/>
      <p:bldP spid="19"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矩形 1"/>
          <p:cNvSpPr>
            <a:spLocks noChangeArrowheads="1"/>
          </p:cNvSpPr>
          <p:nvPr/>
        </p:nvSpPr>
        <p:spPr bwMode="auto">
          <a:xfrm>
            <a:off x="1280971" y="1471268"/>
            <a:ext cx="5262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如果我們大膽地猜，解正比於一個複數指數函數：</a:t>
            </a:r>
          </a:p>
        </p:txBody>
      </p:sp>
      <p:sp>
        <p:nvSpPr>
          <p:cNvPr id="12902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2902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9271" name="向下箭號 6"/>
          <p:cNvSpPr>
            <a:spLocks noChangeArrowheads="1"/>
          </p:cNvSpPr>
          <p:nvPr/>
        </p:nvSpPr>
        <p:spPr bwMode="auto">
          <a:xfrm>
            <a:off x="1672150" y="1907069"/>
            <a:ext cx="576263" cy="503237"/>
          </a:xfrm>
          <a:prstGeom prst="downArrow">
            <a:avLst>
              <a:gd name="adj1" fmla="val 50000"/>
              <a:gd name="adj2" fmla="val 5000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endParaRPr lang="zh-TW" altLang="en-US" sz="1800"/>
          </a:p>
        </p:txBody>
      </p:sp>
      <p:sp>
        <p:nvSpPr>
          <p:cNvPr id="12903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29034"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9276" name="向下箭號 11"/>
          <p:cNvSpPr>
            <a:spLocks noChangeArrowheads="1"/>
          </p:cNvSpPr>
          <p:nvPr/>
        </p:nvSpPr>
        <p:spPr bwMode="auto">
          <a:xfrm>
            <a:off x="1672152" y="3099279"/>
            <a:ext cx="576263" cy="503238"/>
          </a:xfrm>
          <a:prstGeom prst="downArrow">
            <a:avLst>
              <a:gd name="adj1" fmla="val 50000"/>
              <a:gd name="adj2" fmla="val 50000"/>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endParaRPr lang="zh-TW" altLang="en-US" sz="1800"/>
          </a:p>
        </p:txBody>
      </p:sp>
      <p:sp>
        <p:nvSpPr>
          <p:cNvPr id="139277" name="矩形 12"/>
          <p:cNvSpPr>
            <a:spLocks noChangeArrowheads="1"/>
          </p:cNvSpPr>
          <p:nvPr/>
        </p:nvSpPr>
        <p:spPr bwMode="auto">
          <a:xfrm>
            <a:off x="1235076" y="4307265"/>
            <a:ext cx="7501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原來的微分方程式現在一項對一項地轉化為未知的</a:t>
            </a:r>
            <a:r>
              <a:rPr lang="zh-TW" altLang="en-US" sz="1800" dirty="0">
                <a:solidFill>
                  <a:srgbClr val="FF0000"/>
                </a:solidFill>
                <a:latin typeface="Cambria Math" panose="02040503050406030204" pitchFamily="18" charset="0"/>
              </a:rPr>
              <a:t>𝛼滿足之</a:t>
            </a:r>
            <a:r>
              <a:rPr lang="zh-TW" altLang="en-US" sz="1800" dirty="0">
                <a:solidFill>
                  <a:srgbClr val="FF0000"/>
                </a:solidFill>
              </a:rPr>
              <a:t>代數方程式。</a:t>
            </a:r>
          </a:p>
        </p:txBody>
      </p:sp>
      <p:sp>
        <p:nvSpPr>
          <p:cNvPr id="129038"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29040"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3" name="文字方塊 2"/>
          <p:cNvSpPr txBox="1"/>
          <p:nvPr/>
        </p:nvSpPr>
        <p:spPr bwMode="auto">
          <a:xfrm>
            <a:off x="1266395" y="4818778"/>
            <a:ext cx="2808312" cy="369332"/>
          </a:xfrm>
          <a:prstGeom prst="rect">
            <a:avLst/>
          </a:prstGeom>
          <a:noFill/>
          <a:ln w="9525">
            <a:noFill/>
            <a:miter lim="800000"/>
            <a:headEnd/>
            <a:tailEnd/>
          </a:ln>
        </p:spPr>
        <p:txBody>
          <a:bodyPr wrap="square" rtlCol="0">
            <a:spAutoFit/>
          </a:bodyPr>
          <a:lstStyle/>
          <a:p>
            <a:r>
              <a:rPr lang="el-GR" altLang="zh-TW" sz="1800" dirty="0">
                <a:latin typeface="Times New Roman" panose="02020603050405020304" pitchFamily="18" charset="0"/>
              </a:rPr>
              <a:t>α</a:t>
            </a:r>
            <a:r>
              <a:rPr lang="zh-TW" altLang="en-US" sz="1800" dirty="0">
                <a:latin typeface="Times New Roman" panose="02020603050405020304" pitchFamily="18" charset="0"/>
              </a:rPr>
              <a:t> 可被解出：</a:t>
            </a:r>
          </a:p>
        </p:txBody>
      </p:sp>
      <mc:AlternateContent xmlns:mc="http://schemas.openxmlformats.org/markup-compatibility/2006" xmlns:a14="http://schemas.microsoft.com/office/drawing/2010/main">
        <mc:Choice Requires="a14">
          <p:sp>
            <p:nvSpPr>
              <p:cNvPr id="22" name="矩形 1"/>
              <p:cNvSpPr>
                <a:spLocks noChangeArrowheads="1"/>
              </p:cNvSpPr>
              <p:nvPr/>
            </p:nvSpPr>
            <p:spPr bwMode="auto">
              <a:xfrm>
                <a:off x="3980838" y="1844940"/>
                <a:ext cx="30357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上式所有項都正比於</a:t>
                </a:r>
                <a14:m>
                  <m:oMath xmlns:m="http://schemas.openxmlformats.org/officeDocument/2006/math">
                    <m:r>
                      <a:rPr lang="en-US" altLang="zh-TW" sz="1800" i="1">
                        <a:solidFill>
                          <a:srgbClr val="FF0000"/>
                        </a:solidFill>
                        <a:latin typeface="Cambria Math" panose="02040503050406030204" pitchFamily="18" charset="0"/>
                      </a:rPr>
                      <m:t>𝑧</m:t>
                    </m:r>
                    <m:r>
                      <a:rPr lang="zh-TW" altLang="en-US" sz="1800" i="1">
                        <a:solidFill>
                          <a:srgbClr val="FF0000"/>
                        </a:solidFill>
                        <a:latin typeface="Cambria Math" panose="02040503050406030204" pitchFamily="18" charset="0"/>
                      </a:rPr>
                      <m:t>：</m:t>
                    </m:r>
                  </m:oMath>
                </a14:m>
                <a:endParaRPr lang="zh-TW" altLang="en-US" sz="1800" dirty="0">
                  <a:solidFill>
                    <a:srgbClr val="FF0000"/>
                  </a:solidFill>
                </a:endParaRPr>
              </a:p>
            </p:txBody>
          </p:sp>
        </mc:Choice>
        <mc:Fallback xmlns="">
          <p:sp>
            <p:nvSpPr>
              <p:cNvPr id="22" name="矩形 1"/>
              <p:cNvSpPr>
                <a:spLocks noRot="1" noChangeAspect="1" noMove="1" noResize="1" noEditPoints="1" noAdjustHandles="1" noChangeArrowheads="1" noChangeShapeType="1" noTextEdit="1"/>
              </p:cNvSpPr>
              <p:nvPr/>
            </p:nvSpPr>
            <p:spPr bwMode="auto">
              <a:xfrm>
                <a:off x="3980838" y="1844940"/>
                <a:ext cx="3035772" cy="369332"/>
              </a:xfrm>
              <a:prstGeom prst="rect">
                <a:avLst/>
              </a:prstGeom>
              <a:blipFill>
                <a:blip r:embed="rId2"/>
                <a:stretch>
                  <a:fillRect l="-1667"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77DB2EF2-E7FB-5341-A688-B3CAF431AE95}"/>
                  </a:ext>
                </a:extLst>
              </p:cNvPr>
              <p:cNvSpPr txBox="1"/>
              <p:nvPr/>
            </p:nvSpPr>
            <p:spPr bwMode="auto">
              <a:xfrm>
                <a:off x="1763688" y="741693"/>
                <a:ext cx="2468240"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r>
                            <a:rPr lang="en-US" altLang="zh-TW" sz="1800" b="0" i="1" smtClean="0">
                              <a:latin typeface="Cambria Math" panose="02040503050406030204" pitchFamily="18" charset="0"/>
                            </a:rPr>
                            <m:t>𝑧</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𝑧</m:t>
                          </m:r>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77DB2EF2-E7FB-5341-A688-B3CAF431AE95}"/>
                  </a:ext>
                </a:extLst>
              </p:cNvPr>
              <p:cNvSpPr txBox="1">
                <a:spLocks noRot="1" noChangeAspect="1" noMove="1" noResize="1" noEditPoints="1" noAdjustHandles="1" noChangeArrowheads="1" noChangeShapeType="1" noTextEdit="1"/>
              </p:cNvSpPr>
              <p:nvPr/>
            </p:nvSpPr>
            <p:spPr bwMode="auto">
              <a:xfrm>
                <a:off x="1763688" y="741693"/>
                <a:ext cx="2468240" cy="648126"/>
              </a:xfrm>
              <a:prstGeom prst="rect">
                <a:avLst/>
              </a:prstGeom>
              <a:blipFill>
                <a:blip r:embed="rId3"/>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909595BF-CF9E-3448-96B3-4811B68E3791}"/>
                  </a:ext>
                </a:extLst>
              </p:cNvPr>
              <p:cNvSpPr txBox="1"/>
              <p:nvPr/>
            </p:nvSpPr>
            <p:spPr bwMode="auto">
              <a:xfrm>
                <a:off x="6993031" y="1465368"/>
                <a:ext cx="1200008"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4" name="文字方塊 23">
                <a:extLst>
                  <a:ext uri="{FF2B5EF4-FFF2-40B4-BE49-F238E27FC236}">
                    <a16:creationId xmlns:a16="http://schemas.microsoft.com/office/drawing/2014/main" id="{909595BF-CF9E-3448-96B3-4811B68E3791}"/>
                  </a:ext>
                </a:extLst>
              </p:cNvPr>
              <p:cNvSpPr txBox="1">
                <a:spLocks noRot="1" noChangeAspect="1" noMove="1" noResize="1" noEditPoints="1" noAdjustHandles="1" noChangeArrowheads="1" noChangeShapeType="1" noTextEdit="1"/>
              </p:cNvSpPr>
              <p:nvPr/>
            </p:nvSpPr>
            <p:spPr bwMode="auto">
              <a:xfrm>
                <a:off x="6993031" y="1465368"/>
                <a:ext cx="1200008" cy="369332"/>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0A65EBC5-9119-8F4C-9CB5-167A84D4E265}"/>
                  </a:ext>
                </a:extLst>
              </p:cNvPr>
              <p:cNvSpPr txBox="1"/>
              <p:nvPr/>
            </p:nvSpPr>
            <p:spPr bwMode="auto">
              <a:xfrm>
                <a:off x="6993617" y="1942684"/>
                <a:ext cx="1451488" cy="62555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𝑑</m:t>
                              </m:r>
                            </m:e>
                            <m:sup>
                              <m:r>
                                <a:rPr lang="en-US" altLang="zh-TW" sz="1800" b="0" i="1" smtClean="0">
                                  <a:latin typeface="Cambria Math" panose="02040503050406030204" pitchFamily="18" charset="0"/>
                                </a:rPr>
                                <m:t>𝑛</m:t>
                              </m:r>
                            </m:sup>
                          </m:sSup>
                        </m:num>
                        <m:den>
                          <m:r>
                            <a:rPr lang="en-US" altLang="zh-TW" sz="1800" b="0" i="1" smtClean="0">
                              <a:latin typeface="Cambria Math" panose="02040503050406030204" pitchFamily="18" charset="0"/>
                            </a:rPr>
                            <m:t>𝑑</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𝑡</m:t>
                              </m:r>
                            </m:e>
                            <m:sup>
                              <m:r>
                                <a:rPr lang="en-US" altLang="zh-TW" sz="1800" b="0" i="1" smtClean="0">
                                  <a:latin typeface="Cambria Math" panose="02040503050406030204" pitchFamily="18" charset="0"/>
                                </a:rPr>
                                <m:t>𝑛</m:t>
                              </m:r>
                            </m:sup>
                          </m:sSup>
                        </m:den>
                      </m:f>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𝛼</m:t>
                          </m:r>
                        </m:e>
                        <m:sup>
                          <m:r>
                            <a:rPr lang="en-US" altLang="zh-TW" sz="1800" b="0" i="1" smtClean="0">
                              <a:latin typeface="Cambria Math" panose="02040503050406030204" pitchFamily="18" charset="0"/>
                            </a:rPr>
                            <m:t>𝑛</m:t>
                          </m:r>
                        </m:sup>
                      </m:sSup>
                      <m:r>
                        <a:rPr lang="en-US" altLang="zh-TW" sz="1800" b="0" i="1" smtClean="0">
                          <a:latin typeface="Cambria Math" panose="02040503050406030204" pitchFamily="18" charset="0"/>
                        </a:rPr>
                        <m:t>𝑧</m:t>
                      </m:r>
                    </m:oMath>
                  </m:oMathPara>
                </a14:m>
                <a:endParaRPr lang="zh-TW" altLang="en-US" sz="1800" dirty="0">
                  <a:latin typeface="Times New Roman" panose="02020603050405020304" pitchFamily="18" charset="0"/>
                </a:endParaRPr>
              </a:p>
            </p:txBody>
          </p:sp>
        </mc:Choice>
        <mc:Fallback xmlns="">
          <p:sp>
            <p:nvSpPr>
              <p:cNvPr id="25" name="文字方塊 24">
                <a:extLst>
                  <a:ext uri="{FF2B5EF4-FFF2-40B4-BE49-F238E27FC236}">
                    <a16:creationId xmlns:a16="http://schemas.microsoft.com/office/drawing/2014/main" id="{0A65EBC5-9119-8F4C-9CB5-167A84D4E265}"/>
                  </a:ext>
                </a:extLst>
              </p:cNvPr>
              <p:cNvSpPr txBox="1">
                <a:spLocks noRot="1" noChangeAspect="1" noMove="1" noResize="1" noEditPoints="1" noAdjustHandles="1" noChangeArrowheads="1" noChangeShapeType="1" noTextEdit="1"/>
              </p:cNvSpPr>
              <p:nvPr/>
            </p:nvSpPr>
            <p:spPr bwMode="auto">
              <a:xfrm>
                <a:off x="6993617" y="1942684"/>
                <a:ext cx="1451488" cy="625556"/>
              </a:xfrm>
              <a:prstGeom prst="rect">
                <a:avLst/>
              </a:prstGeom>
              <a:blipFill>
                <a:blip r:embed="rId5"/>
                <a:stretch>
                  <a:fillRect b="-4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95055A59-1C8E-5A48-AACA-8DA367634C78}"/>
                  </a:ext>
                </a:extLst>
              </p:cNvPr>
              <p:cNvSpPr txBox="1"/>
              <p:nvPr/>
            </p:nvSpPr>
            <p:spPr bwMode="auto">
              <a:xfrm>
                <a:off x="1311330" y="2388114"/>
                <a:ext cx="2482026" cy="61824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𝛼</m:t>
                          </m:r>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𝑧</m:t>
                      </m:r>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26" name="文字方塊 25">
                <a:extLst>
                  <a:ext uri="{FF2B5EF4-FFF2-40B4-BE49-F238E27FC236}">
                    <a16:creationId xmlns:a16="http://schemas.microsoft.com/office/drawing/2014/main" id="{95055A59-1C8E-5A48-AACA-8DA367634C78}"/>
                  </a:ext>
                </a:extLst>
              </p:cNvPr>
              <p:cNvSpPr txBox="1">
                <a:spLocks noRot="1" noChangeAspect="1" noMove="1" noResize="1" noEditPoints="1" noAdjustHandles="1" noChangeArrowheads="1" noChangeShapeType="1" noTextEdit="1"/>
              </p:cNvSpPr>
              <p:nvPr/>
            </p:nvSpPr>
            <p:spPr bwMode="auto">
              <a:xfrm>
                <a:off x="1311330" y="2388114"/>
                <a:ext cx="2482026" cy="618246"/>
              </a:xfrm>
              <a:prstGeom prst="rect">
                <a:avLst/>
              </a:prstGeom>
              <a:blipFill>
                <a:blip r:embed="rId6"/>
                <a:stretch>
                  <a:fillRect b="-204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1FAEAC47-C312-9840-B60B-E396DFEEEC7C}"/>
                  </a:ext>
                </a:extLst>
              </p:cNvPr>
              <p:cNvSpPr txBox="1"/>
              <p:nvPr/>
            </p:nvSpPr>
            <p:spPr bwMode="auto">
              <a:xfrm>
                <a:off x="1285765" y="3636213"/>
                <a:ext cx="2140458" cy="61824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𝛼</m:t>
                          </m:r>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27" name="文字方塊 26">
                <a:extLst>
                  <a:ext uri="{FF2B5EF4-FFF2-40B4-BE49-F238E27FC236}">
                    <a16:creationId xmlns:a16="http://schemas.microsoft.com/office/drawing/2014/main" id="{1FAEAC47-C312-9840-B60B-E396DFEEEC7C}"/>
                  </a:ext>
                </a:extLst>
              </p:cNvPr>
              <p:cNvSpPr txBox="1">
                <a:spLocks noRot="1" noChangeAspect="1" noMove="1" noResize="1" noEditPoints="1" noAdjustHandles="1" noChangeArrowheads="1" noChangeShapeType="1" noTextEdit="1"/>
              </p:cNvSpPr>
              <p:nvPr/>
            </p:nvSpPr>
            <p:spPr bwMode="auto">
              <a:xfrm>
                <a:off x="1285765" y="3636213"/>
                <a:ext cx="2140458" cy="618246"/>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文字方塊 27">
                <a:extLst>
                  <a:ext uri="{FF2B5EF4-FFF2-40B4-BE49-F238E27FC236}">
                    <a16:creationId xmlns:a16="http://schemas.microsoft.com/office/drawing/2014/main" id="{AE533318-24D0-F44D-AEC2-A4C1F0D15F97}"/>
                  </a:ext>
                </a:extLst>
              </p:cNvPr>
              <p:cNvSpPr txBox="1"/>
              <p:nvPr/>
            </p:nvSpPr>
            <p:spPr bwMode="auto">
              <a:xfrm>
                <a:off x="1266395" y="5244166"/>
                <a:ext cx="3212418" cy="9106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panose="02040503050406030204" pitchFamily="18" charset="0"/>
                            </a:rPr>
                            <m:t>2</m:t>
                          </m:r>
                          <m:r>
                            <a:rPr lang="en-US" altLang="zh-TW" sz="1800" b="0" i="1" smtClean="0">
                              <a:latin typeface="Cambria Math"/>
                            </a:rPr>
                            <m:t>𝑚</m:t>
                          </m:r>
                        </m:den>
                      </m:f>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rad>
                        <m:radPr>
                          <m:degHide m:val="on"/>
                          <m:ctrlPr>
                            <a:rPr lang="en-US" altLang="zh-TW" sz="1800" b="0" i="1" smtClean="0">
                              <a:latin typeface="Cambria Math" panose="02040503050406030204" pitchFamily="18" charset="0"/>
                              <a:ea typeface="Cambria Math" panose="02040503050406030204" pitchFamily="18" charset="0"/>
                            </a:rPr>
                          </m:ctrlPr>
                        </m:radPr>
                        <m:deg/>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e>
                              </m:d>
                            </m:e>
                            <m:sup>
                              <m:r>
                                <a:rPr lang="en-US" altLang="zh-TW" sz="1800" b="0" i="1" smtClean="0">
                                  <a:latin typeface="Cambria Math" panose="02040503050406030204" pitchFamily="18" charset="0"/>
                                </a:rPr>
                                <m:t>2</m:t>
                              </m:r>
                            </m:sup>
                          </m:sSup>
                        </m:e>
                      </m:rad>
                    </m:oMath>
                  </m:oMathPara>
                </a14:m>
                <a:endParaRPr lang="zh-TW" altLang="en-US" sz="1800" dirty="0">
                  <a:latin typeface="Times New Roman" panose="02020603050405020304" pitchFamily="18" charset="0"/>
                </a:endParaRPr>
              </a:p>
            </p:txBody>
          </p:sp>
        </mc:Choice>
        <mc:Fallback xmlns="">
          <p:sp>
            <p:nvSpPr>
              <p:cNvPr id="28" name="文字方塊 27">
                <a:extLst>
                  <a:ext uri="{FF2B5EF4-FFF2-40B4-BE49-F238E27FC236}">
                    <a16:creationId xmlns:a16="http://schemas.microsoft.com/office/drawing/2014/main" id="{AE533318-24D0-F44D-AEC2-A4C1F0D15F97}"/>
                  </a:ext>
                </a:extLst>
              </p:cNvPr>
              <p:cNvSpPr txBox="1">
                <a:spLocks noRot="1" noChangeAspect="1" noMove="1" noResize="1" noEditPoints="1" noAdjustHandles="1" noChangeArrowheads="1" noChangeShapeType="1" noTextEdit="1"/>
              </p:cNvSpPr>
              <p:nvPr/>
            </p:nvSpPr>
            <p:spPr bwMode="auto">
              <a:xfrm>
                <a:off x="1266395" y="5244166"/>
                <a:ext cx="3212418" cy="910699"/>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p:sp>
        <p:nvSpPr>
          <p:cNvPr id="5" name="TextBox 4">
            <a:extLst>
              <a:ext uri="{FF2B5EF4-FFF2-40B4-BE49-F238E27FC236}">
                <a16:creationId xmlns:a16="http://schemas.microsoft.com/office/drawing/2014/main" id="{3F63EC32-6011-436B-4C55-A28212EC193A}"/>
              </a:ext>
            </a:extLst>
          </p:cNvPr>
          <p:cNvSpPr txBox="1"/>
          <p:nvPr/>
        </p:nvSpPr>
        <p:spPr bwMode="auto">
          <a:xfrm>
            <a:off x="4629432" y="5532456"/>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These are called </a:t>
            </a:r>
            <a:r>
              <a:rPr lang="en-US" sz="1800" dirty="0">
                <a:solidFill>
                  <a:srgbClr val="FF0000"/>
                </a:solidFill>
                <a:latin typeface="Times New Roman" panose="02020603050405020304" pitchFamily="18" charset="0"/>
                <a:cs typeface="Times New Roman" panose="02020603050405020304" pitchFamily="18" charset="0"/>
              </a:rPr>
              <a:t>Eigenvalues</a:t>
            </a:r>
            <a:r>
              <a:rPr lang="en-US" sz="1800" dirty="0">
                <a:latin typeface="Times New Roman" panose="02020603050405020304" pitchFamily="18" charset="0"/>
                <a:cs typeface="Times New Roman" panose="02020603050405020304" pitchFamily="18" charset="0"/>
              </a:rPr>
              <a:t> of the SHO.</a:t>
            </a:r>
          </a:p>
        </p:txBody>
      </p:sp>
      <p:sp>
        <p:nvSpPr>
          <p:cNvPr id="6" name="TextBox 5">
            <a:extLst>
              <a:ext uri="{FF2B5EF4-FFF2-40B4-BE49-F238E27FC236}">
                <a16:creationId xmlns:a16="http://schemas.microsoft.com/office/drawing/2014/main" id="{FA0C30FD-B044-62D0-58F4-AF66A46E9098}"/>
              </a:ext>
            </a:extLst>
          </p:cNvPr>
          <p:cNvSpPr txBox="1"/>
          <p:nvPr/>
        </p:nvSpPr>
        <p:spPr bwMode="auto">
          <a:xfrm>
            <a:off x="3789680" y="3781031"/>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This is called </a:t>
            </a:r>
            <a:r>
              <a:rPr lang="en-US" sz="1800" dirty="0">
                <a:solidFill>
                  <a:srgbClr val="FF0000"/>
                </a:solidFill>
                <a:latin typeface="Times New Roman" panose="02020603050405020304" pitchFamily="18" charset="0"/>
                <a:cs typeface="Times New Roman" panose="02020603050405020304" pitchFamily="18" charset="0"/>
              </a:rPr>
              <a:t>Characteristic Equation</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DC958787-8D51-3F4B-115C-EBCBEE6E1A5F}"/>
                  </a:ext>
                </a:extLst>
              </p:cNvPr>
              <p:cNvSpPr txBox="1"/>
              <p:nvPr/>
            </p:nvSpPr>
            <p:spPr bwMode="auto">
              <a:xfrm>
                <a:off x="4026389" y="2204808"/>
                <a:ext cx="3375011" cy="369332"/>
              </a:xfrm>
              <a:prstGeom prst="rect">
                <a:avLst/>
              </a:prstGeom>
              <a:noFill/>
              <a:ln w="9525">
                <a:noFill/>
                <a:miter lim="800000"/>
                <a:headEnd/>
                <a:tailEnd/>
              </a:ln>
            </p:spPr>
            <p:txBody>
              <a:bodyPr wrap="square" rtlCol="0">
                <a:spAutoFit/>
              </a:bodyPr>
              <a:lstStyle/>
              <a:p>
                <a:r>
                  <a:rPr lang="zh-TW" altLang="en-US" sz="1800" dirty="0">
                    <a:solidFill>
                      <a:srgbClr val="FF0000"/>
                    </a:solidFill>
                    <a:latin typeface="Times New Roman" panose="02020603050405020304" pitchFamily="18" charset="0"/>
                  </a:rPr>
                  <a:t>微分的次數對應</a:t>
                </a:r>
                <a14:m>
                  <m:oMath xmlns:m="http://schemas.openxmlformats.org/officeDocument/2006/math">
                    <m:r>
                      <a:rPr lang="zh-TW" altLang="en-US" sz="1800" i="1" dirty="0" smtClean="0">
                        <a:solidFill>
                          <a:srgbClr val="FF0000"/>
                        </a:solidFill>
                        <a:latin typeface="Cambria Math" panose="02040503050406030204" pitchFamily="18" charset="0"/>
                      </a:rPr>
                      <m:t>𝛼</m:t>
                    </m:r>
                  </m:oMath>
                </a14:m>
                <a:r>
                  <a:rPr lang="zh-TW" altLang="en-US" sz="1800" dirty="0">
                    <a:solidFill>
                      <a:srgbClr val="FF0000"/>
                    </a:solidFill>
                    <a:latin typeface="Times New Roman" panose="02020603050405020304" pitchFamily="18" charset="0"/>
                  </a:rPr>
                  <a:t>的冪次。</a:t>
                </a:r>
              </a:p>
            </p:txBody>
          </p:sp>
        </mc:Choice>
        <mc:Fallback xmlns="">
          <p:sp>
            <p:nvSpPr>
              <p:cNvPr id="7" name="文字方塊 1">
                <a:extLst>
                  <a:ext uri="{FF2B5EF4-FFF2-40B4-BE49-F238E27FC236}">
                    <a16:creationId xmlns:a16="http://schemas.microsoft.com/office/drawing/2014/main" id="{DC958787-8D51-3F4B-115C-EBCBEE6E1A5F}"/>
                  </a:ext>
                </a:extLst>
              </p:cNvPr>
              <p:cNvSpPr txBox="1">
                <a:spLocks noRot="1" noChangeAspect="1" noMove="1" noResize="1" noEditPoints="1" noAdjustHandles="1" noChangeArrowheads="1" noChangeShapeType="1" noTextEdit="1"/>
              </p:cNvSpPr>
              <p:nvPr/>
            </p:nvSpPr>
            <p:spPr bwMode="auto">
              <a:xfrm>
                <a:off x="4026389" y="2204808"/>
                <a:ext cx="3375011" cy="369332"/>
              </a:xfrm>
              <a:prstGeom prst="rect">
                <a:avLst/>
              </a:prstGeom>
              <a:blipFill>
                <a:blip r:embed="rId9"/>
                <a:stretch>
                  <a:fillRect l="-1498"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48777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39271"/>
                                        </p:tgtEl>
                                        <p:attrNameLst>
                                          <p:attrName>style.visibility</p:attrName>
                                        </p:attrNameLst>
                                      </p:cBhvr>
                                      <p:to>
                                        <p:strVal val="visible"/>
                                      </p:to>
                                    </p:set>
                                    <p:anim calcmode="lin" valueType="num">
                                      <p:cBhvr additive="base">
                                        <p:cTn id="12" dur="500" fill="hold"/>
                                        <p:tgtEl>
                                          <p:spTgt spid="139271"/>
                                        </p:tgtEl>
                                        <p:attrNameLst>
                                          <p:attrName>ppt_x</p:attrName>
                                        </p:attrNameLst>
                                      </p:cBhvr>
                                      <p:tavLst>
                                        <p:tav tm="0">
                                          <p:val>
                                            <p:strVal val="#ppt_x"/>
                                          </p:val>
                                        </p:tav>
                                        <p:tav tm="100000">
                                          <p:val>
                                            <p:strVal val="#ppt_x"/>
                                          </p:val>
                                        </p:tav>
                                      </p:tavLst>
                                    </p:anim>
                                    <p:anim calcmode="lin" valueType="num">
                                      <p:cBhvr additive="base">
                                        <p:cTn id="13" dur="500" fill="hold"/>
                                        <p:tgtEl>
                                          <p:spTgt spid="13927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ppt_x"/>
                                          </p:val>
                                        </p:tav>
                                        <p:tav tm="100000">
                                          <p:val>
                                            <p:strVal val="#ppt_x"/>
                                          </p:val>
                                        </p:tav>
                                      </p:tavLst>
                                    </p:anim>
                                    <p:anim calcmode="lin" valueType="num">
                                      <p:cBhvr additive="base">
                                        <p:cTn id="17" dur="500" fill="hold"/>
                                        <p:tgtEl>
                                          <p:spTgt spid="2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9276"/>
                                        </p:tgtEl>
                                        <p:attrNameLst>
                                          <p:attrName>style.visibility</p:attrName>
                                        </p:attrNameLst>
                                      </p:cBhvr>
                                      <p:to>
                                        <p:strVal val="visible"/>
                                      </p:to>
                                    </p:set>
                                    <p:anim calcmode="lin" valueType="num">
                                      <p:cBhvr additive="base">
                                        <p:cTn id="30" dur="500" fill="hold"/>
                                        <p:tgtEl>
                                          <p:spTgt spid="139276"/>
                                        </p:tgtEl>
                                        <p:attrNameLst>
                                          <p:attrName>ppt_x</p:attrName>
                                        </p:attrNameLst>
                                      </p:cBhvr>
                                      <p:tavLst>
                                        <p:tav tm="0">
                                          <p:val>
                                            <p:strVal val="#ppt_x"/>
                                          </p:val>
                                        </p:tav>
                                        <p:tav tm="100000">
                                          <p:val>
                                            <p:strVal val="#ppt_x"/>
                                          </p:val>
                                        </p:tav>
                                      </p:tavLst>
                                    </p:anim>
                                    <p:anim calcmode="lin" valueType="num">
                                      <p:cBhvr additive="base">
                                        <p:cTn id="31" dur="500" fill="hold"/>
                                        <p:tgtEl>
                                          <p:spTgt spid="13927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39277"/>
                                        </p:tgtEl>
                                        <p:attrNameLst>
                                          <p:attrName>style.visibility</p:attrName>
                                        </p:attrNameLst>
                                      </p:cBhvr>
                                      <p:to>
                                        <p:strVal val="visible"/>
                                      </p:to>
                                    </p:set>
                                    <p:anim calcmode="lin" valueType="num">
                                      <p:cBhvr additive="base">
                                        <p:cTn id="40" dur="500" fill="hold"/>
                                        <p:tgtEl>
                                          <p:spTgt spid="139277"/>
                                        </p:tgtEl>
                                        <p:attrNameLst>
                                          <p:attrName>ppt_x</p:attrName>
                                        </p:attrNameLst>
                                      </p:cBhvr>
                                      <p:tavLst>
                                        <p:tav tm="0">
                                          <p:val>
                                            <p:strVal val="#ppt_x"/>
                                          </p:val>
                                        </p:tav>
                                        <p:tav tm="100000">
                                          <p:val>
                                            <p:strVal val="#ppt_x"/>
                                          </p:val>
                                        </p:tav>
                                      </p:tavLst>
                                    </p:anim>
                                    <p:anim calcmode="lin" valueType="num">
                                      <p:cBhvr additive="base">
                                        <p:cTn id="41" dur="500" fill="hold"/>
                                        <p:tgtEl>
                                          <p:spTgt spid="13927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ppt_x"/>
                                          </p:val>
                                        </p:tav>
                                        <p:tav tm="100000">
                                          <p:val>
                                            <p:strVal val="#ppt_x"/>
                                          </p:val>
                                        </p:tav>
                                      </p:tavLst>
                                    </p:anim>
                                    <p:anim calcmode="lin" valueType="num">
                                      <p:cBhvr additive="base">
                                        <p:cTn id="47" dur="500" fill="hold"/>
                                        <p:tgtEl>
                                          <p:spTgt spid="2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ppt_x"/>
                                          </p:val>
                                        </p:tav>
                                        <p:tav tm="100000">
                                          <p:val>
                                            <p:strVal val="#ppt_x"/>
                                          </p:val>
                                        </p:tav>
                                      </p:tavLst>
                                    </p:anim>
                                    <p:anim calcmode="lin" valueType="num">
                                      <p:cBhvr additive="base">
                                        <p:cTn id="5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1" grpId="0" animBg="1"/>
      <p:bldP spid="139276" grpId="0" animBg="1"/>
      <p:bldP spid="139277" grpId="0"/>
      <p:bldP spid="3" grpId="0"/>
      <p:bldP spid="22" grpId="0"/>
      <p:bldP spid="26" grpId="0" animBg="1"/>
      <p:bldP spid="27" grpId="0" animBg="1"/>
      <p:bldP spid="28" grpId="0" animBg="1"/>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0052" name="矩形 3"/>
          <p:cNvSpPr>
            <a:spLocks noChangeArrowheads="1"/>
          </p:cNvSpPr>
          <p:nvPr/>
        </p:nvSpPr>
        <p:spPr bwMode="auto">
          <a:xfrm>
            <a:off x="794691" y="1006445"/>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若阻力不大</a:t>
            </a:r>
          </a:p>
        </p:txBody>
      </p:sp>
      <p:sp>
        <p:nvSpPr>
          <p:cNvPr id="13005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0055"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0057" name="矩形 8"/>
          <p:cNvSpPr>
            <a:spLocks noChangeArrowheads="1"/>
          </p:cNvSpPr>
          <p:nvPr/>
        </p:nvSpPr>
        <p:spPr bwMode="auto">
          <a:xfrm>
            <a:off x="3163348" y="982700"/>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通常我們得到兩個複數解</a:t>
            </a:r>
          </a:p>
        </p:txBody>
      </p:sp>
      <p:sp>
        <p:nvSpPr>
          <p:cNvPr id="13005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40301" name="矩形 12"/>
          <p:cNvSpPr>
            <a:spLocks noChangeArrowheads="1"/>
          </p:cNvSpPr>
          <p:nvPr/>
        </p:nvSpPr>
        <p:spPr bwMode="auto">
          <a:xfrm>
            <a:off x="778937" y="3479359"/>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我們得到了原來實數微分方程式的兩個實數解！</a:t>
            </a:r>
          </a:p>
        </p:txBody>
      </p:sp>
      <mc:AlternateContent xmlns:mc="http://schemas.openxmlformats.org/markup-compatibility/2006" xmlns:a14="http://schemas.microsoft.com/office/drawing/2010/main">
        <mc:Choice Requires="a14">
          <p:sp>
            <p:nvSpPr>
              <p:cNvPr id="14" name="矩形 13"/>
              <p:cNvSpPr/>
              <p:nvPr/>
            </p:nvSpPr>
            <p:spPr>
              <a:xfrm>
                <a:off x="5925435" y="843802"/>
                <a:ext cx="1787012" cy="819840"/>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600" i="1" smtClean="0">
                              <a:latin typeface="Cambria Math" panose="02040503050406030204" pitchFamily="18" charset="0"/>
                              <a:ea typeface="Cambria Math"/>
                            </a:rPr>
                          </m:ctrlPr>
                        </m:sSupPr>
                        <m:e>
                          <m:r>
                            <a:rPr lang="zh-TW" altLang="en-US" sz="1600" i="1">
                              <a:latin typeface="Cambria Math"/>
                              <a:ea typeface="Cambria Math"/>
                            </a:rPr>
                            <m:t>𝜔</m:t>
                          </m:r>
                        </m:e>
                        <m:sup>
                          <m:r>
                            <a:rPr lang="en-US" altLang="zh-TW" sz="1600" i="1">
                              <a:latin typeface="Cambria Math"/>
                              <a:ea typeface="Cambria Math"/>
                            </a:rPr>
                            <m:t>′</m:t>
                          </m:r>
                        </m:sup>
                      </m:sSup>
                      <m:r>
                        <a:rPr lang="en-US" altLang="zh-TW" sz="1600" i="1" smtClean="0">
                          <a:latin typeface="Cambria Math" panose="02040503050406030204" pitchFamily="18" charset="0"/>
                          <a:ea typeface="Cambria Math" panose="02040503050406030204" pitchFamily="18" charset="0"/>
                        </a:rPr>
                        <m:t>≡</m:t>
                      </m:r>
                      <m:rad>
                        <m:radPr>
                          <m:degHide m:val="on"/>
                          <m:ctrlPr>
                            <a:rPr lang="en-US" altLang="zh-TW" sz="1600" i="1">
                              <a:latin typeface="Cambria Math" panose="02040503050406030204" pitchFamily="18" charset="0"/>
                              <a:ea typeface="Cambria Math"/>
                            </a:rPr>
                          </m:ctrlPr>
                        </m:radPr>
                        <m:deg/>
                        <m:e>
                          <m:sSup>
                            <m:sSupPr>
                              <m:ctrlPr>
                                <a:rPr lang="en-US" altLang="zh-TW" sz="1600" i="1" smtClean="0">
                                  <a:latin typeface="Cambria Math" panose="02040503050406030204" pitchFamily="18" charset="0"/>
                                  <a:ea typeface="Cambria Math"/>
                                </a:rPr>
                              </m:ctrlPr>
                            </m:sSupPr>
                            <m:e>
                              <m:r>
                                <a:rPr lang="zh-TW" altLang="en-US" sz="1600" i="1" smtClean="0">
                                  <a:latin typeface="Cambria Math"/>
                                  <a:ea typeface="Cambria Math"/>
                                </a:rPr>
                                <m:t>𝜔</m:t>
                              </m:r>
                            </m:e>
                            <m:sup>
                              <m:r>
                                <a:rPr lang="en-US" altLang="zh-TW" sz="1600" b="0" i="1" smtClean="0">
                                  <a:latin typeface="Cambria Math"/>
                                  <a:ea typeface="Cambria Math"/>
                                </a:rPr>
                                <m:t>2</m:t>
                              </m:r>
                            </m:sup>
                          </m:sSup>
                          <m:r>
                            <a:rPr lang="en-US" altLang="zh-TW" sz="1600" i="1">
                              <a:latin typeface="Cambria Math"/>
                              <a:ea typeface="Cambria Math"/>
                            </a:rPr>
                            <m:t>−</m:t>
                          </m:r>
                          <m:f>
                            <m:fPr>
                              <m:ctrlPr>
                                <a:rPr lang="en-US" altLang="zh-TW" sz="1600" i="1">
                                  <a:latin typeface="Cambria Math" panose="02040503050406030204" pitchFamily="18" charset="0"/>
                                </a:rPr>
                              </m:ctrlPr>
                            </m:fPr>
                            <m:num>
                              <m:sSup>
                                <m:sSupPr>
                                  <m:ctrlPr>
                                    <a:rPr lang="en-US" altLang="zh-TW" sz="1600" i="1">
                                      <a:latin typeface="Cambria Math" panose="02040503050406030204" pitchFamily="18" charset="0"/>
                                    </a:rPr>
                                  </m:ctrlPr>
                                </m:sSupPr>
                                <m:e>
                                  <m:r>
                                    <a:rPr lang="en-US" altLang="zh-TW" sz="1600" i="1">
                                      <a:latin typeface="Cambria Math"/>
                                    </a:rPr>
                                    <m:t>𝑏</m:t>
                                  </m:r>
                                </m:e>
                                <m:sup>
                                  <m:r>
                                    <a:rPr lang="en-US" altLang="zh-TW" sz="1600" i="1">
                                      <a:latin typeface="Cambria Math"/>
                                    </a:rPr>
                                    <m:t>2</m:t>
                                  </m:r>
                                </m:sup>
                              </m:sSup>
                            </m:num>
                            <m:den>
                              <m:r>
                                <a:rPr lang="en-US" altLang="zh-TW" sz="1600" i="1">
                                  <a:latin typeface="Cambria Math"/>
                                </a:rPr>
                                <m:t>4</m:t>
                              </m:r>
                              <m:sSup>
                                <m:sSupPr>
                                  <m:ctrlPr>
                                    <a:rPr lang="en-US" altLang="zh-TW" sz="1600" i="1">
                                      <a:latin typeface="Cambria Math" panose="02040503050406030204" pitchFamily="18" charset="0"/>
                                    </a:rPr>
                                  </m:ctrlPr>
                                </m:sSupPr>
                                <m:e>
                                  <m:r>
                                    <a:rPr lang="en-US" altLang="zh-TW" sz="1600" i="1">
                                      <a:latin typeface="Cambria Math"/>
                                    </a:rPr>
                                    <m:t>𝑚</m:t>
                                  </m:r>
                                </m:e>
                                <m:sup>
                                  <m:r>
                                    <a:rPr lang="en-US" altLang="zh-TW" sz="1600" i="1">
                                      <a:latin typeface="Cambria Math"/>
                                    </a:rPr>
                                    <m:t>2</m:t>
                                  </m:r>
                                </m:sup>
                              </m:sSup>
                            </m:den>
                          </m:f>
                        </m:e>
                      </m:rad>
                    </m:oMath>
                  </m:oMathPara>
                </a14:m>
                <a:endParaRPr lang="zh-TW" altLang="en-US" sz="1600" dirty="0">
                  <a:latin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5925435" y="843802"/>
                <a:ext cx="1787012" cy="81984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7973E24F-AD27-8F4A-A655-21D43327C5DB}"/>
                  </a:ext>
                </a:extLst>
              </p:cNvPr>
              <p:cNvSpPr txBox="1"/>
              <p:nvPr/>
            </p:nvSpPr>
            <p:spPr bwMode="auto">
              <a:xfrm>
                <a:off x="806853" y="1866748"/>
                <a:ext cx="5974668" cy="513730"/>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ea typeface="Cambria Math" panose="02040503050406030204" pitchFamily="18" charset="0"/>
                            </a:rPr>
                            <m:t>±</m:t>
                          </m:r>
                        </m:sub>
                      </m:sSub>
                      <m:r>
                        <a:rPr lang="en-US" altLang="zh-TW" sz="1800" i="1">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b="0" i="1" smtClean="0">
                              <a:latin typeface="Cambria Math" panose="02040503050406030204" pitchFamily="18" charset="0"/>
                            </a:rPr>
                            <m:t>𝑡</m:t>
                          </m:r>
                        </m:sup>
                      </m:sSup>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d>
                        <m:dPr>
                          <m:begChr m:val="["/>
                          <m:endChr m:val="]"/>
                          <m:ctrlPr>
                            <a:rPr lang="en-US" altLang="zh-TW" sz="1800" i="1" smtClean="0">
                              <a:latin typeface="Cambria Math" panose="02040503050406030204" pitchFamily="18" charset="0"/>
                              <a:ea typeface="Cambria Math" panose="02040503050406030204" pitchFamily="18" charset="0"/>
                            </a:rPr>
                          </m:ctrlPr>
                        </m:dPr>
                        <m:e>
                          <m:func>
                            <m:funcPr>
                              <m:ctrlPr>
                                <a:rPr lang="en-US" altLang="zh-TW" sz="1800" i="1" smtClean="0">
                                  <a:latin typeface="Cambria Math" panose="02040503050406030204" pitchFamily="18" charset="0"/>
                                  <a:ea typeface="Cambria Math" panose="02040503050406030204" pitchFamily="18" charset="0"/>
                                </a:rPr>
                              </m:ctrlPr>
                            </m:funcPr>
                            <m:fName>
                              <m:r>
                                <m:rPr>
                                  <m:sty m:val="p"/>
                                </m:rPr>
                                <a:rPr lang="en-US" altLang="zh-TW" sz="1800" i="0" smtClean="0">
                                  <a:latin typeface="Cambria Math" panose="02040503050406030204" pitchFamily="18" charset="0"/>
                                  <a:ea typeface="Cambria Math" panose="02040503050406030204" pitchFamily="18" charset="0"/>
                                </a:rPr>
                                <m:t>cos</m:t>
                              </m:r>
                            </m:fName>
                            <m:e>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e>
                          </m:func>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func>
                            <m:funcPr>
                              <m:ctrlPr>
                                <a:rPr lang="en-US" altLang="zh-TW" sz="1800" b="0" i="1" smtClean="0">
                                  <a:latin typeface="Cambria Math" panose="02040503050406030204" pitchFamily="18" charset="0"/>
                                  <a:ea typeface="Cambria Math" panose="02040503050406030204" pitchFamily="18" charset="0"/>
                                </a:rPr>
                              </m:ctrlPr>
                            </m:funcPr>
                            <m:fName>
                              <m:r>
                                <m:rPr>
                                  <m:sty m:val="p"/>
                                </m:rPr>
                                <a:rPr lang="en-US" altLang="zh-TW" sz="1800" b="0" i="0" smtClean="0">
                                  <a:latin typeface="Cambria Math" panose="02040503050406030204" pitchFamily="18" charset="0"/>
                                  <a:ea typeface="Cambria Math" panose="02040503050406030204" pitchFamily="18" charset="0"/>
                                </a:rPr>
                                <m:t>sin</m:t>
                              </m:r>
                            </m:fName>
                            <m:e>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e>
                          </m:func>
                        </m:e>
                      </m:d>
                    </m:oMath>
                  </m:oMathPara>
                </a14:m>
                <a:endParaRPr lang="zh-TW" altLang="en-US" sz="1800" dirty="0">
                  <a:latin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7973E24F-AD27-8F4A-A655-21D43327C5DB}"/>
                  </a:ext>
                </a:extLst>
              </p:cNvPr>
              <p:cNvSpPr txBox="1">
                <a:spLocks noRot="1" noChangeAspect="1" noMove="1" noResize="1" noEditPoints="1" noAdjustHandles="1" noChangeArrowheads="1" noChangeShapeType="1" noTextEdit="1"/>
              </p:cNvSpPr>
              <p:nvPr/>
            </p:nvSpPr>
            <p:spPr bwMode="auto">
              <a:xfrm>
                <a:off x="806853" y="1866748"/>
                <a:ext cx="5974668" cy="513730"/>
              </a:xfrm>
              <a:prstGeom prst="rect">
                <a:avLst/>
              </a:prstGeom>
              <a:blipFill>
                <a:blip r:embed="rId3"/>
                <a:stretch>
                  <a:fillRect b="-476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C5C72CCA-0885-0248-B493-BF4EB0A3222B}"/>
                  </a:ext>
                </a:extLst>
              </p:cNvPr>
              <p:cNvSpPr txBox="1"/>
              <p:nvPr/>
            </p:nvSpPr>
            <p:spPr bwMode="auto">
              <a:xfrm>
                <a:off x="2123843" y="848445"/>
                <a:ext cx="857029" cy="525913"/>
              </a:xfrm>
              <a:prstGeom prst="rect">
                <a:avLst/>
              </a:prstGeom>
              <a:solidFill>
                <a:srgbClr val="FFFF99"/>
              </a:solidFill>
              <a:ln>
                <a:noFill/>
              </a:ln>
            </p:spPr>
            <p:txBody>
              <a:bodyPr wrap="none" lIns="0" tIns="0" rIns="0" bIns="0"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kumimoji="1" lang="zh-TW" altLang="en-US" sz="1800" i="1" smtClean="0">
                          <a:latin typeface="Cambria Math" panose="02040503050406030204" pitchFamily="18" charset="0"/>
                        </a:rPr>
                        <m:t>𝜔</m:t>
                      </m:r>
                      <m:r>
                        <a:rPr kumimoji="1" lang="en-US" altLang="zh-TW" sz="1800" b="0" i="0" smtClean="0">
                          <a:latin typeface="Cambria Math" panose="02040503050406030204" pitchFamily="18" charset="0"/>
                        </a:rPr>
                        <m:t>&gt;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𝑏</m:t>
                          </m:r>
                        </m:num>
                        <m:den>
                          <m:r>
                            <a:rPr kumimoji="1" lang="en-US" altLang="zh-TW" sz="1800" b="0" i="1" smtClean="0">
                              <a:latin typeface="Cambria Math" panose="02040503050406030204" pitchFamily="18" charset="0"/>
                            </a:rPr>
                            <m:t>2</m:t>
                          </m:r>
                          <m:r>
                            <a:rPr kumimoji="1" lang="en-US" altLang="zh-TW" sz="1800" b="0" i="1" smtClean="0">
                              <a:latin typeface="Cambria Math" panose="02040503050406030204" pitchFamily="18" charset="0"/>
                            </a:rPr>
                            <m:t>𝑚</m:t>
                          </m:r>
                        </m:den>
                      </m:f>
                    </m:oMath>
                  </m:oMathPara>
                </a14:m>
                <a:endParaRPr kumimoji="1" lang="zh-TW" altLang="en-US" sz="1800" dirty="0">
                  <a:latin typeface="Times New Roman" panose="02020603050405020304" pitchFamily="18" charset="0"/>
                </a:endParaRPr>
              </a:p>
            </p:txBody>
          </p:sp>
        </mc:Choice>
        <mc:Fallback xmlns="">
          <p:sp>
            <p:nvSpPr>
              <p:cNvPr id="19" name="文字方塊 18">
                <a:extLst>
                  <a:ext uri="{FF2B5EF4-FFF2-40B4-BE49-F238E27FC236}">
                    <a16:creationId xmlns:a16="http://schemas.microsoft.com/office/drawing/2014/main" id="{C5C72CCA-0885-0248-B493-BF4EB0A3222B}"/>
                  </a:ext>
                </a:extLst>
              </p:cNvPr>
              <p:cNvSpPr txBox="1">
                <a:spLocks noRot="1" noChangeAspect="1" noMove="1" noResize="1" noEditPoints="1" noAdjustHandles="1" noChangeArrowheads="1" noChangeShapeType="1" noTextEdit="1"/>
              </p:cNvSpPr>
              <p:nvPr/>
            </p:nvSpPr>
            <p:spPr bwMode="auto">
              <a:xfrm>
                <a:off x="2123843" y="848445"/>
                <a:ext cx="857029" cy="525913"/>
              </a:xfrm>
              <a:prstGeom prst="rect">
                <a:avLst/>
              </a:prstGeom>
              <a:blipFill>
                <a:blip r:embed="rId4"/>
                <a:stretch>
                  <a:fillRect l="-2941" t="-2326" r="-5882" b="-1395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17">
                <a:extLst>
                  <a:ext uri="{FF2B5EF4-FFF2-40B4-BE49-F238E27FC236}">
                    <a16:creationId xmlns:a16="http://schemas.microsoft.com/office/drawing/2014/main" id="{05178AE9-8C86-EFCF-7CAA-480DDDCBA259}"/>
                  </a:ext>
                </a:extLst>
              </p:cNvPr>
              <p:cNvSpPr txBox="1"/>
              <p:nvPr/>
            </p:nvSpPr>
            <p:spPr bwMode="auto">
              <a:xfrm>
                <a:off x="835392" y="4927823"/>
                <a:ext cx="6620402" cy="5010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left"/>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𝑥</m:t>
                      </m:r>
                      <m:r>
                        <a:rPr lang="en-US" altLang="zh-TW" sz="1800" i="1">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ea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𝑎</m:t>
                          </m:r>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𝑏</m:t>
                              </m:r>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sin</m:t>
                                  </m:r>
                                </m:fName>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i="1">
                                      <a:latin typeface="Cambria Math" panose="02040503050406030204" pitchFamily="18" charset="0"/>
                                      <a:ea typeface="Cambria Math" panose="02040503050406030204" pitchFamily="18" charset="0"/>
                                    </a:rPr>
                                    <m:t>𝑡</m:t>
                                  </m:r>
                                </m:e>
                              </m:func>
                            </m:e>
                          </m:func>
                        </m:e>
                      </m:d>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𝑚</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d>
                        <m:dPr>
                          <m:begChr m:val="["/>
                          <m:endChr m:val="]"/>
                          <m:ctrlPr>
                            <a:rPr lang="en-US" altLang="zh-TW" sz="1800" i="1">
                              <a:latin typeface="Cambria Math" panose="02040503050406030204" pitchFamily="18" charset="0"/>
                              <a:ea typeface="Cambria Math" panose="02040503050406030204" pitchFamily="18" charset="0"/>
                            </a:rPr>
                          </m:ctrlPr>
                        </m:dPr>
                        <m:e>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d>
                                <m:dPr>
                                  <m:ctrlPr>
                                    <a:rPr lang="en-US" altLang="zh-TW" sz="1800" i="1">
                                      <a:latin typeface="Cambria Math" panose="02040503050406030204" pitchFamily="18" charset="0"/>
                                      <a:ea typeface="Cambria Math" panose="02040503050406030204" pitchFamily="18" charset="0"/>
                                    </a:rPr>
                                  </m:ctrlPr>
                                </m:dPr>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e>
                      </m:d>
                    </m:oMath>
                  </m:oMathPara>
                </a14:m>
                <a:endParaRPr lang="zh-TW" altLang="en-US" sz="1800" dirty="0">
                  <a:latin typeface="Times New Roman" panose="02020603050405020304" pitchFamily="18" charset="0"/>
                </a:endParaRPr>
              </a:p>
            </p:txBody>
          </p:sp>
        </mc:Choice>
        <mc:Fallback xmlns="">
          <p:sp>
            <p:nvSpPr>
              <p:cNvPr id="4" name="文字方塊 17">
                <a:extLst>
                  <a:ext uri="{FF2B5EF4-FFF2-40B4-BE49-F238E27FC236}">
                    <a16:creationId xmlns:a16="http://schemas.microsoft.com/office/drawing/2014/main" id="{05178AE9-8C86-EFCF-7CAA-480DDDCBA259}"/>
                  </a:ext>
                </a:extLst>
              </p:cNvPr>
              <p:cNvSpPr txBox="1">
                <a:spLocks noRot="1" noChangeAspect="1" noMove="1" noResize="1" noEditPoints="1" noAdjustHandles="1" noChangeArrowheads="1" noChangeShapeType="1" noTextEdit="1"/>
              </p:cNvSpPr>
              <p:nvPr/>
            </p:nvSpPr>
            <p:spPr bwMode="auto">
              <a:xfrm>
                <a:off x="835392" y="4927823"/>
                <a:ext cx="6620402" cy="501099"/>
              </a:xfrm>
              <a:prstGeom prst="rect">
                <a:avLst/>
              </a:prstGeom>
              <a:blipFill>
                <a:blip r:embed="rId5"/>
                <a:stretch>
                  <a:fillRect l="-382" b="-1219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11">
                <a:extLst>
                  <a:ext uri="{FF2B5EF4-FFF2-40B4-BE49-F238E27FC236}">
                    <a16:creationId xmlns:a16="http://schemas.microsoft.com/office/drawing/2014/main" id="{EF13BAFC-8EFE-23EE-C7BC-25B8B9478C0B}"/>
                  </a:ext>
                </a:extLst>
              </p:cNvPr>
              <p:cNvSpPr>
                <a:spLocks noChangeArrowheads="1"/>
              </p:cNvSpPr>
              <p:nvPr/>
            </p:nvSpPr>
            <p:spPr bwMode="auto">
              <a:xfrm>
                <a:off x="778937" y="2491107"/>
                <a:ext cx="7823684" cy="3756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chemeClr val="tx1"/>
                    </a:solidFill>
                  </a:rPr>
                  <a:t>取複數解</a:t>
                </a:r>
                <a14:m>
                  <m:oMath xmlns:m="http://schemas.openxmlformats.org/officeDocument/2006/math">
                    <m:sSub>
                      <m:sSubPr>
                        <m:ctrlPr>
                          <a:rPr lang="en-US" altLang="zh-TW" sz="1800" i="1" smtClean="0">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𝑧</m:t>
                        </m:r>
                      </m:e>
                      <m:sub>
                        <m:r>
                          <a:rPr lang="en-US" altLang="zh-TW" sz="1800" i="1">
                            <a:solidFill>
                              <a:schemeClr val="tx1"/>
                            </a:solidFill>
                            <a:latin typeface="Cambria Math" panose="02040503050406030204" pitchFamily="18" charset="0"/>
                            <a:ea typeface="Cambria Math" panose="02040503050406030204" pitchFamily="18" charset="0"/>
                          </a:rPr>
                          <m:t>±</m:t>
                        </m:r>
                      </m:sub>
                    </m:sSub>
                  </m:oMath>
                </a14:m>
                <a:r>
                  <a:rPr lang="zh-TW" altLang="en-US" sz="1800" dirty="0">
                    <a:solidFill>
                      <a:schemeClr val="tx1"/>
                    </a:solidFill>
                  </a:rPr>
                  <a:t>的實數部或虛數部，即可得到原方程式的實數解</a:t>
                </a:r>
                <a:r>
                  <a:rPr lang="en-US" altLang="zh-TW" sz="1800" dirty="0">
                    <a:solidFill>
                      <a:schemeClr val="tx1"/>
                    </a:solidFill>
                  </a:rPr>
                  <a:t> </a:t>
                </a:r>
                <a:r>
                  <a:rPr lang="en-US" altLang="zh-TW" sz="1800" i="1" dirty="0">
                    <a:solidFill>
                      <a:schemeClr val="tx1"/>
                    </a:solidFill>
                  </a:rPr>
                  <a:t>x</a:t>
                </a:r>
                <a:r>
                  <a:rPr lang="zh-TW" altLang="en-US" sz="1800" dirty="0">
                    <a:solidFill>
                      <a:schemeClr val="tx1"/>
                    </a:solidFill>
                  </a:rPr>
                  <a:t>。</a:t>
                </a:r>
              </a:p>
            </p:txBody>
          </p:sp>
        </mc:Choice>
        <mc:Fallback xmlns="">
          <p:sp>
            <p:nvSpPr>
              <p:cNvPr id="5" name="矩形 11">
                <a:extLst>
                  <a:ext uri="{FF2B5EF4-FFF2-40B4-BE49-F238E27FC236}">
                    <a16:creationId xmlns:a16="http://schemas.microsoft.com/office/drawing/2014/main" id="{EF13BAFC-8EFE-23EE-C7BC-25B8B9478C0B}"/>
                  </a:ext>
                </a:extLst>
              </p:cNvPr>
              <p:cNvSpPr>
                <a:spLocks noRot="1" noChangeAspect="1" noMove="1" noResize="1" noEditPoints="1" noAdjustHandles="1" noChangeArrowheads="1" noChangeShapeType="1" noTextEdit="1"/>
              </p:cNvSpPr>
              <p:nvPr/>
            </p:nvSpPr>
            <p:spPr bwMode="auto">
              <a:xfrm>
                <a:off x="778937" y="2491107"/>
                <a:ext cx="7823684" cy="375616"/>
              </a:xfrm>
              <a:prstGeom prst="rect">
                <a:avLst/>
              </a:prstGeom>
              <a:blipFill>
                <a:blip r:embed="rId6"/>
                <a:stretch>
                  <a:fillRect l="-648"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B71F4A-E0B9-7748-D4C3-40D9F5BDD984}"/>
                  </a:ext>
                </a:extLst>
              </p:cNvPr>
              <p:cNvSpPr txBox="1"/>
              <p:nvPr/>
            </p:nvSpPr>
            <p:spPr bwMode="auto">
              <a:xfrm>
                <a:off x="804542" y="3014099"/>
                <a:ext cx="4572000" cy="38113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altLang="zh-TW" sz="1800" i="1" smtClean="0">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𝑧</m:t>
                        </m:r>
                      </m:e>
                      <m:sub>
                        <m:r>
                          <a:rPr lang="en-US" altLang="zh-TW" sz="1800" b="0" i="1" smtClean="0">
                            <a:solidFill>
                              <a:schemeClr val="tx1"/>
                            </a:solidFill>
                            <a:latin typeface="Cambria Math" panose="02040503050406030204" pitchFamily="18" charset="0"/>
                          </a:rPr>
                          <m:t>+</m:t>
                        </m:r>
                      </m:sub>
                    </m:sSub>
                  </m:oMath>
                </a14:m>
                <a:r>
                  <a:rPr lang="zh-TW" altLang="en-US" sz="1800" dirty="0">
                    <a:solidFill>
                      <a:schemeClr val="tx1"/>
                    </a:solidFill>
                    <a:latin typeface="Times New Roman" panose="02020603050405020304" pitchFamily="18" charset="0"/>
                  </a:rPr>
                  <a:t>的實數部與虛數部分別是：</a:t>
                </a:r>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0B71F4A-E0B9-7748-D4C3-40D9F5BDD984}"/>
                  </a:ext>
                </a:extLst>
              </p:cNvPr>
              <p:cNvSpPr txBox="1">
                <a:spLocks noRot="1" noChangeAspect="1" noMove="1" noResize="1" noEditPoints="1" noAdjustHandles="1" noChangeArrowheads="1" noChangeShapeType="1" noTextEdit="1"/>
              </p:cNvSpPr>
              <p:nvPr/>
            </p:nvSpPr>
            <p:spPr bwMode="auto">
              <a:xfrm>
                <a:off x="804542" y="3014099"/>
                <a:ext cx="4572000" cy="381130"/>
              </a:xfrm>
              <a:prstGeom prst="rect">
                <a:avLst/>
              </a:prstGeom>
              <a:blipFill>
                <a:blip r:embed="rId7"/>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7">
                <a:extLst>
                  <a:ext uri="{FF2B5EF4-FFF2-40B4-BE49-F238E27FC236}">
                    <a16:creationId xmlns:a16="http://schemas.microsoft.com/office/drawing/2014/main" id="{6F56F7D3-0CBF-31A2-2925-DFCF701C9995}"/>
                  </a:ext>
                </a:extLst>
              </p:cNvPr>
              <p:cNvSpPr txBox="1"/>
              <p:nvPr/>
            </p:nvSpPr>
            <p:spPr bwMode="auto">
              <a:xfrm>
                <a:off x="6047279" y="2954115"/>
                <a:ext cx="1826013" cy="5010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left"/>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   </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sin</m:t>
                          </m:r>
                        </m:fName>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i="1">
                              <a:latin typeface="Cambria Math" panose="02040503050406030204" pitchFamily="18" charset="0"/>
                              <a:ea typeface="Cambria Math" panose="02040503050406030204" pitchFamily="18" charset="0"/>
                            </a:rPr>
                            <m:t>𝑡</m:t>
                          </m:r>
                        </m:e>
                      </m:func>
                    </m:oMath>
                  </m:oMathPara>
                </a14:m>
                <a:endParaRPr lang="zh-TW" altLang="en-US" sz="1800" dirty="0">
                  <a:latin typeface="Times New Roman" panose="02020603050405020304" pitchFamily="18" charset="0"/>
                </a:endParaRPr>
              </a:p>
            </p:txBody>
          </p:sp>
        </mc:Choice>
        <mc:Fallback xmlns="">
          <p:sp>
            <p:nvSpPr>
              <p:cNvPr id="8" name="文字方塊 17">
                <a:extLst>
                  <a:ext uri="{FF2B5EF4-FFF2-40B4-BE49-F238E27FC236}">
                    <a16:creationId xmlns:a16="http://schemas.microsoft.com/office/drawing/2014/main" id="{6F56F7D3-0CBF-31A2-2925-DFCF701C9995}"/>
                  </a:ext>
                </a:extLst>
              </p:cNvPr>
              <p:cNvSpPr txBox="1">
                <a:spLocks noRot="1" noChangeAspect="1" noMove="1" noResize="1" noEditPoints="1" noAdjustHandles="1" noChangeArrowheads="1" noChangeShapeType="1" noTextEdit="1"/>
              </p:cNvSpPr>
              <p:nvPr/>
            </p:nvSpPr>
            <p:spPr bwMode="auto">
              <a:xfrm>
                <a:off x="6047279" y="2954115"/>
                <a:ext cx="1826013" cy="501099"/>
              </a:xfrm>
              <a:prstGeom prst="rect">
                <a:avLst/>
              </a:prstGeom>
              <a:blipFill>
                <a:blip r:embed="rId8"/>
                <a:stretch>
                  <a:fillRect l="-1379" b="-1219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7">
                <a:extLst>
                  <a:ext uri="{FF2B5EF4-FFF2-40B4-BE49-F238E27FC236}">
                    <a16:creationId xmlns:a16="http://schemas.microsoft.com/office/drawing/2014/main" id="{37611EEA-6642-1CA6-BCDB-606D95EF59C2}"/>
                  </a:ext>
                </a:extLst>
              </p:cNvPr>
              <p:cNvSpPr txBox="1"/>
              <p:nvPr/>
            </p:nvSpPr>
            <p:spPr bwMode="auto">
              <a:xfrm>
                <a:off x="3923928" y="2927901"/>
                <a:ext cx="1826014" cy="50109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left"/>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   </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r>
                        <a:rPr lang="en-US" altLang="zh-TW" sz="1800" i="1" smtClean="0">
                          <a:latin typeface="Cambria Math" panose="02040503050406030204" pitchFamily="18" charset="0"/>
                          <a:ea typeface="Cambria Math" panose="02040503050406030204" pitchFamily="18" charset="0"/>
                        </a:rPr>
                        <m:t>∙</m:t>
                      </m:r>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i="1">
                              <a:latin typeface="Cambria Math" panose="02040503050406030204" pitchFamily="18" charset="0"/>
                              <a:ea typeface="Cambria Math" panose="02040503050406030204" pitchFamily="18" charset="0"/>
                            </a:rPr>
                            <m:t>𝑡</m:t>
                          </m:r>
                        </m:e>
                      </m:func>
                    </m:oMath>
                  </m:oMathPara>
                </a14:m>
                <a:endParaRPr lang="zh-TW" altLang="en-US" sz="1800" dirty="0">
                  <a:latin typeface="Times New Roman" panose="02020603050405020304" pitchFamily="18" charset="0"/>
                </a:endParaRPr>
              </a:p>
            </p:txBody>
          </p:sp>
        </mc:Choice>
        <mc:Fallback xmlns="">
          <p:sp>
            <p:nvSpPr>
              <p:cNvPr id="9" name="文字方塊 17">
                <a:extLst>
                  <a:ext uri="{FF2B5EF4-FFF2-40B4-BE49-F238E27FC236}">
                    <a16:creationId xmlns:a16="http://schemas.microsoft.com/office/drawing/2014/main" id="{37611EEA-6642-1CA6-BCDB-606D95EF59C2}"/>
                  </a:ext>
                </a:extLst>
              </p:cNvPr>
              <p:cNvSpPr txBox="1">
                <a:spLocks noRot="1" noChangeAspect="1" noMove="1" noResize="1" noEditPoints="1" noAdjustHandles="1" noChangeArrowheads="1" noChangeShapeType="1" noTextEdit="1"/>
              </p:cNvSpPr>
              <p:nvPr/>
            </p:nvSpPr>
            <p:spPr bwMode="auto">
              <a:xfrm>
                <a:off x="3923928" y="2927901"/>
                <a:ext cx="1826014" cy="501099"/>
              </a:xfrm>
              <a:prstGeom prst="rect">
                <a:avLst/>
              </a:prstGeom>
              <a:blipFill>
                <a:blip r:embed="rId9"/>
                <a:stretch>
                  <a:fillRect l="-2083" b="-1219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E6EDB6E-7821-9387-3198-0F37FF3E1089}"/>
                  </a:ext>
                </a:extLst>
              </p:cNvPr>
              <p:cNvSpPr txBox="1"/>
              <p:nvPr/>
            </p:nvSpPr>
            <p:spPr bwMode="auto">
              <a:xfrm>
                <a:off x="800637" y="3942908"/>
                <a:ext cx="61107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chemeClr val="tx1"/>
                    </a:solidFill>
                    <a:latin typeface="Times New Roman" panose="02020603050405020304" pitchFamily="18" charset="0"/>
                  </a:rPr>
                  <a:t>注意：</a:t>
                </a:r>
                <a14:m>
                  <m:oMath xmlns:m="http://schemas.openxmlformats.org/officeDocument/2006/math">
                    <m:sSub>
                      <m:sSubPr>
                        <m:ctrlPr>
                          <a:rPr lang="en-US" altLang="zh-TW" sz="1800" i="1" smtClean="0">
                            <a:solidFill>
                              <a:schemeClr val="tx1"/>
                            </a:solidFill>
                            <a:latin typeface="Cambria Math" panose="02040503050406030204" pitchFamily="18" charset="0"/>
                          </a:rPr>
                        </m:ctrlPr>
                      </m:sSubPr>
                      <m:e>
                        <m:r>
                          <a:rPr lang="en-US" altLang="zh-TW" sz="1800" i="1">
                            <a:solidFill>
                              <a:schemeClr val="tx1"/>
                            </a:solidFill>
                            <a:latin typeface="Cambria Math" panose="02040503050406030204" pitchFamily="18" charset="0"/>
                          </a:rPr>
                          <m:t>𝑧</m:t>
                        </m:r>
                      </m:e>
                      <m:sub>
                        <m:r>
                          <a:rPr lang="en-US" altLang="zh-TW" sz="1800" b="0" i="1" smtClean="0">
                            <a:solidFill>
                              <a:schemeClr val="tx1"/>
                            </a:solidFill>
                            <a:latin typeface="Cambria Math" panose="02040503050406030204" pitchFamily="18" charset="0"/>
                          </a:rPr>
                          <m:t>−</m:t>
                        </m:r>
                      </m:sub>
                    </m:sSub>
                  </m:oMath>
                </a14:m>
                <a:r>
                  <a:rPr lang="zh-TW" altLang="en-US" sz="1800" dirty="0">
                    <a:solidFill>
                      <a:schemeClr val="tx1"/>
                    </a:solidFill>
                    <a:latin typeface="Times New Roman" panose="02020603050405020304" pitchFamily="18" charset="0"/>
                  </a:rPr>
                  <a:t>的實數部與虛數部</a:t>
                </a:r>
                <a:r>
                  <a:rPr lang="zh-TW" altLang="en-US" sz="1800" dirty="0">
                    <a:latin typeface="Times New Roman" panose="02020603050405020304" pitchFamily="18" charset="0"/>
                  </a:rPr>
                  <a:t>，與</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m:t>
                        </m:r>
                      </m:sub>
                    </m:sSub>
                  </m:oMath>
                </a14:m>
                <a:r>
                  <a:rPr lang="en-US" sz="1800" dirty="0">
                    <a:latin typeface="Times New Roman" panose="02020603050405020304" pitchFamily="18" charset="0"/>
                  </a:rPr>
                  <a:t>是一樣的函數！</a:t>
                </a:r>
              </a:p>
            </p:txBody>
          </p:sp>
        </mc:Choice>
        <mc:Fallback xmlns="">
          <p:sp>
            <p:nvSpPr>
              <p:cNvPr id="10" name="TextBox 9">
                <a:extLst>
                  <a:ext uri="{FF2B5EF4-FFF2-40B4-BE49-F238E27FC236}">
                    <a16:creationId xmlns:a16="http://schemas.microsoft.com/office/drawing/2014/main" id="{7E6EDB6E-7821-9387-3198-0F37FF3E1089}"/>
                  </a:ext>
                </a:extLst>
              </p:cNvPr>
              <p:cNvSpPr txBox="1">
                <a:spLocks noRot="1" noChangeAspect="1" noMove="1" noResize="1" noEditPoints="1" noAdjustHandles="1" noChangeArrowheads="1" noChangeShapeType="1" noTextEdit="1"/>
              </p:cNvSpPr>
              <p:nvPr/>
            </p:nvSpPr>
            <p:spPr bwMode="auto">
              <a:xfrm>
                <a:off x="800637" y="3942908"/>
                <a:ext cx="6110738" cy="369332"/>
              </a:xfrm>
              <a:prstGeom prst="rect">
                <a:avLst/>
              </a:prstGeom>
              <a:blipFill>
                <a:blip r:embed="rId10"/>
                <a:stretch>
                  <a:fillRect l="-62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1" name="TextBox 10">
            <a:extLst>
              <a:ext uri="{FF2B5EF4-FFF2-40B4-BE49-F238E27FC236}">
                <a16:creationId xmlns:a16="http://schemas.microsoft.com/office/drawing/2014/main" id="{80914B12-E60F-6FAC-917B-1D2B38171D3D}"/>
              </a:ext>
            </a:extLst>
          </p:cNvPr>
          <p:cNvSpPr txBox="1"/>
          <p:nvPr/>
        </p:nvSpPr>
        <p:spPr bwMode="auto">
          <a:xfrm>
            <a:off x="800637" y="4422328"/>
            <a:ext cx="6110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有了這兩個解，就可以以線性組合得出一般解</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A03627D-A05A-43F9-B4A7-02CFA005EFC9}"/>
                  </a:ext>
                </a:extLst>
              </p:cNvPr>
              <p:cNvSpPr txBox="1"/>
              <p:nvPr/>
            </p:nvSpPr>
            <p:spPr bwMode="auto">
              <a:xfrm>
                <a:off x="835390" y="5565085"/>
                <a:ext cx="812909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此一般解有兩個尚未決定的常數：</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𝑎</m:t>
                    </m:r>
                    <m:r>
                      <a:rPr lang="en-US" sz="1800" b="0" i="1" smtClean="0">
                        <a:latin typeface="Cambria Math" panose="02040503050406030204" pitchFamily="18" charset="0"/>
                        <a:cs typeface="Times New Roman" panose="02020603050405020304" pitchFamily="18" charset="0"/>
                      </a:rPr>
                      <m:t>,</m:t>
                    </m:r>
                    <m:r>
                      <a:rPr lang="en-US" sz="1800" b="0" i="1" smtClean="0">
                        <a:latin typeface="Cambria Math" panose="02040503050406030204" pitchFamily="18" charset="0"/>
                        <a:cs typeface="Times New Roman" panose="02020603050405020304" pitchFamily="18" charset="0"/>
                      </a:rPr>
                      <m:t>𝑏</m:t>
                    </m:r>
                  </m:oMath>
                </a14:m>
                <a:r>
                  <a:rPr lang="en-US" sz="1800" dirty="0">
                    <a:latin typeface="Times New Roman" panose="02020603050405020304" pitchFamily="18" charset="0"/>
                    <a:cs typeface="Times New Roman" panose="02020603050405020304" pitchFamily="18" charset="0"/>
                  </a:rPr>
                  <a:t>。</a:t>
                </a:r>
                <a:r>
                  <a:rPr lang="en-US" sz="1800" dirty="0" err="1">
                    <a:latin typeface="Times New Roman" panose="02020603050405020304" pitchFamily="18" charset="0"/>
                    <a:cs typeface="Times New Roman" panose="02020603050405020304" pitchFamily="18" charset="0"/>
                  </a:rPr>
                  <a:t>而我們正好有兩個起始條件決定</a:t>
                </a:r>
                <a:r>
                  <a:rPr lang="en-US" sz="1800" dirty="0">
                    <a:latin typeface="Times New Roman" panose="02020603050405020304" pitchFamily="18" charset="0"/>
                    <a:cs typeface="Times New Roman" panose="02020603050405020304" pitchFamily="18" charset="0"/>
                  </a:rPr>
                  <a:t> </a:t>
                </a:r>
                <a14:m>
                  <m:oMath xmlns:m="http://schemas.openxmlformats.org/officeDocument/2006/math">
                    <m:r>
                      <a:rPr lang="en-US" sz="1800" i="1">
                        <a:latin typeface="Cambria Math" panose="02040503050406030204" pitchFamily="18" charset="0"/>
                        <a:cs typeface="Times New Roman" panose="02020603050405020304" pitchFamily="18" charset="0"/>
                      </a:rPr>
                      <m:t>𝑎</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𝑏</m:t>
                    </m:r>
                  </m:oMath>
                </a14:m>
                <a:r>
                  <a:rPr lang="en-US" sz="1800" dirty="0">
                    <a:latin typeface="Times New Roman" panose="02020603050405020304" pitchFamily="18" charset="0"/>
                    <a:cs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3A03627D-A05A-43F9-B4A7-02CFA005EFC9}"/>
                  </a:ext>
                </a:extLst>
              </p:cNvPr>
              <p:cNvSpPr txBox="1">
                <a:spLocks noRot="1" noChangeAspect="1" noMove="1" noResize="1" noEditPoints="1" noAdjustHandles="1" noChangeArrowheads="1" noChangeShapeType="1" noTextEdit="1"/>
              </p:cNvSpPr>
              <p:nvPr/>
            </p:nvSpPr>
            <p:spPr bwMode="auto">
              <a:xfrm>
                <a:off x="835390" y="5565085"/>
                <a:ext cx="8129097" cy="369332"/>
              </a:xfrm>
              <a:prstGeom prst="rect">
                <a:avLst/>
              </a:prstGeom>
              <a:blipFill>
                <a:blip r:embed="rId11"/>
                <a:stretch>
                  <a:fillRect l="-623"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61256454-D1C8-82F7-A3C0-1F140B605794}"/>
              </a:ext>
            </a:extLst>
          </p:cNvPr>
          <p:cNvSpPr txBox="1"/>
          <p:nvPr/>
        </p:nvSpPr>
        <p:spPr bwMode="auto">
          <a:xfrm>
            <a:off x="835392" y="6021288"/>
            <a:ext cx="3232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所得到就是方程式的唯一解</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 name="文字方塊 27">
                <a:extLst>
                  <a:ext uri="{FF2B5EF4-FFF2-40B4-BE49-F238E27FC236}">
                    <a16:creationId xmlns:a16="http://schemas.microsoft.com/office/drawing/2014/main" id="{21FC0437-7BA0-8BB4-0E22-7E23070D5555}"/>
                  </a:ext>
                </a:extLst>
              </p:cNvPr>
              <p:cNvSpPr txBox="1"/>
              <p:nvPr/>
            </p:nvSpPr>
            <p:spPr bwMode="auto">
              <a:xfrm>
                <a:off x="5910627" y="178572"/>
                <a:ext cx="1952971" cy="61824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panose="02040503050406030204" pitchFamily="18" charset="0"/>
                            </a:rPr>
                            <m:t>2</m:t>
                          </m:r>
                          <m:r>
                            <a:rPr lang="en-US" altLang="zh-TW" sz="1800" b="0" i="1" smtClean="0">
                              <a:latin typeface="Cambria Math"/>
                            </a:rPr>
                            <m:t>𝑚</m:t>
                          </m:r>
                        </m:den>
                      </m:f>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𝜔</m:t>
                          </m:r>
                        </m:e>
                        <m:sup>
                          <m:r>
                            <a:rPr lang="en-US" altLang="zh-TW" sz="1800" i="1">
                              <a:latin typeface="Cambria Math"/>
                              <a:ea typeface="Cambria Math"/>
                            </a:rPr>
                            <m:t>′</m:t>
                          </m:r>
                        </m:sup>
                      </m:sSup>
                    </m:oMath>
                  </m:oMathPara>
                </a14:m>
                <a:endParaRPr lang="zh-TW" altLang="en-US" sz="1800" dirty="0">
                  <a:latin typeface="Times New Roman" panose="02020603050405020304" pitchFamily="18" charset="0"/>
                </a:endParaRPr>
              </a:p>
            </p:txBody>
          </p:sp>
        </mc:Choice>
        <mc:Fallback xmlns="">
          <p:sp>
            <p:nvSpPr>
              <p:cNvPr id="2" name="文字方塊 27">
                <a:extLst>
                  <a:ext uri="{FF2B5EF4-FFF2-40B4-BE49-F238E27FC236}">
                    <a16:creationId xmlns:a16="http://schemas.microsoft.com/office/drawing/2014/main" id="{21FC0437-7BA0-8BB4-0E22-7E23070D5555}"/>
                  </a:ext>
                </a:extLst>
              </p:cNvPr>
              <p:cNvSpPr txBox="1">
                <a:spLocks noRot="1" noChangeAspect="1" noMove="1" noResize="1" noEditPoints="1" noAdjustHandles="1" noChangeArrowheads="1" noChangeShapeType="1" noTextEdit="1"/>
              </p:cNvSpPr>
              <p:nvPr/>
            </p:nvSpPr>
            <p:spPr bwMode="auto">
              <a:xfrm>
                <a:off x="5910627" y="178572"/>
                <a:ext cx="1952971" cy="618246"/>
              </a:xfrm>
              <a:prstGeom prst="rect">
                <a:avLst/>
              </a:prstGeom>
              <a:blipFill>
                <a:blip r:embed="rId12"/>
                <a:stretch>
                  <a:fillRect b="-400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96993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0301"/>
                                        </p:tgtEl>
                                        <p:attrNameLst>
                                          <p:attrName>style.visibility</p:attrName>
                                        </p:attrNameLst>
                                      </p:cBhvr>
                                      <p:to>
                                        <p:strVal val="visible"/>
                                      </p:to>
                                    </p:set>
                                    <p:anim calcmode="lin" valueType="num">
                                      <p:cBhvr additive="base">
                                        <p:cTn id="7" dur="500" fill="hold"/>
                                        <p:tgtEl>
                                          <p:spTgt spid="140301"/>
                                        </p:tgtEl>
                                        <p:attrNameLst>
                                          <p:attrName>ppt_x</p:attrName>
                                        </p:attrNameLst>
                                      </p:cBhvr>
                                      <p:tavLst>
                                        <p:tav tm="0">
                                          <p:val>
                                            <p:strVal val="#ppt_x"/>
                                          </p:val>
                                        </p:tav>
                                        <p:tav tm="100000">
                                          <p:val>
                                            <p:strVal val="#ppt_x"/>
                                          </p:val>
                                        </p:tav>
                                      </p:tavLst>
                                    </p:anim>
                                    <p:anim calcmode="lin" valueType="num">
                                      <p:cBhvr additive="base">
                                        <p:cTn id="8" dur="500" fill="hold"/>
                                        <p:tgtEl>
                                          <p:spTgt spid="1403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301" grpId="0"/>
      <p:bldP spid="4" grpId="0" animBg="1"/>
      <p:bldP spid="5" grpId="0"/>
      <p:bldP spid="7" grpId="0"/>
      <p:bldP spid="8" grpId="0" animBg="1"/>
      <p:bldP spid="9" grpId="0" animBg="1"/>
      <p:bldP spid="10" grpId="0"/>
      <p:bldP spid="11" grpId="0"/>
      <p:bldP spid="12"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3" descr="F15_16"/>
          <p:cNvPicPr>
            <a:picLocks noChangeAspect="1" noChangeArrowheads="1"/>
          </p:cNvPicPr>
          <p:nvPr/>
        </p:nvPicPr>
        <p:blipFill>
          <a:blip r:embed="rId2">
            <a:extLst>
              <a:ext uri="{28A0092B-C50C-407E-A947-70E740481C1C}">
                <a14:useLocalDpi xmlns:a14="http://schemas.microsoft.com/office/drawing/2010/main" val="0"/>
              </a:ext>
            </a:extLst>
          </a:blip>
          <a:srcRect b="20529"/>
          <a:stretch>
            <a:fillRect/>
          </a:stretch>
        </p:blipFill>
        <p:spPr bwMode="auto">
          <a:xfrm>
            <a:off x="1921143" y="2325427"/>
            <a:ext cx="48974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文字方塊 4"/>
          <p:cNvSpPr txBox="1">
            <a:spLocks noChangeArrowheads="1"/>
          </p:cNvSpPr>
          <p:nvPr/>
        </p:nvSpPr>
        <p:spPr bwMode="auto">
          <a:xfrm>
            <a:off x="1921143" y="4800146"/>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振幅呈現</a:t>
            </a:r>
            <a:r>
              <a:rPr lang="zh-TW" altLang="en-US" sz="1800">
                <a:solidFill>
                  <a:srgbClr val="FF0000"/>
                </a:solidFill>
              </a:rPr>
              <a:t>指數衰減</a:t>
            </a:r>
            <a:r>
              <a:rPr lang="zh-TW" altLang="en-US" sz="1800"/>
              <a:t>！</a:t>
            </a:r>
          </a:p>
        </p:txBody>
      </p:sp>
      <p:sp>
        <p:nvSpPr>
          <p:cNvPr id="131078" name="文字方塊 5"/>
          <p:cNvSpPr txBox="1">
            <a:spLocks noChangeArrowheads="1"/>
          </p:cNvSpPr>
          <p:nvPr/>
        </p:nvSpPr>
        <p:spPr bwMode="auto">
          <a:xfrm>
            <a:off x="1921143" y="5280017"/>
            <a:ext cx="3167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振動頻率減小！</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36506F4E-5DE3-5245-B26F-E00692135CC4}"/>
                  </a:ext>
                </a:extLst>
              </p:cNvPr>
              <p:cNvSpPr txBox="1"/>
              <p:nvPr/>
            </p:nvSpPr>
            <p:spPr bwMode="auto">
              <a:xfrm>
                <a:off x="1937084" y="1176564"/>
                <a:ext cx="3228833" cy="5010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left"/>
                    </m:oMathParaPr>
                    <m:oMath xmlns:m="http://schemas.openxmlformats.org/officeDocument/2006/math">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𝑚</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d>
                        <m:dPr>
                          <m:begChr m:val="["/>
                          <m:endChr m:val="]"/>
                          <m:ctrlPr>
                            <a:rPr lang="en-US" altLang="zh-TW" sz="1800" i="1">
                              <a:latin typeface="Cambria Math" panose="02040503050406030204" pitchFamily="18" charset="0"/>
                              <a:ea typeface="Cambria Math" panose="02040503050406030204" pitchFamily="18" charset="0"/>
                            </a:rPr>
                          </m:ctrlPr>
                        </m:dPr>
                        <m:e>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d>
                                <m:dPr>
                                  <m:ctrlPr>
                                    <a:rPr lang="en-US" altLang="zh-TW" sz="1800" i="1" smtClean="0">
                                      <a:latin typeface="Cambria Math" panose="02040503050406030204" pitchFamily="18" charset="0"/>
                                      <a:ea typeface="Cambria Math" panose="02040503050406030204" pitchFamily="18" charset="0"/>
                                    </a:rPr>
                                  </m:ctrlPr>
                                </m:dPr>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e>
                      </m:d>
                    </m:oMath>
                  </m:oMathPara>
                </a14:m>
                <a:endParaRPr lang="zh-TW" altLang="en-US" sz="1800" dirty="0">
                  <a:latin typeface="Times New Roman" panose="02020603050405020304" pitchFamily="18" charset="0"/>
                </a:endParaRPr>
              </a:p>
            </p:txBody>
          </p:sp>
        </mc:Choice>
        <mc:Fallback xmlns="">
          <p:sp>
            <p:nvSpPr>
              <p:cNvPr id="7" name="文字方塊 6">
                <a:extLst>
                  <a:ext uri="{FF2B5EF4-FFF2-40B4-BE49-F238E27FC236}">
                    <a16:creationId xmlns:a16="http://schemas.microsoft.com/office/drawing/2014/main" id="{36506F4E-5DE3-5245-B26F-E00692135CC4}"/>
                  </a:ext>
                </a:extLst>
              </p:cNvPr>
              <p:cNvSpPr txBox="1">
                <a:spLocks noRot="1" noChangeAspect="1" noMove="1" noResize="1" noEditPoints="1" noAdjustHandles="1" noChangeArrowheads="1" noChangeShapeType="1" noTextEdit="1"/>
              </p:cNvSpPr>
              <p:nvPr/>
            </p:nvSpPr>
            <p:spPr bwMode="auto">
              <a:xfrm>
                <a:off x="1937084" y="1176564"/>
                <a:ext cx="3228833" cy="501099"/>
              </a:xfrm>
              <a:prstGeom prst="rect">
                <a:avLst/>
              </a:prstGeom>
              <a:blipFill>
                <a:blip r:embed="rId3"/>
                <a:stretch>
                  <a:fillRect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7845D14-34E3-D648-9706-414E0C1DA1B9}"/>
                  </a:ext>
                </a:extLst>
              </p:cNvPr>
              <p:cNvSpPr/>
              <p:nvPr/>
            </p:nvSpPr>
            <p:spPr>
              <a:xfrm>
                <a:off x="5652120" y="1176564"/>
                <a:ext cx="2016224" cy="910699"/>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𝜔</m:t>
                          </m:r>
                        </m:e>
                        <m:sup>
                          <m:r>
                            <a:rPr lang="en-US" altLang="zh-TW" sz="1800" i="1">
                              <a:latin typeface="Cambria Math"/>
                              <a:ea typeface="Cambria Math"/>
                            </a:rPr>
                            <m:t>′</m:t>
                          </m:r>
                        </m:sup>
                      </m:sSup>
                      <m:r>
                        <a:rPr lang="en-US" altLang="zh-TW" sz="1800" i="1">
                          <a:latin typeface="Cambria Math"/>
                          <a:ea typeface="Cambria Math"/>
                        </a:rPr>
                        <m:t>=</m:t>
                      </m:r>
                      <m:rad>
                        <m:radPr>
                          <m:degHide m:val="on"/>
                          <m:ctrlPr>
                            <a:rPr lang="en-US" altLang="zh-TW" sz="1800" i="1">
                              <a:latin typeface="Cambria Math" panose="02040503050406030204" pitchFamily="18" charset="0"/>
                              <a:ea typeface="Cambria Math"/>
                            </a:rPr>
                          </m:ctrlPr>
                        </m:radPr>
                        <m:deg/>
                        <m:e>
                          <m:sSup>
                            <m:sSupPr>
                              <m:ctrlPr>
                                <a:rPr lang="en-US" altLang="zh-TW" sz="1800" i="1" smtClean="0">
                                  <a:latin typeface="Cambria Math" panose="02040503050406030204" pitchFamily="18" charset="0"/>
                                  <a:ea typeface="Cambria Math"/>
                                </a:rPr>
                              </m:ctrlPr>
                            </m:sSupPr>
                            <m:e>
                              <m:r>
                                <a:rPr lang="zh-TW" altLang="en-US" sz="1800" i="1" smtClean="0">
                                  <a:latin typeface="Cambria Math"/>
                                  <a:ea typeface="Cambria Math"/>
                                </a:rPr>
                                <m:t>𝜔</m:t>
                              </m:r>
                            </m:e>
                            <m:sup>
                              <m:r>
                                <a:rPr lang="en-US" altLang="zh-TW" sz="1800" b="0" i="1" smtClean="0">
                                  <a:latin typeface="Cambria Math"/>
                                  <a:ea typeface="Cambria Math"/>
                                </a:rPr>
                                <m:t>2</m:t>
                              </m:r>
                            </m:sup>
                          </m:sSup>
                          <m:r>
                            <a:rPr lang="en-US" altLang="zh-TW" sz="1800" i="1">
                              <a:latin typeface="Cambria Math"/>
                              <a:ea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𝑏</m:t>
                                  </m:r>
                                </m:e>
                                <m:sup>
                                  <m:r>
                                    <a:rPr lang="en-US" altLang="zh-TW" sz="1800" i="1">
                                      <a:latin typeface="Cambria Math"/>
                                    </a:rPr>
                                    <m:t>2</m:t>
                                  </m:r>
                                </m:sup>
                              </m:sSup>
                            </m:num>
                            <m:den>
                              <m:r>
                                <a:rPr lang="en-US" altLang="zh-TW" sz="1800" i="1">
                                  <a:latin typeface="Cambria Math"/>
                                </a:rPr>
                                <m:t>4</m:t>
                              </m:r>
                              <m:sSup>
                                <m:sSupPr>
                                  <m:ctrlPr>
                                    <a:rPr lang="en-US" altLang="zh-TW" sz="1800" i="1">
                                      <a:latin typeface="Cambria Math" panose="02040503050406030204" pitchFamily="18" charset="0"/>
                                    </a:rPr>
                                  </m:ctrlPr>
                                </m:sSupPr>
                                <m:e>
                                  <m:r>
                                    <a:rPr lang="en-US" altLang="zh-TW" sz="1800" i="1">
                                      <a:latin typeface="Cambria Math"/>
                                    </a:rPr>
                                    <m:t>𝑚</m:t>
                                  </m:r>
                                </m:e>
                                <m:sup>
                                  <m:r>
                                    <a:rPr lang="en-US" altLang="zh-TW" sz="1800" i="1">
                                      <a:latin typeface="Cambria Math"/>
                                    </a:rPr>
                                    <m:t>2</m:t>
                                  </m:r>
                                </m:sup>
                              </m:sSup>
                            </m:den>
                          </m:f>
                        </m:e>
                      </m:rad>
                    </m:oMath>
                  </m:oMathPara>
                </a14:m>
                <a:endParaRPr lang="zh-TW" altLang="en-US" sz="1800" dirty="0">
                  <a:latin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37845D14-34E3-D648-9706-414E0C1DA1B9}"/>
                  </a:ext>
                </a:extLst>
              </p:cNvPr>
              <p:cNvSpPr>
                <a:spLocks noRot="1" noChangeAspect="1" noMove="1" noResize="1" noEditPoints="1" noAdjustHandles="1" noChangeArrowheads="1" noChangeShapeType="1" noTextEdit="1"/>
              </p:cNvSpPr>
              <p:nvPr/>
            </p:nvSpPr>
            <p:spPr>
              <a:xfrm>
                <a:off x="5652120" y="1176564"/>
                <a:ext cx="2016224" cy="91069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20644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0052" name="矩形 3"/>
          <p:cNvSpPr>
            <a:spLocks noChangeArrowheads="1"/>
          </p:cNvSpPr>
          <p:nvPr/>
        </p:nvSpPr>
        <p:spPr bwMode="auto">
          <a:xfrm>
            <a:off x="1262449" y="573463"/>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若阻力很大</a:t>
            </a:r>
          </a:p>
        </p:txBody>
      </p:sp>
      <p:sp>
        <p:nvSpPr>
          <p:cNvPr id="130053"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0055"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0057" name="矩形 8"/>
              <p:cNvSpPr>
                <a:spLocks noChangeArrowheads="1"/>
              </p:cNvSpPr>
              <p:nvPr/>
            </p:nvSpPr>
            <p:spPr bwMode="auto">
              <a:xfrm>
                <a:off x="3657052" y="582942"/>
                <a:ext cx="28591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14:m>
                  <m:oMath xmlns:m="http://schemas.openxmlformats.org/officeDocument/2006/math">
                    <m:r>
                      <a:rPr lang="zh-TW" altLang="en-US" sz="1800" i="1" dirty="0" smtClean="0">
                        <a:latin typeface="Cambria Math"/>
                      </a:rPr>
                      <m:t>𝛼</m:t>
                    </m:r>
                  </m:oMath>
                </a14:m>
                <a:r>
                  <a:rPr lang="zh-TW" altLang="en-US" sz="1800" dirty="0"/>
                  <a:t>得到兩個實數解：</a:t>
                </a:r>
              </a:p>
            </p:txBody>
          </p:sp>
        </mc:Choice>
        <mc:Fallback xmlns="">
          <p:sp>
            <p:nvSpPr>
              <p:cNvPr id="130057" name="矩形 8"/>
              <p:cNvSpPr>
                <a:spLocks noRot="1" noChangeAspect="1" noMove="1" noResize="1" noEditPoints="1" noAdjustHandles="1" noChangeArrowheads="1" noChangeShapeType="1" noTextEdit="1"/>
              </p:cNvSpPr>
              <p:nvPr/>
            </p:nvSpPr>
            <p:spPr bwMode="auto">
              <a:xfrm>
                <a:off x="3657052" y="582942"/>
                <a:ext cx="2859164" cy="369332"/>
              </a:xfrm>
              <a:prstGeom prst="rect">
                <a:avLst/>
              </a:prstGeom>
              <a:blipFill>
                <a:blip r:embed="rId2"/>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005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3" name="文字方塊 2"/>
              <p:cNvSpPr txBox="1"/>
              <p:nvPr/>
            </p:nvSpPr>
            <p:spPr bwMode="auto">
              <a:xfrm>
                <a:off x="1214268" y="1979146"/>
                <a:ext cx="6310059" cy="375616"/>
              </a:xfrm>
              <a:prstGeom prst="rect">
                <a:avLst/>
              </a:prstGeom>
              <a:noFill/>
              <a:ln w="9525">
                <a:noFill/>
                <a:miter lim="800000"/>
                <a:headEnd/>
                <a:tailEnd/>
              </a:ln>
            </p:spPr>
            <p:txBody>
              <a:bodyPr wrap="square" rtlCol="0">
                <a:spAutoFit/>
              </a:bodyPr>
              <a:lstStyle/>
              <a:p>
                <a14:m>
                  <m:oMath xmlns:m="http://schemas.openxmlformats.org/officeDocument/2006/math">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a:latin typeface="Cambria Math" panose="02040503050406030204" pitchFamily="18" charset="0"/>
                            <a:ea typeface="Cambria Math" panose="02040503050406030204" pitchFamily="18" charset="0"/>
                          </a:rPr>
                          <m:t>±</m:t>
                        </m:r>
                      </m:sub>
                    </m:sSub>
                  </m:oMath>
                </a14:m>
                <a:r>
                  <a:rPr lang="zh-TW" altLang="en-US" sz="1800" dirty="0">
                    <a:latin typeface="Times New Roman" panose="02020603050405020304" pitchFamily="18" charset="0"/>
                  </a:rPr>
                  <a:t>都是負的，</a:t>
                </a:r>
                <a:r>
                  <a:rPr lang="zh-TW" altLang="en-US" sz="1800" dirty="0">
                    <a:solidFill>
                      <a:srgbClr val="FF0000"/>
                    </a:solidFill>
                    <a:latin typeface="Times New Roman" panose="02020603050405020304" pitchFamily="18" charset="0"/>
                  </a:rPr>
                  <a:t>兩個解都是隨時間指數遞減，而沒有振盪</a:t>
                </a:r>
                <a:r>
                  <a:rPr lang="zh-TW" altLang="en-US" sz="1800" dirty="0">
                    <a:latin typeface="Times New Roman" panose="02020603050405020304"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214268" y="1979146"/>
                <a:ext cx="6310059" cy="375616"/>
              </a:xfrm>
              <a:prstGeom prst="rect">
                <a:avLst/>
              </a:prstGeom>
              <a:blipFill>
                <a:blip r:embed="rId3"/>
                <a:stretch>
                  <a:fillRect t="-10000" b="-20000"/>
                </a:stretch>
              </a:blipFill>
              <a:ln w="9525">
                <a:noFill/>
                <a:miter lim="800000"/>
                <a:headEnd/>
                <a:tailEnd/>
              </a:ln>
            </p:spPr>
            <p:txBody>
              <a:bodyPr/>
              <a:lstStyle/>
              <a:p>
                <a:r>
                  <a:rPr lang="en-US">
                    <a:noFill/>
                  </a:rPr>
                  <a:t> </a:t>
                </a:r>
              </a:p>
            </p:txBody>
          </p:sp>
        </mc:Fallback>
      </mc:AlternateContent>
      <p:pic>
        <p:nvPicPr>
          <p:cNvPr id="16" name="Picture 2" descr="15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872" y="3212976"/>
            <a:ext cx="3104323" cy="254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文字方塊 4"/>
              <p:cNvSpPr txBox="1">
                <a:spLocks noChangeArrowheads="1"/>
              </p:cNvSpPr>
              <p:nvPr/>
            </p:nvSpPr>
            <p:spPr bwMode="auto">
              <a:xfrm>
                <a:off x="1293541" y="5783770"/>
                <a:ext cx="7850459" cy="491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如果 </a:t>
                </a:r>
                <a14:m>
                  <m:oMath xmlns:m="http://schemas.openxmlformats.org/officeDocument/2006/math">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𝑏</m:t>
                        </m:r>
                      </m:num>
                      <m:den>
                        <m:r>
                          <a:rPr lang="en-US" altLang="zh-TW" sz="1800" i="1">
                            <a:latin typeface="Cambria Math" panose="02040503050406030204" pitchFamily="18" charset="0"/>
                          </a:rPr>
                          <m:t>2</m:t>
                        </m:r>
                        <m:r>
                          <a:rPr lang="en-US" altLang="zh-TW" sz="1800" i="1">
                            <a:latin typeface="Cambria Math" panose="02040503050406030204" pitchFamily="18" charset="0"/>
                          </a:rPr>
                          <m:t>𝑚</m:t>
                        </m:r>
                      </m:den>
                    </m:f>
                  </m:oMath>
                </a14:m>
                <a:r>
                  <a:rPr lang="zh-TW" altLang="en-US" sz="1800" dirty="0"/>
                  <a:t>大於</a:t>
                </a:r>
                <a14:m>
                  <m:oMath xmlns:m="http://schemas.openxmlformats.org/officeDocument/2006/math">
                    <m:r>
                      <a:rPr lang="zh-TW" altLang="en-US" sz="1800" i="1">
                        <a:latin typeface="Cambria Math" panose="02040503050406030204" pitchFamily="18" charset="0"/>
                      </a:rPr>
                      <m:t>𝜔</m:t>
                    </m:r>
                  </m:oMath>
                </a14:m>
                <a:r>
                  <a:rPr lang="zh-TW" altLang="en-US" sz="1800" dirty="0"/>
                  <a:t>，那就根本沒有振動了！阻尼可以大到連一次震盪都未完成！</a:t>
                </a:r>
              </a:p>
            </p:txBody>
          </p:sp>
        </mc:Choice>
        <mc:Fallback xmlns="">
          <p:sp>
            <p:nvSpPr>
              <p:cNvPr id="18" name="文字方塊 4"/>
              <p:cNvSpPr txBox="1">
                <a:spLocks noRot="1" noChangeAspect="1" noMove="1" noResize="1" noEditPoints="1" noAdjustHandles="1" noChangeArrowheads="1" noChangeShapeType="1" noTextEdit="1"/>
              </p:cNvSpPr>
              <p:nvPr/>
            </p:nvSpPr>
            <p:spPr bwMode="auto">
              <a:xfrm>
                <a:off x="1293541" y="5783770"/>
                <a:ext cx="7850459" cy="491288"/>
              </a:xfrm>
              <a:prstGeom prst="rect">
                <a:avLst/>
              </a:prstGeom>
              <a:blipFill>
                <a:blip r:embed="rId5"/>
                <a:stretch>
                  <a:fillRect l="-646" b="-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向右箭號 4"/>
          <p:cNvSpPr/>
          <p:nvPr/>
        </p:nvSpPr>
        <p:spPr>
          <a:xfrm>
            <a:off x="4875363" y="1413656"/>
            <a:ext cx="432048" cy="288032"/>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332E5236-3AD4-9D4A-A6E9-E43B0CA4A91F}"/>
                  </a:ext>
                </a:extLst>
              </p:cNvPr>
              <p:cNvSpPr txBox="1"/>
              <p:nvPr/>
            </p:nvSpPr>
            <p:spPr bwMode="auto">
              <a:xfrm>
                <a:off x="2588751" y="468614"/>
                <a:ext cx="857029" cy="544252"/>
              </a:xfrm>
              <a:prstGeom prst="rect">
                <a:avLst/>
              </a:prstGeom>
              <a:solidFill>
                <a:srgbClr val="FFFF99"/>
              </a:solidFill>
              <a:ln>
                <a:noFill/>
              </a:ln>
            </p:spPr>
            <p:txBody>
              <a:bodyPr wrap="none" lIns="0" tIns="0" rIns="0" bIns="0"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kumimoji="1" lang="zh-TW" altLang="en-US" sz="1800" i="1" smtClean="0">
                          <a:latin typeface="Cambria Math" panose="02040503050406030204" pitchFamily="18" charset="0"/>
                        </a:rPr>
                        <m:t>𝜔</m:t>
                      </m:r>
                      <m:r>
                        <a:rPr kumimoji="1" lang="en-US" altLang="zh-TW" sz="1800" b="0" i="0" smtClean="0">
                          <a:latin typeface="Cambria Math" panose="02040503050406030204" pitchFamily="18" charset="0"/>
                        </a:rPr>
                        <m:t>&lt;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𝑏</m:t>
                          </m:r>
                        </m:num>
                        <m:den>
                          <m:r>
                            <a:rPr kumimoji="1" lang="en-US" altLang="zh-TW" sz="1800" b="0" i="1" smtClean="0">
                              <a:latin typeface="Cambria Math" panose="02040503050406030204" pitchFamily="18" charset="0"/>
                            </a:rPr>
                            <m:t>2</m:t>
                          </m:r>
                          <m:r>
                            <a:rPr kumimoji="1" lang="en-US" altLang="zh-TW" sz="1800" b="0" i="1" smtClean="0">
                              <a:latin typeface="Cambria Math" panose="02040503050406030204" pitchFamily="18" charset="0"/>
                            </a:rPr>
                            <m:t>𝑚</m:t>
                          </m:r>
                        </m:den>
                      </m:f>
                    </m:oMath>
                  </m:oMathPara>
                </a14:m>
                <a:endParaRPr kumimoji="1" lang="zh-TW" altLang="en-US" sz="1800" dirty="0">
                  <a:latin typeface="Times New Roman" panose="02020603050405020304" pitchFamily="18" charset="0"/>
                </a:endParaRPr>
              </a:p>
            </p:txBody>
          </p:sp>
        </mc:Choice>
        <mc:Fallback xmlns="">
          <p:sp>
            <p:nvSpPr>
              <p:cNvPr id="8" name="文字方塊 7">
                <a:extLst>
                  <a:ext uri="{FF2B5EF4-FFF2-40B4-BE49-F238E27FC236}">
                    <a16:creationId xmlns:a16="http://schemas.microsoft.com/office/drawing/2014/main" id="{332E5236-3AD4-9D4A-A6E9-E43B0CA4A91F}"/>
                  </a:ext>
                </a:extLst>
              </p:cNvPr>
              <p:cNvSpPr txBox="1">
                <a:spLocks noRot="1" noChangeAspect="1" noMove="1" noResize="1" noEditPoints="1" noAdjustHandles="1" noChangeArrowheads="1" noChangeShapeType="1" noTextEdit="1"/>
              </p:cNvSpPr>
              <p:nvPr/>
            </p:nvSpPr>
            <p:spPr bwMode="auto">
              <a:xfrm>
                <a:off x="2588751" y="468614"/>
                <a:ext cx="857029" cy="544252"/>
              </a:xfrm>
              <a:prstGeom prst="rect">
                <a:avLst/>
              </a:prstGeom>
              <a:blipFill>
                <a:blip r:embed="rId6"/>
                <a:stretch>
                  <a:fillRect l="-4412" r="-4412"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FD6C62B3-E0CA-AD42-AA17-C14C89F56C8F}"/>
                  </a:ext>
                </a:extLst>
              </p:cNvPr>
              <p:cNvSpPr txBox="1"/>
              <p:nvPr/>
            </p:nvSpPr>
            <p:spPr bwMode="auto">
              <a:xfrm>
                <a:off x="1278590" y="1065155"/>
                <a:ext cx="3212418" cy="9106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panose="02040503050406030204" pitchFamily="18" charset="0"/>
                            </a:rPr>
                            <m:t>2</m:t>
                          </m:r>
                          <m:r>
                            <a:rPr lang="en-US" altLang="zh-TW" sz="1800" b="0" i="1" smtClean="0">
                              <a:latin typeface="Cambria Math"/>
                            </a:rPr>
                            <m:t>𝑚</m:t>
                          </m:r>
                        </m:den>
                      </m:f>
                      <m:r>
                        <a:rPr lang="en-US" altLang="zh-TW"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rad>
                        <m:radPr>
                          <m:degHide m:val="on"/>
                          <m:ctrlPr>
                            <a:rPr lang="en-US" altLang="zh-TW" sz="1800" b="0" i="1" smtClean="0">
                              <a:latin typeface="Cambria Math" panose="02040503050406030204" pitchFamily="18" charset="0"/>
                              <a:ea typeface="Cambria Math" panose="02040503050406030204" pitchFamily="18" charset="0"/>
                            </a:rPr>
                          </m:ctrlPr>
                        </m:radPr>
                        <m:deg/>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e>
                              </m:d>
                            </m:e>
                            <m:sup>
                              <m:r>
                                <a:rPr lang="en-US" altLang="zh-TW" sz="1800" b="0" i="1" smtClean="0">
                                  <a:latin typeface="Cambria Math" panose="02040503050406030204" pitchFamily="18" charset="0"/>
                                </a:rPr>
                                <m:t>2</m:t>
                              </m:r>
                            </m:sup>
                          </m:sSup>
                        </m:e>
                      </m:rad>
                    </m:oMath>
                  </m:oMathPara>
                </a14:m>
                <a:endParaRPr lang="zh-TW" altLang="en-US" sz="1800" dirty="0">
                  <a:latin typeface="Times New Roman" panose="02020603050405020304" pitchFamily="18" charset="0"/>
                </a:endParaRPr>
              </a:p>
            </p:txBody>
          </p:sp>
        </mc:Choice>
        <mc:Fallback xmlns="">
          <p:sp>
            <p:nvSpPr>
              <p:cNvPr id="21" name="文字方塊 20">
                <a:extLst>
                  <a:ext uri="{FF2B5EF4-FFF2-40B4-BE49-F238E27FC236}">
                    <a16:creationId xmlns:a16="http://schemas.microsoft.com/office/drawing/2014/main" id="{FD6C62B3-E0CA-AD42-AA17-C14C89F56C8F}"/>
                  </a:ext>
                </a:extLst>
              </p:cNvPr>
              <p:cNvSpPr txBox="1">
                <a:spLocks noRot="1" noChangeAspect="1" noMove="1" noResize="1" noEditPoints="1" noAdjustHandles="1" noChangeArrowheads="1" noChangeShapeType="1" noTextEdit="1"/>
              </p:cNvSpPr>
              <p:nvPr/>
            </p:nvSpPr>
            <p:spPr bwMode="auto">
              <a:xfrm>
                <a:off x="1278590" y="1065155"/>
                <a:ext cx="3212418" cy="910699"/>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4322EB3C-39B6-754E-AE4F-A470FBCCFAFD}"/>
                  </a:ext>
                </a:extLst>
              </p:cNvPr>
              <p:cNvSpPr txBox="1"/>
              <p:nvPr/>
            </p:nvSpPr>
            <p:spPr bwMode="auto">
              <a:xfrm>
                <a:off x="5436096" y="1059525"/>
                <a:ext cx="3109826" cy="9106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panose="02040503050406030204" pitchFamily="18" charset="0"/>
                            </a:rPr>
                            <m:t>2</m:t>
                          </m:r>
                          <m:r>
                            <a:rPr lang="en-US" altLang="zh-TW" sz="1800" b="0" i="1" smtClean="0">
                              <a:latin typeface="Cambria Math"/>
                            </a:rPr>
                            <m:t>𝑚</m:t>
                          </m:r>
                        </m:den>
                      </m:f>
                      <m:r>
                        <a:rPr lang="en-US" altLang="zh-TW" sz="1800" i="1">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panose="02040503050406030204" pitchFamily="18" charset="0"/>
                            </a:rPr>
                          </m:ctrlPr>
                        </m:radPr>
                        <m:deg/>
                        <m:e>
                          <m:sSup>
                            <m:sSupPr>
                              <m:ctrlPr>
                                <a:rPr lang="en-US" altLang="zh-TW" sz="1800" i="1">
                                  <a:latin typeface="Cambria Math" panose="02040503050406030204" pitchFamily="18" charset="0"/>
                                </a:rPr>
                              </m:ctrlPr>
                            </m:sSupPr>
                            <m:e>
                              <m:d>
                                <m:dPr>
                                  <m:ctrlPr>
                                    <a:rPr lang="en-US" altLang="zh-TW" sz="1800" i="1">
                                      <a:latin typeface="Cambria Math" panose="02040503050406030204" pitchFamily="18" charset="0"/>
                                    </a:rPr>
                                  </m:ctrlPr>
                                </m:dPr>
                                <m:e>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e>
                      </m:rad>
                    </m:oMath>
                  </m:oMathPara>
                </a14:m>
                <a:endParaRPr lang="zh-TW" altLang="en-US" sz="1800" dirty="0">
                  <a:latin typeface="Times New Roman" panose="02020603050405020304" pitchFamily="18" charset="0"/>
                </a:endParaRPr>
              </a:p>
            </p:txBody>
          </p:sp>
        </mc:Choice>
        <mc:Fallback xmlns="">
          <p:sp>
            <p:nvSpPr>
              <p:cNvPr id="22" name="文字方塊 21">
                <a:extLst>
                  <a:ext uri="{FF2B5EF4-FFF2-40B4-BE49-F238E27FC236}">
                    <a16:creationId xmlns:a16="http://schemas.microsoft.com/office/drawing/2014/main" id="{4322EB3C-39B6-754E-AE4F-A470FBCCFAFD}"/>
                  </a:ext>
                </a:extLst>
              </p:cNvPr>
              <p:cNvSpPr txBox="1">
                <a:spLocks noRot="1" noChangeAspect="1" noMove="1" noResize="1" noEditPoints="1" noAdjustHandles="1" noChangeArrowheads="1" noChangeShapeType="1" noTextEdit="1"/>
              </p:cNvSpPr>
              <p:nvPr/>
            </p:nvSpPr>
            <p:spPr bwMode="auto">
              <a:xfrm>
                <a:off x="5436096" y="1059525"/>
                <a:ext cx="3109826" cy="910699"/>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9FCB0763-395F-6849-8EF0-CABF6A24CA91}"/>
                  </a:ext>
                </a:extLst>
              </p:cNvPr>
              <p:cNvSpPr txBox="1"/>
              <p:nvPr/>
            </p:nvSpPr>
            <p:spPr bwMode="auto">
              <a:xfrm>
                <a:off x="1293541" y="2373903"/>
                <a:ext cx="2849306" cy="72507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𝑧</m:t>
                          </m:r>
                        </m:e>
                        <m:sub>
                          <m:r>
                            <a:rPr lang="en-US" altLang="zh-TW" sz="2000" b="0" i="1" smtClean="0">
                              <a:latin typeface="Cambria Math" panose="02040503050406030204" pitchFamily="18" charset="0"/>
                            </a:rPr>
                            <m:t>1</m:t>
                          </m:r>
                        </m:sub>
                      </m:sSub>
                      <m:r>
                        <a:rPr lang="en-US" altLang="zh-TW" sz="2000" i="1">
                          <a:latin typeface="Cambria Math" panose="02040503050406030204" pitchFamily="18" charset="0"/>
                          <a:ea typeface="Cambria Math" panose="02040503050406030204" pitchFamily="18" charset="0"/>
                        </a:rPr>
                        <m:t>≡</m:t>
                      </m:r>
                      <m:sSup>
                        <m:sSupPr>
                          <m:ctrlPr>
                            <a:rPr lang="en-US" altLang="zh-TW" sz="2000" b="0" i="1" smtClean="0">
                              <a:latin typeface="Cambria Math" panose="02040503050406030204" pitchFamily="18" charset="0"/>
                            </a:rPr>
                          </m:ctrlPr>
                        </m:sSupPr>
                        <m:e>
                          <m:r>
                            <a:rPr lang="en-US" altLang="zh-TW" sz="2000" b="0" i="1" smtClean="0">
                              <a:latin typeface="Cambria Math" panose="02040503050406030204" pitchFamily="18" charset="0"/>
                            </a:rPr>
                            <m:t>𝑒</m:t>
                          </m:r>
                        </m:e>
                        <m:sup>
                          <m:r>
                            <a:rPr lang="en-US" altLang="zh-TW" sz="2000" b="0" i="1" smtClean="0">
                              <a:latin typeface="Cambria Math" panose="02040503050406030204" pitchFamily="18" charset="0"/>
                            </a:rPr>
                            <m:t>−</m:t>
                          </m:r>
                          <m:d>
                            <m:dPr>
                              <m:begChr m:val="["/>
                              <m:endChr m:val="]"/>
                              <m:ctrlPr>
                                <a:rPr lang="en-US" altLang="zh-TW" sz="2000" b="0" i="1" smtClean="0">
                                  <a:latin typeface="Cambria Math" panose="02040503050406030204" pitchFamily="18" charset="0"/>
                                </a:rPr>
                              </m:ctrlPr>
                            </m:dPr>
                            <m:e>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r>
                                <a:rPr lang="en-US" altLang="zh-TW" sz="2000" b="0" i="1" smtClean="0">
                                  <a:latin typeface="Cambria Math" panose="02040503050406030204" pitchFamily="18" charset="0"/>
                                </a:rPr>
                                <m:t>−</m:t>
                              </m:r>
                              <m:rad>
                                <m:radPr>
                                  <m:degHide m:val="on"/>
                                  <m:ctrlPr>
                                    <a:rPr lang="en-US" altLang="zh-TW" sz="2000" i="1">
                                      <a:latin typeface="Cambria Math" panose="02040503050406030204" pitchFamily="18" charset="0"/>
                                      <a:ea typeface="Cambria Math" panose="02040503050406030204" pitchFamily="18" charset="0"/>
                                    </a:rPr>
                                  </m:ctrlPr>
                                </m:radPr>
                                <m:deg/>
                                <m:e>
                                  <m:sSup>
                                    <m:sSupPr>
                                      <m:ctrlPr>
                                        <a:rPr lang="en-US" altLang="zh-TW" sz="2000" i="1">
                                          <a:latin typeface="Cambria Math" panose="02040503050406030204" pitchFamily="18" charset="0"/>
                                        </a:rPr>
                                      </m:ctrlPr>
                                    </m:sSupPr>
                                    <m:e>
                                      <m:d>
                                        <m:dPr>
                                          <m:ctrlPr>
                                            <a:rPr lang="en-US" altLang="zh-TW" sz="2000" i="1">
                                              <a:latin typeface="Cambria Math" panose="02040503050406030204" pitchFamily="18" charset="0"/>
                                            </a:rPr>
                                          </m:ctrlPr>
                                        </m:dPr>
                                        <m:e>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e>
                                      </m:d>
                                    </m:e>
                                    <m:sup>
                                      <m:r>
                                        <a:rPr lang="en-US" altLang="zh-TW" sz="2000" i="1">
                                          <a:latin typeface="Cambria Math" panose="02040503050406030204" pitchFamily="18" charset="0"/>
                                        </a:rPr>
                                        <m:t>2</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zh-TW" altLang="en-US" sz="2000" i="1">
                                          <a:latin typeface="Cambria Math"/>
                                        </a:rPr>
                                        <m:t>𝜔</m:t>
                                      </m:r>
                                    </m:e>
                                    <m:sup>
                                      <m:r>
                                        <a:rPr lang="en-US" altLang="zh-TW" sz="2000" i="1">
                                          <a:latin typeface="Cambria Math"/>
                                        </a:rPr>
                                        <m:t>2</m:t>
                                      </m:r>
                                    </m:sup>
                                  </m:sSup>
                                </m:e>
                              </m:rad>
                            </m:e>
                          </m:d>
                          <m:r>
                            <a:rPr lang="en-US" altLang="zh-TW" sz="2000" b="0" i="1" smtClean="0">
                              <a:latin typeface="Cambria Math" panose="02040503050406030204" pitchFamily="18" charset="0"/>
                            </a:rPr>
                            <m:t>𝑡</m:t>
                          </m:r>
                        </m:sup>
                      </m:sSup>
                    </m:oMath>
                  </m:oMathPara>
                </a14:m>
                <a:endParaRPr lang="en-US" altLang="zh-TW" sz="2000" b="0" i="1" dirty="0">
                  <a:latin typeface="Cambria Math" panose="02040503050406030204" pitchFamily="18" charset="0"/>
                  <a:ea typeface="Cambria Math" panose="02040503050406030204" pitchFamily="18" charset="0"/>
                </a:endParaRPr>
              </a:p>
            </p:txBody>
          </p:sp>
        </mc:Choice>
        <mc:Fallback xmlns="">
          <p:sp>
            <p:nvSpPr>
              <p:cNvPr id="23" name="文字方塊 22">
                <a:extLst>
                  <a:ext uri="{FF2B5EF4-FFF2-40B4-BE49-F238E27FC236}">
                    <a16:creationId xmlns:a16="http://schemas.microsoft.com/office/drawing/2014/main" id="{9FCB0763-395F-6849-8EF0-CABF6A24CA91}"/>
                  </a:ext>
                </a:extLst>
              </p:cNvPr>
              <p:cNvSpPr txBox="1">
                <a:spLocks noRot="1" noChangeAspect="1" noMove="1" noResize="1" noEditPoints="1" noAdjustHandles="1" noChangeArrowheads="1" noChangeShapeType="1" noTextEdit="1"/>
              </p:cNvSpPr>
              <p:nvPr/>
            </p:nvSpPr>
            <p:spPr bwMode="auto">
              <a:xfrm>
                <a:off x="1293541" y="2373903"/>
                <a:ext cx="2849306" cy="725070"/>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22">
                <a:extLst>
                  <a:ext uri="{FF2B5EF4-FFF2-40B4-BE49-F238E27FC236}">
                    <a16:creationId xmlns:a16="http://schemas.microsoft.com/office/drawing/2014/main" id="{ACDBB229-3159-667B-ACC2-5E0B9FBE85BF}"/>
                  </a:ext>
                </a:extLst>
              </p:cNvPr>
              <p:cNvSpPr txBox="1"/>
              <p:nvPr/>
            </p:nvSpPr>
            <p:spPr bwMode="auto">
              <a:xfrm>
                <a:off x="5136110" y="2368546"/>
                <a:ext cx="2855269" cy="725070"/>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𝑧</m:t>
                          </m:r>
                        </m:e>
                        <m:sub>
                          <m:r>
                            <a:rPr lang="en-US" altLang="zh-TW" sz="2000" b="0" i="1" smtClean="0">
                              <a:latin typeface="Cambria Math" panose="02040503050406030204" pitchFamily="18" charset="0"/>
                            </a:rPr>
                            <m:t>2</m:t>
                          </m:r>
                        </m:sub>
                      </m:sSub>
                      <m:r>
                        <a:rPr lang="en-US" altLang="zh-TW" sz="2000" i="1">
                          <a:latin typeface="Cambria Math" panose="02040503050406030204" pitchFamily="18" charset="0"/>
                          <a:ea typeface="Cambria Math" panose="02040503050406030204" pitchFamily="18" charset="0"/>
                        </a:rPr>
                        <m:t>≡</m:t>
                      </m:r>
                      <m:sSup>
                        <m:sSupPr>
                          <m:ctrlPr>
                            <a:rPr lang="en-US" altLang="zh-TW" sz="2000" b="0" i="1" smtClean="0">
                              <a:latin typeface="Cambria Math" panose="02040503050406030204" pitchFamily="18" charset="0"/>
                            </a:rPr>
                          </m:ctrlPr>
                        </m:sSupPr>
                        <m:e>
                          <m:r>
                            <a:rPr lang="en-US" altLang="zh-TW" sz="2000" b="0" i="1" smtClean="0">
                              <a:latin typeface="Cambria Math" panose="02040503050406030204" pitchFamily="18" charset="0"/>
                            </a:rPr>
                            <m:t>𝑒</m:t>
                          </m:r>
                        </m:e>
                        <m:sup>
                          <m:r>
                            <a:rPr lang="en-US" altLang="zh-TW" sz="2000" b="0" i="1" smtClean="0">
                              <a:latin typeface="Cambria Math" panose="02040503050406030204" pitchFamily="18" charset="0"/>
                            </a:rPr>
                            <m:t>−</m:t>
                          </m:r>
                          <m:d>
                            <m:dPr>
                              <m:begChr m:val="["/>
                              <m:endChr m:val="]"/>
                              <m:ctrlPr>
                                <a:rPr lang="en-US" altLang="zh-TW" sz="2000" b="0" i="1" smtClean="0">
                                  <a:latin typeface="Cambria Math" panose="02040503050406030204" pitchFamily="18" charset="0"/>
                                </a:rPr>
                              </m:ctrlPr>
                            </m:dPr>
                            <m:e>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r>
                                <a:rPr lang="en-US" altLang="zh-TW" sz="2000" b="0" i="1" smtClean="0">
                                  <a:latin typeface="Cambria Math" panose="02040503050406030204" pitchFamily="18" charset="0"/>
                                </a:rPr>
                                <m:t>+</m:t>
                              </m:r>
                              <m:rad>
                                <m:radPr>
                                  <m:degHide m:val="on"/>
                                  <m:ctrlPr>
                                    <a:rPr lang="en-US" altLang="zh-TW" sz="2000" i="1">
                                      <a:latin typeface="Cambria Math" panose="02040503050406030204" pitchFamily="18" charset="0"/>
                                      <a:ea typeface="Cambria Math" panose="02040503050406030204" pitchFamily="18" charset="0"/>
                                    </a:rPr>
                                  </m:ctrlPr>
                                </m:radPr>
                                <m:deg/>
                                <m:e>
                                  <m:sSup>
                                    <m:sSupPr>
                                      <m:ctrlPr>
                                        <a:rPr lang="en-US" altLang="zh-TW" sz="2000" i="1">
                                          <a:latin typeface="Cambria Math" panose="02040503050406030204" pitchFamily="18" charset="0"/>
                                        </a:rPr>
                                      </m:ctrlPr>
                                    </m:sSupPr>
                                    <m:e>
                                      <m:d>
                                        <m:dPr>
                                          <m:ctrlPr>
                                            <a:rPr lang="en-US" altLang="zh-TW" sz="2000" i="1">
                                              <a:latin typeface="Cambria Math" panose="02040503050406030204" pitchFamily="18" charset="0"/>
                                            </a:rPr>
                                          </m:ctrlPr>
                                        </m:dPr>
                                        <m:e>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e>
                                      </m:d>
                                    </m:e>
                                    <m:sup>
                                      <m:r>
                                        <a:rPr lang="en-US" altLang="zh-TW" sz="2000" i="1">
                                          <a:latin typeface="Cambria Math" panose="02040503050406030204" pitchFamily="18" charset="0"/>
                                        </a:rPr>
                                        <m:t>2</m:t>
                                      </m:r>
                                    </m:sup>
                                  </m:sSup>
                                  <m:r>
                                    <a:rPr lang="en-US" altLang="zh-TW" sz="2000" i="1">
                                      <a:latin typeface="Cambria Math" panose="02040503050406030204" pitchFamily="18" charset="0"/>
                                    </a:rPr>
                                    <m:t>−</m:t>
                                  </m:r>
                                  <m:sSup>
                                    <m:sSupPr>
                                      <m:ctrlPr>
                                        <a:rPr lang="en-US" altLang="zh-TW" sz="2000" i="1">
                                          <a:latin typeface="Cambria Math" panose="02040503050406030204" pitchFamily="18" charset="0"/>
                                        </a:rPr>
                                      </m:ctrlPr>
                                    </m:sSupPr>
                                    <m:e>
                                      <m:r>
                                        <a:rPr lang="zh-TW" altLang="en-US" sz="2000" i="1">
                                          <a:latin typeface="Cambria Math"/>
                                        </a:rPr>
                                        <m:t>𝜔</m:t>
                                      </m:r>
                                    </m:e>
                                    <m:sup>
                                      <m:r>
                                        <a:rPr lang="en-US" altLang="zh-TW" sz="2000" i="1">
                                          <a:latin typeface="Cambria Math"/>
                                        </a:rPr>
                                        <m:t>2</m:t>
                                      </m:r>
                                    </m:sup>
                                  </m:sSup>
                                </m:e>
                              </m:rad>
                            </m:e>
                          </m:d>
                          <m:r>
                            <a:rPr lang="en-US" altLang="zh-TW" sz="2000" b="0" i="1" smtClean="0">
                              <a:latin typeface="Cambria Math" panose="02040503050406030204" pitchFamily="18" charset="0"/>
                            </a:rPr>
                            <m:t>𝑡</m:t>
                          </m:r>
                        </m:sup>
                      </m:sSup>
                    </m:oMath>
                  </m:oMathPara>
                </a14:m>
                <a:endParaRPr lang="en-US" altLang="zh-TW" sz="2000" b="0" i="1" dirty="0">
                  <a:latin typeface="Cambria Math" panose="02040503050406030204" pitchFamily="18" charset="0"/>
                  <a:ea typeface="Cambria Math" panose="02040503050406030204" pitchFamily="18" charset="0"/>
                </a:endParaRPr>
              </a:p>
            </p:txBody>
          </p:sp>
        </mc:Choice>
        <mc:Fallback xmlns="">
          <p:sp>
            <p:nvSpPr>
              <p:cNvPr id="2" name="文字方塊 22">
                <a:extLst>
                  <a:ext uri="{FF2B5EF4-FFF2-40B4-BE49-F238E27FC236}">
                    <a16:creationId xmlns:a16="http://schemas.microsoft.com/office/drawing/2014/main" id="{ACDBB229-3159-667B-ACC2-5E0B9FBE85BF}"/>
                  </a:ext>
                </a:extLst>
              </p:cNvPr>
              <p:cNvSpPr txBox="1">
                <a:spLocks noRot="1" noChangeAspect="1" noMove="1" noResize="1" noEditPoints="1" noAdjustHandles="1" noChangeArrowheads="1" noChangeShapeType="1" noTextEdit="1"/>
              </p:cNvSpPr>
              <p:nvPr/>
            </p:nvSpPr>
            <p:spPr bwMode="auto">
              <a:xfrm>
                <a:off x="5136110" y="2368546"/>
                <a:ext cx="2855269" cy="725070"/>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90257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5" grpId="0" animBg="1"/>
      <p:bldP spid="21" grpId="0" animBg="1"/>
      <p:bldP spid="22" grpId="0" animBg="1"/>
      <p:bldP spid="23"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id="{5CA5835A-8FC3-BA20-AA22-39F3E40C504C}"/>
              </a:ext>
            </a:extLst>
          </p:cNvPr>
          <p:cNvSpPr>
            <a:spLocks noChangeArrowheads="1"/>
          </p:cNvSpPr>
          <p:nvPr/>
        </p:nvSpPr>
        <p:spPr bwMode="auto">
          <a:xfrm>
            <a:off x="1262449" y="573463"/>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若阻力恰好</a:t>
            </a:r>
          </a:p>
        </p:txBody>
      </p:sp>
      <mc:AlternateContent xmlns:mc="http://schemas.openxmlformats.org/markup-compatibility/2006" xmlns:a14="http://schemas.microsoft.com/office/drawing/2010/main">
        <mc:Choice Requires="a14">
          <p:sp>
            <p:nvSpPr>
              <p:cNvPr id="3" name="矩形 8">
                <a:extLst>
                  <a:ext uri="{FF2B5EF4-FFF2-40B4-BE49-F238E27FC236}">
                    <a16:creationId xmlns:a16="http://schemas.microsoft.com/office/drawing/2014/main" id="{6C01DA5E-36B2-5C6B-439D-70A1B8CB003C}"/>
                  </a:ext>
                </a:extLst>
              </p:cNvPr>
              <p:cNvSpPr>
                <a:spLocks noChangeArrowheads="1"/>
              </p:cNvSpPr>
              <p:nvPr/>
            </p:nvSpPr>
            <p:spPr bwMode="auto">
              <a:xfrm>
                <a:off x="3657052" y="582942"/>
                <a:ext cx="28591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14:m>
                  <m:oMath xmlns:m="http://schemas.openxmlformats.org/officeDocument/2006/math">
                    <m:r>
                      <a:rPr lang="zh-TW" altLang="en-US" sz="1800" i="1" dirty="0" smtClean="0">
                        <a:latin typeface="Cambria Math"/>
                      </a:rPr>
                      <m:t>𝛼</m:t>
                    </m:r>
                  </m:oMath>
                </a14:m>
                <a:r>
                  <a:rPr lang="zh-TW" altLang="en-US" sz="1800" dirty="0"/>
                  <a:t>得到兩個相同實數解：</a:t>
                </a:r>
              </a:p>
            </p:txBody>
          </p:sp>
        </mc:Choice>
        <mc:Fallback xmlns="">
          <p:sp>
            <p:nvSpPr>
              <p:cNvPr id="3" name="矩形 8">
                <a:extLst>
                  <a:ext uri="{FF2B5EF4-FFF2-40B4-BE49-F238E27FC236}">
                    <a16:creationId xmlns:a16="http://schemas.microsoft.com/office/drawing/2014/main" id="{6C01DA5E-36B2-5C6B-439D-70A1B8CB003C}"/>
                  </a:ext>
                </a:extLst>
              </p:cNvPr>
              <p:cNvSpPr>
                <a:spLocks noRot="1" noChangeAspect="1" noMove="1" noResize="1" noEditPoints="1" noAdjustHandles="1" noChangeArrowheads="1" noChangeShapeType="1" noTextEdit="1"/>
              </p:cNvSpPr>
              <p:nvPr/>
            </p:nvSpPr>
            <p:spPr bwMode="auto">
              <a:xfrm>
                <a:off x="3657052" y="582942"/>
                <a:ext cx="2859164" cy="369332"/>
              </a:xfrm>
              <a:prstGeom prst="rect">
                <a:avLst/>
              </a:prstGeom>
              <a:blipFill>
                <a:blip r:embed="rId2"/>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7">
                <a:extLst>
                  <a:ext uri="{FF2B5EF4-FFF2-40B4-BE49-F238E27FC236}">
                    <a16:creationId xmlns:a16="http://schemas.microsoft.com/office/drawing/2014/main" id="{6A7F2C55-E506-64A2-7644-DD8B19FD3EEC}"/>
                  </a:ext>
                </a:extLst>
              </p:cNvPr>
              <p:cNvSpPr txBox="1"/>
              <p:nvPr/>
            </p:nvSpPr>
            <p:spPr bwMode="auto">
              <a:xfrm>
                <a:off x="2588751" y="468614"/>
                <a:ext cx="857029" cy="525913"/>
              </a:xfrm>
              <a:prstGeom prst="rect">
                <a:avLst/>
              </a:prstGeom>
              <a:solidFill>
                <a:srgbClr val="FFFF99"/>
              </a:solidFill>
              <a:ln>
                <a:noFill/>
              </a:ln>
            </p:spPr>
            <p:txBody>
              <a:bodyPr wrap="none" lIns="0" tIns="0" rIns="0" bIns="0"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kumimoji="1" lang="zh-TW" altLang="en-US" sz="1800" i="1" smtClean="0">
                          <a:latin typeface="Cambria Math" panose="02040503050406030204" pitchFamily="18" charset="0"/>
                        </a:rPr>
                        <m:t>𝜔</m:t>
                      </m:r>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𝑏</m:t>
                          </m:r>
                        </m:num>
                        <m:den>
                          <m:r>
                            <a:rPr kumimoji="1" lang="en-US" altLang="zh-TW" sz="1800" b="0" i="1" smtClean="0">
                              <a:latin typeface="Cambria Math" panose="02040503050406030204" pitchFamily="18" charset="0"/>
                            </a:rPr>
                            <m:t>2</m:t>
                          </m:r>
                          <m:r>
                            <a:rPr kumimoji="1" lang="en-US" altLang="zh-TW" sz="1800" b="0" i="1" smtClean="0">
                              <a:latin typeface="Cambria Math" panose="02040503050406030204" pitchFamily="18" charset="0"/>
                            </a:rPr>
                            <m:t>𝑚</m:t>
                          </m:r>
                        </m:den>
                      </m:f>
                    </m:oMath>
                  </m:oMathPara>
                </a14:m>
                <a:endParaRPr kumimoji="1" lang="zh-TW" altLang="en-US" sz="1800" dirty="0">
                  <a:latin typeface="Times New Roman" panose="02020603050405020304" pitchFamily="18" charset="0"/>
                </a:endParaRPr>
              </a:p>
            </p:txBody>
          </p:sp>
        </mc:Choice>
        <mc:Fallback xmlns="">
          <p:sp>
            <p:nvSpPr>
              <p:cNvPr id="4" name="文字方塊 7">
                <a:extLst>
                  <a:ext uri="{FF2B5EF4-FFF2-40B4-BE49-F238E27FC236}">
                    <a16:creationId xmlns:a16="http://schemas.microsoft.com/office/drawing/2014/main" id="{6A7F2C55-E506-64A2-7644-DD8B19FD3EEC}"/>
                  </a:ext>
                </a:extLst>
              </p:cNvPr>
              <p:cNvSpPr txBox="1">
                <a:spLocks noRot="1" noChangeAspect="1" noMove="1" noResize="1" noEditPoints="1" noAdjustHandles="1" noChangeArrowheads="1" noChangeShapeType="1" noTextEdit="1"/>
              </p:cNvSpPr>
              <p:nvPr/>
            </p:nvSpPr>
            <p:spPr bwMode="auto">
              <a:xfrm>
                <a:off x="2588751" y="468614"/>
                <a:ext cx="857029" cy="525913"/>
              </a:xfrm>
              <a:prstGeom prst="rect">
                <a:avLst/>
              </a:prstGeom>
              <a:blipFill>
                <a:blip r:embed="rId3"/>
                <a:stretch>
                  <a:fillRect l="-4412" r="-4412" b="-116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20">
                <a:extLst>
                  <a:ext uri="{FF2B5EF4-FFF2-40B4-BE49-F238E27FC236}">
                    <a16:creationId xmlns:a16="http://schemas.microsoft.com/office/drawing/2014/main" id="{33852ACC-3C81-8DFC-FC9E-FD925C969DCA}"/>
                  </a:ext>
                </a:extLst>
              </p:cNvPr>
              <p:cNvSpPr txBox="1"/>
              <p:nvPr/>
            </p:nvSpPr>
            <p:spPr bwMode="auto">
              <a:xfrm>
                <a:off x="1308722" y="1099376"/>
                <a:ext cx="1355563" cy="61824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smtClean="0">
                              <a:latin typeface="Cambria Math" panose="02040503050406030204" pitchFamily="18" charset="0"/>
                              <a:ea typeface="Cambria Math" panose="02040503050406030204" pitchFamily="18" charset="0"/>
                            </a:rPr>
                            <m:t>±</m:t>
                          </m:r>
                        </m:sub>
                      </m:sSub>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panose="02040503050406030204" pitchFamily="18" charset="0"/>
                            </a:rPr>
                            <m:t>2</m:t>
                          </m:r>
                          <m:r>
                            <a:rPr lang="en-US" altLang="zh-TW" sz="1800" b="0" i="1" smtClean="0">
                              <a:latin typeface="Cambria Math"/>
                            </a:rPr>
                            <m:t>𝑚</m:t>
                          </m:r>
                        </m:den>
                      </m:f>
                    </m:oMath>
                  </m:oMathPara>
                </a14:m>
                <a:endParaRPr lang="zh-TW" altLang="en-US" sz="1800" dirty="0">
                  <a:latin typeface="Times New Roman" panose="02020603050405020304" pitchFamily="18" charset="0"/>
                </a:endParaRPr>
              </a:p>
            </p:txBody>
          </p:sp>
        </mc:Choice>
        <mc:Fallback xmlns="">
          <p:sp>
            <p:nvSpPr>
              <p:cNvPr id="5" name="文字方塊 20">
                <a:extLst>
                  <a:ext uri="{FF2B5EF4-FFF2-40B4-BE49-F238E27FC236}">
                    <a16:creationId xmlns:a16="http://schemas.microsoft.com/office/drawing/2014/main" id="{33852ACC-3C81-8DFC-FC9E-FD925C969DCA}"/>
                  </a:ext>
                </a:extLst>
              </p:cNvPr>
              <p:cNvSpPr txBox="1">
                <a:spLocks noRot="1" noChangeAspect="1" noMove="1" noResize="1" noEditPoints="1" noAdjustHandles="1" noChangeArrowheads="1" noChangeShapeType="1" noTextEdit="1"/>
              </p:cNvSpPr>
              <p:nvPr/>
            </p:nvSpPr>
            <p:spPr bwMode="auto">
              <a:xfrm>
                <a:off x="1308722" y="1099376"/>
                <a:ext cx="1355563" cy="618246"/>
              </a:xfrm>
              <a:prstGeom prst="rect">
                <a:avLst/>
              </a:prstGeom>
              <a:blipFill>
                <a:blip r:embed="rId4"/>
                <a:stretch>
                  <a:fillRect b="-4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22">
                <a:extLst>
                  <a:ext uri="{FF2B5EF4-FFF2-40B4-BE49-F238E27FC236}">
                    <a16:creationId xmlns:a16="http://schemas.microsoft.com/office/drawing/2014/main" id="{ED836294-3D5B-6E5C-DFDB-2985F905D470}"/>
                  </a:ext>
                </a:extLst>
              </p:cNvPr>
              <p:cNvSpPr txBox="1"/>
              <p:nvPr/>
            </p:nvSpPr>
            <p:spPr bwMode="auto">
              <a:xfrm>
                <a:off x="1308722" y="2132856"/>
                <a:ext cx="1467453" cy="54713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𝑧</m:t>
                          </m:r>
                        </m:e>
                        <m:sub>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ea typeface="Cambria Math" panose="02040503050406030204" pitchFamily="18" charset="0"/>
                        </a:rPr>
                        <m:t>=</m:t>
                      </m:r>
                      <m:sSup>
                        <m:sSupPr>
                          <m:ctrlPr>
                            <a:rPr lang="en-US" altLang="zh-TW" sz="2000" b="0" i="1" smtClean="0">
                              <a:latin typeface="Cambria Math" panose="02040503050406030204" pitchFamily="18" charset="0"/>
                            </a:rPr>
                          </m:ctrlPr>
                        </m:sSupPr>
                        <m:e>
                          <m:r>
                            <a:rPr lang="en-US" altLang="zh-TW" sz="2000" b="0" i="1" smtClean="0">
                              <a:latin typeface="Cambria Math" panose="02040503050406030204" pitchFamily="18" charset="0"/>
                            </a:rPr>
                            <m:t>𝑒</m:t>
                          </m:r>
                        </m:e>
                        <m:sup>
                          <m:r>
                            <a:rPr lang="en-US" altLang="zh-TW" sz="2000" i="1">
                              <a:latin typeface="Cambria Math" panose="02040503050406030204" pitchFamily="18" charset="0"/>
                              <a:ea typeface="Cambria Math" panose="02040503050406030204" pitchFamily="18" charset="0"/>
                            </a:rPr>
                            <m:t>−</m:t>
                          </m:r>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r>
                            <a:rPr lang="en-US" altLang="zh-TW" sz="2000" b="0" i="1" smtClean="0">
                              <a:latin typeface="Cambria Math" panose="02040503050406030204" pitchFamily="18" charset="0"/>
                              <a:ea typeface="Cambria Math" panose="02040503050406030204" pitchFamily="18" charset="0"/>
                            </a:rPr>
                            <m:t>𝑡</m:t>
                          </m:r>
                        </m:sup>
                      </m:sSup>
                    </m:oMath>
                  </m:oMathPara>
                </a14:m>
                <a:endParaRPr lang="en-US" altLang="zh-TW" sz="2000" b="0" i="1" dirty="0">
                  <a:latin typeface="Cambria Math" panose="02040503050406030204" pitchFamily="18" charset="0"/>
                  <a:ea typeface="Cambria Math" panose="02040503050406030204" pitchFamily="18" charset="0"/>
                </a:endParaRPr>
              </a:p>
            </p:txBody>
          </p:sp>
        </mc:Choice>
        <mc:Fallback xmlns="">
          <p:sp>
            <p:nvSpPr>
              <p:cNvPr id="6" name="文字方塊 22">
                <a:extLst>
                  <a:ext uri="{FF2B5EF4-FFF2-40B4-BE49-F238E27FC236}">
                    <a16:creationId xmlns:a16="http://schemas.microsoft.com/office/drawing/2014/main" id="{ED836294-3D5B-6E5C-DFDB-2985F905D470}"/>
                  </a:ext>
                </a:extLst>
              </p:cNvPr>
              <p:cNvSpPr txBox="1">
                <a:spLocks noRot="1" noChangeAspect="1" noMove="1" noResize="1" noEditPoints="1" noAdjustHandles="1" noChangeArrowheads="1" noChangeShapeType="1" noTextEdit="1"/>
              </p:cNvSpPr>
              <p:nvPr/>
            </p:nvSpPr>
            <p:spPr bwMode="auto">
              <a:xfrm>
                <a:off x="1308722" y="2132856"/>
                <a:ext cx="1467453" cy="547137"/>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D146EA89-B520-3F32-9C07-169061B30E34}"/>
              </a:ext>
            </a:extLst>
          </p:cNvPr>
          <p:cNvSpPr txBox="1"/>
          <p:nvPr/>
        </p:nvSpPr>
        <p:spPr bwMode="auto">
          <a:xfrm>
            <a:off x="1262449" y="1717622"/>
            <a:ext cx="2733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我們只得到一組解</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文字方塊 22">
                <a:extLst>
                  <a:ext uri="{FF2B5EF4-FFF2-40B4-BE49-F238E27FC236}">
                    <a16:creationId xmlns:a16="http://schemas.microsoft.com/office/drawing/2014/main" id="{0021725E-1FCB-A50D-C26B-C38A481E7E40}"/>
                  </a:ext>
                </a:extLst>
              </p:cNvPr>
              <p:cNvSpPr txBox="1"/>
              <p:nvPr/>
            </p:nvSpPr>
            <p:spPr bwMode="auto">
              <a:xfrm>
                <a:off x="4790259" y="1116069"/>
                <a:ext cx="2468240"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r>
                            <a:rPr lang="en-US" altLang="zh-TW" sz="1800" b="0" i="1" smtClean="0">
                              <a:latin typeface="Cambria Math" panose="02040503050406030204" pitchFamily="18" charset="0"/>
                            </a:rPr>
                            <m:t>𝑧</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𝑡</m:t>
                              </m:r>
                            </m:e>
                            <m:sup>
                              <m:r>
                                <a:rPr lang="en-US" altLang="zh-TW" sz="1800" b="0" i="1" smtClean="0">
                                  <a:latin typeface="Cambria Math"/>
                                </a:rPr>
                                <m:t>2</m:t>
                              </m:r>
                            </m:sup>
                          </m:sSup>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a:rPr>
                            <m:t>𝑏</m:t>
                          </m:r>
                        </m:num>
                        <m:den>
                          <m:r>
                            <a:rPr lang="en-US" altLang="zh-TW" sz="1800" b="0" i="1" smtClean="0">
                              <a:latin typeface="Cambria Math"/>
                            </a:rPr>
                            <m:t>𝑚</m:t>
                          </m:r>
                        </m:den>
                      </m:f>
                      <m:f>
                        <m:fPr>
                          <m:ctrlPr>
                            <a:rPr lang="en-US" altLang="zh-TW" sz="1800" b="0" i="1" smtClean="0">
                              <a:latin typeface="Cambria Math" panose="02040503050406030204" pitchFamily="18" charset="0"/>
                            </a:rPr>
                          </m:ctrlPr>
                        </m:fPr>
                        <m:num>
                          <m:r>
                            <a:rPr lang="en-US" altLang="zh-TW" sz="1800" b="0" i="1" smtClean="0">
                              <a:latin typeface="Cambria Math"/>
                            </a:rPr>
                            <m:t>𝑑</m:t>
                          </m:r>
                          <m:r>
                            <a:rPr lang="en-US" altLang="zh-TW" sz="1800" b="0" i="1" smtClean="0">
                              <a:latin typeface="Cambria Math" panose="02040503050406030204" pitchFamily="18" charset="0"/>
                            </a:rPr>
                            <m:t>𝑧</m:t>
                          </m:r>
                        </m:num>
                        <m:den>
                          <m:r>
                            <a:rPr lang="en-US" altLang="zh-TW" sz="1800" b="0" i="1" smtClean="0">
                              <a:latin typeface="Cambria Math"/>
                            </a:rPr>
                            <m:t>𝑑𝑡</m:t>
                          </m:r>
                        </m:den>
                      </m:f>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r>
                            <a:rPr lang="zh-TW" altLang="en-US" sz="1800" i="1">
                              <a:latin typeface="Cambria Math"/>
                            </a:rPr>
                            <m:t>𝜔</m:t>
                          </m:r>
                        </m:e>
                        <m:sup>
                          <m:r>
                            <a:rPr lang="en-US" altLang="zh-TW" sz="1800" b="0" i="1" smtClean="0">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8" name="文字方塊 22">
                <a:extLst>
                  <a:ext uri="{FF2B5EF4-FFF2-40B4-BE49-F238E27FC236}">
                    <a16:creationId xmlns:a16="http://schemas.microsoft.com/office/drawing/2014/main" id="{0021725E-1FCB-A50D-C26B-C38A481E7E40}"/>
                  </a:ext>
                </a:extLst>
              </p:cNvPr>
              <p:cNvSpPr txBox="1">
                <a:spLocks noRot="1" noChangeAspect="1" noMove="1" noResize="1" noEditPoints="1" noAdjustHandles="1" noChangeArrowheads="1" noChangeShapeType="1" noTextEdit="1"/>
              </p:cNvSpPr>
              <p:nvPr/>
            </p:nvSpPr>
            <p:spPr bwMode="auto">
              <a:xfrm>
                <a:off x="4790259" y="1116069"/>
                <a:ext cx="2468240" cy="648126"/>
              </a:xfrm>
              <a:prstGeom prst="rect">
                <a:avLst/>
              </a:prstGeom>
              <a:blipFill>
                <a:blip r:embed="rId6"/>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57298FC-8B8C-B4B5-044C-4E9CF89FD6EE}"/>
                  </a:ext>
                </a:extLst>
              </p:cNvPr>
              <p:cNvSpPr txBox="1"/>
              <p:nvPr/>
            </p:nvSpPr>
            <p:spPr bwMode="auto">
              <a:xfrm>
                <a:off x="1308722" y="3141129"/>
                <a:ext cx="3481537" cy="870816"/>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r>
                        <a:rPr lang="en-US" altLang="zh-TW" sz="180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nary>
                        <m:naryPr>
                          <m:limLoc m:val="undOvr"/>
                          <m:subHide m:val="on"/>
                          <m:supHide m:val="on"/>
                          <m:ctrlPr>
                            <a:rPr lang="en-US" sz="1800" b="0" i="1" smtClean="0">
                              <a:latin typeface="Cambria Math" panose="02040503050406030204" pitchFamily="18" charset="0"/>
                            </a:rPr>
                          </m:ctrlPr>
                        </m:naryPr>
                        <m:sub/>
                        <m:sup/>
                        <m:e>
                          <m:r>
                            <a:rPr lang="en-US" sz="1800" b="0" i="1" smtClean="0">
                              <a:latin typeface="Cambria Math" panose="02040503050406030204" pitchFamily="18" charset="0"/>
                            </a:rPr>
                            <m:t>𝑑𝑥</m:t>
                          </m:r>
                        </m:e>
                      </m:nary>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exp</m:t>
                          </m:r>
                          <m:d>
                            <m:dPr>
                              <m:ctrlPr>
                                <a:rPr lang="en-US" sz="1800" b="0" i="1" smtClean="0">
                                  <a:latin typeface="Cambria Math" panose="02040503050406030204" pitchFamily="18" charset="0"/>
                                </a:rPr>
                              </m:ctrlPr>
                            </m:dPr>
                            <m:e>
                              <m:r>
                                <a:rPr lang="en-US" altLang="zh-TW" sz="1800" i="1">
                                  <a:latin typeface="Cambria Math" panose="02040503050406030204" pitchFamily="18" charset="0"/>
                                </a:rPr>
                                <m:t>−</m:t>
                              </m:r>
                              <m:nary>
                                <m:naryPr>
                                  <m:limLoc m:val="undOvr"/>
                                  <m:ctrlPr>
                                    <a:rPr lang="en-US" altLang="zh-TW" sz="1800" i="1">
                                      <a:latin typeface="Cambria Math" panose="02040503050406030204" pitchFamily="18" charset="0"/>
                                    </a:rPr>
                                  </m:ctrlPr>
                                </m:naryPr>
                                <m:sub>
                                  <m:r>
                                    <m:rPr>
                                      <m:brk m:alnAt="24"/>
                                    </m:rPr>
                                    <a:rPr lang="en-US" altLang="zh-TW" sz="1800" i="1">
                                      <a:latin typeface="Cambria Math" panose="02040503050406030204" pitchFamily="18" charset="0"/>
                                    </a:rPr>
                                    <m:t>0</m:t>
                                  </m:r>
                                </m:sub>
                                <m:sup>
                                  <m:r>
                                    <a:rPr lang="en-US" altLang="zh-TW" sz="1800" i="1">
                                      <a:latin typeface="Cambria Math" panose="02040503050406030204" pitchFamily="18" charset="0"/>
                                    </a:rPr>
                                    <m:t>𝑥</m:t>
                                  </m:r>
                                </m:sup>
                                <m:e>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r>
                                        <a:rPr lang="en-US" altLang="zh-TW" sz="1800" i="1">
                                          <a:latin typeface="Cambria Math" panose="02040503050406030204" pitchFamily="18" charset="0"/>
                                        </a:rPr>
                                        <m:t>′</m:t>
                                      </m:r>
                                    </m:e>
                                  </m:d>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𝑑𝑥</m:t>
                                  </m:r>
                                  <m:r>
                                    <a:rPr lang="en-US" altLang="zh-TW" sz="1800" i="1">
                                      <a:latin typeface="Cambria Math" panose="02040503050406030204" pitchFamily="18" charset="0"/>
                                    </a:rPr>
                                    <m:t>′</m:t>
                                  </m:r>
                                </m:e>
                              </m:nary>
                            </m:e>
                          </m:d>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den>
                      </m:f>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57298FC-8B8C-B4B5-044C-4E9CF89FD6EE}"/>
                  </a:ext>
                </a:extLst>
              </p:cNvPr>
              <p:cNvSpPr txBox="1">
                <a:spLocks noRot="1" noChangeAspect="1" noMove="1" noResize="1" noEditPoints="1" noAdjustHandles="1" noChangeArrowheads="1" noChangeShapeType="1" noTextEdit="1"/>
              </p:cNvSpPr>
              <p:nvPr/>
            </p:nvSpPr>
            <p:spPr bwMode="auto">
              <a:xfrm>
                <a:off x="1308722" y="3141129"/>
                <a:ext cx="3481537" cy="870816"/>
              </a:xfrm>
              <a:prstGeom prst="rect">
                <a:avLst/>
              </a:prstGeom>
              <a:blipFill>
                <a:blip r:embed="rId7"/>
                <a:stretch>
                  <a:fillRect l="-6182" t="-118841" b="-17971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F9B521D-FC05-BDDB-9BB0-0906581D0FC6}"/>
                  </a:ext>
                </a:extLst>
              </p:cNvPr>
              <p:cNvSpPr txBox="1"/>
              <p:nvPr/>
            </p:nvSpPr>
            <p:spPr bwMode="auto">
              <a:xfrm>
                <a:off x="1243243" y="2725895"/>
                <a:ext cx="7056784" cy="369332"/>
              </a:xfrm>
              <a:prstGeom prst="rect">
                <a:avLst/>
              </a:prstGeom>
              <a:noFill/>
              <a:ln w="9525">
                <a:noFill/>
                <a:miter lim="800000"/>
                <a:headEnd/>
                <a:tailEnd/>
              </a:ln>
            </p:spPr>
            <p:txBody>
              <a:bodyPr wrap="square" rtlCol="0">
                <a:spAutoFit/>
              </a:bodyPr>
              <a:lstStyle/>
              <a:p>
                <a:r>
                  <a:rPr lang="en-US" sz="1800" dirty="0">
                    <a:solidFill>
                      <a:srgbClr val="FF0000"/>
                    </a:solidFill>
                    <a:latin typeface="Times New Roman" panose="02020603050405020304" pitchFamily="18" charset="0"/>
                  </a:rPr>
                  <a:t>由</a:t>
                </a:r>
                <a:r>
                  <a:rPr lang="en-US" altLang="zh-TW" sz="1800" dirty="0">
                    <a:solidFill>
                      <a:srgbClr val="FF0000"/>
                    </a:solidFill>
                    <a:latin typeface="Times New Roman" panose="02020603050405020304" pitchFamily="18" charset="0"/>
                  </a:rPr>
                  <a:t> </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1</m:t>
                        </m:r>
                      </m:sub>
                    </m:sSub>
                  </m:oMath>
                </a14:m>
                <a:r>
                  <a:rPr lang="en-US" sz="1800" dirty="0" err="1">
                    <a:solidFill>
                      <a:srgbClr val="FF0000"/>
                    </a:solidFill>
                    <a:latin typeface="Times New Roman" panose="02020603050405020304" pitchFamily="18" charset="0"/>
                  </a:rPr>
                  <a:t>我們計算出另一個線性獨立的函數</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2</m:t>
                        </m:r>
                      </m:sub>
                    </m:sSub>
                    <m:d>
                      <m:dPr>
                        <m:ctrlPr>
                          <a:rPr lang="en-US" altLang="zh-TW" sz="1800" i="1">
                            <a:solidFill>
                              <a:srgbClr val="FF0000"/>
                            </a:solidFill>
                            <a:latin typeface="Cambria Math" panose="02040503050406030204" pitchFamily="18" charset="0"/>
                          </a:rPr>
                        </m:ctrlPr>
                      </m:dPr>
                      <m:e>
                        <m:r>
                          <a:rPr lang="en-US" altLang="zh-TW" sz="1800" i="1">
                            <a:solidFill>
                              <a:srgbClr val="FF0000"/>
                            </a:solidFill>
                            <a:latin typeface="Cambria Math" panose="02040503050406030204" pitchFamily="18" charset="0"/>
                          </a:rPr>
                          <m:t>𝑥</m:t>
                        </m:r>
                      </m:e>
                    </m:d>
                  </m:oMath>
                </a14:m>
                <a:r>
                  <a:rPr lang="en-US" sz="1800" dirty="0" err="1">
                    <a:solidFill>
                      <a:srgbClr val="FF0000"/>
                    </a:solidFill>
                    <a:latin typeface="Times New Roman" panose="02020603050405020304" pitchFamily="18" charset="0"/>
                  </a:rPr>
                  <a:t>，也</a:t>
                </a:r>
                <a:r>
                  <a:rPr lang="zh-TW" altLang="en-US" sz="1800" dirty="0">
                    <a:solidFill>
                      <a:srgbClr val="FF0000"/>
                    </a:solidFill>
                    <a:latin typeface="Times New Roman" panose="02020603050405020304" pitchFamily="18" charset="0"/>
                  </a:rPr>
                  <a:t>滿足此方程式。</a:t>
                </a:r>
                <a:endParaRPr lang="en-US" sz="1800" dirty="0">
                  <a:solidFill>
                    <a:srgbClr val="FF0000"/>
                  </a:solidFill>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F9B521D-FC05-BDDB-9BB0-0906581D0FC6}"/>
                  </a:ext>
                </a:extLst>
              </p:cNvPr>
              <p:cNvSpPr txBox="1">
                <a:spLocks noRot="1" noChangeAspect="1" noMove="1" noResize="1" noEditPoints="1" noAdjustHandles="1" noChangeArrowheads="1" noChangeShapeType="1" noTextEdit="1"/>
              </p:cNvSpPr>
              <p:nvPr/>
            </p:nvSpPr>
            <p:spPr bwMode="auto">
              <a:xfrm>
                <a:off x="1243243" y="2725895"/>
                <a:ext cx="7056784" cy="369332"/>
              </a:xfrm>
              <a:prstGeom prst="rect">
                <a:avLst/>
              </a:prstGeom>
              <a:blipFill>
                <a:blip r:embed="rId8"/>
                <a:stretch>
                  <a:fillRect l="-539"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354E085-D3C1-CE48-69AB-5A2A6CC93597}"/>
                  </a:ext>
                </a:extLst>
              </p:cNvPr>
              <p:cNvSpPr txBox="1"/>
              <p:nvPr/>
            </p:nvSpPr>
            <p:spPr bwMode="auto">
              <a:xfrm>
                <a:off x="1308722" y="4149080"/>
                <a:ext cx="6431630" cy="971869"/>
              </a:xfrm>
              <a:prstGeom prst="rect">
                <a:avLst/>
              </a:prstGeom>
              <a:solidFill>
                <a:srgbClr val="FFFF99"/>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i="1">
                              <a:latin typeface="Cambria Math" panose="02040503050406030204" pitchFamily="18" charset="0"/>
                            </a:rPr>
                            <m:t>2</m:t>
                          </m:r>
                        </m:sub>
                      </m:sSub>
                      <m:r>
                        <a:rPr lang="en-US" altLang="zh-TW" sz="1800" i="1" smtClean="0">
                          <a:latin typeface="Cambria Math" panose="02040503050406030204" pitchFamily="18" charset="0"/>
                          <a:ea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nary>
                        <m:naryPr>
                          <m:limLoc m:val="undOvr"/>
                          <m:subHide m:val="on"/>
                          <m:supHide m:val="on"/>
                          <m:ctrlPr>
                            <a:rPr lang="en-US" sz="1800" b="0" i="1" smtClean="0">
                              <a:latin typeface="Cambria Math" panose="02040503050406030204" pitchFamily="18" charset="0"/>
                            </a:rPr>
                          </m:ctrlPr>
                        </m:naryPr>
                        <m:sub/>
                        <m:sup/>
                        <m:e>
                          <m:r>
                            <a:rPr lang="en-US" sz="1800" b="0" i="1" smtClean="0">
                              <a:latin typeface="Cambria Math" panose="02040503050406030204" pitchFamily="18" charset="0"/>
                            </a:rPr>
                            <m:t>𝑑𝑡</m:t>
                          </m:r>
                        </m:e>
                      </m:nary>
                      <m:f>
                        <m:fPr>
                          <m:ctrlPr>
                            <a:rPr lang="en-US" sz="1800" b="0" i="1" smtClean="0">
                              <a:latin typeface="Cambria Math" panose="02040503050406030204" pitchFamily="18" charset="0"/>
                            </a:rPr>
                          </m:ctrlPr>
                        </m:fPr>
                        <m:num>
                          <m:r>
                            <m:rPr>
                              <m:sty m:val="p"/>
                            </m:rPr>
                            <a:rPr lang="en-US" sz="1800" b="0" i="0" smtClean="0">
                              <a:latin typeface="Cambria Math" panose="02040503050406030204" pitchFamily="18" charset="0"/>
                            </a:rPr>
                            <m:t>exp</m:t>
                          </m:r>
                          <m:d>
                            <m:dPr>
                              <m:ctrlPr>
                                <a:rPr lang="en-US" sz="1800" b="0" i="1" smtClean="0">
                                  <a:latin typeface="Cambria Math" panose="02040503050406030204" pitchFamily="18" charset="0"/>
                                </a:rPr>
                              </m:ctrlPr>
                            </m:dPr>
                            <m:e>
                              <m:r>
                                <a:rPr lang="en-US" altLang="zh-TW" sz="1800" i="1">
                                  <a:latin typeface="Cambria Math" panose="02040503050406030204" pitchFamily="18" charset="0"/>
                                </a:rPr>
                                <m:t>−</m:t>
                              </m:r>
                              <m:nary>
                                <m:naryPr>
                                  <m:limLoc m:val="undOvr"/>
                                  <m:subHide m:val="on"/>
                                  <m:supHide m:val="on"/>
                                  <m:ctrlPr>
                                    <a:rPr lang="en-US" altLang="zh-TW" sz="1800" i="1" smtClean="0">
                                      <a:latin typeface="Cambria Math" panose="02040503050406030204" pitchFamily="18" charset="0"/>
                                    </a:rPr>
                                  </m:ctrlPr>
                                </m:naryPr>
                                <m:sub/>
                                <m:sup/>
                                <m:e>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𝑑𝑡</m:t>
                                  </m:r>
                                </m:e>
                              </m:nary>
                            </m:e>
                          </m:d>
                        </m:num>
                        <m:den>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den>
                      </m:f>
                      <m:r>
                        <a:rPr lang="en-US" sz="1800" b="0" i="1" smtClean="0">
                          <a:latin typeface="Cambria Math" panose="02040503050406030204" pitchFamily="18" charset="0"/>
                        </a:rPr>
                        <m:t>=</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nary>
                        <m:naryPr>
                          <m:limLoc m:val="undOvr"/>
                          <m:subHide m:val="on"/>
                          <m:supHide m:val="on"/>
                          <m:ctrlPr>
                            <a:rPr lang="en-US" sz="1800" i="1">
                              <a:latin typeface="Cambria Math" panose="02040503050406030204" pitchFamily="18" charset="0"/>
                            </a:rPr>
                          </m:ctrlPr>
                        </m:naryPr>
                        <m:sub/>
                        <m:sup/>
                        <m:e>
                          <m:r>
                            <a:rPr lang="en-US" sz="1800" i="1">
                              <a:latin typeface="Cambria Math" panose="02040503050406030204" pitchFamily="18" charset="0"/>
                            </a:rPr>
                            <m:t>𝑑𝑡</m:t>
                          </m:r>
                        </m:e>
                      </m:nary>
                      <m:f>
                        <m:fPr>
                          <m:ctrlPr>
                            <a:rPr lang="en-US"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num>
                        <m:den>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den>
                      </m:f>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9354E085-D3C1-CE48-69AB-5A2A6CC93597}"/>
                  </a:ext>
                </a:extLst>
              </p:cNvPr>
              <p:cNvSpPr txBox="1">
                <a:spLocks noRot="1" noChangeAspect="1" noMove="1" noResize="1" noEditPoints="1" noAdjustHandles="1" noChangeArrowheads="1" noChangeShapeType="1" noTextEdit="1"/>
              </p:cNvSpPr>
              <p:nvPr/>
            </p:nvSpPr>
            <p:spPr bwMode="auto">
              <a:xfrm>
                <a:off x="1308722" y="4149080"/>
                <a:ext cx="6431630" cy="971869"/>
              </a:xfrm>
              <a:prstGeom prst="rect">
                <a:avLst/>
              </a:prstGeom>
              <a:blipFill>
                <a:blip r:embed="rId9"/>
                <a:stretch>
                  <a:fillRect t="-94872" b="-15641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22">
                <a:extLst>
                  <a:ext uri="{FF2B5EF4-FFF2-40B4-BE49-F238E27FC236}">
                    <a16:creationId xmlns:a16="http://schemas.microsoft.com/office/drawing/2014/main" id="{1B3BE134-7BB3-375B-59ED-2B1A4E3993D8}"/>
                  </a:ext>
                </a:extLst>
              </p:cNvPr>
              <p:cNvSpPr txBox="1"/>
              <p:nvPr/>
            </p:nvSpPr>
            <p:spPr bwMode="auto">
              <a:xfrm>
                <a:off x="1308722" y="5627665"/>
                <a:ext cx="1467453" cy="547137"/>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000" b="0" i="1" smtClean="0">
                              <a:latin typeface="Cambria Math" panose="02040503050406030204" pitchFamily="18" charset="0"/>
                            </a:rPr>
                          </m:ctrlPr>
                        </m:sSubPr>
                        <m:e>
                          <m:r>
                            <a:rPr lang="en-US" altLang="zh-TW" sz="2000" b="0" i="1" smtClean="0">
                              <a:latin typeface="Cambria Math" panose="02040503050406030204" pitchFamily="18" charset="0"/>
                            </a:rPr>
                            <m:t>𝑧</m:t>
                          </m:r>
                        </m:e>
                        <m:sub>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ea typeface="Cambria Math" panose="02040503050406030204" pitchFamily="18" charset="0"/>
                        </a:rPr>
                        <m:t>=</m:t>
                      </m:r>
                      <m:sSup>
                        <m:sSupPr>
                          <m:ctrlPr>
                            <a:rPr lang="en-US" altLang="zh-TW" sz="2000" b="0" i="1" smtClean="0">
                              <a:latin typeface="Cambria Math" panose="02040503050406030204" pitchFamily="18" charset="0"/>
                            </a:rPr>
                          </m:ctrlPr>
                        </m:sSupPr>
                        <m:e>
                          <m:r>
                            <a:rPr lang="en-US" altLang="zh-TW" sz="2000" b="0" i="1" smtClean="0">
                              <a:latin typeface="Cambria Math" panose="02040503050406030204" pitchFamily="18" charset="0"/>
                            </a:rPr>
                            <m:t>𝑒</m:t>
                          </m:r>
                        </m:e>
                        <m:sup>
                          <m:r>
                            <a:rPr lang="en-US" altLang="zh-TW" sz="2000" i="1">
                              <a:latin typeface="Cambria Math" panose="02040503050406030204" pitchFamily="18" charset="0"/>
                              <a:ea typeface="Cambria Math" panose="02040503050406030204" pitchFamily="18" charset="0"/>
                            </a:rPr>
                            <m:t>−</m:t>
                          </m:r>
                          <m:f>
                            <m:fPr>
                              <m:ctrlPr>
                                <a:rPr lang="en-US" altLang="zh-TW" sz="2000" i="1">
                                  <a:latin typeface="Cambria Math" panose="02040503050406030204" pitchFamily="18" charset="0"/>
                                </a:rPr>
                              </m:ctrlPr>
                            </m:fPr>
                            <m:num>
                              <m:r>
                                <a:rPr lang="en-US" altLang="zh-TW" sz="2000" i="1">
                                  <a:latin typeface="Cambria Math"/>
                                </a:rPr>
                                <m:t>𝑏</m:t>
                              </m:r>
                            </m:num>
                            <m:den>
                              <m:r>
                                <a:rPr lang="en-US" altLang="zh-TW" sz="2000" i="1">
                                  <a:latin typeface="Cambria Math" panose="02040503050406030204" pitchFamily="18" charset="0"/>
                                </a:rPr>
                                <m:t>2</m:t>
                              </m:r>
                              <m:r>
                                <a:rPr lang="en-US" altLang="zh-TW" sz="2000" i="1">
                                  <a:latin typeface="Cambria Math"/>
                                </a:rPr>
                                <m:t>𝑚</m:t>
                              </m:r>
                            </m:den>
                          </m:f>
                          <m:r>
                            <a:rPr lang="en-US" altLang="zh-TW" sz="2000" b="0" i="1" smtClean="0">
                              <a:latin typeface="Cambria Math" panose="02040503050406030204" pitchFamily="18" charset="0"/>
                              <a:ea typeface="Cambria Math" panose="02040503050406030204" pitchFamily="18" charset="0"/>
                            </a:rPr>
                            <m:t>𝑡</m:t>
                          </m:r>
                        </m:sup>
                      </m:sSup>
                    </m:oMath>
                  </m:oMathPara>
                </a14:m>
                <a:endParaRPr lang="en-US" altLang="zh-TW" sz="2000" b="0" i="1" dirty="0">
                  <a:latin typeface="Cambria Math" panose="02040503050406030204" pitchFamily="18" charset="0"/>
                  <a:ea typeface="Cambria Math" panose="02040503050406030204" pitchFamily="18" charset="0"/>
                </a:endParaRPr>
              </a:p>
            </p:txBody>
          </p:sp>
        </mc:Choice>
        <mc:Fallback xmlns="">
          <p:sp>
            <p:nvSpPr>
              <p:cNvPr id="12" name="文字方塊 22">
                <a:extLst>
                  <a:ext uri="{FF2B5EF4-FFF2-40B4-BE49-F238E27FC236}">
                    <a16:creationId xmlns:a16="http://schemas.microsoft.com/office/drawing/2014/main" id="{1B3BE134-7BB3-375B-59ED-2B1A4E3993D8}"/>
                  </a:ext>
                </a:extLst>
              </p:cNvPr>
              <p:cNvSpPr txBox="1">
                <a:spLocks noRot="1" noChangeAspect="1" noMove="1" noResize="1" noEditPoints="1" noAdjustHandles="1" noChangeArrowheads="1" noChangeShapeType="1" noTextEdit="1"/>
              </p:cNvSpPr>
              <p:nvPr/>
            </p:nvSpPr>
            <p:spPr bwMode="auto">
              <a:xfrm>
                <a:off x="1308722" y="5627665"/>
                <a:ext cx="1467453" cy="547137"/>
              </a:xfrm>
              <a:prstGeom prst="rect">
                <a:avLst/>
              </a:prstGeom>
              <a:blipFill>
                <a:blip r:embed="rId10"/>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2D9A924-0382-28B7-45BE-A91E5B0C8899}"/>
                  </a:ext>
                </a:extLst>
              </p:cNvPr>
              <p:cNvSpPr txBox="1"/>
              <p:nvPr/>
            </p:nvSpPr>
            <p:spPr bwMode="auto">
              <a:xfrm>
                <a:off x="3015261" y="5650683"/>
                <a:ext cx="1454694" cy="501099"/>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𝑡</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2D9A924-0382-28B7-45BE-A91E5B0C8899}"/>
                  </a:ext>
                </a:extLst>
              </p:cNvPr>
              <p:cNvSpPr txBox="1">
                <a:spLocks noRot="1" noChangeAspect="1" noMove="1" noResize="1" noEditPoints="1" noAdjustHandles="1" noChangeArrowheads="1" noChangeShapeType="1" noTextEdit="1"/>
              </p:cNvSpPr>
              <p:nvPr/>
            </p:nvSpPr>
            <p:spPr bwMode="auto">
              <a:xfrm>
                <a:off x="3015261" y="5650683"/>
                <a:ext cx="1454694" cy="501099"/>
              </a:xfrm>
              <a:prstGeom prst="rect">
                <a:avLst/>
              </a:prstGeom>
              <a:blipFill>
                <a:blip r:embed="rId11"/>
                <a:stretch>
                  <a:fillRect/>
                </a:stretch>
              </a:blipFill>
              <a:ln w="9525">
                <a:noFill/>
                <a:miter lim="800000"/>
                <a:headEnd/>
                <a:tailEnd/>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14996C50-4679-A7C6-C5FF-77D85DF785AA}"/>
              </a:ext>
            </a:extLst>
          </p:cNvPr>
          <p:cNvSpPr txBox="1"/>
          <p:nvPr/>
        </p:nvSpPr>
        <p:spPr bwMode="auto">
          <a:xfrm>
            <a:off x="4716016" y="5723964"/>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你可以代入確認</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294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animBg="1"/>
      <p:bldP spid="13" grpId="0" animBg="1"/>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矩形 1"/>
          <p:cNvSpPr>
            <a:spLocks noChangeArrowheads="1"/>
          </p:cNvSpPr>
          <p:nvPr/>
        </p:nvSpPr>
        <p:spPr bwMode="auto">
          <a:xfrm>
            <a:off x="1042864" y="3800"/>
            <a:ext cx="6265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以上的解法很容易地就可以推廣到任意的齊次微分方程式</a:t>
            </a:r>
          </a:p>
        </p:txBody>
      </p:sp>
      <p:sp>
        <p:nvSpPr>
          <p:cNvPr id="13209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1" name="矩形 4"/>
          <p:cNvSpPr>
            <a:spLocks noChangeArrowheads="1"/>
          </p:cNvSpPr>
          <p:nvPr/>
        </p:nvSpPr>
        <p:spPr bwMode="auto">
          <a:xfrm>
            <a:off x="1115888" y="1296213"/>
            <a:ext cx="1570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先推廣為複數</a:t>
            </a:r>
          </a:p>
        </p:txBody>
      </p:sp>
      <p:sp>
        <p:nvSpPr>
          <p:cNvPr id="13210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4"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6" name="文字方塊 9"/>
          <p:cNvSpPr txBox="1">
            <a:spLocks noChangeArrowheads="1"/>
          </p:cNvSpPr>
          <p:nvPr/>
        </p:nvSpPr>
        <p:spPr bwMode="auto">
          <a:xfrm>
            <a:off x="1129762" y="2598149"/>
            <a:ext cx="1871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猜解並代入</a:t>
            </a:r>
          </a:p>
        </p:txBody>
      </p:sp>
      <p:sp>
        <p:nvSpPr>
          <p:cNvPr id="132107"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09"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1" name="矩形 14"/>
          <p:cNvSpPr>
            <a:spLocks noChangeArrowheads="1"/>
          </p:cNvSpPr>
          <p:nvPr/>
        </p:nvSpPr>
        <p:spPr bwMode="auto">
          <a:xfrm>
            <a:off x="1115888" y="3998728"/>
            <a:ext cx="64804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微分方程式被轉化為未知數</a:t>
            </a:r>
            <a:r>
              <a:rPr lang="en-US" altLang="zh-TW" sz="1800" i="1" dirty="0">
                <a:solidFill>
                  <a:srgbClr val="FF0000"/>
                </a:solidFill>
              </a:rPr>
              <a:t>α</a:t>
            </a:r>
            <a:r>
              <a:rPr lang="zh-TW" altLang="en-US" sz="1800" dirty="0">
                <a:solidFill>
                  <a:srgbClr val="FF0000"/>
                </a:solidFill>
              </a:rPr>
              <a:t>的代數方程式：</a:t>
            </a:r>
          </a:p>
        </p:txBody>
      </p:sp>
      <mc:AlternateContent xmlns:mc="http://schemas.openxmlformats.org/markup-compatibility/2006" xmlns:a14="http://schemas.microsoft.com/office/drawing/2010/main">
        <mc:Choice Requires="a14">
          <p:sp>
            <p:nvSpPr>
              <p:cNvPr id="132112" name="矩形 15"/>
              <p:cNvSpPr>
                <a:spLocks noChangeArrowheads="1"/>
              </p:cNvSpPr>
              <p:nvPr/>
            </p:nvSpPr>
            <p:spPr bwMode="auto">
              <a:xfrm>
                <a:off x="1115889" y="4379955"/>
                <a:ext cx="3659913"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代數方程式中的有</a:t>
                </a:r>
                <a14:m>
                  <m:oMath xmlns:m="http://schemas.openxmlformats.org/officeDocument/2006/math">
                    <m:r>
                      <a:rPr lang="en-US" altLang="zh-TW" sz="1800" i="1">
                        <a:latin typeface="Cambria Math" panose="02040503050406030204" pitchFamily="18" charset="0"/>
                      </a:rPr>
                      <m:t>𝑁</m:t>
                    </m:r>
                  </m:oMath>
                </a14:m>
                <a:r>
                  <a:rPr lang="zh-TW" altLang="en-US" sz="1800" dirty="0"/>
                  <a:t>個解</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,2,3</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𝑁</m:t>
                        </m:r>
                      </m:sub>
                    </m:sSub>
                  </m:oMath>
                </a14:m>
                <a:r>
                  <a:rPr lang="zh-TW" altLang="en-US" sz="1800" dirty="0"/>
                  <a:t>：</a:t>
                </a:r>
              </a:p>
            </p:txBody>
          </p:sp>
        </mc:Choice>
        <mc:Fallback xmlns="">
          <p:sp>
            <p:nvSpPr>
              <p:cNvPr id="132112" name="矩形 15"/>
              <p:cNvSpPr>
                <a:spLocks noRot="1" noChangeAspect="1" noMove="1" noResize="1" noEditPoints="1" noAdjustHandles="1" noChangeArrowheads="1" noChangeShapeType="1" noTextEdit="1"/>
              </p:cNvSpPr>
              <p:nvPr/>
            </p:nvSpPr>
            <p:spPr bwMode="auto">
              <a:xfrm>
                <a:off x="1115889" y="4379955"/>
                <a:ext cx="3659913" cy="381515"/>
              </a:xfrm>
              <a:prstGeom prst="rect">
                <a:avLst/>
              </a:prstGeom>
              <a:blipFill>
                <a:blip r:embed="rId2"/>
                <a:stretch>
                  <a:fillRect l="-1038" t="-6452" r="-1038"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3211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2115" name="矩形 18"/>
          <p:cNvSpPr>
            <a:spLocks noChangeArrowheads="1"/>
          </p:cNvSpPr>
          <p:nvPr/>
        </p:nvSpPr>
        <p:spPr bwMode="auto">
          <a:xfrm>
            <a:off x="1184581" y="5294940"/>
            <a:ext cx="295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最後取實數部即可得實數解</a:t>
            </a:r>
          </a:p>
        </p:txBody>
      </p:sp>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3F266902-A3C8-7E48-987E-25BDC70C6168}"/>
                  </a:ext>
                </a:extLst>
              </p:cNvPr>
              <p:cNvSpPr txBox="1"/>
              <p:nvPr/>
            </p:nvSpPr>
            <p:spPr bwMode="auto">
              <a:xfrm>
                <a:off x="1129762" y="399181"/>
                <a:ext cx="1944216" cy="871457"/>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zh-TW" altLang="en-US" sz="1800" b="0" i="1" dirty="0" smtClean="0">
                              <a:latin typeface="Cambria Math" panose="02040503050406030204" pitchFamily="18" charset="0"/>
                              <a:ea typeface="Cambria Math"/>
                            </a:rPr>
                          </m:ctrlPr>
                        </m:naryPr>
                        <m:sub>
                          <m:r>
                            <m:rPr>
                              <m:brk m:alnAt="23"/>
                            </m:rPr>
                            <a:rPr lang="en-US" altLang="zh-TW" sz="1800" b="0" i="1" dirty="0" smtClean="0">
                              <a:latin typeface="Cambria Math" panose="02040503050406030204" pitchFamily="18" charset="0"/>
                              <a:ea typeface="Cambria Math"/>
                            </a:rPr>
                            <m:t>𝑛</m:t>
                          </m:r>
                          <m:r>
                            <a:rPr lang="en-US" altLang="zh-TW" sz="1800" b="0" i="1" dirty="0" smtClean="0">
                              <a:latin typeface="Cambria Math" panose="02040503050406030204" pitchFamily="18" charset="0"/>
                              <a:ea typeface="Cambria Math"/>
                            </a:rPr>
                            <m:t>=0</m:t>
                          </m:r>
                        </m:sub>
                        <m:sup>
                          <m:r>
                            <a:rPr lang="en-US" altLang="zh-TW" sz="1800" b="0" i="1" smtClean="0">
                              <a:latin typeface="Cambria Math" panose="02040503050406030204" pitchFamily="18" charset="0"/>
                              <a:ea typeface="Cambria Math"/>
                            </a:rPr>
                            <m:t>𝑁</m:t>
                          </m:r>
                        </m:sup>
                        <m:e>
                          <m:sSub>
                            <m:sSubPr>
                              <m:ctrlPr>
                                <a:rPr lang="en-US" altLang="zh-TW" sz="1800" i="1">
                                  <a:latin typeface="Cambria Math" panose="02040503050406030204" pitchFamily="18" charset="0"/>
                                </a:rPr>
                              </m:ctrlPr>
                            </m:sSubPr>
                            <m:e>
                              <m:r>
                                <a:rPr lang="en-US" altLang="zh-TW" sz="1800" i="1">
                                  <a:latin typeface="Cambria Math"/>
                                </a:rPr>
                                <m:t>𝑎</m:t>
                              </m:r>
                            </m:e>
                            <m:sub>
                              <m:r>
                                <a:rPr lang="en-US" altLang="zh-TW" sz="1800" i="1">
                                  <a:latin typeface="Cambria Math"/>
                                </a:rPr>
                                <m:t>𝑛</m:t>
                              </m:r>
                            </m:sub>
                          </m:sSub>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𝑑</m:t>
                                  </m:r>
                                </m:e>
                                <m:sup>
                                  <m:r>
                                    <a:rPr lang="en-US" altLang="zh-TW" sz="1800" i="1">
                                      <a:latin typeface="Cambria Math"/>
                                      <a:ea typeface="Cambria Math"/>
                                    </a:rPr>
                                    <m:t>𝑛</m:t>
                                  </m:r>
                                </m:sup>
                              </m:sSup>
                              <m:r>
                                <a:rPr lang="en-US" altLang="zh-TW" sz="1800" i="1">
                                  <a:latin typeface="Cambria Math"/>
                                  <a:ea typeface="Cambria Math"/>
                                </a:rPr>
                                <m:t>𝑥</m:t>
                              </m:r>
                            </m:num>
                            <m:den>
                              <m:r>
                                <a:rPr lang="en-US" altLang="zh-TW" sz="1800" i="1">
                                  <a:latin typeface="Cambria Math"/>
                                  <a:ea typeface="Cambria Math"/>
                                </a:rPr>
                                <m:t>𝑑</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𝑛</m:t>
                                  </m:r>
                                </m:sup>
                              </m:sSup>
                            </m:den>
                          </m:f>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21" name="文字方塊 20">
                <a:extLst>
                  <a:ext uri="{FF2B5EF4-FFF2-40B4-BE49-F238E27FC236}">
                    <a16:creationId xmlns:a16="http://schemas.microsoft.com/office/drawing/2014/main" id="{3F266902-A3C8-7E48-987E-25BDC70C6168}"/>
                  </a:ext>
                </a:extLst>
              </p:cNvPr>
              <p:cNvSpPr txBox="1">
                <a:spLocks noRot="1" noChangeAspect="1" noMove="1" noResize="1" noEditPoints="1" noAdjustHandles="1" noChangeArrowheads="1" noChangeShapeType="1" noTextEdit="1"/>
              </p:cNvSpPr>
              <p:nvPr/>
            </p:nvSpPr>
            <p:spPr bwMode="auto">
              <a:xfrm>
                <a:off x="1129762" y="399181"/>
                <a:ext cx="1944216" cy="871457"/>
              </a:xfrm>
              <a:prstGeom prst="rect">
                <a:avLst/>
              </a:prstGeom>
              <a:blipFill>
                <a:blip r:embed="rId3"/>
                <a:stretch>
                  <a:fillRect l="-34416" t="-95652" b="-15217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21">
                <a:extLst>
                  <a:ext uri="{FF2B5EF4-FFF2-40B4-BE49-F238E27FC236}">
                    <a16:creationId xmlns:a16="http://schemas.microsoft.com/office/drawing/2014/main" id="{8F6B2508-3BE7-A04F-9D7D-1FAD77BFD9B1}"/>
                  </a:ext>
                </a:extLst>
              </p:cNvPr>
              <p:cNvSpPr txBox="1"/>
              <p:nvPr/>
            </p:nvSpPr>
            <p:spPr bwMode="auto">
              <a:xfrm>
                <a:off x="1129762" y="1696168"/>
                <a:ext cx="1944216" cy="871457"/>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zh-TW" altLang="en-US" sz="1800" i="1" dirty="0" smtClean="0">
                              <a:latin typeface="Cambria Math" panose="02040503050406030204" pitchFamily="18" charset="0"/>
                              <a:ea typeface="Cambria Math"/>
                            </a:rPr>
                          </m:ctrlPr>
                        </m:naryPr>
                        <m:sub>
                          <m:r>
                            <m:rPr>
                              <m:brk m:alnAt="23"/>
                            </m:rPr>
                            <a:rPr lang="en-US" altLang="zh-TW" sz="1800" i="1" dirty="0">
                              <a:latin typeface="Cambria Math" panose="02040503050406030204" pitchFamily="18" charset="0"/>
                              <a:ea typeface="Cambria Math"/>
                            </a:rPr>
                            <m:t>𝑛</m:t>
                          </m:r>
                          <m:r>
                            <a:rPr lang="en-US" altLang="zh-TW" sz="1800" i="1" dirty="0">
                              <a:latin typeface="Cambria Math" panose="02040503050406030204" pitchFamily="18" charset="0"/>
                              <a:ea typeface="Cambria Math"/>
                            </a:rPr>
                            <m:t>=0</m:t>
                          </m:r>
                        </m:sub>
                        <m:sup>
                          <m:r>
                            <a:rPr lang="en-US" altLang="zh-TW" sz="1800" i="1">
                              <a:latin typeface="Cambria Math" panose="02040503050406030204" pitchFamily="18" charset="0"/>
                              <a:ea typeface="Cambria Math"/>
                            </a:rPr>
                            <m:t>𝑁</m:t>
                          </m:r>
                        </m:sup>
                        <m:e>
                          <m:sSub>
                            <m:sSubPr>
                              <m:ctrlPr>
                                <a:rPr lang="en-US" altLang="zh-TW" sz="1800" i="1">
                                  <a:latin typeface="Cambria Math" panose="02040503050406030204" pitchFamily="18" charset="0"/>
                                </a:rPr>
                              </m:ctrlPr>
                            </m:sSubPr>
                            <m:e>
                              <m:r>
                                <a:rPr lang="en-US" altLang="zh-TW" sz="1800" i="1">
                                  <a:latin typeface="Cambria Math"/>
                                </a:rPr>
                                <m:t>𝑎</m:t>
                              </m:r>
                            </m:e>
                            <m:sub>
                              <m:r>
                                <a:rPr lang="en-US" altLang="zh-TW" sz="1800" i="1">
                                  <a:latin typeface="Cambria Math"/>
                                </a:rPr>
                                <m:t>𝑛</m:t>
                              </m:r>
                            </m:sub>
                          </m:sSub>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𝑑</m:t>
                                  </m:r>
                                </m:e>
                                <m:sup>
                                  <m:r>
                                    <a:rPr lang="en-US" altLang="zh-TW" sz="1800" i="1">
                                      <a:latin typeface="Cambria Math"/>
                                      <a:ea typeface="Cambria Math"/>
                                    </a:rPr>
                                    <m:t>𝑛</m:t>
                                  </m:r>
                                </m:sup>
                              </m:sSup>
                              <m:r>
                                <a:rPr lang="en-US" altLang="zh-TW" sz="1800" b="0" i="1" smtClean="0">
                                  <a:latin typeface="Cambria Math" panose="02040503050406030204" pitchFamily="18" charset="0"/>
                                  <a:ea typeface="Cambria Math"/>
                                </a:rPr>
                                <m:t>𝑧</m:t>
                              </m:r>
                            </m:num>
                            <m:den>
                              <m:r>
                                <a:rPr lang="en-US" altLang="zh-TW" sz="1800" i="1">
                                  <a:latin typeface="Cambria Math"/>
                                  <a:ea typeface="Cambria Math"/>
                                </a:rPr>
                                <m:t>𝑑</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𝑛</m:t>
                                  </m:r>
                                </m:sup>
                              </m:sSup>
                            </m:den>
                          </m:f>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22" name="文字方塊 21">
                <a:extLst>
                  <a:ext uri="{FF2B5EF4-FFF2-40B4-BE49-F238E27FC236}">
                    <a16:creationId xmlns:a16="http://schemas.microsoft.com/office/drawing/2014/main" id="{8F6B2508-3BE7-A04F-9D7D-1FAD77BFD9B1}"/>
                  </a:ext>
                </a:extLst>
              </p:cNvPr>
              <p:cNvSpPr txBox="1">
                <a:spLocks noRot="1" noChangeAspect="1" noMove="1" noResize="1" noEditPoints="1" noAdjustHandles="1" noChangeArrowheads="1" noChangeShapeType="1" noTextEdit="1"/>
              </p:cNvSpPr>
              <p:nvPr/>
            </p:nvSpPr>
            <p:spPr bwMode="auto">
              <a:xfrm>
                <a:off x="1129762" y="1696168"/>
                <a:ext cx="1944216" cy="871457"/>
              </a:xfrm>
              <a:prstGeom prst="rect">
                <a:avLst/>
              </a:prstGeom>
              <a:blipFill>
                <a:blip r:embed="rId4"/>
                <a:stretch>
                  <a:fillRect l="-33766" t="-92857" b="-14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CD44A528-A538-2D4D-B632-14263080E330}"/>
                  </a:ext>
                </a:extLst>
              </p:cNvPr>
              <p:cNvSpPr txBox="1"/>
              <p:nvPr/>
            </p:nvSpPr>
            <p:spPr bwMode="auto">
              <a:xfrm>
                <a:off x="2401421" y="2621514"/>
                <a:ext cx="1200008"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CD44A528-A538-2D4D-B632-14263080E330}"/>
                  </a:ext>
                </a:extLst>
              </p:cNvPr>
              <p:cNvSpPr txBox="1">
                <a:spLocks noRot="1" noChangeAspect="1" noMove="1" noResize="1" noEditPoints="1" noAdjustHandles="1" noChangeArrowheads="1" noChangeShapeType="1" noTextEdit="1"/>
              </p:cNvSpPr>
              <p:nvPr/>
            </p:nvSpPr>
            <p:spPr bwMode="auto">
              <a:xfrm>
                <a:off x="2401421" y="2621514"/>
                <a:ext cx="1200008" cy="369332"/>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1991842B-BE70-E940-BDC8-F8304C0DB8ED}"/>
                  </a:ext>
                </a:extLst>
              </p:cNvPr>
              <p:cNvSpPr txBox="1"/>
              <p:nvPr/>
            </p:nvSpPr>
            <p:spPr bwMode="auto">
              <a:xfrm>
                <a:off x="1124063" y="3068973"/>
                <a:ext cx="2088530" cy="871457"/>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zh-TW" altLang="en-US" sz="1800" i="1" dirty="0">
                              <a:latin typeface="Cambria Math" panose="02040503050406030204" pitchFamily="18" charset="0"/>
                              <a:ea typeface="Cambria Math"/>
                            </a:rPr>
                          </m:ctrlPr>
                        </m:naryPr>
                        <m:sub>
                          <m:r>
                            <m:rPr>
                              <m:brk m:alnAt="23"/>
                            </m:rPr>
                            <a:rPr lang="en-US" altLang="zh-TW" sz="1800" i="1" dirty="0">
                              <a:latin typeface="Cambria Math" panose="02040503050406030204" pitchFamily="18" charset="0"/>
                              <a:ea typeface="Cambria Math"/>
                            </a:rPr>
                            <m:t>𝑛</m:t>
                          </m:r>
                          <m:r>
                            <a:rPr lang="en-US" altLang="zh-TW" sz="1800" i="1" dirty="0">
                              <a:latin typeface="Cambria Math" panose="02040503050406030204" pitchFamily="18" charset="0"/>
                              <a:ea typeface="Cambria Math"/>
                            </a:rPr>
                            <m:t>=0</m:t>
                          </m:r>
                        </m:sub>
                        <m:sup>
                          <m:r>
                            <a:rPr lang="en-US" altLang="zh-TW" sz="1800" i="1">
                              <a:latin typeface="Cambria Math" panose="02040503050406030204" pitchFamily="18" charset="0"/>
                              <a:ea typeface="Cambria Math"/>
                            </a:rPr>
                            <m:t>𝑁</m:t>
                          </m:r>
                        </m:sup>
                        <m:e>
                          <m:sSub>
                            <m:sSubPr>
                              <m:ctrlPr>
                                <a:rPr lang="en-US" altLang="zh-TW" sz="1800" i="1">
                                  <a:latin typeface="Cambria Math" panose="02040503050406030204" pitchFamily="18" charset="0"/>
                                </a:rPr>
                              </m:ctrlPr>
                            </m:sSubPr>
                            <m:e>
                              <m:r>
                                <a:rPr lang="en-US" altLang="zh-TW" sz="1800" i="1">
                                  <a:latin typeface="Cambria Math"/>
                                </a:rPr>
                                <m:t>𝑎</m:t>
                              </m:r>
                            </m:e>
                            <m:sub>
                              <m:r>
                                <a:rPr lang="en-US" altLang="zh-TW" sz="1800" i="1">
                                  <a:latin typeface="Cambria Math"/>
                                </a:rPr>
                                <m:t>𝑛</m:t>
                              </m:r>
                            </m:sub>
                          </m:sSub>
                          <m:r>
                            <a:rPr lang="en-US" altLang="zh-TW"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𝛼</m:t>
                              </m:r>
                            </m:e>
                            <m:sup>
                              <m:r>
                                <a:rPr lang="en-US" altLang="zh-TW" sz="1800" i="1">
                                  <a:latin typeface="Cambria Math" panose="02040503050406030204" pitchFamily="18" charset="0"/>
                                  <a:ea typeface="Cambria Math"/>
                                </a:rPr>
                                <m:t>𝑛</m:t>
                              </m:r>
                            </m:sup>
                          </m:sSup>
                          <m:r>
                            <a:rPr lang="en-US" altLang="zh-TW" sz="1800" b="0" i="1" smtClean="0">
                              <a:latin typeface="Cambria Math" panose="02040503050406030204" pitchFamily="18" charset="0"/>
                              <a:ea typeface="Cambria Math"/>
                            </a:rPr>
                            <m:t>𝑧</m:t>
                          </m:r>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24" name="文字方塊 23">
                <a:extLst>
                  <a:ext uri="{FF2B5EF4-FFF2-40B4-BE49-F238E27FC236}">
                    <a16:creationId xmlns:a16="http://schemas.microsoft.com/office/drawing/2014/main" id="{1991842B-BE70-E940-BDC8-F8304C0DB8ED}"/>
                  </a:ext>
                </a:extLst>
              </p:cNvPr>
              <p:cNvSpPr txBox="1">
                <a:spLocks noRot="1" noChangeAspect="1" noMove="1" noResize="1" noEditPoints="1" noAdjustHandles="1" noChangeArrowheads="1" noChangeShapeType="1" noTextEdit="1"/>
              </p:cNvSpPr>
              <p:nvPr/>
            </p:nvSpPr>
            <p:spPr bwMode="auto">
              <a:xfrm>
                <a:off x="1124063" y="3068973"/>
                <a:ext cx="2088530" cy="871457"/>
              </a:xfrm>
              <a:prstGeom prst="rect">
                <a:avLst/>
              </a:prstGeom>
              <a:blipFill>
                <a:blip r:embed="rId6"/>
                <a:stretch>
                  <a:fillRect l="-29091" t="-92857" b="-14857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C5C11628-704C-8A48-B0C0-20222BA82F03}"/>
                  </a:ext>
                </a:extLst>
              </p:cNvPr>
              <p:cNvSpPr txBox="1"/>
              <p:nvPr/>
            </p:nvSpPr>
            <p:spPr bwMode="auto">
              <a:xfrm>
                <a:off x="4017588" y="3038294"/>
                <a:ext cx="1944216" cy="871457"/>
              </a:xfrm>
              <a:prstGeom prst="rect">
                <a:avLst/>
              </a:prstGeom>
              <a:solidFill>
                <a:srgbClr val="FFFF99"/>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nary>
                        <m:naryPr>
                          <m:chr m:val="∑"/>
                          <m:ctrlPr>
                            <a:rPr lang="zh-TW" altLang="en-US" sz="1800" i="1" dirty="0">
                              <a:latin typeface="Cambria Math" panose="02040503050406030204" pitchFamily="18" charset="0"/>
                              <a:ea typeface="Cambria Math"/>
                            </a:rPr>
                          </m:ctrlPr>
                        </m:naryPr>
                        <m:sub>
                          <m:r>
                            <m:rPr>
                              <m:brk m:alnAt="23"/>
                            </m:rPr>
                            <a:rPr lang="en-US" altLang="zh-TW" sz="1800" i="1" dirty="0">
                              <a:latin typeface="Cambria Math" panose="02040503050406030204" pitchFamily="18" charset="0"/>
                              <a:ea typeface="Cambria Math"/>
                            </a:rPr>
                            <m:t>𝑛</m:t>
                          </m:r>
                          <m:r>
                            <a:rPr lang="en-US" altLang="zh-TW" sz="1800" i="1" dirty="0">
                              <a:latin typeface="Cambria Math" panose="02040503050406030204" pitchFamily="18" charset="0"/>
                              <a:ea typeface="Cambria Math"/>
                            </a:rPr>
                            <m:t>=0</m:t>
                          </m:r>
                        </m:sub>
                        <m:sup>
                          <m:r>
                            <a:rPr lang="en-US" altLang="zh-TW" sz="1800" i="1">
                              <a:latin typeface="Cambria Math" panose="02040503050406030204" pitchFamily="18" charset="0"/>
                              <a:ea typeface="Cambria Math"/>
                            </a:rPr>
                            <m:t>𝑁</m:t>
                          </m:r>
                        </m:sup>
                        <m:e>
                          <m:sSub>
                            <m:sSubPr>
                              <m:ctrlPr>
                                <a:rPr lang="en-US" altLang="zh-TW" sz="1800" i="1">
                                  <a:latin typeface="Cambria Math" panose="02040503050406030204" pitchFamily="18" charset="0"/>
                                </a:rPr>
                              </m:ctrlPr>
                            </m:sSubPr>
                            <m:e>
                              <m:r>
                                <a:rPr lang="en-US" altLang="zh-TW" sz="1800" i="1">
                                  <a:latin typeface="Cambria Math"/>
                                </a:rPr>
                                <m:t>𝑎</m:t>
                              </m:r>
                            </m:e>
                            <m:sub>
                              <m:r>
                                <a:rPr lang="en-US" altLang="zh-TW" sz="1800" i="1">
                                  <a:latin typeface="Cambria Math"/>
                                </a:rPr>
                                <m:t>𝑛</m:t>
                              </m:r>
                            </m:sub>
                          </m:sSub>
                          <m:r>
                            <a:rPr lang="en-US" altLang="zh-TW"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𝛼</m:t>
                              </m:r>
                            </m:e>
                            <m:sup>
                              <m:r>
                                <a:rPr lang="en-US" altLang="zh-TW" sz="1800" i="1">
                                  <a:latin typeface="Cambria Math" panose="02040503050406030204" pitchFamily="18" charset="0"/>
                                  <a:ea typeface="Cambria Math"/>
                                </a:rPr>
                                <m:t>𝑛</m:t>
                              </m:r>
                            </m:sup>
                          </m:sSup>
                        </m:e>
                      </m:nary>
                      <m:r>
                        <a:rPr lang="en-US" altLang="zh-TW" sz="1800" b="0" i="1" smtClean="0">
                          <a:latin typeface="Cambria Math"/>
                        </a:rPr>
                        <m:t>=0</m:t>
                      </m:r>
                    </m:oMath>
                  </m:oMathPara>
                </a14:m>
                <a:endParaRPr lang="zh-TW" altLang="en-US" sz="1800" dirty="0">
                  <a:latin typeface="Times New Roman" panose="02020603050405020304" pitchFamily="18" charset="0"/>
                </a:endParaRPr>
              </a:p>
            </p:txBody>
          </p:sp>
        </mc:Choice>
        <mc:Fallback xmlns="">
          <p:sp>
            <p:nvSpPr>
              <p:cNvPr id="25" name="文字方塊 24">
                <a:extLst>
                  <a:ext uri="{FF2B5EF4-FFF2-40B4-BE49-F238E27FC236}">
                    <a16:creationId xmlns:a16="http://schemas.microsoft.com/office/drawing/2014/main" id="{C5C11628-704C-8A48-B0C0-20222BA82F03}"/>
                  </a:ext>
                </a:extLst>
              </p:cNvPr>
              <p:cNvSpPr txBox="1">
                <a:spLocks noRot="1" noChangeAspect="1" noMove="1" noResize="1" noEditPoints="1" noAdjustHandles="1" noChangeArrowheads="1" noChangeShapeType="1" noTextEdit="1"/>
              </p:cNvSpPr>
              <p:nvPr/>
            </p:nvSpPr>
            <p:spPr bwMode="auto">
              <a:xfrm>
                <a:off x="4017588" y="3038294"/>
                <a:ext cx="1944216" cy="871457"/>
              </a:xfrm>
              <a:prstGeom prst="rect">
                <a:avLst/>
              </a:prstGeom>
              <a:blipFill>
                <a:blip r:embed="rId7"/>
                <a:stretch>
                  <a:fillRect l="-31818" t="-95652" b="-152174"/>
                </a:stretch>
              </a:blipFill>
              <a:ln>
                <a:noFill/>
              </a:ln>
            </p:spPr>
            <p:txBody>
              <a:bodyPr/>
              <a:lstStyle/>
              <a:p>
                <a:r>
                  <a:rPr lang="en-US">
                    <a:noFill/>
                  </a:rPr>
                  <a:t> </a:t>
                </a:r>
              </a:p>
            </p:txBody>
          </p:sp>
        </mc:Fallback>
      </mc:AlternateContent>
      <p:sp>
        <p:nvSpPr>
          <p:cNvPr id="2" name="向右箭號 1">
            <a:extLst>
              <a:ext uri="{FF2B5EF4-FFF2-40B4-BE49-F238E27FC236}">
                <a16:creationId xmlns:a16="http://schemas.microsoft.com/office/drawing/2014/main" id="{D65EEAEB-D429-7449-815A-F83E7C73E8DE}"/>
              </a:ext>
            </a:extLst>
          </p:cNvPr>
          <p:cNvSpPr/>
          <p:nvPr/>
        </p:nvSpPr>
        <p:spPr>
          <a:xfrm>
            <a:off x="3498825" y="3137870"/>
            <a:ext cx="245474" cy="733663"/>
          </a:xfrm>
          <a:prstGeom prst="rightArrow">
            <a:avLst/>
          </a:prstGeom>
          <a:solidFill>
            <a:srgbClr val="00B050"/>
          </a:solidFill>
        </p:spPr>
        <p:txBody>
          <a:bodyPr wrap="none" rtlCol="0" anchor="ctr">
            <a:spAutoFit/>
          </a:bodyPr>
          <a:lstStyle/>
          <a:p>
            <a:pPr algn="ctr"/>
            <a:endParaRPr kumimoji="1" lang="zh-TW" alt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EA6E2CCB-379F-EB49-A375-5AB76EA2FF3F}"/>
                  </a:ext>
                </a:extLst>
              </p:cNvPr>
              <p:cNvSpPr txBox="1"/>
              <p:nvPr/>
            </p:nvSpPr>
            <p:spPr bwMode="auto">
              <a:xfrm>
                <a:off x="1184581" y="4838848"/>
                <a:ext cx="3424464" cy="381964"/>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𝑡</m:t>
                          </m:r>
                        </m:sup>
                      </m:sSup>
                      <m:r>
                        <a:rPr lang="en-US" altLang="zh-TW" sz="1800" b="0" i="0"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𝑐</m:t>
                          </m:r>
                        </m:e>
                        <m:sub>
                          <m:r>
                            <a:rPr lang="en-US" altLang="zh-TW" sz="1800" b="0" i="1" smtClean="0">
                              <a:latin typeface="Cambria Math" panose="02040503050406030204" pitchFamily="18" charset="0"/>
                            </a:rPr>
                            <m:t>𝑁</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𝛼</m:t>
                              </m:r>
                            </m:e>
                            <m:sub>
                              <m:r>
                                <a:rPr lang="en-US" altLang="zh-TW" sz="1800" b="0" i="1" smtClean="0">
                                  <a:latin typeface="Cambria Math" panose="02040503050406030204" pitchFamily="18" charset="0"/>
                                  <a:ea typeface="Cambria Math" panose="02040503050406030204" pitchFamily="18" charset="0"/>
                                </a:rPr>
                                <m:t>𝑁</m:t>
                              </m:r>
                            </m:sub>
                          </m:sSub>
                          <m:r>
                            <a:rPr lang="en-US" altLang="zh-TW"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27" name="文字方塊 26">
                <a:extLst>
                  <a:ext uri="{FF2B5EF4-FFF2-40B4-BE49-F238E27FC236}">
                    <a16:creationId xmlns:a16="http://schemas.microsoft.com/office/drawing/2014/main" id="{EA6E2CCB-379F-EB49-A375-5AB76EA2FF3F}"/>
                  </a:ext>
                </a:extLst>
              </p:cNvPr>
              <p:cNvSpPr txBox="1">
                <a:spLocks noRot="1" noChangeAspect="1" noMove="1" noResize="1" noEditPoints="1" noAdjustHandles="1" noChangeArrowheads="1" noChangeShapeType="1" noTextEdit="1"/>
              </p:cNvSpPr>
              <p:nvPr/>
            </p:nvSpPr>
            <p:spPr bwMode="auto">
              <a:xfrm>
                <a:off x="1184581" y="4838848"/>
                <a:ext cx="3424464" cy="381964"/>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CFB5B6ED-AC21-D04D-962F-60113ED88430}"/>
                  </a:ext>
                </a:extLst>
              </p:cNvPr>
              <p:cNvSpPr/>
              <p:nvPr/>
            </p:nvSpPr>
            <p:spPr>
              <a:xfrm>
                <a:off x="4138919" y="5306829"/>
                <a:ext cx="1093312"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𝑥</m:t>
                      </m:r>
                      <m:r>
                        <a:rPr lang="en-US" altLang="zh-TW" sz="1800" i="1">
                          <a:latin typeface="Cambria Math" panose="02040503050406030204" pitchFamily="18" charset="0"/>
                        </a:rPr>
                        <m:t>=</m:t>
                      </m:r>
                      <m:r>
                        <m:rPr>
                          <m:sty m:val="p"/>
                        </m:rPr>
                        <a:rPr lang="en-US" altLang="zh-TW" sz="1800">
                          <a:latin typeface="Cambria Math" panose="02040503050406030204" pitchFamily="18" charset="0"/>
                        </a:rPr>
                        <m:t>Re</m:t>
                      </m:r>
                      <m:r>
                        <a:rPr lang="en-US" altLang="zh-TW" sz="1800">
                          <a:latin typeface="Cambria Math" panose="02040503050406030204" pitchFamily="18" charset="0"/>
                        </a:rPr>
                        <m:t> </m:t>
                      </m:r>
                      <m:r>
                        <a:rPr lang="en-US" altLang="zh-TW" sz="1800" i="1">
                          <a:latin typeface="Cambria Math" panose="02040503050406030204" pitchFamily="18" charset="0"/>
                        </a:rPr>
                        <m:t>𝑧</m:t>
                      </m:r>
                    </m:oMath>
                  </m:oMathPara>
                </a14:m>
                <a:endParaRPr lang="zh-TW" altLang="en-US" sz="1800" dirty="0">
                  <a:latin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CFB5B6ED-AC21-D04D-962F-60113ED88430}"/>
                  </a:ext>
                </a:extLst>
              </p:cNvPr>
              <p:cNvSpPr>
                <a:spLocks noRot="1" noChangeAspect="1" noMove="1" noResize="1" noEditPoints="1" noAdjustHandles="1" noChangeArrowheads="1" noChangeShapeType="1" noTextEdit="1"/>
              </p:cNvSpPr>
              <p:nvPr/>
            </p:nvSpPr>
            <p:spPr>
              <a:xfrm>
                <a:off x="4138919" y="5306829"/>
                <a:ext cx="1093312" cy="369332"/>
              </a:xfrm>
              <a:prstGeom prst="rect">
                <a:avLst/>
              </a:prstGeom>
              <a:blipFill>
                <a:blip r:embed="rId9"/>
                <a:stretch>
                  <a:fillRect b="-172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DDC467EE-71CE-E545-B8AB-04510B2678F8}"/>
                  </a:ext>
                </a:extLst>
              </p:cNvPr>
              <p:cNvSpPr txBox="1"/>
              <p:nvPr/>
            </p:nvSpPr>
            <p:spPr bwMode="auto">
              <a:xfrm>
                <a:off x="1184581" y="5751587"/>
                <a:ext cx="77406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kumimoji="1" lang="zh-TW" altLang="en-US" sz="1800" dirty="0">
                    <a:latin typeface="Times New Roman" panose="02020603050405020304" pitchFamily="18" charset="0"/>
                  </a:rPr>
                  <a:t>有</a:t>
                </a:r>
                <a14:m>
                  <m:oMath xmlns:m="http://schemas.openxmlformats.org/officeDocument/2006/math">
                    <m:r>
                      <a:rPr lang="en-US" altLang="zh-TW" sz="1800" i="1">
                        <a:latin typeface="Cambria Math" panose="02040503050406030204" pitchFamily="18" charset="0"/>
                      </a:rPr>
                      <m:t>𝑁</m:t>
                    </m:r>
                    <m:r>
                      <a:rPr lang="zh-TW" altLang="en-US" sz="1800" i="1">
                        <a:latin typeface="Cambria Math" panose="02040503050406030204" pitchFamily="18" charset="0"/>
                      </a:rPr>
                      <m:t>個解</m:t>
                    </m:r>
                  </m:oMath>
                </a14:m>
                <a:r>
                  <a:rPr kumimoji="1" lang="zh-TW" altLang="en-US" sz="1800" dirty="0">
                    <a:latin typeface="Times New Roman" panose="02020603050405020304" pitchFamily="18" charset="0"/>
                  </a:rPr>
                  <a:t>就有</a:t>
                </a:r>
                <a14:m>
                  <m:oMath xmlns:m="http://schemas.openxmlformats.org/officeDocument/2006/math">
                    <m:r>
                      <a:rPr kumimoji="1" lang="en-US" altLang="zh-TW" sz="1800" b="0" i="1" smtClean="0">
                        <a:latin typeface="Cambria Math" panose="02040503050406030204" pitchFamily="18" charset="0"/>
                      </a:rPr>
                      <m:t>𝑁</m:t>
                    </m:r>
                  </m:oMath>
                </a14:m>
                <a:r>
                  <a:rPr kumimoji="1" lang="zh-TW" altLang="en-US" sz="1800" dirty="0">
                    <a:latin typeface="Times New Roman" panose="02020603050405020304" pitchFamily="18" charset="0"/>
                  </a:rPr>
                  <a:t>個未知數，因此就需要</a:t>
                </a:r>
                <a14:m>
                  <m:oMath xmlns:m="http://schemas.openxmlformats.org/officeDocument/2006/math">
                    <m:r>
                      <a:rPr lang="en-US" altLang="zh-TW" sz="1800" i="1">
                        <a:latin typeface="Cambria Math" panose="02040503050406030204" pitchFamily="18" charset="0"/>
                      </a:rPr>
                      <m:t>𝑁</m:t>
                    </m:r>
                  </m:oMath>
                </a14:m>
                <a:r>
                  <a:rPr kumimoji="1" lang="zh-TW" altLang="en-US" sz="1800" dirty="0">
                    <a:latin typeface="Times New Roman" panose="02020603050405020304" pitchFamily="18" charset="0"/>
                  </a:rPr>
                  <a:t>個起始條件，</a:t>
                </a:r>
              </a:p>
            </p:txBody>
          </p:sp>
        </mc:Choice>
        <mc:Fallback xmlns="">
          <p:sp>
            <p:nvSpPr>
              <p:cNvPr id="4" name="文字方塊 3">
                <a:extLst>
                  <a:ext uri="{FF2B5EF4-FFF2-40B4-BE49-F238E27FC236}">
                    <a16:creationId xmlns:a16="http://schemas.microsoft.com/office/drawing/2014/main" id="{DDC467EE-71CE-E545-B8AB-04510B2678F8}"/>
                  </a:ext>
                </a:extLst>
              </p:cNvPr>
              <p:cNvSpPr txBox="1">
                <a:spLocks noRot="1" noChangeAspect="1" noMove="1" noResize="1" noEditPoints="1" noAdjustHandles="1" noChangeArrowheads="1" noChangeShapeType="1" noTextEdit="1"/>
              </p:cNvSpPr>
              <p:nvPr/>
            </p:nvSpPr>
            <p:spPr bwMode="auto">
              <a:xfrm>
                <a:off x="1184581" y="5751587"/>
                <a:ext cx="7740650" cy="369332"/>
              </a:xfrm>
              <a:prstGeom prst="rect">
                <a:avLst/>
              </a:prstGeom>
              <a:blipFill>
                <a:blip r:embed="rId10"/>
                <a:stretch>
                  <a:fillRect l="-656"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61A69FC4-C664-DE44-881C-97B5FFC3FE7F}"/>
                  </a:ext>
                </a:extLst>
              </p:cNvPr>
              <p:cNvSpPr/>
              <p:nvPr/>
            </p:nvSpPr>
            <p:spPr>
              <a:xfrm>
                <a:off x="1180288" y="6197020"/>
                <a:ext cx="4051943" cy="369332"/>
              </a:xfrm>
              <a:prstGeom prst="rect">
                <a:avLst/>
              </a:prstGeom>
            </p:spPr>
            <p:txBody>
              <a:bodyPr wrap="none">
                <a:spAutoFit/>
              </a:bodyPr>
              <a:lstStyle/>
              <a:p>
                <a:r>
                  <a:rPr lang="zh-TW" altLang="en-US" sz="1800" dirty="0">
                    <a:latin typeface="Times New Roman" panose="02020603050405020304" pitchFamily="18" charset="0"/>
                  </a:rPr>
                  <a:t>一般就是起始值及起始</a:t>
                </a:r>
                <a14:m>
                  <m:oMath xmlns:m="http://schemas.openxmlformats.org/officeDocument/2006/math">
                    <m:r>
                      <a:rPr lang="en-US" altLang="zh-TW" sz="1800" i="1">
                        <a:latin typeface="Cambria Math" panose="02040503050406030204" pitchFamily="18" charset="0"/>
                      </a:rPr>
                      <m:t>𝑁</m:t>
                    </m:r>
                  </m:oMath>
                </a14:m>
                <a:r>
                  <a:rPr lang="zh-TW" altLang="en-US" sz="1800" dirty="0">
                    <a:latin typeface="Times New Roman" panose="02020603050405020304" pitchFamily="18" charset="0"/>
                  </a:rPr>
                  <a:t>次以下微分。</a:t>
                </a:r>
              </a:p>
            </p:txBody>
          </p:sp>
        </mc:Choice>
        <mc:Fallback xmlns="">
          <p:sp>
            <p:nvSpPr>
              <p:cNvPr id="5" name="矩形 4">
                <a:extLst>
                  <a:ext uri="{FF2B5EF4-FFF2-40B4-BE49-F238E27FC236}">
                    <a16:creationId xmlns:a16="http://schemas.microsoft.com/office/drawing/2014/main" id="{61A69FC4-C664-DE44-881C-97B5FFC3FE7F}"/>
                  </a:ext>
                </a:extLst>
              </p:cNvPr>
              <p:cNvSpPr>
                <a:spLocks noRot="1" noChangeAspect="1" noMove="1" noResize="1" noEditPoints="1" noAdjustHandles="1" noChangeArrowheads="1" noChangeShapeType="1" noTextEdit="1"/>
              </p:cNvSpPr>
              <p:nvPr/>
            </p:nvSpPr>
            <p:spPr>
              <a:xfrm>
                <a:off x="1180288" y="6197020"/>
                <a:ext cx="4051943" cy="369332"/>
              </a:xfrm>
              <a:prstGeom prst="rect">
                <a:avLst/>
              </a:prstGeom>
              <a:blipFill>
                <a:blip r:embed="rId11"/>
                <a:stretch>
                  <a:fillRect l="-1567" t="-10345" r="-313" b="-24138"/>
                </a:stretch>
              </a:blipFill>
            </p:spPr>
            <p:txBody>
              <a:bodyPr/>
              <a:lstStyle/>
              <a:p>
                <a:r>
                  <a:rPr lang="en-US">
                    <a:noFill/>
                  </a:rPr>
                  <a:t> </a:t>
                </a:r>
              </a:p>
            </p:txBody>
          </p:sp>
        </mc:Fallback>
      </mc:AlternateContent>
    </p:spTree>
    <p:extLst>
      <p:ext uri="{BB962C8B-B14F-4D97-AF65-F5344CB8AC3E}">
        <p14:creationId xmlns:p14="http://schemas.microsoft.com/office/powerpoint/2010/main" val="333758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2101"/>
                                        </p:tgtEl>
                                        <p:attrNameLst>
                                          <p:attrName>style.visibility</p:attrName>
                                        </p:attrNameLst>
                                      </p:cBhvr>
                                      <p:to>
                                        <p:strVal val="visible"/>
                                      </p:to>
                                    </p:set>
                                    <p:animEffect transition="in" filter="fade">
                                      <p:cBhvr>
                                        <p:cTn id="7" dur="500"/>
                                        <p:tgtEl>
                                          <p:spTgt spid="132101"/>
                                        </p:tgtEl>
                                      </p:cBhvr>
                                    </p:animEffect>
                                    <p:anim calcmode="lin" valueType="num">
                                      <p:cBhvr>
                                        <p:cTn id="8" dur="500" fill="hold"/>
                                        <p:tgtEl>
                                          <p:spTgt spid="132101"/>
                                        </p:tgtEl>
                                        <p:attrNameLst>
                                          <p:attrName>ppt_x</p:attrName>
                                        </p:attrNameLst>
                                      </p:cBhvr>
                                      <p:tavLst>
                                        <p:tav tm="0">
                                          <p:val>
                                            <p:strVal val="#ppt_x"/>
                                          </p:val>
                                        </p:tav>
                                        <p:tav tm="100000">
                                          <p:val>
                                            <p:strVal val="#ppt_x"/>
                                          </p:val>
                                        </p:tav>
                                      </p:tavLst>
                                    </p:anim>
                                    <p:anim calcmode="lin" valueType="num">
                                      <p:cBhvr>
                                        <p:cTn id="9" dur="500" fill="hold"/>
                                        <p:tgtEl>
                                          <p:spTgt spid="132101"/>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2106"/>
                                        </p:tgtEl>
                                        <p:attrNameLst>
                                          <p:attrName>style.visibility</p:attrName>
                                        </p:attrNameLst>
                                      </p:cBhvr>
                                      <p:to>
                                        <p:strVal val="visible"/>
                                      </p:to>
                                    </p:set>
                                    <p:animEffect transition="in" filter="fade">
                                      <p:cBhvr>
                                        <p:cTn id="18" dur="500"/>
                                        <p:tgtEl>
                                          <p:spTgt spid="132106"/>
                                        </p:tgtEl>
                                      </p:cBhvr>
                                    </p:animEffect>
                                    <p:anim calcmode="lin" valueType="num">
                                      <p:cBhvr>
                                        <p:cTn id="19" dur="500" fill="hold"/>
                                        <p:tgtEl>
                                          <p:spTgt spid="132106"/>
                                        </p:tgtEl>
                                        <p:attrNameLst>
                                          <p:attrName>ppt_x</p:attrName>
                                        </p:attrNameLst>
                                      </p:cBhvr>
                                      <p:tavLst>
                                        <p:tav tm="0">
                                          <p:val>
                                            <p:strVal val="#ppt_x"/>
                                          </p:val>
                                        </p:tav>
                                        <p:tav tm="100000">
                                          <p:val>
                                            <p:strVal val="#ppt_x"/>
                                          </p:val>
                                        </p:tav>
                                      </p:tavLst>
                                    </p:anim>
                                    <p:anim calcmode="lin" valueType="num">
                                      <p:cBhvr>
                                        <p:cTn id="20" dur="500" fill="hold"/>
                                        <p:tgtEl>
                                          <p:spTgt spid="132106"/>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32111"/>
                                        </p:tgtEl>
                                        <p:attrNameLst>
                                          <p:attrName>style.visibility</p:attrName>
                                        </p:attrNameLst>
                                      </p:cBhvr>
                                      <p:to>
                                        <p:strVal val="visible"/>
                                      </p:to>
                                    </p:set>
                                    <p:animEffect transition="in" filter="fade">
                                      <p:cBhvr>
                                        <p:cTn id="41" dur="500"/>
                                        <p:tgtEl>
                                          <p:spTgt spid="132111"/>
                                        </p:tgtEl>
                                      </p:cBhvr>
                                    </p:animEffect>
                                    <p:anim calcmode="lin" valueType="num">
                                      <p:cBhvr>
                                        <p:cTn id="42" dur="500" fill="hold"/>
                                        <p:tgtEl>
                                          <p:spTgt spid="132111"/>
                                        </p:tgtEl>
                                        <p:attrNameLst>
                                          <p:attrName>ppt_x</p:attrName>
                                        </p:attrNameLst>
                                      </p:cBhvr>
                                      <p:tavLst>
                                        <p:tav tm="0">
                                          <p:val>
                                            <p:strVal val="#ppt_x"/>
                                          </p:val>
                                        </p:tav>
                                        <p:tav tm="100000">
                                          <p:val>
                                            <p:strVal val="#ppt_x"/>
                                          </p:val>
                                        </p:tav>
                                      </p:tavLst>
                                    </p:anim>
                                    <p:anim calcmode="lin" valueType="num">
                                      <p:cBhvr>
                                        <p:cTn id="43" dur="500" fill="hold"/>
                                        <p:tgtEl>
                                          <p:spTgt spid="1321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2112"/>
                                        </p:tgtEl>
                                        <p:attrNameLst>
                                          <p:attrName>style.visibility</p:attrName>
                                        </p:attrNameLst>
                                      </p:cBhvr>
                                      <p:to>
                                        <p:strVal val="visible"/>
                                      </p:to>
                                    </p:set>
                                    <p:animEffect transition="in" filter="fade">
                                      <p:cBhvr>
                                        <p:cTn id="46" dur="1000"/>
                                        <p:tgtEl>
                                          <p:spTgt spid="132112"/>
                                        </p:tgtEl>
                                      </p:cBhvr>
                                    </p:animEffect>
                                    <p:anim calcmode="lin" valueType="num">
                                      <p:cBhvr>
                                        <p:cTn id="47" dur="1000" fill="hold"/>
                                        <p:tgtEl>
                                          <p:spTgt spid="132112"/>
                                        </p:tgtEl>
                                        <p:attrNameLst>
                                          <p:attrName>ppt_x</p:attrName>
                                        </p:attrNameLst>
                                      </p:cBhvr>
                                      <p:tavLst>
                                        <p:tav tm="0">
                                          <p:val>
                                            <p:strVal val="#ppt_x"/>
                                          </p:val>
                                        </p:tav>
                                        <p:tav tm="100000">
                                          <p:val>
                                            <p:strVal val="#ppt_x"/>
                                          </p:val>
                                        </p:tav>
                                      </p:tavLst>
                                    </p:anim>
                                    <p:anim calcmode="lin" valueType="num">
                                      <p:cBhvr>
                                        <p:cTn id="48" dur="1000" fill="hold"/>
                                        <p:tgtEl>
                                          <p:spTgt spid="1321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2115"/>
                                        </p:tgtEl>
                                        <p:attrNameLst>
                                          <p:attrName>style.visibility</p:attrName>
                                        </p:attrNameLst>
                                      </p:cBhvr>
                                      <p:to>
                                        <p:strVal val="visible"/>
                                      </p:to>
                                    </p:set>
                                    <p:animEffect transition="in" filter="fade">
                                      <p:cBhvr>
                                        <p:cTn id="53" dur="1000"/>
                                        <p:tgtEl>
                                          <p:spTgt spid="132115"/>
                                        </p:tgtEl>
                                      </p:cBhvr>
                                    </p:animEffect>
                                    <p:anim calcmode="lin" valueType="num">
                                      <p:cBhvr>
                                        <p:cTn id="54" dur="1000" fill="hold"/>
                                        <p:tgtEl>
                                          <p:spTgt spid="132115"/>
                                        </p:tgtEl>
                                        <p:attrNameLst>
                                          <p:attrName>ppt_x</p:attrName>
                                        </p:attrNameLst>
                                      </p:cBhvr>
                                      <p:tavLst>
                                        <p:tav tm="0">
                                          <p:val>
                                            <p:strVal val="#ppt_x"/>
                                          </p:val>
                                        </p:tav>
                                        <p:tav tm="100000">
                                          <p:val>
                                            <p:strVal val="#ppt_x"/>
                                          </p:val>
                                        </p:tav>
                                      </p:tavLst>
                                    </p:anim>
                                    <p:anim calcmode="lin" valueType="num">
                                      <p:cBhvr>
                                        <p:cTn id="55" dur="1000" fill="hold"/>
                                        <p:tgtEl>
                                          <p:spTgt spid="132115"/>
                                        </p:tgtEl>
                                        <p:attrNameLst>
                                          <p:attrName>ppt_y</p:attrName>
                                        </p:attrNameLst>
                                      </p:cBhvr>
                                      <p:tavLst>
                                        <p:tav tm="0">
                                          <p:val>
                                            <p:strVal val="#ppt_y+.1"/>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additive="base">
                                        <p:cTn id="62" dur="500" fill="hold"/>
                                        <p:tgtEl>
                                          <p:spTgt spid="3"/>
                                        </p:tgtEl>
                                        <p:attrNameLst>
                                          <p:attrName>ppt_x</p:attrName>
                                        </p:attrNameLst>
                                      </p:cBhvr>
                                      <p:tavLst>
                                        <p:tav tm="0">
                                          <p:val>
                                            <p:strVal val="#ppt_x"/>
                                          </p:val>
                                        </p:tav>
                                        <p:tav tm="100000">
                                          <p:val>
                                            <p:strVal val="#ppt_x"/>
                                          </p:val>
                                        </p:tav>
                                      </p:tavLst>
                                    </p:anim>
                                    <p:anim calcmode="lin" valueType="num">
                                      <p:cBhvr additive="base">
                                        <p:cTn id="6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additive="base">
                                        <p:cTn id="68" dur="500" fill="hold"/>
                                        <p:tgtEl>
                                          <p:spTgt spid="4"/>
                                        </p:tgtEl>
                                        <p:attrNameLst>
                                          <p:attrName>ppt_x</p:attrName>
                                        </p:attrNameLst>
                                      </p:cBhvr>
                                      <p:tavLst>
                                        <p:tav tm="0">
                                          <p:val>
                                            <p:strVal val="#ppt_x"/>
                                          </p:val>
                                        </p:tav>
                                        <p:tav tm="100000">
                                          <p:val>
                                            <p:strVal val="#ppt_x"/>
                                          </p:val>
                                        </p:tav>
                                      </p:tavLst>
                                    </p:anim>
                                    <p:anim calcmode="lin" valueType="num">
                                      <p:cBhvr additive="base">
                                        <p:cTn id="69" dur="500" fill="hold"/>
                                        <p:tgtEl>
                                          <p:spTgt spid="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ppt_x"/>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1" grpId="0"/>
      <p:bldP spid="132106" grpId="0"/>
      <p:bldP spid="132111" grpId="0"/>
      <p:bldP spid="132112" grpId="0"/>
      <p:bldP spid="132115" grpId="0"/>
      <p:bldP spid="22" grpId="0" animBg="1"/>
      <p:bldP spid="23" grpId="0" animBg="1"/>
      <p:bldP spid="24" grpId="0" animBg="1"/>
      <p:bldP spid="25" grpId="0" animBg="1"/>
      <p:bldP spid="2" grpId="0" animBg="1"/>
      <p:bldP spid="27" grpId="0" animBg="1"/>
      <p:bldP spid="3" grpId="0" animBg="1"/>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B29FC-581F-0DF0-0E28-57BF8F1744C8}"/>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88AB32A7-B000-A58F-F768-A093D2C5A25A}"/>
                  </a:ext>
                </a:extLst>
              </p:cNvPr>
              <p:cNvSpPr txBox="1"/>
              <p:nvPr/>
            </p:nvSpPr>
            <p:spPr bwMode="auto">
              <a:xfrm>
                <a:off x="2544397" y="1030663"/>
                <a:ext cx="3199402" cy="369332"/>
              </a:xfrm>
              <a:prstGeom prst="rect">
                <a:avLst/>
              </a:prstGeom>
              <a:solidFill>
                <a:srgbClr val="F9FFC6"/>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𝑓</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8" name="文字方塊 8">
                <a:extLst>
                  <a:ext uri="{FF2B5EF4-FFF2-40B4-BE49-F238E27FC236}">
                    <a16:creationId xmlns:a16="http://schemas.microsoft.com/office/drawing/2014/main" id="{88AB32A7-B000-A58F-F768-A093D2C5A25A}"/>
                  </a:ext>
                </a:extLst>
              </p:cNvPr>
              <p:cNvSpPr txBox="1">
                <a:spLocks noRot="1" noChangeAspect="1" noMove="1" noResize="1" noEditPoints="1" noAdjustHandles="1" noChangeArrowheads="1" noChangeShapeType="1" noTextEdit="1"/>
              </p:cNvSpPr>
              <p:nvPr/>
            </p:nvSpPr>
            <p:spPr bwMode="auto">
              <a:xfrm>
                <a:off x="2544397" y="1030663"/>
                <a:ext cx="3199402" cy="369332"/>
              </a:xfrm>
              <a:prstGeom prst="rect">
                <a:avLst/>
              </a:prstGeom>
              <a:blipFill>
                <a:blip r:embed="rId2"/>
                <a:stretch>
                  <a:fillRect b="-1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07069D0-1590-0CCA-BC02-D1C0AE700550}"/>
                  </a:ext>
                </a:extLst>
              </p:cNvPr>
              <p:cNvSpPr txBox="1"/>
              <p:nvPr/>
            </p:nvSpPr>
            <p:spPr>
              <a:xfrm>
                <a:off x="602432" y="1557168"/>
                <a:ext cx="8568952"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每一項只包含一次方的</a:t>
                </a:r>
                <a14:m>
                  <m:oMath xmlns:m="http://schemas.openxmlformats.org/officeDocument/2006/math">
                    <m:r>
                      <a:rPr lang="en-US" altLang="zh-TW" sz="1800" i="1">
                        <a:latin typeface="Cambria Math" panose="02040503050406030204" pitchFamily="18" charset="0"/>
                      </a:rPr>
                      <m:t>𝑦</m:t>
                    </m:r>
                  </m:oMath>
                </a14:m>
                <a:r>
                  <a:rPr lang="en-US" sz="1800" dirty="0" err="1">
                    <a:latin typeface="Times New Roman" panose="02020603050405020304" pitchFamily="18" charset="0"/>
                    <a:cs typeface="Times New Roman" panose="02020603050405020304" pitchFamily="18" charset="0"/>
                  </a:rPr>
                  <a:t>函數，及一次方的一次或二次微分，以及一個已知</a:t>
                </a:r>
                <a14:m>
                  <m:oMath xmlns:m="http://schemas.openxmlformats.org/officeDocument/2006/math">
                    <m:r>
                      <a:rPr lang="en-US" sz="1800" b="0" i="1" smtClean="0">
                        <a:latin typeface="Cambria Math" panose="02040503050406030204" pitchFamily="18" charset="0"/>
                        <a:cs typeface="Times New Roman" panose="02020603050405020304" pitchFamily="18" charset="0"/>
                      </a:rPr>
                      <m:t>𝑥</m:t>
                    </m:r>
                  </m:oMath>
                </a14:m>
                <a:r>
                  <a:rPr lang="en-US" sz="1800" dirty="0" err="1">
                    <a:latin typeface="Times New Roman" panose="02020603050405020304" pitchFamily="18" charset="0"/>
                    <a:cs typeface="Times New Roman" panose="02020603050405020304" pitchFamily="18" charset="0"/>
                  </a:rPr>
                  <a:t>函數</a:t>
                </a:r>
                <a:r>
                  <a:rPr lang="en-US" sz="1800" dirty="0">
                    <a:latin typeface="Times New Roman" panose="02020603050405020304" pitchFamily="18"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107069D0-1590-0CCA-BC02-D1C0AE700550}"/>
                  </a:ext>
                </a:extLst>
              </p:cNvPr>
              <p:cNvSpPr txBox="1">
                <a:spLocks noRot="1" noChangeAspect="1" noMove="1" noResize="1" noEditPoints="1" noAdjustHandles="1" noChangeArrowheads="1" noChangeShapeType="1" noTextEdit="1"/>
              </p:cNvSpPr>
              <p:nvPr/>
            </p:nvSpPr>
            <p:spPr>
              <a:xfrm>
                <a:off x="602432" y="1557168"/>
                <a:ext cx="8568952" cy="369332"/>
              </a:xfrm>
              <a:prstGeom prst="rect">
                <a:avLst/>
              </a:prstGeom>
              <a:blipFill>
                <a:blip r:embed="rId3"/>
                <a:stretch>
                  <a:fillRect l="-593" t="-6667" b="-2333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732661B-2264-860F-FA70-CBB0A2E0A8C7}"/>
              </a:ext>
            </a:extLst>
          </p:cNvPr>
          <p:cNvSpPr txBox="1"/>
          <p:nvPr/>
        </p:nvSpPr>
        <p:spPr bwMode="auto">
          <a:xfrm>
            <a:off x="1160621" y="4299243"/>
            <a:ext cx="65976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Second Order Homogeneous Linear ODE with constant coefficients</a:t>
            </a:r>
          </a:p>
        </p:txBody>
      </p:sp>
      <p:sp>
        <p:nvSpPr>
          <p:cNvPr id="14" name="TextBox 13">
            <a:extLst>
              <a:ext uri="{FF2B5EF4-FFF2-40B4-BE49-F238E27FC236}">
                <a16:creationId xmlns:a16="http://schemas.microsoft.com/office/drawing/2014/main" id="{534A0653-B491-A054-F74C-1C9716F50D70}"/>
              </a:ext>
            </a:extLst>
          </p:cNvPr>
          <p:cNvSpPr txBox="1"/>
          <p:nvPr/>
        </p:nvSpPr>
        <p:spPr bwMode="auto">
          <a:xfrm>
            <a:off x="1907704" y="548680"/>
            <a:ext cx="5103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Second Order Linear Ordinary Differential Equation</a:t>
            </a:r>
            <a:endParaRPr lang="en-US" sz="1800" dirty="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6DA7A855-CC16-0E76-FC34-3929E8FA3122}"/>
                  </a:ext>
                </a:extLst>
              </p:cNvPr>
              <p:cNvSpPr txBox="1"/>
              <p:nvPr/>
            </p:nvSpPr>
            <p:spPr bwMode="auto">
              <a:xfrm>
                <a:off x="2581052" y="3338379"/>
                <a:ext cx="2302362"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6" name="文字方塊 8">
                <a:extLst>
                  <a:ext uri="{FF2B5EF4-FFF2-40B4-BE49-F238E27FC236}">
                    <a16:creationId xmlns:a16="http://schemas.microsoft.com/office/drawing/2014/main" id="{6DA7A855-CC16-0E76-FC34-3929E8FA3122}"/>
                  </a:ext>
                </a:extLst>
              </p:cNvPr>
              <p:cNvSpPr txBox="1">
                <a:spLocks noRot="1" noChangeAspect="1" noMove="1" noResize="1" noEditPoints="1" noAdjustHandles="1" noChangeArrowheads="1" noChangeShapeType="1" noTextEdit="1"/>
              </p:cNvSpPr>
              <p:nvPr/>
            </p:nvSpPr>
            <p:spPr bwMode="auto">
              <a:xfrm>
                <a:off x="2581052" y="3338379"/>
                <a:ext cx="2302362" cy="369332"/>
              </a:xfrm>
              <a:prstGeom prst="rect">
                <a:avLst/>
              </a:prstGeom>
              <a:blipFill>
                <a:blip r:embed="rId4"/>
                <a:stretch>
                  <a:fillRect b="-103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A88B2C0-AF29-38BF-0D81-FF7D35279190}"/>
                  </a:ext>
                </a:extLst>
              </p:cNvPr>
              <p:cNvSpPr txBox="1"/>
              <p:nvPr/>
            </p:nvSpPr>
            <p:spPr bwMode="auto">
              <a:xfrm>
                <a:off x="601834" y="2891710"/>
                <a:ext cx="83535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We don’t have general solution for these ODE, but if we restrict </a:t>
                </a:r>
                <a14:m>
                  <m:oMath xmlns:m="http://schemas.openxmlformats.org/officeDocument/2006/math">
                    <m:r>
                      <a:rPr lang="en-US" altLang="zh-TW" sz="1800" i="1">
                        <a:latin typeface="Cambria Math" panose="02040503050406030204" pitchFamily="18" charset="0"/>
                      </a:rPr>
                      <m:t>𝑃</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r>
                      <a:rPr lang="en-US" altLang="zh-TW" sz="1800" b="0" i="1" smtClean="0">
                        <a:latin typeface="Cambria Math" panose="02040503050406030204" pitchFamily="18" charset="0"/>
                      </a:rPr>
                      <m:t>,</m:t>
                    </m:r>
                    <m:r>
                      <a:rPr lang="en-US" altLang="zh-TW" sz="1800" i="1">
                        <a:latin typeface="Cambria Math" panose="02040503050406030204" pitchFamily="18" charset="0"/>
                      </a:rPr>
                      <m:t>𝑄</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a14:m>
                <a:r>
                  <a:rPr lang="en-US" sz="1800" dirty="0">
                    <a:latin typeface="Times New Roman" panose="02020603050405020304" pitchFamily="18" charset="0"/>
                    <a:cs typeface="Times New Roman" panose="02020603050405020304" pitchFamily="18" charset="0"/>
                  </a:rPr>
                  <a:t> to constants:</a:t>
                </a:r>
              </a:p>
            </p:txBody>
          </p:sp>
        </mc:Choice>
        <mc:Fallback xmlns="">
          <p:sp>
            <p:nvSpPr>
              <p:cNvPr id="19" name="TextBox 18">
                <a:extLst>
                  <a:ext uri="{FF2B5EF4-FFF2-40B4-BE49-F238E27FC236}">
                    <a16:creationId xmlns:a16="http://schemas.microsoft.com/office/drawing/2014/main" id="{1A88B2C0-AF29-38BF-0D81-FF7D35279190}"/>
                  </a:ext>
                </a:extLst>
              </p:cNvPr>
              <p:cNvSpPr txBox="1">
                <a:spLocks noRot="1" noChangeAspect="1" noMove="1" noResize="1" noEditPoints="1" noAdjustHandles="1" noChangeArrowheads="1" noChangeShapeType="1" noTextEdit="1"/>
              </p:cNvSpPr>
              <p:nvPr/>
            </p:nvSpPr>
            <p:spPr bwMode="auto">
              <a:xfrm>
                <a:off x="601834" y="2891710"/>
                <a:ext cx="8353526" cy="369332"/>
              </a:xfrm>
              <a:prstGeom prst="rect">
                <a:avLst/>
              </a:prstGeom>
              <a:blipFill>
                <a:blip r:embed="rId6"/>
                <a:stretch>
                  <a:fillRect l="-607" t="-6667" r="-152"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TextBox 19">
            <a:extLst>
              <a:ext uri="{FF2B5EF4-FFF2-40B4-BE49-F238E27FC236}">
                <a16:creationId xmlns:a16="http://schemas.microsoft.com/office/drawing/2014/main" id="{FA7F4872-6D64-D18A-D1E6-38C54730477E}"/>
              </a:ext>
            </a:extLst>
          </p:cNvPr>
          <p:cNvSpPr txBox="1"/>
          <p:nvPr/>
        </p:nvSpPr>
        <p:spPr bwMode="auto">
          <a:xfrm>
            <a:off x="601834" y="3820774"/>
            <a:ext cx="7273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we do have a procedure using complex number to write down the solutions.</a:t>
            </a:r>
          </a:p>
        </p:txBody>
      </p:sp>
      <p:sp>
        <p:nvSpPr>
          <p:cNvPr id="21" name="TextBox 20">
            <a:extLst>
              <a:ext uri="{FF2B5EF4-FFF2-40B4-BE49-F238E27FC236}">
                <a16:creationId xmlns:a16="http://schemas.microsoft.com/office/drawing/2014/main" id="{CF01F092-D8A7-A7E9-C133-9EED1F6FA5A3}"/>
              </a:ext>
            </a:extLst>
          </p:cNvPr>
          <p:cNvSpPr txBox="1"/>
          <p:nvPr/>
        </p:nvSpPr>
        <p:spPr bwMode="auto">
          <a:xfrm>
            <a:off x="601834" y="4693005"/>
            <a:ext cx="8425534" cy="8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This systemic method can be extended to </a:t>
            </a:r>
            <a:r>
              <a:rPr lang="en-US" sz="1800" dirty="0">
                <a:solidFill>
                  <a:srgbClr val="FF0000"/>
                </a:solidFill>
                <a:latin typeface="Times New Roman" panose="02020603050405020304" pitchFamily="18" charset="0"/>
                <a:cs typeface="Times New Roman" panose="02020603050405020304" pitchFamily="18" charset="0"/>
              </a:rPr>
              <a:t>Homogeneous Linear ODE with constant coefficients of any finite order.</a:t>
            </a:r>
          </a:p>
        </p:txBody>
      </p:sp>
      <mc:AlternateContent xmlns:mc="http://schemas.openxmlformats.org/markup-compatibility/2006" xmlns:a14="http://schemas.microsoft.com/office/drawing/2010/main">
        <mc:Choice Requires="a14">
          <p:sp>
            <p:nvSpPr>
              <p:cNvPr id="22" name="文字方塊 16">
                <a:extLst>
                  <a:ext uri="{FF2B5EF4-FFF2-40B4-BE49-F238E27FC236}">
                    <a16:creationId xmlns:a16="http://schemas.microsoft.com/office/drawing/2014/main" id="{0EA5AE69-4C44-018A-B927-8B6B53D3EBA8}"/>
                  </a:ext>
                </a:extLst>
              </p:cNvPr>
              <p:cNvSpPr txBox="1"/>
              <p:nvPr/>
            </p:nvSpPr>
            <p:spPr bwMode="auto">
              <a:xfrm>
                <a:off x="3732233" y="5250792"/>
                <a:ext cx="2135911" cy="765081"/>
              </a:xfrm>
              <a:prstGeom prst="rect">
                <a:avLst/>
              </a:prstGeom>
              <a:solidFill>
                <a:srgbClr val="FFFFCC"/>
              </a:solidFill>
              <a:ln>
                <a:noFill/>
              </a:ln>
            </p:spPr>
            <p:txBody>
              <a:bodyPr wrap="squar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nary>
                        <m:naryPr>
                          <m:chr m:val="∑"/>
                          <m:supHide m:val="on"/>
                          <m:ctrlPr>
                            <a:rPr lang="zh-TW" altLang="en-US" sz="1800" i="1" smtClean="0">
                              <a:latin typeface="Cambria Math" panose="02040503050406030204" pitchFamily="18" charset="0"/>
                            </a:rPr>
                          </m:ctrlPr>
                        </m:naryPr>
                        <m:sub>
                          <m:r>
                            <m:rPr>
                              <m:brk m:alnAt="7"/>
                            </m:rPr>
                            <a:rPr lang="en-US" altLang="zh-TW" sz="1800" b="0" i="1" smtClean="0">
                              <a:latin typeface="Cambria Math"/>
                            </a:rPr>
                            <m:t>𝑛</m:t>
                          </m:r>
                        </m:sub>
                        <m:sup/>
                        <m:e>
                          <m:sSub>
                            <m:sSubPr>
                              <m:ctrlPr>
                                <a:rPr lang="en-US" altLang="zh-TW" sz="180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a:rPr>
                                <m:t>𝑛</m:t>
                              </m:r>
                            </m:sub>
                          </m:sSub>
                          <m:r>
                            <a:rPr lang="en-US" altLang="zh-TW" sz="1800" i="1" smtClean="0">
                              <a:latin typeface="Cambria Math"/>
                              <a:ea typeface="Cambria Math"/>
                            </a:rPr>
                            <m:t>∙</m:t>
                          </m:r>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𝑑</m:t>
                                  </m:r>
                                </m:e>
                                <m:sup>
                                  <m:r>
                                    <a:rPr lang="en-US" altLang="zh-TW" sz="1800" b="0" i="1" smtClean="0">
                                      <a:latin typeface="Cambria Math"/>
                                      <a:ea typeface="Cambria Math"/>
                                    </a:rPr>
                                    <m:t>𝑛</m:t>
                                  </m:r>
                                </m:sup>
                              </m:sSup>
                              <m:r>
                                <a:rPr lang="en-US" altLang="zh-TW" sz="1800" b="0" i="1" smtClean="0">
                                  <a:latin typeface="Cambria Math" panose="02040503050406030204" pitchFamily="18" charset="0"/>
                                  <a:ea typeface="Cambria Math"/>
                                </a:rPr>
                                <m:t>𝑦</m:t>
                              </m:r>
                            </m:num>
                            <m:den>
                              <m:r>
                                <a:rPr lang="en-US" altLang="zh-TW" sz="1800" b="0" i="1" smtClean="0">
                                  <a:latin typeface="Cambria Math"/>
                                  <a:ea typeface="Cambria Math"/>
                                </a:rPr>
                                <m:t>𝑑</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𝑥</m:t>
                                  </m:r>
                                </m:e>
                                <m:sup>
                                  <m:r>
                                    <a:rPr lang="en-US" altLang="zh-TW" sz="1800" b="0" i="1" smtClean="0">
                                      <a:latin typeface="Cambria Math"/>
                                      <a:ea typeface="Cambria Math"/>
                                    </a:rPr>
                                    <m:t>𝑛</m:t>
                                  </m:r>
                                </m:sup>
                              </m:sSup>
                            </m:den>
                          </m:f>
                        </m:e>
                      </m:nary>
                      <m:r>
                        <a:rPr lang="en-US" altLang="zh-TW" sz="1800" b="0" i="1" smtClean="0">
                          <a:latin typeface="Cambria Math"/>
                        </a:rPr>
                        <m:t>=</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22" name="文字方塊 16">
                <a:extLst>
                  <a:ext uri="{FF2B5EF4-FFF2-40B4-BE49-F238E27FC236}">
                    <a16:creationId xmlns:a16="http://schemas.microsoft.com/office/drawing/2014/main" id="{0EA5AE69-4C44-018A-B927-8B6B53D3EBA8}"/>
                  </a:ext>
                </a:extLst>
              </p:cNvPr>
              <p:cNvSpPr txBox="1">
                <a:spLocks noRot="1" noChangeAspect="1" noMove="1" noResize="1" noEditPoints="1" noAdjustHandles="1" noChangeArrowheads="1" noChangeShapeType="1" noTextEdit="1"/>
              </p:cNvSpPr>
              <p:nvPr/>
            </p:nvSpPr>
            <p:spPr bwMode="auto">
              <a:xfrm>
                <a:off x="3732233" y="5250792"/>
                <a:ext cx="2135911" cy="765081"/>
              </a:xfrm>
              <a:prstGeom prst="rect">
                <a:avLst/>
              </a:prstGeom>
              <a:blipFill>
                <a:blip r:embed="rId7"/>
                <a:stretch>
                  <a:fillRect l="-27059" t="-122951" b="-17049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511244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E418-5D3E-ABB2-9E7D-2518BC2F720B}"/>
            </a:ext>
          </a:extLst>
        </p:cNvPr>
        <p:cNvGrpSpPr/>
        <p:nvPr/>
      </p:nvGrpSpPr>
      <p:grpSpPr>
        <a:xfrm>
          <a:off x="0" y="0"/>
          <a:ext cx="0" cy="0"/>
          <a:chOff x="0" y="0"/>
          <a:chExt cx="0" cy="0"/>
        </a:xfrm>
      </p:grpSpPr>
      <p:pic>
        <p:nvPicPr>
          <p:cNvPr id="2" name="圖片 1" descr="decay.jpg">
            <a:extLst>
              <a:ext uri="{FF2B5EF4-FFF2-40B4-BE49-F238E27FC236}">
                <a16:creationId xmlns:a16="http://schemas.microsoft.com/office/drawing/2014/main" id="{D2A759AD-5782-7E19-54DA-B47AE9D089E5}"/>
              </a:ext>
            </a:extLst>
          </p:cNvPr>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097658" y="121679"/>
            <a:ext cx="5480050" cy="383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7326FF92-F117-3F54-DBB2-7FED211EC8DF}"/>
              </a:ext>
            </a:extLst>
          </p:cNvPr>
          <p:cNvSpPr/>
          <p:nvPr/>
        </p:nvSpPr>
        <p:spPr>
          <a:xfrm>
            <a:off x="2969841" y="3714355"/>
            <a:ext cx="122344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p:sp>
        <p:nvSpPr>
          <p:cNvPr id="5" name="矩形 4">
            <a:extLst>
              <a:ext uri="{FF2B5EF4-FFF2-40B4-BE49-F238E27FC236}">
                <a16:creationId xmlns:a16="http://schemas.microsoft.com/office/drawing/2014/main" id="{3B2BFD8B-572B-73F2-28F7-68C1C9FE82CF}"/>
              </a:ext>
            </a:extLst>
          </p:cNvPr>
          <p:cNvSpPr/>
          <p:nvPr/>
        </p:nvSpPr>
        <p:spPr>
          <a:xfrm>
            <a:off x="1097658" y="1928984"/>
            <a:ext cx="360015" cy="1001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5C7FDEEE-CA63-D884-C20B-1BC421B934A3}"/>
                  </a:ext>
                </a:extLst>
              </p:cNvPr>
              <p:cNvSpPr txBox="1"/>
              <p:nvPr/>
            </p:nvSpPr>
            <p:spPr bwMode="auto">
              <a:xfrm>
                <a:off x="5562129" y="3434146"/>
                <a:ext cx="144016"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𝑡</m:t>
                      </m:r>
                    </m:oMath>
                  </m:oMathPara>
                </a14:m>
                <a:endParaRPr lang="zh-TW" altLang="en-US" sz="1800" dirty="0">
                  <a:latin typeface="Times New Roman" panose="02020603050405020304" pitchFamily="18" charset="0"/>
                </a:endParaRPr>
              </a:p>
            </p:txBody>
          </p:sp>
        </mc:Choice>
        <mc:Fallback xmlns="">
          <p:sp>
            <p:nvSpPr>
              <p:cNvPr id="6" name="文字方塊 5">
                <a:extLst>
                  <a:ext uri="{FF2B5EF4-FFF2-40B4-BE49-F238E27FC236}">
                    <a16:creationId xmlns:a16="http://schemas.microsoft.com/office/drawing/2014/main" id="{5C7FDEEE-CA63-D884-C20B-1BC421B934A3}"/>
                  </a:ext>
                </a:extLst>
              </p:cNvPr>
              <p:cNvSpPr txBox="1">
                <a:spLocks noRot="1" noChangeAspect="1" noMove="1" noResize="1" noEditPoints="1" noAdjustHandles="1" noChangeArrowheads="1" noChangeShapeType="1" noTextEdit="1"/>
              </p:cNvSpPr>
              <p:nvPr/>
            </p:nvSpPr>
            <p:spPr bwMode="auto">
              <a:xfrm>
                <a:off x="5562129" y="3434146"/>
                <a:ext cx="144016" cy="369332"/>
              </a:xfrm>
              <a:prstGeom prst="rect">
                <a:avLst/>
              </a:prstGeom>
              <a:blipFill>
                <a:blip r:embed="rId3"/>
                <a:stretch>
                  <a:fillRect r="-5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2C2ECB45-1329-EEBE-58C9-6CC29381D911}"/>
                  </a:ext>
                </a:extLst>
              </p:cNvPr>
              <p:cNvSpPr txBox="1"/>
              <p:nvPr/>
            </p:nvSpPr>
            <p:spPr bwMode="auto">
              <a:xfrm>
                <a:off x="1169641" y="1201898"/>
                <a:ext cx="249241" cy="369332"/>
              </a:xfrm>
              <a:prstGeom prst="rect">
                <a:avLst/>
              </a:prstGeom>
              <a:no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7" name="文字方塊 6">
                <a:extLst>
                  <a:ext uri="{FF2B5EF4-FFF2-40B4-BE49-F238E27FC236}">
                    <a16:creationId xmlns:a16="http://schemas.microsoft.com/office/drawing/2014/main" id="{2C2ECB45-1329-EEBE-58C9-6CC29381D911}"/>
                  </a:ext>
                </a:extLst>
              </p:cNvPr>
              <p:cNvSpPr txBox="1">
                <a:spLocks noRot="1" noChangeAspect="1" noMove="1" noResize="1" noEditPoints="1" noAdjustHandles="1" noChangeArrowheads="1" noChangeShapeType="1" noTextEdit="1"/>
              </p:cNvSpPr>
              <p:nvPr/>
            </p:nvSpPr>
            <p:spPr bwMode="auto">
              <a:xfrm>
                <a:off x="1169641" y="1201898"/>
                <a:ext cx="249241" cy="369332"/>
              </a:xfrm>
              <a:prstGeom prst="rect">
                <a:avLst/>
              </a:prstGeom>
              <a:blipFill>
                <a:blip r:embed="rId4"/>
                <a:stretch>
                  <a:fillRect r="-35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979193CE-03F4-4779-3D18-BE5D9EEFA105}"/>
                  </a:ext>
                </a:extLst>
              </p:cNvPr>
              <p:cNvSpPr txBox="1"/>
              <p:nvPr/>
            </p:nvSpPr>
            <p:spPr bwMode="auto">
              <a:xfrm>
                <a:off x="1272217" y="4022709"/>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9" name="文字方塊 8">
                <a:extLst>
                  <a:ext uri="{FF2B5EF4-FFF2-40B4-BE49-F238E27FC236}">
                    <a16:creationId xmlns:a16="http://schemas.microsoft.com/office/drawing/2014/main" id="{979193CE-03F4-4779-3D18-BE5D9EEFA105}"/>
                  </a:ext>
                </a:extLst>
              </p:cNvPr>
              <p:cNvSpPr txBox="1">
                <a:spLocks noRot="1" noChangeAspect="1" noMove="1" noResize="1" noEditPoints="1" noAdjustHandles="1" noChangeArrowheads="1" noChangeShapeType="1" noTextEdit="1"/>
              </p:cNvSpPr>
              <p:nvPr/>
            </p:nvSpPr>
            <p:spPr bwMode="auto">
              <a:xfrm>
                <a:off x="1272217" y="4022709"/>
                <a:ext cx="1335687" cy="618246"/>
              </a:xfrm>
              <a:prstGeom prst="rect">
                <a:avLst/>
              </a:prstGeom>
              <a:blipFill>
                <a:blip r:embed="rId5"/>
                <a:stretch>
                  <a:fillRect b="-6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6B0EB313-3D6C-6E60-F0AB-AD1CC2C04E6D}"/>
                  </a:ext>
                </a:extLst>
              </p:cNvPr>
              <p:cNvSpPr txBox="1"/>
              <p:nvPr/>
            </p:nvSpPr>
            <p:spPr bwMode="auto">
              <a:xfrm>
                <a:off x="1266750" y="4833032"/>
                <a:ext cx="1307281" cy="37427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r>
                        <a:rPr lang="en-US" altLang="zh-TW" sz="1800" b="0" i="1" smtClean="0">
                          <a:latin typeface="Cambria Math"/>
                        </a:rPr>
                        <m:t>𝐶</m:t>
                      </m:r>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1" name="文字方塊 10">
                <a:extLst>
                  <a:ext uri="{FF2B5EF4-FFF2-40B4-BE49-F238E27FC236}">
                    <a16:creationId xmlns:a16="http://schemas.microsoft.com/office/drawing/2014/main" id="{6B0EB313-3D6C-6E60-F0AB-AD1CC2C04E6D}"/>
                  </a:ext>
                </a:extLst>
              </p:cNvPr>
              <p:cNvSpPr txBox="1">
                <a:spLocks noRot="1" noChangeAspect="1" noMove="1" noResize="1" noEditPoints="1" noAdjustHandles="1" noChangeArrowheads="1" noChangeShapeType="1" noTextEdit="1"/>
              </p:cNvSpPr>
              <p:nvPr/>
            </p:nvSpPr>
            <p:spPr bwMode="auto">
              <a:xfrm>
                <a:off x="1266750" y="4833032"/>
                <a:ext cx="1307281" cy="37427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92ED10C8-725E-950D-6DA7-0A1D0774A2AA}"/>
                  </a:ext>
                </a:extLst>
              </p:cNvPr>
              <p:cNvSpPr txBox="1"/>
              <p:nvPr/>
            </p:nvSpPr>
            <p:spPr>
              <a:xfrm>
                <a:off x="2607904" y="4845870"/>
                <a:ext cx="6428592" cy="369332"/>
              </a:xfrm>
              <a:prstGeom prst="rect">
                <a:avLst/>
              </a:prstGeom>
              <a:noFill/>
            </p:spPr>
            <p:txBody>
              <a:bodyPr wrap="square" rtlCol="0">
                <a:spAutoFit/>
              </a:bodyPr>
              <a:lstStyle/>
              <a:p>
                <a:r>
                  <a:rPr lang="zh-TW" altLang="en-US" dirty="0">
                    <a:latin typeface="Times New Roman" panose="02020603050405020304" pitchFamily="18" charset="0"/>
                  </a:rPr>
                  <a:t>但也因有</a:t>
                </a:r>
                <a14:m>
                  <m:oMath xmlns:m="http://schemas.openxmlformats.org/officeDocument/2006/math">
                    <m:r>
                      <a:rPr lang="en-US" altLang="zh-TW" i="1">
                        <a:latin typeface="Cambria Math"/>
                      </a:rPr>
                      <m:t>𝐶</m:t>
                    </m:r>
                  </m:oMath>
                </a14:m>
                <a:r>
                  <a:rPr lang="zh-TW" altLang="en-US" dirty="0">
                    <a:latin typeface="Times New Roman" panose="02020603050405020304" pitchFamily="18" charset="0"/>
                  </a:rPr>
                  <a:t>我們才能引入起始數目</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𝑁</m:t>
                        </m:r>
                      </m:e>
                      <m:sub>
                        <m:r>
                          <a:rPr lang="en-US" altLang="zh-TW" b="0" i="1" smtClean="0">
                            <a:latin typeface="Cambria Math"/>
                          </a:rPr>
                          <m:t>0</m:t>
                        </m:r>
                      </m:sub>
                    </m:sSub>
                  </m:oMath>
                </a14:m>
                <a:r>
                  <a:rPr lang="zh-TW" altLang="en-US" dirty="0">
                    <a:latin typeface="Times New Roman" panose="02020603050405020304" pitchFamily="18" charset="0"/>
                  </a:rPr>
                  <a:t>，否則起始數量只是</a:t>
                </a:r>
                <a14:m>
                  <m:oMath xmlns:m="http://schemas.openxmlformats.org/officeDocument/2006/math">
                    <m:r>
                      <a:rPr lang="en-US" altLang="zh-TW" b="0" i="1" dirty="0" smtClean="0">
                        <a:latin typeface="Cambria Math" panose="02040503050406030204" pitchFamily="18" charset="0"/>
                      </a:rPr>
                      <m:t>1</m:t>
                    </m:r>
                  </m:oMath>
                </a14:m>
                <a:r>
                  <a:rPr lang="zh-TW" altLang="en-US" dirty="0">
                    <a:latin typeface="Times New Roman" panose="02020603050405020304" pitchFamily="18" charset="0"/>
                  </a:rPr>
                  <a:t>。</a:t>
                </a:r>
              </a:p>
            </p:txBody>
          </p:sp>
        </mc:Choice>
        <mc:Fallback xmlns="">
          <p:sp>
            <p:nvSpPr>
              <p:cNvPr id="12" name="文字方塊 11">
                <a:extLst>
                  <a:ext uri="{FF2B5EF4-FFF2-40B4-BE49-F238E27FC236}">
                    <a16:creationId xmlns:a16="http://schemas.microsoft.com/office/drawing/2014/main" id="{92ED10C8-725E-950D-6DA7-0A1D0774A2AA}"/>
                  </a:ext>
                </a:extLst>
              </p:cNvPr>
              <p:cNvSpPr txBox="1">
                <a:spLocks noRot="1" noChangeAspect="1" noMove="1" noResize="1" noEditPoints="1" noAdjustHandles="1" noChangeArrowheads="1" noChangeShapeType="1" noTextEdit="1"/>
              </p:cNvSpPr>
              <p:nvPr/>
            </p:nvSpPr>
            <p:spPr>
              <a:xfrm>
                <a:off x="2607904" y="4845870"/>
                <a:ext cx="6428592" cy="369332"/>
              </a:xfrm>
              <a:prstGeom prst="rect">
                <a:avLst/>
              </a:prstGeom>
              <a:blipFill>
                <a:blip r:embed="rId7"/>
                <a:stretch>
                  <a:fillRect l="-789"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F8B905BA-5BAD-9A8D-858C-A2E94925E629}"/>
                  </a:ext>
                </a:extLst>
              </p:cNvPr>
              <p:cNvSpPr txBox="1"/>
              <p:nvPr/>
            </p:nvSpPr>
            <p:spPr>
              <a:xfrm>
                <a:off x="1266750" y="5339195"/>
                <a:ext cx="4752528" cy="369332"/>
              </a:xfrm>
              <a:prstGeom prst="rect">
                <a:avLst/>
              </a:prstGeom>
              <a:noFill/>
            </p:spPr>
            <p:txBody>
              <a:bodyPr wrap="square" rtlCol="0">
                <a:spAutoFit/>
              </a:bodyPr>
              <a:lstStyle/>
              <a:p>
                <a:r>
                  <a:rPr lang="zh-TW" altLang="en-US" dirty="0">
                    <a:latin typeface="Times New Roman" panose="02020603050405020304" pitchFamily="18" charset="0"/>
                  </a:rPr>
                  <a:t>事實上</a:t>
                </a:r>
                <a14:m>
                  <m:oMath xmlns:m="http://schemas.openxmlformats.org/officeDocument/2006/math">
                    <m:r>
                      <a:rPr lang="en-US" altLang="zh-TW" b="0" i="1" smtClean="0">
                        <a:latin typeface="Cambria Math" panose="02040503050406030204" pitchFamily="18" charset="0"/>
                      </a:rPr>
                      <m:t>𝑁</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0</m:t>
                        </m:r>
                      </m:e>
                    </m:d>
                    <m:r>
                      <a:rPr lang="en-US" altLang="zh-TW" b="0" i="1" smtClean="0">
                        <a:latin typeface="Cambria Math"/>
                      </a:rPr>
                      <m:t>=</m:t>
                    </m:r>
                    <m:r>
                      <a:rPr lang="en-US" altLang="zh-TW" b="0" i="1" smtClean="0">
                        <a:latin typeface="Cambria Math" panose="02040503050406030204" pitchFamily="18" charset="0"/>
                      </a:rPr>
                      <m:t>𝐶</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oMath>
                </a14:m>
                <a:endParaRPr lang="zh-TW" altLang="en-US" dirty="0">
                  <a:latin typeface="Times New Roman" panose="02020603050405020304" pitchFamily="18" charset="0"/>
                </a:endParaRPr>
              </a:p>
            </p:txBody>
          </p:sp>
        </mc:Choice>
        <mc:Fallback xmlns="">
          <p:sp>
            <p:nvSpPr>
              <p:cNvPr id="13" name="文字方塊 12">
                <a:extLst>
                  <a:ext uri="{FF2B5EF4-FFF2-40B4-BE49-F238E27FC236}">
                    <a16:creationId xmlns:a16="http://schemas.microsoft.com/office/drawing/2014/main" id="{F8B905BA-5BAD-9A8D-858C-A2E94925E629}"/>
                  </a:ext>
                </a:extLst>
              </p:cNvPr>
              <p:cNvSpPr txBox="1">
                <a:spLocks noRot="1" noChangeAspect="1" noMove="1" noResize="1" noEditPoints="1" noAdjustHandles="1" noChangeArrowheads="1" noChangeShapeType="1" noTextEdit="1"/>
              </p:cNvSpPr>
              <p:nvPr/>
            </p:nvSpPr>
            <p:spPr>
              <a:xfrm>
                <a:off x="1266750" y="5339195"/>
                <a:ext cx="4752528" cy="369332"/>
              </a:xfrm>
              <a:prstGeom prst="rect">
                <a:avLst/>
              </a:prstGeom>
              <a:blipFill>
                <a:blip r:embed="rId8"/>
                <a:stretch>
                  <a:fillRect l="-1067"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BD07FE98-A99B-9583-3A3D-D0D3B6E09F01}"/>
                  </a:ext>
                </a:extLst>
              </p:cNvPr>
              <p:cNvSpPr txBox="1"/>
              <p:nvPr/>
            </p:nvSpPr>
            <p:spPr bwMode="auto">
              <a:xfrm>
                <a:off x="4323820" y="5347095"/>
                <a:ext cx="1415772" cy="374270"/>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BD07FE98-A99B-9583-3A3D-D0D3B6E09F01}"/>
                  </a:ext>
                </a:extLst>
              </p:cNvPr>
              <p:cNvSpPr txBox="1">
                <a:spLocks noRot="1" noChangeAspect="1" noMove="1" noResize="1" noEditPoints="1" noAdjustHandles="1" noChangeArrowheads="1" noChangeShapeType="1" noTextEdit="1"/>
              </p:cNvSpPr>
              <p:nvPr/>
            </p:nvSpPr>
            <p:spPr bwMode="auto">
              <a:xfrm>
                <a:off x="4323820" y="5347095"/>
                <a:ext cx="1415772" cy="374270"/>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7D89DAA-BF32-769C-F46F-1348C92C9ABA}"/>
                  </a:ext>
                </a:extLst>
              </p:cNvPr>
              <p:cNvSpPr txBox="1"/>
              <p:nvPr/>
            </p:nvSpPr>
            <p:spPr>
              <a:xfrm>
                <a:off x="1237703" y="5807824"/>
                <a:ext cx="606964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如果沒有引入起始的條件</a:t>
                </a:r>
                <a14:m>
                  <m:oMath xmlns:m="http://schemas.openxmlformats.org/officeDocument/2006/math">
                    <m:sSub>
                      <m:sSubPr>
                        <m:ctrlPr>
                          <a:rPr lang="en-US" altLang="zh-TW" i="1" smtClean="0">
                            <a:solidFill>
                              <a:srgbClr val="FF0000"/>
                            </a:solidFill>
                            <a:latin typeface="Cambria Math" panose="02040503050406030204" pitchFamily="18" charset="0"/>
                          </a:rPr>
                        </m:ctrlPr>
                      </m:sSubPr>
                      <m:e>
                        <m:r>
                          <a:rPr lang="en-US" altLang="zh-TW" b="0" i="1" smtClean="0">
                            <a:solidFill>
                              <a:srgbClr val="FF0000"/>
                            </a:solidFill>
                            <a:latin typeface="Cambria Math"/>
                          </a:rPr>
                          <m:t>𝑁</m:t>
                        </m:r>
                      </m:e>
                      <m:sub>
                        <m:r>
                          <a:rPr lang="en-US" altLang="zh-TW" b="0" i="1" smtClean="0">
                            <a:solidFill>
                              <a:srgbClr val="FF0000"/>
                            </a:solidFill>
                            <a:latin typeface="Cambria Math"/>
                          </a:rPr>
                          <m:t>0</m:t>
                        </m:r>
                      </m:sub>
                    </m:sSub>
                  </m:oMath>
                </a14:m>
                <a:r>
                  <a:rPr lang="zh-TW" altLang="en-US" dirty="0">
                    <a:solidFill>
                      <a:srgbClr val="FF0000"/>
                    </a:solidFill>
                    <a:latin typeface="Times New Roman" panose="02020603050405020304" pitchFamily="18" charset="0"/>
                  </a:rPr>
                  <a:t>，微分方程式有無限多個解。</a:t>
                </a:r>
              </a:p>
            </p:txBody>
          </p:sp>
        </mc:Choice>
        <mc:Fallback xmlns="">
          <p:sp>
            <p:nvSpPr>
              <p:cNvPr id="15" name="文字方塊 14">
                <a:extLst>
                  <a:ext uri="{FF2B5EF4-FFF2-40B4-BE49-F238E27FC236}">
                    <a16:creationId xmlns:a16="http://schemas.microsoft.com/office/drawing/2014/main" id="{C7D89DAA-BF32-769C-F46F-1348C92C9ABA}"/>
                  </a:ext>
                </a:extLst>
              </p:cNvPr>
              <p:cNvSpPr txBox="1">
                <a:spLocks noRot="1" noChangeAspect="1" noMove="1" noResize="1" noEditPoints="1" noAdjustHandles="1" noChangeArrowheads="1" noChangeShapeType="1" noTextEdit="1"/>
              </p:cNvSpPr>
              <p:nvPr/>
            </p:nvSpPr>
            <p:spPr>
              <a:xfrm>
                <a:off x="1237703" y="5807824"/>
                <a:ext cx="6069645" cy="369332"/>
              </a:xfrm>
              <a:prstGeom prst="rect">
                <a:avLst/>
              </a:prstGeom>
              <a:blipFill>
                <a:blip r:embed="rId10"/>
                <a:stretch>
                  <a:fillRect l="-835" t="-6667" b="-20000"/>
                </a:stretch>
              </a:blipFill>
            </p:spPr>
            <p:txBody>
              <a:bodyPr/>
              <a:lstStyle/>
              <a:p>
                <a:r>
                  <a:rPr lang="en-US">
                    <a:noFill/>
                  </a:rPr>
                  <a:t> </a:t>
                </a:r>
              </a:p>
            </p:txBody>
          </p:sp>
        </mc:Fallback>
      </mc:AlternateContent>
      <p:sp>
        <p:nvSpPr>
          <p:cNvPr id="16" name="文字方塊 15">
            <a:extLst>
              <a:ext uri="{FF2B5EF4-FFF2-40B4-BE49-F238E27FC236}">
                <a16:creationId xmlns:a16="http://schemas.microsoft.com/office/drawing/2014/main" id="{13C51A14-189C-2140-E54E-4E9B6D55051C}"/>
              </a:ext>
            </a:extLst>
          </p:cNvPr>
          <p:cNvSpPr txBox="1"/>
          <p:nvPr/>
        </p:nvSpPr>
        <p:spPr>
          <a:xfrm>
            <a:off x="1226465" y="6263615"/>
            <a:ext cx="606964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引入適當的起始條件，微分方程式</a:t>
            </a:r>
            <a:r>
              <a:rPr lang="zh-CN" altLang="en-US" dirty="0">
                <a:solidFill>
                  <a:srgbClr val="FF0000"/>
                </a:solidFill>
                <a:latin typeface="Times New Roman" panose="02020603050405020304" pitchFamily="18" charset="0"/>
              </a:rPr>
              <a:t>就</a:t>
            </a:r>
            <a:r>
              <a:rPr lang="zh-TW" altLang="en-US" dirty="0">
                <a:solidFill>
                  <a:srgbClr val="FF0000"/>
                </a:solidFill>
                <a:latin typeface="Times New Roman" panose="02020603050405020304" pitchFamily="18" charset="0"/>
              </a:rPr>
              <a:t>只有唯一解。</a:t>
            </a:r>
          </a:p>
        </p:txBody>
      </p:sp>
      <p:sp>
        <p:nvSpPr>
          <p:cNvPr id="10" name="文字方塊 9">
            <a:extLst>
              <a:ext uri="{FF2B5EF4-FFF2-40B4-BE49-F238E27FC236}">
                <a16:creationId xmlns:a16="http://schemas.microsoft.com/office/drawing/2014/main" id="{95A7B433-EFDE-B3B0-4D82-9D364686C60C}"/>
              </a:ext>
            </a:extLst>
          </p:cNvPr>
          <p:cNvSpPr txBox="1"/>
          <p:nvPr/>
        </p:nvSpPr>
        <p:spPr>
          <a:xfrm>
            <a:off x="2607904" y="4034668"/>
            <a:ext cx="5099983" cy="369332"/>
          </a:xfrm>
          <a:prstGeom prst="rect">
            <a:avLst/>
          </a:prstGeom>
          <a:noFill/>
        </p:spPr>
        <p:txBody>
          <a:bodyPr wrap="square" rtlCol="0">
            <a:spAutoFit/>
          </a:bodyPr>
          <a:lstStyle/>
          <a:p>
            <a:r>
              <a:rPr kumimoji="1" lang="zh-TW" altLang="en-US" dirty="0">
                <a:latin typeface="Times New Roman" panose="02020603050405020304" pitchFamily="18" charset="0"/>
              </a:rPr>
              <a:t>微分方程式只規定變化率與數量正比，</a:t>
            </a:r>
          </a:p>
        </p:txBody>
      </p:sp>
      <mc:AlternateContent xmlns:mc="http://schemas.openxmlformats.org/markup-compatibility/2006" xmlns:a14="http://schemas.microsoft.com/office/drawing/2010/main">
        <mc:Choice Requires="a14">
          <p:sp>
            <p:nvSpPr>
              <p:cNvPr id="17" name="矩形 16">
                <a:extLst>
                  <a:ext uri="{FF2B5EF4-FFF2-40B4-BE49-F238E27FC236}">
                    <a16:creationId xmlns:a16="http://schemas.microsoft.com/office/drawing/2014/main" id="{7FCE4AD3-7C12-9FB9-A5D9-34E21A550CB1}"/>
                  </a:ext>
                </a:extLst>
              </p:cNvPr>
              <p:cNvSpPr/>
              <p:nvPr/>
            </p:nvSpPr>
            <p:spPr>
              <a:xfrm>
                <a:off x="2607904" y="4342412"/>
                <a:ext cx="6642075" cy="369332"/>
              </a:xfrm>
              <a:prstGeom prst="rect">
                <a:avLst/>
              </a:prstGeom>
            </p:spPr>
            <p:txBody>
              <a:bodyPr wrap="none">
                <a:spAutoFit/>
              </a:bodyPr>
              <a:lstStyle/>
              <a:p>
                <a:r>
                  <a:rPr lang="zh-TW" altLang="en-US" dirty="0">
                    <a:latin typeface="Times New Roman" panose="02020603050405020304" pitchFamily="18" charset="0"/>
                  </a:rPr>
                  <a:t>此規定的漏洞是無法禁止等比例增減，也就是將數量乘常數</a:t>
                </a:r>
                <a14:m>
                  <m:oMath xmlns:m="http://schemas.openxmlformats.org/officeDocument/2006/math">
                    <m:r>
                      <a:rPr lang="en-US" altLang="zh-TW" i="1">
                        <a:latin typeface="Cambria Math"/>
                      </a:rPr>
                      <m:t>𝐶</m:t>
                    </m:r>
                  </m:oMath>
                </a14:m>
                <a:r>
                  <a:rPr lang="zh-TW" altLang="en-US" dirty="0">
                    <a:latin typeface="Times New Roman" panose="02020603050405020304" pitchFamily="18" charset="0"/>
                  </a:rPr>
                  <a:t>！</a:t>
                </a:r>
                <a:endParaRPr lang="en-US" altLang="zh-TW" dirty="0">
                  <a:latin typeface="Times New Roman" panose="02020603050405020304" pitchFamily="18" charset="0"/>
                </a:endParaRPr>
              </a:p>
            </p:txBody>
          </p:sp>
        </mc:Choice>
        <mc:Fallback xmlns="">
          <p:sp>
            <p:nvSpPr>
              <p:cNvPr id="17" name="矩形 16">
                <a:extLst>
                  <a:ext uri="{FF2B5EF4-FFF2-40B4-BE49-F238E27FC236}">
                    <a16:creationId xmlns:a16="http://schemas.microsoft.com/office/drawing/2014/main" id="{7FCE4AD3-7C12-9FB9-A5D9-34E21A550CB1}"/>
                  </a:ext>
                </a:extLst>
              </p:cNvPr>
              <p:cNvSpPr>
                <a:spLocks noRot="1" noChangeAspect="1" noMove="1" noResize="1" noEditPoints="1" noAdjustHandles="1" noChangeArrowheads="1" noChangeShapeType="1" noTextEdit="1"/>
              </p:cNvSpPr>
              <p:nvPr/>
            </p:nvSpPr>
            <p:spPr>
              <a:xfrm>
                <a:off x="2607904" y="4342412"/>
                <a:ext cx="6642075" cy="369332"/>
              </a:xfrm>
              <a:prstGeom prst="rect">
                <a:avLst/>
              </a:prstGeom>
              <a:blipFill>
                <a:blip r:embed="rId11"/>
                <a:stretch>
                  <a:fillRect l="-763"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8594518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3F7798-E65A-252A-1E91-840065CFB11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8">
                <a:extLst>
                  <a:ext uri="{FF2B5EF4-FFF2-40B4-BE49-F238E27FC236}">
                    <a16:creationId xmlns:a16="http://schemas.microsoft.com/office/drawing/2014/main" id="{36AE72C5-AC89-BA17-3E75-D601F9F695A1}"/>
                  </a:ext>
                </a:extLst>
              </p:cNvPr>
              <p:cNvSpPr txBox="1"/>
              <p:nvPr/>
            </p:nvSpPr>
            <p:spPr bwMode="auto">
              <a:xfrm>
                <a:off x="2737202" y="636288"/>
                <a:ext cx="3118226"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i="1">
                          <a:latin typeface="Cambria Math" panose="02040503050406030204" pitchFamily="18" charset="0"/>
                        </a:rPr>
                        <m:t>𝑓</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2" name="文字方塊 8">
                <a:extLst>
                  <a:ext uri="{FF2B5EF4-FFF2-40B4-BE49-F238E27FC236}">
                    <a16:creationId xmlns:a16="http://schemas.microsoft.com/office/drawing/2014/main" id="{36AE72C5-AC89-BA17-3E75-D601F9F695A1}"/>
                  </a:ext>
                </a:extLst>
              </p:cNvPr>
              <p:cNvSpPr txBox="1">
                <a:spLocks noRot="1" noChangeAspect="1" noMove="1" noResize="1" noEditPoints="1" noAdjustHandles="1" noChangeArrowheads="1" noChangeShapeType="1" noTextEdit="1"/>
              </p:cNvSpPr>
              <p:nvPr/>
            </p:nvSpPr>
            <p:spPr bwMode="auto">
              <a:xfrm>
                <a:off x="2737202" y="636288"/>
                <a:ext cx="3118226" cy="369332"/>
              </a:xfrm>
              <a:prstGeom prst="rect">
                <a:avLst/>
              </a:prstGeom>
              <a:blipFill>
                <a:blip r:embed="rId2"/>
                <a:stretch>
                  <a:fillRect b="-12903"/>
                </a:stretch>
              </a:blipFill>
              <a:ln>
                <a:noFill/>
              </a:ln>
            </p:spPr>
            <p:txBody>
              <a:bodyPr/>
              <a:lstStyle/>
              <a:p>
                <a:r>
                  <a:rPr lang="en-US">
                    <a:noFill/>
                  </a:rPr>
                  <a:t> </a:t>
                </a:r>
              </a:p>
            </p:txBody>
          </p:sp>
        </mc:Fallback>
      </mc:AlternateContent>
      <p:sp>
        <p:nvSpPr>
          <p:cNvPr id="3" name="Down Arrow 2">
            <a:extLst>
              <a:ext uri="{FF2B5EF4-FFF2-40B4-BE49-F238E27FC236}">
                <a16:creationId xmlns:a16="http://schemas.microsoft.com/office/drawing/2014/main" id="{821336A7-8DF9-35EA-52E3-948DC821317A}"/>
              </a:ext>
            </a:extLst>
          </p:cNvPr>
          <p:cNvSpPr/>
          <p:nvPr/>
        </p:nvSpPr>
        <p:spPr>
          <a:xfrm>
            <a:off x="4132412" y="1237189"/>
            <a:ext cx="327806" cy="504056"/>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4" name="TextBox 3">
            <a:extLst>
              <a:ext uri="{FF2B5EF4-FFF2-40B4-BE49-F238E27FC236}">
                <a16:creationId xmlns:a16="http://schemas.microsoft.com/office/drawing/2014/main" id="{FC8FC0A2-FE90-0A67-2B66-258C0A73BD6A}"/>
              </a:ext>
            </a:extLst>
          </p:cNvPr>
          <p:cNvSpPr txBox="1"/>
          <p:nvPr/>
        </p:nvSpPr>
        <p:spPr>
          <a:xfrm>
            <a:off x="6228184" y="636288"/>
            <a:ext cx="1323999" cy="369332"/>
          </a:xfrm>
          <a:prstGeom prst="rect">
            <a:avLst/>
          </a:prstGeom>
          <a:noFill/>
          <a:ln>
            <a:solidFill>
              <a:srgbClr val="FF0000"/>
            </a:solidFill>
          </a:ln>
        </p:spPr>
        <p:txBody>
          <a:bodyPr wrap="square" rtlCol="0">
            <a:spAutoFit/>
          </a:bodyPr>
          <a:lstStyle/>
          <a:p>
            <a:r>
              <a:rPr lang="en-US" sz="1800" dirty="0">
                <a:latin typeface="Times New Roman" panose="02020603050405020304" pitchFamily="18" charset="0"/>
                <a:cs typeface="Times New Roman" panose="02020603050405020304" pitchFamily="18" charset="0"/>
              </a:rPr>
              <a:t>Linear ODE</a:t>
            </a:r>
          </a:p>
        </p:txBody>
      </p:sp>
      <p:sp>
        <p:nvSpPr>
          <p:cNvPr id="6" name="TextBox 5">
            <a:extLst>
              <a:ext uri="{FF2B5EF4-FFF2-40B4-BE49-F238E27FC236}">
                <a16:creationId xmlns:a16="http://schemas.microsoft.com/office/drawing/2014/main" id="{089886DD-8678-EA78-4B29-828BD7DFA45A}"/>
              </a:ext>
            </a:extLst>
          </p:cNvPr>
          <p:cNvSpPr txBox="1"/>
          <p:nvPr/>
        </p:nvSpPr>
        <p:spPr bwMode="auto">
          <a:xfrm>
            <a:off x="1579898" y="1124707"/>
            <a:ext cx="2880320" cy="646331"/>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rPr>
              <a:t>Variation of Parameters</a:t>
            </a:r>
          </a:p>
          <a:p>
            <a:r>
              <a:rPr lang="en-US" sz="1800" dirty="0">
                <a:latin typeface="Times New Roman" panose="02020603050405020304" pitchFamily="18" charset="0"/>
              </a:rPr>
              <a:t>Wronskian </a:t>
            </a:r>
          </a:p>
        </p:txBody>
      </p:sp>
      <p:sp>
        <p:nvSpPr>
          <p:cNvPr id="7" name="TextBox 6">
            <a:extLst>
              <a:ext uri="{FF2B5EF4-FFF2-40B4-BE49-F238E27FC236}">
                <a16:creationId xmlns:a16="http://schemas.microsoft.com/office/drawing/2014/main" id="{50D6F990-2597-66A2-9C73-FD64C11CB344}"/>
              </a:ext>
            </a:extLst>
          </p:cNvPr>
          <p:cNvSpPr txBox="1"/>
          <p:nvPr/>
        </p:nvSpPr>
        <p:spPr bwMode="auto">
          <a:xfrm>
            <a:off x="683568" y="1880417"/>
            <a:ext cx="8352928" cy="369332"/>
          </a:xfrm>
          <a:prstGeom prst="rect">
            <a:avLst/>
          </a:prstGeom>
          <a:noFill/>
          <a:ln w="9525">
            <a:noFill/>
            <a:miter lim="800000"/>
            <a:headEnd/>
            <a:tailEnd/>
          </a:ln>
        </p:spPr>
        <p:txBody>
          <a:bodyPr wrap="square" rtlCol="0">
            <a:spAutoFit/>
          </a:bodyPr>
          <a:lstStyle/>
          <a:p>
            <a:r>
              <a:rPr lang="en-US" sz="1800" dirty="0">
                <a:latin typeface="Times New Roman" panose="02020603050405020304" pitchFamily="18" charset="0"/>
              </a:rPr>
              <a:t>If we find </a:t>
            </a:r>
            <a:r>
              <a:rPr lang="en-US" sz="1800" dirty="0">
                <a:solidFill>
                  <a:srgbClr val="FF0000"/>
                </a:solidFill>
                <a:latin typeface="Times New Roman" panose="02020603050405020304" pitchFamily="18" charset="0"/>
              </a:rPr>
              <a:t>one</a:t>
            </a:r>
            <a:r>
              <a:rPr lang="en-US" sz="1800" dirty="0">
                <a:latin typeface="Times New Roman" panose="02020603050405020304" pitchFamily="18" charset="0"/>
              </a:rPr>
              <a:t> solution of the homogeneous ODE, we can calculate the general solution.</a:t>
            </a:r>
          </a:p>
        </p:txBody>
      </p:sp>
      <mc:AlternateContent xmlns:mc="http://schemas.openxmlformats.org/markup-compatibility/2006" xmlns:a14="http://schemas.microsoft.com/office/drawing/2010/main">
        <mc:Choice Requires="a14">
          <p:sp>
            <p:nvSpPr>
              <p:cNvPr id="8" name="Text Box 6">
                <a:extLst>
                  <a:ext uri="{FF2B5EF4-FFF2-40B4-BE49-F238E27FC236}">
                    <a16:creationId xmlns:a16="http://schemas.microsoft.com/office/drawing/2014/main" id="{A500BC7A-8B42-760C-EDC5-D455290E9ED5}"/>
                  </a:ext>
                </a:extLst>
              </p:cNvPr>
              <p:cNvSpPr txBox="1">
                <a:spLocks noChangeArrowheads="1"/>
              </p:cNvSpPr>
              <p:nvPr/>
            </p:nvSpPr>
            <p:spPr bwMode="auto">
              <a:xfrm>
                <a:off x="665312" y="3167987"/>
                <a:ext cx="64491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None/>
                </a:pPr>
                <a:r>
                  <a:rPr lang="zh-TW" altLang="en-US" sz="1800" dirty="0"/>
                  <a:t>已經證明如果已找到一個函數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i="1" smtClean="0">
                        <a:latin typeface="Cambria Math" panose="02040503050406030204" pitchFamily="18" charset="0"/>
                      </a:rPr>
                      <m:t> </m:t>
                    </m:r>
                  </m:oMath>
                </a14:m>
                <a:r>
                  <a:rPr lang="zh-TW" altLang="en-US" sz="1800" dirty="0"/>
                  <a:t>滿足</a:t>
                </a:r>
                <a:r>
                  <a:rPr lang="en-US" sz="1800" dirty="0"/>
                  <a:t>homogeneous</a:t>
                </a:r>
                <a:r>
                  <a:rPr lang="zh-TW" altLang="en-US" sz="1800" dirty="0"/>
                  <a:t>方程式：</a:t>
                </a:r>
              </a:p>
            </p:txBody>
          </p:sp>
        </mc:Choice>
        <mc:Fallback xmlns="">
          <p:sp>
            <p:nvSpPr>
              <p:cNvPr id="8" name="Text Box 6">
                <a:extLst>
                  <a:ext uri="{FF2B5EF4-FFF2-40B4-BE49-F238E27FC236}">
                    <a16:creationId xmlns:a16="http://schemas.microsoft.com/office/drawing/2014/main" id="{C775877C-FCA3-05D2-04AD-A22B68B7B3A4}"/>
                  </a:ext>
                </a:extLst>
              </p:cNvPr>
              <p:cNvSpPr txBox="1">
                <a:spLocks noRot="1" noChangeAspect="1" noMove="1" noResize="1" noEditPoints="1" noAdjustHandles="1" noChangeArrowheads="1" noChangeShapeType="1" noTextEdit="1"/>
              </p:cNvSpPr>
              <p:nvPr/>
            </p:nvSpPr>
            <p:spPr bwMode="auto">
              <a:xfrm>
                <a:off x="665312" y="3167987"/>
                <a:ext cx="6449173" cy="369332"/>
              </a:xfrm>
              <a:prstGeom prst="rect">
                <a:avLst/>
              </a:prstGeom>
              <a:blipFill>
                <a:blip r:embed="rId3"/>
                <a:stretch>
                  <a:fillRect l="-7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AD3346-78CC-BD3D-AE5B-2D046CFFD0BA}"/>
                  </a:ext>
                </a:extLst>
              </p:cNvPr>
              <p:cNvSpPr txBox="1"/>
              <p:nvPr/>
            </p:nvSpPr>
            <p:spPr bwMode="auto">
              <a:xfrm>
                <a:off x="683568" y="3573016"/>
                <a:ext cx="8231118"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我們可以計算出另一個線性獨立的函數</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i="1">
                            <a:latin typeface="Cambria Math" panose="02040503050406030204" pitchFamily="18" charset="0"/>
                          </a:rPr>
                          <m:t>𝑥</m:t>
                        </m:r>
                      </m:e>
                    </m:d>
                  </m:oMath>
                </a14:m>
                <a:r>
                  <a:rPr lang="en-US" sz="1800" dirty="0" err="1">
                    <a:latin typeface="Times New Roman" panose="02020603050405020304" pitchFamily="18" charset="0"/>
                  </a:rPr>
                  <a:t>，也</a:t>
                </a:r>
                <a:r>
                  <a:rPr lang="zh-TW" altLang="en-US" sz="1800" dirty="0">
                    <a:latin typeface="Times New Roman" panose="02020603050405020304" pitchFamily="18" charset="0"/>
                  </a:rPr>
                  <a:t>滿足此</a:t>
                </a:r>
                <a:r>
                  <a:rPr lang="en-US" sz="1800" dirty="0">
                    <a:latin typeface="Times New Roman" panose="02020603050405020304" pitchFamily="18" charset="0"/>
                  </a:rPr>
                  <a:t>homogeneous</a:t>
                </a:r>
                <a:r>
                  <a:rPr lang="zh-TW" altLang="en-US" sz="1800" dirty="0">
                    <a:latin typeface="Times New Roman" panose="02020603050405020304" pitchFamily="18" charset="0"/>
                  </a:rPr>
                  <a:t>方程式。</a:t>
                </a:r>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39AD3346-78CC-BD3D-AE5B-2D046CFFD0BA}"/>
                  </a:ext>
                </a:extLst>
              </p:cNvPr>
              <p:cNvSpPr txBox="1">
                <a:spLocks noRot="1" noChangeAspect="1" noMove="1" noResize="1" noEditPoints="1" noAdjustHandles="1" noChangeArrowheads="1" noChangeShapeType="1" noTextEdit="1"/>
              </p:cNvSpPr>
              <p:nvPr/>
            </p:nvSpPr>
            <p:spPr bwMode="auto">
              <a:xfrm>
                <a:off x="683568" y="3573016"/>
                <a:ext cx="8231118" cy="369332"/>
              </a:xfrm>
              <a:prstGeom prst="rect">
                <a:avLst/>
              </a:prstGeom>
              <a:blipFill>
                <a:blip r:embed="rId4"/>
                <a:stretch>
                  <a:fillRect l="-616"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8">
                <a:extLst>
                  <a:ext uri="{FF2B5EF4-FFF2-40B4-BE49-F238E27FC236}">
                    <a16:creationId xmlns:a16="http://schemas.microsoft.com/office/drawing/2014/main" id="{5A513BC4-EE73-D490-F1E6-B470E50DC33F}"/>
                  </a:ext>
                </a:extLst>
              </p:cNvPr>
              <p:cNvSpPr txBox="1"/>
              <p:nvPr/>
            </p:nvSpPr>
            <p:spPr bwMode="auto">
              <a:xfrm>
                <a:off x="2891369" y="2686273"/>
                <a:ext cx="2791085"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𝑃</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𝑄</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0"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10" name="文字方塊 8">
                <a:extLst>
                  <a:ext uri="{FF2B5EF4-FFF2-40B4-BE49-F238E27FC236}">
                    <a16:creationId xmlns:a16="http://schemas.microsoft.com/office/drawing/2014/main" id="{5A513BC4-EE73-D490-F1E6-B470E50DC33F}"/>
                  </a:ext>
                </a:extLst>
              </p:cNvPr>
              <p:cNvSpPr txBox="1">
                <a:spLocks noRot="1" noChangeAspect="1" noMove="1" noResize="1" noEditPoints="1" noAdjustHandles="1" noChangeArrowheads="1" noChangeShapeType="1" noTextEdit="1"/>
              </p:cNvSpPr>
              <p:nvPr/>
            </p:nvSpPr>
            <p:spPr bwMode="auto">
              <a:xfrm>
                <a:off x="2891369" y="2686273"/>
                <a:ext cx="2791085" cy="369332"/>
              </a:xfrm>
              <a:prstGeom prst="rect">
                <a:avLst/>
              </a:prstGeom>
              <a:blipFill>
                <a:blip r:embed="rId5"/>
                <a:stretch>
                  <a:fillRect b="-6667"/>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8D4E84EB-D9A8-696D-7F1C-84199E6F28ED}"/>
              </a:ext>
            </a:extLst>
          </p:cNvPr>
          <p:cNvSpPr txBox="1"/>
          <p:nvPr/>
        </p:nvSpPr>
        <p:spPr bwMode="auto">
          <a:xfrm>
            <a:off x="683568" y="4149080"/>
            <a:ext cx="58326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cs typeface="Times New Roman" panose="02020603050405020304" pitchFamily="18" charset="0"/>
              </a:rPr>
              <a:t>我們猜測，in</a:t>
            </a:r>
            <a:r>
              <a:rPr lang="en-US" sz="1800" dirty="0" err="1">
                <a:latin typeface="Times New Roman" panose="02020603050405020304" pitchFamily="18" charset="0"/>
              </a:rPr>
              <a:t>homogeneous</a:t>
            </a:r>
            <a:r>
              <a:rPr lang="en-US" sz="1800" dirty="0">
                <a:latin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有一個解可以寫成</a:t>
            </a:r>
            <a:r>
              <a:rPr lang="en-US" sz="1800" dirty="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矩形 1">
                <a:extLst>
                  <a:ext uri="{FF2B5EF4-FFF2-40B4-BE49-F238E27FC236}">
                    <a16:creationId xmlns:a16="http://schemas.microsoft.com/office/drawing/2014/main" id="{3DBF9092-8B66-459F-CC4E-ADFDB93EB0B1}"/>
                  </a:ext>
                </a:extLst>
              </p:cNvPr>
              <p:cNvSpPr/>
              <p:nvPr/>
            </p:nvSpPr>
            <p:spPr>
              <a:xfrm>
                <a:off x="5472608" y="4149080"/>
                <a:ext cx="3563888"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𝑦</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1</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𝑣</m:t>
                          </m:r>
                        </m:e>
                        <m:sub>
                          <m:r>
                            <a:rPr lang="en-US" altLang="zh-TW" sz="1800" b="0" i="1" smtClean="0">
                              <a:latin typeface="Cambria Math" panose="02040503050406030204" pitchFamily="18" charset="0"/>
                            </a:rPr>
                            <m:t>2</m:t>
                          </m:r>
                        </m:sub>
                      </m:sSub>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d>
                        <m:dPr>
                          <m:ctrlPr>
                            <a:rPr lang="en-US" altLang="zh-TW" sz="1800" i="1">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12" name="矩形 1">
                <a:extLst>
                  <a:ext uri="{FF2B5EF4-FFF2-40B4-BE49-F238E27FC236}">
                    <a16:creationId xmlns:a16="http://schemas.microsoft.com/office/drawing/2014/main" id="{3DBF9092-8B66-459F-CC4E-ADFDB93EB0B1}"/>
                  </a:ext>
                </a:extLst>
              </p:cNvPr>
              <p:cNvSpPr>
                <a:spLocks noRot="1" noChangeAspect="1" noMove="1" noResize="1" noEditPoints="1" noAdjustHandles="1" noChangeArrowheads="1" noChangeShapeType="1" noTextEdit="1"/>
              </p:cNvSpPr>
              <p:nvPr/>
            </p:nvSpPr>
            <p:spPr>
              <a:xfrm>
                <a:off x="5472608" y="4149080"/>
                <a:ext cx="3563888" cy="369332"/>
              </a:xfrm>
              <a:prstGeom prst="rect">
                <a:avLst/>
              </a:prstGeom>
              <a:blipFill>
                <a:blip r:embed="rId6"/>
                <a:stretch>
                  <a:fillRect b="-10000"/>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9E878A70-72F3-9E87-DD79-81D3EF91572B}"/>
              </a:ext>
            </a:extLst>
          </p:cNvPr>
          <p:cNvSpPr txBox="1"/>
          <p:nvPr/>
        </p:nvSpPr>
        <p:spPr bwMode="auto">
          <a:xfrm>
            <a:off x="665312" y="4633983"/>
            <a:ext cx="8425534" cy="87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Hence, we can in principle solve any 2</a:t>
            </a:r>
            <a:r>
              <a:rPr lang="en-US" sz="1800" baseline="30000" dirty="0">
                <a:latin typeface="Times New Roman" panose="02020603050405020304" pitchFamily="18" charset="0"/>
                <a:cs typeface="Times New Roman" panose="02020603050405020304" pitchFamily="18" charset="0"/>
              </a:rPr>
              <a:t>nd</a:t>
            </a:r>
            <a:r>
              <a:rPr lang="en-US" sz="1800" dirty="0">
                <a:latin typeface="Times New Roman" panose="02020603050405020304" pitchFamily="18" charset="0"/>
                <a:cs typeface="Times New Roman" panose="02020603050405020304" pitchFamily="18" charset="0"/>
              </a:rPr>
              <a:t> inhomogeneous </a:t>
            </a:r>
            <a:r>
              <a:rPr lang="en-US" sz="1800" dirty="0">
                <a:solidFill>
                  <a:srgbClr val="FF0000"/>
                </a:solidFill>
                <a:latin typeface="Times New Roman" panose="02020603050405020304" pitchFamily="18" charset="0"/>
                <a:cs typeface="Times New Roman" panose="02020603050405020304" pitchFamily="18" charset="0"/>
              </a:rPr>
              <a:t>Linear ODE with constant coefficients.</a:t>
            </a:r>
          </a:p>
        </p:txBody>
      </p:sp>
      <mc:AlternateContent xmlns:mc="http://schemas.openxmlformats.org/markup-compatibility/2006" xmlns:a14="http://schemas.microsoft.com/office/drawing/2010/main">
        <mc:Choice Requires="a14">
          <p:sp>
            <p:nvSpPr>
              <p:cNvPr id="16" name="文字方塊 8">
                <a:extLst>
                  <a:ext uri="{FF2B5EF4-FFF2-40B4-BE49-F238E27FC236}">
                    <a16:creationId xmlns:a16="http://schemas.microsoft.com/office/drawing/2014/main" id="{B6132E30-94AE-3D68-1707-4ABAD98FA91F}"/>
                  </a:ext>
                </a:extLst>
              </p:cNvPr>
              <p:cNvSpPr txBox="1"/>
              <p:nvPr/>
            </p:nvSpPr>
            <p:spPr bwMode="auto">
              <a:xfrm>
                <a:off x="2168855" y="5199027"/>
                <a:ext cx="2630272"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𝑓</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𝑥</m:t>
                      </m:r>
                      <m:r>
                        <a:rPr lang="en-US" altLang="zh-TW" sz="1800" b="0" i="1" smtClean="0">
                          <a:latin typeface="Cambria Math" panose="02040503050406030204" pitchFamily="18" charset="0"/>
                        </a:rPr>
                        <m:t>)</m:t>
                      </m:r>
                    </m:oMath>
                  </m:oMathPara>
                </a14:m>
                <a:endParaRPr lang="zh-TW" altLang="en-US" sz="1800" dirty="0">
                  <a:latin typeface="Times New Roman" panose="02020603050405020304" pitchFamily="18" charset="0"/>
                </a:endParaRPr>
              </a:p>
            </p:txBody>
          </p:sp>
        </mc:Choice>
        <mc:Fallback xmlns="">
          <p:sp>
            <p:nvSpPr>
              <p:cNvPr id="16" name="文字方塊 8">
                <a:extLst>
                  <a:ext uri="{FF2B5EF4-FFF2-40B4-BE49-F238E27FC236}">
                    <a16:creationId xmlns:a16="http://schemas.microsoft.com/office/drawing/2014/main" id="{B6132E30-94AE-3D68-1707-4ABAD98FA91F}"/>
                  </a:ext>
                </a:extLst>
              </p:cNvPr>
              <p:cNvSpPr txBox="1">
                <a:spLocks noRot="1" noChangeAspect="1" noMove="1" noResize="1" noEditPoints="1" noAdjustHandles="1" noChangeArrowheads="1" noChangeShapeType="1" noTextEdit="1"/>
              </p:cNvSpPr>
              <p:nvPr/>
            </p:nvSpPr>
            <p:spPr bwMode="auto">
              <a:xfrm>
                <a:off x="2168855" y="5199027"/>
                <a:ext cx="2630272" cy="369332"/>
              </a:xfrm>
              <a:prstGeom prst="rect">
                <a:avLst/>
              </a:prstGeom>
              <a:blipFill>
                <a:blip r:embed="rId7"/>
                <a:stretch>
                  <a:fillRect b="-1333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5772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091576" y="3047070"/>
                <a:ext cx="3606316" cy="64812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𝑥</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𝑑𝑥</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i="1">
                          <a:latin typeface="Cambria Math"/>
                        </a:rPr>
                        <m:t>𝑥</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unc>
                        <m:funcPr>
                          <m:ctrlPr>
                            <a:rPr lang="zh-TW" altLang="zh-TW" sz="1800" i="1">
                              <a:latin typeface="Cambria Math" panose="02040503050406030204" pitchFamily="18" charset="0"/>
                            </a:rPr>
                          </m:ctrlPr>
                        </m:funcPr>
                        <m:fName>
                          <m:r>
                            <m:rPr>
                              <m:sty m:val="p"/>
                            </m:rPr>
                            <a:rPr lang="en-US" altLang="zh-TW" sz="1800">
                              <a:latin typeface="Cambria Math"/>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e>
                      </m:func>
                    </m:oMath>
                  </m:oMathPara>
                </a14:m>
                <a:endParaRPr lang="zh-TW" altLang="en-US" sz="1800" dirty="0">
                  <a:latin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091576" y="3047070"/>
                <a:ext cx="3606316" cy="648126"/>
              </a:xfrm>
              <a:prstGeom prst="rect">
                <a:avLst/>
              </a:prstGeom>
              <a:blipFill>
                <a:blip r:embed="rId2"/>
                <a:stretch>
                  <a:fillRect b="-5882"/>
                </a:stretch>
              </a:blipFill>
            </p:spPr>
            <p:txBody>
              <a:bodyPr/>
              <a:lstStyle/>
              <a:p>
                <a:r>
                  <a:rPr lang="en-US">
                    <a:noFill/>
                  </a:rPr>
                  <a:t> </a:t>
                </a:r>
              </a:p>
            </p:txBody>
          </p:sp>
        </mc:Fallback>
      </mc:AlternateContent>
      <p:sp>
        <p:nvSpPr>
          <p:cNvPr id="66562" name="Rectangle 9"/>
          <p:cNvSpPr>
            <a:spLocks noChangeArrowheads="1"/>
          </p:cNvSpPr>
          <p:nvPr/>
        </p:nvSpPr>
        <p:spPr bwMode="auto">
          <a:xfrm>
            <a:off x="0" y="3224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66564" name="Rectangle 11"/>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66566" name="Text Box 16"/>
          <p:cNvSpPr txBox="1">
            <a:spLocks noChangeArrowheads="1"/>
          </p:cNvSpPr>
          <p:nvPr/>
        </p:nvSpPr>
        <p:spPr bwMode="auto">
          <a:xfrm>
            <a:off x="2070828" y="806451"/>
            <a:ext cx="42148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solidFill>
                  <a:srgbClr val="FF0000"/>
                </a:solidFill>
              </a:rPr>
              <a:t>外力下的震盪 </a:t>
            </a:r>
            <a:r>
              <a:rPr lang="en-US" altLang="zh-TW" sz="1800" dirty="0">
                <a:solidFill>
                  <a:srgbClr val="FF0000"/>
                </a:solidFill>
              </a:rPr>
              <a:t>Forced Oscillation</a:t>
            </a:r>
            <a:endParaRPr lang="zh-TW" altLang="en-US" sz="1800" dirty="0">
              <a:solidFill>
                <a:srgbClr val="FF0000"/>
              </a:solidFill>
            </a:endParaRPr>
          </a:p>
        </p:txBody>
      </p:sp>
      <p:sp>
        <p:nvSpPr>
          <p:cNvPr id="66567" name="Line 18"/>
          <p:cNvSpPr>
            <a:spLocks noChangeShapeType="1"/>
          </p:cNvSpPr>
          <p:nvPr/>
        </p:nvSpPr>
        <p:spPr bwMode="auto">
          <a:xfrm flipH="1">
            <a:off x="5425576" y="2667995"/>
            <a:ext cx="497954" cy="741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dirty="0">
              <a:latin typeface="Times New Roman" panose="02020603050405020304" pitchFamily="18" charset="0"/>
            </a:endParaRPr>
          </a:p>
        </p:txBody>
      </p:sp>
      <p:sp>
        <p:nvSpPr>
          <p:cNvPr id="66568" name="Text Box 20"/>
          <p:cNvSpPr txBox="1">
            <a:spLocks noChangeArrowheads="1"/>
          </p:cNvSpPr>
          <p:nvPr/>
        </p:nvSpPr>
        <p:spPr bwMode="auto">
          <a:xfrm>
            <a:off x="5894632" y="2394346"/>
            <a:ext cx="2089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600" dirty="0"/>
              <a:t>週期外力的角頻率</a:t>
            </a:r>
          </a:p>
        </p:txBody>
      </p:sp>
      <p:sp>
        <p:nvSpPr>
          <p:cNvPr id="66569" name="Text Box 20"/>
          <p:cNvSpPr txBox="1">
            <a:spLocks noChangeArrowheads="1"/>
          </p:cNvSpPr>
          <p:nvPr/>
        </p:nvSpPr>
        <p:spPr bwMode="auto">
          <a:xfrm>
            <a:off x="211648" y="2312483"/>
            <a:ext cx="2089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600" dirty="0"/>
              <a:t>彈簧內在的角頻率</a:t>
            </a:r>
          </a:p>
        </p:txBody>
      </p:sp>
      <p:sp>
        <p:nvSpPr>
          <p:cNvPr id="66570" name="Line 18"/>
          <p:cNvSpPr>
            <a:spLocks noChangeShapeType="1"/>
          </p:cNvSpPr>
          <p:nvPr/>
        </p:nvSpPr>
        <p:spPr bwMode="auto">
          <a:xfrm>
            <a:off x="1646363" y="2683362"/>
            <a:ext cx="2297559" cy="71063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dirty="0">
              <a:latin typeface="Times New Roman" panose="02020603050405020304" pitchFamily="18" charset="0"/>
            </a:endParaRPr>
          </a:p>
        </p:txBody>
      </p:sp>
      <p:sp>
        <p:nvSpPr>
          <p:cNvPr id="66572" name="文字方塊 1"/>
          <p:cNvSpPr txBox="1">
            <a:spLocks noChangeArrowheads="1"/>
          </p:cNvSpPr>
          <p:nvPr/>
        </p:nvSpPr>
        <p:spPr bwMode="auto">
          <a:xfrm>
            <a:off x="2070828" y="4591070"/>
            <a:ext cx="3971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外力下的振盪由兩個頻率來決定：</a:t>
            </a:r>
          </a:p>
        </p:txBody>
      </p:sp>
      <mc:AlternateContent xmlns:mc="http://schemas.openxmlformats.org/markup-compatibility/2006" xmlns:a14="http://schemas.microsoft.com/office/drawing/2010/main">
        <mc:Choice Requires="a14">
          <p:sp>
            <p:nvSpPr>
              <p:cNvPr id="3" name="文字方塊 2"/>
              <p:cNvSpPr txBox="1"/>
              <p:nvPr/>
            </p:nvSpPr>
            <p:spPr bwMode="auto">
              <a:xfrm>
                <a:off x="2057954" y="1260091"/>
                <a:ext cx="4664850" cy="369332"/>
              </a:xfrm>
              <a:prstGeom prst="rect">
                <a:avLst/>
              </a:prstGeom>
              <a:noFill/>
              <a:ln w="9525">
                <a:noFill/>
                <a:miter lim="800000"/>
                <a:headEnd/>
                <a:tailEnd/>
              </a:ln>
            </p:spPr>
            <p:txBody>
              <a:bodyPr wrap="square" rtlCol="0">
                <a:spAutoFit/>
              </a:bodyPr>
              <a:lstStyle/>
              <a:p>
                <a:r>
                  <a:rPr lang="zh-TW" altLang="en-US" sz="1800" dirty="0">
                    <a:latin typeface="Times New Roman" panose="02020603050405020304" pitchFamily="18" charset="0"/>
                  </a:rPr>
                  <a:t>假設所施的外力可以寫成：</a:t>
                </a:r>
                <a14:m>
                  <m:oMath xmlns:m="http://schemas.openxmlformats.org/officeDocument/2006/math">
                    <m:sSub>
                      <m:sSubPr>
                        <m:ctrlPr>
                          <a:rPr lang="zh-TW" altLang="zh-TW" sz="1800" i="1">
                            <a:latin typeface="Cambria Math" panose="02040503050406030204" pitchFamily="18" charset="0"/>
                            <a:ea typeface="Cambria Math"/>
                          </a:rPr>
                        </m:ctrlPr>
                      </m:sSubPr>
                      <m:e>
                        <m:r>
                          <a:rPr lang="en-US" altLang="zh-TW" sz="1800" i="1" kern="100">
                            <a:latin typeface="Cambria Math"/>
                            <a:ea typeface="新細明體"/>
                            <a:cs typeface="Times New Roman"/>
                          </a:rPr>
                          <m:t>𝐹</m:t>
                        </m:r>
                      </m:e>
                      <m:sub>
                        <m:r>
                          <a:rPr lang="en-US" altLang="zh-TW" sz="1800" i="1" kern="100">
                            <a:latin typeface="Cambria Math"/>
                            <a:ea typeface="新細明體"/>
                            <a:cs typeface="Times New Roman"/>
                          </a:rPr>
                          <m:t>0</m:t>
                        </m:r>
                      </m:sub>
                    </m:sSub>
                    <m:func>
                      <m:funcPr>
                        <m:ctrlPr>
                          <a:rPr lang="zh-TW" altLang="zh-TW" sz="1800" i="1">
                            <a:latin typeface="Cambria Math" panose="02040503050406030204" pitchFamily="18" charset="0"/>
                            <a:ea typeface="Cambria Math"/>
                          </a:rPr>
                        </m:ctrlPr>
                      </m:funcPr>
                      <m:fName>
                        <m:r>
                          <m:rPr>
                            <m:sty m:val="p"/>
                          </m:rPr>
                          <a:rPr lang="en-US" altLang="zh-TW" sz="1800" kern="100">
                            <a:latin typeface="Cambria Math"/>
                            <a:ea typeface="新細明體"/>
                            <a:cs typeface="Times New Roman"/>
                          </a:rPr>
                          <m:t>cos</m:t>
                        </m:r>
                      </m:fName>
                      <m:e>
                        <m:sSub>
                          <m:sSubPr>
                            <m:ctrlPr>
                              <a:rPr lang="zh-TW" altLang="zh-TW" sz="1800" i="1">
                                <a:latin typeface="Cambria Math" panose="02040503050406030204" pitchFamily="18" charset="0"/>
                                <a:ea typeface="Cambria Math"/>
                              </a:rPr>
                            </m:ctrlPr>
                          </m:sSubPr>
                          <m:e>
                            <m:r>
                              <a:rPr lang="en-US" altLang="zh-TW" sz="1800" i="1" kern="100">
                                <a:latin typeface="Cambria Math"/>
                                <a:ea typeface="新細明體"/>
                                <a:cs typeface="Times New Roman"/>
                              </a:rPr>
                              <m:t>𝜔</m:t>
                            </m:r>
                          </m:e>
                          <m:sub>
                            <m:r>
                              <a:rPr lang="en-US" altLang="zh-TW" sz="1800" i="1" kern="100">
                                <a:latin typeface="Cambria Math"/>
                                <a:ea typeface="新細明體"/>
                                <a:cs typeface="Times New Roman"/>
                              </a:rPr>
                              <m:t>𝐷</m:t>
                            </m:r>
                          </m:sub>
                        </m:sSub>
                        <m:r>
                          <a:rPr lang="en-US" altLang="zh-TW" sz="1800" i="1" kern="100">
                            <a:latin typeface="Cambria Math"/>
                            <a:ea typeface="新細明體"/>
                            <a:cs typeface="Times New Roman"/>
                          </a:rPr>
                          <m:t>𝑡</m:t>
                        </m:r>
                      </m:e>
                    </m:func>
                  </m:oMath>
                </a14:m>
                <a:r>
                  <a:rPr lang="zh-TW" altLang="en-US" sz="1800" dirty="0">
                    <a:latin typeface="Times New Roman" panose="02020603050405020304" pitchFamily="18" charset="0"/>
                  </a:rPr>
                  <a:t>。</a:t>
                </a:r>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057954" y="1260091"/>
                <a:ext cx="4664850" cy="369332"/>
              </a:xfrm>
              <a:prstGeom prst="rect">
                <a:avLst/>
              </a:prstGeom>
              <a:blipFill>
                <a:blip r:embed="rId3"/>
                <a:stretch>
                  <a:fillRect l="-1359" t="-10000" b="-20000"/>
                </a:stretch>
              </a:blipFill>
              <a:ln w="9525">
                <a:noFill/>
                <a:miter lim="800000"/>
                <a:headEnd/>
                <a:tailEnd/>
              </a:ln>
            </p:spPr>
            <p:txBody>
              <a:bodyPr/>
              <a:lstStyle/>
              <a:p>
                <a:r>
                  <a:rPr lang="en-US">
                    <a:noFill/>
                  </a:rPr>
                  <a:t> </a:t>
                </a:r>
              </a:p>
            </p:txBody>
          </p:sp>
        </mc:Fallback>
      </mc:AlternateContent>
      <p:sp>
        <p:nvSpPr>
          <p:cNvPr id="15" name="Text Box 16"/>
          <p:cNvSpPr txBox="1">
            <a:spLocks noChangeArrowheads="1"/>
          </p:cNvSpPr>
          <p:nvPr/>
        </p:nvSpPr>
        <p:spPr bwMode="auto">
          <a:xfrm>
            <a:off x="2070828" y="5065418"/>
            <a:ext cx="53129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為簡單起見而專注於此二頻率的影響，先忽略阻尼：</a:t>
            </a:r>
          </a:p>
        </p:txBody>
      </p:sp>
      <mc:AlternateContent xmlns:mc="http://schemas.openxmlformats.org/markup-compatibility/2006" xmlns:a14="http://schemas.microsoft.com/office/drawing/2010/main">
        <mc:Choice Requires="a14">
          <p:sp>
            <p:nvSpPr>
              <p:cNvPr id="6" name="矩形 5"/>
              <p:cNvSpPr/>
              <p:nvPr/>
            </p:nvSpPr>
            <p:spPr>
              <a:xfrm>
                <a:off x="2124188" y="2082770"/>
                <a:ext cx="3573704" cy="648126"/>
              </a:xfrm>
              <a:prstGeom prst="rect">
                <a:avLst/>
              </a:prstGeom>
              <a:solidFill>
                <a:srgbClr val="FFFFCC"/>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i="1" kern="100">
                          <a:latin typeface="Cambria Math"/>
                          <a:ea typeface="新細明體"/>
                          <a:cs typeface="Times New Roman"/>
                        </a:rPr>
                        <m:t>𝑚</m:t>
                      </m:r>
                      <m:f>
                        <m:fPr>
                          <m:ctrlPr>
                            <a:rPr lang="zh-TW" altLang="zh-TW" sz="1800" i="1">
                              <a:effectLst/>
                              <a:latin typeface="Cambria Math" panose="02040503050406030204" pitchFamily="18" charset="0"/>
                              <a:ea typeface="Cambria Math"/>
                            </a:rPr>
                          </m:ctrlPr>
                        </m:fPr>
                        <m:num>
                          <m:sSup>
                            <m:sSupPr>
                              <m:ctrlPr>
                                <a:rPr lang="zh-TW" altLang="zh-TW" sz="1800" i="1">
                                  <a:effectLst/>
                                  <a:latin typeface="Cambria Math" panose="02040503050406030204" pitchFamily="18" charset="0"/>
                                  <a:ea typeface="Cambria Math"/>
                                </a:rPr>
                              </m:ctrlPr>
                            </m:sSupPr>
                            <m:e>
                              <m:r>
                                <a:rPr lang="en-US" altLang="zh-TW" sz="1800" i="1" kern="100">
                                  <a:effectLst/>
                                  <a:latin typeface="Cambria Math"/>
                                  <a:ea typeface="新細明體"/>
                                  <a:cs typeface="Times New Roman"/>
                                </a:rPr>
                                <m:t>𝑑</m:t>
                              </m:r>
                            </m:e>
                            <m:sup>
                              <m:r>
                                <a:rPr lang="en-US" altLang="zh-TW" sz="1800" i="1" kern="100">
                                  <a:effectLst/>
                                  <a:latin typeface="Cambria Math"/>
                                  <a:ea typeface="新細明體"/>
                                  <a:cs typeface="Times New Roman"/>
                                </a:rPr>
                                <m:t>2</m:t>
                              </m:r>
                            </m:sup>
                          </m:sSup>
                          <m:r>
                            <a:rPr lang="en-US" altLang="zh-TW" sz="1800" i="1" kern="100">
                              <a:effectLst/>
                              <a:latin typeface="Cambria Math"/>
                              <a:ea typeface="新細明體"/>
                              <a:cs typeface="Times New Roman"/>
                            </a:rPr>
                            <m:t>𝑥</m:t>
                          </m:r>
                        </m:num>
                        <m:den>
                          <m:r>
                            <a:rPr lang="en-US" altLang="zh-TW" sz="1800" i="1" kern="100">
                              <a:effectLst/>
                              <a:latin typeface="Cambria Math"/>
                              <a:ea typeface="新細明體"/>
                              <a:cs typeface="Times New Roman"/>
                            </a:rPr>
                            <m:t>𝑑</m:t>
                          </m:r>
                          <m:sSup>
                            <m:sSupPr>
                              <m:ctrlPr>
                                <a:rPr lang="zh-TW" altLang="zh-TW" sz="1800" i="1">
                                  <a:effectLst/>
                                  <a:latin typeface="Cambria Math" panose="02040503050406030204" pitchFamily="18" charset="0"/>
                                  <a:ea typeface="Cambria Math"/>
                                </a:rPr>
                              </m:ctrlPr>
                            </m:sSupPr>
                            <m:e>
                              <m:r>
                                <a:rPr lang="en-US" altLang="zh-TW" sz="1800" i="1" kern="100">
                                  <a:effectLst/>
                                  <a:latin typeface="Cambria Math"/>
                                  <a:ea typeface="新細明體"/>
                                  <a:cs typeface="Times New Roman"/>
                                </a:rPr>
                                <m:t>𝑡</m:t>
                              </m:r>
                            </m:e>
                            <m:sup>
                              <m:r>
                                <a:rPr lang="en-US" altLang="zh-TW" sz="1800" i="1" kern="100">
                                  <a:effectLst/>
                                  <a:latin typeface="Cambria Math"/>
                                  <a:ea typeface="新細明體"/>
                                  <a:cs typeface="Times New Roman"/>
                                </a:rPr>
                                <m:t>2</m:t>
                              </m:r>
                            </m:sup>
                          </m:sSup>
                        </m:den>
                      </m:f>
                      <m:r>
                        <a:rPr lang="en-US" altLang="zh-TW" sz="1800" i="1" kern="100">
                          <a:effectLst/>
                          <a:latin typeface="Cambria Math"/>
                          <a:ea typeface="新細明體"/>
                          <a:cs typeface="Times New Roman"/>
                        </a:rPr>
                        <m:t>=−</m:t>
                      </m:r>
                      <m:r>
                        <a:rPr lang="en-US" altLang="zh-TW" sz="1800" i="1" kern="100">
                          <a:effectLst/>
                          <a:latin typeface="Cambria Math"/>
                          <a:ea typeface="新細明體"/>
                          <a:cs typeface="Times New Roman"/>
                        </a:rPr>
                        <m:t>𝑏</m:t>
                      </m:r>
                      <m:f>
                        <m:fPr>
                          <m:ctrlPr>
                            <a:rPr lang="zh-TW" altLang="zh-TW" sz="1800" i="1">
                              <a:effectLst/>
                              <a:latin typeface="Cambria Math" panose="02040503050406030204" pitchFamily="18" charset="0"/>
                              <a:ea typeface="Cambria Math"/>
                            </a:rPr>
                          </m:ctrlPr>
                        </m:fPr>
                        <m:num>
                          <m:r>
                            <a:rPr lang="en-US" altLang="zh-TW" sz="1800" i="1" kern="100">
                              <a:effectLst/>
                              <a:latin typeface="Cambria Math"/>
                              <a:ea typeface="新細明體"/>
                              <a:cs typeface="Times New Roman"/>
                            </a:rPr>
                            <m:t>𝑑𝑥</m:t>
                          </m:r>
                        </m:num>
                        <m:den>
                          <m:r>
                            <a:rPr lang="en-US" altLang="zh-TW" sz="1800" i="1" kern="100">
                              <a:effectLst/>
                              <a:latin typeface="Cambria Math"/>
                              <a:ea typeface="新細明體"/>
                              <a:cs typeface="Times New Roman"/>
                            </a:rPr>
                            <m:t>𝑑𝑡</m:t>
                          </m:r>
                        </m:den>
                      </m:f>
                      <m:r>
                        <a:rPr lang="en-US" altLang="zh-TW" sz="1800" i="1" kern="100">
                          <a:effectLst/>
                          <a:latin typeface="Cambria Math"/>
                          <a:ea typeface="新細明體"/>
                          <a:cs typeface="Times New Roman"/>
                        </a:rPr>
                        <m:t>−</m:t>
                      </m:r>
                      <m:r>
                        <a:rPr lang="en-US" altLang="zh-TW" sz="1800" i="1" kern="100">
                          <a:effectLst/>
                          <a:latin typeface="Cambria Math"/>
                          <a:ea typeface="新細明體"/>
                          <a:cs typeface="Times New Roman"/>
                        </a:rPr>
                        <m:t>𝑘𝑥</m:t>
                      </m:r>
                      <m:r>
                        <a:rPr lang="en-US" altLang="zh-TW" sz="1800" i="1" kern="100">
                          <a:effectLst/>
                          <a:latin typeface="Cambria Math"/>
                          <a:ea typeface="新細明體"/>
                          <a:cs typeface="Times New Roman"/>
                        </a:rPr>
                        <m:t>+</m:t>
                      </m:r>
                      <m:sSub>
                        <m:sSubPr>
                          <m:ctrlPr>
                            <a:rPr lang="zh-TW" altLang="zh-TW" sz="1800" i="1">
                              <a:effectLst/>
                              <a:latin typeface="Cambria Math" panose="02040503050406030204" pitchFamily="18" charset="0"/>
                              <a:ea typeface="Cambria Math"/>
                            </a:rPr>
                          </m:ctrlPr>
                        </m:sSubPr>
                        <m:e>
                          <m:r>
                            <a:rPr lang="en-US" altLang="zh-TW" sz="1800" i="1" kern="100">
                              <a:effectLst/>
                              <a:latin typeface="Cambria Math"/>
                              <a:ea typeface="新細明體"/>
                              <a:cs typeface="Times New Roman"/>
                            </a:rPr>
                            <m:t>𝐹</m:t>
                          </m:r>
                        </m:e>
                        <m:sub>
                          <m:r>
                            <a:rPr lang="en-US" altLang="zh-TW" sz="1800" i="1" kern="100">
                              <a:effectLst/>
                              <a:latin typeface="Cambria Math"/>
                              <a:ea typeface="新細明體"/>
                              <a:cs typeface="Times New Roman"/>
                            </a:rPr>
                            <m:t>0</m:t>
                          </m:r>
                        </m:sub>
                      </m:sSub>
                      <m:func>
                        <m:funcPr>
                          <m:ctrlPr>
                            <a:rPr lang="zh-TW" altLang="zh-TW" sz="1800" i="1">
                              <a:effectLst/>
                              <a:latin typeface="Cambria Math" panose="02040503050406030204" pitchFamily="18" charset="0"/>
                              <a:ea typeface="Cambria Math"/>
                            </a:rPr>
                          </m:ctrlPr>
                        </m:funcPr>
                        <m:fName>
                          <m:r>
                            <m:rPr>
                              <m:sty m:val="p"/>
                            </m:rPr>
                            <a:rPr lang="en-US" altLang="zh-TW" sz="1800" kern="100">
                              <a:effectLst/>
                              <a:latin typeface="Cambria Math"/>
                              <a:ea typeface="新細明體"/>
                              <a:cs typeface="Times New Roman"/>
                            </a:rPr>
                            <m:t>cos</m:t>
                          </m:r>
                        </m:fName>
                        <m:e>
                          <m:sSub>
                            <m:sSubPr>
                              <m:ctrlPr>
                                <a:rPr lang="zh-TW" altLang="zh-TW" sz="1800" i="1">
                                  <a:effectLst/>
                                  <a:latin typeface="Cambria Math" panose="02040503050406030204" pitchFamily="18" charset="0"/>
                                  <a:ea typeface="Cambria Math"/>
                                </a:rPr>
                              </m:ctrlPr>
                            </m:sSubPr>
                            <m:e>
                              <m:r>
                                <a:rPr lang="en-US" altLang="zh-TW" sz="1800" i="1" kern="100">
                                  <a:effectLst/>
                                  <a:latin typeface="Cambria Math"/>
                                  <a:ea typeface="新細明體"/>
                                  <a:cs typeface="Times New Roman"/>
                                </a:rPr>
                                <m:t>𝜔</m:t>
                              </m:r>
                            </m:e>
                            <m:sub>
                              <m:r>
                                <a:rPr lang="en-US" altLang="zh-TW" sz="1800" i="1" kern="100">
                                  <a:effectLst/>
                                  <a:latin typeface="Cambria Math"/>
                                  <a:ea typeface="新細明體"/>
                                  <a:cs typeface="Times New Roman"/>
                                </a:rPr>
                                <m:t>𝐷</m:t>
                              </m:r>
                            </m:sub>
                          </m:sSub>
                          <m:r>
                            <a:rPr lang="en-US" altLang="zh-TW" sz="1800" i="1" kern="100">
                              <a:effectLst/>
                              <a:latin typeface="Cambria Math"/>
                              <a:ea typeface="新細明體"/>
                              <a:cs typeface="Times New Roman"/>
                            </a:rPr>
                            <m:t>𝑡</m:t>
                          </m:r>
                        </m:e>
                      </m:func>
                    </m:oMath>
                  </m:oMathPara>
                </a14:m>
                <a:endParaRPr lang="zh-TW" altLang="en-US" sz="1800" dirty="0">
                  <a:latin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2124188" y="2082770"/>
                <a:ext cx="3573704" cy="648126"/>
              </a:xfrm>
              <a:prstGeom prst="rect">
                <a:avLst/>
              </a:prstGeom>
              <a:blipFill>
                <a:blip r:embed="rId4"/>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2070828" y="5594494"/>
                <a:ext cx="2800126"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zh-TW" altLang="zh-TW" sz="1800" i="1">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𝑥</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en-US" altLang="zh-TW" sz="1800" i="1">
                          <a:latin typeface="Cambria Math"/>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i="1">
                          <a:latin typeface="Cambria Math"/>
                        </a:rPr>
                        <m:t>𝑥</m:t>
                      </m:r>
                      <m:r>
                        <a:rPr lang="en-US" altLang="zh-TW" sz="1800" i="1">
                          <a:latin typeface="Cambria Math"/>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unc>
                        <m:funcPr>
                          <m:ctrlPr>
                            <a:rPr lang="zh-TW" altLang="zh-TW" sz="1800" i="1">
                              <a:latin typeface="Cambria Math" panose="02040503050406030204" pitchFamily="18" charset="0"/>
                            </a:rPr>
                          </m:ctrlPr>
                        </m:funcPr>
                        <m:fName>
                          <m:r>
                            <m:rPr>
                              <m:sty m:val="p"/>
                            </m:rPr>
                            <a:rPr lang="en-US" altLang="zh-TW" sz="1800">
                              <a:latin typeface="Cambria Math"/>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e>
                      </m:func>
                    </m:oMath>
                  </m:oMathPara>
                </a14:m>
                <a:endParaRPr lang="zh-TW" altLang="zh-TW" sz="1800" dirty="0">
                  <a:latin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070828" y="5594494"/>
                <a:ext cx="2800126" cy="648126"/>
              </a:xfrm>
              <a:prstGeom prst="rect">
                <a:avLst/>
              </a:prstGeom>
              <a:blipFill>
                <a:blip r:embed="rId5"/>
                <a:stretch>
                  <a:fillRect b="-3846"/>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47F5E57-0333-2509-552E-4BC53BEFB1C2}"/>
              </a:ext>
            </a:extLst>
          </p:cNvPr>
          <p:cNvSpPr txBox="1"/>
          <p:nvPr/>
        </p:nvSpPr>
        <p:spPr bwMode="auto">
          <a:xfrm>
            <a:off x="2070828" y="1656210"/>
            <a:ext cx="3573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TW" sz="1800" dirty="0">
                <a:latin typeface="Times New Roman" panose="02020603050405020304" pitchFamily="18" charset="0"/>
              </a:rPr>
              <a:t>運動方程式又多了一個項：</a:t>
            </a:r>
          </a:p>
        </p:txBody>
      </p:sp>
      <p:sp>
        <p:nvSpPr>
          <p:cNvPr id="4" name="文字方塊 7">
            <a:extLst>
              <a:ext uri="{FF2B5EF4-FFF2-40B4-BE49-F238E27FC236}">
                <a16:creationId xmlns:a16="http://schemas.microsoft.com/office/drawing/2014/main" id="{A04D717B-A7AF-C588-6DE0-F1FE0B2A79CF}"/>
              </a:ext>
            </a:extLst>
          </p:cNvPr>
          <p:cNvSpPr txBox="1">
            <a:spLocks noChangeArrowheads="1"/>
          </p:cNvSpPr>
          <p:nvPr/>
        </p:nvSpPr>
        <p:spPr bwMode="auto">
          <a:xfrm>
            <a:off x="2065306" y="3823231"/>
            <a:ext cx="7078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en-US" altLang="zh-TW" sz="1800" dirty="0"/>
              <a:t>This is an </a:t>
            </a:r>
            <a:r>
              <a:rPr lang="en-US" altLang="zh-TW" sz="1800" dirty="0">
                <a:solidFill>
                  <a:srgbClr val="FF0000"/>
                </a:solidFill>
              </a:rPr>
              <a:t>Inhomogeneous 2</a:t>
            </a:r>
            <a:r>
              <a:rPr lang="en-US" altLang="zh-TW" sz="1800" baseline="30000" dirty="0">
                <a:solidFill>
                  <a:srgbClr val="FF0000"/>
                </a:solidFill>
              </a:rPr>
              <a:t>nd</a:t>
            </a:r>
            <a:r>
              <a:rPr lang="en-US" altLang="zh-TW" sz="1800" dirty="0">
                <a:solidFill>
                  <a:srgbClr val="FF0000"/>
                </a:solidFill>
              </a:rPr>
              <a:t> order Linear ODE with constant coefficients.</a:t>
            </a:r>
            <a:endParaRPr lang="zh-TW" altLang="en-US" sz="1800" dirty="0">
              <a:solidFill>
                <a:srgbClr val="FF0000"/>
              </a:solidFill>
            </a:endParaRPr>
          </a:p>
        </p:txBody>
      </p:sp>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DB1EF6B2-B989-6C54-64C6-6140EE3850DA}"/>
                  </a:ext>
                </a:extLst>
              </p:cNvPr>
              <p:cNvSpPr txBox="1"/>
              <p:nvPr/>
            </p:nvSpPr>
            <p:spPr bwMode="auto">
              <a:xfrm>
                <a:off x="6143105" y="3162751"/>
                <a:ext cx="2687210" cy="369332"/>
              </a:xfrm>
              <a:prstGeom prst="rect">
                <a:avLst/>
              </a:prstGeom>
              <a:solidFill>
                <a:srgbClr val="F9FFC6"/>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1</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𝑦</m:t>
                          </m:r>
                        </m:e>
                        <m:sup>
                          <m:r>
                            <a:rPr lang="en-US" altLang="zh-TW" sz="1800" b="0" i="1" smtClean="0">
                              <a:latin typeface="Cambria Math" panose="02040503050406030204" pitchFamily="18" charset="0"/>
                            </a:rPr>
                            <m:t>′</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0</m:t>
                          </m:r>
                        </m:sub>
                      </m:sSub>
                      <m:r>
                        <a:rPr lang="en-US" altLang="zh-TW" sz="1800" b="0" i="1" smtClean="0">
                          <a:latin typeface="Cambria Math" panose="02040503050406030204" pitchFamily="18" charset="0"/>
                        </a:rPr>
                        <m:t>𝑦</m:t>
                      </m:r>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𝑓</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𝑥</m:t>
                          </m:r>
                        </m:e>
                      </m:d>
                    </m:oMath>
                  </m:oMathPara>
                </a14:m>
                <a:endParaRPr lang="zh-TW" altLang="en-US" sz="1800" dirty="0">
                  <a:latin typeface="Times New Roman" panose="02020603050405020304" pitchFamily="18" charset="0"/>
                </a:endParaRPr>
              </a:p>
            </p:txBody>
          </p:sp>
        </mc:Choice>
        <mc:Fallback xmlns="">
          <p:sp>
            <p:nvSpPr>
              <p:cNvPr id="5" name="文字方塊 8">
                <a:extLst>
                  <a:ext uri="{FF2B5EF4-FFF2-40B4-BE49-F238E27FC236}">
                    <a16:creationId xmlns:a16="http://schemas.microsoft.com/office/drawing/2014/main" id="{DB1EF6B2-B989-6C54-64C6-6140EE3850DA}"/>
                  </a:ext>
                </a:extLst>
              </p:cNvPr>
              <p:cNvSpPr txBox="1">
                <a:spLocks noRot="1" noChangeAspect="1" noMove="1" noResize="1" noEditPoints="1" noAdjustHandles="1" noChangeArrowheads="1" noChangeShapeType="1" noTextEdit="1"/>
              </p:cNvSpPr>
              <p:nvPr/>
            </p:nvSpPr>
            <p:spPr bwMode="auto">
              <a:xfrm>
                <a:off x="6143105" y="3162751"/>
                <a:ext cx="2687210" cy="369332"/>
              </a:xfrm>
              <a:prstGeom prst="rect">
                <a:avLst/>
              </a:prstGeom>
              <a:blipFill>
                <a:blip r:embed="rId6"/>
                <a:stretch>
                  <a:fillRect b="-17241"/>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6F9576BB-AE13-DE76-9DE7-3D12516EB464}"/>
              </a:ext>
            </a:extLst>
          </p:cNvPr>
          <p:cNvSpPr txBox="1"/>
          <p:nvPr/>
        </p:nvSpPr>
        <p:spPr bwMode="auto">
          <a:xfrm>
            <a:off x="604742" y="395112"/>
            <a:ext cx="1696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a:latin typeface="Times New Roman" panose="02020603050405020304" pitchFamily="18" charset="0"/>
                <a:cs typeface="Times New Roman" panose="02020603050405020304" pitchFamily="18" charset="0"/>
              </a:rPr>
              <a:t>Method 0</a:t>
            </a:r>
          </a:p>
        </p:txBody>
      </p:sp>
      <p:pic>
        <p:nvPicPr>
          <p:cNvPr id="10" name="Picture 10" descr="http://www.insula.com.au/physics/1279images/Image909.gif">
            <a:extLst>
              <a:ext uri="{FF2B5EF4-FFF2-40B4-BE49-F238E27FC236}">
                <a16:creationId xmlns:a16="http://schemas.microsoft.com/office/drawing/2014/main" id="{2866F8E6-8EB1-D588-2E1A-05513EBD7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640" y="830100"/>
            <a:ext cx="2647343" cy="12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552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additive="base">
                                        <p:cTn id="7" dur="500" fill="hold"/>
                                        <p:tgtEl>
                                          <p:spTgt spid="66569"/>
                                        </p:tgtEl>
                                        <p:attrNameLst>
                                          <p:attrName>ppt_x</p:attrName>
                                        </p:attrNameLst>
                                      </p:cBhvr>
                                      <p:tavLst>
                                        <p:tav tm="0">
                                          <p:val>
                                            <p:strVal val="#ppt_x"/>
                                          </p:val>
                                        </p:tav>
                                        <p:tav tm="100000">
                                          <p:val>
                                            <p:strVal val="#ppt_x"/>
                                          </p:val>
                                        </p:tav>
                                      </p:tavLst>
                                    </p:anim>
                                    <p:anim calcmode="lin" valueType="num">
                                      <p:cBhvr additive="base">
                                        <p:cTn id="8" dur="500" fill="hold"/>
                                        <p:tgtEl>
                                          <p:spTgt spid="6656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6570"/>
                                        </p:tgtEl>
                                        <p:attrNameLst>
                                          <p:attrName>style.visibility</p:attrName>
                                        </p:attrNameLst>
                                      </p:cBhvr>
                                      <p:to>
                                        <p:strVal val="visible"/>
                                      </p:to>
                                    </p:set>
                                    <p:anim calcmode="lin" valueType="num">
                                      <p:cBhvr additive="base">
                                        <p:cTn id="11" dur="500" fill="hold"/>
                                        <p:tgtEl>
                                          <p:spTgt spid="66570"/>
                                        </p:tgtEl>
                                        <p:attrNameLst>
                                          <p:attrName>ppt_x</p:attrName>
                                        </p:attrNameLst>
                                      </p:cBhvr>
                                      <p:tavLst>
                                        <p:tav tm="0">
                                          <p:val>
                                            <p:strVal val="#ppt_x"/>
                                          </p:val>
                                        </p:tav>
                                        <p:tav tm="100000">
                                          <p:val>
                                            <p:strVal val="#ppt_x"/>
                                          </p:val>
                                        </p:tav>
                                      </p:tavLst>
                                    </p:anim>
                                    <p:anim calcmode="lin" valueType="num">
                                      <p:cBhvr additive="base">
                                        <p:cTn id="12" dur="500" fill="hold"/>
                                        <p:tgtEl>
                                          <p:spTgt spid="6657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6567"/>
                                        </p:tgtEl>
                                        <p:attrNameLst>
                                          <p:attrName>style.visibility</p:attrName>
                                        </p:attrNameLst>
                                      </p:cBhvr>
                                      <p:to>
                                        <p:strVal val="visible"/>
                                      </p:to>
                                    </p:set>
                                    <p:anim calcmode="lin" valueType="num">
                                      <p:cBhvr additive="base">
                                        <p:cTn id="15" dur="500" fill="hold"/>
                                        <p:tgtEl>
                                          <p:spTgt spid="66567"/>
                                        </p:tgtEl>
                                        <p:attrNameLst>
                                          <p:attrName>ppt_x</p:attrName>
                                        </p:attrNameLst>
                                      </p:cBhvr>
                                      <p:tavLst>
                                        <p:tav tm="0">
                                          <p:val>
                                            <p:strVal val="#ppt_x"/>
                                          </p:val>
                                        </p:tav>
                                        <p:tav tm="100000">
                                          <p:val>
                                            <p:strVal val="#ppt_x"/>
                                          </p:val>
                                        </p:tav>
                                      </p:tavLst>
                                    </p:anim>
                                    <p:anim calcmode="lin" valueType="num">
                                      <p:cBhvr additive="base">
                                        <p:cTn id="16" dur="500" fill="hold"/>
                                        <p:tgtEl>
                                          <p:spTgt spid="665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6568"/>
                                        </p:tgtEl>
                                        <p:attrNameLst>
                                          <p:attrName>style.visibility</p:attrName>
                                        </p:attrNameLst>
                                      </p:cBhvr>
                                      <p:to>
                                        <p:strVal val="visible"/>
                                      </p:to>
                                    </p:set>
                                    <p:anim calcmode="lin" valueType="num">
                                      <p:cBhvr additive="base">
                                        <p:cTn id="19" dur="500" fill="hold"/>
                                        <p:tgtEl>
                                          <p:spTgt spid="66568"/>
                                        </p:tgtEl>
                                        <p:attrNameLst>
                                          <p:attrName>ppt_x</p:attrName>
                                        </p:attrNameLst>
                                      </p:cBhvr>
                                      <p:tavLst>
                                        <p:tav tm="0">
                                          <p:val>
                                            <p:strVal val="#ppt_x"/>
                                          </p:val>
                                        </p:tav>
                                        <p:tav tm="100000">
                                          <p:val>
                                            <p:strVal val="#ppt_x"/>
                                          </p:val>
                                        </p:tav>
                                      </p:tavLst>
                                    </p:anim>
                                    <p:anim calcmode="lin" valueType="num">
                                      <p:cBhvr additive="base">
                                        <p:cTn id="20" dur="500" fill="hold"/>
                                        <p:tgtEl>
                                          <p:spTgt spid="6656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6572"/>
                                        </p:tgtEl>
                                        <p:attrNameLst>
                                          <p:attrName>style.visibility</p:attrName>
                                        </p:attrNameLst>
                                      </p:cBhvr>
                                      <p:to>
                                        <p:strVal val="visible"/>
                                      </p:to>
                                    </p:set>
                                    <p:anim calcmode="lin" valueType="num">
                                      <p:cBhvr additive="base">
                                        <p:cTn id="35" dur="500" fill="hold"/>
                                        <p:tgtEl>
                                          <p:spTgt spid="66572"/>
                                        </p:tgtEl>
                                        <p:attrNameLst>
                                          <p:attrName>ppt_x</p:attrName>
                                        </p:attrNameLst>
                                      </p:cBhvr>
                                      <p:tavLst>
                                        <p:tav tm="0">
                                          <p:val>
                                            <p:strVal val="#ppt_x"/>
                                          </p:val>
                                        </p:tav>
                                        <p:tav tm="100000">
                                          <p:val>
                                            <p:strVal val="#ppt_x"/>
                                          </p:val>
                                        </p:tav>
                                      </p:tavLst>
                                    </p:anim>
                                    <p:anim calcmode="lin" valueType="num">
                                      <p:cBhvr additive="base">
                                        <p:cTn id="36" dur="500" fill="hold"/>
                                        <p:tgtEl>
                                          <p:spTgt spid="66572"/>
                                        </p:tgtEl>
                                        <p:attrNameLst>
                                          <p:attrName>ppt_y</p:attrName>
                                        </p:attrNameLst>
                                      </p:cBhvr>
                                      <p:tavLst>
                                        <p:tav tm="0">
                                          <p:val>
                                            <p:strVal val="1+#ppt_h/2"/>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 grpId="0" animBg="1"/>
      <p:bldP spid="66568" grpId="0"/>
      <p:bldP spid="66569" grpId="0"/>
      <p:bldP spid="66570" grpId="0" animBg="1"/>
      <p:bldP spid="66572" grpId="0"/>
      <p:bldP spid="15" grpId="0"/>
      <p:bldP spid="8"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1"/>
          <p:cNvSpPr txBox="1">
            <a:spLocks noChangeArrowheads="1"/>
          </p:cNvSpPr>
          <p:nvPr/>
        </p:nvSpPr>
        <p:spPr bwMode="auto">
          <a:xfrm>
            <a:off x="2077634" y="1205080"/>
            <a:ext cx="612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周期外力下，有阻力的簡諧振盪器，也可以複數方法求解。</a:t>
            </a:r>
          </a:p>
        </p:txBody>
      </p:sp>
      <p:sp>
        <p:nvSpPr>
          <p:cNvPr id="13312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5" name="矩形 4"/>
          <p:cNvSpPr/>
          <p:nvPr/>
        </p:nvSpPr>
        <p:spPr>
          <a:xfrm>
            <a:off x="2128315" y="2493794"/>
            <a:ext cx="5724644" cy="369332"/>
          </a:xfrm>
          <a:prstGeom prst="rect">
            <a:avLst/>
          </a:prstGeom>
        </p:spPr>
        <p:txBody>
          <a:bodyPr wrap="none">
            <a:spAutoFit/>
          </a:bodyPr>
          <a:lstStyle/>
          <a:p>
            <a:pPr>
              <a:defRPr/>
            </a:pPr>
            <a:r>
              <a:rPr lang="zh-TW" altLang="zh-TW" sz="1800" kern="100" dirty="0">
                <a:latin typeface="Times New Roman"/>
                <a:ea typeface="新細明體"/>
                <a:cs typeface="Times New Roman"/>
              </a:rPr>
              <a:t>將它先推廣為複數的微分方程式</a:t>
            </a:r>
            <a:r>
              <a:rPr lang="zh-TW" altLang="en-US" sz="1800" kern="100" dirty="0">
                <a:latin typeface="Times New Roman"/>
                <a:ea typeface="新細明體"/>
                <a:cs typeface="Times New Roman"/>
              </a:rPr>
              <a:t>，注意右手邊的技巧：</a:t>
            </a:r>
            <a:endParaRPr lang="zh-TW" altLang="en-US" sz="1800" dirty="0">
              <a:latin typeface="Times New Roman" panose="02020603050405020304" pitchFamily="18" charset="0"/>
              <a:ea typeface="新細明體" pitchFamily="18" charset="-120"/>
            </a:endParaRPr>
          </a:p>
        </p:txBody>
      </p:sp>
      <p:sp>
        <p:nvSpPr>
          <p:cNvPr id="133126" name="矩形 5"/>
          <p:cNvSpPr>
            <a:spLocks noChangeArrowheads="1"/>
          </p:cNvSpPr>
          <p:nvPr/>
        </p:nvSpPr>
        <p:spPr bwMode="auto">
          <a:xfrm>
            <a:off x="5822546" y="1854368"/>
            <a:ext cx="2030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非齊次微分方程式</a:t>
            </a:r>
          </a:p>
        </p:txBody>
      </p:sp>
      <p:sp>
        <p:nvSpPr>
          <p:cNvPr id="13312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2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3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3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3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41"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43"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45"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pic>
        <p:nvPicPr>
          <p:cNvPr id="133147" name="Picture 2" descr="共振"/>
          <p:cNvPicPr>
            <a:picLocks noChangeAspect="1" noChangeArrowheads="1"/>
          </p:cNvPicPr>
          <p:nvPr/>
        </p:nvPicPr>
        <p:blipFill>
          <a:blip r:embed="rId2">
            <a:extLst>
              <a:ext uri="{28A0092B-C50C-407E-A947-70E740481C1C}">
                <a14:useLocalDpi xmlns:a14="http://schemas.microsoft.com/office/drawing/2010/main" val="0"/>
              </a:ext>
            </a:extLst>
          </a:blip>
          <a:srcRect l="28438" t="13431" r="32074" b="38933"/>
          <a:stretch>
            <a:fillRect/>
          </a:stretch>
        </p:blipFill>
        <p:spPr bwMode="auto">
          <a:xfrm>
            <a:off x="250825" y="908050"/>
            <a:ext cx="16573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F743B6D7-30DF-EE4C-9E53-CAA9821BDA3A}"/>
                  </a:ext>
                </a:extLst>
              </p:cNvPr>
              <p:cNvSpPr/>
              <p:nvPr/>
            </p:nvSpPr>
            <p:spPr>
              <a:xfrm>
                <a:off x="2077634" y="1631365"/>
                <a:ext cx="3606316"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𝑥</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𝑑𝑥</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i="1">
                          <a:latin typeface="Cambria Math"/>
                        </a:rPr>
                        <m:t>𝑥</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unc>
                        <m:funcPr>
                          <m:ctrlPr>
                            <a:rPr lang="zh-TW" altLang="zh-TW" sz="1800" i="1">
                              <a:latin typeface="Cambria Math" panose="02040503050406030204" pitchFamily="18" charset="0"/>
                            </a:rPr>
                          </m:ctrlPr>
                        </m:funcPr>
                        <m:fName>
                          <m:r>
                            <m:rPr>
                              <m:sty m:val="p"/>
                            </m:rPr>
                            <a:rPr lang="en-US" altLang="zh-TW" sz="1800">
                              <a:latin typeface="Cambria Math"/>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e>
                      </m:func>
                    </m:oMath>
                  </m:oMathPara>
                </a14:m>
                <a:endParaRPr lang="zh-TW" altLang="en-US" sz="1800" dirty="0">
                  <a:latin typeface="Times New Roman" panose="02020603050405020304" pitchFamily="18" charset="0"/>
                </a:endParaRPr>
              </a:p>
            </p:txBody>
          </p:sp>
        </mc:Choice>
        <mc:Fallback xmlns="">
          <p:sp>
            <p:nvSpPr>
              <p:cNvPr id="28" name="矩形 27">
                <a:extLst>
                  <a:ext uri="{FF2B5EF4-FFF2-40B4-BE49-F238E27FC236}">
                    <a16:creationId xmlns:a16="http://schemas.microsoft.com/office/drawing/2014/main" id="{F743B6D7-30DF-EE4C-9E53-CAA9821BDA3A}"/>
                  </a:ext>
                </a:extLst>
              </p:cNvPr>
              <p:cNvSpPr>
                <a:spLocks noRot="1" noChangeAspect="1" noMove="1" noResize="1" noEditPoints="1" noAdjustHandles="1" noChangeArrowheads="1" noChangeShapeType="1" noTextEdit="1"/>
              </p:cNvSpPr>
              <p:nvPr/>
            </p:nvSpPr>
            <p:spPr>
              <a:xfrm>
                <a:off x="2077634" y="1631365"/>
                <a:ext cx="3606316" cy="648126"/>
              </a:xfrm>
              <a:prstGeom prst="rect">
                <a:avLst/>
              </a:prstGeom>
              <a:blipFill>
                <a:blip r:embed="rId3"/>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CEF079B2-80E9-5B4B-B1D2-1542159D3E1C}"/>
                  </a:ext>
                </a:extLst>
              </p:cNvPr>
              <p:cNvSpPr/>
              <p:nvPr/>
            </p:nvSpPr>
            <p:spPr>
              <a:xfrm>
                <a:off x="2077634" y="2966288"/>
                <a:ext cx="3313038"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b="0" i="1" smtClean="0">
                              <a:latin typeface="Cambria Math" panose="02040503050406030204" pitchFamily="18" charset="0"/>
                            </a:rPr>
                            <m:t>𝑧</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m:t>
                          </m:r>
                          <m:r>
                            <a:rPr lang="en-US" altLang="zh-TW" sz="1800" b="0" i="1" smtClean="0">
                              <a:latin typeface="Cambria Math" panose="02040503050406030204" pitchFamily="18" charset="0"/>
                            </a:rPr>
                            <m:t>𝑧</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9" name="矩形 28">
                <a:extLst>
                  <a:ext uri="{FF2B5EF4-FFF2-40B4-BE49-F238E27FC236}">
                    <a16:creationId xmlns:a16="http://schemas.microsoft.com/office/drawing/2014/main" id="{CEF079B2-80E9-5B4B-B1D2-1542159D3E1C}"/>
                  </a:ext>
                </a:extLst>
              </p:cNvPr>
              <p:cNvSpPr>
                <a:spLocks noRot="1" noChangeAspect="1" noMove="1" noResize="1" noEditPoints="1" noAdjustHandles="1" noChangeArrowheads="1" noChangeShapeType="1" noTextEdit="1"/>
              </p:cNvSpPr>
              <p:nvPr/>
            </p:nvSpPr>
            <p:spPr>
              <a:xfrm>
                <a:off x="2077634" y="2966288"/>
                <a:ext cx="3313038" cy="648126"/>
              </a:xfrm>
              <a:prstGeom prst="rect">
                <a:avLst/>
              </a:prstGeom>
              <a:blipFill>
                <a:blip r:embed="rId4"/>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文字方塊 35">
                <a:extLst>
                  <a:ext uri="{FF2B5EF4-FFF2-40B4-BE49-F238E27FC236}">
                    <a16:creationId xmlns:a16="http://schemas.microsoft.com/office/drawing/2014/main" id="{AF6D3BD3-616E-CE45-92C8-FE0DAFC32497}"/>
                  </a:ext>
                </a:extLst>
              </p:cNvPr>
              <p:cNvSpPr txBox="1"/>
              <p:nvPr/>
            </p:nvSpPr>
            <p:spPr bwMode="auto">
              <a:xfrm>
                <a:off x="5894157" y="3101228"/>
                <a:ext cx="2957989"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CN" sz="1800" i="1" smtClean="0">
                              <a:solidFill>
                                <a:prstClr val="black"/>
                              </a:solidFill>
                              <a:latin typeface="Cambria Math" panose="02040503050406030204" pitchFamily="18" charset="0"/>
                              <a:ea typeface="Cambria Math"/>
                              <a:cs typeface="Times New Roman" pitchFamily="18" charset="0"/>
                            </a:rPr>
                          </m:ctrlPr>
                        </m:sSupPr>
                        <m:e>
                          <m:r>
                            <a:rPr lang="en-US" altLang="zh-CN" sz="1800" i="1" smtClean="0">
                              <a:solidFill>
                                <a:prstClr val="black"/>
                              </a:solidFill>
                              <a:latin typeface="Cambria Math"/>
                              <a:ea typeface="Cambria Math"/>
                              <a:cs typeface="Times New Roman" pitchFamily="18" charset="0"/>
                            </a:rPr>
                            <m:t>𝑒</m:t>
                          </m:r>
                        </m:e>
                        <m:sup>
                          <m:r>
                            <a:rPr lang="en-US" altLang="zh-CN" sz="1800" i="1" smtClean="0">
                              <a:solidFill>
                                <a:prstClr val="black"/>
                              </a:solidFill>
                              <a:latin typeface="Cambria Math"/>
                              <a:ea typeface="Cambria Math"/>
                              <a:cs typeface="Times New Roman"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b="0" i="1" smtClean="0">
                              <a:latin typeface="Cambria Math" panose="02040503050406030204" pitchFamily="18" charset="0"/>
                            </a:rPr>
                            <m:t>𝑡</m:t>
                          </m:r>
                        </m:sup>
                      </m:sSup>
                      <m:r>
                        <a:rPr lang="en-US" altLang="zh-CN" sz="1800" i="1" smtClean="0">
                          <a:solidFill>
                            <a:prstClr val="black"/>
                          </a:solidFill>
                          <a:latin typeface="Cambria Math"/>
                          <a:ea typeface="Cambria Math"/>
                          <a:cs typeface="Times New Roman" pitchFamily="18" charset="0"/>
                        </a:rPr>
                        <m:t>=</m:t>
                      </m:r>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rPr>
                            <m:t>𝑡</m:t>
                          </m:r>
                        </m:e>
                      </m:func>
                      <m:r>
                        <a:rPr lang="en-US" altLang="zh-CN" sz="1800" i="1">
                          <a:solidFill>
                            <a:prstClr val="black"/>
                          </a:solidFill>
                          <a:latin typeface="Cambria Math"/>
                          <a:ea typeface="Cambria Math"/>
                          <a:cs typeface="Times New Roman" pitchFamily="18" charset="0"/>
                        </a:rPr>
                        <m:t>+</m:t>
                      </m:r>
                      <m:r>
                        <a:rPr lang="en-US" altLang="zh-CN" sz="1800" i="1">
                          <a:solidFill>
                            <a:prstClr val="black"/>
                          </a:solidFill>
                          <a:latin typeface="Cambria Math"/>
                          <a:ea typeface="Cambria Math"/>
                          <a:cs typeface="Times New Roman" pitchFamily="18" charset="0"/>
                        </a:rPr>
                        <m:t>𝑖</m:t>
                      </m:r>
                      <m:func>
                        <m:funcPr>
                          <m:ctrlPr>
                            <a:rPr lang="en-US" altLang="zh-CN" sz="1800" i="1">
                              <a:solidFill>
                                <a:prstClr val="black"/>
                              </a:solidFill>
                              <a:latin typeface="Cambria Math" panose="02040503050406030204" pitchFamily="18" charset="0"/>
                              <a:ea typeface="Cambria Math"/>
                              <a:cs typeface="Times New Roman" pitchFamily="18" charset="0"/>
                            </a:rPr>
                          </m:ctrlPr>
                        </m:funcPr>
                        <m:fName>
                          <m:r>
                            <m:rPr>
                              <m:sty m:val="p"/>
                            </m:rPr>
                            <a:rPr lang="en-US" altLang="zh-CN" sz="1800">
                              <a:solidFill>
                                <a:prstClr val="black"/>
                              </a:solidFill>
                              <a:latin typeface="Cambria Math"/>
                              <a:ea typeface="Cambria Math"/>
                              <a:cs typeface="Times New Roman" pitchFamily="18" charset="0"/>
                            </a:rPr>
                            <m:t>sin</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rPr>
                            <m:t>𝑡</m:t>
                          </m:r>
                        </m:e>
                      </m:func>
                    </m:oMath>
                  </m:oMathPara>
                </a14:m>
                <a:endParaRPr lang="zh-CN" altLang="en-US" sz="1800" dirty="0">
                  <a:solidFill>
                    <a:prstClr val="black"/>
                  </a:solidFill>
                  <a:latin typeface="Times New Roman" panose="02020603050405020304" pitchFamily="18" charset="0"/>
                  <a:cs typeface="Times New Roman" pitchFamily="18" charset="0"/>
                </a:endParaRPr>
              </a:p>
            </p:txBody>
          </p:sp>
        </mc:Choice>
        <mc:Fallback xmlns="">
          <p:sp>
            <p:nvSpPr>
              <p:cNvPr id="36" name="文字方塊 35">
                <a:extLst>
                  <a:ext uri="{FF2B5EF4-FFF2-40B4-BE49-F238E27FC236}">
                    <a16:creationId xmlns:a16="http://schemas.microsoft.com/office/drawing/2014/main" id="{AF6D3BD3-616E-CE45-92C8-FE0DAFC32497}"/>
                  </a:ext>
                </a:extLst>
              </p:cNvPr>
              <p:cNvSpPr txBox="1">
                <a:spLocks noRot="1" noChangeAspect="1" noMove="1" noResize="1" noEditPoints="1" noAdjustHandles="1" noChangeArrowheads="1" noChangeShapeType="1" noTextEdit="1"/>
              </p:cNvSpPr>
              <p:nvPr/>
            </p:nvSpPr>
            <p:spPr bwMode="auto">
              <a:xfrm>
                <a:off x="5894157" y="3101228"/>
                <a:ext cx="2957989" cy="378245"/>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矩形 32">
                <a:extLst>
                  <a:ext uri="{FF2B5EF4-FFF2-40B4-BE49-F238E27FC236}">
                    <a16:creationId xmlns:a16="http://schemas.microsoft.com/office/drawing/2014/main" id="{E1F985BD-87AA-1D45-A3A4-71B1C7726F02}"/>
                  </a:ext>
                </a:extLst>
              </p:cNvPr>
              <p:cNvSpPr/>
              <p:nvPr/>
            </p:nvSpPr>
            <p:spPr>
              <a:xfrm>
                <a:off x="2078024" y="4869160"/>
                <a:ext cx="6408421"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m:rPr>
                              <m:sty m:val="p"/>
                            </m:rPr>
                            <a:rPr lang="en-US" altLang="zh-TW" sz="1800" b="0" i="0" smtClean="0">
                              <a:latin typeface="Cambria Math" panose="02040503050406030204" pitchFamily="18" charset="0"/>
                            </a:rPr>
                            <m:t>Re</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𝑧</m:t>
                              </m:r>
                            </m:e>
                          </m:d>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smtClean="0">
                              <a:latin typeface="Cambria Math" panose="02040503050406030204" pitchFamily="18" charset="0"/>
                            </a:rPr>
                          </m:ctrlPr>
                        </m:fPr>
                        <m:num>
                          <m:r>
                            <a:rPr lang="en-US" altLang="zh-TW" sz="1800" i="1">
                              <a:latin typeface="Cambria Math"/>
                            </a:rPr>
                            <m:t>𝑑</m:t>
                          </m:r>
                          <m:r>
                            <m:rPr>
                              <m:sty m:val="p"/>
                            </m:rPr>
                            <a:rPr lang="en-US" altLang="zh-TW" sz="1800">
                              <a:latin typeface="Cambria Math" panose="02040503050406030204" pitchFamily="18" charset="0"/>
                            </a:rPr>
                            <m:t>Re</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𝑧</m:t>
                              </m:r>
                            </m:e>
                          </m:d>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m:rPr>
                          <m:sty m:val="p"/>
                        </m:rPr>
                        <a:rPr lang="en-US" altLang="zh-TW" sz="1800">
                          <a:latin typeface="Cambria Math" panose="02040503050406030204" pitchFamily="18" charset="0"/>
                        </a:rPr>
                        <m:t>Re</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𝑧</m:t>
                          </m:r>
                        </m:e>
                      </m:d>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r>
                        <m:rPr>
                          <m:sty m:val="p"/>
                        </m:rPr>
                        <a:rPr lang="en-US" altLang="zh-TW" sz="1800">
                          <a:latin typeface="Cambria Math" panose="02040503050406030204" pitchFamily="18" charset="0"/>
                        </a:rPr>
                        <m:t>Re</m:t>
                      </m:r>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e>
                      </m:d>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unc>
                        <m:funcPr>
                          <m:ctrlPr>
                            <a:rPr lang="zh-TW" altLang="zh-TW" sz="1800" i="1">
                              <a:latin typeface="Cambria Math" panose="02040503050406030204" pitchFamily="18" charset="0"/>
                            </a:rPr>
                          </m:ctrlPr>
                        </m:funcPr>
                        <m:fName>
                          <m:r>
                            <m:rPr>
                              <m:sty m:val="p"/>
                            </m:rPr>
                            <a:rPr lang="en-US" altLang="zh-TW" sz="1800">
                              <a:latin typeface="Cambria Math"/>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e>
                      </m:func>
                    </m:oMath>
                  </m:oMathPara>
                </a14:m>
                <a:endParaRPr lang="zh-TW" altLang="en-US" sz="1800" dirty="0">
                  <a:latin typeface="Times New Roman" panose="02020603050405020304" pitchFamily="18" charset="0"/>
                </a:endParaRPr>
              </a:p>
            </p:txBody>
          </p:sp>
        </mc:Choice>
        <mc:Fallback xmlns="">
          <p:sp>
            <p:nvSpPr>
              <p:cNvPr id="33" name="矩形 32">
                <a:extLst>
                  <a:ext uri="{FF2B5EF4-FFF2-40B4-BE49-F238E27FC236}">
                    <a16:creationId xmlns:a16="http://schemas.microsoft.com/office/drawing/2014/main" id="{E1F985BD-87AA-1D45-A3A4-71B1C7726F02}"/>
                  </a:ext>
                </a:extLst>
              </p:cNvPr>
              <p:cNvSpPr>
                <a:spLocks noRot="1" noChangeAspect="1" noMove="1" noResize="1" noEditPoints="1" noAdjustHandles="1" noChangeArrowheads="1" noChangeShapeType="1" noTextEdit="1"/>
              </p:cNvSpPr>
              <p:nvPr/>
            </p:nvSpPr>
            <p:spPr>
              <a:xfrm>
                <a:off x="2078024" y="4869160"/>
                <a:ext cx="6408421" cy="648126"/>
              </a:xfrm>
              <a:prstGeom prst="rect">
                <a:avLst/>
              </a:prstGeom>
              <a:blipFill>
                <a:blip r:embed="rId6"/>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A3B40DF2-874E-D642-8067-0B21F53103EA}"/>
                  </a:ext>
                </a:extLst>
              </p:cNvPr>
              <p:cNvSpPr/>
              <p:nvPr/>
            </p:nvSpPr>
            <p:spPr>
              <a:xfrm>
                <a:off x="2149071" y="4350276"/>
                <a:ext cx="6745757" cy="369332"/>
              </a:xfrm>
              <a:prstGeom prst="rect">
                <a:avLst/>
              </a:prstGeom>
            </p:spPr>
            <p:txBody>
              <a:bodyPr wrap="none">
                <a:spAutoFit/>
              </a:bodyPr>
              <a:lstStyle/>
              <a:p>
                <a:pPr>
                  <a:defRPr/>
                </a:pPr>
                <a:r>
                  <a:rPr lang="zh-TW" altLang="en-US" sz="1800" kern="100" dirty="0">
                    <a:latin typeface="Times New Roman"/>
                    <a:ea typeface="新細明體"/>
                    <a:cs typeface="Times New Roman"/>
                  </a:rPr>
                  <a:t>取此</a:t>
                </a:r>
                <a:r>
                  <a:rPr lang="zh-TW" altLang="zh-TW" sz="1800" kern="100" dirty="0">
                    <a:latin typeface="Times New Roman"/>
                    <a:ea typeface="新細明體"/>
                    <a:cs typeface="Times New Roman"/>
                  </a:rPr>
                  <a:t>複數的微分方程式</a:t>
                </a:r>
                <a:r>
                  <a:rPr lang="zh-TW" altLang="en-US" sz="1800" kern="100" dirty="0">
                    <a:latin typeface="Times New Roman"/>
                    <a:ea typeface="新細明體"/>
                    <a:cs typeface="Times New Roman"/>
                  </a:rPr>
                  <a:t>的實數部，果然</a:t>
                </a:r>
                <a14:m>
                  <m:oMath xmlns:m="http://schemas.openxmlformats.org/officeDocument/2006/math">
                    <m:r>
                      <m:rPr>
                        <m:sty m:val="p"/>
                      </m:rPr>
                      <a:rPr lang="en-US" altLang="zh-TW" sz="1800">
                        <a:latin typeface="Cambria Math" panose="02040503050406030204" pitchFamily="18" charset="0"/>
                      </a:rPr>
                      <m:t>Re</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𝑧</m:t>
                        </m:r>
                      </m:e>
                    </m:d>
                  </m:oMath>
                </a14:m>
                <a:r>
                  <a:rPr lang="zh-TW" altLang="en-US" sz="1800" kern="100" dirty="0">
                    <a:latin typeface="Times New Roman"/>
                    <a:ea typeface="新細明體"/>
                    <a:cs typeface="Times New Roman"/>
                  </a:rPr>
                  <a:t>滿足原來的方程式：</a:t>
                </a:r>
                <a:endParaRPr lang="zh-TW" altLang="en-US" sz="1800" dirty="0">
                  <a:latin typeface="Times New Roman" panose="02020603050405020304" pitchFamily="18" charset="0"/>
                  <a:ea typeface="新細明體" pitchFamily="18" charset="-120"/>
                </a:endParaRPr>
              </a:p>
            </p:txBody>
          </p:sp>
        </mc:Choice>
        <mc:Fallback xmlns="">
          <p:sp>
            <p:nvSpPr>
              <p:cNvPr id="37" name="矩形 36">
                <a:extLst>
                  <a:ext uri="{FF2B5EF4-FFF2-40B4-BE49-F238E27FC236}">
                    <a16:creationId xmlns:a16="http://schemas.microsoft.com/office/drawing/2014/main" id="{A3B40DF2-874E-D642-8067-0B21F53103EA}"/>
                  </a:ext>
                </a:extLst>
              </p:cNvPr>
              <p:cNvSpPr>
                <a:spLocks noRot="1" noChangeAspect="1" noMove="1" noResize="1" noEditPoints="1" noAdjustHandles="1" noChangeArrowheads="1" noChangeShapeType="1" noTextEdit="1"/>
              </p:cNvSpPr>
              <p:nvPr/>
            </p:nvSpPr>
            <p:spPr>
              <a:xfrm>
                <a:off x="2149071" y="4350276"/>
                <a:ext cx="6745757" cy="369332"/>
              </a:xfrm>
              <a:prstGeom prst="rect">
                <a:avLst/>
              </a:prstGeom>
              <a:blipFill>
                <a:blip r:embed="rId7"/>
                <a:stretch>
                  <a:fillRect l="-752"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0AE7D58A-D9E6-E843-9006-265AD39DDA99}"/>
                  </a:ext>
                </a:extLst>
              </p:cNvPr>
              <p:cNvSpPr/>
              <p:nvPr/>
            </p:nvSpPr>
            <p:spPr>
              <a:xfrm>
                <a:off x="2043346" y="5864286"/>
                <a:ext cx="123463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panose="02040503050406030204" pitchFamily="18" charset="0"/>
                        </a:rPr>
                        <m:t>𝑥</m:t>
                      </m:r>
                      <m:r>
                        <a:rPr lang="en-US" altLang="zh-TW" sz="1800" b="0" i="0" smtClean="0">
                          <a:latin typeface="Cambria Math" panose="02040503050406030204" pitchFamily="18" charset="0"/>
                        </a:rPr>
                        <m:t>=</m:t>
                      </m:r>
                      <m:r>
                        <m:rPr>
                          <m:sty m:val="p"/>
                        </m:rPr>
                        <a:rPr lang="en-US" altLang="zh-TW" sz="1800">
                          <a:latin typeface="Cambria Math" panose="02040503050406030204" pitchFamily="18" charset="0"/>
                        </a:rPr>
                        <m:t>Re</m:t>
                      </m:r>
                      <m:d>
                        <m:dPr>
                          <m:ctrlPr>
                            <a:rPr lang="en-US" altLang="zh-TW" sz="1800" i="1">
                              <a:latin typeface="Cambria Math" panose="02040503050406030204" pitchFamily="18" charset="0"/>
                            </a:rPr>
                          </m:ctrlPr>
                        </m:dPr>
                        <m:e>
                          <m:r>
                            <a:rPr lang="en-US" altLang="zh-TW" sz="1800" i="1">
                              <a:latin typeface="Cambria Math" panose="02040503050406030204" pitchFamily="18" charset="0"/>
                            </a:rPr>
                            <m:t>𝑧</m:t>
                          </m:r>
                        </m:e>
                      </m:d>
                    </m:oMath>
                  </m:oMathPara>
                </a14:m>
                <a:endParaRPr lang="zh-TW" altLang="en-US" sz="1800" dirty="0">
                  <a:latin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0AE7D58A-D9E6-E843-9006-265AD39DDA99}"/>
                  </a:ext>
                </a:extLst>
              </p:cNvPr>
              <p:cNvSpPr>
                <a:spLocks noRot="1" noChangeAspect="1" noMove="1" noResize="1" noEditPoints="1" noAdjustHandles="1" noChangeArrowheads="1" noChangeShapeType="1" noTextEdit="1"/>
              </p:cNvSpPr>
              <p:nvPr/>
            </p:nvSpPr>
            <p:spPr>
              <a:xfrm>
                <a:off x="2043346" y="5864286"/>
                <a:ext cx="1234632" cy="369332"/>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60385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animBg="1"/>
      <p:bldP spid="36" grpId="0" animBg="1"/>
      <p:bldP spid="33" grpId="0" animBg="1"/>
      <p:bldP spid="37" grpId="0"/>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2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29"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43371" name="矩形 10"/>
          <p:cNvSpPr>
            <a:spLocks noChangeArrowheads="1"/>
          </p:cNvSpPr>
          <p:nvPr/>
        </p:nvSpPr>
        <p:spPr bwMode="auto">
          <a:xfrm>
            <a:off x="1917202" y="1824281"/>
            <a:ext cx="2262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我們可以依舊猜解為</a:t>
            </a:r>
          </a:p>
        </p:txBody>
      </p:sp>
      <p:sp>
        <p:nvSpPr>
          <p:cNvPr id="13313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3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43376" name="文字方塊 15"/>
          <p:cNvSpPr txBox="1">
            <a:spLocks noChangeArrowheads="1"/>
          </p:cNvSpPr>
          <p:nvPr/>
        </p:nvSpPr>
        <p:spPr bwMode="auto">
          <a:xfrm>
            <a:off x="5301752" y="1824281"/>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a:t>代入上式</a:t>
            </a:r>
          </a:p>
        </p:txBody>
      </p:sp>
      <p:sp>
        <p:nvSpPr>
          <p:cNvPr id="143377" name="矩形 16"/>
          <p:cNvSpPr>
            <a:spLocks noChangeArrowheads="1"/>
          </p:cNvSpPr>
          <p:nvPr/>
        </p:nvSpPr>
        <p:spPr bwMode="auto">
          <a:xfrm>
            <a:off x="1901218" y="3580605"/>
            <a:ext cx="2384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未知數</a:t>
            </a:r>
            <a:r>
              <a:rPr lang="en-US" altLang="zh-TW" sz="1800" i="1"/>
              <a:t>α</a:t>
            </a:r>
            <a:r>
              <a:rPr lang="zh-TW" altLang="en-US" sz="1800"/>
              <a:t>只有一種可能</a:t>
            </a:r>
          </a:p>
        </p:txBody>
      </p:sp>
      <p:sp>
        <p:nvSpPr>
          <p:cNvPr id="133138"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43380" name="矩形 22"/>
              <p:cNvSpPr>
                <a:spLocks noChangeArrowheads="1"/>
              </p:cNvSpPr>
              <p:nvPr/>
            </p:nvSpPr>
            <p:spPr bwMode="auto">
              <a:xfrm>
                <a:off x="1936122" y="4251205"/>
                <a:ext cx="4572000"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oMath>
                </a14:m>
                <a:r>
                  <a:rPr lang="zh-TW" altLang="en-US" sz="1800" dirty="0"/>
                  <a:t>也只有一種可能</a:t>
                </a:r>
              </a:p>
            </p:txBody>
          </p:sp>
        </mc:Choice>
        <mc:Fallback xmlns="">
          <p:sp>
            <p:nvSpPr>
              <p:cNvPr id="143380" name="矩形 22"/>
              <p:cNvSpPr>
                <a:spLocks noRot="1" noChangeAspect="1" noMove="1" noResize="1" noEditPoints="1" noAdjustHandles="1" noChangeArrowheads="1" noChangeShapeType="1" noTextEdit="1"/>
              </p:cNvSpPr>
              <p:nvPr/>
            </p:nvSpPr>
            <p:spPr bwMode="auto">
              <a:xfrm>
                <a:off x="1936122" y="4251205"/>
                <a:ext cx="4572000" cy="369887"/>
              </a:xfrm>
              <a:prstGeom prst="rect">
                <a:avLst/>
              </a:prstGeom>
              <a:blipFill>
                <a:blip r:embed="rId2"/>
                <a:stretch>
                  <a:fillRect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33141"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43" name="Rectangle 1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3145" name="Rectangle 2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pic>
        <p:nvPicPr>
          <p:cNvPr id="133147" name="Picture 2" descr="共振"/>
          <p:cNvPicPr>
            <a:picLocks noChangeAspect="1" noChangeArrowheads="1"/>
          </p:cNvPicPr>
          <p:nvPr/>
        </p:nvPicPr>
        <p:blipFill>
          <a:blip r:embed="rId3">
            <a:extLst>
              <a:ext uri="{28A0092B-C50C-407E-A947-70E740481C1C}">
                <a14:useLocalDpi xmlns:a14="http://schemas.microsoft.com/office/drawing/2010/main" val="0"/>
              </a:ext>
            </a:extLst>
          </a:blip>
          <a:srcRect l="28438" t="13431" r="32074" b="38933"/>
          <a:stretch>
            <a:fillRect/>
          </a:stretch>
        </p:blipFill>
        <p:spPr bwMode="auto">
          <a:xfrm>
            <a:off x="265500" y="1050507"/>
            <a:ext cx="1459773" cy="266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CEF079B2-80E9-5B4B-B1D2-1542159D3E1C}"/>
                  </a:ext>
                </a:extLst>
              </p:cNvPr>
              <p:cNvSpPr/>
              <p:nvPr/>
            </p:nvSpPr>
            <p:spPr>
              <a:xfrm>
                <a:off x="1917202" y="1042115"/>
                <a:ext cx="3606316"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b="0" i="1" smtClean="0">
                              <a:latin typeface="Cambria Math" panose="02040503050406030204" pitchFamily="18" charset="0"/>
                            </a:rPr>
                            <m:t>𝑧</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m:t>
                          </m:r>
                          <m:r>
                            <a:rPr lang="en-US" altLang="zh-TW" sz="1800" b="0" i="1" smtClean="0">
                              <a:latin typeface="Cambria Math" panose="02040503050406030204" pitchFamily="18" charset="0"/>
                            </a:rPr>
                            <m:t>𝑧</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9" name="矩形 28">
                <a:extLst>
                  <a:ext uri="{FF2B5EF4-FFF2-40B4-BE49-F238E27FC236}">
                    <a16:creationId xmlns:a16="http://schemas.microsoft.com/office/drawing/2014/main" id="{CEF079B2-80E9-5B4B-B1D2-1542159D3E1C}"/>
                  </a:ext>
                </a:extLst>
              </p:cNvPr>
              <p:cNvSpPr>
                <a:spLocks noRot="1" noChangeAspect="1" noMove="1" noResize="1" noEditPoints="1" noAdjustHandles="1" noChangeArrowheads="1" noChangeShapeType="1" noTextEdit="1"/>
              </p:cNvSpPr>
              <p:nvPr/>
            </p:nvSpPr>
            <p:spPr>
              <a:xfrm>
                <a:off x="1917202" y="1042115"/>
                <a:ext cx="3606316" cy="648126"/>
              </a:xfrm>
              <a:prstGeom prst="rect">
                <a:avLst/>
              </a:prstGeom>
              <a:blipFill>
                <a:blip r:embed="rId4"/>
                <a:stretch>
                  <a:fillRect b="-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29">
                <a:extLst>
                  <a:ext uri="{FF2B5EF4-FFF2-40B4-BE49-F238E27FC236}">
                    <a16:creationId xmlns:a16="http://schemas.microsoft.com/office/drawing/2014/main" id="{4996F6F2-608A-7F44-A0D1-92361E2AED17}"/>
                  </a:ext>
                </a:extLst>
              </p:cNvPr>
              <p:cNvSpPr txBox="1"/>
              <p:nvPr/>
            </p:nvSpPr>
            <p:spPr bwMode="auto">
              <a:xfrm>
                <a:off x="4061096" y="1812302"/>
                <a:ext cx="1200008"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30" name="文字方塊 29">
                <a:extLst>
                  <a:ext uri="{FF2B5EF4-FFF2-40B4-BE49-F238E27FC236}">
                    <a16:creationId xmlns:a16="http://schemas.microsoft.com/office/drawing/2014/main" id="{4996F6F2-608A-7F44-A0D1-92361E2AED17}"/>
                  </a:ext>
                </a:extLst>
              </p:cNvPr>
              <p:cNvSpPr txBox="1">
                <a:spLocks noRot="1" noChangeAspect="1" noMove="1" noResize="1" noEditPoints="1" noAdjustHandles="1" noChangeArrowheads="1" noChangeShapeType="1" noTextEdit="1"/>
              </p:cNvSpPr>
              <p:nvPr/>
            </p:nvSpPr>
            <p:spPr bwMode="auto">
              <a:xfrm>
                <a:off x="4061096" y="1812302"/>
                <a:ext cx="1200008" cy="369332"/>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39A4341C-FEEC-6144-82EA-EBA9191EAA3D}"/>
                  </a:ext>
                </a:extLst>
              </p:cNvPr>
              <p:cNvSpPr txBox="1"/>
              <p:nvPr/>
            </p:nvSpPr>
            <p:spPr bwMode="auto">
              <a:xfrm>
                <a:off x="1917202" y="2508294"/>
                <a:ext cx="3735253" cy="6241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𝛼</m:t>
                              </m:r>
                            </m:e>
                            <m:sup>
                              <m:r>
                                <a:rPr lang="en-US" altLang="zh-TW" sz="1800" i="1">
                                  <a:latin typeface="Cambria Math" panose="02040503050406030204" pitchFamily="18" charset="0"/>
                                </a:rPr>
                                <m:t>2</m:t>
                              </m:r>
                            </m:sup>
                          </m:s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r>
                            <a:rPr lang="en-US" altLang="zh-TW" sz="1800" i="1">
                              <a:latin typeface="Cambria Math" panose="02040503050406030204" pitchFamily="18" charset="0"/>
                              <a:ea typeface="Cambria Math" panose="02040503050406030204" pitchFamily="18" charset="0"/>
                            </a:rPr>
                            <m:t>𝛼</m:t>
                          </m:r>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ea typeface="Cambria Math" panose="02040503050406030204" pitchFamily="18" charset="0"/>
                            </a:rPr>
                            <m:t>𝛼</m:t>
                          </m:r>
                          <m:r>
                            <a:rPr lang="en-US" altLang="zh-TW" sz="1800" i="1">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31" name="文字方塊 30">
                <a:extLst>
                  <a:ext uri="{FF2B5EF4-FFF2-40B4-BE49-F238E27FC236}">
                    <a16:creationId xmlns:a16="http://schemas.microsoft.com/office/drawing/2014/main" id="{39A4341C-FEEC-6144-82EA-EBA9191EAA3D}"/>
                  </a:ext>
                </a:extLst>
              </p:cNvPr>
              <p:cNvSpPr txBox="1">
                <a:spLocks noRot="1" noChangeAspect="1" noMove="1" noResize="1" noEditPoints="1" noAdjustHandles="1" noChangeArrowheads="1" noChangeShapeType="1" noTextEdit="1"/>
              </p:cNvSpPr>
              <p:nvPr/>
            </p:nvSpPr>
            <p:spPr bwMode="auto">
              <a:xfrm>
                <a:off x="1917202" y="2508294"/>
                <a:ext cx="3735253" cy="62414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1">
                <a:extLst>
                  <a:ext uri="{FF2B5EF4-FFF2-40B4-BE49-F238E27FC236}">
                    <a16:creationId xmlns:a16="http://schemas.microsoft.com/office/drawing/2014/main" id="{BA85EF68-76E9-0642-94D8-2C191F8D54C2}"/>
                  </a:ext>
                </a:extLst>
              </p:cNvPr>
              <p:cNvSpPr txBox="1"/>
              <p:nvPr/>
            </p:nvSpPr>
            <p:spPr bwMode="auto">
              <a:xfrm>
                <a:off x="4247290" y="3573016"/>
                <a:ext cx="1070228" cy="369332"/>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𝛼</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oMath>
                  </m:oMathPara>
                </a14:m>
                <a:endParaRPr lang="zh-TW" altLang="en-US" sz="1800" dirty="0">
                  <a:latin typeface="Times New Roman" panose="02020603050405020304" pitchFamily="18" charset="0"/>
                </a:endParaRPr>
              </a:p>
            </p:txBody>
          </p:sp>
        </mc:Choice>
        <mc:Fallback xmlns="">
          <p:sp>
            <p:nvSpPr>
              <p:cNvPr id="32" name="文字方塊 31">
                <a:extLst>
                  <a:ext uri="{FF2B5EF4-FFF2-40B4-BE49-F238E27FC236}">
                    <a16:creationId xmlns:a16="http://schemas.microsoft.com/office/drawing/2014/main" id="{BA85EF68-76E9-0642-94D8-2C191F8D54C2}"/>
                  </a:ext>
                </a:extLst>
              </p:cNvPr>
              <p:cNvSpPr txBox="1">
                <a:spLocks noRot="1" noChangeAspect="1" noMove="1" noResize="1" noEditPoints="1" noAdjustHandles="1" noChangeArrowheads="1" noChangeShapeType="1" noTextEdit="1"/>
              </p:cNvSpPr>
              <p:nvPr/>
            </p:nvSpPr>
            <p:spPr bwMode="auto">
              <a:xfrm>
                <a:off x="4247290" y="3573016"/>
                <a:ext cx="1070228" cy="369332"/>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p:sp>
        <p:nvSpPr>
          <p:cNvPr id="2" name="文字方塊 1">
            <a:extLst>
              <a:ext uri="{FF2B5EF4-FFF2-40B4-BE49-F238E27FC236}">
                <a16:creationId xmlns:a16="http://schemas.microsoft.com/office/drawing/2014/main" id="{C25EE8C0-9BCE-D14F-BA1A-E50D526E77B1}"/>
              </a:ext>
            </a:extLst>
          </p:cNvPr>
          <p:cNvSpPr txBox="1"/>
          <p:nvPr/>
        </p:nvSpPr>
        <p:spPr bwMode="auto">
          <a:xfrm>
            <a:off x="5436096" y="3573016"/>
            <a:ext cx="3162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kumimoji="1" lang="zh-CN" altLang="en-US" sz="1800" dirty="0">
                <a:latin typeface="Times New Roman" panose="02020603050405020304" pitchFamily="18" charset="0"/>
              </a:rPr>
              <a:t>此解與外力以同樣頻率震盪</a:t>
            </a:r>
            <a:r>
              <a:rPr kumimoji="1" lang="zh-TW" alt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E3D49093-285E-5F4C-9DF9-EF95CD6EB83C}"/>
                  </a:ext>
                </a:extLst>
              </p:cNvPr>
              <p:cNvSpPr txBox="1"/>
              <p:nvPr/>
            </p:nvSpPr>
            <p:spPr bwMode="auto">
              <a:xfrm>
                <a:off x="4019944" y="4191617"/>
                <a:ext cx="4442498" cy="6241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m:t>
                          </m:r>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rPr>
                                <m:t>𝐷</m:t>
                              </m:r>
                            </m:sub>
                            <m:sup>
                              <m:r>
                                <a:rPr lang="en-US" altLang="zh-TW" sz="1800" b="0" i="1" smtClean="0">
                                  <a:latin typeface="Cambria Math" panose="02040503050406030204" pitchFamily="18" charset="0"/>
                                </a:rPr>
                                <m:t>2</m:t>
                              </m:r>
                            </m:sup>
                          </m:sSub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𝑖</m:t>
                              </m:r>
                              <m:r>
                                <a:rPr lang="en-US" altLang="zh-TW" sz="1800" i="1">
                                  <a:latin typeface="Cambria Math"/>
                                </a:rPr>
                                <m:t>𝑏</m:t>
                              </m:r>
                            </m:num>
                            <m:den>
                              <m:r>
                                <a:rPr lang="en-US" altLang="zh-TW" sz="1800" i="1">
                                  <a:latin typeface="Cambria Math"/>
                                </a:rPr>
                                <m:t>𝑚</m:t>
                              </m:r>
                            </m:den>
                          </m:f>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rPr>
                            <m:t>+</m:t>
                          </m:r>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r>
                            <a:rPr lang="en-US" altLang="zh-TW" sz="1800" i="1">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r>
                            <a:rPr lang="en-US" altLang="zh-TW" sz="1800" i="1">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34" name="文字方塊 33">
                <a:extLst>
                  <a:ext uri="{FF2B5EF4-FFF2-40B4-BE49-F238E27FC236}">
                    <a16:creationId xmlns:a16="http://schemas.microsoft.com/office/drawing/2014/main" id="{E3D49093-285E-5F4C-9DF9-EF95CD6EB83C}"/>
                  </a:ext>
                </a:extLst>
              </p:cNvPr>
              <p:cNvSpPr txBox="1">
                <a:spLocks noRot="1" noChangeAspect="1" noMove="1" noResize="1" noEditPoints="1" noAdjustHandles="1" noChangeArrowheads="1" noChangeShapeType="1" noTextEdit="1"/>
              </p:cNvSpPr>
              <p:nvPr/>
            </p:nvSpPr>
            <p:spPr bwMode="auto">
              <a:xfrm>
                <a:off x="4019944" y="4191617"/>
                <a:ext cx="4442498" cy="624145"/>
              </a:xfrm>
              <a:prstGeom prst="rect">
                <a:avLst/>
              </a:prstGeom>
              <a:blipFill>
                <a:blip r:embed="rId8"/>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文字方塊 34">
                <a:extLst>
                  <a:ext uri="{FF2B5EF4-FFF2-40B4-BE49-F238E27FC236}">
                    <a16:creationId xmlns:a16="http://schemas.microsoft.com/office/drawing/2014/main" id="{82C7C592-A144-5543-B2A7-139C78709394}"/>
                  </a:ext>
                </a:extLst>
              </p:cNvPr>
              <p:cNvSpPr txBox="1"/>
              <p:nvPr/>
            </p:nvSpPr>
            <p:spPr bwMode="auto">
              <a:xfrm>
                <a:off x="1944162" y="5137223"/>
                <a:ext cx="2924134" cy="84830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𝐷</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𝑖</m:t>
                                  </m:r>
                                  <m:r>
                                    <a:rPr lang="en-US" altLang="zh-TW" sz="1800" i="1">
                                      <a:latin typeface="Cambria Math"/>
                                    </a:rPr>
                                    <m:t>𝑏</m:t>
                                  </m:r>
                                </m:num>
                                <m:den>
                                  <m:r>
                                    <a:rPr lang="en-US" altLang="zh-TW" sz="1800" i="1">
                                      <a:latin typeface="Cambria Math"/>
                                    </a:rPr>
                                    <m:t>𝑚</m:t>
                                  </m:r>
                                </m:den>
                              </m:f>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e>
                          </m:d>
                        </m:den>
                      </m:f>
                    </m:oMath>
                  </m:oMathPara>
                </a14:m>
                <a:endParaRPr lang="zh-TW" altLang="en-US" sz="1800" dirty="0">
                  <a:latin typeface="Times New Roman" panose="02020603050405020304" pitchFamily="18" charset="0"/>
                </a:endParaRPr>
              </a:p>
            </p:txBody>
          </p:sp>
        </mc:Choice>
        <mc:Fallback xmlns="">
          <p:sp>
            <p:nvSpPr>
              <p:cNvPr id="35" name="文字方塊 34">
                <a:extLst>
                  <a:ext uri="{FF2B5EF4-FFF2-40B4-BE49-F238E27FC236}">
                    <a16:creationId xmlns:a16="http://schemas.microsoft.com/office/drawing/2014/main" id="{82C7C592-A144-5543-B2A7-139C78709394}"/>
                  </a:ext>
                </a:extLst>
              </p:cNvPr>
              <p:cNvSpPr txBox="1">
                <a:spLocks noRot="1" noChangeAspect="1" noMove="1" noResize="1" noEditPoints="1" noAdjustHandles="1" noChangeArrowheads="1" noChangeShapeType="1" noTextEdit="1"/>
              </p:cNvSpPr>
              <p:nvPr/>
            </p:nvSpPr>
            <p:spPr bwMode="auto">
              <a:xfrm>
                <a:off x="1944162" y="5137223"/>
                <a:ext cx="2924134" cy="848309"/>
              </a:xfrm>
              <a:prstGeom prst="rect">
                <a:avLst/>
              </a:prstGeom>
              <a:blipFill>
                <a:blip r:embed="rId9"/>
                <a:stretch>
                  <a:fillRect/>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D9F44D5D-DF80-DEE3-9478-B36E79B70299}"/>
              </a:ext>
            </a:extLst>
          </p:cNvPr>
          <p:cNvSpPr txBox="1"/>
          <p:nvPr/>
        </p:nvSpPr>
        <p:spPr bwMode="auto">
          <a:xfrm>
            <a:off x="1944162" y="6116754"/>
            <a:ext cx="3131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r>
              <a:rPr lang="en-US" sz="1800" dirty="0" err="1">
                <a:latin typeface="Times New Roman" panose="02020603050405020304" pitchFamily="18" charset="0"/>
                <a:cs typeface="Times New Roman" panose="02020603050405020304" pitchFamily="18" charset="0"/>
              </a:rPr>
              <a:t>於是我得到一個特別解</a:t>
            </a:r>
            <a:r>
              <a:rPr lang="en-US" sz="1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974894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71"/>
                                        </p:tgtEl>
                                        <p:attrNameLst>
                                          <p:attrName>style.visibility</p:attrName>
                                        </p:attrNameLst>
                                      </p:cBhvr>
                                      <p:to>
                                        <p:strVal val="visible"/>
                                      </p:to>
                                    </p:set>
                                    <p:anim calcmode="lin" valueType="num">
                                      <p:cBhvr additive="base">
                                        <p:cTn id="7" dur="500" fill="hold"/>
                                        <p:tgtEl>
                                          <p:spTgt spid="143371"/>
                                        </p:tgtEl>
                                        <p:attrNameLst>
                                          <p:attrName>ppt_x</p:attrName>
                                        </p:attrNameLst>
                                      </p:cBhvr>
                                      <p:tavLst>
                                        <p:tav tm="0">
                                          <p:val>
                                            <p:strVal val="#ppt_x"/>
                                          </p:val>
                                        </p:tav>
                                        <p:tav tm="100000">
                                          <p:val>
                                            <p:strVal val="#ppt_x"/>
                                          </p:val>
                                        </p:tav>
                                      </p:tavLst>
                                    </p:anim>
                                    <p:anim calcmode="lin" valueType="num">
                                      <p:cBhvr additive="base">
                                        <p:cTn id="8" dur="500" fill="hold"/>
                                        <p:tgtEl>
                                          <p:spTgt spid="1433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3376"/>
                                        </p:tgtEl>
                                        <p:attrNameLst>
                                          <p:attrName>style.visibility</p:attrName>
                                        </p:attrNameLst>
                                      </p:cBhvr>
                                      <p:to>
                                        <p:strVal val="visible"/>
                                      </p:to>
                                    </p:set>
                                    <p:anim calcmode="lin" valueType="num">
                                      <p:cBhvr additive="base">
                                        <p:cTn id="11" dur="500" fill="hold"/>
                                        <p:tgtEl>
                                          <p:spTgt spid="143376"/>
                                        </p:tgtEl>
                                        <p:attrNameLst>
                                          <p:attrName>ppt_x</p:attrName>
                                        </p:attrNameLst>
                                      </p:cBhvr>
                                      <p:tavLst>
                                        <p:tav tm="0">
                                          <p:val>
                                            <p:strVal val="#ppt_x"/>
                                          </p:val>
                                        </p:tav>
                                        <p:tav tm="100000">
                                          <p:val>
                                            <p:strVal val="#ppt_x"/>
                                          </p:val>
                                        </p:tav>
                                      </p:tavLst>
                                    </p:anim>
                                    <p:anim calcmode="lin" valueType="num">
                                      <p:cBhvr additive="base">
                                        <p:cTn id="12" dur="500" fill="hold"/>
                                        <p:tgtEl>
                                          <p:spTgt spid="1433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3377"/>
                                        </p:tgtEl>
                                        <p:attrNameLst>
                                          <p:attrName>style.visibility</p:attrName>
                                        </p:attrNameLst>
                                      </p:cBhvr>
                                      <p:to>
                                        <p:strVal val="visible"/>
                                      </p:to>
                                    </p:set>
                                    <p:anim calcmode="lin" valueType="num">
                                      <p:cBhvr additive="base">
                                        <p:cTn id="21" dur="500" fill="hold"/>
                                        <p:tgtEl>
                                          <p:spTgt spid="143377"/>
                                        </p:tgtEl>
                                        <p:attrNameLst>
                                          <p:attrName>ppt_x</p:attrName>
                                        </p:attrNameLst>
                                      </p:cBhvr>
                                      <p:tavLst>
                                        <p:tav tm="0">
                                          <p:val>
                                            <p:strVal val="#ppt_x"/>
                                          </p:val>
                                        </p:tav>
                                        <p:tav tm="100000">
                                          <p:val>
                                            <p:strVal val="#ppt_x"/>
                                          </p:val>
                                        </p:tav>
                                      </p:tavLst>
                                    </p:anim>
                                    <p:anim calcmode="lin" valueType="num">
                                      <p:cBhvr additive="base">
                                        <p:cTn id="22" dur="500" fill="hold"/>
                                        <p:tgtEl>
                                          <p:spTgt spid="14337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3380"/>
                                        </p:tgtEl>
                                        <p:attrNameLst>
                                          <p:attrName>style.visibility</p:attrName>
                                        </p:attrNameLst>
                                      </p:cBhvr>
                                      <p:to>
                                        <p:strVal val="visible"/>
                                      </p:to>
                                    </p:set>
                                    <p:anim calcmode="lin" valueType="num">
                                      <p:cBhvr additive="base">
                                        <p:cTn id="39" dur="500" fill="hold"/>
                                        <p:tgtEl>
                                          <p:spTgt spid="143380"/>
                                        </p:tgtEl>
                                        <p:attrNameLst>
                                          <p:attrName>ppt_x</p:attrName>
                                        </p:attrNameLst>
                                      </p:cBhvr>
                                      <p:tavLst>
                                        <p:tav tm="0">
                                          <p:val>
                                            <p:strVal val="#ppt_x"/>
                                          </p:val>
                                        </p:tav>
                                        <p:tav tm="100000">
                                          <p:val>
                                            <p:strVal val="#ppt_x"/>
                                          </p:val>
                                        </p:tav>
                                      </p:tavLst>
                                    </p:anim>
                                    <p:anim calcmode="lin" valueType="num">
                                      <p:cBhvr additive="base">
                                        <p:cTn id="40" dur="500" fill="hold"/>
                                        <p:tgtEl>
                                          <p:spTgt spid="14338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1" grpId="0"/>
      <p:bldP spid="143376" grpId="0"/>
      <p:bldP spid="143377" grpId="0"/>
      <p:bldP spid="143380" grpId="0"/>
      <p:bldP spid="30" grpId="0" animBg="1"/>
      <p:bldP spid="31" grpId="0" animBg="1"/>
      <p:bldP spid="32" grpId="0" animBg="1"/>
      <p:bldP spid="2" grpId="0"/>
      <p:bldP spid="34" grpId="0" animBg="1"/>
      <p:bldP spid="35" grpId="0" animBg="1"/>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414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134150" name="文字方塊 5"/>
              <p:cNvSpPr txBox="1">
                <a:spLocks noChangeArrowheads="1"/>
              </p:cNvSpPr>
              <p:nvPr/>
            </p:nvSpPr>
            <p:spPr bwMode="auto">
              <a:xfrm>
                <a:off x="1997769" y="525509"/>
                <a:ext cx="36004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以絕對值及幅角表示</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oMath>
                </a14:m>
                <a:r>
                  <a:rPr lang="zh-TW" altLang="en-US" sz="1800" dirty="0"/>
                  <a:t>最為方便</a:t>
                </a:r>
                <a:r>
                  <a:rPr lang="en-US" altLang="zh-TW" sz="1800" dirty="0"/>
                  <a:t>:</a:t>
                </a:r>
              </a:p>
            </p:txBody>
          </p:sp>
        </mc:Choice>
        <mc:Fallback xmlns="">
          <p:sp>
            <p:nvSpPr>
              <p:cNvPr id="134150" name="文字方塊 5"/>
              <p:cNvSpPr txBox="1">
                <a:spLocks noRot="1" noChangeAspect="1" noMove="1" noResize="1" noEditPoints="1" noAdjustHandles="1" noChangeArrowheads="1" noChangeShapeType="1" noTextEdit="1"/>
              </p:cNvSpPr>
              <p:nvPr/>
            </p:nvSpPr>
            <p:spPr bwMode="auto">
              <a:xfrm>
                <a:off x="1997769" y="525509"/>
                <a:ext cx="3600450" cy="369332"/>
              </a:xfrm>
              <a:prstGeom prst="rect">
                <a:avLst/>
              </a:prstGeom>
              <a:blipFill>
                <a:blip r:embed="rId2"/>
                <a:stretch>
                  <a:fillRect l="-1053" t="-3333"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3415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415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4155"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44397" name="矩形 12"/>
          <p:cNvSpPr>
            <a:spLocks noChangeArrowheads="1"/>
          </p:cNvSpPr>
          <p:nvPr/>
        </p:nvSpPr>
        <p:spPr bwMode="auto">
          <a:xfrm>
            <a:off x="1875121" y="4939805"/>
            <a:ext cx="2954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其實數部即原方程式實數解</a:t>
            </a:r>
          </a:p>
        </p:txBody>
      </p:sp>
      <p:sp>
        <p:nvSpPr>
          <p:cNvPr id="144398" name="矩形 13"/>
          <p:cNvSpPr>
            <a:spLocks noChangeArrowheads="1"/>
          </p:cNvSpPr>
          <p:nvPr/>
        </p:nvSpPr>
        <p:spPr bwMode="auto">
          <a:xfrm>
            <a:off x="1802096" y="5947868"/>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這個就稱為共振解，並沒有任何自由度可以附合起始條件。</a:t>
            </a:r>
          </a:p>
        </p:txBody>
      </p:sp>
      <p:sp>
        <p:nvSpPr>
          <p:cNvPr id="134163"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4164"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3DA285A4-A929-CC42-A365-A04D772B8896}"/>
                  </a:ext>
                </a:extLst>
              </p:cNvPr>
              <p:cNvSpPr txBox="1"/>
              <p:nvPr/>
            </p:nvSpPr>
            <p:spPr bwMode="auto">
              <a:xfrm>
                <a:off x="1997769" y="1028746"/>
                <a:ext cx="3700500" cy="84830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𝑧</m:t>
                          </m:r>
                        </m:e>
                        <m:sub>
                          <m:r>
                            <a:rPr lang="en-US" altLang="zh-TW" sz="1800" i="1">
                              <a:latin typeface="Cambria Math" panose="02040503050406030204" pitchFamily="18" charset="0"/>
                            </a:rPr>
                            <m:t>0</m:t>
                          </m:r>
                        </m:sub>
                      </m:sSub>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𝐷</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𝑖</m:t>
                                  </m:r>
                                  <m:r>
                                    <a:rPr lang="en-US" altLang="zh-TW" sz="1800" i="1">
                                      <a:latin typeface="Cambria Math"/>
                                    </a:rPr>
                                    <m:t>𝑏</m:t>
                                  </m:r>
                                </m:num>
                                <m:den>
                                  <m:r>
                                    <a:rPr lang="en-US" altLang="zh-TW" sz="1800" i="1">
                                      <a:latin typeface="Cambria Math"/>
                                    </a:rPr>
                                    <m:t>𝑚</m:t>
                                  </m:r>
                                </m:den>
                              </m:f>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e>
                          </m:d>
                        </m:den>
                      </m:f>
                      <m:r>
                        <a:rPr lang="en-US" altLang="zh-TW" sz="180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𝑒</m:t>
                          </m:r>
                        </m:e>
                        <m:sup>
                          <m:r>
                            <a:rPr lang="en-US" altLang="zh-TW" sz="1800" b="0" i="1" smtClean="0">
                              <a:latin typeface="Cambria Math" panose="02040503050406030204" pitchFamily="18" charset="0"/>
                              <a:ea typeface="Cambria Math" panose="02040503050406030204" pitchFamily="18" charset="0"/>
                            </a:rPr>
                            <m:t>𝑖</m:t>
                          </m:r>
                          <m:r>
                            <a:rPr lang="en-US" altLang="zh-TW" sz="1800" b="0" i="1" smtClean="0">
                              <a:latin typeface="Cambria Math" panose="02040503050406030204" pitchFamily="18" charset="0"/>
                              <a:ea typeface="Cambria Math" panose="02040503050406030204" pitchFamily="18" charset="0"/>
                            </a:rPr>
                            <m:t>𝜙</m:t>
                          </m:r>
                        </m:sup>
                      </m:sSup>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3DA285A4-A929-CC42-A365-A04D772B8896}"/>
                  </a:ext>
                </a:extLst>
              </p:cNvPr>
              <p:cNvSpPr txBox="1">
                <a:spLocks noRot="1" noChangeAspect="1" noMove="1" noResize="1" noEditPoints="1" noAdjustHandles="1" noChangeArrowheads="1" noChangeShapeType="1" noTextEdit="1"/>
              </p:cNvSpPr>
              <p:nvPr/>
            </p:nvSpPr>
            <p:spPr bwMode="auto">
              <a:xfrm>
                <a:off x="1997769" y="1028746"/>
                <a:ext cx="3700500" cy="848309"/>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890A28E3-D3D6-3D4D-A169-7B0369B15077}"/>
                  </a:ext>
                </a:extLst>
              </p:cNvPr>
              <p:cNvSpPr txBox="1"/>
              <p:nvPr/>
            </p:nvSpPr>
            <p:spPr bwMode="auto">
              <a:xfrm>
                <a:off x="1979613" y="2211294"/>
                <a:ext cx="3320588" cy="957313"/>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𝐴</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
                        <m:fPr>
                          <m:ctrlPr>
                            <a:rPr lang="en-US" altLang="zh-TW" sz="1800" i="1" smtClean="0">
                              <a:latin typeface="Cambria Math" panose="02040503050406030204" pitchFamily="18" charset="0"/>
                            </a:rPr>
                          </m:ctrlPr>
                        </m:fPr>
                        <m:num>
                          <m:r>
                            <a:rPr lang="en-US" altLang="zh-TW" sz="1800" b="0" i="1" smtClean="0">
                              <a:latin typeface="Cambria Math" panose="02040503050406030204" pitchFamily="18" charset="0"/>
                            </a:rPr>
                            <m:t>1</m:t>
                          </m:r>
                        </m:num>
                        <m:den>
                          <m:rad>
                            <m:radPr>
                              <m:degHide m:val="on"/>
                              <m:ctrlPr>
                                <a:rPr lang="en-US" altLang="zh-TW" sz="1800" i="1" smtClean="0">
                                  <a:latin typeface="Cambria Math" panose="02040503050406030204" pitchFamily="18" charset="0"/>
                                </a:rPr>
                              </m:ctrlPr>
                            </m:radPr>
                            <m:deg/>
                            <m:e>
                              <m:sSup>
                                <m:sSupPr>
                                  <m:ctrlPr>
                                    <a:rPr lang="en-US" altLang="zh-TW" sz="1800" i="1" smtClean="0">
                                      <a:latin typeface="Cambria Math" panose="02040503050406030204" pitchFamily="18" charset="0"/>
                                    </a:rPr>
                                  </m:ctrlPr>
                                </m:sSupPr>
                                <m:e>
                                  <m:d>
                                    <m:dPr>
                                      <m:ctrlPr>
                                        <a:rPr lang="en-US" altLang="zh-TW" sz="1800" i="1" smtClean="0">
                                          <a:latin typeface="Cambria Math" panose="02040503050406030204" pitchFamily="18" charset="0"/>
                                        </a:rPr>
                                      </m:ctrlPr>
                                    </m:dPr>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𝐷</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b="0" i="1" smtClean="0">
                                      <a:latin typeface="Cambria Math" panose="02040503050406030204" pitchFamily="18" charset="0"/>
                                    </a:rPr>
                                  </m:ctrlPr>
                                </m:sSupPr>
                                <m:e>
                                  <m:d>
                                    <m:dPr>
                                      <m:ctrlPr>
                                        <a:rPr lang="en-US" altLang="zh-TW" sz="1800" b="0" i="1" smtClean="0">
                                          <a:latin typeface="Cambria Math" panose="02040503050406030204" pitchFamily="18" charset="0"/>
                                        </a:rPr>
                                      </m:ctrlPr>
                                    </m:dPr>
                                    <m:e>
                                      <m:f>
                                        <m:fPr>
                                          <m:ctrlPr>
                                            <a:rPr lang="en-US" altLang="zh-TW" sz="1800" b="0" i="1" smtClean="0">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b="0" i="1" smtClean="0">
                                                  <a:latin typeface="Cambria Math" panose="02040503050406030204" pitchFamily="18" charset="0"/>
                                                </a:rPr>
                                                <m:t>𝑏</m:t>
                                              </m:r>
                                              <m:r>
                                                <a:rPr lang="en-US" altLang="zh-TW" sz="1800" i="1">
                                                  <a:latin typeface="Cambria Math"/>
                                                </a:rPr>
                                                <m:t>𝜔</m:t>
                                              </m:r>
                                            </m:e>
                                            <m:sub>
                                              <m:r>
                                                <a:rPr lang="en-US" altLang="zh-TW" sz="1800" i="1">
                                                  <a:latin typeface="Cambria Math"/>
                                                </a:rPr>
                                                <m:t>𝐷</m:t>
                                              </m:r>
                                            </m:sub>
                                          </m:sSub>
                                        </m:num>
                                        <m:den>
                                          <m:r>
                                            <a:rPr lang="en-US" altLang="zh-TW" sz="1800" b="0" i="1" smtClean="0">
                                              <a:latin typeface="Cambria Math" panose="02040503050406030204" pitchFamily="18" charset="0"/>
                                            </a:rPr>
                                            <m:t>𝑚</m:t>
                                          </m:r>
                                        </m:den>
                                      </m:f>
                                    </m:e>
                                  </m:d>
                                </m:e>
                                <m:sup>
                                  <m:r>
                                    <a:rPr lang="en-US" altLang="zh-TW" sz="1800" b="0" i="1" smtClean="0">
                                      <a:latin typeface="Cambria Math" panose="02040503050406030204" pitchFamily="18" charset="0"/>
                                    </a:rPr>
                                    <m:t>2</m:t>
                                  </m:r>
                                </m:sup>
                              </m:sSup>
                            </m:e>
                          </m:rad>
                        </m:den>
                      </m:f>
                    </m:oMath>
                  </m:oMathPara>
                </a14:m>
                <a:endParaRPr lang="zh-TW" altLang="en-US" sz="1800" dirty="0">
                  <a:latin typeface="Times New Roman" panose="02020603050405020304" pitchFamily="18" charset="0"/>
                </a:endParaRPr>
              </a:p>
            </p:txBody>
          </p:sp>
        </mc:Choice>
        <mc:Fallback xmlns="">
          <p:sp>
            <p:nvSpPr>
              <p:cNvPr id="24" name="文字方塊 23">
                <a:extLst>
                  <a:ext uri="{FF2B5EF4-FFF2-40B4-BE49-F238E27FC236}">
                    <a16:creationId xmlns:a16="http://schemas.microsoft.com/office/drawing/2014/main" id="{890A28E3-D3D6-3D4D-A169-7B0369B15077}"/>
                  </a:ext>
                </a:extLst>
              </p:cNvPr>
              <p:cNvSpPr txBox="1">
                <a:spLocks noRot="1" noChangeAspect="1" noMove="1" noResize="1" noEditPoints="1" noAdjustHandles="1" noChangeArrowheads="1" noChangeShapeType="1" noTextEdit="1"/>
              </p:cNvSpPr>
              <p:nvPr/>
            </p:nvSpPr>
            <p:spPr bwMode="auto">
              <a:xfrm>
                <a:off x="1979613" y="2211294"/>
                <a:ext cx="3320588" cy="957313"/>
              </a:xfrm>
              <a:prstGeom prst="rect">
                <a:avLst/>
              </a:prstGeom>
              <a:blipFill>
                <a:blip r:embed="rId4"/>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7017C036-5E15-434C-BF62-CFA7F6F3E0B3}"/>
                  </a:ext>
                </a:extLst>
              </p:cNvPr>
              <p:cNvSpPr txBox="1"/>
              <p:nvPr/>
            </p:nvSpPr>
            <p:spPr bwMode="auto">
              <a:xfrm>
                <a:off x="1997769" y="3265157"/>
                <a:ext cx="2141677" cy="774058"/>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kumimoji="1" lang="en-GB" altLang="zh-TW" sz="1800" i="1" smtClean="0">
                              <a:latin typeface="Cambria Math" panose="02040503050406030204" pitchFamily="18" charset="0"/>
                            </a:rPr>
                          </m:ctrlPr>
                        </m:funcPr>
                        <m:fName>
                          <m:r>
                            <m:rPr>
                              <m:sty m:val="p"/>
                            </m:rPr>
                            <a:rPr kumimoji="1" lang="en-GB" altLang="zh-TW" sz="1800" i="0" smtClean="0">
                              <a:latin typeface="Cambria Math" panose="02040503050406030204" pitchFamily="18" charset="0"/>
                            </a:rPr>
                            <m:t>tan</m:t>
                          </m:r>
                        </m:fName>
                        <m:e>
                          <m:r>
                            <a:rPr kumimoji="1" lang="en-GB" altLang="zh-TW" sz="1800" i="1" smtClean="0">
                              <a:latin typeface="Cambria Math" panose="02040503050406030204" pitchFamily="18" charset="0"/>
                              <a:ea typeface="Cambria Math" panose="02040503050406030204" pitchFamily="18" charset="0"/>
                            </a:rPr>
                            <m:t>𝜙</m:t>
                          </m:r>
                        </m:e>
                      </m:func>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f>
                            <m:fPr>
                              <m:ctrlPr>
                                <a:rPr lang="en-US"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panose="02040503050406030204" pitchFamily="18" charset="0"/>
                                    </a:rPr>
                                    <m:t>𝑏</m:t>
                                  </m:r>
                                  <m:r>
                                    <a:rPr lang="en-US" altLang="zh-TW" sz="1800" i="1">
                                      <a:latin typeface="Cambria Math"/>
                                    </a:rPr>
                                    <m:t>𝜔</m:t>
                                  </m:r>
                                </m:e>
                                <m:sub>
                                  <m:r>
                                    <a:rPr lang="en-US" altLang="zh-TW" sz="1800" i="1">
                                      <a:latin typeface="Cambria Math"/>
                                    </a:rPr>
                                    <m:t>𝐷</m:t>
                                  </m:r>
                                </m:sub>
                              </m:sSub>
                            </m:num>
                            <m:den>
                              <m:r>
                                <a:rPr lang="en-US" altLang="zh-TW" sz="1800" i="1">
                                  <a:latin typeface="Cambria Math" panose="02040503050406030204" pitchFamily="18" charset="0"/>
                                </a:rPr>
                                <m:t>𝑚</m:t>
                              </m:r>
                            </m:den>
                          </m:f>
                        </m:num>
                        <m:den>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rPr>
                                  </m:ctrlPr>
                                </m:sSupPr>
                                <m:e>
                                  <m:r>
                                    <a:rPr lang="zh-TW" altLang="en-US" sz="1800" i="1">
                                      <a:latin typeface="Cambria Math"/>
                                    </a:rPr>
                                    <m:t>𝜔</m:t>
                                  </m:r>
                                </m:e>
                                <m:sup>
                                  <m:r>
                                    <a:rPr lang="en-US" altLang="zh-TW" sz="1800" i="1">
                                      <a:latin typeface="Cambria Math"/>
                                    </a:rPr>
                                    <m:t>2</m:t>
                                  </m:r>
                                </m:sup>
                              </m:sSup>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𝐷</m:t>
                                  </m:r>
                                </m:sub>
                                <m:sup>
                                  <m:r>
                                    <a:rPr lang="en-US" altLang="zh-TW" sz="1800" i="1">
                                      <a:latin typeface="Cambria Math" panose="02040503050406030204" pitchFamily="18" charset="0"/>
                                    </a:rPr>
                                    <m:t>2</m:t>
                                  </m:r>
                                </m:sup>
                              </m:sSubSup>
                            </m:e>
                          </m:d>
                        </m:den>
                      </m:f>
                    </m:oMath>
                  </m:oMathPara>
                </a14:m>
                <a:endParaRPr kumimoji="1" lang="zh-TW" altLang="en-US" sz="1800" dirty="0">
                  <a:latin typeface="Times New Roman" panose="02020603050405020304" pitchFamily="18" charset="0"/>
                </a:endParaRPr>
              </a:p>
            </p:txBody>
          </p:sp>
        </mc:Choice>
        <mc:Fallback xmlns="">
          <p:sp>
            <p:nvSpPr>
              <p:cNvPr id="2" name="文字方塊 1">
                <a:extLst>
                  <a:ext uri="{FF2B5EF4-FFF2-40B4-BE49-F238E27FC236}">
                    <a16:creationId xmlns:a16="http://schemas.microsoft.com/office/drawing/2014/main" id="{7017C036-5E15-434C-BF62-CFA7F6F3E0B3}"/>
                  </a:ext>
                </a:extLst>
              </p:cNvPr>
              <p:cNvSpPr txBox="1">
                <a:spLocks noRot="1" noChangeAspect="1" noMove="1" noResize="1" noEditPoints="1" noAdjustHandles="1" noChangeArrowheads="1" noChangeShapeType="1" noTextEdit="1"/>
              </p:cNvSpPr>
              <p:nvPr/>
            </p:nvSpPr>
            <p:spPr bwMode="auto">
              <a:xfrm>
                <a:off x="1997769" y="3265157"/>
                <a:ext cx="2141677" cy="774058"/>
              </a:xfrm>
              <a:prstGeom prst="rect">
                <a:avLst/>
              </a:prstGeom>
              <a:blipFill>
                <a:blip r:embed="rId5"/>
                <a:stretch>
                  <a:fillRect l="-1775" t="-3226" b="-645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文字方塊 25">
                <a:extLst>
                  <a:ext uri="{FF2B5EF4-FFF2-40B4-BE49-F238E27FC236}">
                    <a16:creationId xmlns:a16="http://schemas.microsoft.com/office/drawing/2014/main" id="{B65CDE7E-E7EC-9B40-90D2-8BBBABE6AC37}"/>
                  </a:ext>
                </a:extLst>
              </p:cNvPr>
              <p:cNvSpPr txBox="1"/>
              <p:nvPr/>
            </p:nvSpPr>
            <p:spPr bwMode="auto">
              <a:xfrm>
                <a:off x="1979613" y="4455328"/>
                <a:ext cx="3026341"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𝑧</m:t>
                          </m:r>
                        </m:e>
                        <m:sub>
                          <m:r>
                            <a:rPr lang="en-US" altLang="zh-TW" sz="1800" b="0" i="1" smtClean="0">
                              <a:latin typeface="Cambria Math" panose="02040503050406030204" pitchFamily="18" charset="0"/>
                            </a:rPr>
                            <m:t>0</m:t>
                          </m:r>
                        </m:sub>
                      </m:sSub>
                      <m:sSup>
                        <m:sSupPr>
                          <m:ctrlPr>
                            <a:rPr lang="en-US" altLang="zh-TW" sz="1800" b="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m:t>
                          </m:r>
                          <m:r>
                            <a:rPr lang="en-US" altLang="zh-TW" sz="1800" b="0" i="1" smtClean="0">
                              <a:latin typeface="Cambria Math" panose="02040503050406030204" pitchFamily="18" charset="0"/>
                            </a:rPr>
                            <m:t>𝑖</m:t>
                          </m:r>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b="0" i="1" smtClean="0">
                              <a:latin typeface="Cambria Math" panose="02040503050406030204" pitchFamily="18" charset="0"/>
                              <a:ea typeface="Cambria Math" panose="02040503050406030204" pitchFamily="18" charset="0"/>
                            </a:rPr>
                            <m:t>𝑡</m:t>
                          </m:r>
                        </m:sup>
                      </m:sSup>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sup>
                      </m:sSup>
                    </m:oMath>
                  </m:oMathPara>
                </a14:m>
                <a:endParaRPr lang="zh-TW" altLang="en-US" sz="1800" dirty="0">
                  <a:latin typeface="Times New Roman" panose="02020603050405020304" pitchFamily="18" charset="0"/>
                </a:endParaRPr>
              </a:p>
            </p:txBody>
          </p:sp>
        </mc:Choice>
        <mc:Fallback xmlns="">
          <p:sp>
            <p:nvSpPr>
              <p:cNvPr id="26" name="文字方塊 25">
                <a:extLst>
                  <a:ext uri="{FF2B5EF4-FFF2-40B4-BE49-F238E27FC236}">
                    <a16:creationId xmlns:a16="http://schemas.microsoft.com/office/drawing/2014/main" id="{B65CDE7E-E7EC-9B40-90D2-8BBBABE6AC37}"/>
                  </a:ext>
                </a:extLst>
              </p:cNvPr>
              <p:cNvSpPr txBox="1">
                <a:spLocks noRot="1" noChangeAspect="1" noMove="1" noResize="1" noEditPoints="1" noAdjustHandles="1" noChangeArrowheads="1" noChangeShapeType="1" noTextEdit="1"/>
              </p:cNvSpPr>
              <p:nvPr/>
            </p:nvSpPr>
            <p:spPr bwMode="auto">
              <a:xfrm>
                <a:off x="1979613" y="4455328"/>
                <a:ext cx="3026341" cy="387927"/>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78C7BC0E-181F-7548-A665-7270FEF929EF}"/>
                  </a:ext>
                </a:extLst>
              </p:cNvPr>
              <p:cNvSpPr txBox="1"/>
              <p:nvPr/>
            </p:nvSpPr>
            <p:spPr bwMode="auto">
              <a:xfrm>
                <a:off x="1979613" y="5447927"/>
                <a:ext cx="4987263"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zh-TW" sz="1800" b="0" i="0" smtClean="0">
                          <a:latin typeface="Cambria Math" panose="02040503050406030204" pitchFamily="18" charset="0"/>
                        </a:rPr>
                        <m:t>R</m:t>
                      </m:r>
                      <m:r>
                        <a:rPr lang="en-US" altLang="zh-TW" sz="1800" b="0" i="1" smtClean="0">
                          <a:latin typeface="Cambria Math" panose="02040503050406030204" pitchFamily="18" charset="0"/>
                        </a:rPr>
                        <m:t>𝑒</m:t>
                      </m:r>
                      <m:r>
                        <a:rPr lang="en-US" altLang="zh-TW" sz="1800" b="0" i="1" smtClean="0">
                          <a:latin typeface="Cambria Math" panose="02040503050406030204" pitchFamily="18" charset="0"/>
                        </a:rPr>
                        <m:t> </m:t>
                      </m:r>
                      <m:r>
                        <a:rPr lang="en-US" altLang="zh-TW" sz="1800" b="0" i="1" smtClean="0">
                          <a:latin typeface="Cambria Math" panose="02040503050406030204" pitchFamily="18" charset="0"/>
                        </a:rPr>
                        <m:t>𝑧</m:t>
                      </m:r>
                      <m:r>
                        <a:rPr lang="en-US" altLang="zh-TW" sz="1800" b="0" i="1" smtClean="0">
                          <a:latin typeface="Cambria Math" panose="02040503050406030204" pitchFamily="18" charset="0"/>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r>
                        <a:rPr lang="en-US" altLang="zh-TW" sz="1800" b="0" i="1" smtClean="0">
                          <a:latin typeface="Cambria Math" panose="02040503050406030204" pitchFamily="18" charset="0"/>
                          <a:ea typeface="Cambria Math" panose="02040503050406030204" pitchFamily="18" charset="0"/>
                        </a:rPr>
                        <m:t>𝐴</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m:t>
                          </m:r>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sup>
                      </m:sSup>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func>
                        <m:funcPr>
                          <m:ctrlPr>
                            <a:rPr lang="en-US" altLang="zh-TW" sz="1800" b="0" i="1" smtClean="0">
                              <a:latin typeface="Cambria Math" panose="02040503050406030204" pitchFamily="18" charset="0"/>
                              <a:ea typeface="Cambria Math" panose="02040503050406030204" pitchFamily="18" charset="0"/>
                            </a:rPr>
                          </m:ctrlPr>
                        </m:funcPr>
                        <m:fName>
                          <m:r>
                            <m:rPr>
                              <m:sty m:val="p"/>
                            </m:rPr>
                            <a:rPr lang="en-US" altLang="zh-TW" sz="1800" b="0" i="0" smtClean="0">
                              <a:latin typeface="Cambria Math" panose="02040503050406030204" pitchFamily="18" charset="0"/>
                              <a:ea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r>
                        <a:rPr lang="en-US" altLang="zh-TW" sz="1800" b="0" i="1" smtClean="0">
                          <a:latin typeface="Cambria Math" panose="02040503050406030204" pitchFamily="18" charset="0"/>
                          <a:ea typeface="Cambria Math" panose="02040503050406030204" pitchFamily="18" charset="0"/>
                        </a:rPr>
                        <m:t>≡</m:t>
                      </m: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𝑟</m:t>
                          </m:r>
                        </m:sub>
                      </m:sSub>
                    </m:oMath>
                  </m:oMathPara>
                </a14:m>
                <a:endParaRPr lang="zh-TW" altLang="en-US" sz="1800" dirty="0">
                  <a:latin typeface="Times New Roman" panose="02020603050405020304" pitchFamily="18" charset="0"/>
                </a:endParaRPr>
              </a:p>
            </p:txBody>
          </p:sp>
        </mc:Choice>
        <mc:Fallback xmlns="">
          <p:sp>
            <p:nvSpPr>
              <p:cNvPr id="27" name="文字方塊 26">
                <a:extLst>
                  <a:ext uri="{FF2B5EF4-FFF2-40B4-BE49-F238E27FC236}">
                    <a16:creationId xmlns:a16="http://schemas.microsoft.com/office/drawing/2014/main" id="{78C7BC0E-181F-7548-A665-7270FEF929EF}"/>
                  </a:ext>
                </a:extLst>
              </p:cNvPr>
              <p:cNvSpPr txBox="1">
                <a:spLocks noRot="1" noChangeAspect="1" noMove="1" noResize="1" noEditPoints="1" noAdjustHandles="1" noChangeArrowheads="1" noChangeShapeType="1" noTextEdit="1"/>
              </p:cNvSpPr>
              <p:nvPr/>
            </p:nvSpPr>
            <p:spPr bwMode="auto">
              <a:xfrm>
                <a:off x="1979613" y="5447927"/>
                <a:ext cx="4987263" cy="387927"/>
              </a:xfrm>
              <a:prstGeom prst="rect">
                <a:avLst/>
              </a:prstGeom>
              <a:blipFill>
                <a:blip r:embed="rId7"/>
                <a:stretch>
                  <a:fillRect b="-1612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19120433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4398"/>
                                        </p:tgtEl>
                                        <p:attrNameLst>
                                          <p:attrName>style.visibility</p:attrName>
                                        </p:attrNameLst>
                                      </p:cBhvr>
                                      <p:to>
                                        <p:strVal val="visible"/>
                                      </p:to>
                                    </p:set>
                                    <p:anim calcmode="lin" valueType="num">
                                      <p:cBhvr additive="base">
                                        <p:cTn id="21" dur="500" fill="hold"/>
                                        <p:tgtEl>
                                          <p:spTgt spid="144398"/>
                                        </p:tgtEl>
                                        <p:attrNameLst>
                                          <p:attrName>ppt_x</p:attrName>
                                        </p:attrNameLst>
                                      </p:cBhvr>
                                      <p:tavLst>
                                        <p:tav tm="0">
                                          <p:val>
                                            <p:strVal val="#ppt_x"/>
                                          </p:val>
                                        </p:tav>
                                        <p:tav tm="100000">
                                          <p:val>
                                            <p:strVal val="#ppt_x"/>
                                          </p:val>
                                        </p:tav>
                                      </p:tavLst>
                                    </p:anim>
                                    <p:anim calcmode="lin" valueType="num">
                                      <p:cBhvr additive="base">
                                        <p:cTn id="22" dur="500" fill="hold"/>
                                        <p:tgtEl>
                                          <p:spTgt spid="14439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4397"/>
                                        </p:tgtEl>
                                        <p:attrNameLst>
                                          <p:attrName>style.visibility</p:attrName>
                                        </p:attrNameLst>
                                      </p:cBhvr>
                                      <p:to>
                                        <p:strVal val="visible"/>
                                      </p:to>
                                    </p:set>
                                    <p:anim calcmode="lin" valueType="num">
                                      <p:cBhvr additive="base">
                                        <p:cTn id="25" dur="500" fill="hold"/>
                                        <p:tgtEl>
                                          <p:spTgt spid="144397"/>
                                        </p:tgtEl>
                                        <p:attrNameLst>
                                          <p:attrName>ppt_x</p:attrName>
                                        </p:attrNameLst>
                                      </p:cBhvr>
                                      <p:tavLst>
                                        <p:tav tm="0">
                                          <p:val>
                                            <p:strVal val="#ppt_x"/>
                                          </p:val>
                                        </p:tav>
                                        <p:tav tm="100000">
                                          <p:val>
                                            <p:strVal val="#ppt_x"/>
                                          </p:val>
                                        </p:tav>
                                      </p:tavLst>
                                    </p:anim>
                                    <p:anim calcmode="lin" valueType="num">
                                      <p:cBhvr additive="base">
                                        <p:cTn id="26" dur="500" fill="hold"/>
                                        <p:tgtEl>
                                          <p:spTgt spid="14439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7" grpId="0"/>
      <p:bldP spid="144398" grpId="0"/>
      <p:bldP spid="24" grpId="0" animBg="1"/>
      <p:bldP spid="2" grpId="0" animBg="1"/>
      <p:bldP spid="26" grpId="0" animBg="1"/>
      <p:bldP spid="2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3"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5"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6"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8"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79"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81" name="矩形 23"/>
          <p:cNvSpPr>
            <a:spLocks noChangeArrowheads="1"/>
          </p:cNvSpPr>
          <p:nvPr/>
        </p:nvSpPr>
        <p:spPr bwMode="auto">
          <a:xfrm>
            <a:off x="1376705" y="3812592"/>
            <a:ext cx="5256213"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lnSpc>
                <a:spcPct val="150000"/>
              </a:lnSpc>
              <a:spcBef>
                <a:spcPct val="0"/>
              </a:spcBef>
              <a:buFontTx/>
              <a:buNone/>
            </a:pPr>
            <a:r>
              <a:rPr lang="zh-TW" altLang="en-US" sz="1800" dirty="0"/>
              <a:t>這個解滿足微分方程式，而且可以滿足起始條件，根據微分方程式基本定理，它必然是唯一的解。</a:t>
            </a:r>
          </a:p>
        </p:txBody>
      </p:sp>
      <p:sp>
        <p:nvSpPr>
          <p:cNvPr id="135182"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endParaRPr lang="zh-TW" altLang="en-US" sz="2400"/>
          </a:p>
        </p:txBody>
      </p:sp>
      <p:sp>
        <p:nvSpPr>
          <p:cNvPr id="135184" name="矩形 25"/>
          <p:cNvSpPr>
            <a:spLocks noChangeArrowheads="1"/>
          </p:cNvSpPr>
          <p:nvPr/>
        </p:nvSpPr>
        <p:spPr bwMode="auto">
          <a:xfrm>
            <a:off x="1373925" y="4636676"/>
            <a:ext cx="7129463"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lnSpc>
                <a:spcPct val="150000"/>
              </a:lnSpc>
              <a:spcBef>
                <a:spcPct val="0"/>
              </a:spcBef>
              <a:buFontTx/>
              <a:buNone/>
            </a:pPr>
            <a:r>
              <a:rPr lang="zh-TW" altLang="en-US" sz="1800" dirty="0"/>
              <a:t>非共振解會逐漸減小，而共振解則不會，因此過了一段時間，非共振解即可忽略，起始條件的影響會消失，只有共振解的效應必須考慮。</a:t>
            </a:r>
          </a:p>
        </p:txBody>
      </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25190A47-D073-564F-A5BC-566460C3F561}"/>
                  </a:ext>
                </a:extLst>
              </p:cNvPr>
              <p:cNvSpPr txBox="1"/>
              <p:nvPr/>
            </p:nvSpPr>
            <p:spPr bwMode="auto">
              <a:xfrm>
                <a:off x="1461093" y="3282988"/>
                <a:ext cx="3444789" cy="5010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𝑠</m:t>
                          </m:r>
                        </m:sub>
                      </m:sSub>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𝑚</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d>
                        <m:dPr>
                          <m:begChr m:val="["/>
                          <m:endChr m:val="]"/>
                          <m:ctrlPr>
                            <a:rPr lang="en-US" altLang="zh-TW" sz="1800" i="1">
                              <a:latin typeface="Cambria Math" panose="02040503050406030204" pitchFamily="18" charset="0"/>
                              <a:ea typeface="Cambria Math" panose="02040503050406030204" pitchFamily="18" charset="0"/>
                            </a:rPr>
                          </m:ctrlPr>
                        </m:dPr>
                        <m:e>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d>
                                <m:dPr>
                                  <m:ctrlPr>
                                    <a:rPr lang="en-US" altLang="zh-TW" sz="1800" i="1" smtClean="0">
                                      <a:latin typeface="Cambria Math" panose="02040503050406030204" pitchFamily="18" charset="0"/>
                                      <a:ea typeface="Cambria Math" panose="02040503050406030204" pitchFamily="18" charset="0"/>
                                    </a:rPr>
                                  </m:ctrlPr>
                                </m:dPr>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e>
                      </m:d>
                    </m:oMath>
                  </m:oMathPara>
                </a14:m>
                <a:endParaRPr lang="zh-TW" altLang="en-US" sz="1800" dirty="0">
                  <a:latin typeface="Times New Roman" panose="02020603050405020304" pitchFamily="18" charset="0"/>
                </a:endParaRPr>
              </a:p>
            </p:txBody>
          </p:sp>
        </mc:Choice>
        <mc:Fallback xmlns="">
          <p:sp>
            <p:nvSpPr>
              <p:cNvPr id="19" name="文字方塊 18">
                <a:extLst>
                  <a:ext uri="{FF2B5EF4-FFF2-40B4-BE49-F238E27FC236}">
                    <a16:creationId xmlns:a16="http://schemas.microsoft.com/office/drawing/2014/main" id="{25190A47-D073-564F-A5BC-566460C3F561}"/>
                  </a:ext>
                </a:extLst>
              </p:cNvPr>
              <p:cNvSpPr txBox="1">
                <a:spLocks noRot="1" noChangeAspect="1" noMove="1" noResize="1" noEditPoints="1" noAdjustHandles="1" noChangeArrowheads="1" noChangeShapeType="1" noTextEdit="1"/>
              </p:cNvSpPr>
              <p:nvPr/>
            </p:nvSpPr>
            <p:spPr bwMode="auto">
              <a:xfrm>
                <a:off x="1461093" y="3282988"/>
                <a:ext cx="3444789" cy="501099"/>
              </a:xfrm>
              <a:prstGeom prst="rect">
                <a:avLst/>
              </a:prstGeom>
              <a:blipFill>
                <a:blip r:embed="rId2"/>
                <a:stretch>
                  <a:fillRect b="-975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6BB76F74-DCDA-3543-89E5-039E12030FA3}"/>
                  </a:ext>
                </a:extLst>
              </p:cNvPr>
              <p:cNvSpPr txBox="1"/>
              <p:nvPr/>
            </p:nvSpPr>
            <p:spPr bwMode="auto">
              <a:xfrm>
                <a:off x="1461093" y="2736206"/>
                <a:ext cx="2305311"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i="1">
                              <a:latin typeface="Cambria Math" panose="02040503050406030204" pitchFamily="18" charset="0"/>
                              <a:ea typeface="Cambria Math" panose="02040503050406030204" pitchFamily="18" charset="0"/>
                            </a:rPr>
                            <m:t>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func>
                        <m:funcPr>
                          <m:ctrlPr>
                            <a:rPr lang="en-US" altLang="zh-TW" sz="1800" b="0" i="1" smtClean="0">
                              <a:latin typeface="Cambria Math" panose="02040503050406030204" pitchFamily="18" charset="0"/>
                              <a:ea typeface="Cambria Math" panose="02040503050406030204" pitchFamily="18" charset="0"/>
                            </a:rPr>
                          </m:ctrlPr>
                        </m:funcPr>
                        <m:fName>
                          <m:r>
                            <m:rPr>
                              <m:sty m:val="p"/>
                            </m:rPr>
                            <a:rPr lang="en-US" altLang="zh-TW" sz="1800" b="0" i="0" smtClean="0">
                              <a:latin typeface="Cambria Math" panose="02040503050406030204" pitchFamily="18" charset="0"/>
                              <a:ea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20" name="文字方塊 19">
                <a:extLst>
                  <a:ext uri="{FF2B5EF4-FFF2-40B4-BE49-F238E27FC236}">
                    <a16:creationId xmlns:a16="http://schemas.microsoft.com/office/drawing/2014/main" id="{6BB76F74-DCDA-3543-89E5-039E12030FA3}"/>
                  </a:ext>
                </a:extLst>
              </p:cNvPr>
              <p:cNvSpPr txBox="1">
                <a:spLocks noRot="1" noChangeAspect="1" noMove="1" noResize="1" noEditPoints="1" noAdjustHandles="1" noChangeArrowheads="1" noChangeShapeType="1" noTextEdit="1"/>
              </p:cNvSpPr>
              <p:nvPr/>
            </p:nvSpPr>
            <p:spPr bwMode="auto">
              <a:xfrm>
                <a:off x="1461093" y="2736206"/>
                <a:ext cx="2305311" cy="369332"/>
              </a:xfrm>
              <a:prstGeom prst="rect">
                <a:avLst/>
              </a:prstGeom>
              <a:blipFill>
                <a:blip r:embed="rId3"/>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22">
                <a:extLst>
                  <a:ext uri="{FF2B5EF4-FFF2-40B4-BE49-F238E27FC236}">
                    <a16:creationId xmlns:a16="http://schemas.microsoft.com/office/drawing/2014/main" id="{D63C5A1B-26A2-BB42-B48C-9BB3D45828BB}"/>
                  </a:ext>
                </a:extLst>
              </p:cNvPr>
              <p:cNvSpPr txBox="1"/>
              <p:nvPr/>
            </p:nvSpPr>
            <p:spPr bwMode="auto">
              <a:xfrm>
                <a:off x="1451582" y="6252795"/>
                <a:ext cx="2209900"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𝐴</m:t>
                      </m:r>
                      <m:func>
                        <m:funcPr>
                          <m:ctrlPr>
                            <a:rPr lang="en-US" altLang="zh-TW" sz="1800" b="0" i="1" smtClean="0">
                              <a:latin typeface="Cambria Math" panose="02040503050406030204" pitchFamily="18" charset="0"/>
                              <a:ea typeface="Cambria Math" panose="02040503050406030204" pitchFamily="18" charset="0"/>
                            </a:rPr>
                          </m:ctrlPr>
                        </m:funcPr>
                        <m:fName>
                          <m:r>
                            <m:rPr>
                              <m:sty m:val="p"/>
                            </m:rPr>
                            <a:rPr lang="en-US" altLang="zh-TW" sz="1800" b="0" i="0" smtClean="0">
                              <a:latin typeface="Cambria Math" panose="02040503050406030204" pitchFamily="18" charset="0"/>
                              <a:ea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𝜙</m:t>
                              </m:r>
                            </m:e>
                          </m:d>
                        </m:e>
                      </m:func>
                    </m:oMath>
                  </m:oMathPara>
                </a14:m>
                <a:endParaRPr lang="zh-TW" altLang="en-US" sz="1800" dirty="0">
                  <a:latin typeface="Times New Roman" panose="02020603050405020304" pitchFamily="18" charset="0"/>
                </a:endParaRPr>
              </a:p>
            </p:txBody>
          </p:sp>
        </mc:Choice>
        <mc:Fallback xmlns="">
          <p:sp>
            <p:nvSpPr>
              <p:cNvPr id="23" name="文字方塊 22">
                <a:extLst>
                  <a:ext uri="{FF2B5EF4-FFF2-40B4-BE49-F238E27FC236}">
                    <a16:creationId xmlns:a16="http://schemas.microsoft.com/office/drawing/2014/main" id="{D63C5A1B-26A2-BB42-B48C-9BB3D45828BB}"/>
                  </a:ext>
                </a:extLst>
              </p:cNvPr>
              <p:cNvSpPr txBox="1">
                <a:spLocks noRot="1" noChangeAspect="1" noMove="1" noResize="1" noEditPoints="1" noAdjustHandles="1" noChangeArrowheads="1" noChangeShapeType="1" noTextEdit="1"/>
              </p:cNvSpPr>
              <p:nvPr/>
            </p:nvSpPr>
            <p:spPr bwMode="auto">
              <a:xfrm>
                <a:off x="1451582" y="6252795"/>
                <a:ext cx="2209900" cy="369332"/>
              </a:xfrm>
              <a:prstGeom prst="rect">
                <a:avLst/>
              </a:prstGeom>
              <a:blipFill>
                <a:blip r:embed="rId4"/>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23">
                <a:extLst>
                  <a:ext uri="{FF2B5EF4-FFF2-40B4-BE49-F238E27FC236}">
                    <a16:creationId xmlns:a16="http://schemas.microsoft.com/office/drawing/2014/main" id="{DD8DE347-19AD-7B4C-B590-320F1DF03214}"/>
                  </a:ext>
                </a:extLst>
              </p:cNvPr>
              <p:cNvSpPr txBox="1"/>
              <p:nvPr/>
            </p:nvSpPr>
            <p:spPr bwMode="auto">
              <a:xfrm>
                <a:off x="1477234" y="2233344"/>
                <a:ext cx="1391663"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i="1">
                              <a:latin typeface="Cambria Math" panose="02040503050406030204" pitchFamily="18" charset="0"/>
                              <a:ea typeface="Cambria Math" panose="02040503050406030204" pitchFamily="18" charset="0"/>
                            </a:rPr>
                            <m:t>𝑟</m:t>
                          </m:r>
                        </m:sub>
                      </m:sSub>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𝑠</m:t>
                          </m:r>
                        </m:sub>
                      </m:sSub>
                    </m:oMath>
                  </m:oMathPara>
                </a14:m>
                <a:endParaRPr lang="zh-TW" altLang="en-US" sz="1800" dirty="0">
                  <a:latin typeface="Times New Roman" panose="02020603050405020304" pitchFamily="18" charset="0"/>
                </a:endParaRPr>
              </a:p>
            </p:txBody>
          </p:sp>
        </mc:Choice>
        <mc:Fallback xmlns="">
          <p:sp>
            <p:nvSpPr>
              <p:cNvPr id="24" name="文字方塊 23">
                <a:extLst>
                  <a:ext uri="{FF2B5EF4-FFF2-40B4-BE49-F238E27FC236}">
                    <a16:creationId xmlns:a16="http://schemas.microsoft.com/office/drawing/2014/main" id="{DD8DE347-19AD-7B4C-B590-320F1DF03214}"/>
                  </a:ext>
                </a:extLst>
              </p:cNvPr>
              <p:cNvSpPr txBox="1">
                <a:spLocks noRot="1" noChangeAspect="1" noMove="1" noResize="1" noEditPoints="1" noAdjustHandles="1" noChangeArrowheads="1" noChangeShapeType="1" noTextEdit="1"/>
              </p:cNvSpPr>
              <p:nvPr/>
            </p:nvSpPr>
            <p:spPr bwMode="auto">
              <a:xfrm>
                <a:off x="1477234" y="2233344"/>
                <a:ext cx="1391663" cy="369332"/>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24">
                <a:extLst>
                  <a:ext uri="{FF2B5EF4-FFF2-40B4-BE49-F238E27FC236}">
                    <a16:creationId xmlns:a16="http://schemas.microsoft.com/office/drawing/2014/main" id="{023D8007-BBA4-8341-9DC0-DE9F8D1F90F6}"/>
                  </a:ext>
                </a:extLst>
              </p:cNvPr>
              <p:cNvSpPr txBox="1"/>
              <p:nvPr/>
            </p:nvSpPr>
            <p:spPr bwMode="auto">
              <a:xfrm>
                <a:off x="1451582" y="5629219"/>
                <a:ext cx="1875578" cy="369332"/>
              </a:xfrm>
              <a:prstGeom prst="rect">
                <a:avLst/>
              </a:prstGeom>
              <a:solidFill>
                <a:srgbClr val="FFFF99"/>
              </a:solidFill>
              <a:ln w="9525">
                <a:noFill/>
                <a:miter lim="800000"/>
                <a:headEnd/>
                <a:tailEnd/>
              </a:ln>
            </p:spPr>
            <p:txBody>
              <a:bodyPr wrap="none" rtlCol="0">
                <a:spAutoFit/>
              </a:bodyPr>
              <a:lstStyle/>
              <a:p>
                <a14:m>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𝑥</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i="1">
                            <a:latin typeface="Cambria Math" panose="02040503050406030204" pitchFamily="18" charset="0"/>
                            <a:ea typeface="Cambria Math" panose="02040503050406030204" pitchFamily="18" charset="0"/>
                          </a:rPr>
                          <m:t>𝑟</m:t>
                        </m:r>
                      </m:sub>
                    </m:sSub>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b="0" i="1" smtClean="0">
                            <a:latin typeface="Cambria Math" panose="02040503050406030204" pitchFamily="18" charset="0"/>
                            <a:ea typeface="Cambria Math" panose="02040503050406030204" pitchFamily="18" charset="0"/>
                          </a:rPr>
                          <m:t>𝑠</m:t>
                        </m:r>
                      </m:sub>
                    </m:sSub>
                    <m:r>
                      <a:rPr lang="en-US" altLang="zh-TW" sz="1800" i="1" smtClean="0">
                        <a:latin typeface="Cambria Math" panose="02040503050406030204" pitchFamily="18" charset="0"/>
                        <a:ea typeface="Cambria Math" panose="02040503050406030204" pitchFamily="18" charset="0"/>
                      </a:rPr>
                      <m:t>→</m:t>
                    </m:r>
                  </m:oMath>
                </a14:m>
                <a:r>
                  <a:rPr lang="en-US" altLang="zh-TW" sz="1800" dirty="0">
                    <a:latin typeface="Times New Roman" panose="02020603050405020304" pitchFamily="18" charset="0"/>
                    <a:ea typeface="Cambria Math" panose="02040503050406030204" pitchFamily="18" charset="0"/>
                  </a:rPr>
                  <a:t> </a:t>
                </a:r>
                <a14:m>
                  <m:oMath xmlns:m="http://schemas.openxmlformats.org/officeDocument/2006/math">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𝑥</m:t>
                        </m:r>
                      </m:e>
                      <m:sub>
                        <m:r>
                          <a:rPr lang="en-US" altLang="zh-TW" sz="1800" i="1">
                            <a:latin typeface="Cambria Math" panose="02040503050406030204" pitchFamily="18" charset="0"/>
                            <a:ea typeface="Cambria Math" panose="02040503050406030204" pitchFamily="18" charset="0"/>
                          </a:rPr>
                          <m:t>𝑟</m:t>
                        </m:r>
                      </m:sub>
                    </m:sSub>
                  </m:oMath>
                </a14:m>
                <a:endParaRPr lang="zh-TW" altLang="en-US" sz="1800" dirty="0">
                  <a:latin typeface="Times New Roman" panose="02020603050405020304" pitchFamily="18" charset="0"/>
                </a:endParaRPr>
              </a:p>
            </p:txBody>
          </p:sp>
        </mc:Choice>
        <mc:Fallback xmlns="">
          <p:sp>
            <p:nvSpPr>
              <p:cNvPr id="25" name="文字方塊 24">
                <a:extLst>
                  <a:ext uri="{FF2B5EF4-FFF2-40B4-BE49-F238E27FC236}">
                    <a16:creationId xmlns:a16="http://schemas.microsoft.com/office/drawing/2014/main" id="{023D8007-BBA4-8341-9DC0-DE9F8D1F90F6}"/>
                  </a:ext>
                </a:extLst>
              </p:cNvPr>
              <p:cNvSpPr txBox="1">
                <a:spLocks noRot="1" noChangeAspect="1" noMove="1" noResize="1" noEditPoints="1" noAdjustHandles="1" noChangeArrowheads="1" noChangeShapeType="1" noTextEdit="1"/>
              </p:cNvSpPr>
              <p:nvPr/>
            </p:nvSpPr>
            <p:spPr bwMode="auto">
              <a:xfrm>
                <a:off x="1451582" y="5629219"/>
                <a:ext cx="1875578" cy="369332"/>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p:sp>
        <p:nvSpPr>
          <p:cNvPr id="26" name="矩形 14">
            <a:extLst>
              <a:ext uri="{FF2B5EF4-FFF2-40B4-BE49-F238E27FC236}">
                <a16:creationId xmlns:a16="http://schemas.microsoft.com/office/drawing/2014/main" id="{9411D33C-8606-5746-92AF-01F6A49C3252}"/>
              </a:ext>
            </a:extLst>
          </p:cNvPr>
          <p:cNvSpPr>
            <a:spLocks noChangeArrowheads="1"/>
          </p:cNvSpPr>
          <p:nvPr/>
        </p:nvSpPr>
        <p:spPr bwMode="auto">
          <a:xfrm>
            <a:off x="1451582" y="-56181"/>
            <a:ext cx="6192837"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lnSpc>
                <a:spcPct val="150000"/>
              </a:lnSpc>
              <a:spcBef>
                <a:spcPct val="0"/>
              </a:spcBef>
              <a:buFontTx/>
              <a:buNone/>
            </a:pPr>
            <a:r>
              <a:rPr lang="zh-TW" altLang="en-US" sz="1800" dirty="0"/>
              <a:t>對於非齊次方程式，當我們猜到一個解之後，可以在其上加上對應的齊次方程式的解，而仍然滿足一樣的非齊次方程式</a:t>
            </a:r>
          </a:p>
        </p:txBody>
      </p:sp>
      <p:sp>
        <p:nvSpPr>
          <p:cNvPr id="27" name="向右箭號 17">
            <a:extLst>
              <a:ext uri="{FF2B5EF4-FFF2-40B4-BE49-F238E27FC236}">
                <a16:creationId xmlns:a16="http://schemas.microsoft.com/office/drawing/2014/main" id="{4CB7F06C-D8C0-D449-947C-BD3BB15CDC05}"/>
              </a:ext>
            </a:extLst>
          </p:cNvPr>
          <p:cNvSpPr>
            <a:spLocks noChangeArrowheads="1"/>
          </p:cNvSpPr>
          <p:nvPr/>
        </p:nvSpPr>
        <p:spPr bwMode="auto">
          <a:xfrm>
            <a:off x="5279026" y="1065035"/>
            <a:ext cx="360362" cy="287337"/>
          </a:xfrm>
          <a:prstGeom prst="rightArrow">
            <a:avLst>
              <a:gd name="adj1" fmla="val 50000"/>
              <a:gd name="adj2" fmla="val 50166"/>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algn="ctr" eaLnBrk="1" hangingPunct="1">
              <a:spcBef>
                <a:spcPct val="0"/>
              </a:spcBef>
              <a:buFontTx/>
              <a:buNone/>
            </a:pPr>
            <a:endParaRPr lang="zh-TW" altLang="en-US" sz="1800"/>
          </a:p>
        </p:txBody>
      </p:sp>
      <p:sp>
        <p:nvSpPr>
          <p:cNvPr id="28" name="矩形 22">
            <a:extLst>
              <a:ext uri="{FF2B5EF4-FFF2-40B4-BE49-F238E27FC236}">
                <a16:creationId xmlns:a16="http://schemas.microsoft.com/office/drawing/2014/main" id="{D54E89EA-83DA-B647-8FDD-27819D6D7E7F}"/>
              </a:ext>
            </a:extLst>
          </p:cNvPr>
          <p:cNvSpPr>
            <a:spLocks noChangeArrowheads="1"/>
          </p:cNvSpPr>
          <p:nvPr/>
        </p:nvSpPr>
        <p:spPr bwMode="auto">
          <a:xfrm>
            <a:off x="4985971" y="3386372"/>
            <a:ext cx="3867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有兩個未知常數可以附合起始條件</a:t>
            </a:r>
          </a:p>
        </p:txBody>
      </p:sp>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7D64CE92-1880-4045-86D9-7290650D668D}"/>
                  </a:ext>
                </a:extLst>
              </p:cNvPr>
              <p:cNvSpPr/>
              <p:nvPr/>
            </p:nvSpPr>
            <p:spPr>
              <a:xfrm>
                <a:off x="1481116" y="828916"/>
                <a:ext cx="3606316"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𝑥</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𝑑𝑥</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i="1">
                          <a:latin typeface="Cambria Math"/>
                        </a:rPr>
                        <m:t>𝑥</m:t>
                      </m:r>
                      <m:r>
                        <a:rPr lang="en-US" altLang="zh-TW" sz="1800" b="0" i="1" smtClean="0">
                          <a:latin typeface="Cambria Math" panose="02040503050406030204" pitchFamily="18" charset="0"/>
                        </a:rPr>
                        <m:t>=</m:t>
                      </m:r>
                      <m:f>
                        <m:fPr>
                          <m:ctrlPr>
                            <a:rPr lang="zh-TW" altLang="zh-TW" sz="1800" i="1">
                              <a:latin typeface="Cambria Math" panose="02040503050406030204" pitchFamily="18" charset="0"/>
                            </a:rPr>
                          </m:ctrlPr>
                        </m:fPr>
                        <m:num>
                          <m:sSub>
                            <m:sSubPr>
                              <m:ctrlPr>
                                <a:rPr lang="zh-TW" altLang="zh-TW" sz="1800" i="1">
                                  <a:latin typeface="Cambria Math" panose="02040503050406030204" pitchFamily="18" charset="0"/>
                                </a:rPr>
                              </m:ctrlPr>
                            </m:sSubPr>
                            <m:e>
                              <m:r>
                                <a:rPr lang="en-US" altLang="zh-TW" sz="1800" i="1">
                                  <a:latin typeface="Cambria Math"/>
                                </a:rPr>
                                <m:t>𝐹</m:t>
                              </m:r>
                            </m:e>
                            <m:sub>
                              <m:r>
                                <a:rPr lang="en-US" altLang="zh-TW" sz="1800" i="1">
                                  <a:latin typeface="Cambria Math"/>
                                </a:rPr>
                                <m:t>0</m:t>
                              </m:r>
                            </m:sub>
                          </m:sSub>
                        </m:num>
                        <m:den>
                          <m:r>
                            <a:rPr lang="en-US" altLang="zh-TW" sz="1800" i="1">
                              <a:latin typeface="Cambria Math"/>
                            </a:rPr>
                            <m:t>𝑚</m:t>
                          </m:r>
                        </m:den>
                      </m:f>
                      <m:func>
                        <m:funcPr>
                          <m:ctrlPr>
                            <a:rPr lang="zh-TW" altLang="zh-TW" sz="1800" i="1">
                              <a:latin typeface="Cambria Math" panose="02040503050406030204" pitchFamily="18" charset="0"/>
                            </a:rPr>
                          </m:ctrlPr>
                        </m:funcPr>
                        <m:fName>
                          <m:r>
                            <m:rPr>
                              <m:sty m:val="p"/>
                            </m:rPr>
                            <a:rPr lang="en-US" altLang="zh-TW" sz="1800">
                              <a:latin typeface="Cambria Math"/>
                            </a:rPr>
                            <m:t>cos</m:t>
                          </m:r>
                        </m:fName>
                        <m:e>
                          <m:sSub>
                            <m:sSubPr>
                              <m:ctrlPr>
                                <a:rPr lang="zh-TW" altLang="zh-TW" sz="1800" i="1">
                                  <a:latin typeface="Cambria Math" panose="02040503050406030204" pitchFamily="18" charset="0"/>
                                </a:rPr>
                              </m:ctrlPr>
                            </m:sSubPr>
                            <m:e>
                              <m:r>
                                <a:rPr lang="en-US" altLang="zh-TW" sz="1800" i="1">
                                  <a:latin typeface="Cambria Math"/>
                                </a:rPr>
                                <m:t>𝜔</m:t>
                              </m:r>
                            </m:e>
                            <m:sub>
                              <m:r>
                                <a:rPr lang="en-US" altLang="zh-TW" sz="1800" i="1">
                                  <a:latin typeface="Cambria Math"/>
                                </a:rPr>
                                <m:t>𝐷</m:t>
                              </m:r>
                            </m:sub>
                          </m:sSub>
                          <m:r>
                            <a:rPr lang="en-US" altLang="zh-TW" sz="1800" i="1">
                              <a:latin typeface="Cambria Math"/>
                            </a:rPr>
                            <m:t>𝑡</m:t>
                          </m:r>
                        </m:e>
                      </m:func>
                    </m:oMath>
                  </m:oMathPara>
                </a14:m>
                <a:endParaRPr lang="zh-TW" altLang="en-US" sz="1800" dirty="0">
                  <a:latin typeface="Times New Roman" panose="02020603050405020304" pitchFamily="18" charset="0"/>
                </a:endParaRPr>
              </a:p>
            </p:txBody>
          </p:sp>
        </mc:Choice>
        <mc:Fallback xmlns="">
          <p:sp>
            <p:nvSpPr>
              <p:cNvPr id="29" name="矩形 28">
                <a:extLst>
                  <a:ext uri="{FF2B5EF4-FFF2-40B4-BE49-F238E27FC236}">
                    <a16:creationId xmlns:a16="http://schemas.microsoft.com/office/drawing/2014/main" id="{7D64CE92-1880-4045-86D9-7290650D668D}"/>
                  </a:ext>
                </a:extLst>
              </p:cNvPr>
              <p:cNvSpPr>
                <a:spLocks noRot="1" noChangeAspect="1" noMove="1" noResize="1" noEditPoints="1" noAdjustHandles="1" noChangeArrowheads="1" noChangeShapeType="1" noTextEdit="1"/>
              </p:cNvSpPr>
              <p:nvPr/>
            </p:nvSpPr>
            <p:spPr>
              <a:xfrm>
                <a:off x="1481116" y="828916"/>
                <a:ext cx="3606316" cy="648126"/>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5403A0FF-BD25-C54A-85AF-3C90900214BF}"/>
                  </a:ext>
                </a:extLst>
              </p:cNvPr>
              <p:cNvSpPr/>
              <p:nvPr/>
            </p:nvSpPr>
            <p:spPr>
              <a:xfrm>
                <a:off x="5911289" y="861477"/>
                <a:ext cx="2661815" cy="6481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TW" altLang="zh-TW" sz="1800" i="1" smtClean="0">
                              <a:latin typeface="Cambria Math" panose="02040503050406030204" pitchFamily="18" charset="0"/>
                            </a:rPr>
                          </m:ctrlPr>
                        </m:fPr>
                        <m:num>
                          <m:sSup>
                            <m:sSupPr>
                              <m:ctrlPr>
                                <a:rPr lang="zh-TW" altLang="zh-TW" sz="1800" i="1">
                                  <a:latin typeface="Cambria Math" panose="02040503050406030204" pitchFamily="18" charset="0"/>
                                </a:rPr>
                              </m:ctrlPr>
                            </m:sSupPr>
                            <m:e>
                              <m:r>
                                <a:rPr lang="en-US" altLang="zh-TW" sz="1800" i="1">
                                  <a:latin typeface="Cambria Math"/>
                                </a:rPr>
                                <m:t>𝑑</m:t>
                              </m:r>
                            </m:e>
                            <m:sup>
                              <m:r>
                                <a:rPr lang="en-US" altLang="zh-TW" sz="1800" i="1">
                                  <a:latin typeface="Cambria Math"/>
                                </a:rPr>
                                <m:t>2</m:t>
                              </m:r>
                            </m:sup>
                          </m:sSup>
                          <m:r>
                            <a:rPr lang="en-US" altLang="zh-TW" sz="1800" i="1">
                              <a:latin typeface="Cambria Math"/>
                            </a:rPr>
                            <m:t>𝑥</m:t>
                          </m:r>
                        </m:num>
                        <m:den>
                          <m:r>
                            <a:rPr lang="en-US" altLang="zh-TW" sz="1800" i="1">
                              <a:latin typeface="Cambria Math"/>
                            </a:rPr>
                            <m:t>𝑑</m:t>
                          </m:r>
                          <m:sSup>
                            <m:sSupPr>
                              <m:ctrlPr>
                                <a:rPr lang="zh-TW" altLang="zh-TW" sz="1800" i="1">
                                  <a:latin typeface="Cambria Math" panose="02040503050406030204" pitchFamily="18" charset="0"/>
                                </a:rPr>
                              </m:ctrlPr>
                            </m:sSupPr>
                            <m:e>
                              <m:r>
                                <a:rPr lang="en-US" altLang="zh-TW" sz="1800" i="1">
                                  <a:latin typeface="Cambria Math"/>
                                </a:rPr>
                                <m:t>𝑡</m:t>
                              </m:r>
                            </m:e>
                            <m:sup>
                              <m:r>
                                <a:rPr lang="en-US" altLang="zh-TW" sz="1800" i="1">
                                  <a:latin typeface="Cambria Math"/>
                                </a:rPr>
                                <m:t>2</m:t>
                              </m:r>
                            </m:sup>
                          </m:sSup>
                        </m:den>
                      </m:f>
                      <m:r>
                        <a:rPr lang="zh-TW" altLang="en-US" sz="1800" i="1">
                          <a:latin typeface="Cambria Math" panose="02040503050406030204" pitchFamily="18" charset="0"/>
                        </a:rPr>
                        <m:t>＋</m:t>
                      </m:r>
                      <m:f>
                        <m:fPr>
                          <m:ctrlPr>
                            <a:rPr lang="zh-TW"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a:rPr>
                            <m:t>𝑚</m:t>
                          </m:r>
                        </m:den>
                      </m:f>
                      <m:f>
                        <m:fPr>
                          <m:ctrlPr>
                            <a:rPr lang="zh-TW" altLang="zh-TW" sz="1800" i="1">
                              <a:latin typeface="Cambria Math" panose="02040503050406030204" pitchFamily="18" charset="0"/>
                            </a:rPr>
                          </m:ctrlPr>
                        </m:fPr>
                        <m:num>
                          <m:r>
                            <a:rPr lang="en-US" altLang="zh-TW" sz="1800" i="1">
                              <a:latin typeface="Cambria Math"/>
                            </a:rPr>
                            <m:t>𝑑𝑥</m:t>
                          </m:r>
                        </m:num>
                        <m:den>
                          <m:r>
                            <a:rPr lang="en-US" altLang="zh-TW" sz="1800" i="1">
                              <a:latin typeface="Cambria Math"/>
                            </a:rPr>
                            <m:t>𝑑𝑡</m:t>
                          </m:r>
                        </m:den>
                      </m:f>
                      <m:r>
                        <a:rPr lang="en-US" altLang="zh-TW" sz="1800" b="0" i="1" smtClean="0">
                          <a:latin typeface="Cambria Math" panose="02040503050406030204" pitchFamily="18" charset="0"/>
                        </a:rPr>
                        <m:t>+</m:t>
                      </m:r>
                      <m:sSup>
                        <m:sSupPr>
                          <m:ctrlPr>
                            <a:rPr lang="zh-TW" altLang="zh-TW" sz="1800" i="1">
                              <a:latin typeface="Cambria Math" panose="02040503050406030204" pitchFamily="18" charset="0"/>
                            </a:rPr>
                          </m:ctrlPr>
                        </m:sSupPr>
                        <m:e>
                          <m:r>
                            <a:rPr lang="en-US" altLang="zh-TW" sz="1800" i="1">
                              <a:latin typeface="Cambria Math"/>
                            </a:rPr>
                            <m:t>𝜔</m:t>
                          </m:r>
                        </m:e>
                        <m:sup>
                          <m:r>
                            <a:rPr lang="en-US" altLang="zh-TW" sz="1800" i="1">
                              <a:latin typeface="Cambria Math"/>
                            </a:rPr>
                            <m:t>2</m:t>
                          </m:r>
                        </m:sup>
                      </m:sSup>
                      <m:r>
                        <a:rPr lang="en-US" altLang="zh-TW" sz="1800" i="1">
                          <a:latin typeface="Cambria Math"/>
                        </a:rPr>
                        <m:t>𝑥</m:t>
                      </m:r>
                      <m:r>
                        <a:rPr lang="en-US" altLang="zh-TW" sz="1800" b="0" i="1" smtClean="0">
                          <a:latin typeface="Cambria Math" panose="02040503050406030204" pitchFamily="18" charset="0"/>
                        </a:rPr>
                        <m:t>=0</m:t>
                      </m:r>
                    </m:oMath>
                  </m:oMathPara>
                </a14:m>
                <a:endParaRPr lang="zh-TW" altLang="en-US" sz="1800" dirty="0">
                  <a:latin typeface="Times New Roman" panose="02020603050405020304" pitchFamily="18" charset="0"/>
                </a:endParaRPr>
              </a:p>
            </p:txBody>
          </p:sp>
        </mc:Choice>
        <mc:Fallback xmlns="">
          <p:sp>
            <p:nvSpPr>
              <p:cNvPr id="30" name="矩形 29">
                <a:extLst>
                  <a:ext uri="{FF2B5EF4-FFF2-40B4-BE49-F238E27FC236}">
                    <a16:creationId xmlns:a16="http://schemas.microsoft.com/office/drawing/2014/main" id="{5403A0FF-BD25-C54A-85AF-3C90900214BF}"/>
                  </a:ext>
                </a:extLst>
              </p:cNvPr>
              <p:cNvSpPr>
                <a:spLocks noRot="1" noChangeAspect="1" noMove="1" noResize="1" noEditPoints="1" noAdjustHandles="1" noChangeArrowheads="1" noChangeShapeType="1" noTextEdit="1"/>
              </p:cNvSpPr>
              <p:nvPr/>
            </p:nvSpPr>
            <p:spPr>
              <a:xfrm>
                <a:off x="5911289" y="861477"/>
                <a:ext cx="2661815" cy="648126"/>
              </a:xfrm>
              <a:prstGeom prst="rect">
                <a:avLst/>
              </a:prstGeom>
              <a:blipFill>
                <a:blip r:embed="rId8"/>
                <a:stretch>
                  <a:fillRect b="-37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30">
                <a:extLst>
                  <a:ext uri="{FF2B5EF4-FFF2-40B4-BE49-F238E27FC236}">
                    <a16:creationId xmlns:a16="http://schemas.microsoft.com/office/drawing/2014/main" id="{B9E00351-9602-7548-B6A2-71CD1BD2F129}"/>
                  </a:ext>
                </a:extLst>
              </p:cNvPr>
              <p:cNvSpPr txBox="1"/>
              <p:nvPr/>
            </p:nvSpPr>
            <p:spPr bwMode="auto">
              <a:xfrm>
                <a:off x="1451582" y="1598614"/>
                <a:ext cx="3444789" cy="50109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𝑠</m:t>
                          </m:r>
                        </m:sub>
                      </m:sSub>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𝑚</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rPr>
                            <m:t>𝑒</m:t>
                          </m:r>
                        </m:e>
                        <m:sup>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a:rPr>
                                <m:t>𝑏</m:t>
                              </m:r>
                            </m:num>
                            <m:den>
                              <m:r>
                                <a:rPr lang="en-US" altLang="zh-TW" sz="1800" i="1">
                                  <a:latin typeface="Cambria Math" panose="02040503050406030204" pitchFamily="18" charset="0"/>
                                </a:rPr>
                                <m:t>2</m:t>
                              </m:r>
                              <m:r>
                                <a:rPr lang="en-US" altLang="zh-TW" sz="1800" i="1">
                                  <a:latin typeface="Cambria Math"/>
                                </a:rPr>
                                <m:t>𝑚</m:t>
                              </m:r>
                            </m:den>
                          </m:f>
                          <m:r>
                            <a:rPr lang="en-US" altLang="zh-TW" sz="1800" i="1">
                              <a:latin typeface="Cambria Math" panose="02040503050406030204" pitchFamily="18" charset="0"/>
                            </a:rPr>
                            <m:t>𝑡</m:t>
                          </m:r>
                        </m:sup>
                      </m:sSup>
                      <m:d>
                        <m:dPr>
                          <m:begChr m:val="["/>
                          <m:endChr m:val="]"/>
                          <m:ctrlPr>
                            <a:rPr lang="en-US" altLang="zh-TW" sz="1800" i="1">
                              <a:latin typeface="Cambria Math" panose="02040503050406030204" pitchFamily="18" charset="0"/>
                              <a:ea typeface="Cambria Math" panose="02040503050406030204" pitchFamily="18" charset="0"/>
                            </a:rPr>
                          </m:ctrlPr>
                        </m:dPr>
                        <m:e>
                          <m:func>
                            <m:funcPr>
                              <m:ctrlPr>
                                <a:rPr lang="en-US" altLang="zh-TW" sz="1800" i="1">
                                  <a:latin typeface="Cambria Math" panose="02040503050406030204" pitchFamily="18" charset="0"/>
                                  <a:ea typeface="Cambria Math" panose="02040503050406030204" pitchFamily="18" charset="0"/>
                                </a:rPr>
                              </m:ctrlPr>
                            </m:funcPr>
                            <m:fName>
                              <m:r>
                                <m:rPr>
                                  <m:sty m:val="p"/>
                                </m:rPr>
                                <a:rPr lang="en-US" altLang="zh-TW" sz="1800">
                                  <a:latin typeface="Cambria Math" panose="02040503050406030204" pitchFamily="18" charset="0"/>
                                  <a:ea typeface="Cambria Math" panose="02040503050406030204" pitchFamily="18" charset="0"/>
                                </a:rPr>
                                <m:t>cos</m:t>
                              </m:r>
                            </m:fName>
                            <m:e>
                              <m:d>
                                <m:dPr>
                                  <m:ctrlPr>
                                    <a:rPr lang="en-US" altLang="zh-TW" sz="1800" i="1" smtClean="0">
                                      <a:latin typeface="Cambria Math" panose="02040503050406030204" pitchFamily="18" charset="0"/>
                                      <a:ea typeface="Cambria Math" panose="02040503050406030204" pitchFamily="18" charset="0"/>
                                    </a:rPr>
                                  </m:ctrlPr>
                                </m:dPr>
                                <m:e>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panose="02040503050406030204" pitchFamily="18" charset="0"/>
                                        </a:rPr>
                                        <m:t>′</m:t>
                                      </m:r>
                                    </m:sup>
                                  </m:sSup>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𝜙</m:t>
                                  </m:r>
                                </m:e>
                              </m:d>
                            </m:e>
                          </m:func>
                        </m:e>
                      </m:d>
                    </m:oMath>
                  </m:oMathPara>
                </a14:m>
                <a:endParaRPr lang="zh-TW" altLang="en-US" sz="1800" dirty="0">
                  <a:latin typeface="Times New Roman" panose="02020603050405020304" pitchFamily="18" charset="0"/>
                </a:endParaRPr>
              </a:p>
            </p:txBody>
          </p:sp>
        </mc:Choice>
        <mc:Fallback xmlns="">
          <p:sp>
            <p:nvSpPr>
              <p:cNvPr id="31" name="文字方塊 30">
                <a:extLst>
                  <a:ext uri="{FF2B5EF4-FFF2-40B4-BE49-F238E27FC236}">
                    <a16:creationId xmlns:a16="http://schemas.microsoft.com/office/drawing/2014/main" id="{B9E00351-9602-7548-B6A2-71CD1BD2F129}"/>
                  </a:ext>
                </a:extLst>
              </p:cNvPr>
              <p:cNvSpPr txBox="1">
                <a:spLocks noRot="1" noChangeAspect="1" noMove="1" noResize="1" noEditPoints="1" noAdjustHandles="1" noChangeArrowheads="1" noChangeShapeType="1" noTextEdit="1"/>
              </p:cNvSpPr>
              <p:nvPr/>
            </p:nvSpPr>
            <p:spPr bwMode="auto">
              <a:xfrm>
                <a:off x="1451582" y="1598614"/>
                <a:ext cx="3444789" cy="501099"/>
              </a:xfrm>
              <a:prstGeom prst="rect">
                <a:avLst/>
              </a:prstGeom>
              <a:blipFill>
                <a:blip r:embed="rId9"/>
                <a:stretch>
                  <a:fillRect b="-9756"/>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1828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181"/>
                                        </p:tgtEl>
                                        <p:attrNameLst>
                                          <p:attrName>style.visibility</p:attrName>
                                        </p:attrNameLst>
                                      </p:cBhvr>
                                      <p:to>
                                        <p:strVal val="visible"/>
                                      </p:to>
                                    </p:set>
                                    <p:anim calcmode="lin" valueType="num">
                                      <p:cBhvr additive="base">
                                        <p:cTn id="7" dur="500" fill="hold"/>
                                        <p:tgtEl>
                                          <p:spTgt spid="135181"/>
                                        </p:tgtEl>
                                        <p:attrNameLst>
                                          <p:attrName>ppt_x</p:attrName>
                                        </p:attrNameLst>
                                      </p:cBhvr>
                                      <p:tavLst>
                                        <p:tav tm="0">
                                          <p:val>
                                            <p:strVal val="#ppt_x"/>
                                          </p:val>
                                        </p:tav>
                                        <p:tav tm="100000">
                                          <p:val>
                                            <p:strVal val="#ppt_x"/>
                                          </p:val>
                                        </p:tav>
                                      </p:tavLst>
                                    </p:anim>
                                    <p:anim calcmode="lin" valueType="num">
                                      <p:cBhvr additive="base">
                                        <p:cTn id="8" dur="500" fill="hold"/>
                                        <p:tgtEl>
                                          <p:spTgt spid="13518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5184"/>
                                        </p:tgtEl>
                                        <p:attrNameLst>
                                          <p:attrName>style.visibility</p:attrName>
                                        </p:attrNameLst>
                                      </p:cBhvr>
                                      <p:to>
                                        <p:strVal val="visible"/>
                                      </p:to>
                                    </p:set>
                                    <p:anim calcmode="lin" valueType="num">
                                      <p:cBhvr additive="base">
                                        <p:cTn id="11" dur="500" fill="hold"/>
                                        <p:tgtEl>
                                          <p:spTgt spid="135184"/>
                                        </p:tgtEl>
                                        <p:attrNameLst>
                                          <p:attrName>ppt_x</p:attrName>
                                        </p:attrNameLst>
                                      </p:cBhvr>
                                      <p:tavLst>
                                        <p:tav tm="0">
                                          <p:val>
                                            <p:strVal val="#ppt_x"/>
                                          </p:val>
                                        </p:tav>
                                        <p:tav tm="100000">
                                          <p:val>
                                            <p:strVal val="#ppt_x"/>
                                          </p:val>
                                        </p:tav>
                                      </p:tavLst>
                                    </p:anim>
                                    <p:anim calcmode="lin" valueType="num">
                                      <p:cBhvr additive="base">
                                        <p:cTn id="12" dur="500" fill="hold"/>
                                        <p:tgtEl>
                                          <p:spTgt spid="1351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81" grpId="0"/>
      <p:bldP spid="135184" grpId="0"/>
      <p:bldP spid="23" grpId="0" animBg="1"/>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492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3DB56F-4144-F2D1-6510-B281E5ECE5FE}"/>
              </a:ext>
            </a:extLst>
          </p:cNvPr>
          <p:cNvSpPr txBox="1"/>
          <p:nvPr/>
        </p:nvSpPr>
        <p:spPr bwMode="auto">
          <a:xfrm>
            <a:off x="4716016" y="3550214"/>
            <a:ext cx="3384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Eigenvalue problem of Matrix</a:t>
            </a:r>
          </a:p>
        </p:txBody>
      </p:sp>
      <p:sp>
        <p:nvSpPr>
          <p:cNvPr id="3" name="TextBox 2">
            <a:extLst>
              <a:ext uri="{FF2B5EF4-FFF2-40B4-BE49-F238E27FC236}">
                <a16:creationId xmlns:a16="http://schemas.microsoft.com/office/drawing/2014/main" id="{8E322555-98E0-461C-AC4E-0DB5EBC78AEA}"/>
              </a:ext>
            </a:extLst>
          </p:cNvPr>
          <p:cNvSpPr txBox="1"/>
          <p:nvPr/>
        </p:nvSpPr>
        <p:spPr bwMode="auto">
          <a:xfrm>
            <a:off x="959903" y="1378454"/>
            <a:ext cx="23762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單體的運動方程式</a:t>
            </a:r>
            <a:endParaRPr lang="en-US" sz="1800" dirty="0">
              <a:latin typeface="Times New Roman" panose="02020603050405020304" pitchFamily="18" charset="0"/>
            </a:endParaRPr>
          </a:p>
        </p:txBody>
      </p:sp>
      <p:sp>
        <p:nvSpPr>
          <p:cNvPr id="4" name="TextBox 3">
            <a:extLst>
              <a:ext uri="{FF2B5EF4-FFF2-40B4-BE49-F238E27FC236}">
                <a16:creationId xmlns:a16="http://schemas.microsoft.com/office/drawing/2014/main" id="{5C2C77CE-C2A9-E03E-4186-24F5A4143CE2}"/>
              </a:ext>
            </a:extLst>
          </p:cNvPr>
          <p:cNvSpPr txBox="1"/>
          <p:nvPr/>
        </p:nvSpPr>
        <p:spPr bwMode="auto">
          <a:xfrm>
            <a:off x="4704522" y="1389205"/>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Ordinary Differential Equation</a:t>
            </a:r>
          </a:p>
        </p:txBody>
      </p:sp>
      <p:sp>
        <p:nvSpPr>
          <p:cNvPr id="5" name="Down Arrow 4">
            <a:extLst>
              <a:ext uri="{FF2B5EF4-FFF2-40B4-BE49-F238E27FC236}">
                <a16:creationId xmlns:a16="http://schemas.microsoft.com/office/drawing/2014/main" id="{D224ECAA-3ABE-1B05-617F-A2EA7FC054EF}"/>
              </a:ext>
            </a:extLst>
          </p:cNvPr>
          <p:cNvSpPr/>
          <p:nvPr/>
        </p:nvSpPr>
        <p:spPr>
          <a:xfrm>
            <a:off x="1766533" y="1977231"/>
            <a:ext cx="366960" cy="458629"/>
          </a:xfrm>
          <a:prstGeom prst="downArrow">
            <a:avLst/>
          </a:prstGeom>
          <a:solidFill>
            <a:srgbClr val="00B050"/>
          </a:solidFill>
        </p:spPr>
        <p:txBody>
          <a:bodyPr wrap="none" rtlCol="0" anchor="ctr">
            <a:spAutoFit/>
          </a:bodyPr>
          <a:lstStyle/>
          <a:p>
            <a:pPr algn="ctr"/>
            <a:endParaRPr lang="en-US" sz="1800" dirty="0">
              <a:latin typeface="Times New Roman" panose="02020603050405020304" pitchFamily="18" charset="0"/>
            </a:endParaRPr>
          </a:p>
        </p:txBody>
      </p:sp>
      <p:sp>
        <p:nvSpPr>
          <p:cNvPr id="6" name="TextBox 5">
            <a:extLst>
              <a:ext uri="{FF2B5EF4-FFF2-40B4-BE49-F238E27FC236}">
                <a16:creationId xmlns:a16="http://schemas.microsoft.com/office/drawing/2014/main" id="{8C326DA3-D57D-3FF6-70A7-0393CE85C534}"/>
              </a:ext>
            </a:extLst>
          </p:cNvPr>
          <p:cNvSpPr txBox="1"/>
          <p:nvPr/>
        </p:nvSpPr>
        <p:spPr bwMode="auto">
          <a:xfrm>
            <a:off x="959903" y="2551634"/>
            <a:ext cx="3744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多體且彼此耦合的運動方程式</a:t>
            </a:r>
            <a:endParaRPr lang="en-US" sz="1800" dirty="0">
              <a:latin typeface="Times New Roman" panose="02020603050405020304" pitchFamily="18" charset="0"/>
            </a:endParaRPr>
          </a:p>
        </p:txBody>
      </p:sp>
      <p:sp>
        <p:nvSpPr>
          <p:cNvPr id="7" name="TextBox 6">
            <a:extLst>
              <a:ext uri="{FF2B5EF4-FFF2-40B4-BE49-F238E27FC236}">
                <a16:creationId xmlns:a16="http://schemas.microsoft.com/office/drawing/2014/main" id="{E30BDB6D-3F2E-27E2-01F7-C0065F12C152}"/>
              </a:ext>
            </a:extLst>
          </p:cNvPr>
          <p:cNvSpPr txBox="1"/>
          <p:nvPr/>
        </p:nvSpPr>
        <p:spPr bwMode="auto">
          <a:xfrm>
            <a:off x="4716016" y="4509120"/>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Partial Differential Equation</a:t>
            </a:r>
          </a:p>
        </p:txBody>
      </p:sp>
      <p:sp>
        <p:nvSpPr>
          <p:cNvPr id="8" name="TextBox 7">
            <a:extLst>
              <a:ext uri="{FF2B5EF4-FFF2-40B4-BE49-F238E27FC236}">
                <a16:creationId xmlns:a16="http://schemas.microsoft.com/office/drawing/2014/main" id="{39C2FADE-B062-CD64-520B-1AC4A73AB227}"/>
              </a:ext>
            </a:extLst>
          </p:cNvPr>
          <p:cNvSpPr txBox="1"/>
          <p:nvPr/>
        </p:nvSpPr>
        <p:spPr bwMode="auto">
          <a:xfrm>
            <a:off x="4704319" y="3145713"/>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Matrix and Linear Algebra</a:t>
            </a:r>
          </a:p>
        </p:txBody>
      </p:sp>
      <p:sp>
        <p:nvSpPr>
          <p:cNvPr id="9" name="TextBox 8">
            <a:extLst>
              <a:ext uri="{FF2B5EF4-FFF2-40B4-BE49-F238E27FC236}">
                <a16:creationId xmlns:a16="http://schemas.microsoft.com/office/drawing/2014/main" id="{C2C1F707-D928-32D5-3C60-932352370E6E}"/>
              </a:ext>
            </a:extLst>
          </p:cNvPr>
          <p:cNvSpPr txBox="1"/>
          <p:nvPr/>
        </p:nvSpPr>
        <p:spPr bwMode="auto">
          <a:xfrm>
            <a:off x="4704319" y="2604049"/>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System of ODE</a:t>
            </a:r>
          </a:p>
        </p:txBody>
      </p:sp>
      <p:sp>
        <p:nvSpPr>
          <p:cNvPr id="10" name="Down Arrow 9">
            <a:extLst>
              <a:ext uri="{FF2B5EF4-FFF2-40B4-BE49-F238E27FC236}">
                <a16:creationId xmlns:a16="http://schemas.microsoft.com/office/drawing/2014/main" id="{0C2B9BB2-4311-2C26-B3B4-0E70000F74EF}"/>
              </a:ext>
            </a:extLst>
          </p:cNvPr>
          <p:cNvSpPr/>
          <p:nvPr/>
        </p:nvSpPr>
        <p:spPr>
          <a:xfrm>
            <a:off x="1739470" y="4095139"/>
            <a:ext cx="366960" cy="458629"/>
          </a:xfrm>
          <a:prstGeom prst="downArrow">
            <a:avLst/>
          </a:prstGeom>
          <a:solidFill>
            <a:srgbClr val="00B050"/>
          </a:solidFill>
        </p:spPr>
        <p:txBody>
          <a:bodyPr wrap="none" rtlCol="0" anchor="ctr">
            <a:spAutoFit/>
          </a:bodyPr>
          <a:lstStyle/>
          <a:p>
            <a:pPr algn="ctr"/>
            <a:endParaRPr lang="en-US" sz="1800" dirty="0">
              <a:latin typeface="Times New Roman" panose="02020603050405020304" pitchFamily="18" charset="0"/>
            </a:endParaRPr>
          </a:p>
        </p:txBody>
      </p:sp>
      <p:sp>
        <p:nvSpPr>
          <p:cNvPr id="11" name="TextBox 10">
            <a:extLst>
              <a:ext uri="{FF2B5EF4-FFF2-40B4-BE49-F238E27FC236}">
                <a16:creationId xmlns:a16="http://schemas.microsoft.com/office/drawing/2014/main" id="{4914682F-B5EF-AFE6-B211-672FC4B663D1}"/>
              </a:ext>
            </a:extLst>
          </p:cNvPr>
          <p:cNvSpPr txBox="1"/>
          <p:nvPr/>
        </p:nvSpPr>
        <p:spPr bwMode="auto">
          <a:xfrm>
            <a:off x="971600" y="4534818"/>
            <a:ext cx="3312571"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連續介質的波方程式</a:t>
            </a:r>
            <a:endParaRPr lang="en-US" sz="18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72C4695C-45E9-626F-9AAA-53115F8EFE15}"/>
              </a:ext>
            </a:extLst>
          </p:cNvPr>
          <p:cNvSpPr txBox="1"/>
          <p:nvPr/>
        </p:nvSpPr>
        <p:spPr bwMode="auto">
          <a:xfrm>
            <a:off x="2088194" y="4139788"/>
            <a:ext cx="2163199"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連續及大量極限</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val="1636963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53B15-D618-E692-04D7-BF5F3A13A79E}"/>
              </a:ext>
            </a:extLst>
          </p:cNvPr>
          <p:cNvPicPr>
            <a:picLocks noChangeAspect="1"/>
          </p:cNvPicPr>
          <p:nvPr/>
        </p:nvPicPr>
        <p:blipFill>
          <a:blip r:embed="rId2"/>
          <a:srcRect l="15275" t="30880" r="15223" b="45307"/>
          <a:stretch>
            <a:fillRect/>
          </a:stretch>
        </p:blipFill>
        <p:spPr>
          <a:xfrm>
            <a:off x="1243966" y="941045"/>
            <a:ext cx="5544616" cy="1062170"/>
          </a:xfrm>
          <a:prstGeom prst="rect">
            <a:avLst/>
          </a:prstGeom>
        </p:spPr>
      </p:pic>
      <mc:AlternateContent xmlns:mc="http://schemas.openxmlformats.org/markup-compatibility/2006" xmlns:a14="http://schemas.microsoft.com/office/drawing/2010/main">
        <mc:Choice Requires="a14">
          <p:sp>
            <p:nvSpPr>
              <p:cNvPr id="4" name="文字方塊 13">
                <a:extLst>
                  <a:ext uri="{FF2B5EF4-FFF2-40B4-BE49-F238E27FC236}">
                    <a16:creationId xmlns:a16="http://schemas.microsoft.com/office/drawing/2014/main" id="{4BD1C9B0-6E64-5D83-AF98-426786633165}"/>
                  </a:ext>
                </a:extLst>
              </p:cNvPr>
              <p:cNvSpPr txBox="1"/>
              <p:nvPr/>
            </p:nvSpPr>
            <p:spPr bwMode="auto">
              <a:xfrm>
                <a:off x="1243965" y="2165481"/>
                <a:ext cx="541084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1</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d>
                        <m:dPr>
                          <m:ctrlPr>
                            <a:rPr kumimoji="1" lang="en-US" altLang="zh-TW" sz="1800" b="0" i="1" smtClean="0">
                              <a:latin typeface="Cambria Math" panose="02040503050406030204" pitchFamily="18" charset="0"/>
                            </a:rPr>
                          </m:ctrlPr>
                        </m:dPr>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1</m:t>
                              </m:r>
                            </m:sub>
                          </m:sSub>
                        </m:e>
                      </m:d>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d>
                        <m:dPr>
                          <m:ctrlPr>
                            <a:rPr kumimoji="1"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4" name="文字方塊 13">
                <a:extLst>
                  <a:ext uri="{FF2B5EF4-FFF2-40B4-BE49-F238E27FC236}">
                    <a16:creationId xmlns:a16="http://schemas.microsoft.com/office/drawing/2014/main" id="{4BD1C9B0-6E64-5D83-AF98-426786633165}"/>
                  </a:ext>
                </a:extLst>
              </p:cNvPr>
              <p:cNvSpPr txBox="1">
                <a:spLocks noRot="1" noChangeAspect="1" noMove="1" noResize="1" noEditPoints="1" noAdjustHandles="1" noChangeArrowheads="1" noChangeShapeType="1" noTextEdit="1"/>
              </p:cNvSpPr>
              <p:nvPr/>
            </p:nvSpPr>
            <p:spPr bwMode="auto">
              <a:xfrm>
                <a:off x="1243965" y="2165481"/>
                <a:ext cx="5410840" cy="555793"/>
              </a:xfrm>
              <a:prstGeom prst="rect">
                <a:avLst/>
              </a:prstGeom>
              <a:blipFill>
                <a:blip r:embed="rId3"/>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1BE3248F-0148-4691-F6D9-8C19C7E0A9A8}"/>
                  </a:ext>
                </a:extLst>
              </p:cNvPr>
              <p:cNvSpPr txBox="1"/>
              <p:nvPr/>
            </p:nvSpPr>
            <p:spPr bwMode="auto">
              <a:xfrm>
                <a:off x="1259632" y="2873207"/>
                <a:ext cx="5437451"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kumimoji="1" lang="en-US" altLang="zh-TW" sz="1800" i="1" smtClean="0">
                              <a:latin typeface="Cambria Math" panose="02040503050406030204" pitchFamily="18" charset="0"/>
                            </a:rPr>
                          </m:ctrlPr>
                        </m:sSubPr>
                        <m:e>
                          <m:r>
                            <a:rPr kumimoji="1" lang="en-US" altLang="zh-TW" sz="1800" b="0" i="1" smtClean="0">
                              <a:latin typeface="Cambria Math" panose="02040503050406030204" pitchFamily="18" charset="0"/>
                            </a:rPr>
                            <m:t>𝑚</m:t>
                          </m:r>
                        </m:e>
                        <m:sub>
                          <m:r>
                            <a:rPr kumimoji="1" lang="en-US" altLang="zh-TW" sz="1800" b="0" i="1" smtClean="0">
                              <a:latin typeface="Cambria Math" panose="02040503050406030204" pitchFamily="18" charset="0"/>
                            </a:rPr>
                            <m:t>2</m:t>
                          </m:r>
                        </m:sub>
                      </m:sSub>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𝑘</m:t>
                          </m:r>
                        </m:e>
                        <m:sub>
                          <m:r>
                            <a:rPr kumimoji="1" lang="en-US" altLang="zh-TW" sz="1800" b="0" i="1" smtClean="0">
                              <a:latin typeface="Cambria Math" panose="02040503050406030204" pitchFamily="18" charset="0"/>
                            </a:rPr>
                            <m:t>2</m:t>
                          </m:r>
                        </m:sub>
                      </m:sSub>
                      <m:d>
                        <m:dPr>
                          <m:ctrlPr>
                            <a:rPr kumimoji="1" lang="en-US" altLang="zh-TW" sz="1800" b="0" i="1" smtClean="0">
                              <a:latin typeface="Cambria Math" panose="02040503050406030204" pitchFamily="18" charset="0"/>
                            </a:rPr>
                          </m:ctrlPr>
                        </m:dPr>
                        <m:e>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1</m:t>
                              </m:r>
                            </m:sub>
                          </m:sSub>
                        </m:e>
                      </m:d>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e>
                          </m:d>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1BE3248F-0148-4691-F6D9-8C19C7E0A9A8}"/>
                  </a:ext>
                </a:extLst>
              </p:cNvPr>
              <p:cNvSpPr txBox="1">
                <a:spLocks noRot="1" noChangeAspect="1" noMove="1" noResize="1" noEditPoints="1" noAdjustHandles="1" noChangeArrowheads="1" noChangeShapeType="1" noTextEdit="1"/>
              </p:cNvSpPr>
              <p:nvPr/>
            </p:nvSpPr>
            <p:spPr bwMode="auto">
              <a:xfrm>
                <a:off x="1259632" y="2873207"/>
                <a:ext cx="5437451" cy="555793"/>
              </a:xfrm>
              <a:prstGeom prst="rect">
                <a:avLst/>
              </a:prstGeom>
              <a:blipFill>
                <a:blip r:embed="rId4"/>
                <a:stretch>
                  <a:fillRect l="-233" b="-11111"/>
                </a:stretch>
              </a:blipFill>
              <a:ln w="9525">
                <a:noFill/>
                <a:miter lim="800000"/>
                <a:headEnd/>
                <a:tailEnd/>
              </a:ln>
            </p:spPr>
            <p:txBody>
              <a:bodyPr/>
              <a:lstStyle/>
              <a:p>
                <a:r>
                  <a:rPr lang="en-US">
                    <a:noFill/>
                  </a:rPr>
                  <a:t> </a:t>
                </a:r>
              </a:p>
            </p:txBody>
          </p:sp>
        </mc:Fallback>
      </mc:AlternateContent>
      <p:sp>
        <p:nvSpPr>
          <p:cNvPr id="7" name="TextBox 6">
            <a:extLst>
              <a:ext uri="{FF2B5EF4-FFF2-40B4-BE49-F238E27FC236}">
                <a16:creationId xmlns:a16="http://schemas.microsoft.com/office/drawing/2014/main" id="{47BA90F5-9E3C-E555-32AC-E1559C1A01F8}"/>
              </a:ext>
            </a:extLst>
          </p:cNvPr>
          <p:cNvSpPr txBox="1"/>
          <p:nvPr/>
        </p:nvSpPr>
        <p:spPr bwMode="auto">
          <a:xfrm>
            <a:off x="2706772" y="459458"/>
            <a:ext cx="3078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耦合振盪</a:t>
            </a:r>
            <a:r>
              <a:rPr lang="zh-TW" altLang="en-US" sz="1800" dirty="0">
                <a:latin typeface="Times New Roman" panose="02020603050405020304" pitchFamily="18" charset="0"/>
              </a:rPr>
              <a:t> </a:t>
            </a:r>
            <a:r>
              <a:rPr lang="en-US" altLang="zh-TW" sz="1800" dirty="0">
                <a:latin typeface="Times New Roman" panose="02020603050405020304" pitchFamily="18" charset="0"/>
              </a:rPr>
              <a:t>coupled oscillation</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3476DABC-EA8D-1BCB-8B1C-FA6703A2B478}"/>
                  </a:ext>
                </a:extLst>
              </p:cNvPr>
              <p:cNvSpPr txBox="1"/>
              <p:nvPr/>
            </p:nvSpPr>
            <p:spPr bwMode="auto">
              <a:xfrm>
                <a:off x="1259632" y="3547547"/>
                <a:ext cx="288027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kumimoji="1" lang="en-US" altLang="zh-TW" sz="1800" b="0" i="1" smtClean="0">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i="1">
                                  <a:latin typeface="Cambria Math" panose="02040503050406030204" pitchFamily="18" charset="0"/>
                                </a:rPr>
                                <m:t>1</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3476DABC-EA8D-1BCB-8B1C-FA6703A2B478}"/>
                  </a:ext>
                </a:extLst>
              </p:cNvPr>
              <p:cNvSpPr txBox="1">
                <a:spLocks noRot="1" noChangeAspect="1" noMove="1" noResize="1" noEditPoints="1" noAdjustHandles="1" noChangeArrowheads="1" noChangeShapeType="1" noTextEdit="1"/>
              </p:cNvSpPr>
              <p:nvPr/>
            </p:nvSpPr>
            <p:spPr bwMode="auto">
              <a:xfrm>
                <a:off x="1259632" y="3547547"/>
                <a:ext cx="2880276" cy="601127"/>
              </a:xfrm>
              <a:prstGeom prst="rect">
                <a:avLst/>
              </a:prstGeom>
              <a:blipFill>
                <a:blip r:embed="rId5"/>
                <a:stretch>
                  <a:fillRect l="-1322"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1F82C79A-4ED3-141F-E774-C1673BA35CC6}"/>
                  </a:ext>
                </a:extLst>
              </p:cNvPr>
              <p:cNvSpPr txBox="1"/>
              <p:nvPr/>
            </p:nvSpPr>
            <p:spPr bwMode="auto">
              <a:xfrm>
                <a:off x="1259632" y="4226598"/>
                <a:ext cx="2684646" cy="601127"/>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i="1">
                                  <a:latin typeface="Cambria Math" panose="02040503050406030204" pitchFamily="18" charset="0"/>
                                </a:rPr>
                                <m:t>2</m:t>
                              </m:r>
                            </m:sub>
                          </m:sSub>
                        </m:num>
                        <m:den>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𝑘</m:t>
                                  </m:r>
                                </m:e>
                                <m:sub>
                                  <m:r>
                                    <a:rPr lang="en-US" altLang="zh-TW" sz="1800" b="0" i="1" smtClean="0">
                                      <a:latin typeface="Cambria Math" panose="02040503050406030204" pitchFamily="18" charset="0"/>
                                    </a:rPr>
                                    <m:t>3</m:t>
                                  </m:r>
                                </m:sub>
                              </m:sSub>
                            </m:num>
                            <m:den>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𝑚</m:t>
                                  </m:r>
                                </m:e>
                                <m:sub>
                                  <m:r>
                                    <a:rPr lang="en-US" altLang="zh-TW" sz="1800" b="0" i="1" smtClean="0">
                                      <a:latin typeface="Cambria Math" panose="02040503050406030204" pitchFamily="18" charset="0"/>
                                    </a:rPr>
                                    <m:t>2</m:t>
                                  </m:r>
                                </m:sub>
                              </m:sSub>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1F82C79A-4ED3-141F-E774-C1673BA35CC6}"/>
                  </a:ext>
                </a:extLst>
              </p:cNvPr>
              <p:cNvSpPr txBox="1">
                <a:spLocks noRot="1" noChangeAspect="1" noMove="1" noResize="1" noEditPoints="1" noAdjustHandles="1" noChangeArrowheads="1" noChangeShapeType="1" noTextEdit="1"/>
              </p:cNvSpPr>
              <p:nvPr/>
            </p:nvSpPr>
            <p:spPr bwMode="auto">
              <a:xfrm>
                <a:off x="1259632" y="4226598"/>
                <a:ext cx="2684646" cy="601127"/>
              </a:xfrm>
              <a:prstGeom prst="rect">
                <a:avLst/>
              </a:prstGeom>
              <a:blipFill>
                <a:blip r:embed="rId6"/>
                <a:stretch>
                  <a:fillRect l="-1887" b="-6122"/>
                </a:stretch>
              </a:blipFill>
              <a:ln w="9525">
                <a:noFill/>
                <a:miter lim="800000"/>
                <a:headEnd/>
                <a:tailEnd/>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84AA0CB2-8FC4-CE3A-0840-E5BD08569F1F}"/>
              </a:ext>
            </a:extLst>
          </p:cNvPr>
          <p:cNvSpPr txBox="1"/>
          <p:nvPr/>
        </p:nvSpPr>
        <p:spPr bwMode="auto">
          <a:xfrm>
            <a:off x="1241831" y="4915310"/>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兩個粒子的受力，是兩個粒子座標的兩個線性組合，稱為線性系統</a:t>
            </a:r>
            <a:r>
              <a:rPr lang="en-US" sz="1800" dirty="0">
                <a:solidFill>
                  <a:srgbClr val="FF0000"/>
                </a:solidFill>
                <a:latin typeface="Times New Roman" panose="02020603050405020304" pitchFamily="18" charset="0"/>
                <a:cs typeface="Times New Roman" pitchFamily="18" charset="0"/>
              </a:rPr>
              <a:t>。</a:t>
            </a:r>
          </a:p>
        </p:txBody>
      </p:sp>
      <p:sp>
        <p:nvSpPr>
          <p:cNvPr id="15" name="TextBox 14">
            <a:extLst>
              <a:ext uri="{FF2B5EF4-FFF2-40B4-BE49-F238E27FC236}">
                <a16:creationId xmlns:a16="http://schemas.microsoft.com/office/drawing/2014/main" id="{6220C187-80EA-91D0-56AE-F734609DCF70}"/>
              </a:ext>
            </a:extLst>
          </p:cNvPr>
          <p:cNvSpPr txBox="1"/>
          <p:nvPr/>
        </p:nvSpPr>
        <p:spPr bwMode="auto">
          <a:xfrm>
            <a:off x="1241830" y="5305467"/>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線性系統的運動方程式可以以矩陣與行向量的語言來描述</a:t>
            </a:r>
            <a:r>
              <a:rPr lang="en-US" sz="1800" dirty="0">
                <a:solidFill>
                  <a:srgbClr val="FF0000"/>
                </a:solidFill>
                <a:latin typeface="Times New Roman" panose="02020603050405020304" pitchFamily="18" charset="0"/>
                <a:cs typeface="Times New Roman" pitchFamily="18" charset="0"/>
              </a:rPr>
              <a:t>。</a:t>
            </a:r>
          </a:p>
        </p:txBody>
      </p:sp>
      <p:sp>
        <p:nvSpPr>
          <p:cNvPr id="16" name="TextBox 15">
            <a:extLst>
              <a:ext uri="{FF2B5EF4-FFF2-40B4-BE49-F238E27FC236}">
                <a16:creationId xmlns:a16="http://schemas.microsoft.com/office/drawing/2014/main" id="{062B7866-34D7-9654-D08B-7897066F50E2}"/>
              </a:ext>
            </a:extLst>
          </p:cNvPr>
          <p:cNvSpPr txBox="1"/>
          <p:nvPr/>
        </p:nvSpPr>
        <p:spPr bwMode="auto">
          <a:xfrm>
            <a:off x="1241830" y="6106606"/>
            <a:ext cx="6210491"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線性系統可簡化為模式廣義座標的簡諧運動</a:t>
            </a:r>
            <a:r>
              <a:rPr lang="en-US" sz="1800" dirty="0">
                <a:solidFill>
                  <a:srgbClr val="FF0000"/>
                </a:solidFill>
                <a:latin typeface="Times New Roman" panose="02020603050405020304" pitchFamily="18" charset="0"/>
                <a:cs typeface="Times New Roman" pitchFamily="18" charset="0"/>
              </a:rPr>
              <a:t>。</a:t>
            </a:r>
          </a:p>
        </p:txBody>
      </p:sp>
      <p:sp>
        <p:nvSpPr>
          <p:cNvPr id="17" name="TextBox 16">
            <a:extLst>
              <a:ext uri="{FF2B5EF4-FFF2-40B4-BE49-F238E27FC236}">
                <a16:creationId xmlns:a16="http://schemas.microsoft.com/office/drawing/2014/main" id="{FA41676C-E811-340B-ECB3-60D12E598855}"/>
              </a:ext>
            </a:extLst>
          </p:cNvPr>
          <p:cNvSpPr txBox="1"/>
          <p:nvPr/>
        </p:nvSpPr>
        <p:spPr bwMode="auto">
          <a:xfrm>
            <a:off x="1259632" y="5695624"/>
            <a:ext cx="7576507" cy="369332"/>
          </a:xfrm>
          <a:prstGeom prst="rect">
            <a:avLst/>
          </a:prstGeom>
          <a:noFill/>
          <a:ln w="9525">
            <a:noFill/>
            <a:miter lim="800000"/>
            <a:headEnd/>
            <a:tailEnd/>
          </a:ln>
        </p:spPr>
        <p:txBody>
          <a:bodyPr wrap="square" rtlCol="0">
            <a:spAutoFit/>
          </a:bodyPr>
          <a:lstStyle/>
          <a:p>
            <a:pPr algn="l"/>
            <a:r>
              <a:rPr lang="en-US" sz="1800" dirty="0" err="1">
                <a:solidFill>
                  <a:srgbClr val="FF0000"/>
                </a:solidFill>
                <a:latin typeface="Times New Roman" panose="02020603050405020304" pitchFamily="18" charset="0"/>
                <a:cs typeface="Times New Roman" pitchFamily="18" charset="0"/>
              </a:rPr>
              <a:t>運動方程式的解可以寫成矩陣的本徵值問題</a:t>
            </a:r>
            <a:r>
              <a:rPr lang="en-US" sz="1800" dirty="0">
                <a:solidFill>
                  <a:srgbClr val="FF0000"/>
                </a:solidFill>
                <a:latin typeface="Times New Roman" panose="02020603050405020304" pitchFamily="18" charset="0"/>
                <a:cs typeface="Times New Roman" pitchFamily="18" charset="0"/>
              </a:rPr>
              <a:t>。</a:t>
            </a:r>
          </a:p>
        </p:txBody>
      </p:sp>
    </p:spTree>
    <p:extLst>
      <p:ext uri="{BB962C8B-B14F-4D97-AF65-F5344CB8AC3E}">
        <p14:creationId xmlns:p14="http://schemas.microsoft.com/office/powerpoint/2010/main" val="4447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6" grpId="0" animBg="1"/>
      <p:bldP spid="14" grpId="0"/>
      <p:bldP spid="15" grpId="0"/>
      <p:bldP spid="16" grpId="0"/>
      <p:bldP spid="1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AE988-1140-E6AC-1971-9EE8F68D0497}"/>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C9B5101B-1E69-8799-0DF6-29AECE2D0588}"/>
                  </a:ext>
                </a:extLst>
              </p:cNvPr>
              <p:cNvSpPr txBox="1"/>
              <p:nvPr/>
            </p:nvSpPr>
            <p:spPr bwMode="auto">
              <a:xfrm>
                <a:off x="784550" y="1630381"/>
                <a:ext cx="236917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C9B5101B-1E69-8799-0DF6-29AECE2D0588}"/>
                  </a:ext>
                </a:extLst>
              </p:cNvPr>
              <p:cNvSpPr txBox="1">
                <a:spLocks noRot="1" noChangeAspect="1" noMove="1" noResize="1" noEditPoints="1" noAdjustHandles="1" noChangeArrowheads="1" noChangeShapeType="1" noTextEdit="1"/>
              </p:cNvSpPr>
              <p:nvPr/>
            </p:nvSpPr>
            <p:spPr bwMode="auto">
              <a:xfrm>
                <a:off x="784550" y="1630381"/>
                <a:ext cx="2369175" cy="555793"/>
              </a:xfrm>
              <a:prstGeom prst="rect">
                <a:avLst/>
              </a:prstGeom>
              <a:blipFill>
                <a:blip r:embed="rId2"/>
                <a:stretch>
                  <a:fillRect l="-532"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13">
                <a:extLst>
                  <a:ext uri="{FF2B5EF4-FFF2-40B4-BE49-F238E27FC236}">
                    <a16:creationId xmlns:a16="http://schemas.microsoft.com/office/drawing/2014/main" id="{1A0CF952-86B7-C3E5-7F61-617DB051B174}"/>
                  </a:ext>
                </a:extLst>
              </p:cNvPr>
              <p:cNvSpPr txBox="1"/>
              <p:nvPr/>
            </p:nvSpPr>
            <p:spPr bwMode="auto">
              <a:xfrm>
                <a:off x="784550" y="2265149"/>
                <a:ext cx="2162900"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f>
                            <m:fPr>
                              <m:ctrlPr>
                                <a:rPr lang="en-US" altLang="zh-TW" sz="1800" i="1">
                                  <a:latin typeface="Cambria Math" panose="02040503050406030204" pitchFamily="18" charset="0"/>
                                </a:rPr>
                              </m:ctrlPr>
                            </m:fPr>
                            <m:num>
                              <m:r>
                                <a:rPr lang="en-US" altLang="zh-TW" sz="1800" b="0" i="1" smtClean="0">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2" name="文字方塊 13">
                <a:extLst>
                  <a:ext uri="{FF2B5EF4-FFF2-40B4-BE49-F238E27FC236}">
                    <a16:creationId xmlns:a16="http://schemas.microsoft.com/office/drawing/2014/main" id="{1A0CF952-86B7-C3E5-7F61-617DB051B174}"/>
                  </a:ext>
                </a:extLst>
              </p:cNvPr>
              <p:cNvSpPr txBox="1">
                <a:spLocks noRot="1" noChangeAspect="1" noMove="1" noResize="1" noEditPoints="1" noAdjustHandles="1" noChangeArrowheads="1" noChangeShapeType="1" noTextEdit="1"/>
              </p:cNvSpPr>
              <p:nvPr/>
            </p:nvSpPr>
            <p:spPr bwMode="auto">
              <a:xfrm>
                <a:off x="784550" y="2265149"/>
                <a:ext cx="2162900" cy="555793"/>
              </a:xfrm>
              <a:prstGeom prst="rect">
                <a:avLst/>
              </a:prstGeom>
              <a:blipFill>
                <a:blip r:embed="rId3"/>
                <a:stretch>
                  <a:fillRect l="-581"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790B4AE-105C-57EB-BD0D-3142E92D0444}"/>
                  </a:ext>
                </a:extLst>
              </p:cNvPr>
              <p:cNvSpPr txBox="1"/>
              <p:nvPr/>
            </p:nvSpPr>
            <p:spPr bwMode="auto">
              <a:xfrm>
                <a:off x="752569" y="4650418"/>
                <a:ext cx="2910412" cy="1151405"/>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𝐹</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𝐹</m:t>
                                    </m:r>
                                  </m:e>
                                  <m:sub>
                                    <m:r>
                                      <a:rPr lang="en-US" altLang="zh-TW" sz="1800" i="1">
                                        <a:latin typeface="Cambria Math" panose="02040503050406030204" pitchFamily="18" charset="0"/>
                                      </a:rPr>
                                      <m:t>2</m:t>
                                    </m:r>
                                  </m:sub>
                                </m:sSub>
                              </m:e>
                            </m:mr>
                          </m:m>
                        </m:e>
                      </m:d>
                      <m:r>
                        <a:rPr lang="en-US" altLang="zh-TW" sz="1800"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𝑭</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5790B4AE-105C-57EB-BD0D-3142E92D0444}"/>
                  </a:ext>
                </a:extLst>
              </p:cNvPr>
              <p:cNvSpPr txBox="1">
                <a:spLocks noRot="1" noChangeAspect="1" noMove="1" noResize="1" noEditPoints="1" noAdjustHandles="1" noChangeArrowheads="1" noChangeShapeType="1" noTextEdit="1"/>
              </p:cNvSpPr>
              <p:nvPr/>
            </p:nvSpPr>
            <p:spPr bwMode="auto">
              <a:xfrm>
                <a:off x="752569" y="4650418"/>
                <a:ext cx="2910412" cy="1151405"/>
              </a:xfrm>
              <a:prstGeom prst="rect">
                <a:avLst/>
              </a:prstGeom>
              <a:blipFill>
                <a:blip r:embed="rId4"/>
                <a:stretch>
                  <a:fillRect l="-1739" r="-1304" b="-659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5816857-3C2B-1177-A59B-D3DCE96C747D}"/>
                  </a:ext>
                </a:extLst>
              </p:cNvPr>
              <p:cNvSpPr txBox="1"/>
              <p:nvPr/>
            </p:nvSpPr>
            <p:spPr bwMode="auto">
              <a:xfrm>
                <a:off x="4038657" y="4856863"/>
                <a:ext cx="3429081" cy="714683"/>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𝑭</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b="0" i="1" smtClean="0">
                                    <a:latin typeface="Cambria Math" panose="02040503050406030204" pitchFamily="18" charset="0"/>
                                  </a:rPr>
                                  <m:t>2</m:t>
                                </m:r>
                                <m:sSubSup>
                                  <m:sSubSupPr>
                                    <m:ctrlPr>
                                      <a:rPr lang="en-US" altLang="zh-TW" sz="1800" i="1" smtClean="0">
                                        <a:latin typeface="Cambria Math" panose="02040503050406030204" pitchFamily="18" charset="0"/>
                                      </a:rPr>
                                    </m:ctrlPr>
                                  </m:sSubSupPr>
                                  <m:e>
                                    <m:r>
                                      <a:rPr lang="en-US" altLang="zh-TW" sz="180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rPr>
                                      <m:t>0</m:t>
                                    </m:r>
                                  </m:sub>
                                  <m:sup>
                                    <m:r>
                                      <a:rPr lang="en-US" altLang="zh-TW" sz="1800" b="0" i="1" smtClean="0">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b="0" i="1" smtClean="0">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r>
                        <a:rPr lang="en-US" altLang="zh-TW" sz="180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55816857-3C2B-1177-A59B-D3DCE96C747D}"/>
                  </a:ext>
                </a:extLst>
              </p:cNvPr>
              <p:cNvSpPr txBox="1">
                <a:spLocks noRot="1" noChangeAspect="1" noMove="1" noResize="1" noEditPoints="1" noAdjustHandles="1" noChangeArrowheads="1" noChangeShapeType="1" noTextEdit="1"/>
              </p:cNvSpPr>
              <p:nvPr/>
            </p:nvSpPr>
            <p:spPr bwMode="auto">
              <a:xfrm>
                <a:off x="4038657" y="4856863"/>
                <a:ext cx="3429081" cy="714683"/>
              </a:xfrm>
              <a:prstGeom prst="rect">
                <a:avLst/>
              </a:prstGeom>
              <a:blipFill>
                <a:blip r:embed="rId5"/>
                <a:stretch>
                  <a:fillRect/>
                </a:stretch>
              </a:blipFill>
              <a:ln>
                <a:noFill/>
              </a:ln>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2DC0544-E929-FE49-0715-5A9507079944}"/>
              </a:ext>
            </a:extLst>
          </p:cNvPr>
          <p:cNvPicPr>
            <a:picLocks noChangeAspect="1"/>
          </p:cNvPicPr>
          <p:nvPr/>
        </p:nvPicPr>
        <p:blipFill>
          <a:blip r:embed="rId6"/>
          <a:srcRect l="15275" t="30880" r="15223" b="45307"/>
          <a:stretch>
            <a:fillRect/>
          </a:stretch>
        </p:blipFill>
        <p:spPr>
          <a:xfrm>
            <a:off x="2475331" y="341889"/>
            <a:ext cx="3277867" cy="627933"/>
          </a:xfrm>
          <a:prstGeom prst="rect">
            <a:avLst/>
          </a:prstGeom>
        </p:spPr>
      </p:pic>
      <p:sp>
        <p:nvSpPr>
          <p:cNvPr id="20" name="Right Arrow 19">
            <a:extLst>
              <a:ext uri="{FF2B5EF4-FFF2-40B4-BE49-F238E27FC236}">
                <a16:creationId xmlns:a16="http://schemas.microsoft.com/office/drawing/2014/main" id="{FDD09E74-6564-5832-B4BB-D1310E1D87B3}"/>
              </a:ext>
            </a:extLst>
          </p:cNvPr>
          <p:cNvSpPr/>
          <p:nvPr/>
        </p:nvSpPr>
        <p:spPr>
          <a:xfrm>
            <a:off x="3307445" y="1955037"/>
            <a:ext cx="245472" cy="733663"/>
          </a:xfrm>
          <a:prstGeom prst="rightArrow">
            <a:avLst/>
          </a:prstGeom>
          <a:solidFill>
            <a:srgbClr val="00B050"/>
          </a:solidFill>
          <a:ln>
            <a:noFill/>
          </a:ln>
        </p:spPr>
        <p:txBody>
          <a:bodyPr wrap="none" rtlCol="0" anchor="ctr">
            <a:spAutoFit/>
          </a:bodyPr>
          <a:lstStyle/>
          <a:p>
            <a:pPr algn="ctr"/>
            <a:endParaRPr lang="en-US" sz="1800" dirty="0">
              <a:latin typeface="Times New Roman" panose="02020603050405020304" pitchFamily="18" charset="0"/>
            </a:endParaRPr>
          </a:p>
        </p:txBody>
      </p:sp>
      <p:sp>
        <p:nvSpPr>
          <p:cNvPr id="21" name="TextBox 20">
            <a:extLst>
              <a:ext uri="{FF2B5EF4-FFF2-40B4-BE49-F238E27FC236}">
                <a16:creationId xmlns:a16="http://schemas.microsoft.com/office/drawing/2014/main" id="{7E0B3E96-EFDD-F7A0-EBFD-80CFC4BFBA6A}"/>
              </a:ext>
            </a:extLst>
          </p:cNvPr>
          <p:cNvSpPr txBox="1"/>
          <p:nvPr/>
        </p:nvSpPr>
        <p:spPr bwMode="auto">
          <a:xfrm>
            <a:off x="752569" y="1128177"/>
            <a:ext cx="7226810"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線性方程式組的右手邊可以以矩陣及行向量的乘積來簡化符號</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AC7AB617-E865-6803-9F41-5CCC8970DA58}"/>
                  </a:ext>
                </a:extLst>
              </p:cNvPr>
              <p:cNvSpPr txBox="1"/>
              <p:nvPr/>
            </p:nvSpPr>
            <p:spPr bwMode="auto">
              <a:xfrm>
                <a:off x="4026689" y="1656668"/>
                <a:ext cx="3278783" cy="1151405"/>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r>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e>
                            </m:mr>
                          </m:m>
                        </m:e>
                      </m:d>
                      <m:r>
                        <a:rPr kumimoji="1" lang="en-US" altLang="zh-TW" sz="1800" b="0" i="1" smtClean="0">
                          <a:latin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AC7AB617-E865-6803-9F41-5CCC8970DA58}"/>
                  </a:ext>
                </a:extLst>
              </p:cNvPr>
              <p:cNvSpPr txBox="1">
                <a:spLocks noRot="1" noChangeAspect="1" noMove="1" noResize="1" noEditPoints="1" noAdjustHandles="1" noChangeArrowheads="1" noChangeShapeType="1" noTextEdit="1"/>
              </p:cNvSpPr>
              <p:nvPr/>
            </p:nvSpPr>
            <p:spPr bwMode="auto">
              <a:xfrm>
                <a:off x="4026689" y="1656668"/>
                <a:ext cx="3278783" cy="1151405"/>
              </a:xfrm>
              <a:prstGeom prst="rect">
                <a:avLst/>
              </a:prstGeom>
              <a:blipFill>
                <a:blip r:embed="rId7"/>
                <a:stretch>
                  <a:fillRect b="-5435"/>
                </a:stretch>
              </a:blipFill>
              <a:ln w="9525">
                <a:noFill/>
                <a:miter lim="800000"/>
                <a:headEnd/>
                <a:tailEnd/>
              </a:ln>
            </p:spPr>
            <p:txBody>
              <a:bodyPr/>
              <a:lstStyle/>
              <a:p>
                <a:r>
                  <a:rPr lang="en-US">
                    <a:noFill/>
                  </a:rPr>
                  <a:t> </a:t>
                </a:r>
              </a:p>
            </p:txBody>
          </p:sp>
        </mc:Fallback>
      </mc:AlternateContent>
      <p:pic>
        <p:nvPicPr>
          <p:cNvPr id="1026" name="Picture 2" descr="The characters of the film (Cypher, Morpheus, Thomas Anderson/Neo, and Trinity) in an alleyway holding guns and weapons, with bullets on the ground. Lines of computer code (known as digital rain) can be seen scattered around the poster. The tagline on the bottom reads &quot;ON MARCH 31ST THE FIGHT FOR THE FUTURE BEGINS.&quot;">
            <a:extLst>
              <a:ext uri="{FF2B5EF4-FFF2-40B4-BE49-F238E27FC236}">
                <a16:creationId xmlns:a16="http://schemas.microsoft.com/office/drawing/2014/main" id="{4593E0B5-1F9C-5B14-3EBE-0E4EFBEED4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0992" y="1655864"/>
            <a:ext cx="1574888" cy="233083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8F3DE43-C8AA-43D2-A9A3-10F55AC3900B}"/>
                  </a:ext>
                </a:extLst>
              </p:cNvPr>
              <p:cNvSpPr txBox="1"/>
              <p:nvPr/>
            </p:nvSpPr>
            <p:spPr bwMode="auto">
              <a:xfrm>
                <a:off x="4038657" y="5773034"/>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8F3DE43-C8AA-43D2-A9A3-10F55AC3900B}"/>
                  </a:ext>
                </a:extLst>
              </p:cNvPr>
              <p:cNvSpPr txBox="1">
                <a:spLocks noRot="1" noChangeAspect="1" noMove="1" noResize="1" noEditPoints="1" noAdjustHandles="1" noChangeArrowheads="1" noChangeShapeType="1" noTextEdit="1"/>
              </p:cNvSpPr>
              <p:nvPr/>
            </p:nvSpPr>
            <p:spPr bwMode="auto">
              <a:xfrm>
                <a:off x="4038657" y="5773034"/>
                <a:ext cx="1509388" cy="555793"/>
              </a:xfrm>
              <a:prstGeom prst="rect">
                <a:avLst/>
              </a:prstGeom>
              <a:blipFill>
                <a:blip r:embed="rId9"/>
                <a:stretch>
                  <a:fillRect l="-4202" r="-1681" b="-13333"/>
                </a:stretch>
              </a:blipFill>
              <a:ln>
                <a:no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8DCDA1B0-E148-345E-B5BC-9F83A44B748B}"/>
              </a:ext>
            </a:extLst>
          </p:cNvPr>
          <p:cNvCxnSpPr/>
          <p:nvPr/>
        </p:nvCxnSpPr>
        <p:spPr>
          <a:xfrm>
            <a:off x="5287080" y="1882026"/>
            <a:ext cx="15723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62C6AA25-77A1-0D8E-C25B-A93CD845C56A}"/>
              </a:ext>
            </a:extLst>
          </p:cNvPr>
          <p:cNvCxnSpPr/>
          <p:nvPr/>
        </p:nvCxnSpPr>
        <p:spPr>
          <a:xfrm>
            <a:off x="7003288" y="1882026"/>
            <a:ext cx="0" cy="64807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331EE06-1400-0CFB-22AE-F1ABCEBADA06}"/>
                  </a:ext>
                </a:extLst>
              </p:cNvPr>
              <p:cNvSpPr txBox="1"/>
              <p:nvPr/>
            </p:nvSpPr>
            <p:spPr bwMode="auto">
              <a:xfrm>
                <a:off x="778395" y="3409398"/>
                <a:ext cx="1106132" cy="5535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𝒙</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0331EE06-1400-0CFB-22AE-F1ABCEBADA06}"/>
                  </a:ext>
                </a:extLst>
              </p:cNvPr>
              <p:cNvSpPr txBox="1">
                <a:spLocks noRot="1" noChangeAspect="1" noMove="1" noResize="1" noEditPoints="1" noAdjustHandles="1" noChangeArrowheads="1" noChangeShapeType="1" noTextEdit="1"/>
              </p:cNvSpPr>
              <p:nvPr/>
            </p:nvSpPr>
            <p:spPr bwMode="auto">
              <a:xfrm>
                <a:off x="778395" y="3409398"/>
                <a:ext cx="1106132" cy="553549"/>
              </a:xfrm>
              <a:prstGeom prst="rect">
                <a:avLst/>
              </a:prstGeom>
              <a:blipFill>
                <a:blip r:embed="rId10"/>
                <a:stretch>
                  <a:fillRect/>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FB08A92A-04E4-7D60-B532-9F09E99DC546}"/>
              </a:ext>
            </a:extLst>
          </p:cNvPr>
          <p:cNvSpPr txBox="1"/>
          <p:nvPr/>
        </p:nvSpPr>
        <p:spPr bwMode="auto">
          <a:xfrm>
            <a:off x="778395" y="2998102"/>
            <a:ext cx="1190742" cy="369332"/>
          </a:xfrm>
          <a:prstGeom prst="rect">
            <a:avLst/>
          </a:prstGeom>
          <a:noFill/>
          <a:ln w="9525">
            <a:noFill/>
            <a:miter lim="800000"/>
            <a:headEnd/>
            <a:tailEnd/>
          </a:ln>
        </p:spPr>
        <p:txBody>
          <a:bodyPr wrap="square" rtlCol="0">
            <a:spAutoFit/>
          </a:bodyPr>
          <a:lstStyle/>
          <a:p>
            <a:pPr algn="l"/>
            <a:r>
              <a:rPr lang="en-US" sz="1800" dirty="0" err="1">
                <a:latin typeface="Times New Roman" panose="02020603050405020304" pitchFamily="18" charset="0"/>
                <a:cs typeface="Times New Roman" pitchFamily="18" charset="0"/>
              </a:rPr>
              <a:t>行向量</a:t>
            </a:r>
            <a:endParaRPr lang="en-US" sz="18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C3041FE-BD53-0699-32F0-BB3DB88A555E}"/>
                  </a:ext>
                </a:extLst>
              </p:cNvPr>
              <p:cNvSpPr txBox="1"/>
              <p:nvPr/>
            </p:nvSpPr>
            <p:spPr bwMode="auto">
              <a:xfrm>
                <a:off x="4038657" y="3219553"/>
                <a:ext cx="2289103" cy="1183978"/>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r>
                              <m:e>
                                <m:r>
                                  <a:rPr lang="en-US" altLang="zh-TW" sz="1800" i="1">
                                    <a:latin typeface="Cambria Math" panose="02040503050406030204" pitchFamily="18" charset="0"/>
                                  </a:rPr>
                                  <m:t>−</m:t>
                                </m:r>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2</m:t>
                                    </m:r>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mr>
                          </m:m>
                        </m:e>
                      </m:d>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C3041FE-BD53-0699-32F0-BB3DB88A555E}"/>
                  </a:ext>
                </a:extLst>
              </p:cNvPr>
              <p:cNvSpPr txBox="1">
                <a:spLocks noRot="1" noChangeAspect="1" noMove="1" noResize="1" noEditPoints="1" noAdjustHandles="1" noChangeArrowheads="1" noChangeShapeType="1" noTextEdit="1"/>
              </p:cNvSpPr>
              <p:nvPr/>
            </p:nvSpPr>
            <p:spPr bwMode="auto">
              <a:xfrm>
                <a:off x="4038657" y="3219553"/>
                <a:ext cx="2289103" cy="1183978"/>
              </a:xfrm>
              <a:prstGeom prst="rect">
                <a:avLst/>
              </a:prstGeom>
              <a:blipFill>
                <a:blip r:embed="rId11"/>
                <a:stretch>
                  <a:fillRect b="-1064"/>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B25D8ABF-747A-5AC6-7C8F-936FEAED6430}"/>
              </a:ext>
            </a:extLst>
          </p:cNvPr>
          <p:cNvSpPr txBox="1"/>
          <p:nvPr/>
        </p:nvSpPr>
        <p:spPr bwMode="auto">
          <a:xfrm>
            <a:off x="4006040" y="2842576"/>
            <a:ext cx="844720" cy="369332"/>
          </a:xfrm>
          <a:prstGeom prst="rect">
            <a:avLst/>
          </a:prstGeom>
          <a:noFill/>
          <a:ln w="9525">
            <a:noFill/>
            <a:miter lim="800000"/>
            <a:headEnd/>
            <a:tailEnd/>
          </a:ln>
        </p:spPr>
        <p:txBody>
          <a:bodyPr wrap="square">
            <a:spAutoFit/>
          </a:bodyPr>
          <a:lstStyle/>
          <a:p>
            <a:r>
              <a:rPr lang="en-US" sz="1800" dirty="0" err="1">
                <a:latin typeface="Times New Roman" panose="02020603050405020304" pitchFamily="18" charset="0"/>
                <a:cs typeface="Times New Roman" pitchFamily="18" charset="0"/>
              </a:rPr>
              <a:t>矩陣</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CF2B331-6DAA-DC40-610B-2A3D00A1D526}"/>
                  </a:ext>
                </a:extLst>
              </p:cNvPr>
              <p:cNvSpPr txBox="1"/>
              <p:nvPr/>
            </p:nvSpPr>
            <p:spPr bwMode="auto">
              <a:xfrm>
                <a:off x="7638218" y="4770770"/>
                <a:ext cx="1261548" cy="910699"/>
              </a:xfrm>
              <a:prstGeom prst="rect">
                <a:avLst/>
              </a:prstGeom>
              <a:solidFill>
                <a:srgbClr val="FFFF00"/>
              </a:solidFill>
              <a:ln w="9525">
                <a:noFill/>
                <a:miter lim="800000"/>
                <a:headEnd/>
                <a:tailEnd/>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0</m:t>
                          </m:r>
                        </m:sub>
                      </m:sSub>
                      <m:r>
                        <a:rPr lang="en-US" altLang="zh-TW" sz="1800" b="0" i="1" smtClean="0">
                          <a:latin typeface="Cambria Math" panose="02040503050406030204" pitchFamily="18" charset="0"/>
                          <a:ea typeface="Cambria Math" panose="02040503050406030204" pitchFamily="18" charset="0"/>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CF2B331-6DAA-DC40-610B-2A3D00A1D526}"/>
                  </a:ext>
                </a:extLst>
              </p:cNvPr>
              <p:cNvSpPr txBox="1">
                <a:spLocks noRot="1" noChangeAspect="1" noMove="1" noResize="1" noEditPoints="1" noAdjustHandles="1" noChangeArrowheads="1" noChangeShapeType="1" noTextEdit="1"/>
              </p:cNvSpPr>
              <p:nvPr/>
            </p:nvSpPr>
            <p:spPr bwMode="auto">
              <a:xfrm>
                <a:off x="7638218" y="4770770"/>
                <a:ext cx="1261548" cy="910699"/>
              </a:xfrm>
              <a:prstGeom prst="rect">
                <a:avLst/>
              </a:prstGeom>
              <a:blipFill>
                <a:blip r:embed="rId12"/>
                <a:stretch>
                  <a:fillRect/>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71812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 calcmode="lin" valueType="num">
                                      <p:cBhvr additive="base">
                                        <p:cTn id="43" dur="500" fill="hold"/>
                                        <p:tgtEl>
                                          <p:spTgt spid="1026"/>
                                        </p:tgtEl>
                                        <p:attrNameLst>
                                          <p:attrName>ppt_x</p:attrName>
                                        </p:attrNameLst>
                                      </p:cBhvr>
                                      <p:tavLst>
                                        <p:tav tm="0">
                                          <p:val>
                                            <p:strVal val="#ppt_x"/>
                                          </p:val>
                                        </p:tav>
                                        <p:tav tm="100000">
                                          <p:val>
                                            <p:strVal val="#ppt_x"/>
                                          </p:val>
                                        </p:tav>
                                      </p:tavLst>
                                    </p:anim>
                                    <p:anim calcmode="lin" valueType="num">
                                      <p:cBhvr additive="base">
                                        <p:cTn id="4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20" grpId="0" animBg="1"/>
      <p:bldP spid="22" grpId="0" animBg="1"/>
      <p:bldP spid="2" grpId="0" animBg="1"/>
      <p:bldP spid="8" grpId="0" animBg="1"/>
      <p:bldP spid="9" grpId="0"/>
      <p:bldP spid="10" grpId="0" animBg="1"/>
      <p:bldP spid="1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7C38-27D9-5B8F-9924-1C3AF4B9BF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E1646D-3599-ED76-58B3-2DEE151E541F}"/>
              </a:ext>
            </a:extLst>
          </p:cNvPr>
          <p:cNvPicPr>
            <a:picLocks noChangeAspect="1"/>
          </p:cNvPicPr>
          <p:nvPr/>
        </p:nvPicPr>
        <p:blipFill>
          <a:blip r:embed="rId2"/>
          <a:stretch>
            <a:fillRect/>
          </a:stretch>
        </p:blipFill>
        <p:spPr>
          <a:xfrm>
            <a:off x="1184838" y="1118780"/>
            <a:ext cx="6821436" cy="3596516"/>
          </a:xfrm>
          <a:prstGeom prst="rect">
            <a:avLst/>
          </a:prstGeom>
        </p:spPr>
      </p:pic>
      <mc:AlternateContent xmlns:mc="http://schemas.openxmlformats.org/markup-compatibility/2006" xmlns:a14="http://schemas.microsoft.com/office/drawing/2010/main">
        <mc:Choice Requires="a14">
          <p:sp>
            <p:nvSpPr>
              <p:cNvPr id="3" name="文字方塊 2">
                <a:extLst>
                  <a:ext uri="{FF2B5EF4-FFF2-40B4-BE49-F238E27FC236}">
                    <a16:creationId xmlns:a16="http://schemas.microsoft.com/office/drawing/2014/main" id="{A0FE5BA8-D1B3-4EAE-68A8-3FFE43EF415B}"/>
                  </a:ext>
                </a:extLst>
              </p:cNvPr>
              <p:cNvSpPr txBox="1">
                <a:spLocks noChangeArrowheads="1"/>
              </p:cNvSpPr>
              <p:nvPr/>
            </p:nvSpPr>
            <p:spPr bwMode="auto">
              <a:xfrm>
                <a:off x="1475656" y="4869702"/>
                <a:ext cx="722590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panose="02040503050406030204" pitchFamily="18" charset="0"/>
                      </a:rPr>
                      <m:t>𝐶</m:t>
                    </m:r>
                  </m:oMath>
                </a14:m>
                <a:r>
                  <a:rPr lang="zh-TW" altLang="en-US" sz="1800" dirty="0">
                    <a:solidFill>
                      <a:srgbClr val="FF0000"/>
                    </a:solidFill>
                  </a:rPr>
                  <a:t>可以是任意數，我們得到了無限多組解，對應無限多組線。。</a:t>
                </a:r>
              </a:p>
            </p:txBody>
          </p:sp>
        </mc:Choice>
        <mc:Fallback xmlns="">
          <p:sp>
            <p:nvSpPr>
              <p:cNvPr id="3" name="文字方塊 2">
                <a:extLst>
                  <a:ext uri="{FF2B5EF4-FFF2-40B4-BE49-F238E27FC236}">
                    <a16:creationId xmlns:a16="http://schemas.microsoft.com/office/drawing/2014/main" id="{C5C00830-AFD8-2AA5-9839-30B13BB934D0}"/>
                  </a:ext>
                </a:extLst>
              </p:cNvPr>
              <p:cNvSpPr txBox="1">
                <a:spLocks noRot="1" noChangeAspect="1" noMove="1" noResize="1" noEditPoints="1" noAdjustHandles="1" noChangeArrowheads="1" noChangeShapeType="1" noTextEdit="1"/>
              </p:cNvSpPr>
              <p:nvPr/>
            </p:nvSpPr>
            <p:spPr bwMode="auto">
              <a:xfrm>
                <a:off x="1475656" y="4869702"/>
                <a:ext cx="7225904" cy="369332"/>
              </a:xfrm>
              <a:prstGeom prst="rect">
                <a:avLst/>
              </a:prstGeom>
              <a:blipFill>
                <a:blip r:embed="rId3"/>
                <a:stretch>
                  <a:fillRect l="-70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文字方塊 15">
            <a:extLst>
              <a:ext uri="{FF2B5EF4-FFF2-40B4-BE49-F238E27FC236}">
                <a16:creationId xmlns:a16="http://schemas.microsoft.com/office/drawing/2014/main" id="{1F98E086-7B10-B1FD-A6DC-BD5DF6F00350}"/>
              </a:ext>
            </a:extLst>
          </p:cNvPr>
          <p:cNvSpPr txBox="1"/>
          <p:nvPr/>
        </p:nvSpPr>
        <p:spPr>
          <a:xfrm>
            <a:off x="1475656" y="5373216"/>
            <a:ext cx="7368372"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引入適當的起始條件，只有一條線能滿足，微分方程式</a:t>
            </a:r>
            <a:r>
              <a:rPr lang="zh-CN" altLang="en-US" dirty="0">
                <a:solidFill>
                  <a:srgbClr val="FF0000"/>
                </a:solidFill>
                <a:latin typeface="Times New Roman" panose="02020603050405020304" pitchFamily="18" charset="0"/>
              </a:rPr>
              <a:t>就</a:t>
            </a:r>
            <a:r>
              <a:rPr lang="zh-TW" altLang="en-US" dirty="0">
                <a:solidFill>
                  <a:srgbClr val="FF0000"/>
                </a:solidFill>
                <a:latin typeface="Times New Roman" panose="02020603050405020304" pitchFamily="18" charset="0"/>
              </a:rPr>
              <a:t>只有唯一解。</a:t>
            </a:r>
          </a:p>
        </p:txBody>
      </p:sp>
      <p:sp>
        <p:nvSpPr>
          <p:cNvPr id="5" name="TextBox 4">
            <a:extLst>
              <a:ext uri="{FF2B5EF4-FFF2-40B4-BE49-F238E27FC236}">
                <a16:creationId xmlns:a16="http://schemas.microsoft.com/office/drawing/2014/main" id="{3064CCFE-6924-1713-FB08-5384BEDB5FAE}"/>
              </a:ext>
            </a:extLst>
          </p:cNvPr>
          <p:cNvSpPr txBox="1"/>
          <p:nvPr/>
        </p:nvSpPr>
        <p:spPr>
          <a:xfrm>
            <a:off x="3599892" y="549965"/>
            <a:ext cx="1944216"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幾何上的意義</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088A8F6-8BEA-30EA-77A0-A2695BF7F702}"/>
              </a:ext>
            </a:extLst>
          </p:cNvPr>
          <p:cNvSpPr txBox="1"/>
          <p:nvPr/>
        </p:nvSpPr>
        <p:spPr>
          <a:xfrm>
            <a:off x="1475656" y="5877272"/>
            <a:ext cx="4320480"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這個結果幾乎適用於所有的微分方程式</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129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4D4CF-A4B3-8695-9F0D-E839F39A3EF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5C33E0A6-BCFC-0787-60AC-2B365A3719F2}"/>
                  </a:ext>
                </a:extLst>
              </p:cNvPr>
              <p:cNvSpPr>
                <a:spLocks noChangeArrowheads="1"/>
              </p:cNvSpPr>
              <p:nvPr/>
            </p:nvSpPr>
            <p:spPr bwMode="auto">
              <a:xfrm>
                <a:off x="863766" y="5060881"/>
                <a:ext cx="604620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這個</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的一次代數方程組也可以以矩陣及行向量表示：</a:t>
                </a:r>
              </a:p>
            </p:txBody>
          </p:sp>
        </mc:Choice>
        <mc:Fallback xmlns="">
          <p:sp>
            <p:nvSpPr>
              <p:cNvPr id="4" name="矩形 14">
                <a:extLst>
                  <a:ext uri="{FF2B5EF4-FFF2-40B4-BE49-F238E27FC236}">
                    <a16:creationId xmlns:a16="http://schemas.microsoft.com/office/drawing/2014/main" id="{5C33E0A6-BCFC-0787-60AC-2B365A3719F2}"/>
                  </a:ext>
                </a:extLst>
              </p:cNvPr>
              <p:cNvSpPr>
                <a:spLocks noRot="1" noChangeAspect="1" noMove="1" noResize="1" noEditPoints="1" noAdjustHandles="1" noChangeArrowheads="1" noChangeShapeType="1" noTextEdit="1"/>
              </p:cNvSpPr>
              <p:nvPr/>
            </p:nvSpPr>
            <p:spPr bwMode="auto">
              <a:xfrm>
                <a:off x="863766" y="5060881"/>
                <a:ext cx="6046207" cy="369332"/>
              </a:xfrm>
              <a:prstGeom prst="rect">
                <a:avLst/>
              </a:prstGeom>
              <a:blipFill>
                <a:blip r:embed="rId2"/>
                <a:stretch>
                  <a:fillRect l="-104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0F33E40-CD6F-3964-9E36-006B7258ABDE}"/>
                  </a:ext>
                </a:extLst>
              </p:cNvPr>
              <p:cNvSpPr txBox="1"/>
              <p:nvPr/>
            </p:nvSpPr>
            <p:spPr bwMode="auto">
              <a:xfrm>
                <a:off x="4203590" y="5642321"/>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0F33E40-CD6F-3964-9E36-006B7258ABDE}"/>
                  </a:ext>
                </a:extLst>
              </p:cNvPr>
              <p:cNvSpPr txBox="1">
                <a:spLocks noRot="1" noChangeAspect="1" noMove="1" noResize="1" noEditPoints="1" noAdjustHandles="1" noChangeArrowheads="1" noChangeShapeType="1" noTextEdit="1"/>
              </p:cNvSpPr>
              <p:nvPr/>
            </p:nvSpPr>
            <p:spPr bwMode="auto">
              <a:xfrm>
                <a:off x="4203590" y="5642321"/>
                <a:ext cx="1235338" cy="276999"/>
              </a:xfrm>
              <a:prstGeom prst="rect">
                <a:avLst/>
              </a:prstGeom>
              <a:blipFill>
                <a:blip r:embed="rId3"/>
                <a:stretch>
                  <a:fillRect l="-5102" t="-4348" r="-2041"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02D2527-6E0B-3264-4537-3B0B413DEB9E}"/>
                  </a:ext>
                </a:extLst>
              </p:cNvPr>
              <p:cNvSpPr txBox="1"/>
              <p:nvPr/>
            </p:nvSpPr>
            <p:spPr bwMode="auto">
              <a:xfrm>
                <a:off x="5660465" y="5559904"/>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102D2527-6E0B-3264-4537-3B0B413DEB9E}"/>
                  </a:ext>
                </a:extLst>
              </p:cNvPr>
              <p:cNvSpPr txBox="1">
                <a:spLocks noRot="1" noChangeAspect="1" noMove="1" noResize="1" noEditPoints="1" noAdjustHandles="1" noChangeArrowheads="1" noChangeShapeType="1" noTextEdit="1"/>
              </p:cNvSpPr>
              <p:nvPr/>
            </p:nvSpPr>
            <p:spPr bwMode="auto">
              <a:xfrm>
                <a:off x="5660465" y="5559904"/>
                <a:ext cx="963662" cy="461217"/>
              </a:xfrm>
              <a:prstGeom prst="rect">
                <a:avLst/>
              </a:prstGeom>
              <a:blipFill>
                <a:blip r:embed="rId4"/>
                <a:stretch>
                  <a:fillRect l="-2597" b="-78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226183E-3348-7E53-69AB-EC5AEDE6BFA4}"/>
                  </a:ext>
                </a:extLst>
              </p:cNvPr>
              <p:cNvSpPr txBox="1"/>
              <p:nvPr/>
            </p:nvSpPr>
            <p:spPr bwMode="auto">
              <a:xfrm>
                <a:off x="863766" y="6118834"/>
                <a:ext cx="5726286" cy="369332"/>
              </a:xfrm>
              <a:prstGeom prst="rect">
                <a:avLst/>
              </a:prstGeom>
              <a:noFill/>
              <a:ln w="9525">
                <a:noFill/>
                <a:miter lim="800000"/>
                <a:headEnd/>
                <a:tailEnd/>
              </a:ln>
            </p:spPr>
            <p:txBody>
              <a:bodyPr wrap="square">
                <a:spAutoFit/>
              </a:bodyPr>
              <a:lstStyle/>
              <a:p>
                <a:r>
                  <a:rPr lang="en-US" sz="1800" dirty="0">
                    <a:solidFill>
                      <a:srgbClr val="FF0000"/>
                    </a:solidFill>
                    <a:latin typeface="Times New Roman" panose="02020603050405020304" pitchFamily="18" charset="0"/>
                  </a:rPr>
                  <a:t>這稱為矩陣</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err="1">
                    <a:solidFill>
                      <a:srgbClr val="FF0000"/>
                    </a:solidFill>
                    <a:latin typeface="Times New Roman" panose="02020603050405020304" pitchFamily="18" charset="0"/>
                  </a:rPr>
                  <a:t>的本徵值</a:t>
                </a:r>
                <a14:m>
                  <m:oMath xmlns:m="http://schemas.openxmlformats.org/officeDocument/2006/math">
                    <m:r>
                      <a:rPr lang="en-US" sz="1800" i="1" dirty="0" smtClean="0">
                        <a:solidFill>
                          <a:srgbClr val="FF0000"/>
                        </a:solidFill>
                        <a:latin typeface="Cambria Math" panose="02040503050406030204" pitchFamily="18" charset="0"/>
                        <a:ea typeface="Cambria Math" panose="02040503050406030204" pitchFamily="18" charset="0"/>
                      </a:rPr>
                      <m:t>𝜔</m:t>
                    </m:r>
                  </m:oMath>
                </a14:m>
                <a:r>
                  <a:rPr lang="en-US" sz="1800" dirty="0" err="1">
                    <a:solidFill>
                      <a:srgbClr val="FF0000"/>
                    </a:solidFill>
                    <a:latin typeface="Times New Roman" panose="02020603050405020304" pitchFamily="18" charset="0"/>
                  </a:rPr>
                  <a:t>問題</a:t>
                </a:r>
                <a:r>
                  <a:rPr lang="en-US" sz="1800" dirty="0">
                    <a:solidFill>
                      <a:srgbClr val="FF0000"/>
                    </a:solidFill>
                    <a:latin typeface="Times New Roman" panose="02020603050405020304" pitchFamily="18" charset="0"/>
                  </a:rPr>
                  <a:t>，</a:t>
                </a:r>
                <a14:m>
                  <m:oMath xmlns:m="http://schemas.openxmlformats.org/officeDocument/2006/math">
                    <m:r>
                      <a:rPr lang="en-US" sz="1800" b="1" i="1" smtClean="0">
                        <a:solidFill>
                          <a:srgbClr val="FF0000"/>
                        </a:solidFill>
                        <a:latin typeface="Cambria Math" panose="02040503050406030204" pitchFamily="18" charset="0"/>
                      </a:rPr>
                      <m:t>𝒂</m:t>
                    </m:r>
                  </m:oMath>
                </a14:m>
                <a:r>
                  <a:rPr lang="en-US" sz="1800" dirty="0" err="1">
                    <a:solidFill>
                      <a:srgbClr val="FF0000"/>
                    </a:solidFill>
                    <a:latin typeface="Times New Roman" panose="02020603050405020304" pitchFamily="18" charset="0"/>
                  </a:rPr>
                  <a:t>稱為本徵向量</a:t>
                </a:r>
                <a:r>
                  <a:rPr lang="en-US" sz="1800" dirty="0">
                    <a:solidFill>
                      <a:srgbClr val="FF0000"/>
                    </a:solidFill>
                    <a:latin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0226183E-3348-7E53-69AB-EC5AEDE6BFA4}"/>
                  </a:ext>
                </a:extLst>
              </p:cNvPr>
              <p:cNvSpPr txBox="1">
                <a:spLocks noRot="1" noChangeAspect="1" noMove="1" noResize="1" noEditPoints="1" noAdjustHandles="1" noChangeArrowheads="1" noChangeShapeType="1" noTextEdit="1"/>
              </p:cNvSpPr>
              <p:nvPr/>
            </p:nvSpPr>
            <p:spPr bwMode="auto">
              <a:xfrm>
                <a:off x="863766" y="6118834"/>
                <a:ext cx="5726286" cy="369332"/>
              </a:xfrm>
              <a:prstGeom prst="rect">
                <a:avLst/>
              </a:prstGeom>
              <a:blipFill>
                <a:blip r:embed="rId5"/>
                <a:stretch>
                  <a:fillRect l="-1109"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4">
                <a:extLst>
                  <a:ext uri="{FF2B5EF4-FFF2-40B4-BE49-F238E27FC236}">
                    <a16:creationId xmlns:a16="http://schemas.microsoft.com/office/drawing/2014/main" id="{19466C2C-CAC2-CED4-3A51-ECBA435EEB62}"/>
                  </a:ext>
                </a:extLst>
              </p:cNvPr>
              <p:cNvSpPr txBox="1"/>
              <p:nvPr/>
            </p:nvSpPr>
            <p:spPr bwMode="auto">
              <a:xfrm>
                <a:off x="949894" y="1634538"/>
                <a:ext cx="1575047"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19" name="文字方塊 4">
                <a:extLst>
                  <a:ext uri="{FF2B5EF4-FFF2-40B4-BE49-F238E27FC236}">
                    <a16:creationId xmlns:a16="http://schemas.microsoft.com/office/drawing/2014/main" id="{19466C2C-CAC2-CED4-3A51-ECBA435EEB62}"/>
                  </a:ext>
                </a:extLst>
              </p:cNvPr>
              <p:cNvSpPr txBox="1">
                <a:spLocks noRot="1" noChangeAspect="1" noMove="1" noResize="1" noEditPoints="1" noAdjustHandles="1" noChangeArrowheads="1" noChangeShapeType="1" noTextEdit="1"/>
              </p:cNvSpPr>
              <p:nvPr/>
            </p:nvSpPr>
            <p:spPr bwMode="auto">
              <a:xfrm>
                <a:off x="949894" y="1634538"/>
                <a:ext cx="1575047" cy="378245"/>
              </a:xfrm>
              <a:prstGeom prst="rect">
                <a:avLst/>
              </a:prstGeom>
              <a:blipFill>
                <a:blip r:embed="rId6"/>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D49C574-E51B-9F40-E25F-3F659311A33C}"/>
                  </a:ext>
                </a:extLst>
              </p:cNvPr>
              <p:cNvSpPr txBox="1"/>
              <p:nvPr/>
            </p:nvSpPr>
            <p:spPr bwMode="auto">
              <a:xfrm>
                <a:off x="2694682" y="1634538"/>
                <a:ext cx="1640321" cy="378245"/>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𝑎</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D49C574-E51B-9F40-E25F-3F659311A33C}"/>
                  </a:ext>
                </a:extLst>
              </p:cNvPr>
              <p:cNvSpPr txBox="1">
                <a:spLocks noRot="1" noChangeAspect="1" noMove="1" noResize="1" noEditPoints="1" noAdjustHandles="1" noChangeArrowheads="1" noChangeShapeType="1" noTextEdit="1"/>
              </p:cNvSpPr>
              <p:nvPr/>
            </p:nvSpPr>
            <p:spPr bwMode="auto">
              <a:xfrm>
                <a:off x="2694682" y="1634538"/>
                <a:ext cx="1640321" cy="378245"/>
              </a:xfrm>
              <a:prstGeom prst="rect">
                <a:avLst/>
              </a:prstGeom>
              <a:blipFill>
                <a:blip r:embed="rId7"/>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矩形 4">
                <a:extLst>
                  <a:ext uri="{FF2B5EF4-FFF2-40B4-BE49-F238E27FC236}">
                    <a16:creationId xmlns:a16="http://schemas.microsoft.com/office/drawing/2014/main" id="{86B6BF1A-1F1A-B58C-B556-D70F16C9F686}"/>
                  </a:ext>
                </a:extLst>
              </p:cNvPr>
              <p:cNvSpPr>
                <a:spLocks noChangeArrowheads="1"/>
              </p:cNvSpPr>
              <p:nvPr/>
            </p:nvSpPr>
            <p:spPr bwMode="auto">
              <a:xfrm>
                <a:off x="874749" y="1225176"/>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先設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為複數，猜想其解如簡諧運動也可以寫成虛數的指數函數：</a:t>
                </a:r>
              </a:p>
            </p:txBody>
          </p:sp>
        </mc:Choice>
        <mc:Fallback xmlns="">
          <p:sp>
            <p:nvSpPr>
              <p:cNvPr id="21" name="矩形 4">
                <a:extLst>
                  <a:ext uri="{FF2B5EF4-FFF2-40B4-BE49-F238E27FC236}">
                    <a16:creationId xmlns:a16="http://schemas.microsoft.com/office/drawing/2014/main" id="{86B6BF1A-1F1A-B58C-B556-D70F16C9F686}"/>
                  </a:ext>
                </a:extLst>
              </p:cNvPr>
              <p:cNvSpPr>
                <a:spLocks noRot="1" noChangeAspect="1" noMove="1" noResize="1" noEditPoints="1" noAdjustHandles="1" noChangeArrowheads="1" noChangeShapeType="1" noTextEdit="1"/>
              </p:cNvSpPr>
              <p:nvPr/>
            </p:nvSpPr>
            <p:spPr bwMode="auto">
              <a:xfrm>
                <a:off x="874749" y="1225176"/>
                <a:ext cx="7644040" cy="381515"/>
              </a:xfrm>
              <a:prstGeom prst="rect">
                <a:avLst/>
              </a:prstGeom>
              <a:blipFill>
                <a:blip r:embed="rId8"/>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D2B02F29-5DAC-DBF9-EA0B-4C0D8EB3FEFF}"/>
                  </a:ext>
                </a:extLst>
              </p:cNvPr>
              <p:cNvSpPr txBox="1"/>
              <p:nvPr/>
            </p:nvSpPr>
            <p:spPr bwMode="auto">
              <a:xfrm>
                <a:off x="957051" y="3374094"/>
                <a:ext cx="3653308"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D2B02F29-5DAC-DBF9-EA0B-4C0D8EB3FEFF}"/>
                  </a:ext>
                </a:extLst>
              </p:cNvPr>
              <p:cNvSpPr txBox="1">
                <a:spLocks noRot="1" noChangeAspect="1" noMove="1" noResize="1" noEditPoints="1" noAdjustHandles="1" noChangeArrowheads="1" noChangeShapeType="1" noTextEdit="1"/>
              </p:cNvSpPr>
              <p:nvPr/>
            </p:nvSpPr>
            <p:spPr bwMode="auto">
              <a:xfrm>
                <a:off x="957051" y="3374094"/>
                <a:ext cx="3653308" cy="287836"/>
              </a:xfrm>
              <a:prstGeom prst="rect">
                <a:avLst/>
              </a:prstGeom>
              <a:blipFill>
                <a:blip r:embed="rId9"/>
                <a:stretch>
                  <a:fillRect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文字方塊 13">
                <a:extLst>
                  <a:ext uri="{FF2B5EF4-FFF2-40B4-BE49-F238E27FC236}">
                    <a16:creationId xmlns:a16="http://schemas.microsoft.com/office/drawing/2014/main" id="{1A1F0F9B-89A1-C314-4A6E-6400DF336648}"/>
                  </a:ext>
                </a:extLst>
              </p:cNvPr>
              <p:cNvSpPr txBox="1"/>
              <p:nvPr/>
            </p:nvSpPr>
            <p:spPr bwMode="auto">
              <a:xfrm>
                <a:off x="980751" y="4113282"/>
                <a:ext cx="3703513" cy="287836"/>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𝑒</m:t>
                          </m:r>
                        </m:e>
                        <m:sup>
                          <m:r>
                            <a:rPr lang="en-US" altLang="zh-TW" sz="1800" i="1">
                              <a:latin typeface="Cambria Math"/>
                              <a:ea typeface="Cambria Math"/>
                            </a:rPr>
                            <m:t>𝑖</m:t>
                          </m:r>
                          <m:r>
                            <a:rPr lang="en-US" altLang="zh-TW" sz="1800" i="1">
                              <a:latin typeface="Cambria Math" panose="02040503050406030204" pitchFamily="18" charset="0"/>
                              <a:ea typeface="Cambria Math" panose="02040503050406030204" pitchFamily="18" charset="0"/>
                            </a:rPr>
                            <m:t>𝜔</m:t>
                          </m:r>
                          <m:r>
                            <a:rPr lang="en-US" altLang="zh-TW" sz="1800" i="1">
                              <a:latin typeface="Cambria Math"/>
                            </a:rPr>
                            <m:t>𝑡</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3" name="文字方塊 13">
                <a:extLst>
                  <a:ext uri="{FF2B5EF4-FFF2-40B4-BE49-F238E27FC236}">
                    <a16:creationId xmlns:a16="http://schemas.microsoft.com/office/drawing/2014/main" id="{1A1F0F9B-89A1-C314-4A6E-6400DF336648}"/>
                  </a:ext>
                </a:extLst>
              </p:cNvPr>
              <p:cNvSpPr txBox="1">
                <a:spLocks noRot="1" noChangeAspect="1" noMove="1" noResize="1" noEditPoints="1" noAdjustHandles="1" noChangeArrowheads="1" noChangeShapeType="1" noTextEdit="1"/>
              </p:cNvSpPr>
              <p:nvPr/>
            </p:nvSpPr>
            <p:spPr bwMode="auto">
              <a:xfrm>
                <a:off x="980751" y="4113282"/>
                <a:ext cx="3703513" cy="287836"/>
              </a:xfrm>
              <a:prstGeom prst="rect">
                <a:avLst/>
              </a:prstGeom>
              <a:blipFill>
                <a:blip r:embed="rId10"/>
                <a:stretch>
                  <a:fillRect l="-342"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文字方塊 13">
                <a:extLst>
                  <a:ext uri="{FF2B5EF4-FFF2-40B4-BE49-F238E27FC236}">
                    <a16:creationId xmlns:a16="http://schemas.microsoft.com/office/drawing/2014/main" id="{BCA824BE-ADB2-DB01-434A-FCF5F55DD4A9}"/>
                  </a:ext>
                </a:extLst>
              </p:cNvPr>
              <p:cNvSpPr txBox="1"/>
              <p:nvPr/>
            </p:nvSpPr>
            <p:spPr bwMode="auto">
              <a:xfrm>
                <a:off x="5442426" y="3339041"/>
                <a:ext cx="2296463"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4" name="文字方塊 13">
                <a:extLst>
                  <a:ext uri="{FF2B5EF4-FFF2-40B4-BE49-F238E27FC236}">
                    <a16:creationId xmlns:a16="http://schemas.microsoft.com/office/drawing/2014/main" id="{BCA824BE-ADB2-DB01-434A-FCF5F55DD4A9}"/>
                  </a:ext>
                </a:extLst>
              </p:cNvPr>
              <p:cNvSpPr txBox="1">
                <a:spLocks noRot="1" noChangeAspect="1" noMove="1" noResize="1" noEditPoints="1" noAdjustHandles="1" noChangeArrowheads="1" noChangeShapeType="1" noTextEdit="1"/>
              </p:cNvSpPr>
              <p:nvPr/>
            </p:nvSpPr>
            <p:spPr bwMode="auto">
              <a:xfrm>
                <a:off x="5442426" y="3339041"/>
                <a:ext cx="2296463" cy="282450"/>
              </a:xfrm>
              <a:prstGeom prst="rect">
                <a:avLst/>
              </a:prstGeom>
              <a:blipFill>
                <a:blip r:embed="rId11"/>
                <a:stretch>
                  <a:fillRect l="-1648"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文字方塊 13">
                <a:extLst>
                  <a:ext uri="{FF2B5EF4-FFF2-40B4-BE49-F238E27FC236}">
                    <a16:creationId xmlns:a16="http://schemas.microsoft.com/office/drawing/2014/main" id="{BEB3353A-4061-D937-E000-41B2EF2FDBC3}"/>
                  </a:ext>
                </a:extLst>
              </p:cNvPr>
              <p:cNvSpPr txBox="1"/>
              <p:nvPr/>
            </p:nvSpPr>
            <p:spPr bwMode="auto">
              <a:xfrm>
                <a:off x="5386673" y="4116423"/>
                <a:ext cx="2474908" cy="282450"/>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25" name="文字方塊 13">
                <a:extLst>
                  <a:ext uri="{FF2B5EF4-FFF2-40B4-BE49-F238E27FC236}">
                    <a16:creationId xmlns:a16="http://schemas.microsoft.com/office/drawing/2014/main" id="{BEB3353A-4061-D937-E000-41B2EF2FDBC3}"/>
                  </a:ext>
                </a:extLst>
              </p:cNvPr>
              <p:cNvSpPr txBox="1">
                <a:spLocks noRot="1" noChangeAspect="1" noMove="1" noResize="1" noEditPoints="1" noAdjustHandles="1" noChangeArrowheads="1" noChangeShapeType="1" noTextEdit="1"/>
              </p:cNvSpPr>
              <p:nvPr/>
            </p:nvSpPr>
            <p:spPr bwMode="auto">
              <a:xfrm>
                <a:off x="5386673" y="4116423"/>
                <a:ext cx="2474908" cy="282450"/>
              </a:xfrm>
              <a:prstGeom prst="rect">
                <a:avLst/>
              </a:prstGeom>
              <a:blipFill>
                <a:blip r:embed="rId12"/>
                <a:stretch>
                  <a:fillRect l="-510" b="-17391"/>
                </a:stretch>
              </a:blipFill>
              <a:ln w="9525">
                <a:noFill/>
                <a:miter lim="800000"/>
                <a:headEnd/>
                <a:tailEnd/>
              </a:ln>
            </p:spPr>
            <p:txBody>
              <a:bodyPr/>
              <a:lstStyle/>
              <a:p>
                <a:r>
                  <a:rPr lang="en-US">
                    <a:noFill/>
                  </a:rPr>
                  <a:t> </a:t>
                </a:r>
              </a:p>
            </p:txBody>
          </p:sp>
        </mc:Fallback>
      </mc:AlternateContent>
      <p:sp>
        <p:nvSpPr>
          <p:cNvPr id="29" name="Right Arrow 28">
            <a:extLst>
              <a:ext uri="{FF2B5EF4-FFF2-40B4-BE49-F238E27FC236}">
                <a16:creationId xmlns:a16="http://schemas.microsoft.com/office/drawing/2014/main" id="{DED3F7B3-41C3-579E-FA43-8B56035C7ED7}"/>
              </a:ext>
            </a:extLst>
          </p:cNvPr>
          <p:cNvSpPr/>
          <p:nvPr/>
        </p:nvSpPr>
        <p:spPr>
          <a:xfrm>
            <a:off x="4720219" y="3479444"/>
            <a:ext cx="245474" cy="733663"/>
          </a:xfrm>
          <a:prstGeom prst="rightArrow">
            <a:avLst/>
          </a:prstGeom>
          <a:solidFill>
            <a:srgbClr val="00B05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矩形 14">
                <a:extLst>
                  <a:ext uri="{FF2B5EF4-FFF2-40B4-BE49-F238E27FC236}">
                    <a16:creationId xmlns:a16="http://schemas.microsoft.com/office/drawing/2014/main" id="{570A6F03-0155-F917-8855-7B6D4923FFF8}"/>
                  </a:ext>
                </a:extLst>
              </p:cNvPr>
              <p:cNvSpPr>
                <a:spLocks noChangeArrowheads="1"/>
              </p:cNvSpPr>
              <p:nvPr/>
            </p:nvSpPr>
            <p:spPr bwMode="auto">
              <a:xfrm>
                <a:off x="863766" y="4630905"/>
                <a:ext cx="667964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的一次代數方程組以及一個未知數</a:t>
                </a:r>
                <a14:m>
                  <m:oMath xmlns:m="http://schemas.openxmlformats.org/officeDocument/2006/math">
                    <m:r>
                      <a:rPr lang="zh-TW" altLang="en-US" sz="1800" i="1" smtClean="0">
                        <a:solidFill>
                          <a:srgbClr val="FF0000"/>
                        </a:solidFill>
                        <a:latin typeface="Cambria Math" panose="02040503050406030204" pitchFamily="18" charset="0"/>
                      </a:rPr>
                      <m:t>𝜔</m:t>
                    </m:r>
                  </m:oMath>
                </a14:m>
                <a:r>
                  <a:rPr lang="zh-TW" altLang="en-US" sz="1800" dirty="0">
                    <a:solidFill>
                      <a:srgbClr val="FF0000"/>
                    </a:solidFill>
                  </a:rPr>
                  <a:t>。</a:t>
                </a:r>
              </a:p>
            </p:txBody>
          </p:sp>
        </mc:Choice>
        <mc:Fallback xmlns="">
          <p:sp>
            <p:nvSpPr>
              <p:cNvPr id="30" name="矩形 14">
                <a:extLst>
                  <a:ext uri="{FF2B5EF4-FFF2-40B4-BE49-F238E27FC236}">
                    <a16:creationId xmlns:a16="http://schemas.microsoft.com/office/drawing/2014/main" id="{570A6F03-0155-F917-8855-7B6D4923FFF8}"/>
                  </a:ext>
                </a:extLst>
              </p:cNvPr>
              <p:cNvSpPr>
                <a:spLocks noRot="1" noChangeAspect="1" noMove="1" noResize="1" noEditPoints="1" noAdjustHandles="1" noChangeArrowheads="1" noChangeShapeType="1" noTextEdit="1"/>
              </p:cNvSpPr>
              <p:nvPr/>
            </p:nvSpPr>
            <p:spPr bwMode="auto">
              <a:xfrm>
                <a:off x="863766" y="4630905"/>
                <a:ext cx="6679649" cy="369332"/>
              </a:xfrm>
              <a:prstGeom prst="rect">
                <a:avLst/>
              </a:prstGeom>
              <a:blipFill>
                <a:blip r:embed="rId13"/>
                <a:stretch>
                  <a:fillRect l="-95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5E501D2-7607-E36D-9C40-957ADFC22FC9}"/>
                  </a:ext>
                </a:extLst>
              </p:cNvPr>
              <p:cNvSpPr txBox="1"/>
              <p:nvPr/>
            </p:nvSpPr>
            <p:spPr bwMode="auto">
              <a:xfrm>
                <a:off x="4979606" y="1640912"/>
                <a:ext cx="2158283"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25E501D2-7607-E36D-9C40-957ADFC22FC9}"/>
                  </a:ext>
                </a:extLst>
              </p:cNvPr>
              <p:cNvSpPr txBox="1">
                <a:spLocks noRot="1" noChangeAspect="1" noMove="1" noResize="1" noEditPoints="1" noAdjustHandles="1" noChangeArrowheads="1" noChangeShapeType="1" noTextEdit="1"/>
              </p:cNvSpPr>
              <p:nvPr/>
            </p:nvSpPr>
            <p:spPr bwMode="auto">
              <a:xfrm>
                <a:off x="4979606" y="1640912"/>
                <a:ext cx="2158283" cy="461217"/>
              </a:xfrm>
              <a:prstGeom prst="rect">
                <a:avLst/>
              </a:prstGeom>
              <a:blipFill>
                <a:blip r:embed="rId14"/>
                <a:stretch>
                  <a:fillRect l="-1170"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E1D10F-9811-89DA-4B12-5E43A7413861}"/>
                  </a:ext>
                </a:extLst>
              </p:cNvPr>
              <p:cNvSpPr txBox="1"/>
              <p:nvPr/>
            </p:nvSpPr>
            <p:spPr bwMode="auto">
              <a:xfrm>
                <a:off x="863766" y="2393666"/>
                <a:ext cx="7138904" cy="553549"/>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可以想見此解要成立，</a:t>
                </a:r>
                <a14:m>
                  <m:oMath xmlns:m="http://schemas.openxmlformats.org/officeDocument/2006/math">
                    <m:r>
                      <a:rPr lang="en-US" sz="1800" i="1">
                        <a:latin typeface="Cambria Math" panose="02040503050406030204" pitchFamily="18" charset="0"/>
                        <a:ea typeface="Cambria Math" panose="02040503050406030204" pitchFamily="18" charset="0"/>
                      </a:rPr>
                      <m:t>𝜔</m:t>
                    </m:r>
                  </m:oMath>
                </a14:m>
                <a:r>
                  <a:rPr lang="en-US" sz="1800" dirty="0" err="1">
                    <a:latin typeface="Times New Roman" pitchFamily="18" charset="0"/>
                    <a:cs typeface="Times New Roman" pitchFamily="18" charset="0"/>
                  </a:rPr>
                  <a:t>須是特定的值</a:t>
                </a:r>
                <a:r>
                  <a:rPr lang="en-US" sz="1800" dirty="0">
                    <a:latin typeface="Times New Roman" pitchFamily="18" charset="0"/>
                    <a:cs typeface="Times New Roman" pitchFamily="18" charset="0"/>
                  </a:rPr>
                  <a:t>，</a:t>
                </a:r>
                <a14:m>
                  <m:oMath xmlns:m="http://schemas.openxmlformats.org/officeDocument/2006/math">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oMath>
                </a14:m>
                <a:r>
                  <a:rPr lang="en-US" sz="1800" dirty="0" err="1">
                    <a:latin typeface="Times New Roman" pitchFamily="18" charset="0"/>
                    <a:cs typeface="Times New Roman" pitchFamily="18" charset="0"/>
                  </a:rPr>
                  <a:t>必須是特定的行向量</a:t>
                </a:r>
                <a:r>
                  <a:rPr lang="en-US" sz="1800" dirty="0">
                    <a:latin typeface="Times New Roman" pitchFamily="18" charset="0"/>
                    <a:cs typeface="Times New Roman" pitchFamily="18" charset="0"/>
                  </a:rPr>
                  <a:t>。</a:t>
                </a:r>
              </a:p>
            </p:txBody>
          </p:sp>
        </mc:Choice>
        <mc:Fallback xmlns="">
          <p:sp>
            <p:nvSpPr>
              <p:cNvPr id="3" name="TextBox 2">
                <a:extLst>
                  <a:ext uri="{FF2B5EF4-FFF2-40B4-BE49-F238E27FC236}">
                    <a16:creationId xmlns:a16="http://schemas.microsoft.com/office/drawing/2014/main" id="{A6E1D10F-9811-89DA-4B12-5E43A7413861}"/>
                  </a:ext>
                </a:extLst>
              </p:cNvPr>
              <p:cNvSpPr txBox="1">
                <a:spLocks noRot="1" noChangeAspect="1" noMove="1" noResize="1" noEditPoints="1" noAdjustHandles="1" noChangeArrowheads="1" noChangeShapeType="1" noTextEdit="1"/>
              </p:cNvSpPr>
              <p:nvPr/>
            </p:nvSpPr>
            <p:spPr bwMode="auto">
              <a:xfrm>
                <a:off x="863766" y="2393666"/>
                <a:ext cx="7138904" cy="553549"/>
              </a:xfrm>
              <a:prstGeom prst="rect">
                <a:avLst/>
              </a:prstGeom>
              <a:blipFill>
                <a:blip r:embed="rId15"/>
                <a:stretch>
                  <a:fillRect l="-888"/>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54DA9160-68FF-02AA-1D51-8E563121F3C9}"/>
                  </a:ext>
                </a:extLst>
              </p:cNvPr>
              <p:cNvSpPr>
                <a:spLocks noChangeArrowheads="1"/>
              </p:cNvSpPr>
              <p:nvPr/>
            </p:nvSpPr>
            <p:spPr bwMode="auto">
              <a:xfrm>
                <a:off x="863766" y="2102129"/>
                <a:ext cx="7644040"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None/>
                </a:pPr>
                <a:r>
                  <a:rPr lang="zh-TW" altLang="en-US" sz="1800" dirty="0"/>
                  <a:t>注意此猜想中，</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1,</m:t>
                        </m:r>
                        <m:r>
                          <a:rPr lang="en-US" altLang="zh-TW" sz="1800" i="1">
                            <a:latin typeface="Cambria Math" panose="02040503050406030204" pitchFamily="18" charset="0"/>
                          </a:rPr>
                          <m:t>2</m:t>
                        </m:r>
                      </m:sub>
                    </m:sSub>
                  </m:oMath>
                </a14:m>
                <a:r>
                  <a:rPr lang="zh-TW" altLang="en-US" sz="1800" dirty="0"/>
                  <a:t>是以同樣的方式一起隨時間振盪：</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oMath>
                </a14:m>
                <a:r>
                  <a:rPr lang="zh-TW" altLang="en-US" sz="1800" dirty="0"/>
                  <a:t>。</a:t>
                </a:r>
              </a:p>
            </p:txBody>
          </p:sp>
        </mc:Choice>
        <mc:Fallback xmlns="">
          <p:sp>
            <p:nvSpPr>
              <p:cNvPr id="5" name="矩形 4">
                <a:extLst>
                  <a:ext uri="{FF2B5EF4-FFF2-40B4-BE49-F238E27FC236}">
                    <a16:creationId xmlns:a16="http://schemas.microsoft.com/office/drawing/2014/main" id="{54DA9160-68FF-02AA-1D51-8E563121F3C9}"/>
                  </a:ext>
                </a:extLst>
              </p:cNvPr>
              <p:cNvSpPr>
                <a:spLocks noRot="1" noChangeAspect="1" noMove="1" noResize="1" noEditPoints="1" noAdjustHandles="1" noChangeArrowheads="1" noChangeShapeType="1" noTextEdit="1"/>
              </p:cNvSpPr>
              <p:nvPr/>
            </p:nvSpPr>
            <p:spPr bwMode="auto">
              <a:xfrm>
                <a:off x="863766" y="2102129"/>
                <a:ext cx="7644040" cy="381515"/>
              </a:xfrm>
              <a:prstGeom prst="rect">
                <a:avLst/>
              </a:prstGeom>
              <a:blipFill>
                <a:blip r:embed="rId16"/>
                <a:stretch>
                  <a:fillRect l="-82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3C804361-37AC-3C55-3006-747D3EA637E8}"/>
              </a:ext>
            </a:extLst>
          </p:cNvPr>
          <p:cNvSpPr txBox="1"/>
          <p:nvPr/>
        </p:nvSpPr>
        <p:spPr bwMode="auto">
          <a:xfrm>
            <a:off x="874749" y="2869420"/>
            <a:ext cx="4492532"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要找到它們，就要將解代入方程式</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45AD70B7-A5C6-0BE9-3950-C3AC51CDBE4F}"/>
                  </a:ext>
                </a:extLst>
              </p:cNvPr>
              <p:cNvSpPr txBox="1"/>
              <p:nvPr/>
            </p:nvSpPr>
            <p:spPr bwMode="auto">
              <a:xfrm>
                <a:off x="949894" y="643953"/>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45AD70B7-A5C6-0BE9-3950-C3AC51CDBE4F}"/>
                  </a:ext>
                </a:extLst>
              </p:cNvPr>
              <p:cNvSpPr txBox="1">
                <a:spLocks noRot="1" noChangeAspect="1" noMove="1" noResize="1" noEditPoints="1" noAdjustHandles="1" noChangeArrowheads="1" noChangeShapeType="1" noTextEdit="1"/>
              </p:cNvSpPr>
              <p:nvPr/>
            </p:nvSpPr>
            <p:spPr bwMode="auto">
              <a:xfrm>
                <a:off x="949894" y="643953"/>
                <a:ext cx="2417008" cy="555793"/>
              </a:xfrm>
              <a:prstGeom prst="rect">
                <a:avLst/>
              </a:prstGeom>
              <a:blipFill>
                <a:blip r:embed="rId17"/>
                <a:stretch>
                  <a:fillRect l="-1571" r="-524"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2949AC9-C8A4-CEB5-69D7-BCDC52028F27}"/>
                  </a:ext>
                </a:extLst>
              </p:cNvPr>
              <p:cNvSpPr txBox="1"/>
              <p:nvPr/>
            </p:nvSpPr>
            <p:spPr bwMode="auto">
              <a:xfrm>
                <a:off x="3490550" y="643952"/>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2949AC9-C8A4-CEB5-69D7-BCDC52028F27}"/>
                  </a:ext>
                </a:extLst>
              </p:cNvPr>
              <p:cNvSpPr txBox="1">
                <a:spLocks noRot="1" noChangeAspect="1" noMove="1" noResize="1" noEditPoints="1" noAdjustHandles="1" noChangeArrowheads="1" noChangeShapeType="1" noTextEdit="1"/>
              </p:cNvSpPr>
              <p:nvPr/>
            </p:nvSpPr>
            <p:spPr bwMode="auto">
              <a:xfrm>
                <a:off x="3490550" y="643952"/>
                <a:ext cx="2249205" cy="555793"/>
              </a:xfrm>
              <a:prstGeom prst="rect">
                <a:avLst/>
              </a:prstGeom>
              <a:blipFill>
                <a:blip r:embed="rId18"/>
                <a:stretch>
                  <a:fillRect l="-2247" b="-13333"/>
                </a:stretch>
              </a:blipFill>
              <a:ln w="9525">
                <a:noFill/>
                <a:miter lim="800000"/>
                <a:headEnd/>
                <a:tailEnd/>
              </a:ln>
            </p:spPr>
            <p:txBody>
              <a:bodyPr/>
              <a:lstStyle/>
              <a:p>
                <a:r>
                  <a:rPr lang="en-US">
                    <a:noFill/>
                  </a:rPr>
                  <a:t> </a:t>
                </a:r>
              </a:p>
            </p:txBody>
          </p:sp>
        </mc:Fallback>
      </mc:AlternateContent>
      <p:sp>
        <p:nvSpPr>
          <p:cNvPr id="9" name="TextBox 8">
            <a:extLst>
              <a:ext uri="{FF2B5EF4-FFF2-40B4-BE49-F238E27FC236}">
                <a16:creationId xmlns:a16="http://schemas.microsoft.com/office/drawing/2014/main" id="{6F0A4D59-F23E-3558-F6EC-95B4FFFEEBC3}"/>
              </a:ext>
            </a:extLst>
          </p:cNvPr>
          <p:cNvSpPr txBox="1"/>
          <p:nvPr/>
        </p:nvSpPr>
        <p:spPr bwMode="auto">
          <a:xfrm>
            <a:off x="854848" y="5581522"/>
            <a:ext cx="3829416"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以矩陣及行向量的語言來寫</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478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ppt_x"/>
                                          </p:val>
                                        </p:tav>
                                        <p:tav tm="100000">
                                          <p:val>
                                            <p:strVal val="#ppt_x"/>
                                          </p:val>
                                        </p:tav>
                                      </p:tavLst>
                                    </p:anim>
                                    <p:anim calcmode="lin" valueType="num">
                                      <p:cBhvr additive="base">
                                        <p:cTn id="55" dur="500" fill="hold"/>
                                        <p:tgtEl>
                                          <p:spTgt spid="15"/>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additive="base">
                                        <p:cTn id="58" dur="500" fill="hold"/>
                                        <p:tgtEl>
                                          <p:spTgt spid="18"/>
                                        </p:tgtEl>
                                        <p:attrNameLst>
                                          <p:attrName>ppt_x</p:attrName>
                                        </p:attrNameLst>
                                      </p:cBhvr>
                                      <p:tavLst>
                                        <p:tav tm="0">
                                          <p:val>
                                            <p:strVal val="#ppt_x"/>
                                          </p:val>
                                        </p:tav>
                                        <p:tav tm="100000">
                                          <p:val>
                                            <p:strVal val="#ppt_x"/>
                                          </p:val>
                                        </p:tav>
                                      </p:tavLst>
                                    </p:anim>
                                    <p:anim calcmode="lin" valueType="num">
                                      <p:cBhvr additive="base">
                                        <p:cTn id="59" dur="500" fill="hold"/>
                                        <p:tgtEl>
                                          <p:spTgt spid="18"/>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2" presetClass="entr" presetSubtype="4" fill="hold" grpId="1"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additive="base">
                                        <p:cTn id="66" dur="500" fill="hold"/>
                                        <p:tgtEl>
                                          <p:spTgt spid="15"/>
                                        </p:tgtEl>
                                        <p:attrNameLst>
                                          <p:attrName>ppt_x</p:attrName>
                                        </p:attrNameLst>
                                      </p:cBhvr>
                                      <p:tavLst>
                                        <p:tav tm="0">
                                          <p:val>
                                            <p:strVal val="#ppt_x"/>
                                          </p:val>
                                        </p:tav>
                                        <p:tav tm="100000">
                                          <p:val>
                                            <p:strVal val="#ppt_x"/>
                                          </p:val>
                                        </p:tav>
                                      </p:tavLst>
                                    </p:anim>
                                    <p:anim calcmode="lin" valueType="num">
                                      <p:cBhvr additive="base">
                                        <p:cTn id="67" dur="500" fill="hold"/>
                                        <p:tgtEl>
                                          <p:spTgt spid="15"/>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5" grpId="1" animBg="1"/>
      <p:bldP spid="18" grpId="0" animBg="1"/>
      <p:bldP spid="16" grpId="0"/>
      <p:bldP spid="22" grpId="0" animBg="1"/>
      <p:bldP spid="23" grpId="0" animBg="1"/>
      <p:bldP spid="24" grpId="0" animBg="1"/>
      <p:bldP spid="25" grpId="0" animBg="1"/>
      <p:bldP spid="29" grpId="0" animBg="1"/>
      <p:bldP spid="30" grpId="0"/>
      <p:bldP spid="3" grpId="0"/>
      <p:bldP spid="5" grpId="0"/>
      <p:bldP spid="6"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D850D-F43E-5303-FCC4-79516EB65834}"/>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3">
                <a:extLst>
                  <a:ext uri="{FF2B5EF4-FFF2-40B4-BE49-F238E27FC236}">
                    <a16:creationId xmlns:a16="http://schemas.microsoft.com/office/drawing/2014/main" id="{C284C7F0-2E37-3917-1D69-DAA491160A99}"/>
                  </a:ext>
                </a:extLst>
              </p:cNvPr>
              <p:cNvSpPr txBox="1"/>
              <p:nvPr/>
            </p:nvSpPr>
            <p:spPr bwMode="auto">
              <a:xfrm>
                <a:off x="1250805" y="625556"/>
                <a:ext cx="2296463"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smtClean="0">
                              <a:latin typeface="Cambria Math" panose="02040503050406030204" pitchFamily="18" charset="0"/>
                              <a:ea typeface="Cambria Math" panose="02040503050406030204" pitchFamily="18" charset="0"/>
                            </a:rPr>
                            <m:t>𝜔</m:t>
                          </m:r>
                        </m:e>
                        <m:sup>
                          <m:r>
                            <a:rPr lang="en-US" altLang="zh-TW" sz="1800" b="0" i="1" smtClean="0">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oMath>
                  </m:oMathPara>
                </a14:m>
                <a:endParaRPr kumimoji="1" lang="zh-TW" altLang="en-US" sz="1800" dirty="0">
                  <a:latin typeface="Times New Roman" panose="02020603050405020304" pitchFamily="18" charset="0"/>
                </a:endParaRPr>
              </a:p>
            </p:txBody>
          </p:sp>
        </mc:Choice>
        <mc:Fallback xmlns="">
          <p:sp>
            <p:nvSpPr>
              <p:cNvPr id="2" name="文字方塊 13">
                <a:extLst>
                  <a:ext uri="{FF2B5EF4-FFF2-40B4-BE49-F238E27FC236}">
                    <a16:creationId xmlns:a16="http://schemas.microsoft.com/office/drawing/2014/main" id="{C284C7F0-2E37-3917-1D69-DAA491160A99}"/>
                  </a:ext>
                </a:extLst>
              </p:cNvPr>
              <p:cNvSpPr txBox="1">
                <a:spLocks noRot="1" noChangeAspect="1" noMove="1" noResize="1" noEditPoints="1" noAdjustHandles="1" noChangeArrowheads="1" noChangeShapeType="1" noTextEdit="1"/>
              </p:cNvSpPr>
              <p:nvPr/>
            </p:nvSpPr>
            <p:spPr bwMode="auto">
              <a:xfrm>
                <a:off x="1250805" y="625556"/>
                <a:ext cx="2296463" cy="282450"/>
              </a:xfrm>
              <a:prstGeom prst="rect">
                <a:avLst/>
              </a:prstGeom>
              <a:blipFill>
                <a:blip r:embed="rId2"/>
                <a:stretch>
                  <a:fillRect l="-1648" t="-4348"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13">
                <a:extLst>
                  <a:ext uri="{FF2B5EF4-FFF2-40B4-BE49-F238E27FC236}">
                    <a16:creationId xmlns:a16="http://schemas.microsoft.com/office/drawing/2014/main" id="{4760C482-AF7F-B013-AF2D-40DD4813C4CB}"/>
                  </a:ext>
                </a:extLst>
              </p:cNvPr>
              <p:cNvSpPr txBox="1"/>
              <p:nvPr/>
            </p:nvSpPr>
            <p:spPr bwMode="auto">
              <a:xfrm>
                <a:off x="1241430" y="1090117"/>
                <a:ext cx="2474908"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3" name="文字方塊 13">
                <a:extLst>
                  <a:ext uri="{FF2B5EF4-FFF2-40B4-BE49-F238E27FC236}">
                    <a16:creationId xmlns:a16="http://schemas.microsoft.com/office/drawing/2014/main" id="{4760C482-AF7F-B013-AF2D-40DD4813C4CB}"/>
                  </a:ext>
                </a:extLst>
              </p:cNvPr>
              <p:cNvSpPr txBox="1">
                <a:spLocks noRot="1" noChangeAspect="1" noMove="1" noResize="1" noEditPoints="1" noAdjustHandles="1" noChangeArrowheads="1" noChangeShapeType="1" noTextEdit="1"/>
              </p:cNvSpPr>
              <p:nvPr/>
            </p:nvSpPr>
            <p:spPr bwMode="auto">
              <a:xfrm>
                <a:off x="1241430" y="1090117"/>
                <a:ext cx="2474908" cy="282450"/>
              </a:xfrm>
              <a:prstGeom prst="rect">
                <a:avLst/>
              </a:prstGeom>
              <a:blipFill>
                <a:blip r:embed="rId3"/>
                <a:stretch>
                  <a:fillRect b="-16667"/>
                </a:stretch>
              </a:blipFill>
              <a:ln w="9525">
                <a:noFill/>
                <a:miter lim="800000"/>
                <a:headEnd/>
                <a:tailEnd/>
              </a:ln>
            </p:spPr>
            <p:txBody>
              <a:bodyPr/>
              <a:lstStyle/>
              <a:p>
                <a:r>
                  <a:rPr lang="en-US">
                    <a:noFill/>
                  </a:rPr>
                  <a:t> </a:t>
                </a:r>
              </a:p>
            </p:txBody>
          </p:sp>
        </mc:Fallback>
      </mc:AlternateContent>
      <p:sp>
        <p:nvSpPr>
          <p:cNvPr id="5" name="TextBox 4">
            <a:extLst>
              <a:ext uri="{FF2B5EF4-FFF2-40B4-BE49-F238E27FC236}">
                <a16:creationId xmlns:a16="http://schemas.microsoft.com/office/drawing/2014/main" id="{6570DA15-936D-AE8A-446F-5A9D98BF9FCA}"/>
              </a:ext>
            </a:extLst>
          </p:cNvPr>
          <p:cNvSpPr txBox="1"/>
          <p:nvPr/>
        </p:nvSpPr>
        <p:spPr bwMode="auto">
          <a:xfrm>
            <a:off x="1193657" y="3672903"/>
            <a:ext cx="7306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因為右式為零，此方程組只有在行列式為零時才有解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85C524C9-24DA-D217-3B12-B3B267252762}"/>
                  </a:ext>
                </a:extLst>
              </p:cNvPr>
              <p:cNvSpPr txBox="1"/>
              <p:nvPr/>
            </p:nvSpPr>
            <p:spPr bwMode="auto">
              <a:xfrm>
                <a:off x="1241430" y="2142308"/>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85C524C9-24DA-D217-3B12-B3B267252762}"/>
                  </a:ext>
                </a:extLst>
              </p:cNvPr>
              <p:cNvSpPr txBox="1">
                <a:spLocks noRot="1" noChangeAspect="1" noMove="1" noResize="1" noEditPoints="1" noAdjustHandles="1" noChangeArrowheads="1" noChangeShapeType="1" noTextEdit="1"/>
              </p:cNvSpPr>
              <p:nvPr/>
            </p:nvSpPr>
            <p:spPr bwMode="auto">
              <a:xfrm>
                <a:off x="1241430" y="2142308"/>
                <a:ext cx="2661754" cy="282450"/>
              </a:xfrm>
              <a:prstGeom prst="rect">
                <a:avLst/>
              </a:prstGeom>
              <a:blipFill>
                <a:blip r:embed="rId4"/>
                <a:stretch>
                  <a:fillRect r="-1422"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文字方塊 13">
                <a:extLst>
                  <a:ext uri="{FF2B5EF4-FFF2-40B4-BE49-F238E27FC236}">
                    <a16:creationId xmlns:a16="http://schemas.microsoft.com/office/drawing/2014/main" id="{43B00944-DBE1-5CF7-3CA4-C1C1DD6D3C9B}"/>
                  </a:ext>
                </a:extLst>
              </p:cNvPr>
              <p:cNvSpPr txBox="1"/>
              <p:nvPr/>
            </p:nvSpPr>
            <p:spPr bwMode="auto">
              <a:xfrm>
                <a:off x="1250805" y="2580224"/>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7" name="文字方塊 13">
                <a:extLst>
                  <a:ext uri="{FF2B5EF4-FFF2-40B4-BE49-F238E27FC236}">
                    <a16:creationId xmlns:a16="http://schemas.microsoft.com/office/drawing/2014/main" id="{43B00944-DBE1-5CF7-3CA4-C1C1DD6D3C9B}"/>
                  </a:ext>
                </a:extLst>
              </p:cNvPr>
              <p:cNvSpPr txBox="1">
                <a:spLocks noRot="1" noChangeAspect="1" noMove="1" noResize="1" noEditPoints="1" noAdjustHandles="1" noChangeArrowheads="1" noChangeShapeType="1" noTextEdit="1"/>
              </p:cNvSpPr>
              <p:nvPr/>
            </p:nvSpPr>
            <p:spPr bwMode="auto">
              <a:xfrm>
                <a:off x="1250805" y="2580224"/>
                <a:ext cx="2834879" cy="282450"/>
              </a:xfrm>
              <a:prstGeom prst="rect">
                <a:avLst/>
              </a:prstGeom>
              <a:blipFill>
                <a:blip r:embed="rId5"/>
                <a:stretch>
                  <a:fillRect r="-1339"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BEBEB305-A835-D12C-7B9B-0920FF6ACB5C}"/>
                  </a:ext>
                </a:extLst>
              </p:cNvPr>
              <p:cNvSpPr txBox="1"/>
              <p:nvPr/>
            </p:nvSpPr>
            <p:spPr bwMode="auto">
              <a:xfrm>
                <a:off x="1244953" y="4188893"/>
                <a:ext cx="2794483" cy="61625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m>
                            <m:mPr>
                              <m:mcs>
                                <m:mc>
                                  <m:mcPr>
                                    <m:count m:val="2"/>
                                    <m:mcJc m:val="center"/>
                                  </m:mcPr>
                                </m:mc>
                              </m:mcs>
                              <m:ctrlPr>
                                <a:rPr lang="en-US" altLang="zh-TW" sz="1800" i="1" smtClean="0">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e>
                            </m:mr>
                          </m:m>
                        </m:e>
                      </m:d>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BEBEB305-A835-D12C-7B9B-0920FF6ACB5C}"/>
                  </a:ext>
                </a:extLst>
              </p:cNvPr>
              <p:cNvSpPr txBox="1">
                <a:spLocks noRot="1" noChangeAspect="1" noMove="1" noResize="1" noEditPoints="1" noAdjustHandles="1" noChangeArrowheads="1" noChangeShapeType="1" noTextEdit="1"/>
              </p:cNvSpPr>
              <p:nvPr/>
            </p:nvSpPr>
            <p:spPr bwMode="auto">
              <a:xfrm>
                <a:off x="1244953" y="4188893"/>
                <a:ext cx="2794483" cy="616259"/>
              </a:xfrm>
              <a:prstGeom prst="rect">
                <a:avLst/>
              </a:prstGeom>
              <a:blipFill>
                <a:blip r:embed="rId6"/>
                <a:stretch>
                  <a:fillRect r="-1351" b="-60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856B92E-798C-7206-16AC-DAEA698B334D}"/>
                  </a:ext>
                </a:extLst>
              </p:cNvPr>
              <p:cNvSpPr txBox="1"/>
              <p:nvPr/>
            </p:nvSpPr>
            <p:spPr bwMode="auto">
              <a:xfrm>
                <a:off x="1193657" y="5198921"/>
                <a:ext cx="66026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rgbClr val="FF0000"/>
                    </a:solidFill>
                    <a:latin typeface="Times New Roman" panose="02020603050405020304" pitchFamily="18" charset="0"/>
                  </a:rPr>
                  <a:t>未知數</a:t>
                </a:r>
                <a14:m>
                  <m:oMath xmlns:m="http://schemas.openxmlformats.org/officeDocument/2006/math">
                    <m:sSup>
                      <m:sSupPr>
                        <m:ctrlPr>
                          <a:rPr lang="en-US" altLang="zh-TW" sz="1800" i="1" smtClean="0">
                            <a:solidFill>
                              <a:srgbClr val="FF0000"/>
                            </a:solidFill>
                            <a:latin typeface="Cambria Math" panose="02040503050406030204" pitchFamily="18" charset="0"/>
                            <a:ea typeface="Cambria Math"/>
                          </a:rPr>
                        </m:ctrlPr>
                      </m:sSupPr>
                      <m:e>
                        <m:r>
                          <a:rPr lang="en-US" altLang="zh-TW" sz="1800" i="1">
                            <a:solidFill>
                              <a:srgbClr val="FF0000"/>
                            </a:solidFill>
                            <a:latin typeface="Cambria Math" panose="02040503050406030204" pitchFamily="18" charset="0"/>
                            <a:ea typeface="Cambria Math" panose="02040503050406030204" pitchFamily="18" charset="0"/>
                          </a:rPr>
                          <m:t>𝜔</m:t>
                        </m:r>
                      </m:e>
                      <m:sup>
                        <m:r>
                          <a:rPr lang="en-US" altLang="zh-TW" sz="1800" i="1">
                            <a:solidFill>
                              <a:srgbClr val="FF0000"/>
                            </a:solidFill>
                            <a:latin typeface="Cambria Math" panose="02040503050406030204" pitchFamily="18" charset="0"/>
                            <a:ea typeface="Cambria Math"/>
                          </a:rPr>
                          <m:t>2</m:t>
                        </m:r>
                      </m:sup>
                    </m:sSup>
                    <m:r>
                      <a:rPr lang="zh-TW" altLang="en-US" sz="1800" i="1">
                        <a:solidFill>
                          <a:srgbClr val="FF0000"/>
                        </a:solidFill>
                        <a:latin typeface="Cambria Math" panose="02040503050406030204" pitchFamily="18" charset="0"/>
                      </a:rPr>
                      <m:t>應該只有</m:t>
                    </m:r>
                  </m:oMath>
                </a14:m>
                <a:r>
                  <a:rPr lang="en-US" sz="1800" dirty="0" err="1">
                    <a:solidFill>
                      <a:srgbClr val="FF0000"/>
                    </a:solidFill>
                    <a:latin typeface="Times New Roman" panose="02020603050405020304" pitchFamily="18" charset="0"/>
                  </a:rPr>
                  <a:t>兩個解</a:t>
                </a:r>
                <a:r>
                  <a:rPr lang="en-US" sz="1800" dirty="0">
                    <a:solidFill>
                      <a:srgbClr val="FF0000"/>
                    </a:solidFill>
                    <a:latin typeface="Times New Roman" panose="02020603050405020304" pitchFamily="18" charset="0"/>
                  </a:rPr>
                  <a:t>！</a:t>
                </a:r>
              </a:p>
            </p:txBody>
          </p:sp>
        </mc:Choice>
        <mc:Fallback xmlns="">
          <p:sp>
            <p:nvSpPr>
              <p:cNvPr id="12" name="TextBox 11">
                <a:extLst>
                  <a:ext uri="{FF2B5EF4-FFF2-40B4-BE49-F238E27FC236}">
                    <a16:creationId xmlns:a16="http://schemas.microsoft.com/office/drawing/2014/main" id="{9856B92E-798C-7206-16AC-DAEA698B334D}"/>
                  </a:ext>
                </a:extLst>
              </p:cNvPr>
              <p:cNvSpPr txBox="1">
                <a:spLocks noRot="1" noChangeAspect="1" noMove="1" noResize="1" noEditPoints="1" noAdjustHandles="1" noChangeArrowheads="1" noChangeShapeType="1" noTextEdit="1"/>
              </p:cNvSpPr>
              <p:nvPr/>
            </p:nvSpPr>
            <p:spPr bwMode="auto">
              <a:xfrm>
                <a:off x="1193657" y="5198921"/>
                <a:ext cx="6602612" cy="369332"/>
              </a:xfrm>
              <a:prstGeom prst="rect">
                <a:avLst/>
              </a:prstGeom>
              <a:blipFill>
                <a:blip r:embed="rId7"/>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85F41D73-B5BD-4EB8-AF96-D31D3242057A}"/>
                  </a:ext>
                </a:extLst>
              </p:cNvPr>
              <p:cNvSpPr txBox="1"/>
              <p:nvPr/>
            </p:nvSpPr>
            <p:spPr bwMode="auto">
              <a:xfrm>
                <a:off x="4224306" y="4412379"/>
                <a:ext cx="260218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d>
                            <m:dPr>
                              <m:ctrlPr>
                                <a:rPr lang="en-US" altLang="zh-TW" sz="1800" i="1">
                                  <a:latin typeface="Cambria Math" panose="02040503050406030204" pitchFamily="18" charset="0"/>
                                </a:rPr>
                              </m:ctrlPr>
                            </m:dPr>
                            <m:e>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b="0" i="1" smtClean="0">
                              <a:latin typeface="Cambria Math" panose="02040503050406030204" pitchFamily="18" charset="0"/>
                            </a:rPr>
                            <m:t>2</m:t>
                          </m:r>
                        </m:sup>
                      </m:sSup>
                      <m:r>
                        <a:rPr lang="en-US" altLang="zh-TW" sz="1800" b="0" i="1" smtClean="0">
                          <a:latin typeface="Cambria Math" panose="02040503050406030204" pitchFamily="18" charset="0"/>
                        </a:rPr>
                        <m:t>−</m:t>
                      </m:r>
                      <m:sSup>
                        <m:sSupPr>
                          <m:ctrlPr>
                            <a:rPr lang="en-US" altLang="zh-TW" sz="1800" i="1">
                              <a:latin typeface="Cambria Math" panose="02040503050406030204" pitchFamily="18" charset="0"/>
                            </a:rPr>
                          </m:ctrlPr>
                        </m:sSupPr>
                        <m:e>
                          <m:d>
                            <m:dPr>
                              <m:ctrlPr>
                                <a:rPr lang="en-US" altLang="zh-TW" sz="1800" i="1" smtClean="0">
                                  <a:latin typeface="Cambria Math" panose="02040503050406030204" pitchFamily="18" charset="0"/>
                                </a:rPr>
                              </m:ctrlPr>
                            </m:d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d>
                        </m:e>
                        <m:sup>
                          <m:r>
                            <a:rPr lang="en-US" altLang="zh-TW" sz="1800" i="1">
                              <a:latin typeface="Cambria Math" panose="02040503050406030204" pitchFamily="18" charset="0"/>
                            </a:rPr>
                            <m:t>2</m:t>
                          </m:r>
                        </m:sup>
                      </m:sSup>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85F41D73-B5BD-4EB8-AF96-D31D3242057A}"/>
                  </a:ext>
                </a:extLst>
              </p:cNvPr>
              <p:cNvSpPr txBox="1">
                <a:spLocks noRot="1" noChangeAspect="1" noMove="1" noResize="1" noEditPoints="1" noAdjustHandles="1" noChangeArrowheads="1" noChangeShapeType="1" noTextEdit="1"/>
              </p:cNvSpPr>
              <p:nvPr/>
            </p:nvSpPr>
            <p:spPr bwMode="auto">
              <a:xfrm>
                <a:off x="4224306" y="4412379"/>
                <a:ext cx="2602187" cy="282450"/>
              </a:xfrm>
              <a:prstGeom prst="rect">
                <a:avLst/>
              </a:prstGeom>
              <a:blipFill>
                <a:blip r:embed="rId8"/>
                <a:stretch>
                  <a:fillRect r="-1456"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EFFA3E4-9253-A6AD-EA0E-486CBA50B928}"/>
                  </a:ext>
                </a:extLst>
              </p:cNvPr>
              <p:cNvSpPr txBox="1"/>
              <p:nvPr/>
            </p:nvSpPr>
            <p:spPr bwMode="auto">
              <a:xfrm>
                <a:off x="1270694" y="5692349"/>
                <a:ext cx="1557766" cy="3747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0" i="1" smtClean="0">
                          <a:latin typeface="Cambria Math" panose="02040503050406030204" pitchFamily="18" charset="0"/>
                          <a:ea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8EFFA3E4-9253-A6AD-EA0E-486CBA50B928}"/>
                  </a:ext>
                </a:extLst>
              </p:cNvPr>
              <p:cNvSpPr txBox="1">
                <a:spLocks noRot="1" noChangeAspect="1" noMove="1" noResize="1" noEditPoints="1" noAdjustHandles="1" noChangeArrowheads="1" noChangeShapeType="1" noTextEdit="1"/>
              </p:cNvSpPr>
              <p:nvPr/>
            </p:nvSpPr>
            <p:spPr bwMode="auto">
              <a:xfrm>
                <a:off x="1270694" y="5692349"/>
                <a:ext cx="1557766" cy="374783"/>
              </a:xfrm>
              <a:prstGeom prst="rect">
                <a:avLst/>
              </a:prstGeom>
              <a:blipFill>
                <a:blip r:embed="rId9"/>
                <a:stretch>
                  <a:fillRect b="-3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166533-72EB-E059-20D7-CD9855405BA8}"/>
                  </a:ext>
                </a:extLst>
              </p:cNvPr>
              <p:cNvSpPr txBox="1"/>
              <p:nvPr/>
            </p:nvSpPr>
            <p:spPr bwMode="auto">
              <a:xfrm>
                <a:off x="3068266" y="5692349"/>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5166533-72EB-E059-20D7-CD9855405BA8}"/>
                  </a:ext>
                </a:extLst>
              </p:cNvPr>
              <p:cNvSpPr txBox="1">
                <a:spLocks noRot="1" noChangeAspect="1" noMove="1" noResize="1" noEditPoints="1" noAdjustHandles="1" noChangeArrowheads="1" noChangeShapeType="1" noTextEdit="1"/>
              </p:cNvSpPr>
              <p:nvPr/>
            </p:nvSpPr>
            <p:spPr bwMode="auto">
              <a:xfrm>
                <a:off x="3068266" y="5692349"/>
                <a:ext cx="1296144" cy="369332"/>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4B5E53C-C5D3-C237-B1D1-B2F9638AE921}"/>
                  </a:ext>
                </a:extLst>
              </p:cNvPr>
              <p:cNvSpPr txBox="1"/>
              <p:nvPr/>
            </p:nvSpPr>
            <p:spPr bwMode="auto">
              <a:xfrm>
                <a:off x="4381208" y="5672443"/>
                <a:ext cx="1451222"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4B5E53C-C5D3-C237-B1D1-B2F9638AE921}"/>
                  </a:ext>
                </a:extLst>
              </p:cNvPr>
              <p:cNvSpPr txBox="1">
                <a:spLocks noRot="1" noChangeAspect="1" noMove="1" noResize="1" noEditPoints="1" noAdjustHandles="1" noChangeArrowheads="1" noChangeShapeType="1" noTextEdit="1"/>
              </p:cNvSpPr>
              <p:nvPr/>
            </p:nvSpPr>
            <p:spPr bwMode="auto">
              <a:xfrm>
                <a:off x="4381208" y="5672443"/>
                <a:ext cx="1451222" cy="401970"/>
              </a:xfrm>
              <a:prstGeom prst="rect">
                <a:avLst/>
              </a:prstGeom>
              <a:blipFill>
                <a:blip r:embed="rId1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E322D84-9FFE-D720-67B7-977C2C879866}"/>
                  </a:ext>
                </a:extLst>
              </p:cNvPr>
              <p:cNvSpPr txBox="1"/>
              <p:nvPr/>
            </p:nvSpPr>
            <p:spPr bwMode="auto">
              <a:xfrm>
                <a:off x="1193657" y="1515736"/>
                <a:ext cx="5726286" cy="369332"/>
              </a:xfrm>
              <a:prstGeom prst="rect">
                <a:avLst/>
              </a:prstGeom>
              <a:noFill/>
              <a:ln w="9525">
                <a:noFill/>
                <a:miter lim="800000"/>
                <a:headEnd/>
                <a:tailEnd/>
              </a:ln>
            </p:spPr>
            <p:txBody>
              <a:bodyPr wrap="square">
                <a:spAutoFit/>
              </a:bodyPr>
              <a:lstStyle/>
              <a:p>
                <a:r>
                  <a:rPr lang="en-US" sz="1800" dirty="0">
                    <a:solidFill>
                      <a:srgbClr val="FF0000"/>
                    </a:solidFill>
                    <a:latin typeface="Times New Roman" panose="02020603050405020304" pitchFamily="18" charset="0"/>
                  </a:rPr>
                  <a:t>這稱為矩陣</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err="1">
                    <a:solidFill>
                      <a:srgbClr val="FF0000"/>
                    </a:solidFill>
                    <a:latin typeface="Times New Roman" panose="02020603050405020304" pitchFamily="18" charset="0"/>
                  </a:rPr>
                  <a:t>的本徵值</a:t>
                </a:r>
                <a14:m>
                  <m:oMath xmlns:m="http://schemas.openxmlformats.org/officeDocument/2006/math">
                    <m:r>
                      <a:rPr lang="en-US" sz="1800" i="1" dirty="0" smtClean="0">
                        <a:solidFill>
                          <a:srgbClr val="FF0000"/>
                        </a:solidFill>
                        <a:latin typeface="Cambria Math" panose="02040503050406030204" pitchFamily="18" charset="0"/>
                        <a:ea typeface="Cambria Math" panose="02040503050406030204" pitchFamily="18" charset="0"/>
                      </a:rPr>
                      <m:t>𝜔</m:t>
                    </m:r>
                  </m:oMath>
                </a14:m>
                <a:r>
                  <a:rPr lang="en-US" sz="1800" dirty="0" err="1">
                    <a:solidFill>
                      <a:srgbClr val="FF0000"/>
                    </a:solidFill>
                    <a:latin typeface="Times New Roman" panose="02020603050405020304" pitchFamily="18" charset="0"/>
                  </a:rPr>
                  <a:t>問題</a:t>
                </a:r>
                <a:r>
                  <a:rPr lang="en-US" sz="1800" dirty="0">
                    <a:solidFill>
                      <a:srgbClr val="FF0000"/>
                    </a:solidFill>
                    <a:latin typeface="Times New Roman" panose="02020603050405020304" pitchFamily="18" charset="0"/>
                  </a:rPr>
                  <a:t>，</a:t>
                </a:r>
                <a14:m>
                  <m:oMath xmlns:m="http://schemas.openxmlformats.org/officeDocument/2006/math">
                    <m:r>
                      <a:rPr lang="en-US" sz="1800" b="1" i="1" smtClean="0">
                        <a:solidFill>
                          <a:srgbClr val="FF0000"/>
                        </a:solidFill>
                        <a:latin typeface="Cambria Math" panose="02040503050406030204" pitchFamily="18" charset="0"/>
                      </a:rPr>
                      <m:t>𝒂</m:t>
                    </m:r>
                  </m:oMath>
                </a14:m>
                <a:r>
                  <a:rPr lang="en-US" sz="1800" dirty="0" err="1">
                    <a:solidFill>
                      <a:srgbClr val="FF0000"/>
                    </a:solidFill>
                    <a:latin typeface="Times New Roman" panose="02020603050405020304" pitchFamily="18" charset="0"/>
                  </a:rPr>
                  <a:t>稱為本徵向量</a:t>
                </a:r>
                <a:r>
                  <a:rPr lang="en-US" sz="1800" dirty="0">
                    <a:solidFill>
                      <a:srgbClr val="FF0000"/>
                    </a:solidFill>
                    <a:latin typeface="Times New Roman" panose="02020603050405020304" pitchFamily="18" charset="0"/>
                  </a:rPr>
                  <a:t>。</a:t>
                </a:r>
              </a:p>
            </p:txBody>
          </p:sp>
        </mc:Choice>
        <mc:Fallback xmlns="">
          <p:sp>
            <p:nvSpPr>
              <p:cNvPr id="16" name="TextBox 15">
                <a:extLst>
                  <a:ext uri="{FF2B5EF4-FFF2-40B4-BE49-F238E27FC236}">
                    <a16:creationId xmlns:a16="http://schemas.microsoft.com/office/drawing/2014/main" id="{6E322D84-9FFE-D720-67B7-977C2C879866}"/>
                  </a:ext>
                </a:extLst>
              </p:cNvPr>
              <p:cNvSpPr txBox="1">
                <a:spLocks noRot="1" noChangeAspect="1" noMove="1" noResize="1" noEditPoints="1" noAdjustHandles="1" noChangeArrowheads="1" noChangeShapeType="1" noTextEdit="1"/>
              </p:cNvSpPr>
              <p:nvPr/>
            </p:nvSpPr>
            <p:spPr bwMode="auto">
              <a:xfrm>
                <a:off x="1193657" y="1515736"/>
                <a:ext cx="5726286" cy="369332"/>
              </a:xfrm>
              <a:prstGeom prst="rect">
                <a:avLst/>
              </a:prstGeom>
              <a:blipFill>
                <a:blip r:embed="rId12"/>
                <a:stretch>
                  <a:fillRect l="-1109"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2082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p:bldP spid="8" grpId="0" animBg="1"/>
      <p:bldP spid="11"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627A80D1-2EA3-7622-ABC4-E047E4289B43}"/>
                  </a:ext>
                </a:extLst>
              </p:cNvPr>
              <p:cNvSpPr txBox="1"/>
              <p:nvPr/>
            </p:nvSpPr>
            <p:spPr bwMode="auto">
              <a:xfrm>
                <a:off x="881226" y="3358978"/>
                <a:ext cx="3242554"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627A80D1-2EA3-7622-ABC4-E047E4289B43}"/>
                  </a:ext>
                </a:extLst>
              </p:cNvPr>
              <p:cNvSpPr txBox="1">
                <a:spLocks noRot="1" noChangeAspect="1" noMove="1" noResize="1" noEditPoints="1" noAdjustHandles="1" noChangeArrowheads="1" noChangeShapeType="1" noTextEdit="1"/>
              </p:cNvSpPr>
              <p:nvPr/>
            </p:nvSpPr>
            <p:spPr bwMode="auto">
              <a:xfrm>
                <a:off x="881226" y="3358978"/>
                <a:ext cx="3242554" cy="387927"/>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5163104D-A31E-E087-D253-16B25BC09827}"/>
                  </a:ext>
                </a:extLst>
              </p:cNvPr>
              <p:cNvSpPr txBox="1"/>
              <p:nvPr/>
            </p:nvSpPr>
            <p:spPr bwMode="auto">
              <a:xfrm>
                <a:off x="4186041" y="3358978"/>
                <a:ext cx="3247877"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5163104D-A31E-E087-D253-16B25BC09827}"/>
                  </a:ext>
                </a:extLst>
              </p:cNvPr>
              <p:cNvSpPr txBox="1">
                <a:spLocks noRot="1" noChangeAspect="1" noMove="1" noResize="1" noEditPoints="1" noAdjustHandles="1" noChangeArrowheads="1" noChangeShapeType="1" noTextEdit="1"/>
              </p:cNvSpPr>
              <p:nvPr/>
            </p:nvSpPr>
            <p:spPr bwMode="auto">
              <a:xfrm>
                <a:off x="4186041" y="3358978"/>
                <a:ext cx="3247877" cy="387927"/>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3B982C0E-5B8A-86D5-FCC4-89786244AEA8}"/>
                  </a:ext>
                </a:extLst>
              </p:cNvPr>
              <p:cNvSpPr>
                <a:spLocks noChangeArrowheads="1"/>
              </p:cNvSpPr>
              <p:nvPr/>
            </p:nvSpPr>
            <p:spPr bwMode="auto">
              <a:xfrm>
                <a:off x="858221" y="402039"/>
                <a:ext cx="43713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對特定的</a:t>
                </a:r>
                <a14:m>
                  <m:oMath xmlns:m="http://schemas.openxmlformats.org/officeDocument/2006/math">
                    <m:r>
                      <a:rPr lang="zh-TW" altLang="en-US" sz="1800" i="1">
                        <a:solidFill>
                          <a:srgbClr val="FF0000"/>
                        </a:solidFill>
                        <a:latin typeface="Cambria Math" panose="02040503050406030204" pitchFamily="18" charset="0"/>
                      </a:rPr>
                      <m:t>𝜔</m:t>
                    </m:r>
                  </m:oMath>
                </a14:m>
                <a:r>
                  <a:rPr lang="zh-TW" altLang="en-US" sz="1800" dirty="0">
                    <a:solidFill>
                      <a:srgbClr val="FF0000"/>
                    </a:solidFill>
                  </a:rPr>
                  <a:t>，我們可以解出對應的</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r>
                  <a:rPr lang="zh-TW" altLang="en-US" sz="1800" dirty="0">
                    <a:solidFill>
                      <a:srgbClr val="FF0000"/>
                    </a:solidFill>
                  </a:rPr>
                  <a:t>，</a:t>
                </a:r>
              </a:p>
            </p:txBody>
          </p:sp>
        </mc:Choice>
        <mc:Fallback xmlns="">
          <p:sp>
            <p:nvSpPr>
              <p:cNvPr id="4" name="矩形 14">
                <a:extLst>
                  <a:ext uri="{FF2B5EF4-FFF2-40B4-BE49-F238E27FC236}">
                    <a16:creationId xmlns:a16="http://schemas.microsoft.com/office/drawing/2014/main" id="{3B982C0E-5B8A-86D5-FCC4-89786244AEA8}"/>
                  </a:ext>
                </a:extLst>
              </p:cNvPr>
              <p:cNvSpPr>
                <a:spLocks noRot="1" noChangeAspect="1" noMove="1" noResize="1" noEditPoints="1" noAdjustHandles="1" noChangeArrowheads="1" noChangeShapeType="1" noTextEdit="1"/>
              </p:cNvSpPr>
              <p:nvPr/>
            </p:nvSpPr>
            <p:spPr bwMode="auto">
              <a:xfrm>
                <a:off x="858221" y="402039"/>
                <a:ext cx="4371325" cy="369332"/>
              </a:xfrm>
              <a:prstGeom prst="rect">
                <a:avLst/>
              </a:prstGeom>
              <a:blipFill>
                <a:blip r:embed="rId4"/>
                <a:stretch>
                  <a:fillRect l="-1159" t="-6667" r="-29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06F18DCE-1771-1526-4908-47DF81FD02A7}"/>
                  </a:ext>
                </a:extLst>
              </p:cNvPr>
              <p:cNvSpPr txBox="1"/>
              <p:nvPr/>
            </p:nvSpPr>
            <p:spPr bwMode="auto">
              <a:xfrm>
                <a:off x="907629" y="1368728"/>
                <a:ext cx="2661754"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b="0" i="1" smtClean="0">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06F18DCE-1771-1526-4908-47DF81FD02A7}"/>
                  </a:ext>
                </a:extLst>
              </p:cNvPr>
              <p:cNvSpPr txBox="1">
                <a:spLocks noRot="1" noChangeAspect="1" noMove="1" noResize="1" noEditPoints="1" noAdjustHandles="1" noChangeArrowheads="1" noChangeShapeType="1" noTextEdit="1"/>
              </p:cNvSpPr>
              <p:nvPr/>
            </p:nvSpPr>
            <p:spPr bwMode="auto">
              <a:xfrm>
                <a:off x="907629" y="1368728"/>
                <a:ext cx="2661754" cy="282450"/>
              </a:xfrm>
              <a:prstGeom prst="rect">
                <a:avLst/>
              </a:prstGeom>
              <a:blipFill>
                <a:blip r:embed="rId5"/>
                <a:stretch>
                  <a:fillRect r="-1422"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AF77AFF2-6055-AF7E-41DE-F2CA6E4B42E9}"/>
                  </a:ext>
                </a:extLst>
              </p:cNvPr>
              <p:cNvSpPr txBox="1"/>
              <p:nvPr/>
            </p:nvSpPr>
            <p:spPr bwMode="auto">
              <a:xfrm>
                <a:off x="899592" y="1815211"/>
                <a:ext cx="283487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AF77AFF2-6055-AF7E-41DE-F2CA6E4B42E9}"/>
                  </a:ext>
                </a:extLst>
              </p:cNvPr>
              <p:cNvSpPr txBox="1">
                <a:spLocks noRot="1" noChangeAspect="1" noMove="1" noResize="1" noEditPoints="1" noAdjustHandles="1" noChangeArrowheads="1" noChangeShapeType="1" noTextEdit="1"/>
              </p:cNvSpPr>
              <p:nvPr/>
            </p:nvSpPr>
            <p:spPr bwMode="auto">
              <a:xfrm>
                <a:off x="899592" y="1815211"/>
                <a:ext cx="2834879" cy="282450"/>
              </a:xfrm>
              <a:prstGeom prst="rect">
                <a:avLst/>
              </a:prstGeom>
              <a:blipFill>
                <a:blip r:embed="rId6"/>
                <a:stretch>
                  <a:fillRect r="-1339"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BB51E06-21B6-CEB5-8186-1F1710A8A451}"/>
                  </a:ext>
                </a:extLst>
              </p:cNvPr>
              <p:cNvSpPr txBox="1"/>
              <p:nvPr/>
            </p:nvSpPr>
            <p:spPr bwMode="auto">
              <a:xfrm>
                <a:off x="881226" y="784051"/>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BB51E06-21B6-CEB5-8186-1F1710A8A451}"/>
                  </a:ext>
                </a:extLst>
              </p:cNvPr>
              <p:cNvSpPr txBox="1">
                <a:spLocks noRot="1" noChangeAspect="1" noMove="1" noResize="1" noEditPoints="1" noAdjustHandles="1" noChangeArrowheads="1" noChangeShapeType="1" noTextEdit="1"/>
              </p:cNvSpPr>
              <p:nvPr/>
            </p:nvSpPr>
            <p:spPr bwMode="auto">
              <a:xfrm>
                <a:off x="881226" y="784051"/>
                <a:ext cx="1296144" cy="369332"/>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F3A2EC38-7C41-4143-B191-EA29F75CCCBC}"/>
                  </a:ext>
                </a:extLst>
              </p:cNvPr>
              <p:cNvSpPr txBox="1"/>
              <p:nvPr/>
            </p:nvSpPr>
            <p:spPr bwMode="auto">
              <a:xfrm>
                <a:off x="4364359" y="1368728"/>
                <a:ext cx="1787091"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F3A2EC38-7C41-4143-B191-EA29F75CCCBC}"/>
                  </a:ext>
                </a:extLst>
              </p:cNvPr>
              <p:cNvSpPr txBox="1">
                <a:spLocks noRot="1" noChangeAspect="1" noMove="1" noResize="1" noEditPoints="1" noAdjustHandles="1" noChangeArrowheads="1" noChangeShapeType="1" noTextEdit="1"/>
              </p:cNvSpPr>
              <p:nvPr/>
            </p:nvSpPr>
            <p:spPr bwMode="auto">
              <a:xfrm>
                <a:off x="4364359" y="1368728"/>
                <a:ext cx="1787091" cy="282450"/>
              </a:xfrm>
              <a:prstGeom prst="rect">
                <a:avLst/>
              </a:prstGeom>
              <a:blipFill>
                <a:blip r:embed="rId8"/>
                <a:stretch>
                  <a:fillRect l="-1408" r="-2113"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8A6476DF-4F72-FE5B-C060-9C87A1EBD331}"/>
                  </a:ext>
                </a:extLst>
              </p:cNvPr>
              <p:cNvSpPr txBox="1"/>
              <p:nvPr/>
            </p:nvSpPr>
            <p:spPr bwMode="auto">
              <a:xfrm>
                <a:off x="4330197" y="1835335"/>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8A6476DF-4F72-FE5B-C060-9C87A1EBD331}"/>
                  </a:ext>
                </a:extLst>
              </p:cNvPr>
              <p:cNvSpPr txBox="1">
                <a:spLocks noRot="1" noChangeAspect="1" noMove="1" noResize="1" noEditPoints="1" noAdjustHandles="1" noChangeArrowheads="1" noChangeShapeType="1" noTextEdit="1"/>
              </p:cNvSpPr>
              <p:nvPr/>
            </p:nvSpPr>
            <p:spPr bwMode="auto">
              <a:xfrm>
                <a:off x="4330197" y="1835335"/>
                <a:ext cx="1960217" cy="282450"/>
              </a:xfrm>
              <a:prstGeom prst="rect">
                <a:avLst/>
              </a:prstGeom>
              <a:blipFill>
                <a:blip r:embed="rId9"/>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91D69C81-4DE2-4377-FB92-304C35BE570A}"/>
                  </a:ext>
                </a:extLst>
              </p:cNvPr>
              <p:cNvSpPr txBox="1"/>
              <p:nvPr/>
            </p:nvSpPr>
            <p:spPr bwMode="auto">
              <a:xfrm>
                <a:off x="881226" y="2666621"/>
                <a:ext cx="2364558"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1</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91D69C81-4DE2-4377-FB92-304C35BE570A}"/>
                  </a:ext>
                </a:extLst>
              </p:cNvPr>
              <p:cNvSpPr txBox="1">
                <a:spLocks noRot="1" noChangeAspect="1" noMove="1" noResize="1" noEditPoints="1" noAdjustHandles="1" noChangeArrowheads="1" noChangeShapeType="1" noTextEdit="1"/>
              </p:cNvSpPr>
              <p:nvPr/>
            </p:nvSpPr>
            <p:spPr bwMode="auto">
              <a:xfrm>
                <a:off x="881226" y="2666621"/>
                <a:ext cx="2364558" cy="287643"/>
              </a:xfrm>
              <a:prstGeom prst="rect">
                <a:avLst/>
              </a:prstGeom>
              <a:blipFill>
                <a:blip r:embed="rId10"/>
                <a:stretch>
                  <a:fillRect t="-4167" b="-12500"/>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B8D39427-CB6C-49A4-BE34-D8C39B43DC68}"/>
              </a:ext>
            </a:extLst>
          </p:cNvPr>
          <p:cNvSpPr txBox="1"/>
          <p:nvPr/>
        </p:nvSpPr>
        <p:spPr bwMode="auto">
          <a:xfrm>
            <a:off x="858221" y="2989646"/>
            <a:ext cx="2175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 solution is:</a:t>
            </a:r>
          </a:p>
        </p:txBody>
      </p:sp>
      <p:sp>
        <p:nvSpPr>
          <p:cNvPr id="12" name="TextBox 11">
            <a:extLst>
              <a:ext uri="{FF2B5EF4-FFF2-40B4-BE49-F238E27FC236}">
                <a16:creationId xmlns:a16="http://schemas.microsoft.com/office/drawing/2014/main" id="{59DB49EB-7DA0-54C9-18D8-A8FE06C83E86}"/>
              </a:ext>
            </a:extLst>
          </p:cNvPr>
          <p:cNvSpPr txBox="1"/>
          <p:nvPr/>
        </p:nvSpPr>
        <p:spPr bwMode="auto">
          <a:xfrm>
            <a:off x="858221" y="4790745"/>
            <a:ext cx="3160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 two move together!</a:t>
            </a:r>
          </a:p>
        </p:txBody>
      </p:sp>
      <p:sp>
        <p:nvSpPr>
          <p:cNvPr id="13" name="TextBox 12">
            <a:extLst>
              <a:ext uri="{FF2B5EF4-FFF2-40B4-BE49-F238E27FC236}">
                <a16:creationId xmlns:a16="http://schemas.microsoft.com/office/drawing/2014/main" id="{DA16CD72-EF5E-D576-81DE-D49DFF36EC94}"/>
              </a:ext>
            </a:extLst>
          </p:cNvPr>
          <p:cNvSpPr txBox="1"/>
          <p:nvPr/>
        </p:nvSpPr>
        <p:spPr bwMode="auto">
          <a:xfrm>
            <a:off x="881226" y="3848820"/>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Now taking the real part would give us the solution.</a:t>
            </a: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068CE5E2-131B-F9A1-9DE4-A29E01A12D32}"/>
                  </a:ext>
                </a:extLst>
              </p:cNvPr>
              <p:cNvSpPr txBox="1"/>
              <p:nvPr/>
            </p:nvSpPr>
            <p:spPr bwMode="auto">
              <a:xfrm>
                <a:off x="899592" y="4324304"/>
                <a:ext cx="4895571" cy="387927"/>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068CE5E2-131B-F9A1-9DE4-A29E01A12D32}"/>
                  </a:ext>
                </a:extLst>
              </p:cNvPr>
              <p:cNvSpPr txBox="1">
                <a:spLocks noRot="1" noChangeAspect="1" noMove="1" noResize="1" noEditPoints="1" noAdjustHandles="1" noChangeArrowheads="1" noChangeShapeType="1" noTextEdit="1"/>
              </p:cNvSpPr>
              <p:nvPr/>
            </p:nvSpPr>
            <p:spPr bwMode="auto">
              <a:xfrm>
                <a:off x="899592" y="4324304"/>
                <a:ext cx="4895571" cy="387927"/>
              </a:xfrm>
              <a:prstGeom prst="rect">
                <a:avLst/>
              </a:prstGeom>
              <a:blipFill>
                <a:blip r:embed="rId11"/>
                <a:stretch>
                  <a:fillRect b="-15625"/>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72CEF00B-FFB0-FDE7-795C-8511754ABC88}"/>
              </a:ext>
            </a:extLst>
          </p:cNvPr>
          <p:cNvSpPr/>
          <p:nvPr/>
        </p:nvSpPr>
        <p:spPr>
          <a:xfrm>
            <a:off x="3955292" y="1362713"/>
            <a:ext cx="245474"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17" name="Picture 16">
            <a:extLst>
              <a:ext uri="{FF2B5EF4-FFF2-40B4-BE49-F238E27FC236}">
                <a16:creationId xmlns:a16="http://schemas.microsoft.com/office/drawing/2014/main" id="{8B9962DA-450F-5AE4-1323-527F32599202}"/>
              </a:ext>
            </a:extLst>
          </p:cNvPr>
          <p:cNvPicPr>
            <a:picLocks noChangeAspect="1"/>
          </p:cNvPicPr>
          <p:nvPr/>
        </p:nvPicPr>
        <p:blipFill>
          <a:blip r:embed="rId12"/>
          <a:srcRect l="50740" t="16307"/>
          <a:stretch>
            <a:fillRect/>
          </a:stretch>
        </p:blipFill>
        <p:spPr>
          <a:xfrm>
            <a:off x="5787537" y="4330993"/>
            <a:ext cx="3278340" cy="1747698"/>
          </a:xfrm>
          <a:prstGeom prst="rect">
            <a:avLst/>
          </a:prstGeom>
        </p:spPr>
      </p:pic>
      <mc:AlternateContent xmlns:mc="http://schemas.openxmlformats.org/markup-compatibility/2006" xmlns:a14="http://schemas.microsoft.com/office/drawing/2010/main">
        <mc:Choice Requires="a14">
          <p:sp>
            <p:nvSpPr>
              <p:cNvPr id="18" name="文字方塊 4">
                <a:extLst>
                  <a:ext uri="{FF2B5EF4-FFF2-40B4-BE49-F238E27FC236}">
                    <a16:creationId xmlns:a16="http://schemas.microsoft.com/office/drawing/2014/main" id="{F3A51C56-0763-8244-1D99-01960842F667}"/>
                  </a:ext>
                </a:extLst>
              </p:cNvPr>
              <p:cNvSpPr txBox="1"/>
              <p:nvPr/>
            </p:nvSpPr>
            <p:spPr bwMode="auto">
              <a:xfrm>
                <a:off x="858221" y="5289089"/>
                <a:ext cx="3471976"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18" name="文字方塊 4">
                <a:extLst>
                  <a:ext uri="{FF2B5EF4-FFF2-40B4-BE49-F238E27FC236}">
                    <a16:creationId xmlns:a16="http://schemas.microsoft.com/office/drawing/2014/main" id="{F3A51C56-0763-8244-1D99-01960842F667}"/>
                  </a:ext>
                </a:extLst>
              </p:cNvPr>
              <p:cNvSpPr txBox="1">
                <a:spLocks noRot="1" noChangeAspect="1" noMove="1" noResize="1" noEditPoints="1" noAdjustHandles="1" noChangeArrowheads="1" noChangeShapeType="1" noTextEdit="1"/>
              </p:cNvSpPr>
              <p:nvPr/>
            </p:nvSpPr>
            <p:spPr bwMode="auto">
              <a:xfrm>
                <a:off x="858221" y="5289089"/>
                <a:ext cx="3471976" cy="369332"/>
              </a:xfrm>
              <a:prstGeom prst="rect">
                <a:avLst/>
              </a:prstGeom>
              <a:blipFill>
                <a:blip r:embed="rId13"/>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C8EFA84-93B0-7147-FF3E-12E425222313}"/>
                  </a:ext>
                </a:extLst>
              </p:cNvPr>
              <p:cNvSpPr txBox="1"/>
              <p:nvPr/>
            </p:nvSpPr>
            <p:spPr bwMode="auto">
              <a:xfrm flipH="1">
                <a:off x="755574" y="6125028"/>
                <a:ext cx="8712969"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例如起始條件</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𝑚</m:t>
                        </m:r>
                      </m:sub>
                    </m:sSub>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panose="02040503050406030204" pitchFamily="18" charset="0"/>
                      </a:rPr>
                      <m:t>=</m:t>
                    </m:r>
                    <m:r>
                      <a:rPr lang="en-US" altLang="zh-TW" sz="1800" b="0" i="1" smtClean="0">
                        <a:latin typeface="Cambria Math" panose="02040503050406030204" pitchFamily="18" charset="0"/>
                      </a:rPr>
                      <m:t>0</m:t>
                    </m:r>
                  </m:oMath>
                </a14:m>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此對稱運動模式就會進行</a:t>
                </a:r>
                <a:r>
                  <a:rPr lang="en-US" sz="1800"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1C8EFA84-93B0-7147-FF3E-12E425222313}"/>
                  </a:ext>
                </a:extLst>
              </p:cNvPr>
              <p:cNvSpPr txBox="1">
                <a:spLocks noRot="1" noChangeAspect="1" noMove="1" noResize="1" noEditPoints="1" noAdjustHandles="1" noChangeArrowheads="1" noChangeShapeType="1" noTextEdit="1"/>
              </p:cNvSpPr>
              <p:nvPr/>
            </p:nvSpPr>
            <p:spPr bwMode="auto">
              <a:xfrm flipH="1">
                <a:off x="755574" y="6125028"/>
                <a:ext cx="8712969" cy="369332"/>
              </a:xfrm>
              <a:prstGeom prst="rect">
                <a:avLst/>
              </a:prstGeom>
              <a:blipFill>
                <a:blip r:embed="rId14"/>
                <a:stretch>
                  <a:fillRect l="-582" t="-6667" b="-2000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70180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p:bldP spid="12" grpId="0"/>
      <p:bldP spid="13" grpId="0"/>
      <p:bldP spid="14" grpId="0" animBg="1"/>
      <p:bldP spid="18" grpId="0" animBg="1"/>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2708F-AC4C-3031-531B-4FA51698072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4">
                <a:extLst>
                  <a:ext uri="{FF2B5EF4-FFF2-40B4-BE49-F238E27FC236}">
                    <a16:creationId xmlns:a16="http://schemas.microsoft.com/office/drawing/2014/main" id="{C4EF5852-69C4-A57A-B82B-628A56204991}"/>
                  </a:ext>
                </a:extLst>
              </p:cNvPr>
              <p:cNvSpPr txBox="1"/>
              <p:nvPr/>
            </p:nvSpPr>
            <p:spPr bwMode="auto">
              <a:xfrm>
                <a:off x="1041374" y="2734845"/>
                <a:ext cx="3636765" cy="41735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2" name="文字方塊 4">
                <a:extLst>
                  <a:ext uri="{FF2B5EF4-FFF2-40B4-BE49-F238E27FC236}">
                    <a16:creationId xmlns:a16="http://schemas.microsoft.com/office/drawing/2014/main" id="{C4EF5852-69C4-A57A-B82B-628A56204991}"/>
                  </a:ext>
                </a:extLst>
              </p:cNvPr>
              <p:cNvSpPr txBox="1">
                <a:spLocks noRot="1" noChangeAspect="1" noMove="1" noResize="1" noEditPoints="1" noAdjustHandles="1" noChangeArrowheads="1" noChangeShapeType="1" noTextEdit="1"/>
              </p:cNvSpPr>
              <p:nvPr/>
            </p:nvSpPr>
            <p:spPr bwMode="auto">
              <a:xfrm>
                <a:off x="1041374" y="2734845"/>
                <a:ext cx="3636765" cy="417358"/>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AFD09EA4-1AE4-4B05-B9C5-33524F6CFBA3}"/>
                  </a:ext>
                </a:extLst>
              </p:cNvPr>
              <p:cNvSpPr txBox="1"/>
              <p:nvPr/>
            </p:nvSpPr>
            <p:spPr bwMode="auto">
              <a:xfrm>
                <a:off x="4932040" y="2746520"/>
                <a:ext cx="3815212" cy="41735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2</m:t>
                          </m:r>
                        </m:sub>
                      </m:sSub>
                      <m:r>
                        <a:rPr lang="en-US" altLang="zh-TW" sz="1800" b="0" i="1" smtClean="0">
                          <a:latin typeface="Cambria Math"/>
                          <a:ea typeface="Cambria Math"/>
                        </a:rPr>
                        <m:t>∙</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𝑒</m:t>
                          </m:r>
                        </m:e>
                        <m:sup>
                          <m:r>
                            <a:rPr lang="en-US" altLang="zh-TW" sz="1800" b="0" i="1" smtClean="0">
                              <a:latin typeface="Cambria Math"/>
                              <a:ea typeface="Cambria Math"/>
                            </a:rPr>
                            <m:t>𝑖</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a:rPr>
                            <m:t>𝑡</m:t>
                          </m:r>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AFD09EA4-1AE4-4B05-B9C5-33524F6CFBA3}"/>
                  </a:ext>
                </a:extLst>
              </p:cNvPr>
              <p:cNvSpPr txBox="1">
                <a:spLocks noRot="1" noChangeAspect="1" noMove="1" noResize="1" noEditPoints="1" noAdjustHandles="1" noChangeArrowheads="1" noChangeShapeType="1" noTextEdit="1"/>
              </p:cNvSpPr>
              <p:nvPr/>
            </p:nvSpPr>
            <p:spPr bwMode="auto">
              <a:xfrm>
                <a:off x="4932040" y="2746520"/>
                <a:ext cx="3815212" cy="417358"/>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13">
                <a:extLst>
                  <a:ext uri="{FF2B5EF4-FFF2-40B4-BE49-F238E27FC236}">
                    <a16:creationId xmlns:a16="http://schemas.microsoft.com/office/drawing/2014/main" id="{6372BC3C-FE78-7079-B431-DE18699921C1}"/>
                  </a:ext>
                </a:extLst>
              </p:cNvPr>
              <p:cNvSpPr txBox="1"/>
              <p:nvPr/>
            </p:nvSpPr>
            <p:spPr bwMode="auto">
              <a:xfrm>
                <a:off x="1032185" y="1007899"/>
                <a:ext cx="2789995"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5" name="文字方塊 13">
                <a:extLst>
                  <a:ext uri="{FF2B5EF4-FFF2-40B4-BE49-F238E27FC236}">
                    <a16:creationId xmlns:a16="http://schemas.microsoft.com/office/drawing/2014/main" id="{6372BC3C-FE78-7079-B431-DE18699921C1}"/>
                  </a:ext>
                </a:extLst>
              </p:cNvPr>
              <p:cNvSpPr txBox="1">
                <a:spLocks noRot="1" noChangeAspect="1" noMove="1" noResize="1" noEditPoints="1" noAdjustHandles="1" noChangeArrowheads="1" noChangeShapeType="1" noTextEdit="1"/>
              </p:cNvSpPr>
              <p:nvPr/>
            </p:nvSpPr>
            <p:spPr bwMode="auto">
              <a:xfrm>
                <a:off x="1032185" y="1007899"/>
                <a:ext cx="2789995" cy="282450"/>
              </a:xfrm>
              <a:prstGeom prst="rect">
                <a:avLst/>
              </a:prstGeom>
              <a:blipFill>
                <a:blip r:embed="rId4"/>
                <a:stretch>
                  <a:fillRect r="-1364"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13">
                <a:extLst>
                  <a:ext uri="{FF2B5EF4-FFF2-40B4-BE49-F238E27FC236}">
                    <a16:creationId xmlns:a16="http://schemas.microsoft.com/office/drawing/2014/main" id="{E5D13EC9-CC19-DCF5-68D4-35878571BACF}"/>
                  </a:ext>
                </a:extLst>
              </p:cNvPr>
              <p:cNvSpPr txBox="1"/>
              <p:nvPr/>
            </p:nvSpPr>
            <p:spPr bwMode="auto">
              <a:xfrm>
                <a:off x="1038227" y="1411614"/>
                <a:ext cx="2963119"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d>
                        <m:dPr>
                          <m:ctrlPr>
                            <a:rPr lang="en-US" altLang="zh-TW" sz="1800" i="1" smtClean="0">
                              <a:latin typeface="Cambria Math" panose="02040503050406030204" pitchFamily="18" charset="0"/>
                            </a:rPr>
                          </m:ctrlPr>
                        </m:d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b="0" i="1" smtClean="0">
                              <a:latin typeface="Cambria Math" panose="02040503050406030204" pitchFamily="18" charset="0"/>
                            </a:rPr>
                            <m:t>−</m:t>
                          </m:r>
                          <m:r>
                            <a:rPr lang="en-US" altLang="zh-TW" sz="1800" i="1">
                              <a:latin typeface="Cambria Math" panose="02040503050406030204" pitchFamily="18" charset="0"/>
                            </a:rPr>
                            <m:t>3</m:t>
                          </m:r>
                          <m:sSubSup>
                            <m:sSubSupPr>
                              <m:ctrlPr>
                                <a:rPr lang="en-US" altLang="zh-TW" sz="1800" i="1">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up>
                              <m:r>
                                <a:rPr lang="en-US" altLang="zh-TW" sz="1800" i="1">
                                  <a:latin typeface="Cambria Math" panose="02040503050406030204" pitchFamily="18" charset="0"/>
                                  <a:ea typeface="Cambria Math" panose="02040503050406030204" pitchFamily="18" charset="0"/>
                                </a:rPr>
                                <m:t>2</m:t>
                              </m:r>
                            </m:sup>
                          </m:sSubSup>
                        </m:e>
                      </m:d>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6" name="文字方塊 13">
                <a:extLst>
                  <a:ext uri="{FF2B5EF4-FFF2-40B4-BE49-F238E27FC236}">
                    <a16:creationId xmlns:a16="http://schemas.microsoft.com/office/drawing/2014/main" id="{E5D13EC9-CC19-DCF5-68D4-35878571BACF}"/>
                  </a:ext>
                </a:extLst>
              </p:cNvPr>
              <p:cNvSpPr txBox="1">
                <a:spLocks noRot="1" noChangeAspect="1" noMove="1" noResize="1" noEditPoints="1" noAdjustHandles="1" noChangeArrowheads="1" noChangeShapeType="1" noTextEdit="1"/>
              </p:cNvSpPr>
              <p:nvPr/>
            </p:nvSpPr>
            <p:spPr bwMode="auto">
              <a:xfrm>
                <a:off x="1038227" y="1411614"/>
                <a:ext cx="2963119" cy="282450"/>
              </a:xfrm>
              <a:prstGeom prst="rect">
                <a:avLst/>
              </a:prstGeom>
              <a:blipFill>
                <a:blip r:embed="rId5"/>
                <a:stretch>
                  <a:fillRect r="-1282"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ED10615-B122-849F-B68E-B61815599929}"/>
                  </a:ext>
                </a:extLst>
              </p:cNvPr>
              <p:cNvSpPr txBox="1"/>
              <p:nvPr/>
            </p:nvSpPr>
            <p:spPr bwMode="auto">
              <a:xfrm>
                <a:off x="1041374" y="486753"/>
                <a:ext cx="1648631"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b="0" i="1" smtClean="0">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ED10615-B122-849F-B68E-B61815599929}"/>
                  </a:ext>
                </a:extLst>
              </p:cNvPr>
              <p:cNvSpPr txBox="1">
                <a:spLocks noRot="1" noChangeAspect="1" noMove="1" noResize="1" noEditPoints="1" noAdjustHandles="1" noChangeArrowheads="1" noChangeShapeType="1" noTextEdit="1"/>
              </p:cNvSpPr>
              <p:nvPr/>
            </p:nvSpPr>
            <p:spPr bwMode="auto">
              <a:xfrm>
                <a:off x="1041374" y="486753"/>
                <a:ext cx="1648631" cy="401970"/>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13">
                <a:extLst>
                  <a:ext uri="{FF2B5EF4-FFF2-40B4-BE49-F238E27FC236}">
                    <a16:creationId xmlns:a16="http://schemas.microsoft.com/office/drawing/2014/main" id="{5586E1E6-F690-46AC-35D3-5199799C769B}"/>
                  </a:ext>
                </a:extLst>
              </p:cNvPr>
              <p:cNvSpPr txBox="1"/>
              <p:nvPr/>
            </p:nvSpPr>
            <p:spPr bwMode="auto">
              <a:xfrm>
                <a:off x="4440775" y="1007899"/>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8" name="文字方塊 13">
                <a:extLst>
                  <a:ext uri="{FF2B5EF4-FFF2-40B4-BE49-F238E27FC236}">
                    <a16:creationId xmlns:a16="http://schemas.microsoft.com/office/drawing/2014/main" id="{5586E1E6-F690-46AC-35D3-5199799C769B}"/>
                  </a:ext>
                </a:extLst>
              </p:cNvPr>
              <p:cNvSpPr txBox="1">
                <a:spLocks noRot="1" noChangeAspect="1" noMove="1" noResize="1" noEditPoints="1" noAdjustHandles="1" noChangeArrowheads="1" noChangeShapeType="1" noTextEdit="1"/>
              </p:cNvSpPr>
              <p:nvPr/>
            </p:nvSpPr>
            <p:spPr bwMode="auto">
              <a:xfrm>
                <a:off x="4440775" y="1007899"/>
                <a:ext cx="1960217" cy="282450"/>
              </a:xfrm>
              <a:prstGeom prst="rect">
                <a:avLst/>
              </a:prstGeom>
              <a:blipFill>
                <a:blip r:embed="rId7"/>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26B939A2-3E0A-0217-E028-1050C19A491A}"/>
                  </a:ext>
                </a:extLst>
              </p:cNvPr>
              <p:cNvSpPr txBox="1"/>
              <p:nvPr/>
            </p:nvSpPr>
            <p:spPr bwMode="auto">
              <a:xfrm>
                <a:off x="4440775" y="1417513"/>
                <a:ext cx="1960217" cy="282450"/>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r>
                        <a:rPr lang="en-US" altLang="zh-TW" sz="1800" i="1" smtClean="0">
                          <a:latin typeface="Cambria Math" panose="02040503050406030204" pitchFamily="18" charset="0"/>
                        </a:rPr>
                        <m:t>0</m:t>
                      </m:r>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26B939A2-3E0A-0217-E028-1050C19A491A}"/>
                  </a:ext>
                </a:extLst>
              </p:cNvPr>
              <p:cNvSpPr txBox="1">
                <a:spLocks noRot="1" noChangeAspect="1" noMove="1" noResize="1" noEditPoints="1" noAdjustHandles="1" noChangeArrowheads="1" noChangeShapeType="1" noTextEdit="1"/>
              </p:cNvSpPr>
              <p:nvPr/>
            </p:nvSpPr>
            <p:spPr bwMode="auto">
              <a:xfrm>
                <a:off x="4440775" y="1417513"/>
                <a:ext cx="1960217" cy="282450"/>
              </a:xfrm>
              <a:prstGeom prst="rect">
                <a:avLst/>
              </a:prstGeom>
              <a:blipFill>
                <a:blip r:embed="rId8"/>
                <a:stretch>
                  <a:fillRect r="-1923" b="-173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E33DCC2C-BD0A-2616-FAC4-B9D777E08608}"/>
                  </a:ext>
                </a:extLst>
              </p:cNvPr>
              <p:cNvSpPr txBox="1"/>
              <p:nvPr/>
            </p:nvSpPr>
            <p:spPr bwMode="auto">
              <a:xfrm>
                <a:off x="1038227" y="1936594"/>
                <a:ext cx="2569357" cy="28764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𝐶</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smtClean="0">
                              <a:latin typeface="Cambria Math" panose="02040503050406030204" pitchFamily="18" charset="0"/>
                            </a:rPr>
                          </m:ctrlPr>
                        </m:sSupPr>
                        <m:e>
                          <m:r>
                            <a:rPr lang="en-US" altLang="zh-TW" sz="1800" b="0" i="1" smtClean="0">
                              <a:latin typeface="Cambria Math" panose="02040503050406030204" pitchFamily="18" charset="0"/>
                            </a:rPr>
                            <m:t>𝑒</m:t>
                          </m:r>
                        </m:e>
                        <m:sup>
                          <m:r>
                            <a:rPr lang="en-US" altLang="zh-TW" sz="1800" b="0" i="1" smtClean="0">
                              <a:latin typeface="Cambria Math" panose="02040503050406030204" pitchFamily="18" charset="0"/>
                            </a:rPr>
                            <m:t>𝑖</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rPr>
                                <m:t>2</m:t>
                              </m:r>
                            </m:sub>
                          </m:sSub>
                        </m:sup>
                      </m:sSup>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E33DCC2C-BD0A-2616-FAC4-B9D777E08608}"/>
                  </a:ext>
                </a:extLst>
              </p:cNvPr>
              <p:cNvSpPr txBox="1">
                <a:spLocks noRot="1" noChangeAspect="1" noMove="1" noResize="1" noEditPoints="1" noAdjustHandles="1" noChangeArrowheads="1" noChangeShapeType="1" noTextEdit="1"/>
              </p:cNvSpPr>
              <p:nvPr/>
            </p:nvSpPr>
            <p:spPr bwMode="auto">
              <a:xfrm>
                <a:off x="1038227" y="1936594"/>
                <a:ext cx="2569357" cy="287643"/>
              </a:xfrm>
              <a:prstGeom prst="rect">
                <a:avLst/>
              </a:prstGeom>
              <a:blipFill>
                <a:blip r:embed="rId9"/>
                <a:stretch>
                  <a:fillRect t="-8333" b="-12500"/>
                </a:stretch>
              </a:blipFill>
              <a:ln w="9525">
                <a:noFill/>
                <a:miter lim="800000"/>
                <a:headEnd/>
                <a:tailEnd/>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0D060353-840C-A32B-C273-B551389347D6}"/>
              </a:ext>
            </a:extLst>
          </p:cNvPr>
          <p:cNvSpPr txBox="1"/>
          <p:nvPr/>
        </p:nvSpPr>
        <p:spPr bwMode="auto">
          <a:xfrm>
            <a:off x="1025339" y="2328590"/>
            <a:ext cx="21756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 solution is:</a:t>
            </a:r>
          </a:p>
        </p:txBody>
      </p:sp>
      <p:sp>
        <p:nvSpPr>
          <p:cNvPr id="12" name="TextBox 11">
            <a:extLst>
              <a:ext uri="{FF2B5EF4-FFF2-40B4-BE49-F238E27FC236}">
                <a16:creationId xmlns:a16="http://schemas.microsoft.com/office/drawing/2014/main" id="{253483B0-62A2-C5D8-F51F-83BD825600C2}"/>
              </a:ext>
            </a:extLst>
          </p:cNvPr>
          <p:cNvSpPr txBox="1"/>
          <p:nvPr/>
        </p:nvSpPr>
        <p:spPr bwMode="auto">
          <a:xfrm>
            <a:off x="1032185" y="5159688"/>
            <a:ext cx="3160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 two move opposite!</a:t>
            </a:r>
          </a:p>
        </p:txBody>
      </p:sp>
      <p:sp>
        <p:nvSpPr>
          <p:cNvPr id="13" name="TextBox 12">
            <a:extLst>
              <a:ext uri="{FF2B5EF4-FFF2-40B4-BE49-F238E27FC236}">
                <a16:creationId xmlns:a16="http://schemas.microsoft.com/office/drawing/2014/main" id="{1173A945-723B-EC08-3A58-515EF9945CC0}"/>
              </a:ext>
            </a:extLst>
          </p:cNvPr>
          <p:cNvSpPr txBox="1"/>
          <p:nvPr/>
        </p:nvSpPr>
        <p:spPr bwMode="auto">
          <a:xfrm>
            <a:off x="961826" y="3212784"/>
            <a:ext cx="55450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Now taking the real part would give us the solution</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文字方塊 4">
                <a:extLst>
                  <a:ext uri="{FF2B5EF4-FFF2-40B4-BE49-F238E27FC236}">
                    <a16:creationId xmlns:a16="http://schemas.microsoft.com/office/drawing/2014/main" id="{78E22751-D066-8A60-85B2-2565AAA8139E}"/>
                  </a:ext>
                </a:extLst>
              </p:cNvPr>
              <p:cNvSpPr txBox="1"/>
              <p:nvPr/>
            </p:nvSpPr>
            <p:spPr bwMode="auto">
              <a:xfrm>
                <a:off x="1042324" y="3624011"/>
                <a:ext cx="4839530" cy="439608"/>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m:rPr>
                          <m:sty m:val="p"/>
                        </m:rPr>
                        <a:rPr lang="en-US" altLang="zh-TW" sz="1800" b="0" i="0" smtClean="0">
                          <a:latin typeface="Cambria Math" panose="02040503050406030204" pitchFamily="18" charset="0"/>
                        </a:rPr>
                        <m:t>Re</m:t>
                      </m:r>
                      <m:r>
                        <a:rPr lang="en-US" altLang="zh-TW" sz="1800" b="0" i="1" smtClean="0">
                          <a:latin typeface="Cambria Math" panose="02040503050406030204" pitchFamily="18" charset="0"/>
                        </a:rPr>
                        <m:t> </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𝑒</m:t>
                          </m:r>
                        </m:e>
                        <m:sup>
                          <m:r>
                            <a:rPr lang="en-US" altLang="zh-TW" sz="1800" i="1">
                              <a:latin typeface="Cambria Math" panose="02040503050406030204" pitchFamily="18" charset="0"/>
                            </a:rPr>
                            <m:t>𝑖</m:t>
                          </m:r>
                          <m:d>
                            <m:dPr>
                              <m:ctrlPr>
                                <a:rPr lang="en-US" altLang="zh-TW" sz="1800" i="1" smtClean="0">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b="0" i="1" smtClean="0">
                                  <a:latin typeface="Cambria Math" panose="02040503050406030204" pitchFamily="18" charset="0"/>
                                  <a:ea typeface="Cambria Math" panose="02040503050406030204" pitchFamily="18" charset="0"/>
                                </a:rPr>
                                <m:t>𝑡</m:t>
                              </m:r>
                              <m:r>
                                <a:rPr lang="en-US" altLang="zh-TW" sz="1800" b="0" i="1" smtClean="0">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sup>
                      </m:sSup>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4" name="文字方塊 4">
                <a:extLst>
                  <a:ext uri="{FF2B5EF4-FFF2-40B4-BE49-F238E27FC236}">
                    <a16:creationId xmlns:a16="http://schemas.microsoft.com/office/drawing/2014/main" id="{78E22751-D066-8A60-85B2-2565AAA8139E}"/>
                  </a:ext>
                </a:extLst>
              </p:cNvPr>
              <p:cNvSpPr txBox="1">
                <a:spLocks noRot="1" noChangeAspect="1" noMove="1" noResize="1" noEditPoints="1" noAdjustHandles="1" noChangeArrowheads="1" noChangeShapeType="1" noTextEdit="1"/>
              </p:cNvSpPr>
              <p:nvPr/>
            </p:nvSpPr>
            <p:spPr bwMode="auto">
              <a:xfrm>
                <a:off x="1042324" y="3624011"/>
                <a:ext cx="4839530" cy="439608"/>
              </a:xfrm>
              <a:prstGeom prst="rect">
                <a:avLst/>
              </a:prstGeom>
              <a:blipFill>
                <a:blip r:embed="rId10"/>
                <a:stretch>
                  <a:fillRect b="-8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4">
                <a:extLst>
                  <a:ext uri="{FF2B5EF4-FFF2-40B4-BE49-F238E27FC236}">
                    <a16:creationId xmlns:a16="http://schemas.microsoft.com/office/drawing/2014/main" id="{46CC8422-F7C8-F46F-E236-2BE99A57476F}"/>
                  </a:ext>
                </a:extLst>
              </p:cNvPr>
              <p:cNvSpPr txBox="1"/>
              <p:nvPr/>
            </p:nvSpPr>
            <p:spPr bwMode="auto">
              <a:xfrm>
                <a:off x="1064460" y="4154709"/>
                <a:ext cx="3655360"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15" name="文字方塊 4">
                <a:extLst>
                  <a:ext uri="{FF2B5EF4-FFF2-40B4-BE49-F238E27FC236}">
                    <a16:creationId xmlns:a16="http://schemas.microsoft.com/office/drawing/2014/main" id="{46CC8422-F7C8-F46F-E236-2BE99A57476F}"/>
                  </a:ext>
                </a:extLst>
              </p:cNvPr>
              <p:cNvSpPr txBox="1">
                <a:spLocks noRot="1" noChangeAspect="1" noMove="1" noResize="1" noEditPoints="1" noAdjustHandles="1" noChangeArrowheads="1" noChangeShapeType="1" noTextEdit="1"/>
              </p:cNvSpPr>
              <p:nvPr/>
            </p:nvSpPr>
            <p:spPr bwMode="auto">
              <a:xfrm>
                <a:off x="1064460" y="4154709"/>
                <a:ext cx="3655360" cy="424219"/>
              </a:xfrm>
              <a:prstGeom prst="rect">
                <a:avLst/>
              </a:prstGeom>
              <a:blipFill>
                <a:blip r:embed="rId11"/>
                <a:stretch>
                  <a:fillRect b="-5882"/>
                </a:stretch>
              </a:blipFill>
              <a:ln w="9525">
                <a:noFill/>
                <a:miter lim="800000"/>
                <a:headEnd/>
                <a:tailEnd/>
              </a:ln>
            </p:spPr>
            <p:txBody>
              <a:bodyPr/>
              <a:lstStyle/>
              <a:p>
                <a:r>
                  <a:rPr lang="en-US">
                    <a:noFill/>
                  </a:rPr>
                  <a:t> </a:t>
                </a:r>
              </a:p>
            </p:txBody>
          </p:sp>
        </mc:Fallback>
      </mc:AlternateContent>
      <p:sp>
        <p:nvSpPr>
          <p:cNvPr id="16" name="Right Arrow 15">
            <a:extLst>
              <a:ext uri="{FF2B5EF4-FFF2-40B4-BE49-F238E27FC236}">
                <a16:creationId xmlns:a16="http://schemas.microsoft.com/office/drawing/2014/main" id="{5432605C-A6A4-21FB-C69E-FFEB26F7A9DB}"/>
              </a:ext>
            </a:extLst>
          </p:cNvPr>
          <p:cNvSpPr/>
          <p:nvPr/>
        </p:nvSpPr>
        <p:spPr>
          <a:xfrm>
            <a:off x="4044778" y="971901"/>
            <a:ext cx="245474"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p:pic>
        <p:nvPicPr>
          <p:cNvPr id="17" name="Picture 16">
            <a:extLst>
              <a:ext uri="{FF2B5EF4-FFF2-40B4-BE49-F238E27FC236}">
                <a16:creationId xmlns:a16="http://schemas.microsoft.com/office/drawing/2014/main" id="{CB59611C-9C9E-8619-0180-A3B34BB2396D}"/>
              </a:ext>
            </a:extLst>
          </p:cNvPr>
          <p:cNvPicPr>
            <a:picLocks noChangeAspect="1"/>
          </p:cNvPicPr>
          <p:nvPr/>
        </p:nvPicPr>
        <p:blipFill>
          <a:blip r:embed="rId12"/>
          <a:srcRect l="518" t="14740" r="50222" b="1567"/>
          <a:stretch>
            <a:fillRect/>
          </a:stretch>
        </p:blipFill>
        <p:spPr>
          <a:xfrm>
            <a:off x="5364088" y="4221088"/>
            <a:ext cx="3278340" cy="174769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643793C-A468-BCC0-1F61-F248889809EA}"/>
                  </a:ext>
                </a:extLst>
              </p:cNvPr>
              <p:cNvSpPr txBox="1"/>
              <p:nvPr/>
            </p:nvSpPr>
            <p:spPr bwMode="auto">
              <a:xfrm flipH="1">
                <a:off x="827584" y="6126358"/>
                <a:ext cx="8640959"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起始條件為</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1</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b="0" i="0"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b="0" i="1" smtClean="0">
                            <a:latin typeface="Cambria Math" panose="02040503050406030204" pitchFamily="18" charset="0"/>
                          </a:rPr>
                          <m:t>𝑚</m:t>
                        </m:r>
                      </m:sub>
                    </m:sSub>
                  </m:oMath>
                </a14:m>
                <a:r>
                  <a:rPr lang="en-US" sz="1800" dirty="0">
                    <a:latin typeface="Times New Roman" pitchFamily="18" charset="0"/>
                    <a:cs typeface="Times New Roman" pitchFamily="18" charset="0"/>
                  </a:rPr>
                  <a:t>, </a:t>
                </a:r>
                <a14:m>
                  <m:oMath xmlns:m="http://schemas.openxmlformats.org/officeDocument/2006/math">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up>
                        <m:r>
                          <a:rPr lang="en-US" altLang="zh-TW" sz="1800" i="1">
                            <a:latin typeface="Cambria Math" panose="02040503050406030204" pitchFamily="18" charset="0"/>
                          </a:rPr>
                          <m:t>′</m:t>
                        </m:r>
                      </m:sup>
                    </m:sSubSup>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lang="en-US" altLang="zh-TW" sz="1800" i="1">
                        <a:latin typeface="Cambria Math" panose="02040503050406030204" pitchFamily="18" charset="0"/>
                      </a:rPr>
                      <m:t>=</m:t>
                    </m:r>
                    <m:r>
                      <a:rPr lang="en-US" altLang="zh-TW" sz="1800" b="0" i="1" smtClean="0">
                        <a:latin typeface="Cambria Math" panose="02040503050406030204" pitchFamily="18" charset="0"/>
                      </a:rPr>
                      <m:t>0</m:t>
                    </m:r>
                  </m:oMath>
                </a14:m>
                <a:r>
                  <a:rPr lang="en-US" sz="1800" dirty="0">
                    <a:latin typeface="Times New Roman" pitchFamily="18" charset="0"/>
                    <a:cs typeface="Times New Roman" pitchFamily="18" charset="0"/>
                  </a:rPr>
                  <a:t>，</a:t>
                </a:r>
                <a:r>
                  <a:rPr lang="en-US" sz="1800" dirty="0" err="1">
                    <a:latin typeface="Times New Roman" pitchFamily="18" charset="0"/>
                    <a:cs typeface="Times New Roman" pitchFamily="18" charset="0"/>
                  </a:rPr>
                  <a:t>此反對稱運動模式就會進行</a:t>
                </a:r>
                <a:r>
                  <a:rPr lang="en-US" sz="1800" dirty="0">
                    <a:latin typeface="Times New Roman" pitchFamily="18" charset="0"/>
                    <a:cs typeface="Times New Roman" pitchFamily="18" charset="0"/>
                  </a:rPr>
                  <a:t>。</a:t>
                </a:r>
              </a:p>
            </p:txBody>
          </p:sp>
        </mc:Choice>
        <mc:Fallback xmlns="">
          <p:sp>
            <p:nvSpPr>
              <p:cNvPr id="19" name="TextBox 18">
                <a:extLst>
                  <a:ext uri="{FF2B5EF4-FFF2-40B4-BE49-F238E27FC236}">
                    <a16:creationId xmlns:a16="http://schemas.microsoft.com/office/drawing/2014/main" id="{E643793C-A468-BCC0-1F61-F248889809EA}"/>
                  </a:ext>
                </a:extLst>
              </p:cNvPr>
              <p:cNvSpPr txBox="1">
                <a:spLocks noRot="1" noChangeAspect="1" noMove="1" noResize="1" noEditPoints="1" noAdjustHandles="1" noChangeArrowheads="1" noChangeShapeType="1" noTextEdit="1"/>
              </p:cNvSpPr>
              <p:nvPr/>
            </p:nvSpPr>
            <p:spPr bwMode="auto">
              <a:xfrm flipH="1">
                <a:off x="827584" y="6126358"/>
                <a:ext cx="8640959" cy="369332"/>
              </a:xfrm>
              <a:prstGeom prst="rect">
                <a:avLst/>
              </a:prstGeom>
              <a:blipFill>
                <a:blip r:embed="rId13"/>
                <a:stretch>
                  <a:fillRect l="-734" t="-6667" b="-2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文字方塊 4">
                <a:extLst>
                  <a:ext uri="{FF2B5EF4-FFF2-40B4-BE49-F238E27FC236}">
                    <a16:creationId xmlns:a16="http://schemas.microsoft.com/office/drawing/2014/main" id="{39BA613B-BCC9-996D-9EED-57CB86CA677A}"/>
                  </a:ext>
                </a:extLst>
              </p:cNvPr>
              <p:cNvSpPr txBox="1"/>
              <p:nvPr/>
            </p:nvSpPr>
            <p:spPr bwMode="auto">
              <a:xfrm>
                <a:off x="1064460" y="4705887"/>
                <a:ext cx="4000326"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b="0" i="1" smtClean="0">
                              <a:latin typeface="Cambria Math" panose="02040503050406030204" pitchFamily="18" charset="0"/>
                            </a:rPr>
                          </m:ctrlPr>
                        </m:sSubSup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1</m:t>
                          </m:r>
                        </m:sub>
                        <m:sup>
                          <m:r>
                            <a:rPr lang="en-US" altLang="zh-TW" sz="1800" b="0" i="1" smtClean="0">
                              <a:latin typeface="Cambria Math" panose="02040503050406030204" pitchFamily="18" charset="0"/>
                            </a:rPr>
                            <m:t>′</m:t>
                          </m:r>
                        </m:sup>
                      </m:sSubSup>
                      <m:r>
                        <a:rPr lang="en-US" altLang="zh-TW" sz="1800" b="0" i="1" smtClean="0">
                          <a:latin typeface="Cambria Math"/>
                        </a:rPr>
                        <m:t>=</m:t>
                      </m:r>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2</m:t>
                          </m:r>
                        </m:sub>
                        <m:sup>
                          <m:r>
                            <a:rPr lang="en-US" altLang="zh-TW" sz="1800" i="1">
                              <a:latin typeface="Cambria Math" panose="02040503050406030204" pitchFamily="18" charset="0"/>
                            </a:rPr>
                            <m:t>′</m:t>
                          </m:r>
                        </m:sup>
                      </m:sSubSup>
                      <m:r>
                        <a:rPr lang="en-US" altLang="zh-TW" sz="1800" b="0" i="1" smtClean="0">
                          <a:latin typeface="Cambria Math" panose="02040503050406030204" pitchFamily="18" charset="0"/>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sin</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20" name="文字方塊 4">
                <a:extLst>
                  <a:ext uri="{FF2B5EF4-FFF2-40B4-BE49-F238E27FC236}">
                    <a16:creationId xmlns:a16="http://schemas.microsoft.com/office/drawing/2014/main" id="{39BA613B-BCC9-996D-9EED-57CB86CA677A}"/>
                  </a:ext>
                </a:extLst>
              </p:cNvPr>
              <p:cNvSpPr txBox="1">
                <a:spLocks noRot="1" noChangeAspect="1" noMove="1" noResize="1" noEditPoints="1" noAdjustHandles="1" noChangeArrowheads="1" noChangeShapeType="1" noTextEdit="1"/>
              </p:cNvSpPr>
              <p:nvPr/>
            </p:nvSpPr>
            <p:spPr bwMode="auto">
              <a:xfrm>
                <a:off x="1064460" y="4705887"/>
                <a:ext cx="4000326" cy="424219"/>
              </a:xfrm>
              <a:prstGeom prst="rect">
                <a:avLst/>
              </a:prstGeom>
              <a:blipFill>
                <a:blip r:embed="rId14"/>
                <a:stretch>
                  <a:fillRect b="-5714"/>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6705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p:bldP spid="12" grpId="0"/>
      <p:bldP spid="13" grpId="0"/>
      <p:bldP spid="14" grpId="0" animBg="1"/>
      <p:bldP spid="15" grpId="0" animBg="1"/>
      <p:bldP spid="19" grpId="0"/>
      <p:bldP spid="2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6F2C22A-7A18-CD36-A874-23B65F1BCF9A}"/>
                  </a:ext>
                </a:extLst>
              </p:cNvPr>
              <p:cNvSpPr txBox="1"/>
              <p:nvPr/>
            </p:nvSpPr>
            <p:spPr bwMode="auto">
              <a:xfrm>
                <a:off x="1386084" y="2757606"/>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A6F2C22A-7A18-CD36-A874-23B65F1BCF9A}"/>
                  </a:ext>
                </a:extLst>
              </p:cNvPr>
              <p:cNvSpPr txBox="1">
                <a:spLocks noRot="1" noChangeAspect="1" noMove="1" noResize="1" noEditPoints="1" noAdjustHandles="1" noChangeArrowheads="1" noChangeShapeType="1" noTextEdit="1"/>
              </p:cNvSpPr>
              <p:nvPr/>
            </p:nvSpPr>
            <p:spPr bwMode="auto">
              <a:xfrm>
                <a:off x="1386084" y="2757606"/>
                <a:ext cx="1235338" cy="276999"/>
              </a:xfrm>
              <a:prstGeom prst="rect">
                <a:avLst/>
              </a:prstGeom>
              <a:blipFill>
                <a:blip r:embed="rId2"/>
                <a:stretch>
                  <a:fillRect l="-3030" r="-2020" b="-41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62C4E9-FD70-D40F-534E-C9AAA1B2A99F}"/>
                  </a:ext>
                </a:extLst>
              </p:cNvPr>
              <p:cNvSpPr txBox="1"/>
              <p:nvPr/>
            </p:nvSpPr>
            <p:spPr bwMode="auto">
              <a:xfrm>
                <a:off x="2984111" y="2493396"/>
                <a:ext cx="2090370" cy="7146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r>
                              <m:e>
                                <m:r>
                                  <a:rPr lang="en-US" altLang="zh-TW" sz="1800" i="1">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C62C4E9-FD70-D40F-534E-C9AAA1B2A99F}"/>
                  </a:ext>
                </a:extLst>
              </p:cNvPr>
              <p:cNvSpPr txBox="1">
                <a:spLocks noRot="1" noChangeAspect="1" noMove="1" noResize="1" noEditPoints="1" noAdjustHandles="1" noChangeArrowheads="1" noChangeShapeType="1" noTextEdit="1"/>
              </p:cNvSpPr>
              <p:nvPr/>
            </p:nvSpPr>
            <p:spPr bwMode="auto">
              <a:xfrm>
                <a:off x="2984111" y="2493396"/>
                <a:ext cx="2090370" cy="714683"/>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728DF6D-51E5-B271-03A9-4C5336397A46}"/>
                  </a:ext>
                </a:extLst>
              </p:cNvPr>
              <p:cNvSpPr txBox="1"/>
              <p:nvPr/>
            </p:nvSpPr>
            <p:spPr bwMode="auto">
              <a:xfrm>
                <a:off x="5302967" y="1052736"/>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C728DF6D-51E5-B271-03A9-4C5336397A46}"/>
                  </a:ext>
                </a:extLst>
              </p:cNvPr>
              <p:cNvSpPr txBox="1">
                <a:spLocks noRot="1" noChangeAspect="1" noMove="1" noResize="1" noEditPoints="1" noAdjustHandles="1" noChangeArrowheads="1" noChangeShapeType="1" noTextEdit="1"/>
              </p:cNvSpPr>
              <p:nvPr/>
            </p:nvSpPr>
            <p:spPr bwMode="auto">
              <a:xfrm>
                <a:off x="5302967" y="1052736"/>
                <a:ext cx="963662" cy="461217"/>
              </a:xfrm>
              <a:prstGeom prst="rect">
                <a:avLst/>
              </a:prstGeom>
              <a:blipFill>
                <a:blip r:embed="rId4"/>
                <a:stretch>
                  <a:fillRect l="-2597"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AA54CE7-D2C0-2D89-4919-D20735201180}"/>
                  </a:ext>
                </a:extLst>
              </p:cNvPr>
              <p:cNvSpPr txBox="1"/>
              <p:nvPr/>
            </p:nvSpPr>
            <p:spPr bwMode="auto">
              <a:xfrm>
                <a:off x="1375066" y="1005449"/>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AA54CE7-D2C0-2D89-4919-D20735201180}"/>
                  </a:ext>
                </a:extLst>
              </p:cNvPr>
              <p:cNvSpPr txBox="1">
                <a:spLocks noRot="1" noChangeAspect="1" noMove="1" noResize="1" noEditPoints="1" noAdjustHandles="1" noChangeArrowheads="1" noChangeShapeType="1" noTextEdit="1"/>
              </p:cNvSpPr>
              <p:nvPr/>
            </p:nvSpPr>
            <p:spPr bwMode="auto">
              <a:xfrm>
                <a:off x="1375066" y="1005449"/>
                <a:ext cx="1509388" cy="555793"/>
              </a:xfrm>
              <a:prstGeom prst="rect">
                <a:avLst/>
              </a:prstGeom>
              <a:blipFill>
                <a:blip r:embed="rId5"/>
                <a:stretch>
                  <a:fillRect r="-833" b="-159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5473270-445A-8C74-30CA-69D2C79ACF24}"/>
                  </a:ext>
                </a:extLst>
              </p:cNvPr>
              <p:cNvSpPr txBox="1"/>
              <p:nvPr/>
            </p:nvSpPr>
            <p:spPr bwMode="auto">
              <a:xfrm>
                <a:off x="3131840" y="1052736"/>
                <a:ext cx="1794915"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65473270-445A-8C74-30CA-69D2C79ACF24}"/>
                  </a:ext>
                </a:extLst>
              </p:cNvPr>
              <p:cNvSpPr txBox="1">
                <a:spLocks noRot="1" noChangeAspect="1" noMove="1" noResize="1" noEditPoints="1" noAdjustHandles="1" noChangeArrowheads="1" noChangeShapeType="1" noTextEdit="1"/>
              </p:cNvSpPr>
              <p:nvPr/>
            </p:nvSpPr>
            <p:spPr bwMode="auto">
              <a:xfrm>
                <a:off x="3131840" y="1052736"/>
                <a:ext cx="1794915" cy="461217"/>
              </a:xfrm>
              <a:prstGeom prst="rect">
                <a:avLst/>
              </a:prstGeom>
              <a:blipFill>
                <a:blip r:embed="rId6"/>
                <a:stretch>
                  <a:fillRect l="-1408" r="-704" b="-8108"/>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FACA101A-665E-5183-BE2E-B0C735D3494F}"/>
              </a:ext>
            </a:extLst>
          </p:cNvPr>
          <p:cNvSpPr txBox="1"/>
          <p:nvPr/>
        </p:nvSpPr>
        <p:spPr bwMode="auto">
          <a:xfrm>
            <a:off x="1460952" y="404664"/>
            <a:ext cx="54490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cs typeface="Times New Roman" panose="02020603050405020304" pitchFamily="18" charset="0"/>
              </a:rPr>
              <a:t>Method I</a:t>
            </a:r>
          </a:p>
        </p:txBody>
      </p:sp>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1AF92748-0C93-2042-5D04-D129B73EC131}"/>
                  </a:ext>
                </a:extLst>
              </p:cNvPr>
              <p:cNvSpPr>
                <a:spLocks noChangeArrowheads="1"/>
              </p:cNvSpPr>
              <p:nvPr/>
            </p:nvSpPr>
            <p:spPr bwMode="auto">
              <a:xfrm>
                <a:off x="1277658" y="1928991"/>
                <a:ext cx="67107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微分方程組被轉化為</a:t>
                </a:r>
                <a:r>
                  <a:rPr lang="en-US" sz="1800" dirty="0">
                    <a:solidFill>
                      <a:srgbClr val="FF0000"/>
                    </a:solidFill>
                  </a:rPr>
                  <a:t>矩陣</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err="1">
                    <a:solidFill>
                      <a:srgbClr val="FF0000"/>
                    </a:solidFill>
                  </a:rPr>
                  <a:t>的本徵值</a:t>
                </a:r>
                <a14:m>
                  <m:oMath xmlns:m="http://schemas.openxmlformats.org/officeDocument/2006/math">
                    <m:r>
                      <a:rPr lang="en-US" sz="1800" i="1" dirty="0">
                        <a:solidFill>
                          <a:srgbClr val="FF0000"/>
                        </a:solidFill>
                        <a:latin typeface="Cambria Math" panose="02040503050406030204" pitchFamily="18" charset="0"/>
                        <a:ea typeface="Cambria Math" panose="02040503050406030204" pitchFamily="18" charset="0"/>
                      </a:rPr>
                      <m:t>𝜔</m:t>
                    </m:r>
                  </m:oMath>
                </a14:m>
                <a:r>
                  <a:rPr lang="en-US" sz="1800" dirty="0" err="1">
                    <a:solidFill>
                      <a:srgbClr val="FF0000"/>
                    </a:solidFill>
                  </a:rPr>
                  <a:t>問題</a:t>
                </a:r>
                <a:r>
                  <a:rPr lang="en-US" sz="1800" dirty="0">
                    <a:solidFill>
                      <a:srgbClr val="FF0000"/>
                    </a:solidFill>
                  </a:rPr>
                  <a:t>，</a:t>
                </a:r>
                <a14:m>
                  <m:oMath xmlns:m="http://schemas.openxmlformats.org/officeDocument/2006/math">
                    <m:r>
                      <a:rPr lang="en-US" sz="1800" b="1" i="1">
                        <a:solidFill>
                          <a:srgbClr val="FF0000"/>
                        </a:solidFill>
                        <a:latin typeface="Cambria Math" panose="02040503050406030204" pitchFamily="18" charset="0"/>
                      </a:rPr>
                      <m:t>𝒂</m:t>
                    </m:r>
                  </m:oMath>
                </a14:m>
                <a:r>
                  <a:rPr lang="en-US" sz="1800" dirty="0" err="1">
                    <a:solidFill>
                      <a:srgbClr val="FF0000"/>
                    </a:solidFill>
                  </a:rPr>
                  <a:t>稱為本徵向量 </a:t>
                </a:r>
                <a:r>
                  <a:rPr lang="zh-TW" altLang="en-US" sz="1800" dirty="0">
                    <a:solidFill>
                      <a:srgbClr val="FF0000"/>
                    </a:solidFill>
                  </a:rPr>
                  <a:t>。</a:t>
                </a:r>
              </a:p>
            </p:txBody>
          </p:sp>
        </mc:Choice>
        <mc:Fallback xmlns="">
          <p:sp>
            <p:nvSpPr>
              <p:cNvPr id="4" name="矩形 14">
                <a:extLst>
                  <a:ext uri="{FF2B5EF4-FFF2-40B4-BE49-F238E27FC236}">
                    <a16:creationId xmlns:a16="http://schemas.microsoft.com/office/drawing/2014/main" id="{1AF92748-0C93-2042-5D04-D129B73EC131}"/>
                  </a:ext>
                </a:extLst>
              </p:cNvPr>
              <p:cNvSpPr>
                <a:spLocks noRot="1" noChangeAspect="1" noMove="1" noResize="1" noEditPoints="1" noAdjustHandles="1" noChangeArrowheads="1" noChangeShapeType="1" noTextEdit="1"/>
              </p:cNvSpPr>
              <p:nvPr/>
            </p:nvSpPr>
            <p:spPr bwMode="auto">
              <a:xfrm>
                <a:off x="1277658" y="1928991"/>
                <a:ext cx="6710748" cy="369332"/>
              </a:xfrm>
              <a:prstGeom prst="rect">
                <a:avLst/>
              </a:prstGeom>
              <a:blipFill>
                <a:blip r:embed="rId7"/>
                <a:stretch>
                  <a:fillRect l="-75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137EB9B-88AC-7712-7345-D1F0A3ADCC45}"/>
                  </a:ext>
                </a:extLst>
              </p:cNvPr>
              <p:cNvSpPr txBox="1"/>
              <p:nvPr/>
            </p:nvSpPr>
            <p:spPr bwMode="auto">
              <a:xfrm>
                <a:off x="1304789" y="1561242"/>
                <a:ext cx="544901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This is the eigenvalue problem of Matrix </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A137EB9B-88AC-7712-7345-D1F0A3ADCC45}"/>
                  </a:ext>
                </a:extLst>
              </p:cNvPr>
              <p:cNvSpPr txBox="1">
                <a:spLocks noRot="1" noChangeAspect="1" noMove="1" noResize="1" noEditPoints="1" noAdjustHandles="1" noChangeArrowheads="1" noChangeShapeType="1" noTextEdit="1"/>
              </p:cNvSpPr>
              <p:nvPr/>
            </p:nvSpPr>
            <p:spPr bwMode="auto">
              <a:xfrm>
                <a:off x="1304789" y="1561242"/>
                <a:ext cx="5449015" cy="369332"/>
              </a:xfrm>
              <a:prstGeom prst="rect">
                <a:avLst/>
              </a:prstGeom>
              <a:blipFill>
                <a:blip r:embed="rId8"/>
                <a:stretch>
                  <a:fillRect l="-930"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9E82745-4098-62EA-0CF5-CAC6623D9226}"/>
                  </a:ext>
                </a:extLst>
              </p:cNvPr>
              <p:cNvSpPr txBox="1"/>
              <p:nvPr/>
            </p:nvSpPr>
            <p:spPr bwMode="auto">
              <a:xfrm>
                <a:off x="1374160" y="3965730"/>
                <a:ext cx="1296144" cy="369332"/>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F9E82745-4098-62EA-0CF5-CAC6623D9226}"/>
                  </a:ext>
                </a:extLst>
              </p:cNvPr>
              <p:cNvSpPr txBox="1">
                <a:spLocks noRot="1" noChangeAspect="1" noMove="1" noResize="1" noEditPoints="1" noAdjustHandles="1" noChangeArrowheads="1" noChangeShapeType="1" noTextEdit="1"/>
              </p:cNvSpPr>
              <p:nvPr/>
            </p:nvSpPr>
            <p:spPr bwMode="auto">
              <a:xfrm>
                <a:off x="1374160" y="3965730"/>
                <a:ext cx="1296144" cy="36933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EA8E91A-8F90-D6E8-A817-0965034B3FAC}"/>
                  </a:ext>
                </a:extLst>
              </p:cNvPr>
              <p:cNvSpPr txBox="1"/>
              <p:nvPr/>
            </p:nvSpPr>
            <p:spPr bwMode="auto">
              <a:xfrm>
                <a:off x="1373413" y="4979362"/>
                <a:ext cx="1451222" cy="401970"/>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4EA8E91A-8F90-D6E8-A817-0965034B3FAC}"/>
                  </a:ext>
                </a:extLst>
              </p:cNvPr>
              <p:cNvSpPr txBox="1">
                <a:spLocks noRot="1" noChangeAspect="1" noMove="1" noResize="1" noEditPoints="1" noAdjustHandles="1" noChangeArrowheads="1" noChangeShapeType="1" noTextEdit="1"/>
              </p:cNvSpPr>
              <p:nvPr/>
            </p:nvSpPr>
            <p:spPr bwMode="auto">
              <a:xfrm>
                <a:off x="1373413" y="4979362"/>
                <a:ext cx="1451222" cy="401970"/>
              </a:xfrm>
              <a:prstGeom prst="rect">
                <a:avLst/>
              </a:prstGeom>
              <a:blipFill>
                <a:blip r:embed="rId1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7EC13B-69AD-FC50-EB74-83B87A39CCB3}"/>
                  </a:ext>
                </a:extLst>
              </p:cNvPr>
              <p:cNvSpPr txBox="1"/>
              <p:nvPr/>
            </p:nvSpPr>
            <p:spPr bwMode="auto">
              <a:xfrm>
                <a:off x="1268654" y="3530517"/>
                <a:ext cx="507981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本徵值</a:t>
                </a:r>
                <a14:m>
                  <m:oMath xmlns:m="http://schemas.openxmlformats.org/officeDocument/2006/math">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oMath>
                </a14:m>
                <a:r>
                  <a:rPr lang="en-US" sz="1800" dirty="0" err="1">
                    <a:latin typeface="Times New Roman" panose="02020603050405020304" pitchFamily="18" charset="0"/>
                  </a:rPr>
                  <a:t>有兩個，各自對應一本徵向量</a:t>
                </a:r>
                <a14:m>
                  <m:oMath xmlns:m="http://schemas.openxmlformats.org/officeDocument/2006/math">
                    <m:r>
                      <a:rPr lang="en-US" altLang="zh-TW" sz="1800" b="1" i="1">
                        <a:latin typeface="Cambria Math" panose="02040503050406030204" pitchFamily="18" charset="0"/>
                        <a:ea typeface="Cambria Math"/>
                      </a:rPr>
                      <m:t>𝒂</m:t>
                    </m:r>
                  </m:oMath>
                </a14:m>
                <a:r>
                  <a:rPr lang="en-US" sz="1800" dirty="0">
                    <a:latin typeface="Times New Roman" panose="02020603050405020304" pitchFamily="18" charset="0"/>
                  </a:rPr>
                  <a:t>。</a:t>
                </a:r>
              </a:p>
            </p:txBody>
          </p:sp>
        </mc:Choice>
        <mc:Fallback xmlns="">
          <p:sp>
            <p:nvSpPr>
              <p:cNvPr id="13" name="TextBox 12">
                <a:extLst>
                  <a:ext uri="{FF2B5EF4-FFF2-40B4-BE49-F238E27FC236}">
                    <a16:creationId xmlns:a16="http://schemas.microsoft.com/office/drawing/2014/main" id="{2F7EC13B-69AD-FC50-EB74-83B87A39CCB3}"/>
                  </a:ext>
                </a:extLst>
              </p:cNvPr>
              <p:cNvSpPr txBox="1">
                <a:spLocks noRot="1" noChangeAspect="1" noMove="1" noResize="1" noEditPoints="1" noAdjustHandles="1" noChangeArrowheads="1" noChangeShapeType="1" noTextEdit="1"/>
              </p:cNvSpPr>
              <p:nvPr/>
            </p:nvSpPr>
            <p:spPr bwMode="auto">
              <a:xfrm>
                <a:off x="1268654" y="3530517"/>
                <a:ext cx="5079817" cy="369332"/>
              </a:xfrm>
              <a:prstGeom prst="rect">
                <a:avLst/>
              </a:prstGeom>
              <a:blipFill>
                <a:blip r:embed="rId11"/>
                <a:stretch>
                  <a:fillRect l="-748"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78AF6F-85FC-4C20-B077-B87B539583AD}"/>
                  </a:ext>
                </a:extLst>
              </p:cNvPr>
              <p:cNvSpPr txBox="1"/>
              <p:nvPr/>
            </p:nvSpPr>
            <p:spPr bwMode="auto">
              <a:xfrm>
                <a:off x="3216811" y="3963334"/>
                <a:ext cx="1416221"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378AF6F-85FC-4C20-B077-B87B539583AD}"/>
                  </a:ext>
                </a:extLst>
              </p:cNvPr>
              <p:cNvSpPr txBox="1">
                <a:spLocks noRot="1" noChangeAspect="1" noMove="1" noResize="1" noEditPoints="1" noAdjustHandles="1" noChangeArrowheads="1" noChangeShapeType="1" noTextEdit="1"/>
              </p:cNvSpPr>
              <p:nvPr/>
            </p:nvSpPr>
            <p:spPr bwMode="auto">
              <a:xfrm>
                <a:off x="3216811" y="3963334"/>
                <a:ext cx="1416221" cy="461217"/>
              </a:xfrm>
              <a:prstGeom prst="rect">
                <a:avLst/>
              </a:prstGeom>
              <a:blipFill>
                <a:blip r:embed="rId12"/>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DCF0532-9CCD-CD6E-F376-9FF437A26500}"/>
                  </a:ext>
                </a:extLst>
              </p:cNvPr>
              <p:cNvSpPr txBox="1"/>
              <p:nvPr/>
            </p:nvSpPr>
            <p:spPr bwMode="auto">
              <a:xfrm>
                <a:off x="3239591" y="4949961"/>
                <a:ext cx="1594667"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𝑐</m:t>
                          </m:r>
                        </m:e>
                        <m:sub>
                          <m:r>
                            <a:rPr lang="en-US" altLang="zh-TW"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8DCF0532-9CCD-CD6E-F376-9FF437A26500}"/>
                  </a:ext>
                </a:extLst>
              </p:cNvPr>
              <p:cNvSpPr txBox="1">
                <a:spLocks noRot="1" noChangeAspect="1" noMove="1" noResize="1" noEditPoints="1" noAdjustHandles="1" noChangeArrowheads="1" noChangeShapeType="1" noTextEdit="1"/>
              </p:cNvSpPr>
              <p:nvPr/>
            </p:nvSpPr>
            <p:spPr bwMode="auto">
              <a:xfrm>
                <a:off x="3239591" y="4949961"/>
                <a:ext cx="1594667" cy="461217"/>
              </a:xfrm>
              <a:prstGeom prst="rect">
                <a:avLst/>
              </a:prstGeom>
              <a:blipFill>
                <a:blip r:embed="rId13"/>
                <a:stretch>
                  <a:fillRect t="-5263"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C96C547-501C-E3C1-2C88-5B36C3245F85}"/>
                  </a:ext>
                </a:extLst>
              </p:cNvPr>
              <p:cNvSpPr txBox="1"/>
              <p:nvPr/>
            </p:nvSpPr>
            <p:spPr bwMode="auto">
              <a:xfrm>
                <a:off x="1358709" y="6026077"/>
                <a:ext cx="4227503"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func>
                        <m:funcPr>
                          <m:ctrlPr>
                            <a:rPr lang="en-US" sz="1800" b="1" i="1" smtClean="0">
                              <a:latin typeface="Cambria Math" panose="02040503050406030204" pitchFamily="18" charset="0"/>
                            </a:rPr>
                          </m:ctrlPr>
                        </m:funcPr>
                        <m:fName>
                          <m:r>
                            <m:rPr>
                              <m:sty m:val="p"/>
                            </m:rPr>
                            <a:rPr lang="en-US" sz="1800" b="0" i="0" smtClean="0">
                              <a:latin typeface="Cambria Math" panose="02040503050406030204" pitchFamily="18" charset="0"/>
                            </a:rPr>
                            <m:t>cos</m:t>
                          </m:r>
                          <m:r>
                            <a:rPr lang="en-US" sz="1800" b="0" i="0" smtClean="0">
                              <a:latin typeface="Cambria Math" panose="02040503050406030204" pitchFamily="18" charset="0"/>
                            </a:rPr>
                            <m:t> </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rPr>
                            <m:t>𝑡</m:t>
                          </m:r>
                        </m:fName>
                        <m:e>
                          <m:r>
                            <a:rPr lang="en-US" sz="1800" b="0" i="1" smtClean="0">
                              <a:latin typeface="Cambria Math" panose="02040503050406030204" pitchFamily="18" charset="0"/>
                            </a:rPr>
                            <m:t>+</m:t>
                          </m:r>
                        </m:e>
                      </m:func>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r>
                        <m:rPr>
                          <m:sty m:val="p"/>
                        </m:rPr>
                        <a:rPr lang="en-US" sz="1800">
                          <a:latin typeface="Cambria Math" panose="02040503050406030204" pitchFamily="18" charset="0"/>
                        </a:rPr>
                        <m:t>cos</m:t>
                      </m:r>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sz="1800" i="1">
                          <a:latin typeface="Cambria Math" panose="02040503050406030204" pitchFamily="18" charset="0"/>
                        </a:rPr>
                        <m:t>𝑡</m:t>
                      </m:r>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0C96C547-501C-E3C1-2C88-5B36C3245F85}"/>
                  </a:ext>
                </a:extLst>
              </p:cNvPr>
              <p:cNvSpPr txBox="1">
                <a:spLocks noRot="1" noChangeAspect="1" noMove="1" noResize="1" noEditPoints="1" noAdjustHandles="1" noChangeArrowheads="1" noChangeShapeType="1" noTextEdit="1"/>
              </p:cNvSpPr>
              <p:nvPr/>
            </p:nvSpPr>
            <p:spPr bwMode="auto">
              <a:xfrm>
                <a:off x="1358709" y="6026077"/>
                <a:ext cx="4227503" cy="461217"/>
              </a:xfrm>
              <a:prstGeom prst="rect">
                <a:avLst/>
              </a:prstGeom>
              <a:blipFill>
                <a:blip r:embed="rId14"/>
                <a:stretch>
                  <a:fillRect t="-5405" r="-601" b="-1621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6330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C2E099D-1A1B-4CEB-0C4B-E923D3ED64A5}"/>
                  </a:ext>
                </a:extLst>
              </p:cNvPr>
              <p:cNvSpPr txBox="1"/>
              <p:nvPr/>
            </p:nvSpPr>
            <p:spPr bwMode="auto">
              <a:xfrm>
                <a:off x="952994" y="4949554"/>
                <a:ext cx="515480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sSub>
                      <m:sSubPr>
                        <m:ctrlPr>
                          <a:rPr lang="en-US" altLang="zh-TW" sz="1800" i="1" smtClean="0">
                            <a:solidFill>
                              <a:schemeClr val="tx1"/>
                            </a:solidFill>
                            <a:latin typeface="Cambria Math" panose="02040503050406030204" pitchFamily="18" charset="0"/>
                          </a:rPr>
                        </m:ctrlPr>
                      </m:sSubPr>
                      <m:e>
                        <m:r>
                          <a:rPr lang="en-US" altLang="zh-TW" sz="1800" i="1">
                            <a:solidFill>
                              <a:schemeClr val="tx1"/>
                            </a:solidFill>
                            <a:latin typeface="Cambria Math"/>
                          </a:rPr>
                          <m:t>𝑥</m:t>
                        </m:r>
                      </m:e>
                      <m:sub>
                        <m:r>
                          <a:rPr lang="en-US" altLang="zh-TW" sz="1800" i="1">
                            <a:solidFill>
                              <a:schemeClr val="tx1"/>
                            </a:solidFill>
                            <a:latin typeface="Cambria Math" panose="02040503050406030204" pitchFamily="18" charset="0"/>
                          </a:rPr>
                          <m:t>+</m:t>
                        </m:r>
                      </m:sub>
                    </m:sSub>
                    <m:r>
                      <a:rPr lang="en-US" altLang="zh-TW" sz="1800" i="1">
                        <a:solidFill>
                          <a:schemeClr val="tx1"/>
                        </a:solidFill>
                        <a:latin typeface="Cambria Math" panose="02040503050406030204" pitchFamily="18" charset="0"/>
                      </a:rPr>
                      <m:t>,</m:t>
                    </m:r>
                    <m:sSub>
                      <m:sSubPr>
                        <m:ctrlPr>
                          <a:rPr lang="en-US" altLang="zh-TW" sz="1800" i="1">
                            <a:solidFill>
                              <a:schemeClr val="tx1"/>
                            </a:solidFill>
                            <a:latin typeface="Cambria Math" panose="02040503050406030204" pitchFamily="18" charset="0"/>
                          </a:rPr>
                        </m:ctrlPr>
                      </m:sSubPr>
                      <m:e>
                        <m:r>
                          <a:rPr lang="en-US" altLang="zh-TW" sz="1800" i="1">
                            <a:solidFill>
                              <a:schemeClr val="tx1"/>
                            </a:solidFill>
                            <a:latin typeface="Cambria Math"/>
                          </a:rPr>
                          <m:t>𝑥</m:t>
                        </m:r>
                      </m:e>
                      <m:sub>
                        <m:r>
                          <a:rPr lang="en-US" altLang="zh-TW" sz="1800" i="1">
                            <a:solidFill>
                              <a:schemeClr val="tx1"/>
                            </a:solidFill>
                            <a:latin typeface="Cambria Math" panose="02040503050406030204" pitchFamily="18" charset="0"/>
                          </a:rPr>
                          <m:t>−</m:t>
                        </m:r>
                      </m:sub>
                    </m:sSub>
                  </m:oMath>
                </a14:m>
                <a:r>
                  <a:rPr lang="en-US" sz="1800" dirty="0">
                    <a:solidFill>
                      <a:schemeClr val="tx1"/>
                    </a:solidFill>
                    <a:latin typeface="Times New Roman" panose="02020603050405020304" pitchFamily="18" charset="0"/>
                  </a:rPr>
                  <a:t> are called </a:t>
                </a:r>
                <a:r>
                  <a:rPr lang="en-US" sz="1800" dirty="0">
                    <a:solidFill>
                      <a:srgbClr val="FF0000"/>
                    </a:solidFill>
                    <a:latin typeface="Times New Roman" panose="02020603050405020304" pitchFamily="18" charset="0"/>
                    <a:cs typeface="Times New Roman" panose="02020603050405020304" pitchFamily="18" charset="0"/>
                  </a:rPr>
                  <a:t>Normal Coordinates</a:t>
                </a:r>
                <a:r>
                  <a:rPr lang="en-US" sz="1800" dirty="0">
                    <a:solidFill>
                      <a:srgbClr val="FF0000"/>
                    </a:solidFill>
                    <a:latin typeface="Times New Roman" panose="02020603050405020304" pitchFamily="18" charset="0"/>
                  </a:rPr>
                  <a:t>.</a:t>
                </a:r>
                <a:r>
                  <a:rPr lang="zh-TW" altLang="en-US" sz="1800" dirty="0">
                    <a:solidFill>
                      <a:srgbClr val="FF0000"/>
                    </a:solidFill>
                    <a:latin typeface="Times New Roman" panose="02020603050405020304" pitchFamily="18" charset="0"/>
                  </a:rPr>
                  <a:t> 模式座標</a:t>
                </a:r>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5C2E099D-1A1B-4CEB-0C4B-E923D3ED64A5}"/>
                  </a:ext>
                </a:extLst>
              </p:cNvPr>
              <p:cNvSpPr txBox="1">
                <a:spLocks noRot="1" noChangeAspect="1" noMove="1" noResize="1" noEditPoints="1" noAdjustHandles="1" noChangeArrowheads="1" noChangeShapeType="1" noTextEdit="1"/>
              </p:cNvSpPr>
              <p:nvPr/>
            </p:nvSpPr>
            <p:spPr bwMode="auto">
              <a:xfrm>
                <a:off x="952994" y="4949554"/>
                <a:ext cx="5154808" cy="369332"/>
              </a:xfrm>
              <a:prstGeom prst="rect">
                <a:avLst/>
              </a:prstGeom>
              <a:blipFill>
                <a:blip r:embed="rId2"/>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3354836B-7F81-C812-5015-FBAEC49BAD69}"/>
                  </a:ext>
                </a:extLst>
              </p:cNvPr>
              <p:cNvSpPr txBox="1"/>
              <p:nvPr/>
            </p:nvSpPr>
            <p:spPr bwMode="auto">
              <a:xfrm>
                <a:off x="946136" y="531014"/>
                <a:ext cx="4663594"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3" name="文字方塊 4">
                <a:extLst>
                  <a:ext uri="{FF2B5EF4-FFF2-40B4-BE49-F238E27FC236}">
                    <a16:creationId xmlns:a16="http://schemas.microsoft.com/office/drawing/2014/main" id="{3354836B-7F81-C812-5015-FBAEC49BAD69}"/>
                  </a:ext>
                </a:extLst>
              </p:cNvPr>
              <p:cNvSpPr txBox="1">
                <a:spLocks noRot="1" noChangeAspect="1" noMove="1" noResize="1" noEditPoints="1" noAdjustHandles="1" noChangeArrowheads="1" noChangeShapeType="1" noTextEdit="1"/>
              </p:cNvSpPr>
              <p:nvPr/>
            </p:nvSpPr>
            <p:spPr bwMode="auto">
              <a:xfrm>
                <a:off x="946136" y="531014"/>
                <a:ext cx="4663594" cy="424219"/>
              </a:xfrm>
              <a:prstGeom prst="rect">
                <a:avLst/>
              </a:prstGeom>
              <a:blipFill>
                <a:blip r:embed="rId3"/>
                <a:stretch>
                  <a:fillRect b="-571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4">
                <a:extLst>
                  <a:ext uri="{FF2B5EF4-FFF2-40B4-BE49-F238E27FC236}">
                    <a16:creationId xmlns:a16="http://schemas.microsoft.com/office/drawing/2014/main" id="{7806C06B-1885-B4E8-1FAD-8E41F2268F77}"/>
                  </a:ext>
                </a:extLst>
              </p:cNvPr>
              <p:cNvSpPr txBox="1"/>
              <p:nvPr/>
            </p:nvSpPr>
            <p:spPr bwMode="auto">
              <a:xfrm>
                <a:off x="925659" y="984492"/>
                <a:ext cx="4714408" cy="424219"/>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b="0" i="1" smtClean="0">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4" name="文字方塊 4">
                <a:extLst>
                  <a:ext uri="{FF2B5EF4-FFF2-40B4-BE49-F238E27FC236}">
                    <a16:creationId xmlns:a16="http://schemas.microsoft.com/office/drawing/2014/main" id="{7806C06B-1885-B4E8-1FAD-8E41F2268F77}"/>
                  </a:ext>
                </a:extLst>
              </p:cNvPr>
              <p:cNvSpPr txBox="1">
                <a:spLocks noRot="1" noChangeAspect="1" noMove="1" noResize="1" noEditPoints="1" noAdjustHandles="1" noChangeArrowheads="1" noChangeShapeType="1" noTextEdit="1"/>
              </p:cNvSpPr>
              <p:nvPr/>
            </p:nvSpPr>
            <p:spPr bwMode="auto">
              <a:xfrm>
                <a:off x="925659" y="984492"/>
                <a:ext cx="4714408" cy="424219"/>
              </a:xfrm>
              <a:prstGeom prst="rect">
                <a:avLst/>
              </a:prstGeom>
              <a:blipFill>
                <a:blip r:embed="rId4"/>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A4C3FCEF-8192-011E-9365-CDFD7231CD44}"/>
                  </a:ext>
                </a:extLst>
              </p:cNvPr>
              <p:cNvSpPr txBox="1"/>
              <p:nvPr/>
            </p:nvSpPr>
            <p:spPr bwMode="auto">
              <a:xfrm>
                <a:off x="952994" y="1458521"/>
                <a:ext cx="3659400"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𝑥</m:t>
                          </m:r>
                        </m:e>
                        <m:sub>
                          <m:r>
                            <a:rPr lang="en-US" altLang="zh-TW" sz="1800" b="0" i="1" smtClean="0">
                              <a:latin typeface="Cambria Math" panose="02040503050406030204" pitchFamily="18" charset="0"/>
                            </a:rPr>
                            <m:t>+</m:t>
                          </m:r>
                        </m:sub>
                      </m:sSub>
                      <m:r>
                        <a:rPr lang="en-US" altLang="zh-TW" sz="1800" i="1" smtClean="0">
                          <a:latin typeface="Cambria Math" panose="02040503050406030204" pitchFamily="18" charset="0"/>
                          <a:ea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A4C3FCEF-8192-011E-9365-CDFD7231CD44}"/>
                  </a:ext>
                </a:extLst>
              </p:cNvPr>
              <p:cNvSpPr txBox="1">
                <a:spLocks noRot="1" noChangeAspect="1" noMove="1" noResize="1" noEditPoints="1" noAdjustHandles="1" noChangeArrowheads="1" noChangeShapeType="1" noTextEdit="1"/>
              </p:cNvSpPr>
              <p:nvPr/>
            </p:nvSpPr>
            <p:spPr bwMode="auto">
              <a:xfrm>
                <a:off x="952994" y="1458521"/>
                <a:ext cx="3659400" cy="369332"/>
              </a:xfrm>
              <a:prstGeom prst="rect">
                <a:avLst/>
              </a:prstGeom>
              <a:blipFill>
                <a:blip r:embed="rId5"/>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ECB9FC74-EA7C-D5AC-8CA8-02B08E407A3E}"/>
                  </a:ext>
                </a:extLst>
              </p:cNvPr>
              <p:cNvSpPr txBox="1"/>
              <p:nvPr/>
            </p:nvSpPr>
            <p:spPr bwMode="auto">
              <a:xfrm>
                <a:off x="952994" y="1883558"/>
                <a:ext cx="3965637" cy="42421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r>
                        <a:rPr lang="en-US" altLang="zh-TW" sz="1800" i="1">
                          <a:latin typeface="Cambria Math" panose="02040503050406030204" pitchFamily="18" charset="0"/>
                          <a:ea typeface="Cambria Math" panose="02040503050406030204" pitchFamily="18" charset="0"/>
                        </a:rPr>
                        <m:t>≡</m:t>
                      </m:r>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a:rPr>
                        <m:t>=</m:t>
                      </m:r>
                      <m:r>
                        <a:rPr lang="en-US" altLang="zh-TW" sz="1800" b="0" i="1" smtClean="0">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ea typeface="Cambria Math" panose="02040503050406030204" pitchFamily="18" charset="0"/>
                                    </a:rPr>
                                    <m:t>2</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ECB9FC74-EA7C-D5AC-8CA8-02B08E407A3E}"/>
                  </a:ext>
                </a:extLst>
              </p:cNvPr>
              <p:cNvSpPr txBox="1">
                <a:spLocks noRot="1" noChangeAspect="1" noMove="1" noResize="1" noEditPoints="1" noAdjustHandles="1" noChangeArrowheads="1" noChangeShapeType="1" noTextEdit="1"/>
              </p:cNvSpPr>
              <p:nvPr/>
            </p:nvSpPr>
            <p:spPr bwMode="auto">
              <a:xfrm>
                <a:off x="952994" y="1883558"/>
                <a:ext cx="3965637" cy="424219"/>
              </a:xfrm>
              <a:prstGeom prst="rect">
                <a:avLst/>
              </a:prstGeom>
              <a:blipFill>
                <a:blip r:embed="rId6"/>
                <a:stretch>
                  <a:fillRect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8D1A1A7-7631-E386-6E7C-9397338BF428}"/>
                  </a:ext>
                </a:extLst>
              </p:cNvPr>
              <p:cNvSpPr txBox="1"/>
              <p:nvPr/>
            </p:nvSpPr>
            <p:spPr bwMode="auto">
              <a:xfrm>
                <a:off x="925659" y="2290641"/>
                <a:ext cx="761917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b="0" i="1" smtClean="0">
                            <a:latin typeface="Cambria Math" panose="02040503050406030204" pitchFamily="18" charset="0"/>
                          </a:rPr>
                          <m:t>−</m:t>
                        </m:r>
                      </m:sub>
                    </m:sSub>
                  </m:oMath>
                </a14:m>
                <a:r>
                  <a:rPr lang="en-US" sz="1800" dirty="0">
                    <a:latin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are pure simple harmonic oscillators with respective angular frequencies.</a:t>
                </a:r>
              </a:p>
            </p:txBody>
          </p:sp>
        </mc:Choice>
        <mc:Fallback xmlns="">
          <p:sp>
            <p:nvSpPr>
              <p:cNvPr id="8" name="TextBox 7">
                <a:extLst>
                  <a:ext uri="{FF2B5EF4-FFF2-40B4-BE49-F238E27FC236}">
                    <a16:creationId xmlns:a16="http://schemas.microsoft.com/office/drawing/2014/main" id="{58D1A1A7-7631-E386-6E7C-9397338BF428}"/>
                  </a:ext>
                </a:extLst>
              </p:cNvPr>
              <p:cNvSpPr txBox="1">
                <a:spLocks noRot="1" noChangeAspect="1" noMove="1" noResize="1" noEditPoints="1" noAdjustHandles="1" noChangeArrowheads="1" noChangeShapeType="1" noTextEdit="1"/>
              </p:cNvSpPr>
              <p:nvPr/>
            </p:nvSpPr>
            <p:spPr bwMode="auto">
              <a:xfrm>
                <a:off x="925659" y="2290641"/>
                <a:ext cx="7619172" cy="369332"/>
              </a:xfrm>
              <a:prstGeom prst="rect">
                <a:avLst/>
              </a:prstGeom>
              <a:blipFill>
                <a:blip r:embed="rId7"/>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文字方塊 13">
                <a:extLst>
                  <a:ext uri="{FF2B5EF4-FFF2-40B4-BE49-F238E27FC236}">
                    <a16:creationId xmlns:a16="http://schemas.microsoft.com/office/drawing/2014/main" id="{9AD69D87-45EF-C7F3-CBA5-14FE811FE34C}"/>
                  </a:ext>
                </a:extLst>
              </p:cNvPr>
              <p:cNvSpPr txBox="1"/>
              <p:nvPr/>
            </p:nvSpPr>
            <p:spPr bwMode="auto">
              <a:xfrm>
                <a:off x="284573" y="3111020"/>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9" name="文字方塊 13">
                <a:extLst>
                  <a:ext uri="{FF2B5EF4-FFF2-40B4-BE49-F238E27FC236}">
                    <a16:creationId xmlns:a16="http://schemas.microsoft.com/office/drawing/2014/main" id="{9AD69D87-45EF-C7F3-CBA5-14FE811FE34C}"/>
                  </a:ext>
                </a:extLst>
              </p:cNvPr>
              <p:cNvSpPr txBox="1">
                <a:spLocks noRot="1" noChangeAspect="1" noMove="1" noResize="1" noEditPoints="1" noAdjustHandles="1" noChangeArrowheads="1" noChangeShapeType="1" noTextEdit="1"/>
              </p:cNvSpPr>
              <p:nvPr/>
            </p:nvSpPr>
            <p:spPr bwMode="auto">
              <a:xfrm>
                <a:off x="284573" y="3111020"/>
                <a:ext cx="2417008" cy="555793"/>
              </a:xfrm>
              <a:prstGeom prst="rect">
                <a:avLst/>
              </a:prstGeom>
              <a:blipFill>
                <a:blip r:embed="rId8"/>
                <a:stretch>
                  <a:fillRect l="-2094" r="-524"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文字方塊 13">
                <a:extLst>
                  <a:ext uri="{FF2B5EF4-FFF2-40B4-BE49-F238E27FC236}">
                    <a16:creationId xmlns:a16="http://schemas.microsoft.com/office/drawing/2014/main" id="{9B12BF5C-6341-51A7-ED6A-02E4E80EB790}"/>
                  </a:ext>
                </a:extLst>
              </p:cNvPr>
              <p:cNvSpPr txBox="1"/>
              <p:nvPr/>
            </p:nvSpPr>
            <p:spPr bwMode="auto">
              <a:xfrm>
                <a:off x="3048015" y="3111020"/>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0" name="文字方塊 13">
                <a:extLst>
                  <a:ext uri="{FF2B5EF4-FFF2-40B4-BE49-F238E27FC236}">
                    <a16:creationId xmlns:a16="http://schemas.microsoft.com/office/drawing/2014/main" id="{9B12BF5C-6341-51A7-ED6A-02E4E80EB790}"/>
                  </a:ext>
                </a:extLst>
              </p:cNvPr>
              <p:cNvSpPr txBox="1">
                <a:spLocks noRot="1" noChangeAspect="1" noMove="1" noResize="1" noEditPoints="1" noAdjustHandles="1" noChangeArrowheads="1" noChangeShapeType="1" noTextEdit="1"/>
              </p:cNvSpPr>
              <p:nvPr/>
            </p:nvSpPr>
            <p:spPr bwMode="auto">
              <a:xfrm>
                <a:off x="3048015" y="3111020"/>
                <a:ext cx="2249205" cy="555793"/>
              </a:xfrm>
              <a:prstGeom prst="rect">
                <a:avLst/>
              </a:prstGeom>
              <a:blipFill>
                <a:blip r:embed="rId9"/>
                <a:stretch>
                  <a:fillRect l="-2247"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文字方塊 13">
                <a:extLst>
                  <a:ext uri="{FF2B5EF4-FFF2-40B4-BE49-F238E27FC236}">
                    <a16:creationId xmlns:a16="http://schemas.microsoft.com/office/drawing/2014/main" id="{1E431424-9009-2695-9449-EC2B06F3DA69}"/>
                  </a:ext>
                </a:extLst>
              </p:cNvPr>
              <p:cNvSpPr txBox="1"/>
              <p:nvPr/>
            </p:nvSpPr>
            <p:spPr bwMode="auto">
              <a:xfrm>
                <a:off x="2718823" y="3278942"/>
                <a:ext cx="23083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oMath>
                  </m:oMathPara>
                </a14:m>
                <a:endParaRPr kumimoji="1" lang="zh-TW" altLang="en-US" sz="1800" dirty="0">
                  <a:latin typeface="Times New Roman" panose="02020603050405020304" pitchFamily="18" charset="0"/>
                </a:endParaRPr>
              </a:p>
            </p:txBody>
          </p:sp>
        </mc:Choice>
        <mc:Fallback xmlns="">
          <p:sp>
            <p:nvSpPr>
              <p:cNvPr id="11" name="文字方塊 13">
                <a:extLst>
                  <a:ext uri="{FF2B5EF4-FFF2-40B4-BE49-F238E27FC236}">
                    <a16:creationId xmlns:a16="http://schemas.microsoft.com/office/drawing/2014/main" id="{1E431424-9009-2695-9449-EC2B06F3DA69}"/>
                  </a:ext>
                </a:extLst>
              </p:cNvPr>
              <p:cNvSpPr txBox="1">
                <a:spLocks noRot="1" noChangeAspect="1" noMove="1" noResize="1" noEditPoints="1" noAdjustHandles="1" noChangeArrowheads="1" noChangeShapeType="1" noTextEdit="1"/>
              </p:cNvSpPr>
              <p:nvPr/>
            </p:nvSpPr>
            <p:spPr bwMode="auto">
              <a:xfrm>
                <a:off x="2718823" y="3278942"/>
                <a:ext cx="230832" cy="276999"/>
              </a:xfrm>
              <a:prstGeom prst="rect">
                <a:avLst/>
              </a:prstGeom>
              <a:blipFill>
                <a:blip r:embed="rId10"/>
                <a:stretch>
                  <a:fillRect l="-21053" r="-15789" b="-4545"/>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4F77E1D0-98FB-6073-CB93-7F3269B377B3}"/>
                  </a:ext>
                </a:extLst>
              </p:cNvPr>
              <p:cNvSpPr txBox="1"/>
              <p:nvPr/>
            </p:nvSpPr>
            <p:spPr bwMode="auto">
              <a:xfrm>
                <a:off x="5535829" y="3139546"/>
                <a:ext cx="3317363" cy="555793"/>
              </a:xfrm>
              <a:prstGeom prst="rect">
                <a:avLst/>
              </a:prstGeom>
              <a:solidFill>
                <a:srgbClr val="FFFF99"/>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d>
                            <m:dPr>
                              <m:ctrlPr>
                                <a:rPr kumimoji="1" lang="en-US" altLang="zh-TW" sz="1800" b="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d>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4F77E1D0-98FB-6073-CB93-7F3269B377B3}"/>
                  </a:ext>
                </a:extLst>
              </p:cNvPr>
              <p:cNvSpPr txBox="1">
                <a:spLocks noRot="1" noChangeAspect="1" noMove="1" noResize="1" noEditPoints="1" noAdjustHandles="1" noChangeArrowheads="1" noChangeShapeType="1" noTextEdit="1"/>
              </p:cNvSpPr>
              <p:nvPr/>
            </p:nvSpPr>
            <p:spPr bwMode="auto">
              <a:xfrm>
                <a:off x="5535829" y="3139546"/>
                <a:ext cx="3317363" cy="555793"/>
              </a:xfrm>
              <a:prstGeom prst="rect">
                <a:avLst/>
              </a:prstGeom>
              <a:blipFill>
                <a:blip r:embed="rId11"/>
                <a:stretch>
                  <a:fillRect b="-15909"/>
                </a:stretch>
              </a:blipFill>
              <a:ln w="9525">
                <a:noFill/>
                <a:miter lim="800000"/>
                <a:headEnd/>
                <a:tailEnd/>
              </a:ln>
            </p:spPr>
            <p:txBody>
              <a:bodyPr/>
              <a:lstStyle/>
              <a:p>
                <a:r>
                  <a:rPr lang="en-US">
                    <a:noFill/>
                  </a:rPr>
                  <a:t> </a:t>
                </a:r>
              </a:p>
            </p:txBody>
          </p:sp>
        </mc:Fallback>
      </mc:AlternateContent>
      <p:sp>
        <p:nvSpPr>
          <p:cNvPr id="15" name="Right Arrow 14">
            <a:extLst>
              <a:ext uri="{FF2B5EF4-FFF2-40B4-BE49-F238E27FC236}">
                <a16:creationId xmlns:a16="http://schemas.microsoft.com/office/drawing/2014/main" id="{5EA08F06-9926-E376-0D0E-3D4C96994DCD}"/>
              </a:ext>
            </a:extLst>
          </p:cNvPr>
          <p:cNvSpPr/>
          <p:nvPr/>
        </p:nvSpPr>
        <p:spPr>
          <a:xfrm>
            <a:off x="5241538" y="3105597"/>
            <a:ext cx="245474"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DBD595D4-3499-2C2C-A31E-9A432DC88E00}"/>
                  </a:ext>
                </a:extLst>
              </p:cNvPr>
              <p:cNvSpPr txBox="1"/>
              <p:nvPr/>
            </p:nvSpPr>
            <p:spPr bwMode="auto">
              <a:xfrm>
                <a:off x="5535830" y="3767560"/>
                <a:ext cx="1880673" cy="555793"/>
              </a:xfrm>
              <a:prstGeom prst="rect">
                <a:avLst/>
              </a:prstGeom>
              <a:solidFill>
                <a:srgbClr val="FFFF00"/>
              </a:solidFill>
              <a:ln w="9525">
                <a:solidFill>
                  <a:srgbClr val="FFFF00"/>
                </a:solid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oMath>
                  </m:oMathPara>
                </a14:m>
                <a:endParaRPr kumimoji="1" lang="zh-TW" altLang="en-US" sz="1800" dirty="0">
                  <a:latin typeface="Times New Roman" panose="02020603050405020304" pitchFamily="18" charset="0"/>
                </a:endParaRPr>
              </a:p>
            </p:txBody>
          </p:sp>
        </mc:Choice>
        <mc:Fallback xmlns="">
          <p:sp>
            <p:nvSpPr>
              <p:cNvPr id="16" name="文字方塊 13">
                <a:extLst>
                  <a:ext uri="{FF2B5EF4-FFF2-40B4-BE49-F238E27FC236}">
                    <a16:creationId xmlns:a16="http://schemas.microsoft.com/office/drawing/2014/main" id="{DBD595D4-3499-2C2C-A31E-9A432DC88E00}"/>
                  </a:ext>
                </a:extLst>
              </p:cNvPr>
              <p:cNvSpPr txBox="1">
                <a:spLocks noRot="1" noChangeAspect="1" noMove="1" noResize="1" noEditPoints="1" noAdjustHandles="1" noChangeArrowheads="1" noChangeShapeType="1" noTextEdit="1"/>
              </p:cNvSpPr>
              <p:nvPr/>
            </p:nvSpPr>
            <p:spPr bwMode="auto">
              <a:xfrm>
                <a:off x="5535830" y="3767560"/>
                <a:ext cx="1880673" cy="555793"/>
              </a:xfrm>
              <a:prstGeom prst="rect">
                <a:avLst/>
              </a:prstGeom>
              <a:blipFill>
                <a:blip r:embed="rId12"/>
                <a:stretch>
                  <a:fillRect b="-13333"/>
                </a:stretch>
              </a:blipFill>
              <a:ln w="9525">
                <a:solidFill>
                  <a:srgbClr val="FFFF00"/>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3">
                <a:extLst>
                  <a:ext uri="{FF2B5EF4-FFF2-40B4-BE49-F238E27FC236}">
                    <a16:creationId xmlns:a16="http://schemas.microsoft.com/office/drawing/2014/main" id="{12C27ED0-1B9E-DAE5-7667-EDD6A6800334}"/>
                  </a:ext>
                </a:extLst>
              </p:cNvPr>
              <p:cNvSpPr txBox="1"/>
              <p:nvPr/>
            </p:nvSpPr>
            <p:spPr bwMode="auto">
              <a:xfrm>
                <a:off x="284573" y="4434015"/>
                <a:ext cx="2417008"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1</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7" name="文字方塊 13">
                <a:extLst>
                  <a:ext uri="{FF2B5EF4-FFF2-40B4-BE49-F238E27FC236}">
                    <a16:creationId xmlns:a16="http://schemas.microsoft.com/office/drawing/2014/main" id="{12C27ED0-1B9E-DAE5-7667-EDD6A6800334}"/>
                  </a:ext>
                </a:extLst>
              </p:cNvPr>
              <p:cNvSpPr txBox="1">
                <a:spLocks noRot="1" noChangeAspect="1" noMove="1" noResize="1" noEditPoints="1" noAdjustHandles="1" noChangeArrowheads="1" noChangeShapeType="1" noTextEdit="1"/>
              </p:cNvSpPr>
              <p:nvPr/>
            </p:nvSpPr>
            <p:spPr bwMode="auto">
              <a:xfrm>
                <a:off x="284573" y="4434015"/>
                <a:ext cx="2417008" cy="555793"/>
              </a:xfrm>
              <a:prstGeom prst="rect">
                <a:avLst/>
              </a:prstGeom>
              <a:blipFill>
                <a:blip r:embed="rId13"/>
                <a:stretch>
                  <a:fillRect l="-2094" r="-524" b="-1087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3">
                <a:extLst>
                  <a:ext uri="{FF2B5EF4-FFF2-40B4-BE49-F238E27FC236}">
                    <a16:creationId xmlns:a16="http://schemas.microsoft.com/office/drawing/2014/main" id="{EC933D0D-153F-92CA-AF06-B4A7AE3ABF16}"/>
                  </a:ext>
                </a:extLst>
              </p:cNvPr>
              <p:cNvSpPr txBox="1"/>
              <p:nvPr/>
            </p:nvSpPr>
            <p:spPr bwMode="auto">
              <a:xfrm>
                <a:off x="3048015" y="4434015"/>
                <a:ext cx="2249205" cy="555793"/>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𝑥</m:t>
                              </m:r>
                            </m:e>
                            <m:sub>
                              <m:r>
                                <a:rPr kumimoji="1" lang="en-US" altLang="zh-TW" sz="1800" b="0" i="1" smtClean="0">
                                  <a:latin typeface="Cambria Math" panose="02040503050406030204" pitchFamily="18" charset="0"/>
                                </a:rPr>
                                <m:t>2</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2</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oMath>
                  </m:oMathPara>
                </a14:m>
                <a:endParaRPr kumimoji="1" lang="zh-TW" altLang="en-US" sz="1800" dirty="0">
                  <a:latin typeface="Times New Roman" panose="02020603050405020304" pitchFamily="18" charset="0"/>
                </a:endParaRPr>
              </a:p>
            </p:txBody>
          </p:sp>
        </mc:Choice>
        <mc:Fallback xmlns="">
          <p:sp>
            <p:nvSpPr>
              <p:cNvPr id="18" name="文字方塊 13">
                <a:extLst>
                  <a:ext uri="{FF2B5EF4-FFF2-40B4-BE49-F238E27FC236}">
                    <a16:creationId xmlns:a16="http://schemas.microsoft.com/office/drawing/2014/main" id="{EC933D0D-153F-92CA-AF06-B4A7AE3ABF16}"/>
                  </a:ext>
                </a:extLst>
              </p:cNvPr>
              <p:cNvSpPr txBox="1">
                <a:spLocks noRot="1" noChangeAspect="1" noMove="1" noResize="1" noEditPoints="1" noAdjustHandles="1" noChangeArrowheads="1" noChangeShapeType="1" noTextEdit="1"/>
              </p:cNvSpPr>
              <p:nvPr/>
            </p:nvSpPr>
            <p:spPr bwMode="auto">
              <a:xfrm>
                <a:off x="3048015" y="4434015"/>
                <a:ext cx="2249205" cy="555793"/>
              </a:xfrm>
              <a:prstGeom prst="rect">
                <a:avLst/>
              </a:prstGeom>
              <a:blipFill>
                <a:blip r:embed="rId14"/>
                <a:stretch>
                  <a:fillRect l="-2247" b="-1087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3">
                <a:extLst>
                  <a:ext uri="{FF2B5EF4-FFF2-40B4-BE49-F238E27FC236}">
                    <a16:creationId xmlns:a16="http://schemas.microsoft.com/office/drawing/2014/main" id="{A3B2EBAA-E22A-A9D7-5E52-7215573B17CA}"/>
                  </a:ext>
                </a:extLst>
              </p:cNvPr>
              <p:cNvSpPr txBox="1"/>
              <p:nvPr/>
            </p:nvSpPr>
            <p:spPr bwMode="auto">
              <a:xfrm>
                <a:off x="2718823" y="4601937"/>
                <a:ext cx="230832" cy="276999"/>
              </a:xfrm>
              <a:prstGeom prst="rect">
                <a:avLst/>
              </a:prstGeom>
              <a:solidFill>
                <a:srgbClr val="FFFF99"/>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r>
                        <a:rPr kumimoji="1" lang="en-US" altLang="zh-TW" sz="1800" b="0" i="1" smtClean="0">
                          <a:latin typeface="Cambria Math" panose="02040503050406030204" pitchFamily="18" charset="0"/>
                        </a:rPr>
                        <m:t>−</m:t>
                      </m:r>
                    </m:oMath>
                  </m:oMathPara>
                </a14:m>
                <a:endParaRPr kumimoji="1" lang="zh-TW" altLang="en-US" sz="1800" dirty="0">
                  <a:latin typeface="Times New Roman" panose="02020603050405020304" pitchFamily="18" charset="0"/>
                </a:endParaRPr>
              </a:p>
            </p:txBody>
          </p:sp>
        </mc:Choice>
        <mc:Fallback xmlns="">
          <p:sp>
            <p:nvSpPr>
              <p:cNvPr id="19" name="文字方塊 13">
                <a:extLst>
                  <a:ext uri="{FF2B5EF4-FFF2-40B4-BE49-F238E27FC236}">
                    <a16:creationId xmlns:a16="http://schemas.microsoft.com/office/drawing/2014/main" id="{A3B2EBAA-E22A-A9D7-5E52-7215573B17CA}"/>
                  </a:ext>
                </a:extLst>
              </p:cNvPr>
              <p:cNvSpPr txBox="1">
                <a:spLocks noRot="1" noChangeAspect="1" noMove="1" noResize="1" noEditPoints="1" noAdjustHandles="1" noChangeArrowheads="1" noChangeShapeType="1" noTextEdit="1"/>
              </p:cNvSpPr>
              <p:nvPr/>
            </p:nvSpPr>
            <p:spPr bwMode="auto">
              <a:xfrm>
                <a:off x="2718823" y="4601937"/>
                <a:ext cx="230832" cy="276999"/>
              </a:xfrm>
              <a:prstGeom prst="rect">
                <a:avLst/>
              </a:prstGeom>
              <a:blipFill>
                <a:blip r:embed="rId15"/>
                <a:stretch>
                  <a:fillRect l="-5263" r="-5263"/>
                </a:stretch>
              </a:blipFill>
              <a:ln w="9525">
                <a:noFill/>
                <a:miter lim="800000"/>
                <a:headEnd/>
                <a:tailEnd/>
              </a:ln>
            </p:spPr>
            <p:txBody>
              <a:bodyPr/>
              <a:lstStyle/>
              <a:p>
                <a:r>
                  <a:rPr lang="en-US">
                    <a:noFill/>
                  </a:rPr>
                  <a:t> </a:t>
                </a:r>
              </a:p>
            </p:txBody>
          </p:sp>
        </mc:Fallback>
      </mc:AlternateContent>
      <p:sp>
        <p:nvSpPr>
          <p:cNvPr id="21" name="Right Arrow 20">
            <a:extLst>
              <a:ext uri="{FF2B5EF4-FFF2-40B4-BE49-F238E27FC236}">
                <a16:creationId xmlns:a16="http://schemas.microsoft.com/office/drawing/2014/main" id="{0224CE39-D26B-AE9B-F2C8-1B356C72C31B}"/>
              </a:ext>
            </a:extLst>
          </p:cNvPr>
          <p:cNvSpPr/>
          <p:nvPr/>
        </p:nvSpPr>
        <p:spPr>
          <a:xfrm>
            <a:off x="5241538" y="4428592"/>
            <a:ext cx="245474"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2" name="文字方塊 13">
                <a:extLst>
                  <a:ext uri="{FF2B5EF4-FFF2-40B4-BE49-F238E27FC236}">
                    <a16:creationId xmlns:a16="http://schemas.microsoft.com/office/drawing/2014/main" id="{3FB85882-BAB4-F1AB-7532-CF78340682AA}"/>
                  </a:ext>
                </a:extLst>
              </p:cNvPr>
              <p:cNvSpPr txBox="1"/>
              <p:nvPr/>
            </p:nvSpPr>
            <p:spPr bwMode="auto">
              <a:xfrm>
                <a:off x="5508208" y="4415870"/>
                <a:ext cx="1880673" cy="555793"/>
              </a:xfrm>
              <a:prstGeom prst="rect">
                <a:avLst/>
              </a:prstGeom>
              <a:solidFill>
                <a:srgbClr val="FFFF00"/>
              </a:solidFill>
              <a:ln w="9525">
                <a:noFill/>
                <a:miter lim="800000"/>
                <a:headEnd/>
                <a:tailEnd/>
              </a:ln>
            </p:spPr>
            <p:txBody>
              <a:bodyPr wrap="squar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kumimoji="1" lang="en-US" altLang="zh-TW" sz="1800" i="1" smtClean="0">
                              <a:latin typeface="Cambria Math" panose="02040503050406030204" pitchFamily="18" charset="0"/>
                            </a:rPr>
                          </m:ctrlPr>
                        </m:fPr>
                        <m:num>
                          <m:sSup>
                            <m:sSupPr>
                              <m:ctrlPr>
                                <a:rPr kumimoji="1" lang="en-US" altLang="zh-TW" sz="1800" i="1" smtClean="0">
                                  <a:latin typeface="Cambria Math" panose="02040503050406030204" pitchFamily="18" charset="0"/>
                                </a:rPr>
                              </m:ctrlPr>
                            </m:sSupPr>
                            <m:e>
                              <m:r>
                                <a:rPr kumimoji="1" lang="en-US" altLang="zh-TW" sz="1800" b="0" i="1" smtClean="0">
                                  <a:latin typeface="Cambria Math" panose="02040503050406030204" pitchFamily="18" charset="0"/>
                                </a:rPr>
                                <m:t>𝑑</m:t>
                              </m:r>
                            </m:e>
                            <m:sup>
                              <m:r>
                                <a:rPr kumimoji="1" lang="en-US" altLang="zh-TW" sz="1800" b="0" i="1" smtClean="0">
                                  <a:latin typeface="Cambria Math" panose="02040503050406030204" pitchFamily="18" charset="0"/>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num>
                        <m:den>
                          <m:r>
                            <a:rPr kumimoji="1" lang="en-US" altLang="zh-TW" sz="1800" b="0" i="1" smtClean="0">
                              <a:latin typeface="Cambria Math" panose="02040503050406030204" pitchFamily="18" charset="0"/>
                            </a:rPr>
                            <m:t>𝑑</m:t>
                          </m:r>
                          <m:sSup>
                            <m:sSupPr>
                              <m:ctrlPr>
                                <a:rPr kumimoji="1" lang="en-US" altLang="zh-TW" sz="1800" b="0" i="1" smtClean="0">
                                  <a:latin typeface="Cambria Math" panose="02040503050406030204" pitchFamily="18" charset="0"/>
                                </a:rPr>
                              </m:ctrlPr>
                            </m:sSupPr>
                            <m:e>
                              <m:r>
                                <a:rPr kumimoji="1" lang="en-US" altLang="zh-TW" sz="1800" b="0" i="1" smtClean="0">
                                  <a:latin typeface="Cambria Math" panose="02040503050406030204" pitchFamily="18" charset="0"/>
                                </a:rPr>
                                <m:t>𝑡</m:t>
                              </m:r>
                            </m:e>
                            <m:sup>
                              <m:r>
                                <a:rPr kumimoji="1" lang="en-US" altLang="zh-TW" sz="1800" b="0" i="1" smtClean="0">
                                  <a:latin typeface="Cambria Math" panose="02040503050406030204" pitchFamily="18" charset="0"/>
                                </a:rPr>
                                <m:t>2</m:t>
                              </m:r>
                            </m:sup>
                          </m:sSup>
                        </m:den>
                      </m:f>
                      <m:r>
                        <a:rPr kumimoji="1" lang="en-US" altLang="zh-TW" sz="1800" b="0" i="1" smtClean="0">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oMath>
                  </m:oMathPara>
                </a14:m>
                <a:endParaRPr kumimoji="1" lang="zh-TW" altLang="en-US" sz="1800" dirty="0">
                  <a:latin typeface="Times New Roman" panose="02020603050405020304" pitchFamily="18" charset="0"/>
                </a:endParaRPr>
              </a:p>
            </p:txBody>
          </p:sp>
        </mc:Choice>
        <mc:Fallback xmlns="">
          <p:sp>
            <p:nvSpPr>
              <p:cNvPr id="22" name="文字方塊 13">
                <a:extLst>
                  <a:ext uri="{FF2B5EF4-FFF2-40B4-BE49-F238E27FC236}">
                    <a16:creationId xmlns:a16="http://schemas.microsoft.com/office/drawing/2014/main" id="{3FB85882-BAB4-F1AB-7532-CF78340682AA}"/>
                  </a:ext>
                </a:extLst>
              </p:cNvPr>
              <p:cNvSpPr txBox="1">
                <a:spLocks noRot="1" noChangeAspect="1" noMove="1" noResize="1" noEditPoints="1" noAdjustHandles="1" noChangeArrowheads="1" noChangeShapeType="1" noTextEdit="1"/>
              </p:cNvSpPr>
              <p:nvPr/>
            </p:nvSpPr>
            <p:spPr bwMode="auto">
              <a:xfrm>
                <a:off x="5508208" y="4415870"/>
                <a:ext cx="1880673" cy="555793"/>
              </a:xfrm>
              <a:prstGeom prst="rect">
                <a:avLst/>
              </a:prstGeom>
              <a:blipFill>
                <a:blip r:embed="rId16"/>
                <a:stretch>
                  <a:fillRect b="-13333"/>
                </a:stretch>
              </a:blipFill>
              <a:ln w="9525">
                <a:noFill/>
                <a:miter lim="800000"/>
                <a:headEnd/>
                <a:tailEnd/>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CE7E848E-F52B-049A-32AE-3215EDAFB30D}"/>
              </a:ext>
            </a:extLst>
          </p:cNvPr>
          <p:cNvSpPr txBox="1"/>
          <p:nvPr/>
        </p:nvSpPr>
        <p:spPr bwMode="auto">
          <a:xfrm>
            <a:off x="5070552" y="1441164"/>
            <a:ext cx="370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Generalized Coordinates</a:t>
            </a:r>
            <a:r>
              <a:rPr lang="zh-TW" altLang="en-US" sz="1800" dirty="0">
                <a:latin typeface="Times New Roman" panose="02020603050405020304" pitchFamily="18" charset="0"/>
                <a:cs typeface="Times New Roman" panose="02020603050405020304" pitchFamily="18" charset="0"/>
              </a:rPr>
              <a:t> </a:t>
            </a:r>
            <a:r>
              <a:rPr lang="zh-TW" altLang="en-US" sz="1800" dirty="0">
                <a:latin typeface="Times New Roman" panose="02020603050405020304" pitchFamily="18" charset="0"/>
              </a:rPr>
              <a:t>廣義座標</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C40EDEF-39DA-2828-7189-6FA1F055876D}"/>
                  </a:ext>
                </a:extLst>
              </p:cNvPr>
              <p:cNvSpPr txBox="1"/>
              <p:nvPr/>
            </p:nvSpPr>
            <p:spPr bwMode="auto">
              <a:xfrm>
                <a:off x="2293321" y="5439511"/>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r>
                        <a:rPr lang="en-US" sz="1800" b="0" i="1" smtClean="0">
                          <a:latin typeface="Cambria Math" panose="02040503050406030204" pitchFamily="18" charset="0"/>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3C40EDEF-39DA-2828-7189-6FA1F055876D}"/>
                  </a:ext>
                </a:extLst>
              </p:cNvPr>
              <p:cNvSpPr txBox="1">
                <a:spLocks noRot="1" noChangeAspect="1" noMove="1" noResize="1" noEditPoints="1" noAdjustHandles="1" noChangeArrowheads="1" noChangeShapeType="1" noTextEdit="1"/>
              </p:cNvSpPr>
              <p:nvPr/>
            </p:nvSpPr>
            <p:spPr bwMode="auto">
              <a:xfrm>
                <a:off x="2293321" y="5439511"/>
                <a:ext cx="1509388" cy="555793"/>
              </a:xfrm>
              <a:prstGeom prst="rect">
                <a:avLst/>
              </a:prstGeom>
              <a:blipFill>
                <a:blip r:embed="rId17"/>
                <a:stretch>
                  <a:fillRect r="-1667" b="-159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D7F4371-027C-EB47-11CF-9919389927A9}"/>
                  </a:ext>
                </a:extLst>
              </p:cNvPr>
              <p:cNvSpPr txBox="1"/>
              <p:nvPr/>
            </p:nvSpPr>
            <p:spPr bwMode="auto">
              <a:xfrm>
                <a:off x="1039545" y="5476326"/>
                <a:ext cx="100694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b="0" i="1" smtClean="0">
                                        <a:latin typeface="Cambria Math" panose="02040503050406030204" pitchFamily="18" charset="0"/>
                                      </a:rPr>
                                      <m:t>−</m:t>
                                    </m:r>
                                  </m:sub>
                                </m:sSub>
                              </m:e>
                            </m:mr>
                          </m:m>
                        </m:e>
                      </m:d>
                    </m:oMath>
                  </m:oMathPara>
                </a14:m>
                <a:endParaRPr lang="en-US" sz="1800" dirty="0">
                  <a:latin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5D7F4371-027C-EB47-11CF-9919389927A9}"/>
                  </a:ext>
                </a:extLst>
              </p:cNvPr>
              <p:cNvSpPr txBox="1">
                <a:spLocks noRot="1" noChangeAspect="1" noMove="1" noResize="1" noEditPoints="1" noAdjustHandles="1" noChangeArrowheads="1" noChangeShapeType="1" noTextEdit="1"/>
              </p:cNvSpPr>
              <p:nvPr/>
            </p:nvSpPr>
            <p:spPr bwMode="auto">
              <a:xfrm>
                <a:off x="1039545" y="5476326"/>
                <a:ext cx="1006942" cy="461217"/>
              </a:xfrm>
              <a:prstGeom prst="rect">
                <a:avLst/>
              </a:prstGeom>
              <a:blipFill>
                <a:blip r:embed="rId18"/>
                <a:stretch>
                  <a:fillRect l="-1250" b="-270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835909F-9006-DE22-945E-3D97E8790AFC}"/>
                  </a:ext>
                </a:extLst>
              </p:cNvPr>
              <p:cNvSpPr txBox="1"/>
              <p:nvPr/>
            </p:nvSpPr>
            <p:spPr bwMode="auto">
              <a:xfrm>
                <a:off x="4049543" y="5387505"/>
                <a:ext cx="1918249" cy="714683"/>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e>
                                <m:r>
                                  <a:rPr lang="en-US" altLang="zh-TW" sz="1800" i="1">
                                    <a:latin typeface="Cambria Math" panose="02040503050406030204" pitchFamily="18" charset="0"/>
                                  </a:rPr>
                                  <m:t>3</m:t>
                                </m:r>
                                <m:sSubSup>
                                  <m:sSubSupPr>
                                    <m:ctrlPr>
                                      <a:rPr lang="en-US" altLang="zh-TW" sz="1800" i="1">
                                        <a:latin typeface="Cambria Math" panose="02040503050406030204" pitchFamily="18" charset="0"/>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rPr>
                                      <m:t>0</m:t>
                                    </m:r>
                                  </m:sub>
                                  <m:sup>
                                    <m:r>
                                      <a:rPr lang="en-US" altLang="zh-TW" sz="1800" i="1">
                                        <a:latin typeface="Cambria Math" panose="02040503050406030204" pitchFamily="18" charset="0"/>
                                      </a:rPr>
                                      <m:t>2</m:t>
                                    </m:r>
                                  </m:sup>
                                </m:sSubSup>
                              </m:e>
                            </m:mr>
                          </m:m>
                        </m:e>
                      </m:d>
                    </m:oMath>
                  </m:oMathPara>
                </a14:m>
                <a:endParaRPr lang="en-US" sz="1800" dirty="0">
                  <a:latin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6835909F-9006-DE22-945E-3D97E8790AFC}"/>
                  </a:ext>
                </a:extLst>
              </p:cNvPr>
              <p:cNvSpPr txBox="1">
                <a:spLocks noRot="1" noChangeAspect="1" noMove="1" noResize="1" noEditPoints="1" noAdjustHandles="1" noChangeArrowheads="1" noChangeShapeType="1" noTextEdit="1"/>
              </p:cNvSpPr>
              <p:nvPr/>
            </p:nvSpPr>
            <p:spPr bwMode="auto">
              <a:xfrm>
                <a:off x="4049543" y="5387505"/>
                <a:ext cx="1918249" cy="714683"/>
              </a:xfrm>
              <a:prstGeom prst="rect">
                <a:avLst/>
              </a:prstGeom>
              <a:blipFill>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115D5F56-42B3-832B-9952-EC4D9C3AAD5B}"/>
                  </a:ext>
                </a:extLst>
              </p:cNvPr>
              <p:cNvSpPr txBox="1"/>
              <p:nvPr/>
            </p:nvSpPr>
            <p:spPr bwMode="auto">
              <a:xfrm>
                <a:off x="946136" y="5978044"/>
                <a:ext cx="82775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cs typeface="Times New Roman" panose="02020603050405020304" pitchFamily="18" charset="0"/>
                  </a:rPr>
                  <a:t>For normal coordinates, </a:t>
                </a:r>
                <a14:m>
                  <m:oMath xmlns:m="http://schemas.openxmlformats.org/officeDocument/2006/math">
                    <m:r>
                      <a:rPr lang="en-US" sz="1800" b="1" i="1" smtClean="0">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cs typeface="Times New Roman" panose="02020603050405020304" pitchFamily="18" charset="0"/>
                  </a:rPr>
                  <a:t> is now diagonal. Off-diagonal elements means coupling.</a:t>
                </a:r>
              </a:p>
            </p:txBody>
          </p:sp>
        </mc:Choice>
        <mc:Fallback xmlns="">
          <p:sp>
            <p:nvSpPr>
              <p:cNvPr id="28" name="TextBox 27">
                <a:extLst>
                  <a:ext uri="{FF2B5EF4-FFF2-40B4-BE49-F238E27FC236}">
                    <a16:creationId xmlns:a16="http://schemas.microsoft.com/office/drawing/2014/main" id="{115D5F56-42B3-832B-9952-EC4D9C3AAD5B}"/>
                  </a:ext>
                </a:extLst>
              </p:cNvPr>
              <p:cNvSpPr txBox="1">
                <a:spLocks noRot="1" noChangeAspect="1" noMove="1" noResize="1" noEditPoints="1" noAdjustHandles="1" noChangeArrowheads="1" noChangeShapeType="1" noTextEdit="1"/>
              </p:cNvSpPr>
              <p:nvPr/>
            </p:nvSpPr>
            <p:spPr bwMode="auto">
              <a:xfrm>
                <a:off x="946136" y="5978044"/>
                <a:ext cx="8277552" cy="369332"/>
              </a:xfrm>
              <a:prstGeom prst="rect">
                <a:avLst/>
              </a:prstGeom>
              <a:blipFill>
                <a:blip r:embed="rId20"/>
                <a:stretch>
                  <a:fillRect l="-61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9" name="TextBox 28">
            <a:extLst>
              <a:ext uri="{FF2B5EF4-FFF2-40B4-BE49-F238E27FC236}">
                <a16:creationId xmlns:a16="http://schemas.microsoft.com/office/drawing/2014/main" id="{8204CE7C-BE05-5A4A-C192-D5F398D72833}"/>
              </a:ext>
            </a:extLst>
          </p:cNvPr>
          <p:cNvSpPr txBox="1"/>
          <p:nvPr/>
        </p:nvSpPr>
        <p:spPr bwMode="auto">
          <a:xfrm>
            <a:off x="861202" y="123573"/>
            <a:ext cx="5263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There is another way to look at this solution.</a:t>
            </a:r>
          </a:p>
        </p:txBody>
      </p:sp>
      <p:sp>
        <p:nvSpPr>
          <p:cNvPr id="30" name="TextBox 29">
            <a:extLst>
              <a:ext uri="{FF2B5EF4-FFF2-40B4-BE49-F238E27FC236}">
                <a16:creationId xmlns:a16="http://schemas.microsoft.com/office/drawing/2014/main" id="{129C803E-8D95-EC95-8A5C-F0B663DF05D9}"/>
              </a:ext>
            </a:extLst>
          </p:cNvPr>
          <p:cNvSpPr txBox="1"/>
          <p:nvPr/>
        </p:nvSpPr>
        <p:spPr bwMode="auto">
          <a:xfrm>
            <a:off x="5621614" y="109984"/>
            <a:ext cx="1694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cs typeface="Times New Roman" panose="02020603050405020304" pitchFamily="18" charset="0"/>
              </a:rPr>
              <a:t>Method 2</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7456F55-8EF0-7899-1354-746976AA75DE}"/>
                  </a:ext>
                </a:extLst>
              </p:cNvPr>
              <p:cNvSpPr txBox="1"/>
              <p:nvPr/>
            </p:nvSpPr>
            <p:spPr bwMode="auto">
              <a:xfrm>
                <a:off x="911293" y="6387877"/>
                <a:ext cx="404965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b="0" i="1" smtClean="0">
                            <a:solidFill>
                              <a:srgbClr val="FF0000"/>
                            </a:solidFill>
                            <a:latin typeface="Cambria Math"/>
                          </a:rPr>
                          <m:t>𝑥</m:t>
                        </m:r>
                      </m:e>
                      <m:sub>
                        <m:r>
                          <a:rPr lang="en-US" altLang="zh-TW" sz="1800" b="0" i="1" smtClean="0">
                            <a:solidFill>
                              <a:srgbClr val="FF0000"/>
                            </a:solidFill>
                            <a:latin typeface="Cambria Math" panose="02040503050406030204" pitchFamily="18" charset="0"/>
                          </a:rPr>
                          <m:t>+</m:t>
                        </m:r>
                      </m:sub>
                    </m:sSub>
                    <m:r>
                      <a:rPr lang="en-US" altLang="zh-TW" sz="1800" b="0" i="1" smtClean="0">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b="0" i="1" smtClean="0">
                            <a:solidFill>
                              <a:srgbClr val="FF0000"/>
                            </a:solidFill>
                            <a:latin typeface="Cambria Math" panose="02040503050406030204" pitchFamily="18" charset="0"/>
                          </a:rPr>
                          <m:t>−</m:t>
                        </m:r>
                      </m:sub>
                    </m:sSub>
                  </m:oMath>
                </a14:m>
                <a:r>
                  <a:rPr lang="en-US" sz="1800" dirty="0">
                    <a:solidFill>
                      <a:srgbClr val="FF0000"/>
                    </a:solidFill>
                    <a:latin typeface="Times New Roman" panose="02020603050405020304" pitchFamily="18" charset="0"/>
                  </a:rPr>
                  <a:t> </a:t>
                </a:r>
                <a:r>
                  <a:rPr lang="en-US" sz="1800" dirty="0">
                    <a:solidFill>
                      <a:srgbClr val="FF0000"/>
                    </a:solidFill>
                    <a:latin typeface="Times New Roman" panose="02020603050405020304" pitchFamily="18" charset="0"/>
                    <a:cs typeface="Times New Roman" panose="02020603050405020304" pitchFamily="18" charset="0"/>
                  </a:rPr>
                  <a:t>are uncoupled, independent SHM. </a:t>
                </a:r>
                <a:endParaRPr lang="en-US" sz="1800" dirty="0">
                  <a:latin typeface="Times New Roman" panose="020206030504050203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7456F55-8EF0-7899-1354-746976AA75DE}"/>
                  </a:ext>
                </a:extLst>
              </p:cNvPr>
              <p:cNvSpPr txBox="1">
                <a:spLocks noRot="1" noChangeAspect="1" noMove="1" noResize="1" noEditPoints="1" noAdjustHandles="1" noChangeArrowheads="1" noChangeShapeType="1" noTextEdit="1"/>
              </p:cNvSpPr>
              <p:nvPr/>
            </p:nvSpPr>
            <p:spPr bwMode="auto">
              <a:xfrm>
                <a:off x="911293" y="6387877"/>
                <a:ext cx="4049657" cy="369332"/>
              </a:xfrm>
              <a:prstGeom prst="rect">
                <a:avLst/>
              </a:prstGeom>
              <a:blipFill>
                <a:blip r:embed="rId21"/>
                <a:stretch>
                  <a:fillRect t="-10345" r="-313"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BE304AC4-435C-F961-FC40-3E1BE41281DF}"/>
              </a:ext>
            </a:extLst>
          </p:cNvPr>
          <p:cNvSpPr txBox="1"/>
          <p:nvPr/>
        </p:nvSpPr>
        <p:spPr bwMode="auto">
          <a:xfrm>
            <a:off x="5070552" y="1862685"/>
            <a:ext cx="3705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latin typeface="Times New Roman" panose="02020603050405020304" pitchFamily="18" charset="0"/>
              </a:rPr>
              <a:t>廣義座標可以完全決定真實座標！</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FF3376-469C-70FD-4D6C-A3293F684ACD}"/>
                  </a:ext>
                </a:extLst>
              </p:cNvPr>
              <p:cNvSpPr txBox="1"/>
              <p:nvPr/>
            </p:nvSpPr>
            <p:spPr bwMode="auto">
              <a:xfrm>
                <a:off x="878465" y="2647323"/>
                <a:ext cx="5570080" cy="369332"/>
              </a:xfrm>
              <a:prstGeom prst="rect">
                <a:avLst/>
              </a:prstGeom>
              <a:noFill/>
              <a:ln w="9525">
                <a:noFill/>
                <a:miter lim="800000"/>
                <a:headEnd/>
                <a:tailEnd/>
              </a:ln>
            </p:spPr>
            <p:txBody>
              <a:bodyPr wrap="square" rtlCol="0">
                <a:spAutoFit/>
              </a:bodyPr>
              <a:lstStyle/>
              <a:p>
                <a:r>
                  <a:rPr lang="en-US" sz="1800" dirty="0" err="1">
                    <a:latin typeface="Times New Roman" pitchFamily="18" charset="0"/>
                    <a:cs typeface="Times New Roman" pitchFamily="18" charset="0"/>
                  </a:rPr>
                  <a:t>從</a:t>
                </a:r>
                <a:r>
                  <a:rPr lang="en-US" sz="1800" dirty="0" err="1">
                    <a:solidFill>
                      <a:srgbClr val="FF0000"/>
                    </a:solidFill>
                    <a:latin typeface="Times New Roman" pitchFamily="18" charset="0"/>
                    <a:cs typeface="Times New Roman" pitchFamily="18" charset="0"/>
                  </a:rPr>
                  <a:t>廣義座標</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i="1">
                            <a:solidFill>
                              <a:srgbClr val="FF0000"/>
                            </a:solidFill>
                            <a:latin typeface="Cambria Math" panose="02040503050406030204" pitchFamily="18" charset="0"/>
                          </a:rPr>
                          <m:t>+</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a:rPr>
                          <m:t>𝑥</m:t>
                        </m:r>
                      </m:e>
                      <m:sub>
                        <m:r>
                          <a:rPr lang="en-US" altLang="zh-TW" sz="1800" i="1">
                            <a:solidFill>
                              <a:srgbClr val="FF0000"/>
                            </a:solidFill>
                            <a:latin typeface="Cambria Math" panose="02040503050406030204" pitchFamily="18" charset="0"/>
                          </a:rPr>
                          <m:t>−</m:t>
                        </m:r>
                      </m:sub>
                    </m:sSub>
                  </m:oMath>
                </a14:m>
                <a:r>
                  <a:rPr lang="en-US" sz="1800" dirty="0">
                    <a:latin typeface="Times New Roman" panose="02020603050405020304" pitchFamily="18" charset="0"/>
                  </a:rPr>
                  <a:t>滿足的</a:t>
                </a:r>
                <a:r>
                  <a:rPr lang="en-US" sz="1800" dirty="0">
                    <a:latin typeface="Times New Roman" pitchFamily="18" charset="0"/>
                    <a:cs typeface="Times New Roman" pitchFamily="18" charset="0"/>
                  </a:rPr>
                  <a:t>運動方程式的角度來看：</a:t>
                </a:r>
              </a:p>
            </p:txBody>
          </p:sp>
        </mc:Choice>
        <mc:Fallback xmlns="">
          <p:sp>
            <p:nvSpPr>
              <p:cNvPr id="13" name="TextBox 12">
                <a:extLst>
                  <a:ext uri="{FF2B5EF4-FFF2-40B4-BE49-F238E27FC236}">
                    <a16:creationId xmlns:a16="http://schemas.microsoft.com/office/drawing/2014/main" id="{41FF3376-469C-70FD-4D6C-A3293F684ACD}"/>
                  </a:ext>
                </a:extLst>
              </p:cNvPr>
              <p:cNvSpPr txBox="1">
                <a:spLocks noRot="1" noChangeAspect="1" noMove="1" noResize="1" noEditPoints="1" noAdjustHandles="1" noChangeArrowheads="1" noChangeShapeType="1" noTextEdit="1"/>
              </p:cNvSpPr>
              <p:nvPr/>
            </p:nvSpPr>
            <p:spPr bwMode="auto">
              <a:xfrm>
                <a:off x="878465" y="2647323"/>
                <a:ext cx="5570080" cy="369332"/>
              </a:xfrm>
              <a:prstGeom prst="rect">
                <a:avLst/>
              </a:prstGeom>
              <a:blipFill>
                <a:blip r:embed="rId22"/>
                <a:stretch>
                  <a:fillRect l="-911" t="-6667" b="-23333"/>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6815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
                                        </p:tgtEl>
                                        <p:attrNameLst>
                                          <p:attrName>style.visibility</p:attrName>
                                        </p:attrNameLst>
                                      </p:cBhvr>
                                      <p:to>
                                        <p:strVal val="visible"/>
                                      </p:to>
                                    </p:set>
                                    <p:anim calcmode="lin" valueType="num">
                                      <p:cBhvr additive="base">
                                        <p:cTn id="81" dur="500" fill="hold"/>
                                        <p:tgtEl>
                                          <p:spTgt spid="2"/>
                                        </p:tgtEl>
                                        <p:attrNameLst>
                                          <p:attrName>ppt_x</p:attrName>
                                        </p:attrNameLst>
                                      </p:cBhvr>
                                      <p:tavLst>
                                        <p:tav tm="0">
                                          <p:val>
                                            <p:strVal val="#ppt_x"/>
                                          </p:val>
                                        </p:tav>
                                        <p:tav tm="100000">
                                          <p:val>
                                            <p:strVal val="#ppt_x"/>
                                          </p:val>
                                        </p:tav>
                                      </p:tavLst>
                                    </p:anim>
                                    <p:anim calcmode="lin" valueType="num">
                                      <p:cBhvr additive="base">
                                        <p:cTn id="82" dur="500" fill="hold"/>
                                        <p:tgtEl>
                                          <p:spTgt spid="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ppt_x"/>
                                          </p:val>
                                        </p:tav>
                                        <p:tav tm="100000">
                                          <p:val>
                                            <p:strVal val="#ppt_x"/>
                                          </p:val>
                                        </p:tav>
                                      </p:tavLst>
                                    </p:anim>
                                    <p:anim calcmode="lin" valueType="num">
                                      <p:cBhvr additive="base">
                                        <p:cTn id="90" dur="500" fill="hold"/>
                                        <p:tgtEl>
                                          <p:spTgt spid="2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additive="base">
                                        <p:cTn id="103" dur="500" fill="hold"/>
                                        <p:tgtEl>
                                          <p:spTgt spid="12"/>
                                        </p:tgtEl>
                                        <p:attrNameLst>
                                          <p:attrName>ppt_x</p:attrName>
                                        </p:attrNameLst>
                                      </p:cBhvr>
                                      <p:tavLst>
                                        <p:tav tm="0">
                                          <p:val>
                                            <p:strVal val="#ppt_x"/>
                                          </p:val>
                                        </p:tav>
                                        <p:tav tm="100000">
                                          <p:val>
                                            <p:strVal val="#ppt_x"/>
                                          </p:val>
                                        </p:tav>
                                      </p:tavLst>
                                    </p:anim>
                                    <p:anim calcmode="lin" valueType="num">
                                      <p:cBhvr additive="base">
                                        <p:cTn id="10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8" grpId="0"/>
      <p:bldP spid="9" grpId="0" animBg="1"/>
      <p:bldP spid="10" grpId="0" animBg="1"/>
      <p:bldP spid="11" grpId="0" animBg="1"/>
      <p:bldP spid="14" grpId="0" animBg="1"/>
      <p:bldP spid="15" grpId="0" animBg="1"/>
      <p:bldP spid="16" grpId="0" animBg="1"/>
      <p:bldP spid="17" grpId="0" animBg="1"/>
      <p:bldP spid="18" grpId="0" animBg="1"/>
      <p:bldP spid="19" grpId="0" animBg="1"/>
      <p:bldP spid="21" grpId="0" animBg="1"/>
      <p:bldP spid="22" grpId="0" animBg="1"/>
      <p:bldP spid="23" grpId="0"/>
      <p:bldP spid="24" grpId="0" animBg="1"/>
      <p:bldP spid="25" grpId="0" animBg="1"/>
      <p:bldP spid="26" grpId="0" animBg="1"/>
      <p:bldP spid="28" grpId="0"/>
      <p:bldP spid="12" grpId="0"/>
      <p:bldP spid="7"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1BC0-B1A7-266F-A9F2-E883C4950D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32248E6-36D2-9AB9-D8EE-A354F39C6059}"/>
              </a:ext>
            </a:extLst>
          </p:cNvPr>
          <p:cNvPicPr>
            <a:picLocks noChangeAspect="1"/>
          </p:cNvPicPr>
          <p:nvPr/>
        </p:nvPicPr>
        <p:blipFill>
          <a:blip r:embed="rId2"/>
          <a:srcRect t="15517"/>
          <a:stretch>
            <a:fillRect/>
          </a:stretch>
        </p:blipFill>
        <p:spPr>
          <a:xfrm>
            <a:off x="1244409" y="3284984"/>
            <a:ext cx="6655179" cy="1764196"/>
          </a:xfrm>
          <a:prstGeom prst="rect">
            <a:avLst/>
          </a:prstGeom>
        </p:spPr>
      </p:pic>
      <p:sp>
        <p:nvSpPr>
          <p:cNvPr id="3" name="TextBox 2">
            <a:extLst>
              <a:ext uri="{FF2B5EF4-FFF2-40B4-BE49-F238E27FC236}">
                <a16:creationId xmlns:a16="http://schemas.microsoft.com/office/drawing/2014/main" id="{F5900429-37C3-EA51-DD62-AB69BED3E68C}"/>
              </a:ext>
            </a:extLst>
          </p:cNvPr>
          <p:cNvSpPr txBox="1"/>
          <p:nvPr/>
        </p:nvSpPr>
        <p:spPr bwMode="auto">
          <a:xfrm>
            <a:off x="2483766" y="1443890"/>
            <a:ext cx="4176464" cy="369332"/>
          </a:xfrm>
          <a:prstGeom prst="rect">
            <a:avLst/>
          </a:prstGeom>
          <a:noFill/>
          <a:ln w="9525">
            <a:noFill/>
            <a:miter lim="800000"/>
            <a:headEnd/>
            <a:tailEnd/>
          </a:ln>
        </p:spPr>
        <p:txBody>
          <a:bodyPr wrap="square" rtlCol="0">
            <a:spAutoFit/>
          </a:bodyPr>
          <a:lstStyle/>
          <a:p>
            <a:pPr algn="l"/>
            <a:r>
              <a:rPr lang="en-US" sz="1800" dirty="0" err="1">
                <a:latin typeface="Times New Roman" pitchFamily="18" charset="0"/>
                <a:cs typeface="Times New Roman" pitchFamily="18" charset="0"/>
              </a:rPr>
              <a:t>在這兩個模式，廣義座標非常簡單</a:t>
            </a:r>
            <a:r>
              <a:rPr lang="en-US" sz="1800" dirty="0">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A8B3A50-9A4E-60CE-0818-F9E9D3204F3F}"/>
                  </a:ext>
                </a:extLst>
              </p:cNvPr>
              <p:cNvSpPr txBox="1"/>
              <p:nvPr/>
            </p:nvSpPr>
            <p:spPr bwMode="auto">
              <a:xfrm>
                <a:off x="4928972" y="2576169"/>
                <a:ext cx="3171420" cy="276999"/>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r>
                        <a:rPr lang="en-US" altLang="zh-TW" sz="1800" b="1"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2A8B3A50-9A4E-60CE-0818-F9E9D3204F3F}"/>
                  </a:ext>
                </a:extLst>
              </p:cNvPr>
              <p:cNvSpPr txBox="1">
                <a:spLocks noRot="1" noChangeAspect="1" noMove="1" noResize="1" noEditPoints="1" noAdjustHandles="1" noChangeArrowheads="1" noChangeShapeType="1" noTextEdit="1"/>
              </p:cNvSpPr>
              <p:nvPr/>
            </p:nvSpPr>
            <p:spPr bwMode="auto">
              <a:xfrm>
                <a:off x="4928972" y="2576169"/>
                <a:ext cx="3171420" cy="276999"/>
              </a:xfrm>
              <a:prstGeom prst="rect">
                <a:avLst/>
              </a:prstGeom>
              <a:blipFill>
                <a:blip r:embed="rId3"/>
                <a:stretch>
                  <a:fillRect r="-400" b="-3636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89DE2AC3-7438-5B51-DDE6-49ADFD6947D3}"/>
                  </a:ext>
                </a:extLst>
              </p:cNvPr>
              <p:cNvSpPr txBox="1"/>
              <p:nvPr/>
            </p:nvSpPr>
            <p:spPr bwMode="auto">
              <a:xfrm>
                <a:off x="4896715" y="2029130"/>
                <a:ext cx="3002873"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5" name="文字方塊 4">
                <a:extLst>
                  <a:ext uri="{FF2B5EF4-FFF2-40B4-BE49-F238E27FC236}">
                    <a16:creationId xmlns:a16="http://schemas.microsoft.com/office/drawing/2014/main" id="{89DE2AC3-7438-5B51-DDE6-49ADFD6947D3}"/>
                  </a:ext>
                </a:extLst>
              </p:cNvPr>
              <p:cNvSpPr txBox="1">
                <a:spLocks noRot="1" noChangeAspect="1" noMove="1" noResize="1" noEditPoints="1" noAdjustHandles="1" noChangeArrowheads="1" noChangeShapeType="1" noTextEdit="1"/>
              </p:cNvSpPr>
              <p:nvPr/>
            </p:nvSpPr>
            <p:spPr bwMode="auto">
              <a:xfrm>
                <a:off x="4896715" y="2029130"/>
                <a:ext cx="3002873" cy="369332"/>
              </a:xfrm>
              <a:prstGeom prst="rect">
                <a:avLst/>
              </a:prstGeom>
              <a:blipFill>
                <a:blip r:embed="rId4"/>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文字方塊 4">
                <a:extLst>
                  <a:ext uri="{FF2B5EF4-FFF2-40B4-BE49-F238E27FC236}">
                    <a16:creationId xmlns:a16="http://schemas.microsoft.com/office/drawing/2014/main" id="{9785B580-AEF0-CBCE-B95D-470867C37157}"/>
                  </a:ext>
                </a:extLst>
              </p:cNvPr>
              <p:cNvSpPr txBox="1"/>
              <p:nvPr/>
            </p:nvSpPr>
            <p:spPr bwMode="auto">
              <a:xfrm>
                <a:off x="1142826" y="2029130"/>
                <a:ext cx="3239027" cy="369332"/>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𝑥</m:t>
                          </m:r>
                        </m:e>
                        <m:sub>
                          <m:r>
                            <a:rPr lang="en-US" altLang="zh-TW" sz="1800" b="0" i="1" smtClean="0">
                              <a:latin typeface="Cambria Math" panose="02040503050406030204" pitchFamily="18" charset="0"/>
                            </a:rPr>
                            <m:t>1</m:t>
                          </m:r>
                        </m:sub>
                      </m:sSub>
                      <m:r>
                        <a:rPr lang="en-US" altLang="zh-TW" sz="1800" b="0" i="1" smtClean="0">
                          <a:latin typeface="Cambria Math"/>
                        </a:rPr>
                        <m:t>=</m:t>
                      </m:r>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a:rPr>
                            <m:t>𝑥</m:t>
                          </m:r>
                        </m:e>
                        <m:sub>
                          <m:r>
                            <a:rPr lang="en-US" altLang="zh-TW" sz="1800" i="1">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b="0" i="1" smtClean="0">
                              <a:latin typeface="Cambria Math" panose="02040503050406030204" pitchFamily="18" charset="0"/>
                            </a:rPr>
                            <m:t>2</m:t>
                          </m:r>
                        </m:sub>
                      </m:sSub>
                      <m:func>
                        <m:funcPr>
                          <m:ctrlPr>
                            <a:rPr lang="en-US" altLang="zh-TW" sz="1800" i="1" smtClean="0">
                              <a:latin typeface="Cambria Math" panose="02040503050406030204" pitchFamily="18" charset="0"/>
                            </a:rPr>
                          </m:ctrlPr>
                        </m:funcPr>
                        <m:fName>
                          <m:r>
                            <m:rPr>
                              <m:sty m:val="p"/>
                            </m:rPr>
                            <a:rPr lang="en-US" altLang="zh-TW" sz="1800" i="0" smtClean="0">
                              <a:latin typeface="Cambria Math" panose="02040503050406030204" pitchFamily="18" charset="0"/>
                            </a:rPr>
                            <m:t>cos</m:t>
                          </m:r>
                        </m:fName>
                        <m:e>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rPr>
                                    <m:t>1</m:t>
                                  </m:r>
                                </m:sub>
                              </m:sSub>
                            </m:e>
                          </m:d>
                        </m:e>
                      </m:func>
                    </m:oMath>
                  </m:oMathPara>
                </a14:m>
                <a:endParaRPr lang="zh-TW" altLang="en-US" sz="1800" dirty="0">
                  <a:latin typeface="Times New Roman" panose="02020603050405020304" pitchFamily="18" charset="0"/>
                </a:endParaRPr>
              </a:p>
            </p:txBody>
          </p:sp>
        </mc:Choice>
        <mc:Fallback xmlns="">
          <p:sp>
            <p:nvSpPr>
              <p:cNvPr id="6" name="文字方塊 4">
                <a:extLst>
                  <a:ext uri="{FF2B5EF4-FFF2-40B4-BE49-F238E27FC236}">
                    <a16:creationId xmlns:a16="http://schemas.microsoft.com/office/drawing/2014/main" id="{9785B580-AEF0-CBCE-B95D-470867C37157}"/>
                  </a:ext>
                </a:extLst>
              </p:cNvPr>
              <p:cNvSpPr txBox="1">
                <a:spLocks noRot="1" noChangeAspect="1" noMove="1" noResize="1" noEditPoints="1" noAdjustHandles="1" noChangeArrowheads="1" noChangeShapeType="1" noTextEdit="1"/>
              </p:cNvSpPr>
              <p:nvPr/>
            </p:nvSpPr>
            <p:spPr bwMode="auto">
              <a:xfrm>
                <a:off x="1142826" y="2029130"/>
                <a:ext cx="3239027" cy="369332"/>
              </a:xfrm>
              <a:prstGeom prst="rect">
                <a:avLst/>
              </a:prstGeom>
              <a:blipFill>
                <a:blip r:embed="rId5"/>
                <a:stretch>
                  <a:fillRect b="-1333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8706FB-8168-3223-E0CA-F448DE50FC00}"/>
                  </a:ext>
                </a:extLst>
              </p:cNvPr>
              <p:cNvSpPr txBox="1"/>
              <p:nvPr/>
            </p:nvSpPr>
            <p:spPr bwMode="auto">
              <a:xfrm>
                <a:off x="1170581" y="2576169"/>
                <a:ext cx="3561143" cy="331886"/>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r>
                        <a:rPr lang="en-US" altLang="zh-TW" sz="1800" b="0" i="0" smtClean="0">
                          <a:latin typeface="Cambria Math" panose="02040503050406030204" pitchFamily="18" charset="0"/>
                        </a:rPr>
                        <m:t>0</m:t>
                      </m:r>
                      <m:r>
                        <a:rPr lang="en-US" altLang="zh-TW" sz="1800" b="1" i="0"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m:t>
                          </m:r>
                        </m:sub>
                      </m:sSub>
                      <m:r>
                        <a:rPr lang="en-US" altLang="zh-TW" sz="1800" b="0" i="1" smtClean="0">
                          <a:latin typeface="Cambria Math" panose="02040503050406030204" pitchFamily="18" charset="0"/>
                        </a:rPr>
                        <m:t>=</m:t>
                      </m:r>
                      <m:r>
                        <a:rPr lang="en-US" altLang="zh-TW" sz="1800" i="1">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sub>
                      </m:sSub>
                      <m:func>
                        <m:funcPr>
                          <m:ctrlPr>
                            <a:rPr lang="en-US" altLang="zh-TW" sz="1800" i="1">
                              <a:latin typeface="Cambria Math" panose="02040503050406030204" pitchFamily="18" charset="0"/>
                            </a:rPr>
                          </m:ctrlPr>
                        </m:funcPr>
                        <m:fName>
                          <m:r>
                            <m:rPr>
                              <m:sty m:val="p"/>
                            </m:rPr>
                            <a:rPr lang="en-US" altLang="zh-TW" sz="1800">
                              <a:latin typeface="Cambria Math" panose="02040503050406030204" pitchFamily="18" charset="0"/>
                            </a:rPr>
                            <m:t>cos</m:t>
                          </m:r>
                        </m:fName>
                        <m:e>
                          <m:d>
                            <m:dPr>
                              <m:ctrlPr>
                                <a:rPr lang="en-US" altLang="zh-TW" sz="1800" i="1">
                                  <a:latin typeface="Cambria Math" panose="02040503050406030204" pitchFamily="18" charset="0"/>
                                </a:rPr>
                              </m:ctrlPr>
                            </m:dPr>
                            <m:e>
                              <m:rad>
                                <m:radPr>
                                  <m:degHide m:val="on"/>
                                  <m:ctrlPr>
                                    <a:rPr lang="en-US" altLang="zh-TW" sz="1800" i="1">
                                      <a:latin typeface="Cambria Math" panose="02040503050406030204" pitchFamily="18" charset="0"/>
                                      <a:ea typeface="Cambria Math"/>
                                    </a:rPr>
                                  </m:ctrlPr>
                                </m:radPr>
                                <m:deg/>
                                <m:e>
                                  <m:r>
                                    <a:rPr lang="en-US" altLang="zh-TW" sz="1800" i="1">
                                      <a:latin typeface="Cambria Math" panose="02040503050406030204" pitchFamily="18" charset="0"/>
                                      <a:ea typeface="Cambria Math"/>
                                    </a:rPr>
                                    <m:t>3</m:t>
                                  </m:r>
                                </m:e>
                              </m:rad>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panose="02040503050406030204" pitchFamily="18" charset="0"/>
                                    </a:rPr>
                                    <m:t>0</m:t>
                                  </m:r>
                                </m:sub>
                              </m:sSub>
                              <m:r>
                                <a:rPr lang="en-US" altLang="zh-TW" sz="1800" i="1">
                                  <a:latin typeface="Cambria Math" panose="02040503050406030204" pitchFamily="18" charset="0"/>
                                  <a:ea typeface="Cambria Math" panose="02040503050406030204" pitchFamily="18" charset="0"/>
                                </a:rPr>
                                <m:t>𝑡</m:t>
                              </m:r>
                              <m:r>
                                <a:rPr lang="en-US" altLang="zh-TW" sz="1800" i="1">
                                  <a:latin typeface="Cambria Math" panose="02040503050406030204" pitchFamily="18" charset="0"/>
                                  <a:ea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𝜙</m:t>
                                  </m:r>
                                </m:e>
                                <m:sub>
                                  <m:r>
                                    <a:rPr lang="en-US" altLang="zh-TW" sz="1800" i="1">
                                      <a:latin typeface="Cambria Math" panose="02040503050406030204" pitchFamily="18" charset="0"/>
                                      <a:ea typeface="Cambria Math" panose="02040503050406030204" pitchFamily="18" charset="0"/>
                                    </a:rPr>
                                    <m:t>2</m:t>
                                  </m:r>
                                </m:sub>
                              </m:sSub>
                            </m:e>
                          </m:d>
                        </m:e>
                      </m:func>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08706FB-8168-3223-E0CA-F448DE50FC00}"/>
                  </a:ext>
                </a:extLst>
              </p:cNvPr>
              <p:cNvSpPr txBox="1">
                <a:spLocks noRot="1" noChangeAspect="1" noMove="1" noResize="1" noEditPoints="1" noAdjustHandles="1" noChangeArrowheads="1" noChangeShapeType="1" noTextEdit="1"/>
              </p:cNvSpPr>
              <p:nvPr/>
            </p:nvSpPr>
            <p:spPr bwMode="auto">
              <a:xfrm>
                <a:off x="1170581" y="2576169"/>
                <a:ext cx="3561143" cy="331886"/>
              </a:xfrm>
              <a:prstGeom prst="rect">
                <a:avLst/>
              </a:prstGeom>
              <a:blipFill>
                <a:blip r:embed="rId6"/>
                <a:stretch>
                  <a:fillRect b="-26923"/>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AFE90C4D-CFC0-EF21-E2F7-A656A29F7A9D}"/>
              </a:ext>
            </a:extLst>
          </p:cNvPr>
          <p:cNvSpPr txBox="1"/>
          <p:nvPr/>
        </p:nvSpPr>
        <p:spPr bwMode="auto">
          <a:xfrm>
            <a:off x="2483768" y="5229444"/>
            <a:ext cx="5976664"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cs typeface="Times New Roman" pitchFamily="18" charset="0"/>
              </a:rPr>
              <a:t>可以說這兩個模式座標就是來標定這兩個模式的</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val="987166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E7614-2568-838E-7FF8-D2CA539F03D0}"/>
              </a:ext>
            </a:extLst>
          </p:cNvPr>
          <p:cNvSpPr txBox="1"/>
          <p:nvPr/>
        </p:nvSpPr>
        <p:spPr>
          <a:xfrm>
            <a:off x="1458129" y="1155770"/>
            <a:ext cx="5671529"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System of 2nd order Linear </a:t>
            </a:r>
            <a:r>
              <a:rPr lang="en-US" sz="1800" dirty="0">
                <a:latin typeface="Times New Roman" panose="02020603050405020304" pitchFamily="18" charset="0"/>
                <a:cs typeface="Times New Roman" panose="02020603050405020304" pitchFamily="18" charset="0"/>
              </a:rPr>
              <a:t>ODE with constant coefficients</a:t>
            </a:r>
          </a:p>
        </p:txBody>
      </p:sp>
      <p:sp>
        <p:nvSpPr>
          <p:cNvPr id="11" name="Down Arrow 10">
            <a:extLst>
              <a:ext uri="{FF2B5EF4-FFF2-40B4-BE49-F238E27FC236}">
                <a16:creationId xmlns:a16="http://schemas.microsoft.com/office/drawing/2014/main" id="{CC97B18D-8EF2-D099-63B7-CDBA6CF56F49}"/>
              </a:ext>
            </a:extLst>
          </p:cNvPr>
          <p:cNvSpPr/>
          <p:nvPr/>
        </p:nvSpPr>
        <p:spPr>
          <a:xfrm>
            <a:off x="2435884" y="3108063"/>
            <a:ext cx="139042" cy="514101"/>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TextBox 23">
            <a:extLst>
              <a:ext uri="{FF2B5EF4-FFF2-40B4-BE49-F238E27FC236}">
                <a16:creationId xmlns:a16="http://schemas.microsoft.com/office/drawing/2014/main" id="{C6ACABB1-A646-E673-6F85-D04D01CD4043}"/>
              </a:ext>
            </a:extLst>
          </p:cNvPr>
          <p:cNvSpPr txBox="1"/>
          <p:nvPr/>
        </p:nvSpPr>
        <p:spPr bwMode="auto">
          <a:xfrm>
            <a:off x="2695542" y="3124060"/>
            <a:ext cx="1494136"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複變函數法</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3">
                <a:extLst>
                  <a:ext uri="{FF2B5EF4-FFF2-40B4-BE49-F238E27FC236}">
                    <a16:creationId xmlns:a16="http://schemas.microsoft.com/office/drawing/2014/main" id="{E8E2202E-5CB6-40CD-733A-144C43DB87F2}"/>
                  </a:ext>
                </a:extLst>
              </p:cNvPr>
              <p:cNvSpPr txBox="1"/>
              <p:nvPr/>
            </p:nvSpPr>
            <p:spPr bwMode="auto">
              <a:xfrm>
                <a:off x="1458129" y="1850714"/>
                <a:ext cx="1644233" cy="648126"/>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altLang="zh-TW" sz="1800" b="1" i="1" smtClean="0">
                              <a:latin typeface="Cambria Math"/>
                            </a:rPr>
                            <m:t>𝑿</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1" i="1" smtClean="0">
                          <a:latin typeface="Cambria Math"/>
                          <a:ea typeface="Cambria Math"/>
                        </a:rPr>
                        <m:t>𝑨</m:t>
                      </m:r>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6" name="文字方塊 3">
                <a:extLst>
                  <a:ext uri="{FF2B5EF4-FFF2-40B4-BE49-F238E27FC236}">
                    <a16:creationId xmlns:a16="http://schemas.microsoft.com/office/drawing/2014/main" id="{E8E2202E-5CB6-40CD-733A-144C43DB87F2}"/>
                  </a:ext>
                </a:extLst>
              </p:cNvPr>
              <p:cNvSpPr txBox="1">
                <a:spLocks noRot="1" noChangeAspect="1" noMove="1" noResize="1" noEditPoints="1" noAdjustHandles="1" noChangeArrowheads="1" noChangeShapeType="1" noTextEdit="1"/>
              </p:cNvSpPr>
              <p:nvPr/>
            </p:nvSpPr>
            <p:spPr bwMode="auto">
              <a:xfrm>
                <a:off x="1458129" y="1850714"/>
                <a:ext cx="1644233" cy="648126"/>
              </a:xfrm>
              <a:prstGeom prst="rect">
                <a:avLst/>
              </a:prstGeom>
              <a:blipFill>
                <a:blip r:embed="rId2"/>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FBA8767-3D96-1613-2E71-BC3F571A1E06}"/>
                  </a:ext>
                </a:extLst>
              </p:cNvPr>
              <p:cNvSpPr txBox="1"/>
              <p:nvPr/>
            </p:nvSpPr>
            <p:spPr bwMode="auto">
              <a:xfrm>
                <a:off x="1436896" y="4538023"/>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FBA8767-3D96-1613-2E71-BC3F571A1E06}"/>
                  </a:ext>
                </a:extLst>
              </p:cNvPr>
              <p:cNvSpPr txBox="1">
                <a:spLocks noRot="1" noChangeAspect="1" noMove="1" noResize="1" noEditPoints="1" noAdjustHandles="1" noChangeArrowheads="1" noChangeShapeType="1" noTextEdit="1"/>
              </p:cNvSpPr>
              <p:nvPr/>
            </p:nvSpPr>
            <p:spPr bwMode="auto">
              <a:xfrm>
                <a:off x="1436896" y="4538023"/>
                <a:ext cx="1235338" cy="276999"/>
              </a:xfrm>
              <a:prstGeom prst="rect">
                <a:avLst/>
              </a:prstGeom>
              <a:blipFill>
                <a:blip r:embed="rId3"/>
                <a:stretch>
                  <a:fillRect l="-4082" t="-4348" r="-2041"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F28864-5657-7482-1F6F-1BA2F06A743E}"/>
                  </a:ext>
                </a:extLst>
              </p:cNvPr>
              <p:cNvSpPr txBox="1"/>
              <p:nvPr/>
            </p:nvSpPr>
            <p:spPr bwMode="auto">
              <a:xfrm>
                <a:off x="4055514" y="3123020"/>
                <a:ext cx="1071575" cy="28591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16F28864-5657-7482-1F6F-1BA2F06A743E}"/>
                  </a:ext>
                </a:extLst>
              </p:cNvPr>
              <p:cNvSpPr txBox="1">
                <a:spLocks noRot="1" noChangeAspect="1" noMove="1" noResize="1" noEditPoints="1" noAdjustHandles="1" noChangeArrowheads="1" noChangeShapeType="1" noTextEdit="1"/>
              </p:cNvSpPr>
              <p:nvPr/>
            </p:nvSpPr>
            <p:spPr bwMode="auto">
              <a:xfrm>
                <a:off x="4055514" y="3123020"/>
                <a:ext cx="1071575" cy="285912"/>
              </a:xfrm>
              <a:prstGeom prst="rect">
                <a:avLst/>
              </a:prstGeom>
              <a:blipFill>
                <a:blip r:embed="rId4"/>
                <a:stretch>
                  <a:fillRect l="-4706" r="-1176"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D8D3909-C0CE-F44C-A657-284EC4FA7DA2}"/>
                  </a:ext>
                </a:extLst>
              </p:cNvPr>
              <p:cNvSpPr txBox="1"/>
              <p:nvPr/>
            </p:nvSpPr>
            <p:spPr bwMode="auto">
              <a:xfrm>
                <a:off x="3119919" y="2006623"/>
                <a:ext cx="55696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altLang="zh-TW" sz="1800" dirty="0">
                    <a:latin typeface="Times New Roman" panose="02020603050405020304" pitchFamily="18" charset="0"/>
                    <a:ea typeface="Cambria Math"/>
                    <a:cs typeface="Times New Roman" panose="02020603050405020304" pitchFamily="18" charset="0"/>
                  </a:rPr>
                  <a:t>Matrix </a:t>
                </a:r>
                <a14:m>
                  <m:oMath xmlns:m="http://schemas.openxmlformats.org/officeDocument/2006/math">
                    <m:r>
                      <a:rPr lang="en-US" altLang="zh-TW" sz="1800" b="1" i="1">
                        <a:latin typeface="Cambria Math"/>
                        <a:ea typeface="Cambria Math"/>
                      </a:rPr>
                      <m:t>𝑨</m:t>
                    </m:r>
                  </m:oMath>
                </a14:m>
                <a:r>
                  <a:rPr lang="en-US" sz="1800" dirty="0">
                    <a:latin typeface="Times New Roman" panose="02020603050405020304" pitchFamily="18" charset="0"/>
                    <a:cs typeface="Times New Roman" panose="02020603050405020304" pitchFamily="18" charset="0"/>
                  </a:rPr>
                  <a:t> is what determines the evolution of the system. </a:t>
                </a:r>
              </a:p>
            </p:txBody>
          </p:sp>
        </mc:Choice>
        <mc:Fallback xmlns="">
          <p:sp>
            <p:nvSpPr>
              <p:cNvPr id="2" name="TextBox 1">
                <a:extLst>
                  <a:ext uri="{FF2B5EF4-FFF2-40B4-BE49-F238E27FC236}">
                    <a16:creationId xmlns:a16="http://schemas.microsoft.com/office/drawing/2014/main" id="{0D8D3909-C0CE-F44C-A657-284EC4FA7DA2}"/>
                  </a:ext>
                </a:extLst>
              </p:cNvPr>
              <p:cNvSpPr txBox="1">
                <a:spLocks noRot="1" noChangeAspect="1" noMove="1" noResize="1" noEditPoints="1" noAdjustHandles="1" noChangeArrowheads="1" noChangeShapeType="1" noTextEdit="1"/>
              </p:cNvSpPr>
              <p:nvPr/>
            </p:nvSpPr>
            <p:spPr bwMode="auto">
              <a:xfrm>
                <a:off x="3119919" y="2006623"/>
                <a:ext cx="5569668" cy="369332"/>
              </a:xfrm>
              <a:prstGeom prst="rect">
                <a:avLst/>
              </a:prstGeom>
              <a:blipFill>
                <a:blip r:embed="rId5"/>
                <a:stretch>
                  <a:fillRect l="-911"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6212C94B-127C-48A0-C213-B7AAD177D760}"/>
              </a:ext>
            </a:extLst>
          </p:cNvPr>
          <p:cNvSpPr txBox="1"/>
          <p:nvPr/>
        </p:nvSpPr>
        <p:spPr bwMode="auto">
          <a:xfrm>
            <a:off x="1402670" y="4886490"/>
            <a:ext cx="6265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這是矩陣的本徵問題：線性代數</a:t>
            </a:r>
            <a:r>
              <a:rPr lang="en-US" sz="1800" dirty="0" err="1">
                <a:latin typeface="Times New Roman" panose="02020603050405020304" pitchFamily="18" charset="0"/>
                <a:cs typeface="Times New Roman" panose="02020603050405020304" pitchFamily="18" charset="0"/>
              </a:rPr>
              <a:t>Linear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Algebra</a:t>
            </a:r>
            <a:r>
              <a:rPr lang="en-US" sz="1800" dirty="0" err="1">
                <a:latin typeface="Times New Roman" panose="02020603050405020304" pitchFamily="18" charset="0"/>
              </a:rPr>
              <a:t>的中心問題</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7D7A75-A3F3-5F05-F6C8-B32C72180B4C}"/>
                  </a:ext>
                </a:extLst>
              </p:cNvPr>
              <p:cNvSpPr txBox="1"/>
              <p:nvPr/>
            </p:nvSpPr>
            <p:spPr bwMode="auto">
              <a:xfrm>
                <a:off x="4409761" y="2397253"/>
                <a:ext cx="1944216" cy="61824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f>
                        <m:fPr>
                          <m:ctrlPr>
                            <a:rPr lang="en-US" sz="180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m:t>
                          </m:r>
                        </m:num>
                        <m:den>
                          <m:r>
                            <a:rPr lang="en-US" sz="1800" b="0" i="1" smtClean="0">
                              <a:latin typeface="Cambria Math" panose="02040503050406030204" pitchFamily="18" charset="0"/>
                              <a:ea typeface="Cambria Math" panose="02040503050406030204" pitchFamily="18" charset="0"/>
                            </a:rPr>
                            <m:t>𝑚</m:t>
                          </m:r>
                        </m:den>
                      </m:f>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b="0" i="1" smtClean="0">
                                    <a:latin typeface="Cambria Math" panose="02040503050406030204" pitchFamily="18" charset="0"/>
                                  </a:rPr>
                                  <m:t>2</m:t>
                                </m:r>
                              </m:e>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mr>
                            <m:mr>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2</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B7D7A75-A3F3-5F05-F6C8-B32C72180B4C}"/>
                  </a:ext>
                </a:extLst>
              </p:cNvPr>
              <p:cNvSpPr txBox="1">
                <a:spLocks noRot="1" noChangeAspect="1" noMove="1" noResize="1" noEditPoints="1" noAdjustHandles="1" noChangeArrowheads="1" noChangeShapeType="1" noTextEdit="1"/>
              </p:cNvSpPr>
              <p:nvPr/>
            </p:nvSpPr>
            <p:spPr bwMode="auto">
              <a:xfrm>
                <a:off x="4409761" y="2397253"/>
                <a:ext cx="1944216" cy="618246"/>
              </a:xfrm>
              <a:prstGeom prst="rect">
                <a:avLst/>
              </a:prstGeom>
              <a:blipFill>
                <a:blip r:embed="rId6"/>
                <a:stretch>
                  <a:fillRect b="-4000"/>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0D3A45D8-EA52-A789-13A1-241B3FD8EF5F}"/>
              </a:ext>
            </a:extLst>
          </p:cNvPr>
          <p:cNvSpPr txBox="1"/>
          <p:nvPr/>
        </p:nvSpPr>
        <p:spPr bwMode="auto">
          <a:xfrm>
            <a:off x="2866112" y="2521710"/>
            <a:ext cx="2216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例如耦合振盪</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B09ABEAC-10CA-BA28-F35D-9AEAD09E641D}"/>
                  </a:ext>
                </a:extLst>
              </p:cNvPr>
              <p:cNvSpPr txBox="1"/>
              <p:nvPr/>
            </p:nvSpPr>
            <p:spPr bwMode="auto">
              <a:xfrm>
                <a:off x="1423621" y="3705216"/>
                <a:ext cx="3436411" cy="65787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𝑨</m:t>
                      </m:r>
                      <m:r>
                        <a:rPr lang="en-US" altLang="zh-TW"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0" name="文字方塊 3">
                <a:extLst>
                  <a:ext uri="{FF2B5EF4-FFF2-40B4-BE49-F238E27FC236}">
                    <a16:creationId xmlns:a16="http://schemas.microsoft.com/office/drawing/2014/main" id="{B09ABEAC-10CA-BA28-F35D-9AEAD09E641D}"/>
                  </a:ext>
                </a:extLst>
              </p:cNvPr>
              <p:cNvSpPr txBox="1">
                <a:spLocks noRot="1" noChangeAspect="1" noMove="1" noResize="1" noEditPoints="1" noAdjustHandles="1" noChangeArrowheads="1" noChangeShapeType="1" noTextEdit="1"/>
              </p:cNvSpPr>
              <p:nvPr/>
            </p:nvSpPr>
            <p:spPr bwMode="auto">
              <a:xfrm>
                <a:off x="1423621" y="3705216"/>
                <a:ext cx="3436411" cy="657872"/>
              </a:xfrm>
              <a:prstGeom prst="rect">
                <a:avLst/>
              </a:prstGeom>
              <a:blipFill>
                <a:blip r:embed="rId7"/>
                <a:stretch>
                  <a:fillRect b="-566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2655527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456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060992-E7FA-98E9-BEB7-865A10A8DA2B}"/>
              </a:ext>
            </a:extLst>
          </p:cNvPr>
          <p:cNvPicPr>
            <a:picLocks noChangeAspect="1"/>
          </p:cNvPicPr>
          <p:nvPr/>
        </p:nvPicPr>
        <p:blipFill>
          <a:blip r:embed="rId2"/>
          <a:stretch>
            <a:fillRect/>
          </a:stretch>
        </p:blipFill>
        <p:spPr>
          <a:xfrm>
            <a:off x="1259632" y="1919188"/>
            <a:ext cx="6934200" cy="4102100"/>
          </a:xfrm>
          <a:prstGeom prst="rect">
            <a:avLst/>
          </a:prstGeom>
        </p:spPr>
      </p:pic>
      <p:sp>
        <p:nvSpPr>
          <p:cNvPr id="3" name="TextBox 2">
            <a:extLst>
              <a:ext uri="{FF2B5EF4-FFF2-40B4-BE49-F238E27FC236}">
                <a16:creationId xmlns:a16="http://schemas.microsoft.com/office/drawing/2014/main" id="{BEFD0C39-4CA7-D7BD-C0A1-873FCD08275C}"/>
              </a:ext>
            </a:extLst>
          </p:cNvPr>
          <p:cNvSpPr txBox="1"/>
          <p:nvPr/>
        </p:nvSpPr>
        <p:spPr bwMode="auto">
          <a:xfrm>
            <a:off x="2915816" y="548680"/>
            <a:ext cx="3024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行向量與矩陣的本徵值問題</a:t>
            </a:r>
            <a:endParaRPr lang="en-US" sz="1800" dirty="0">
              <a:latin typeface="Times New Roman" panose="02020603050405020304" pitchFamily="18" charset="0"/>
            </a:endParaRPr>
          </a:p>
        </p:txBody>
      </p:sp>
      <p:sp>
        <p:nvSpPr>
          <p:cNvPr id="4" name="TextBox 3">
            <a:extLst>
              <a:ext uri="{FF2B5EF4-FFF2-40B4-BE49-F238E27FC236}">
                <a16:creationId xmlns:a16="http://schemas.microsoft.com/office/drawing/2014/main" id="{4D7835D4-4087-12CA-2BAE-C77EC1EB8CE4}"/>
              </a:ext>
            </a:extLst>
          </p:cNvPr>
          <p:cNvSpPr txBox="1"/>
          <p:nvPr/>
        </p:nvSpPr>
        <p:spPr bwMode="auto">
          <a:xfrm>
            <a:off x="604020" y="1340768"/>
            <a:ext cx="8539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以下或許抽象，但因此任何物理，只要能表示為行向量與矩陣，以下定理都適用</a:t>
            </a:r>
            <a:r>
              <a:rPr lang="en-US" sz="1800" dirty="0">
                <a:latin typeface="Times New Roman" panose="02020603050405020304" pitchFamily="18" charset="0"/>
              </a:rPr>
              <a:t>。</a:t>
            </a:r>
          </a:p>
        </p:txBody>
      </p:sp>
      <p:sp>
        <p:nvSpPr>
          <p:cNvPr id="5" name="TextBox 4">
            <a:extLst>
              <a:ext uri="{FF2B5EF4-FFF2-40B4-BE49-F238E27FC236}">
                <a16:creationId xmlns:a16="http://schemas.microsoft.com/office/drawing/2014/main" id="{A1FA2224-4695-D381-92A0-E246F0B1B600}"/>
              </a:ext>
            </a:extLst>
          </p:cNvPr>
          <p:cNvSpPr txBox="1"/>
          <p:nvPr/>
        </p:nvSpPr>
        <p:spPr bwMode="auto">
          <a:xfrm>
            <a:off x="604020" y="944724"/>
            <a:ext cx="5984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以下將以數學的角度來討論，都是規則與定理</a:t>
            </a:r>
            <a:r>
              <a:rPr lang="en-US" sz="1800" dirty="0">
                <a:latin typeface="Times New Roman" panose="02020603050405020304" pitchFamily="18" charset="0"/>
              </a:rPr>
              <a:t>。</a:t>
            </a:r>
          </a:p>
        </p:txBody>
      </p:sp>
    </p:spTree>
    <p:extLst>
      <p:ext uri="{BB962C8B-B14F-4D97-AF65-F5344CB8AC3E}">
        <p14:creationId xmlns:p14="http://schemas.microsoft.com/office/powerpoint/2010/main" val="16558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FEF3A-1451-25C7-A98E-1269B6DEAA88}"/>
            </a:ext>
          </a:extLst>
        </p:cNvPr>
        <p:cNvGrpSpPr/>
        <p:nvPr/>
      </p:nvGrpSpPr>
      <p:grpSpPr>
        <a:xfrm>
          <a:off x="0" y="0"/>
          <a:ext cx="0" cy="0"/>
          <a:chOff x="0" y="0"/>
          <a:chExt cx="0" cy="0"/>
        </a:xfrm>
      </p:grpSpPr>
      <p:sp>
        <p:nvSpPr>
          <p:cNvPr id="78849" name="文字方塊 1">
            <a:extLst>
              <a:ext uri="{FF2B5EF4-FFF2-40B4-BE49-F238E27FC236}">
                <a16:creationId xmlns:a16="http://schemas.microsoft.com/office/drawing/2014/main" id="{76C536EA-E920-F8EB-8BF7-496C74A20828}"/>
              </a:ext>
            </a:extLst>
          </p:cNvPr>
          <p:cNvSpPr txBox="1">
            <a:spLocks noChangeArrowheads="1"/>
          </p:cNvSpPr>
          <p:nvPr/>
        </p:nvSpPr>
        <p:spPr bwMode="auto">
          <a:xfrm>
            <a:off x="2268538" y="188913"/>
            <a:ext cx="4498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一般代數方程式的解通常是 </a:t>
            </a:r>
            <a:r>
              <a:rPr lang="en-US" altLang="zh-TW" sz="1800">
                <a:solidFill>
                  <a:srgbClr val="FF0000"/>
                </a:solidFill>
              </a:rPr>
              <a:t>No wiggle room</a:t>
            </a:r>
            <a:endParaRPr lang="zh-TW" altLang="en-US" sz="1800">
              <a:solidFill>
                <a:srgbClr val="FF0000"/>
              </a:solidFill>
            </a:endParaRPr>
          </a:p>
        </p:txBody>
      </p:sp>
      <p:pic>
        <p:nvPicPr>
          <p:cNvPr id="78850" name="Picture 2" descr="http://www.thesupercars.org/wp-content/uploads/2008/01/ferrari-enzo-track-turn-thumbnail.jpg">
            <a:extLst>
              <a:ext uri="{FF2B5EF4-FFF2-40B4-BE49-F238E27FC236}">
                <a16:creationId xmlns:a16="http://schemas.microsoft.com/office/drawing/2014/main" id="{A4ABE37A-64E4-0374-F57A-089C956B3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300" y="1071563"/>
            <a:ext cx="4418013"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http://www.babez.de/porsche/cayennegts/porsche-cayenne-gts-01.jpg">
            <a:extLst>
              <a:ext uri="{FF2B5EF4-FFF2-40B4-BE49-F238E27FC236}">
                <a16:creationId xmlns:a16="http://schemas.microsoft.com/office/drawing/2014/main" id="{9873BA9A-B359-B60A-0B95-AC32428C6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933825"/>
            <a:ext cx="3357562"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a:extLst>
              <a:ext uri="{FF2B5EF4-FFF2-40B4-BE49-F238E27FC236}">
                <a16:creationId xmlns:a16="http://schemas.microsoft.com/office/drawing/2014/main" id="{3CFCE98E-228F-5184-71D9-BBC8CFF666F0}"/>
              </a:ext>
            </a:extLst>
          </p:cNvPr>
          <p:cNvSpPr txBox="1">
            <a:spLocks noChangeArrowheads="1"/>
          </p:cNvSpPr>
          <p:nvPr/>
        </p:nvSpPr>
        <p:spPr bwMode="auto">
          <a:xfrm>
            <a:off x="395288" y="3429000"/>
            <a:ext cx="8353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微分方程式的解需要刻意讓自己挪出足夠的空間與自由度，才能滿足起始條件。</a:t>
            </a:r>
          </a:p>
        </p:txBody>
      </p:sp>
      <p:pic>
        <p:nvPicPr>
          <p:cNvPr id="78853" name="Picture 6" descr="http://farm1.static.flickr.com/55/121108808_4dfd9dc570.jpg">
            <a:extLst>
              <a:ext uri="{FF2B5EF4-FFF2-40B4-BE49-F238E27FC236}">
                <a16:creationId xmlns:a16="http://schemas.microsoft.com/office/drawing/2014/main" id="{424C6D99-E234-F3D4-EE23-AB4249EF6D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0" y="714375"/>
            <a:ext cx="1827213"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8" descr="http://graphics8.nytimes.com/images/2006/10/15/travel/15journey_600.jpg">
            <a:extLst>
              <a:ext uri="{FF2B5EF4-FFF2-40B4-BE49-F238E27FC236}">
                <a16:creationId xmlns:a16="http://schemas.microsoft.com/office/drawing/2014/main" id="{FD127FFA-84D7-499C-85BE-3DDB41372E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1625"/>
            <a:ext cx="257175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8855" name="Object 8">
            <a:extLst>
              <a:ext uri="{FF2B5EF4-FFF2-40B4-BE49-F238E27FC236}">
                <a16:creationId xmlns:a16="http://schemas.microsoft.com/office/drawing/2014/main" id="{DF133936-DD09-4B62-5423-A322D5B3FE89}"/>
              </a:ext>
            </a:extLst>
          </p:cNvPr>
          <p:cNvGraphicFramePr>
            <a:graphicFrameLocks noChangeAspect="1"/>
          </p:cNvGraphicFramePr>
          <p:nvPr/>
        </p:nvGraphicFramePr>
        <p:xfrm>
          <a:off x="4140200" y="600075"/>
          <a:ext cx="1079500" cy="307975"/>
        </p:xfrm>
        <a:graphic>
          <a:graphicData uri="http://schemas.openxmlformats.org/presentationml/2006/ole">
            <mc:AlternateContent xmlns:mc="http://schemas.openxmlformats.org/markup-compatibility/2006">
              <mc:Choice xmlns:v="urn:schemas-microsoft-com:vml" Requires="v">
                <p:oleObj name="方程式" r:id="rId6" imgW="621760" imgH="177646" progId="Equation.3">
                  <p:embed/>
                </p:oleObj>
              </mc:Choice>
              <mc:Fallback>
                <p:oleObj name="方程式" r:id="rId6" imgW="621760" imgH="177646" progId="Equation.3">
                  <p:embed/>
                  <p:pic>
                    <p:nvPicPr>
                      <p:cNvPr id="78855"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600075"/>
                        <a:ext cx="1079500" cy="30797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文字方塊 15">
            <a:extLst>
              <a:ext uri="{FF2B5EF4-FFF2-40B4-BE49-F238E27FC236}">
                <a16:creationId xmlns:a16="http://schemas.microsoft.com/office/drawing/2014/main" id="{65584676-B573-351A-E955-8B71F5A0AE80}"/>
              </a:ext>
            </a:extLst>
          </p:cNvPr>
          <p:cNvSpPr txBox="1"/>
          <p:nvPr/>
        </p:nvSpPr>
        <p:spPr>
          <a:xfrm>
            <a:off x="395288" y="6403459"/>
            <a:ext cx="6069645" cy="369332"/>
          </a:xfrm>
          <a:prstGeom prst="rect">
            <a:avLst/>
          </a:prstGeom>
          <a:noFill/>
        </p:spPr>
        <p:txBody>
          <a:bodyPr wrap="square" rtlCol="0">
            <a:spAutoFit/>
          </a:bodyPr>
          <a:lstStyle/>
          <a:p>
            <a:r>
              <a:rPr lang="zh-TW" altLang="en-US" dirty="0">
                <a:solidFill>
                  <a:srgbClr val="FF0000"/>
                </a:solidFill>
                <a:latin typeface="Times New Roman" panose="02020603050405020304" pitchFamily="18" charset="0"/>
              </a:rPr>
              <a:t>引入適當的起始條件，微分方程式</a:t>
            </a:r>
            <a:r>
              <a:rPr lang="zh-CN" altLang="en-US" dirty="0">
                <a:solidFill>
                  <a:srgbClr val="FF0000"/>
                </a:solidFill>
                <a:latin typeface="Times New Roman" panose="02020603050405020304" pitchFamily="18" charset="0"/>
              </a:rPr>
              <a:t>就</a:t>
            </a:r>
            <a:r>
              <a:rPr lang="zh-TW" altLang="en-US" dirty="0">
                <a:solidFill>
                  <a:srgbClr val="FF0000"/>
                </a:solidFill>
                <a:latin typeface="Times New Roman" panose="02020603050405020304" pitchFamily="18" charset="0"/>
              </a:rPr>
              <a:t>只有唯一解。</a:t>
            </a:r>
          </a:p>
        </p:txBody>
      </p:sp>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F81B5D85-BB7D-BEBC-A382-38B301D055F6}"/>
                  </a:ext>
                </a:extLst>
              </p:cNvPr>
              <p:cNvSpPr txBox="1"/>
              <p:nvPr/>
            </p:nvSpPr>
            <p:spPr bwMode="auto">
              <a:xfrm>
                <a:off x="6588224" y="4478454"/>
                <a:ext cx="1335687"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𝑁</m:t>
                      </m:r>
                    </m:oMath>
                  </m:oMathPara>
                </a14:m>
                <a:endParaRPr lang="zh-TW" altLang="en-US" sz="1800" dirty="0">
                  <a:latin typeface="Times New Roman" panose="02020603050405020304" pitchFamily="18" charset="0"/>
                </a:endParaRPr>
              </a:p>
            </p:txBody>
          </p:sp>
        </mc:Choice>
        <mc:Fallback xmlns="">
          <p:sp>
            <p:nvSpPr>
              <p:cNvPr id="3" name="文字方塊 8">
                <a:extLst>
                  <a:ext uri="{FF2B5EF4-FFF2-40B4-BE49-F238E27FC236}">
                    <a16:creationId xmlns:a16="http://schemas.microsoft.com/office/drawing/2014/main" id="{F81B5D85-BB7D-BEBC-A382-38B301D055F6}"/>
                  </a:ext>
                </a:extLst>
              </p:cNvPr>
              <p:cNvSpPr txBox="1">
                <a:spLocks noRot="1" noChangeAspect="1" noMove="1" noResize="1" noEditPoints="1" noAdjustHandles="1" noChangeArrowheads="1" noChangeShapeType="1" noTextEdit="1"/>
              </p:cNvSpPr>
              <p:nvPr/>
            </p:nvSpPr>
            <p:spPr bwMode="auto">
              <a:xfrm>
                <a:off x="6588224" y="4478454"/>
                <a:ext cx="1335687" cy="618246"/>
              </a:xfrm>
              <a:prstGeom prst="rect">
                <a:avLst/>
              </a:prstGeom>
              <a:blipFill>
                <a:blip r:embed="rId8"/>
                <a:stretch>
                  <a:fillRect b="-6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246550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2EC23-C426-BCA1-8A35-9022B3333F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6883E90-78F2-6880-BED5-743D6A3BB6D4}"/>
              </a:ext>
            </a:extLst>
          </p:cNvPr>
          <p:cNvSpPr txBox="1"/>
          <p:nvPr/>
        </p:nvSpPr>
        <p:spPr bwMode="auto">
          <a:xfrm>
            <a:off x="2328899" y="580602"/>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向量或行向量</a:t>
            </a:r>
            <a:r>
              <a:rPr lang="zh-TW" altLang="en-US" sz="1800" dirty="0">
                <a:solidFill>
                  <a:srgbClr val="FF0000"/>
                </a:solidFill>
                <a:latin typeface="Times New Roman" panose="02020603050405020304" pitchFamily="18" charset="0"/>
              </a:rPr>
              <a:t> </a:t>
            </a:r>
            <a:r>
              <a:rPr lang="en-US" altLang="zh-TW" sz="1800" dirty="0">
                <a:solidFill>
                  <a:srgbClr val="FF0000"/>
                </a:solidFill>
                <a:latin typeface="Times New Roman" panose="02020603050405020304" pitchFamily="18" charset="0"/>
              </a:rPr>
              <a:t>vector or column vector</a:t>
            </a:r>
            <a:endParaRPr lang="en-US" sz="1800" dirty="0">
              <a:solidFill>
                <a:srgbClr val="FF0000"/>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609D201-1F1F-2FAE-EECF-EBEE0EE49062}"/>
                  </a:ext>
                </a:extLst>
              </p:cNvPr>
              <p:cNvSpPr txBox="1"/>
              <p:nvPr/>
            </p:nvSpPr>
            <p:spPr bwMode="auto">
              <a:xfrm>
                <a:off x="2325451" y="5239233"/>
                <a:ext cx="746999"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𝑐</m:t>
                      </m:r>
                      <m:r>
                        <a:rPr lang="en-US" sz="1800" b="1" i="1" smtClean="0">
                          <a:latin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609D201-1F1F-2FAE-EECF-EBEE0EE49062}"/>
                  </a:ext>
                </a:extLst>
              </p:cNvPr>
              <p:cNvSpPr txBox="1">
                <a:spLocks noRot="1" noChangeAspect="1" noMove="1" noResize="1" noEditPoints="1" noAdjustHandles="1" noChangeArrowheads="1" noChangeShapeType="1" noTextEdit="1"/>
              </p:cNvSpPr>
              <p:nvPr/>
            </p:nvSpPr>
            <p:spPr bwMode="auto">
              <a:xfrm>
                <a:off x="2325451" y="5239233"/>
                <a:ext cx="746999" cy="276999"/>
              </a:xfrm>
              <a:prstGeom prst="rect">
                <a:avLst/>
              </a:prstGeom>
              <a:blipFill>
                <a:blip r:embed="rId2"/>
                <a:stretch>
                  <a:fillRect l="-3333" r="-8333"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490D031-4B07-B3CC-10B7-EA0499126B4F}"/>
                  </a:ext>
                </a:extLst>
              </p:cNvPr>
              <p:cNvSpPr txBox="1"/>
              <p:nvPr/>
            </p:nvSpPr>
            <p:spPr bwMode="auto">
              <a:xfrm>
                <a:off x="692593" y="5538478"/>
                <a:ext cx="4824536" cy="5542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d>
                      <m:dPr>
                        <m:begChr m:val="["/>
                        <m:endChr m:val="]"/>
                        <m:ctrlPr>
                          <a:rPr lang="en-US" sz="1800" b="1" i="1" smtClean="0">
                            <a:latin typeface="Cambria Math" panose="02040503050406030204" pitchFamily="18" charset="0"/>
                          </a:rPr>
                        </m:ctrlPr>
                      </m:dPr>
                      <m:e>
                        <m:m>
                          <m:mPr>
                            <m:mcs>
                              <m:mc>
                                <m:mcPr>
                                  <m:count m:val="1"/>
                                  <m:mcJc m:val="center"/>
                                </m:mcPr>
                              </m:mc>
                            </m:mcs>
                            <m:ctrlPr>
                              <a:rPr lang="en-US" sz="1800" i="1" smtClean="0">
                                <a:latin typeface="Cambria Math" panose="02040503050406030204" pitchFamily="18" charset="0"/>
                              </a:rPr>
                            </m:ctrlPr>
                          </m:mPr>
                          <m:mr>
                            <m:e>
                              <m:r>
                                <m:rPr>
                                  <m:brk m:alnAt="7"/>
                                </m:rPr>
                                <a:rPr lang="en-US" sz="1800" b="0" i="1" smtClean="0">
                                  <a:latin typeface="Cambria Math" panose="02040503050406030204" pitchFamily="18" charset="0"/>
                                </a:rPr>
                                <m:t>0</m:t>
                              </m:r>
                              <m:r>
                                <a:rPr lang="en-US" sz="1800" b="0" i="1" smtClean="0">
                                  <a:latin typeface="Cambria Math" panose="02040503050406030204" pitchFamily="18" charset="0"/>
                                </a:rPr>
                                <m:t>.8</m:t>
                              </m:r>
                            </m:e>
                          </m:mr>
                          <m:mr>
                            <m:e>
                              <m:r>
                                <a:rPr lang="en-US" sz="1800" b="0" i="1" smtClean="0">
                                  <a:latin typeface="Cambria Math" panose="02040503050406030204" pitchFamily="18" charset="0"/>
                                </a:rPr>
                                <m:t>0.2</m:t>
                              </m:r>
                            </m:e>
                          </m:mr>
                        </m:m>
                      </m:e>
                    </m:d>
                  </m:oMath>
                </a14:m>
                <a:r>
                  <a:rPr lang="en-US" sz="1800" dirty="0">
                    <a:latin typeface="Times New Roman" panose="02020603050405020304" pitchFamily="18" charset="0"/>
                  </a:rPr>
                  <a:t> and </a:t>
                </a:r>
                <a14:m>
                  <m:oMath xmlns:m="http://schemas.openxmlformats.org/officeDocument/2006/math">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4</m:t>
                              </m:r>
                            </m:e>
                          </m:mr>
                          <m:mr>
                            <m:e>
                              <m:r>
                                <a:rPr lang="en-US" sz="1800" i="1">
                                  <a:latin typeface="Cambria Math" panose="02040503050406030204" pitchFamily="18" charset="0"/>
                                </a:rPr>
                                <m:t>0.</m:t>
                              </m:r>
                              <m:r>
                                <a:rPr lang="en-US" sz="1800" b="0" i="1" smtClean="0">
                                  <a:latin typeface="Cambria Math" panose="02040503050406030204" pitchFamily="18" charset="0"/>
                                </a:rPr>
                                <m:t>1</m:t>
                              </m:r>
                            </m:e>
                          </m:mr>
                        </m:m>
                      </m:e>
                    </m:d>
                  </m:oMath>
                </a14:m>
                <a:r>
                  <a:rPr lang="en-US" sz="1800" dirty="0">
                    <a:latin typeface="Times New Roman" panose="02020603050405020304" pitchFamily="18" charset="0"/>
                  </a:rPr>
                  <a:t> are in the same direction. </a:t>
                </a:r>
              </a:p>
            </p:txBody>
          </p:sp>
        </mc:Choice>
        <mc:Fallback xmlns="">
          <p:sp>
            <p:nvSpPr>
              <p:cNvPr id="5" name="TextBox 4">
                <a:extLst>
                  <a:ext uri="{FF2B5EF4-FFF2-40B4-BE49-F238E27FC236}">
                    <a16:creationId xmlns:a16="http://schemas.microsoft.com/office/drawing/2014/main" id="{7490D031-4B07-B3CC-10B7-EA0499126B4F}"/>
                  </a:ext>
                </a:extLst>
              </p:cNvPr>
              <p:cNvSpPr txBox="1">
                <a:spLocks noRot="1" noChangeAspect="1" noMove="1" noResize="1" noEditPoints="1" noAdjustHandles="1" noChangeArrowheads="1" noChangeShapeType="1" noTextEdit="1"/>
              </p:cNvSpPr>
              <p:nvPr/>
            </p:nvSpPr>
            <p:spPr bwMode="auto">
              <a:xfrm>
                <a:off x="692593" y="5538478"/>
                <a:ext cx="4824536" cy="554254"/>
              </a:xfrm>
              <a:prstGeom prst="rect">
                <a:avLst/>
              </a:prstGeom>
              <a:blipFill>
                <a:blip r:embed="rId3"/>
                <a:stretch>
                  <a:fillRect b="-454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6" name="TextBox 5">
            <a:extLst>
              <a:ext uri="{FF2B5EF4-FFF2-40B4-BE49-F238E27FC236}">
                <a16:creationId xmlns:a16="http://schemas.microsoft.com/office/drawing/2014/main" id="{757AAE69-8DF6-C5A5-C46B-D12F832CAF5E}"/>
              </a:ext>
            </a:extLst>
          </p:cNvPr>
          <p:cNvSpPr txBox="1"/>
          <p:nvPr/>
        </p:nvSpPr>
        <p:spPr bwMode="auto">
          <a:xfrm>
            <a:off x="658547" y="4851230"/>
            <a:ext cx="83529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If the components of two vectors are proportional, we say they are in the </a:t>
            </a:r>
            <a:r>
              <a:rPr lang="en-US" sz="1800" dirty="0">
                <a:solidFill>
                  <a:srgbClr val="FF0000"/>
                </a:solidFill>
                <a:latin typeface="Times New Roman" panose="02020603050405020304" pitchFamily="18" charset="0"/>
              </a:rPr>
              <a:t>same direction</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91FAFD4-7766-A9EB-F2FC-2892CE802A3A}"/>
                  </a:ext>
                </a:extLst>
              </p:cNvPr>
              <p:cNvSpPr txBox="1"/>
              <p:nvPr/>
            </p:nvSpPr>
            <p:spPr bwMode="auto">
              <a:xfrm>
                <a:off x="3731180" y="995647"/>
                <a:ext cx="963662"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D91FAFD4-7766-A9EB-F2FC-2892CE802A3A}"/>
                  </a:ext>
                </a:extLst>
              </p:cNvPr>
              <p:cNvSpPr txBox="1">
                <a:spLocks noRot="1" noChangeAspect="1" noMove="1" noResize="1" noEditPoints="1" noAdjustHandles="1" noChangeArrowheads="1" noChangeShapeType="1" noTextEdit="1"/>
              </p:cNvSpPr>
              <p:nvPr/>
            </p:nvSpPr>
            <p:spPr bwMode="auto">
              <a:xfrm>
                <a:off x="3731180" y="995647"/>
                <a:ext cx="963662" cy="461217"/>
              </a:xfrm>
              <a:prstGeom prst="rect">
                <a:avLst/>
              </a:prstGeom>
              <a:blipFill>
                <a:blip r:embed="rId4"/>
                <a:stretch>
                  <a:fillRect l="-2597" b="-10811"/>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435E4E63-C1AB-9106-B9B3-7EBA254A92E4}"/>
              </a:ext>
            </a:extLst>
          </p:cNvPr>
          <p:cNvSpPr txBox="1"/>
          <p:nvPr/>
        </p:nvSpPr>
        <p:spPr bwMode="auto">
          <a:xfrm>
            <a:off x="673121" y="2675260"/>
            <a:ext cx="8575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latin typeface="Times New Roman" panose="02020603050405020304" pitchFamily="18" charset="0"/>
              </a:rPr>
              <a:t>But like 3D vectors, Vectors can be multiplied by a number, and two vectors can add up.</a:t>
            </a:r>
            <a:endParaRPr lang="en-US" sz="1800" dirty="0">
              <a:latin typeface="Times New Roman" panose="02020603050405020304" pitchFamily="18" charset="0"/>
            </a:endParaRPr>
          </a:p>
        </p:txBody>
      </p:sp>
      <p:sp>
        <p:nvSpPr>
          <p:cNvPr id="9" name="TextBox 8">
            <a:extLst>
              <a:ext uri="{FF2B5EF4-FFF2-40B4-BE49-F238E27FC236}">
                <a16:creationId xmlns:a16="http://schemas.microsoft.com/office/drawing/2014/main" id="{D2920592-215E-B41A-1FD1-8E369896C088}"/>
              </a:ext>
            </a:extLst>
          </p:cNvPr>
          <p:cNvSpPr txBox="1"/>
          <p:nvPr/>
        </p:nvSpPr>
        <p:spPr bwMode="auto">
          <a:xfrm>
            <a:off x="673120" y="3024915"/>
            <a:ext cx="8470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solidFill>
                  <a:srgbClr val="FF0000"/>
                </a:solidFill>
                <a:latin typeface="Times New Roman" panose="02020603050405020304" pitchFamily="18" charset="0"/>
              </a:rPr>
              <a:t>Linear combinations </a:t>
            </a:r>
            <a:r>
              <a:rPr lang="en-US" altLang="zh-TW" sz="1800" dirty="0">
                <a:latin typeface="Times New Roman" panose="02020603050405020304" pitchFamily="18" charset="0"/>
              </a:rPr>
              <a:t>of vectors are still vectors. Vector space is also called linear space.</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D422CA5-90B2-2FBD-9C59-24B14E767567}"/>
                  </a:ext>
                </a:extLst>
              </p:cNvPr>
              <p:cNvSpPr txBox="1"/>
              <p:nvPr/>
            </p:nvSpPr>
            <p:spPr bwMode="auto">
              <a:xfrm>
                <a:off x="2325451" y="3492624"/>
                <a:ext cx="1464440"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𝒗</m:t>
                      </m:r>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1</m:t>
                          </m:r>
                        </m:sub>
                      </m:sSub>
                      <m:r>
                        <a:rPr lang="en-US" sz="1800" b="1" i="1" smtClean="0">
                          <a:latin typeface="Cambria Math" panose="02040503050406030204" pitchFamily="18" charset="0"/>
                        </a:rPr>
                        <m:t>𝒂</m:t>
                      </m:r>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7D422CA5-90B2-2FBD-9C59-24B14E767567}"/>
                  </a:ext>
                </a:extLst>
              </p:cNvPr>
              <p:cNvSpPr txBox="1">
                <a:spLocks noRot="1" noChangeAspect="1" noMove="1" noResize="1" noEditPoints="1" noAdjustHandles="1" noChangeArrowheads="1" noChangeShapeType="1" noTextEdit="1"/>
              </p:cNvSpPr>
              <p:nvPr/>
            </p:nvSpPr>
            <p:spPr bwMode="auto">
              <a:xfrm>
                <a:off x="2325451" y="3492624"/>
                <a:ext cx="1464440" cy="276999"/>
              </a:xfrm>
              <a:prstGeom prst="rect">
                <a:avLst/>
              </a:prstGeom>
              <a:blipFill>
                <a:blip r:embed="rId5"/>
                <a:stretch>
                  <a:fillRect l="-1709" r="-3419" b="-136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0C35454-36EE-89AF-9C2C-DEE6EDA10D5C}"/>
                  </a:ext>
                </a:extLst>
              </p:cNvPr>
              <p:cNvSpPr txBox="1"/>
              <p:nvPr/>
            </p:nvSpPr>
            <p:spPr bwMode="auto">
              <a:xfrm>
                <a:off x="2325451" y="3902845"/>
                <a:ext cx="2917238"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6</m:t>
                                </m:r>
                              </m:e>
                            </m:mr>
                            <m:mr>
                              <m:e>
                                <m:r>
                                  <a:rPr lang="en-US" sz="1800" i="1">
                                    <a:latin typeface="Cambria Math" panose="02040503050406030204" pitchFamily="18" charset="0"/>
                                  </a:rPr>
                                  <m:t>0.</m:t>
                                </m:r>
                                <m:r>
                                  <a:rPr lang="en-US" sz="1800" b="0" i="1" smtClean="0">
                                    <a:latin typeface="Cambria Math" panose="02040503050406030204" pitchFamily="18" charset="0"/>
                                  </a:rPr>
                                  <m:t>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2.0</m:t>
                      </m:r>
                      <m:r>
                        <a:rPr lang="en-US" sz="1800" b="0" i="1" smtClean="0">
                          <a:latin typeface="Cambria Math" panose="02040503050406030204" pitchFamily="18" charset="0"/>
                          <a:ea typeface="Cambria Math" panose="02040503050406030204" pitchFamily="18" charset="0"/>
                        </a:rPr>
                        <m:t>∙</m:t>
                      </m:r>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1</m:t>
                                </m:r>
                              </m:e>
                            </m:mr>
                            <m:mr>
                              <m:e>
                                <m:r>
                                  <a:rPr lang="en-US" sz="1800" b="0" i="1" smtClean="0">
                                    <a:latin typeface="Cambria Math" panose="02040503050406030204" pitchFamily="18" charset="0"/>
                                  </a:rPr>
                                  <m:t>−</m:t>
                                </m:r>
                                <m:r>
                                  <a:rPr lang="en-US" sz="1800" i="1">
                                    <a:latin typeface="Cambria Math" panose="02040503050406030204" pitchFamily="18" charset="0"/>
                                  </a:rPr>
                                  <m:t>0.</m:t>
                                </m:r>
                                <m:r>
                                  <a:rPr lang="en-US" sz="1800" b="0" i="1" smtClean="0">
                                    <a:latin typeface="Cambria Math" panose="02040503050406030204" pitchFamily="18" charset="0"/>
                                  </a:rPr>
                                  <m:t>1</m:t>
                                </m:r>
                              </m:e>
                            </m:mr>
                          </m:m>
                        </m:e>
                      </m:d>
                      <m:r>
                        <a:rPr lang="en-US" sz="1800" b="0" i="0" smtClean="0">
                          <a:latin typeface="Cambria Math" panose="02040503050406030204" pitchFamily="18" charset="0"/>
                        </a:rPr>
                        <m:t>=</m:t>
                      </m:r>
                      <m:d>
                        <m:dPr>
                          <m:begChr m:val="["/>
                          <m:endChr m:val="]"/>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8</m:t>
                                </m:r>
                              </m:e>
                            </m:mr>
                            <m:mr>
                              <m:e>
                                <m:r>
                                  <a:rPr lang="en-US" sz="1800" i="1">
                                    <a:latin typeface="Cambria Math" panose="02040503050406030204" pitchFamily="18" charset="0"/>
                                  </a:rPr>
                                  <m:t>0.</m:t>
                                </m:r>
                                <m:r>
                                  <a:rPr lang="en-US" sz="1800" b="0" i="1" smtClean="0">
                                    <a:latin typeface="Cambria Math" panose="02040503050406030204" pitchFamily="18" charset="0"/>
                                  </a:rPr>
                                  <m:t>2</m:t>
                                </m:r>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60C35454-36EE-89AF-9C2C-DEE6EDA10D5C}"/>
                  </a:ext>
                </a:extLst>
              </p:cNvPr>
              <p:cNvSpPr txBox="1">
                <a:spLocks noRot="1" noChangeAspect="1" noMove="1" noResize="1" noEditPoints="1" noAdjustHandles="1" noChangeArrowheads="1" noChangeShapeType="1" noTextEdit="1"/>
              </p:cNvSpPr>
              <p:nvPr/>
            </p:nvSpPr>
            <p:spPr bwMode="auto">
              <a:xfrm>
                <a:off x="2325451" y="3902845"/>
                <a:ext cx="2917238" cy="554254"/>
              </a:xfrm>
              <a:prstGeom prst="rect">
                <a:avLst/>
              </a:prstGeom>
              <a:blipFill>
                <a:blip r:embed="rId6"/>
                <a:stretch>
                  <a:fillRect b="-681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777DAD5-94B7-64DF-2360-E64F2954D178}"/>
                  </a:ext>
                </a:extLst>
              </p:cNvPr>
              <p:cNvSpPr txBox="1"/>
              <p:nvPr/>
            </p:nvSpPr>
            <p:spPr bwMode="auto">
              <a:xfrm>
                <a:off x="654055" y="1523475"/>
                <a:ext cx="83529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兩個數(</a:t>
                </a:r>
                <a14:m>
                  <m:oMath xmlns:m="http://schemas.openxmlformats.org/officeDocument/2006/math">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rPr>
                      <m:t>𝑁</m:t>
                    </m:r>
                  </m:oMath>
                </a14:m>
                <a:r>
                  <a:rPr lang="en-US" sz="1800" dirty="0" err="1">
                    <a:latin typeface="Times New Roman" panose="02020603050405020304" pitchFamily="18" charset="0"/>
                  </a:rPr>
                  <a:t>個數，實數或複數</a:t>
                </a:r>
                <a:r>
                  <a:rPr lang="en-US" sz="1800" dirty="0">
                    <a:latin typeface="Times New Roman" panose="02020603050405020304" pitchFamily="18" charset="0"/>
                  </a:rPr>
                  <a:t>)：</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𝑖</m:t>
                        </m:r>
                      </m:sub>
                    </m:sSub>
                    <m:r>
                      <a:rPr lang="en-US" altLang="zh-TW" sz="1800" b="0" i="1" smtClean="0">
                        <a:latin typeface="Cambria Math" panose="02040503050406030204" pitchFamily="18" charset="0"/>
                      </a:rPr>
                      <m:t>, </m:t>
                    </m:r>
                    <m:r>
                      <a:rPr lang="en-US" sz="1800" b="0" i="1" dirty="0" smtClean="0">
                        <a:latin typeface="Cambria Math" panose="02040503050406030204" pitchFamily="18" charset="0"/>
                      </a:rPr>
                      <m:t>𝑖</m:t>
                    </m:r>
                    <m:r>
                      <a:rPr lang="en-US" sz="1800" b="0" i="1" dirty="0" smtClean="0">
                        <a:latin typeface="Cambria Math" panose="02040503050406030204" pitchFamily="18" charset="0"/>
                      </a:rPr>
                      <m:t>=1,2</m:t>
                    </m:r>
                  </m:oMath>
                </a14:m>
                <a:r>
                  <a:rPr lang="en-US" sz="1800" dirty="0">
                    <a:latin typeface="Times New Roman" panose="02020603050405020304" pitchFamily="18" charset="0"/>
                  </a:rPr>
                  <a:t>，</a:t>
                </a:r>
                <a:r>
                  <a:rPr lang="en-US" sz="1800" dirty="0" err="1">
                    <a:latin typeface="Times New Roman" panose="02020603050405020304" pitchFamily="18" charset="0"/>
                  </a:rPr>
                  <a:t>組成的一組數學量</a:t>
                </a:r>
                <a:r>
                  <a:rPr lang="en-US" sz="1800" dirty="0">
                    <a:latin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0777DAD5-94B7-64DF-2360-E64F2954D178}"/>
                  </a:ext>
                </a:extLst>
              </p:cNvPr>
              <p:cNvSpPr txBox="1">
                <a:spLocks noRot="1" noChangeAspect="1" noMove="1" noResize="1" noEditPoints="1" noAdjustHandles="1" noChangeArrowheads="1" noChangeShapeType="1" noTextEdit="1"/>
              </p:cNvSpPr>
              <p:nvPr/>
            </p:nvSpPr>
            <p:spPr bwMode="auto">
              <a:xfrm>
                <a:off x="654055" y="1523475"/>
                <a:ext cx="8352928" cy="369332"/>
              </a:xfrm>
              <a:prstGeom prst="rect">
                <a:avLst/>
              </a:prstGeom>
              <a:blipFill>
                <a:blip r:embed="rId7"/>
                <a:stretch>
                  <a:fillRect l="-607"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TextBox 9">
            <a:extLst>
              <a:ext uri="{FF2B5EF4-FFF2-40B4-BE49-F238E27FC236}">
                <a16:creationId xmlns:a16="http://schemas.microsoft.com/office/drawing/2014/main" id="{F803840B-B48E-372C-EA74-BB7333F6D52E}"/>
              </a:ext>
            </a:extLst>
          </p:cNvPr>
          <p:cNvSpPr txBox="1"/>
          <p:nvPr/>
        </p:nvSpPr>
        <p:spPr bwMode="auto">
          <a:xfrm>
            <a:off x="654055" y="1946587"/>
            <a:ext cx="7590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空間向量就是例子，但行向量不一定是空間向量，可以是彈簧組的位移</a:t>
            </a:r>
            <a:r>
              <a:rPr lang="en-US" sz="1800" dirty="0">
                <a:latin typeface="Times New Roman" panose="02020603050405020304" pitchFamily="18" charset="0"/>
              </a:rPr>
              <a:t>。</a:t>
            </a:r>
          </a:p>
        </p:txBody>
      </p:sp>
      <p:sp>
        <p:nvSpPr>
          <p:cNvPr id="11" name="TextBox 10">
            <a:extLst>
              <a:ext uri="{FF2B5EF4-FFF2-40B4-BE49-F238E27FC236}">
                <a16:creationId xmlns:a16="http://schemas.microsoft.com/office/drawing/2014/main" id="{1498A059-4776-CD26-975C-DABBD8B01C10}"/>
              </a:ext>
            </a:extLst>
          </p:cNvPr>
          <p:cNvSpPr txBox="1"/>
          <p:nvPr/>
        </p:nvSpPr>
        <p:spPr bwMode="auto">
          <a:xfrm>
            <a:off x="661964" y="2304797"/>
            <a:ext cx="34779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可以是電子自旋的狀態</a:t>
            </a:r>
            <a:r>
              <a:rPr lang="en-US" sz="1800" dirty="0">
                <a:latin typeface="Times New Roman" panose="02020603050405020304" pitchFamily="18" charset="0"/>
              </a:rPr>
              <a:t>！</a:t>
            </a:r>
          </a:p>
        </p:txBody>
      </p:sp>
      <p:sp>
        <p:nvSpPr>
          <p:cNvPr id="12" name="TextBox 11">
            <a:extLst>
              <a:ext uri="{FF2B5EF4-FFF2-40B4-BE49-F238E27FC236}">
                <a16:creationId xmlns:a16="http://schemas.microsoft.com/office/drawing/2014/main" id="{252F14E3-341A-C128-E970-BEF3307565E2}"/>
              </a:ext>
            </a:extLst>
          </p:cNvPr>
          <p:cNvSpPr txBox="1"/>
          <p:nvPr/>
        </p:nvSpPr>
        <p:spPr bwMode="auto">
          <a:xfrm>
            <a:off x="4007258" y="3472167"/>
            <a:ext cx="30963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線性組合或線性疊加</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BEE62F0-1334-512B-E67B-4D0F7F95CAF8}"/>
                  </a:ext>
                </a:extLst>
              </p:cNvPr>
              <p:cNvSpPr txBox="1"/>
              <p:nvPr/>
            </p:nvSpPr>
            <p:spPr bwMode="auto">
              <a:xfrm>
                <a:off x="6567383" y="3454395"/>
                <a:ext cx="963662"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BBEE62F0-1334-512B-E67B-4D0F7F95CAF8}"/>
                  </a:ext>
                </a:extLst>
              </p:cNvPr>
              <p:cNvSpPr txBox="1">
                <a:spLocks noRot="1" noChangeAspect="1" noMove="1" noResize="1" noEditPoints="1" noAdjustHandles="1" noChangeArrowheads="1" noChangeShapeType="1" noTextEdit="1"/>
              </p:cNvSpPr>
              <p:nvPr/>
            </p:nvSpPr>
            <p:spPr bwMode="auto">
              <a:xfrm>
                <a:off x="6567383" y="3454395"/>
                <a:ext cx="963662" cy="461217"/>
              </a:xfrm>
              <a:prstGeom prst="rect">
                <a:avLst/>
              </a:prstGeom>
              <a:blipFill>
                <a:blip r:embed="rId8"/>
                <a:stretch>
                  <a:fillRect l="-1299"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B623ABA-74BB-DD25-ECC1-D0134DDC0991}"/>
                  </a:ext>
                </a:extLst>
              </p:cNvPr>
              <p:cNvSpPr txBox="1"/>
              <p:nvPr/>
            </p:nvSpPr>
            <p:spPr bwMode="auto">
              <a:xfrm>
                <a:off x="7596336" y="3463754"/>
                <a:ext cx="951734" cy="52405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𝒃</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6B623ABA-74BB-DD25-ECC1-D0134DDC0991}"/>
                  </a:ext>
                </a:extLst>
              </p:cNvPr>
              <p:cNvSpPr txBox="1">
                <a:spLocks noRot="1" noChangeAspect="1" noMove="1" noResize="1" noEditPoints="1" noAdjustHandles="1" noChangeArrowheads="1" noChangeShapeType="1" noTextEdit="1"/>
              </p:cNvSpPr>
              <p:nvPr/>
            </p:nvSpPr>
            <p:spPr bwMode="auto">
              <a:xfrm>
                <a:off x="7596336" y="3463754"/>
                <a:ext cx="951734" cy="524054"/>
              </a:xfrm>
              <a:prstGeom prst="rect">
                <a:avLst/>
              </a:prstGeom>
              <a:blipFill>
                <a:blip r:embed="rId9"/>
                <a:stretch>
                  <a:fillRect l="-6667" t="-2381" b="-952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415654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8" grpId="0"/>
      <p:bldP spid="9" grpId="0"/>
      <p:bldP spid="13" grpId="0" animBg="1"/>
      <p:bldP spid="14" grpId="0" animBg="1"/>
      <p:bldP spid="12" grpId="0"/>
      <p:bldP spid="15" grpId="0" animBg="1"/>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5BB238-6107-EFD8-F193-414A070D4087}"/>
              </a:ext>
            </a:extLst>
          </p:cNvPr>
          <p:cNvSpPr txBox="1"/>
          <p:nvPr/>
        </p:nvSpPr>
        <p:spPr bwMode="auto">
          <a:xfrm>
            <a:off x="1475656" y="98072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spcBef>
                <a:spcPct val="0"/>
              </a:spcBef>
              <a:buFontTx/>
              <a:buNone/>
            </a:pPr>
            <a:r>
              <a:rPr lang="en-US" sz="1800" dirty="0" err="1">
                <a:latin typeface="Times New Roman" panose="02020603050405020304" pitchFamily="18" charset="0"/>
              </a:rPr>
              <a:t>向量</a:t>
            </a:r>
            <a:r>
              <a:rPr lang="en-US" altLang="zh-TW" sz="1800" dirty="0" err="1">
                <a:latin typeface="Times New Roman" panose="02020603050405020304" pitchFamily="18" charset="0"/>
              </a:rPr>
              <a:t>vector</a:t>
            </a:r>
            <a:r>
              <a:rPr lang="zh-TW" altLang="en-US" sz="1800" dirty="0">
                <a:latin typeface="Times New Roman" panose="02020603050405020304" pitchFamily="18" charset="0"/>
              </a:rPr>
              <a:t>可以定義長度：</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934808-4943-7392-1F39-0CBD4F09F7F3}"/>
                  </a:ext>
                </a:extLst>
              </p:cNvPr>
              <p:cNvSpPr txBox="1"/>
              <p:nvPr/>
            </p:nvSpPr>
            <p:spPr bwMode="auto">
              <a:xfrm>
                <a:off x="1552413" y="1373618"/>
                <a:ext cx="1579214" cy="563680"/>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smtClean="0">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𝒂</m:t>
                          </m:r>
                        </m:e>
                      </m:d>
                      <m:r>
                        <a:rPr lang="en-US" sz="1800" b="1" i="1" smtClean="0">
                          <a:latin typeface="Cambria Math" panose="02040503050406030204" pitchFamily="18" charset="0"/>
                        </a:rPr>
                        <m:t>=</m:t>
                      </m:r>
                      <m:rad>
                        <m:radPr>
                          <m:degHide m:val="on"/>
                          <m:ctrlPr>
                            <a:rPr lang="en-US" sz="1800" b="1" i="1" smtClean="0">
                              <a:latin typeface="Cambria Math" panose="02040503050406030204" pitchFamily="18" charset="0"/>
                            </a:rPr>
                          </m:ctrlPr>
                        </m:radPr>
                        <m:deg/>
                        <m:e>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𝑎</m:t>
                              </m:r>
                            </m:e>
                            <m:sub>
                              <m:r>
                                <a:rPr lang="en-US" sz="1800" b="0" i="1" smtClean="0">
                                  <a:latin typeface="Cambria Math" panose="02040503050406030204" pitchFamily="18" charset="0"/>
                                </a:rPr>
                                <m:t>1</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m:t>
                          </m:r>
                          <m:sSubSup>
                            <m:sSubSupPr>
                              <m:ctrlPr>
                                <a:rPr lang="en-US" sz="1800" i="1">
                                  <a:latin typeface="Cambria Math" panose="02040503050406030204" pitchFamily="18" charset="0"/>
                                </a:rPr>
                              </m:ctrlPr>
                            </m:sSubSupPr>
                            <m:e>
                              <m:r>
                                <a:rPr lang="en-US" sz="1800" b="0" i="1">
                                  <a:latin typeface="Cambria Math" panose="02040503050406030204" pitchFamily="18" charset="0"/>
                                </a:rPr>
                                <m:t>𝑎</m:t>
                              </m:r>
                            </m:e>
                            <m:sub>
                              <m:r>
                                <a:rPr lang="en-US" sz="1800" b="0" i="1">
                                  <a:latin typeface="Cambria Math" panose="02040503050406030204" pitchFamily="18" charset="0"/>
                                </a:rPr>
                                <m:t>1</m:t>
                              </m:r>
                            </m:sub>
                            <m:sup>
                              <m:r>
                                <a:rPr lang="en-US" sz="1800" b="0" i="1">
                                  <a:latin typeface="Cambria Math" panose="02040503050406030204" pitchFamily="18" charset="0"/>
                                </a:rPr>
                                <m:t>2</m:t>
                              </m:r>
                            </m:sup>
                          </m:sSubSup>
                        </m:e>
                      </m:ra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D5934808-4943-7392-1F39-0CBD4F09F7F3}"/>
                  </a:ext>
                </a:extLst>
              </p:cNvPr>
              <p:cNvSpPr txBox="1">
                <a:spLocks noRot="1" noChangeAspect="1" noMove="1" noResize="1" noEditPoints="1" noAdjustHandles="1" noChangeArrowheads="1" noChangeShapeType="1" noTextEdit="1"/>
              </p:cNvSpPr>
              <p:nvPr/>
            </p:nvSpPr>
            <p:spPr bwMode="auto">
              <a:xfrm>
                <a:off x="1552413" y="1373618"/>
                <a:ext cx="1579214" cy="563680"/>
              </a:xfrm>
              <a:prstGeom prst="rect">
                <a:avLst/>
              </a:prstGeom>
              <a:blipFill>
                <a:blip r:embed="rId2"/>
                <a:stretch>
                  <a:fillRect r="-800"/>
                </a:stretch>
              </a:blipFill>
              <a:ln>
                <a:noFill/>
              </a:ln>
            </p:spPr>
            <p:txBody>
              <a:bodyPr/>
              <a:lstStyle/>
              <a:p>
                <a:r>
                  <a:rPr lang="en-US">
                    <a:noFill/>
                  </a:rPr>
                  <a:t> </a:t>
                </a:r>
              </a:p>
            </p:txBody>
          </p:sp>
        </mc:Fallback>
      </mc:AlternateContent>
      <p:sp>
        <p:nvSpPr>
          <p:cNvPr id="5" name="TextBox 4">
            <a:extLst>
              <a:ext uri="{FF2B5EF4-FFF2-40B4-BE49-F238E27FC236}">
                <a16:creationId xmlns:a16="http://schemas.microsoft.com/office/drawing/2014/main" id="{741AE667-ECA6-9698-3E38-E1004EB3C082}"/>
              </a:ext>
            </a:extLst>
          </p:cNvPr>
          <p:cNvSpPr txBox="1"/>
          <p:nvPr/>
        </p:nvSpPr>
        <p:spPr bwMode="auto">
          <a:xfrm>
            <a:off x="1475656" y="1996576"/>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從此延伸，可以定義兩個向量的內積inner</a:t>
            </a:r>
            <a:r>
              <a:rPr lang="en-US" sz="1800" dirty="0">
                <a:latin typeface="Times New Roman" panose="02020603050405020304" pitchFamily="18" charset="0"/>
              </a:rPr>
              <a:t> product：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D7BEB46-BA64-1E78-2B56-7010E3291ED4}"/>
                  </a:ext>
                </a:extLst>
              </p:cNvPr>
              <p:cNvSpPr txBox="1"/>
              <p:nvPr/>
            </p:nvSpPr>
            <p:spPr bwMode="auto">
              <a:xfrm>
                <a:off x="1533106" y="2472045"/>
                <a:ext cx="2060885"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1"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𝒃</m:t>
                      </m:r>
                      <m:r>
                        <a:rPr lang="en-US" sz="1800" b="1"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7D7BEB46-BA64-1E78-2B56-7010E3291ED4}"/>
                  </a:ext>
                </a:extLst>
              </p:cNvPr>
              <p:cNvSpPr txBox="1">
                <a:spLocks noRot="1" noChangeAspect="1" noMove="1" noResize="1" noEditPoints="1" noAdjustHandles="1" noChangeArrowheads="1" noChangeShapeType="1" noTextEdit="1"/>
              </p:cNvSpPr>
              <p:nvPr/>
            </p:nvSpPr>
            <p:spPr bwMode="auto">
              <a:xfrm>
                <a:off x="1533106" y="2472045"/>
                <a:ext cx="2060885" cy="276999"/>
              </a:xfrm>
              <a:prstGeom prst="rect">
                <a:avLst/>
              </a:prstGeom>
              <a:blipFill>
                <a:blip r:embed="rId3"/>
                <a:stretch>
                  <a:fillRect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B489DE6-E10D-DF7B-B197-0E47FC1107AD}"/>
                  </a:ext>
                </a:extLst>
              </p:cNvPr>
              <p:cNvSpPr txBox="1"/>
              <p:nvPr/>
            </p:nvSpPr>
            <p:spPr bwMode="auto">
              <a:xfrm>
                <a:off x="4452980" y="917309"/>
                <a:ext cx="963662"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B489DE6-E10D-DF7B-B197-0E47FC1107AD}"/>
                  </a:ext>
                </a:extLst>
              </p:cNvPr>
              <p:cNvSpPr txBox="1">
                <a:spLocks noRot="1" noChangeAspect="1" noMove="1" noResize="1" noEditPoints="1" noAdjustHandles="1" noChangeArrowheads="1" noChangeShapeType="1" noTextEdit="1"/>
              </p:cNvSpPr>
              <p:nvPr/>
            </p:nvSpPr>
            <p:spPr bwMode="auto">
              <a:xfrm>
                <a:off x="4452980" y="917309"/>
                <a:ext cx="963662" cy="461217"/>
              </a:xfrm>
              <a:prstGeom prst="rect">
                <a:avLst/>
              </a:prstGeom>
              <a:blipFill>
                <a:blip r:embed="rId4"/>
                <a:stretch>
                  <a:fillRect l="-2597" b="-810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CD5A85-B10F-EC20-DA7A-C60D5EC2DBF8}"/>
                  </a:ext>
                </a:extLst>
              </p:cNvPr>
              <p:cNvSpPr txBox="1"/>
              <p:nvPr/>
            </p:nvSpPr>
            <p:spPr bwMode="auto">
              <a:xfrm>
                <a:off x="5625193" y="885890"/>
                <a:ext cx="951734" cy="52405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𝒃</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BCD5A85-B10F-EC20-DA7A-C60D5EC2DBF8}"/>
                  </a:ext>
                </a:extLst>
              </p:cNvPr>
              <p:cNvSpPr txBox="1">
                <a:spLocks noRot="1" noChangeAspect="1" noMove="1" noResize="1" noEditPoints="1" noAdjustHandles="1" noChangeArrowheads="1" noChangeShapeType="1" noTextEdit="1"/>
              </p:cNvSpPr>
              <p:nvPr/>
            </p:nvSpPr>
            <p:spPr bwMode="auto">
              <a:xfrm>
                <a:off x="5625193" y="885890"/>
                <a:ext cx="951734" cy="524054"/>
              </a:xfrm>
              <a:prstGeom prst="rect">
                <a:avLst/>
              </a:prstGeom>
              <a:blipFill>
                <a:blip r:embed="rId5"/>
                <a:stretch>
                  <a:fillRect l="-6667" t="-2381" b="-11905"/>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8FDC1075-668D-4B4C-4563-1C6E8AC1378E}"/>
              </a:ext>
            </a:extLst>
          </p:cNvPr>
          <p:cNvSpPr txBox="1"/>
          <p:nvPr/>
        </p:nvSpPr>
        <p:spPr bwMode="auto">
          <a:xfrm>
            <a:off x="1475656" y="3924291"/>
            <a:ext cx="6161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內積可以用行向量與列向量的</a:t>
            </a:r>
            <a:r>
              <a:rPr lang="en-US" sz="1800" dirty="0" err="1">
                <a:solidFill>
                  <a:srgbClr val="FF0000"/>
                </a:solidFill>
                <a:latin typeface="Times New Roman" panose="02020603050405020304" pitchFamily="18" charset="0"/>
              </a:rPr>
              <a:t>矩陣乘積</a:t>
            </a:r>
            <a:r>
              <a:rPr lang="en-US" sz="1800" dirty="0" err="1">
                <a:latin typeface="Times New Roman" panose="02020603050405020304" pitchFamily="18" charset="0"/>
              </a:rPr>
              <a:t>來寫</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3883E33-CA8C-F4E6-75B6-EE14935BA8FA}"/>
                  </a:ext>
                </a:extLst>
              </p:cNvPr>
              <p:cNvSpPr txBox="1"/>
              <p:nvPr/>
            </p:nvSpPr>
            <p:spPr bwMode="auto">
              <a:xfrm>
                <a:off x="1507060" y="4395264"/>
                <a:ext cx="5752729" cy="553100"/>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1"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𝒃</m:t>
                      </m:r>
                      <m:r>
                        <a:rPr lang="en-US" sz="1800" b="1"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𝑏</m:t>
                          </m:r>
                        </m:e>
                        <m:sub>
                          <m:r>
                            <a:rPr lang="en-US" altLang="zh-TW" sz="1800" b="0" i="1" smtClean="0">
                              <a:latin typeface="Cambria Math" panose="02040503050406030204" pitchFamily="18" charset="0"/>
                            </a:rPr>
                            <m:t>2</m:t>
                          </m:r>
                        </m:sub>
                      </m:sSub>
                      <m:r>
                        <a:rPr lang="en-US" altLang="zh-TW" sz="1800" b="1" i="0" smtClean="0">
                          <a:latin typeface="Cambria Math" panose="02040503050406030204" pitchFamily="18" charset="0"/>
                        </a:rPr>
                        <m:t>=</m:t>
                      </m:r>
                      <m:d>
                        <m:dPr>
                          <m:ctrlPr>
                            <a:rPr lang="en-US" altLang="zh-TW" sz="1800" b="1" i="1" smtClean="0">
                              <a:latin typeface="Cambria Math" panose="02040503050406030204" pitchFamily="18" charset="0"/>
                            </a:rPr>
                          </m:ctrlPr>
                        </m:dPr>
                        <m:e>
                          <m:m>
                            <m:mPr>
                              <m:mcs>
                                <m:mc>
                                  <m:mcPr>
                                    <m:count m:val="2"/>
                                    <m:mcJc m:val="center"/>
                                  </m:mcPr>
                                </m:mc>
                              </m:mcs>
                              <m:ctrlPr>
                                <a:rPr lang="en-US" altLang="zh-TW" sz="1800" b="1"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p>
                        <m:sSupPr>
                          <m:ctrlPr>
                            <a:rPr lang="en-US" altLang="zh-TW" sz="1800" b="1" i="1" smtClean="0">
                              <a:latin typeface="Cambria Math" panose="02040503050406030204" pitchFamily="18" charset="0"/>
                            </a:rPr>
                          </m:ctrlPr>
                        </m:sSupPr>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e>
                        <m:sup>
                          <m:r>
                            <m:rPr>
                              <m:sty m:val="p"/>
                            </m:rPr>
                            <a:rPr lang="en-US" altLang="zh-TW" sz="1800" b="0" i="0" smtClean="0">
                              <a:latin typeface="Cambria Math" panose="02040503050406030204" pitchFamily="18" charset="0"/>
                            </a:rPr>
                            <m:t>T</m:t>
                          </m:r>
                        </m:sup>
                      </m:sSup>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𝑏</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p>
                        <m:sSupPr>
                          <m:ctrlPr>
                            <a:rPr lang="en-US" altLang="zh-TW" sz="1800" b="1" i="1">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𝒃</m:t>
                      </m:r>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3883E33-CA8C-F4E6-75B6-EE14935BA8FA}"/>
                  </a:ext>
                </a:extLst>
              </p:cNvPr>
              <p:cNvSpPr txBox="1">
                <a:spLocks noRot="1" noChangeAspect="1" noMove="1" noResize="1" noEditPoints="1" noAdjustHandles="1" noChangeArrowheads="1" noChangeShapeType="1" noTextEdit="1"/>
              </p:cNvSpPr>
              <p:nvPr/>
            </p:nvSpPr>
            <p:spPr bwMode="auto">
              <a:xfrm>
                <a:off x="1507060" y="4395264"/>
                <a:ext cx="5752729" cy="553100"/>
              </a:xfrm>
              <a:prstGeom prst="rect">
                <a:avLst/>
              </a:prstGeom>
              <a:blipFill>
                <a:blip r:embed="rId6"/>
                <a:stretch>
                  <a:fillRect t="-2273" r="-661" b="-9091"/>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C04F08A-F0AF-62A0-BE03-0CD3FC20CFDE}"/>
              </a:ext>
            </a:extLst>
          </p:cNvPr>
          <p:cNvSpPr txBox="1"/>
          <p:nvPr/>
        </p:nvSpPr>
        <p:spPr bwMode="auto">
          <a:xfrm>
            <a:off x="1475656" y="5168220"/>
            <a:ext cx="6594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兩個向量的內積為零，這兩個向量就彼此正交perpendicular</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B8EFA10-C146-35E3-2075-F1752B6E01BA}"/>
                  </a:ext>
                </a:extLst>
              </p:cNvPr>
              <p:cNvSpPr txBox="1"/>
              <p:nvPr/>
            </p:nvSpPr>
            <p:spPr bwMode="auto">
              <a:xfrm>
                <a:off x="1587963" y="5654533"/>
                <a:ext cx="897618" cy="28193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1" i="1" smtClean="0">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b="1" i="1">
                          <a:latin typeface="Cambria Math" panose="02040503050406030204" pitchFamily="18" charset="0"/>
                          <a:ea typeface="Cambria Math" panose="02040503050406030204" pitchFamily="18" charset="0"/>
                        </a:rPr>
                        <m:t>𝒃</m:t>
                      </m:r>
                      <m:r>
                        <a:rPr lang="en-US" sz="1800" b="0" i="1" smtClean="0">
                          <a:latin typeface="Cambria Math" panose="02040503050406030204" pitchFamily="18" charset="0"/>
                          <a:ea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DB8EFA10-C146-35E3-2075-F1752B6E01BA}"/>
                  </a:ext>
                </a:extLst>
              </p:cNvPr>
              <p:cNvSpPr txBox="1">
                <a:spLocks noRot="1" noChangeAspect="1" noMove="1" noResize="1" noEditPoints="1" noAdjustHandles="1" noChangeArrowheads="1" noChangeShapeType="1" noTextEdit="1"/>
              </p:cNvSpPr>
              <p:nvPr/>
            </p:nvSpPr>
            <p:spPr bwMode="auto">
              <a:xfrm>
                <a:off x="1587963" y="5654533"/>
                <a:ext cx="897618" cy="281937"/>
              </a:xfrm>
              <a:prstGeom prst="rect">
                <a:avLst/>
              </a:prstGeom>
              <a:blipFill>
                <a:blip r:embed="rId7"/>
                <a:stretch>
                  <a:fillRect l="-1389" t="-4348" r="-5556"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427EA02-EEA9-0EE1-DC76-45DE01635AB7}"/>
                  </a:ext>
                </a:extLst>
              </p:cNvPr>
              <p:cNvSpPr txBox="1"/>
              <p:nvPr/>
            </p:nvSpPr>
            <p:spPr bwMode="auto">
              <a:xfrm>
                <a:off x="3945482" y="2466979"/>
                <a:ext cx="1253035" cy="282065"/>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𝒂</m:t>
                          </m:r>
                        </m:e>
                      </m:d>
                      <m:r>
                        <a:rPr lang="en-US" sz="1800" b="1" i="1">
                          <a:latin typeface="Cambria Math" panose="02040503050406030204" pitchFamily="18" charset="0"/>
                        </a:rPr>
                        <m:t>=</m:t>
                      </m:r>
                      <m:rad>
                        <m:radPr>
                          <m:degHide m:val="on"/>
                          <m:ctrlPr>
                            <a:rPr lang="en-US" sz="1800" b="1" i="1" smtClean="0">
                              <a:latin typeface="Cambria Math" panose="02040503050406030204" pitchFamily="18" charset="0"/>
                            </a:rPr>
                          </m:ctrlPr>
                        </m:radPr>
                        <m:deg/>
                        <m:e>
                          <m:r>
                            <a:rPr lang="en-US" sz="1800" b="1" i="1">
                              <a:latin typeface="Cambria Math" panose="02040503050406030204" pitchFamily="18" charset="0"/>
                            </a:rPr>
                            <m:t>𝒂</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𝒂</m:t>
                          </m:r>
                        </m:e>
                      </m:rad>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427EA02-EEA9-0EE1-DC76-45DE01635AB7}"/>
                  </a:ext>
                </a:extLst>
              </p:cNvPr>
              <p:cNvSpPr txBox="1">
                <a:spLocks noRot="1" noChangeAspect="1" noMove="1" noResize="1" noEditPoints="1" noAdjustHandles="1" noChangeArrowheads="1" noChangeShapeType="1" noTextEdit="1"/>
              </p:cNvSpPr>
              <p:nvPr/>
            </p:nvSpPr>
            <p:spPr bwMode="auto">
              <a:xfrm>
                <a:off x="3945482" y="2466979"/>
                <a:ext cx="1253035" cy="282065"/>
              </a:xfrm>
              <a:prstGeom prst="rect">
                <a:avLst/>
              </a:prstGeom>
              <a:blipFill>
                <a:blip r:embed="rId8"/>
                <a:stretch>
                  <a:fillRect r="-2000"/>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26F51FE6-8B14-991A-7BF2-64852100AA9E}"/>
              </a:ext>
            </a:extLst>
          </p:cNvPr>
          <p:cNvSpPr txBox="1"/>
          <p:nvPr/>
        </p:nvSpPr>
        <p:spPr bwMode="auto">
          <a:xfrm>
            <a:off x="1467107" y="3136575"/>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latin typeface="Times New Roman" panose="02020603050405020304" pitchFamily="18" charset="0"/>
              </a:rPr>
              <a:t>行向量的transpose</a:t>
            </a:r>
            <a:r>
              <a:rPr lang="en-US" sz="1800" dirty="0">
                <a:latin typeface="Times New Roman" panose="02020603050405020304" pitchFamily="18" charset="0"/>
              </a:rPr>
              <a:t>(</a:t>
            </a:r>
            <a:r>
              <a:rPr lang="en-US" sz="1800" dirty="0" err="1">
                <a:latin typeface="Times New Roman" panose="02020603050405020304" pitchFamily="18" charset="0"/>
              </a:rPr>
              <a:t>轉置</a:t>
            </a:r>
            <a:r>
              <a:rPr lang="en-US" sz="1800" dirty="0">
                <a:latin typeface="Times New Roman" panose="02020603050405020304" pitchFamily="18" charset="0"/>
              </a:rPr>
              <a:t>)</a:t>
            </a:r>
            <a:r>
              <a:rPr lang="en-US" sz="1800" dirty="0" err="1">
                <a:latin typeface="Times New Roman" panose="02020603050405020304" pitchFamily="18" charset="0"/>
              </a:rPr>
              <a:t>稱為列row向量</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FDFB13-62BE-3E13-9373-F7636A4B6214}"/>
                  </a:ext>
                </a:extLst>
              </p:cNvPr>
              <p:cNvSpPr txBox="1"/>
              <p:nvPr/>
            </p:nvSpPr>
            <p:spPr bwMode="auto">
              <a:xfrm>
                <a:off x="6039107" y="3031842"/>
                <a:ext cx="2390398" cy="52168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sz="1800" b="1" i="1" smtClean="0">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i="1">
                          <a:latin typeface="Cambria Math" panose="02040503050406030204" pitchFamily="18" charset="0"/>
                          <a:ea typeface="Cambria Math" panose="02040503050406030204" pitchFamily="18" charset="0"/>
                        </a:rPr>
                        <m:t>≡</m:t>
                      </m:r>
                      <m:sSup>
                        <m:sSupPr>
                          <m:ctrlPr>
                            <a:rPr lang="en-US" altLang="zh-TW" sz="1800" b="1" i="1">
                              <a:latin typeface="Cambria Math" panose="02040503050406030204" pitchFamily="18" charset="0"/>
                            </a:rPr>
                          </m:ctrlPr>
                        </m:sSupPr>
                        <m:e>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e>
                        <m:sup>
                          <m:r>
                            <m:rPr>
                              <m:sty m:val="p"/>
                            </m:rPr>
                            <a:rPr lang="en-US" altLang="zh-TW" sz="1800">
                              <a:latin typeface="Cambria Math" panose="02040503050406030204" pitchFamily="18" charset="0"/>
                            </a:rPr>
                            <m:t>T</m:t>
                          </m:r>
                        </m:sup>
                      </m:sSup>
                      <m:r>
                        <a:rPr lang="en-US" altLang="zh-TW" sz="1800" b="1" i="1" smtClean="0">
                          <a:latin typeface="Cambria Math" panose="02040503050406030204" pitchFamily="18" charset="0"/>
                        </a:rPr>
                        <m:t>=</m:t>
                      </m:r>
                      <m:d>
                        <m:dPr>
                          <m:ctrlPr>
                            <a:rPr lang="en-US" altLang="zh-TW" sz="1800" b="1" i="1">
                              <a:latin typeface="Cambria Math" panose="02040503050406030204" pitchFamily="18" charset="0"/>
                            </a:rPr>
                          </m:ctrlPr>
                        </m:dPr>
                        <m:e>
                          <m:m>
                            <m:mPr>
                              <m:mcs>
                                <m:mc>
                                  <m:mcPr>
                                    <m:count m:val="2"/>
                                    <m:mcJc m:val="center"/>
                                  </m:mcPr>
                                </m:mc>
                              </m:mcs>
                              <m:ctrlPr>
                                <a:rPr lang="en-US" altLang="zh-TW" sz="1800" b="1"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1FDFB13-62BE-3E13-9373-F7636A4B6214}"/>
                  </a:ext>
                </a:extLst>
              </p:cNvPr>
              <p:cNvSpPr txBox="1">
                <a:spLocks noRot="1" noChangeAspect="1" noMove="1" noResize="1" noEditPoints="1" noAdjustHandles="1" noChangeArrowheads="1" noChangeShapeType="1" noTextEdit="1"/>
              </p:cNvSpPr>
              <p:nvPr/>
            </p:nvSpPr>
            <p:spPr bwMode="auto">
              <a:xfrm>
                <a:off x="6039107" y="3031842"/>
                <a:ext cx="2390398" cy="521681"/>
              </a:xfrm>
              <a:prstGeom prst="rect">
                <a:avLst/>
              </a:prstGeom>
              <a:blipFill>
                <a:blip r:embed="rId9"/>
                <a:stretch>
                  <a:fillRect l="-1058" b="-952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55472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1" grpId="0" animBg="1"/>
      <p:bldP spid="12" grpId="0"/>
      <p:bldP spid="13" grpId="0" animBg="1"/>
      <p:bldP spid="2" grpId="0" animBg="1"/>
      <p:bldP spid="9" grpId="0"/>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135244-1568-18E3-E0DA-DAD73E34CCA9}"/>
              </a:ext>
            </a:extLst>
          </p:cNvPr>
          <p:cNvSpPr txBox="1"/>
          <p:nvPr/>
        </p:nvSpPr>
        <p:spPr bwMode="auto">
          <a:xfrm>
            <a:off x="683568" y="3928952"/>
            <a:ext cx="4008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矩陣乘矩陣還是矩陣：</a:t>
            </a:r>
            <a:endParaRPr lang="en-US" sz="1800"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B57E6E5-C709-3519-5D0D-D169DCA1EEE8}"/>
                  </a:ext>
                </a:extLst>
              </p:cNvPr>
              <p:cNvSpPr txBox="1"/>
              <p:nvPr/>
            </p:nvSpPr>
            <p:spPr bwMode="auto">
              <a:xfrm>
                <a:off x="732263" y="1474678"/>
                <a:ext cx="5546582" cy="8100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d>
                            <m:dPr>
                              <m:ctrlPr>
                                <a:rPr lang="en-US" sz="1800" b="1" i="1" smtClean="0">
                                  <a:latin typeface="Cambria Math" panose="02040503050406030204" pitchFamily="18" charset="0"/>
                                </a:rPr>
                              </m:ctrlPr>
                            </m:dPr>
                            <m:e>
                              <m:r>
                                <a:rPr lang="en-US" sz="1800" b="1" i="1">
                                  <a:latin typeface="Cambria Math" panose="02040503050406030204" pitchFamily="18" charset="0"/>
                                </a:rPr>
                                <m:t>𝑺</m:t>
                              </m:r>
                              <m:r>
                                <a:rPr lang="en-US" sz="1800" b="1" i="1" smtClean="0">
                                  <a:latin typeface="Cambria Math" panose="02040503050406030204" pitchFamily="18" charset="0"/>
                                </a:rPr>
                                <m:t>𝒂</m:t>
                              </m:r>
                            </m:e>
                          </m:d>
                        </m:e>
                        <m:sub>
                          <m:r>
                            <a:rPr lang="en-US" sz="1800" b="1" i="1" smtClean="0">
                              <a:latin typeface="Cambria Math" panose="02040503050406030204" pitchFamily="18" charset="0"/>
                            </a:rPr>
                            <m:t>𝒊</m:t>
                          </m:r>
                        </m:sub>
                      </m:sSub>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𝑖𝑗</m:t>
                              </m:r>
                            </m:sub>
                          </m:sSub>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𝑗</m:t>
                              </m:r>
                            </m:sub>
                          </m:sSub>
                        </m:e>
                      </m:nary>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1"/>
                                    <m:mcJc m:val="center"/>
                                  </m:mcPr>
                                </m:mc>
                              </m:mcs>
                              <m:ctrlPr>
                                <a:rPr lang="en-US" altLang="zh-TW" sz="1800" b="0" i="1" smtClean="0">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oMath>
                  </m:oMathPara>
                </a14:m>
                <a:endParaRPr lang="en-US" sz="1800" b="1" dirty="0"/>
              </a:p>
            </p:txBody>
          </p:sp>
        </mc:Choice>
        <mc:Fallback xmlns="">
          <p:sp>
            <p:nvSpPr>
              <p:cNvPr id="4" name="TextBox 3">
                <a:extLst>
                  <a:ext uri="{FF2B5EF4-FFF2-40B4-BE49-F238E27FC236}">
                    <a16:creationId xmlns:a16="http://schemas.microsoft.com/office/drawing/2014/main" id="{7B57E6E5-C709-3519-5D0D-D169DCA1EEE8}"/>
                  </a:ext>
                </a:extLst>
              </p:cNvPr>
              <p:cNvSpPr txBox="1">
                <a:spLocks noRot="1" noChangeAspect="1" noMove="1" noResize="1" noEditPoints="1" noAdjustHandles="1" noChangeArrowheads="1" noChangeShapeType="1" noTextEdit="1"/>
              </p:cNvSpPr>
              <p:nvPr/>
            </p:nvSpPr>
            <p:spPr bwMode="auto">
              <a:xfrm>
                <a:off x="732263" y="1474678"/>
                <a:ext cx="5546582" cy="810094"/>
              </a:xfrm>
              <a:prstGeom prst="rect">
                <a:avLst/>
              </a:prstGeom>
              <a:blipFill>
                <a:blip r:embed="rId2"/>
                <a:stretch>
                  <a:fillRect t="-107813" b="-16562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4E84222-FDE7-80BF-1923-ED00D9FB6219}"/>
                  </a:ext>
                </a:extLst>
              </p:cNvPr>
              <p:cNvSpPr txBox="1"/>
              <p:nvPr/>
            </p:nvSpPr>
            <p:spPr bwMode="auto">
              <a:xfrm>
                <a:off x="223449" y="4369897"/>
                <a:ext cx="8696035" cy="81009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d>
                            <m:dPr>
                              <m:ctrlPr>
                                <a:rPr lang="en-US" sz="1800" b="1" i="1" smtClean="0">
                                  <a:latin typeface="Cambria Math" panose="02040503050406030204" pitchFamily="18" charset="0"/>
                                </a:rPr>
                              </m:ctrlPr>
                            </m:dPr>
                            <m:e>
                              <m:r>
                                <a:rPr lang="en-US" sz="1800" b="1" i="1">
                                  <a:latin typeface="Cambria Math" panose="02040503050406030204" pitchFamily="18" charset="0"/>
                                </a:rPr>
                                <m:t>𝑺</m:t>
                              </m:r>
                              <m:r>
                                <a:rPr lang="en-US" sz="1800" b="1" i="1" smtClean="0">
                                  <a:latin typeface="Cambria Math" panose="02040503050406030204" pitchFamily="18" charset="0"/>
                                </a:rPr>
                                <m:t>𝑨</m:t>
                              </m:r>
                            </m:e>
                          </m:d>
                        </m:e>
                        <m:sub>
                          <m:r>
                            <a:rPr lang="en-US" sz="1800" b="1" i="1" smtClean="0">
                              <a:latin typeface="Cambria Math" panose="02040503050406030204" pitchFamily="18" charset="0"/>
                            </a:rPr>
                            <m:t>𝒎𝒏</m:t>
                          </m:r>
                        </m:sub>
                      </m:sSub>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𝑚𝑗</m:t>
                              </m:r>
                            </m:sub>
                          </m:sSub>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b="0" i="1" smtClean="0">
                                  <a:latin typeface="Cambria Math" panose="02040503050406030204" pitchFamily="18" charset="0"/>
                                  <a:ea typeface="Cambria Math" panose="02040503050406030204" pitchFamily="18" charset="0"/>
                                </a:rPr>
                                <m:t>𝑗𝑛</m:t>
                              </m:r>
                            </m:sub>
                          </m:sSub>
                        </m:e>
                      </m:nary>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d>
                        <m:dPr>
                          <m:ctrlPr>
                            <a:rPr lang="en-US" sz="18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22</m:t>
                                    </m:r>
                                  </m:sub>
                                </m:sSub>
                              </m:e>
                            </m:mr>
                          </m:m>
                        </m:e>
                      </m:d>
                      <m:r>
                        <a:rPr lang="en-US" altLang="zh-TW" sz="1800" b="0" i="1" smtClean="0">
                          <a:latin typeface="Cambria Math" panose="02040503050406030204" pitchFamily="18" charset="0"/>
                        </a:rPr>
                        <m:t>=</m:t>
                      </m:r>
                      <m:d>
                        <m:dPr>
                          <m:ctrlPr>
                            <a:rPr lang="en-US" altLang="zh-TW" sz="1800" b="0" i="1" smtClean="0">
                              <a:latin typeface="Cambria Math" panose="02040503050406030204" pitchFamily="18" charset="0"/>
                            </a:rPr>
                          </m:ctrlPr>
                        </m:dPr>
                        <m:e>
                          <m:m>
                            <m:mPr>
                              <m:mcs>
                                <m:mc>
                                  <m:mcPr>
                                    <m:count m:val="2"/>
                                    <m:mcJc m:val="center"/>
                                  </m:mcPr>
                                </m:mc>
                              </m:mcs>
                              <m:ctrlPr>
                                <a:rPr lang="en-US" altLang="zh-TW" sz="1800" b="0" i="1" smtClean="0">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𝐴</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e>
                            </m:mr>
                          </m:m>
                        </m:e>
                      </m:d>
                    </m:oMath>
                  </m:oMathPara>
                </a14:m>
                <a:endParaRPr lang="en-US" sz="1800" b="1" dirty="0"/>
              </a:p>
            </p:txBody>
          </p:sp>
        </mc:Choice>
        <mc:Fallback xmlns="">
          <p:sp>
            <p:nvSpPr>
              <p:cNvPr id="5" name="TextBox 4">
                <a:extLst>
                  <a:ext uri="{FF2B5EF4-FFF2-40B4-BE49-F238E27FC236}">
                    <a16:creationId xmlns:a16="http://schemas.microsoft.com/office/drawing/2014/main" id="{14E84222-FDE7-80BF-1923-ED00D9FB6219}"/>
                  </a:ext>
                </a:extLst>
              </p:cNvPr>
              <p:cNvSpPr txBox="1">
                <a:spLocks noRot="1" noChangeAspect="1" noMove="1" noResize="1" noEditPoints="1" noAdjustHandles="1" noChangeArrowheads="1" noChangeShapeType="1" noTextEdit="1"/>
              </p:cNvSpPr>
              <p:nvPr/>
            </p:nvSpPr>
            <p:spPr bwMode="auto">
              <a:xfrm>
                <a:off x="223449" y="4369897"/>
                <a:ext cx="8696035" cy="810094"/>
              </a:xfrm>
              <a:prstGeom prst="rect">
                <a:avLst/>
              </a:prstGeom>
              <a:blipFill>
                <a:blip r:embed="rId3"/>
                <a:stretch>
                  <a:fillRect t="-106154" b="-161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B13E3DC-2C28-458B-E4FB-BBB090B98820}"/>
                  </a:ext>
                </a:extLst>
              </p:cNvPr>
              <p:cNvSpPr txBox="1"/>
              <p:nvPr/>
            </p:nvSpPr>
            <p:spPr bwMode="auto">
              <a:xfrm>
                <a:off x="700279" y="66435"/>
                <a:ext cx="8136904" cy="3916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r>
                      <a:rPr lang="en-US" sz="1800" b="0" i="1" smtClean="0">
                        <a:latin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×2</m:t>
                    </m:r>
                  </m:oMath>
                </a14:m>
                <a:r>
                  <a:rPr lang="en-US" sz="1800" dirty="0"/>
                  <a:t> Matrix</a:t>
                </a:r>
                <a:r>
                  <a:rPr lang="zh-TW" altLang="en-US" sz="1800" dirty="0"/>
                  <a:t>矩陣是</a:t>
                </a:r>
                <a:r>
                  <a:rPr lang="en-US" sz="1800" dirty="0" err="1"/>
                  <a:t>兩組行向量</a:t>
                </a:r>
                <a:r>
                  <a:rPr lang="en-US" sz="1800" dirty="0"/>
                  <a:t>(4個實數或複數)：</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𝑖</m:t>
                        </m:r>
                        <m:r>
                          <a:rPr lang="en-US" altLang="zh-TW" sz="1800" b="0" i="1" smtClean="0">
                            <a:latin typeface="Cambria Math" panose="02040503050406030204" pitchFamily="18" charset="0"/>
                          </a:rPr>
                          <m:t>𝑗</m:t>
                        </m:r>
                      </m:sub>
                    </m:sSub>
                    <m:r>
                      <a:rPr lang="en-US" altLang="zh-TW" sz="1800" i="1">
                        <a:latin typeface="Cambria Math" panose="02040503050406030204" pitchFamily="18" charset="0"/>
                      </a:rPr>
                      <m:t>, </m:t>
                    </m:r>
                    <m:r>
                      <a:rPr lang="en-US" sz="1800" i="1" dirty="0">
                        <a:latin typeface="Cambria Math" panose="02040503050406030204" pitchFamily="18" charset="0"/>
                      </a:rPr>
                      <m:t>𝑖</m:t>
                    </m:r>
                    <m:r>
                      <a:rPr lang="en-US" sz="1800" b="0" i="1" dirty="0" smtClean="0">
                        <a:latin typeface="Cambria Math" panose="02040503050406030204" pitchFamily="18" charset="0"/>
                      </a:rPr>
                      <m:t>,</m:t>
                    </m:r>
                    <m:r>
                      <a:rPr lang="en-US" sz="1800" b="0" i="1" dirty="0" smtClean="0">
                        <a:latin typeface="Cambria Math" panose="02040503050406030204" pitchFamily="18" charset="0"/>
                      </a:rPr>
                      <m:t>𝑗</m:t>
                    </m:r>
                    <m:r>
                      <a:rPr lang="en-US" sz="1800" i="1" dirty="0">
                        <a:latin typeface="Cambria Math" panose="02040503050406030204" pitchFamily="18" charset="0"/>
                      </a:rPr>
                      <m:t>=1,2</m:t>
                    </m:r>
                  </m:oMath>
                </a14:m>
                <a:r>
                  <a:rPr lang="en-US" sz="1800" dirty="0"/>
                  <a:t>，</a:t>
                </a:r>
                <a:r>
                  <a:rPr lang="en-US" sz="1800" dirty="0" err="1"/>
                  <a:t>組成的數學量</a:t>
                </a:r>
                <a:r>
                  <a:rPr lang="en-US" sz="1800" dirty="0"/>
                  <a:t>。</a:t>
                </a:r>
              </a:p>
            </p:txBody>
          </p:sp>
        </mc:Choice>
        <mc:Fallback xmlns="">
          <p:sp>
            <p:nvSpPr>
              <p:cNvPr id="3" name="TextBox 2">
                <a:extLst>
                  <a:ext uri="{FF2B5EF4-FFF2-40B4-BE49-F238E27FC236}">
                    <a16:creationId xmlns:a16="http://schemas.microsoft.com/office/drawing/2014/main" id="{AB13E3DC-2C28-458B-E4FB-BBB090B98820}"/>
                  </a:ext>
                </a:extLst>
              </p:cNvPr>
              <p:cNvSpPr txBox="1">
                <a:spLocks noRot="1" noChangeAspect="1" noMove="1" noResize="1" noEditPoints="1" noAdjustHandles="1" noChangeArrowheads="1" noChangeShapeType="1" noTextEdit="1"/>
              </p:cNvSpPr>
              <p:nvPr/>
            </p:nvSpPr>
            <p:spPr bwMode="auto">
              <a:xfrm>
                <a:off x="700279" y="66435"/>
                <a:ext cx="8136904" cy="391646"/>
              </a:xfrm>
              <a:prstGeom prst="rect">
                <a:avLst/>
              </a:prstGeom>
              <a:blipFill>
                <a:blip r:embed="rId4"/>
                <a:stretch>
                  <a:fillRect t="-9677"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EB6467A-246B-2778-4D58-931AFC3A8001}"/>
                  </a:ext>
                </a:extLst>
              </p:cNvPr>
              <p:cNvSpPr txBox="1"/>
              <p:nvPr/>
            </p:nvSpPr>
            <p:spPr bwMode="auto">
              <a:xfrm>
                <a:off x="743356" y="500504"/>
                <a:ext cx="1583126" cy="513026"/>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𝑺</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oMath>
                  </m:oMathPara>
                </a14:m>
                <a:endParaRPr lang="en-US" sz="1800" b="1" dirty="0"/>
              </a:p>
            </p:txBody>
          </p:sp>
        </mc:Choice>
        <mc:Fallback xmlns="">
          <p:sp>
            <p:nvSpPr>
              <p:cNvPr id="6" name="TextBox 5">
                <a:extLst>
                  <a:ext uri="{FF2B5EF4-FFF2-40B4-BE49-F238E27FC236}">
                    <a16:creationId xmlns:a16="http://schemas.microsoft.com/office/drawing/2014/main" id="{EEB6467A-246B-2778-4D58-931AFC3A8001}"/>
                  </a:ext>
                </a:extLst>
              </p:cNvPr>
              <p:cNvSpPr txBox="1">
                <a:spLocks noRot="1" noChangeAspect="1" noMove="1" noResize="1" noEditPoints="1" noAdjustHandles="1" noChangeArrowheads="1" noChangeShapeType="1" noTextEdit="1"/>
              </p:cNvSpPr>
              <p:nvPr/>
            </p:nvSpPr>
            <p:spPr bwMode="auto">
              <a:xfrm>
                <a:off x="743356" y="500504"/>
                <a:ext cx="1583126" cy="513026"/>
              </a:xfrm>
              <a:prstGeom prst="rect">
                <a:avLst/>
              </a:prstGeom>
              <a:blipFill>
                <a:blip r:embed="rId5"/>
                <a:stretch>
                  <a:fillRect l="-2381" t="-2439" b="-9756"/>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2DC7D588-C939-0180-3E78-44157C7DFE40}"/>
              </a:ext>
            </a:extLst>
          </p:cNvPr>
          <p:cNvSpPr txBox="1"/>
          <p:nvPr/>
        </p:nvSpPr>
        <p:spPr bwMode="auto">
          <a:xfrm>
            <a:off x="2326482" y="528629"/>
            <a:ext cx="57900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TW" altLang="en-US" sz="1800" dirty="0"/>
              <a:t>也可以看成是</a:t>
            </a:r>
            <a:r>
              <a:rPr lang="en-US" sz="1800" dirty="0" err="1"/>
              <a:t>兩組列向量。兩種看法都有用</a:t>
            </a:r>
            <a:r>
              <a:rPr lang="en-US" sz="1800" dirty="0"/>
              <a:t>。</a:t>
            </a:r>
          </a:p>
        </p:txBody>
      </p:sp>
      <p:sp>
        <p:nvSpPr>
          <p:cNvPr id="11" name="TextBox 10">
            <a:extLst>
              <a:ext uri="{FF2B5EF4-FFF2-40B4-BE49-F238E27FC236}">
                <a16:creationId xmlns:a16="http://schemas.microsoft.com/office/drawing/2014/main" id="{07A0DFAA-F55D-CF69-4433-A9E2BB390A8D}"/>
              </a:ext>
            </a:extLst>
          </p:cNvPr>
          <p:cNvSpPr txBox="1"/>
          <p:nvPr/>
        </p:nvSpPr>
        <p:spPr bwMode="auto">
          <a:xfrm>
            <a:off x="687475" y="1074336"/>
            <a:ext cx="4008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矩陣乘行向量得一行向量：</a:t>
            </a:r>
            <a:endParaRPr lang="en-US" sz="1800" dirty="0"/>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B1894FA-532B-E74A-1717-AC9AC3F6827A}"/>
                  </a:ext>
                </a:extLst>
              </p:cNvPr>
              <p:cNvSpPr txBox="1"/>
              <p:nvPr/>
            </p:nvSpPr>
            <p:spPr bwMode="auto">
              <a:xfrm>
                <a:off x="779231" y="3119486"/>
                <a:ext cx="7585538" cy="778803"/>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smtClean="0">
                              <a:latin typeface="Cambria Math" panose="02040503050406030204" pitchFamily="18" charset="0"/>
                            </a:rPr>
                          </m:ctrlPr>
                        </m:sSubPr>
                        <m:e>
                          <m:d>
                            <m:dPr>
                              <m:ctrlPr>
                                <a:rPr lang="en-US" sz="1800" b="1" i="1" smtClean="0">
                                  <a:latin typeface="Cambria Math" panose="02040503050406030204" pitchFamily="18" charset="0"/>
                                </a:rPr>
                              </m:ctrlPr>
                            </m:dPr>
                            <m:e>
                              <m:sSup>
                                <m:sSupPr>
                                  <m:ctrlPr>
                                    <a:rPr lang="en-US" altLang="zh-TW" sz="1800" b="1" i="1">
                                      <a:latin typeface="Cambria Math" panose="02040503050406030204" pitchFamily="18" charset="0"/>
                                    </a:rPr>
                                  </m:ctrlPr>
                                </m:sSupPr>
                                <m:e>
                                  <m:r>
                                    <a:rPr lang="en-US" sz="1800" b="1" i="1">
                                      <a:latin typeface="Cambria Math" panose="02040503050406030204" pitchFamily="18" charset="0"/>
                                    </a:rPr>
                                    <m:t>𝒂</m:t>
                                  </m:r>
                                </m:e>
                                <m:sup>
                                  <m:r>
                                    <m:rPr>
                                      <m:sty m:val="p"/>
                                    </m:rPr>
                                    <a:rPr lang="en-US" altLang="zh-TW" sz="1800">
                                      <a:latin typeface="Cambria Math" panose="02040503050406030204" pitchFamily="18" charset="0"/>
                                    </a:rPr>
                                    <m:t>T</m:t>
                                  </m:r>
                                </m:sup>
                              </m:sSup>
                              <m:r>
                                <a:rPr lang="en-US" sz="1800" b="1" i="1">
                                  <a:latin typeface="Cambria Math" panose="02040503050406030204" pitchFamily="18" charset="0"/>
                                </a:rPr>
                                <m:t>𝑺</m:t>
                              </m:r>
                            </m:e>
                          </m:d>
                        </m:e>
                        <m:sub>
                          <m:r>
                            <a:rPr lang="en-US" sz="1800" b="0" i="1" smtClean="0">
                              <a:latin typeface="Cambria Math" panose="02040503050406030204" pitchFamily="18" charset="0"/>
                            </a:rPr>
                            <m:t>𝑗</m:t>
                          </m:r>
                        </m:sub>
                      </m:sSub>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𝑖</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𝑎</m:t>
                              </m:r>
                            </m:e>
                            <m:sub>
                              <m:r>
                                <a:rPr lang="en-US" sz="1800" b="0" i="1" smtClean="0">
                                  <a:latin typeface="Cambria Math" panose="02040503050406030204" pitchFamily="18" charset="0"/>
                                  <a:ea typeface="Cambria Math" panose="02040503050406030204" pitchFamily="18" charset="0"/>
                                </a:rPr>
                                <m:t>𝑖</m:t>
                              </m:r>
                            </m:sub>
                          </m:s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𝑗</m:t>
                              </m:r>
                            </m:sub>
                          </m:sSub>
                        </m:e>
                      </m:nary>
                      <m:r>
                        <a:rPr lang="en-US" sz="1800" b="0" i="1" smtClean="0">
                          <a:latin typeface="Cambria Math" panose="02040503050406030204" pitchFamily="18" charset="0"/>
                          <a:ea typeface="Cambria Math" panose="02040503050406030204" pitchFamily="18" charset="0"/>
                        </a:rPr>
                        <m:t>=</m:t>
                      </m:r>
                      <m:d>
                        <m:dPr>
                          <m:ctrlPr>
                            <a:rPr lang="en-US" altLang="zh-TW" sz="1800" b="1" i="1">
                              <a:latin typeface="Cambria Math" panose="02040503050406030204" pitchFamily="18" charset="0"/>
                            </a:rPr>
                          </m:ctrlPr>
                        </m:dPr>
                        <m:e>
                          <m:m>
                            <m:mPr>
                              <m:mcs>
                                <m:mc>
                                  <m:mcPr>
                                    <m:count m:val="2"/>
                                    <m:mcJc m:val="center"/>
                                  </m:mcPr>
                                </m:mc>
                              </m:mcs>
                              <m:ctrlPr>
                                <a:rPr lang="en-US" altLang="zh-TW" sz="1800" b="1"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d>
                        <m:dPr>
                          <m:ctrlPr>
                            <a:rPr lang="en-US" sz="1800" i="1">
                              <a:latin typeface="Cambria Math" panose="02040503050406030204" pitchFamily="18" charset="0"/>
                              <a:ea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22</m:t>
                                    </m:r>
                                  </m:sub>
                                </m:sSub>
                              </m:e>
                            </m:mr>
                          </m:m>
                        </m:e>
                      </m:d>
                      <m:r>
                        <a:rPr lang="en-US" altLang="zh-TW" sz="1800" b="0" i="1" smtClean="0">
                          <a:latin typeface="Cambria Math" panose="02040503050406030204" pitchFamily="18" charset="0"/>
                        </a:rPr>
                        <m:t>=</m:t>
                      </m:r>
                      <m:d>
                        <m:dPr>
                          <m:ctrlPr>
                            <a:rPr lang="en-US" altLang="zh-TW" sz="1800" b="1"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m>
                            <m:mPr>
                              <m:mcs>
                                <m:mc>
                                  <m:mcPr>
                                    <m:count m:val="2"/>
                                    <m:mcJc m:val="center"/>
                                  </m:mcPr>
                                </m:mc>
                              </m:mcs>
                              <m:ctrlPr>
                                <a:rPr lang="en-US" altLang="zh-TW" sz="1800" b="1"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11</m:t>
                                    </m:r>
                                  </m:sub>
                                </m:sSub>
                                <m:r>
                                  <a:rPr lang="en-US" altLang="zh-TW" sz="1800" i="1">
                                    <a:latin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1</m:t>
                                    </m:r>
                                  </m:sub>
                                </m:sSub>
                              </m:e>
                              <m:e>
                                <m:sSub>
                                  <m:sSubPr>
                                    <m:ctrlPr>
                                      <a:rPr lang="en-US" sz="1800" i="1">
                                        <a:latin typeface="Cambria Math" panose="02040503050406030204" pitchFamily="18" charset="0"/>
                                        <a:ea typeface="Cambria Math" panose="02040503050406030204" pitchFamily="18" charset="0"/>
                                      </a:rPr>
                                    </m:ctrlPr>
                                  </m:sSubP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m:t>
                                    </m:r>
                                    <m:r>
                                      <a:rPr lang="en-US" sz="1800" b="0" i="1" smtClean="0">
                                        <a:latin typeface="Cambria Math" panose="02040503050406030204" pitchFamily="18" charset="0"/>
                                        <a:ea typeface="Cambria Math" panose="02040503050406030204" pitchFamily="18" charset="0"/>
                                      </a:rPr>
                                      <m:t>2</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2</m:t>
                                    </m:r>
                                  </m:sub>
                                </m:sSub>
                              </m:e>
                            </m:mr>
                          </m:m>
                        </m:e>
                      </m:d>
                    </m:oMath>
                  </m:oMathPara>
                </a14:m>
                <a:endParaRPr lang="en-US" sz="1800" b="1" dirty="0"/>
              </a:p>
            </p:txBody>
          </p:sp>
        </mc:Choice>
        <mc:Fallback xmlns="">
          <p:sp>
            <p:nvSpPr>
              <p:cNvPr id="12" name="TextBox 11">
                <a:extLst>
                  <a:ext uri="{FF2B5EF4-FFF2-40B4-BE49-F238E27FC236}">
                    <a16:creationId xmlns:a16="http://schemas.microsoft.com/office/drawing/2014/main" id="{3B1894FA-532B-E74A-1717-AC9AC3F6827A}"/>
                  </a:ext>
                </a:extLst>
              </p:cNvPr>
              <p:cNvSpPr txBox="1">
                <a:spLocks noRot="1" noChangeAspect="1" noMove="1" noResize="1" noEditPoints="1" noAdjustHandles="1" noChangeArrowheads="1" noChangeShapeType="1" noTextEdit="1"/>
              </p:cNvSpPr>
              <p:nvPr/>
            </p:nvSpPr>
            <p:spPr bwMode="auto">
              <a:xfrm>
                <a:off x="779231" y="3119486"/>
                <a:ext cx="7585538" cy="778803"/>
              </a:xfrm>
              <a:prstGeom prst="rect">
                <a:avLst/>
              </a:prstGeom>
              <a:blipFill>
                <a:blip r:embed="rId6"/>
                <a:stretch>
                  <a:fillRect t="-111290" b="-174194"/>
                </a:stretch>
              </a:blipFill>
              <a:ln>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6EECDCF1-4BCF-F01A-E3AA-B486CD993391}"/>
              </a:ext>
            </a:extLst>
          </p:cNvPr>
          <p:cNvSpPr txBox="1"/>
          <p:nvPr/>
        </p:nvSpPr>
        <p:spPr bwMode="auto">
          <a:xfrm>
            <a:off x="696514" y="2715172"/>
            <a:ext cx="4008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t>列向量</a:t>
            </a:r>
            <a:r>
              <a:rPr lang="zh-TW" altLang="en-US" sz="1800" dirty="0"/>
              <a:t>乘矩陣得一列向量：</a:t>
            </a:r>
            <a:endParaRPr lang="en-US" sz="1800" dirty="0"/>
          </a:p>
        </p:txBody>
      </p:sp>
      <p:cxnSp>
        <p:nvCxnSpPr>
          <p:cNvPr id="15" name="Straight Connector 14">
            <a:extLst>
              <a:ext uri="{FF2B5EF4-FFF2-40B4-BE49-F238E27FC236}">
                <a16:creationId xmlns:a16="http://schemas.microsoft.com/office/drawing/2014/main" id="{A475A49E-18EE-BBFA-8AB5-0D635ABAFDF0}"/>
              </a:ext>
            </a:extLst>
          </p:cNvPr>
          <p:cNvCxnSpPr/>
          <p:nvPr/>
        </p:nvCxnSpPr>
        <p:spPr>
          <a:xfrm>
            <a:off x="2704636" y="1705314"/>
            <a:ext cx="1163462" cy="0"/>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D21B768-7E91-0301-7A4C-47CB0321D98F}"/>
              </a:ext>
            </a:extLst>
          </p:cNvPr>
          <p:cNvCxnSpPr>
            <a:cxnSpLocks/>
          </p:cNvCxnSpPr>
          <p:nvPr/>
        </p:nvCxnSpPr>
        <p:spPr>
          <a:xfrm>
            <a:off x="4012114" y="1488688"/>
            <a:ext cx="0" cy="83831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D0994B-2C14-788D-46BE-C7ED4636D38E}"/>
              </a:ext>
            </a:extLst>
          </p:cNvPr>
          <p:cNvCxnSpPr>
            <a:cxnSpLocks/>
          </p:cNvCxnSpPr>
          <p:nvPr/>
        </p:nvCxnSpPr>
        <p:spPr>
          <a:xfrm>
            <a:off x="2895620" y="3533946"/>
            <a:ext cx="1019446" cy="0"/>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5FAD40-1426-1770-ECC6-D972C9D06726}"/>
              </a:ext>
            </a:extLst>
          </p:cNvPr>
          <p:cNvCxnSpPr>
            <a:cxnSpLocks/>
          </p:cNvCxnSpPr>
          <p:nvPr/>
        </p:nvCxnSpPr>
        <p:spPr>
          <a:xfrm>
            <a:off x="4131090" y="3059971"/>
            <a:ext cx="0" cy="83831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2FE104A-3532-2621-E502-EC6C30661CE9}"/>
              </a:ext>
            </a:extLst>
          </p:cNvPr>
          <p:cNvSpPr txBox="1"/>
          <p:nvPr/>
        </p:nvSpPr>
        <p:spPr bwMode="auto">
          <a:xfrm>
            <a:off x="715552" y="5332777"/>
            <a:ext cx="7271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en-US" sz="1800" dirty="0" err="1"/>
              <a:t>列向量</a:t>
            </a:r>
            <a:r>
              <a:rPr lang="zh-TW" altLang="en-US" sz="1800" dirty="0"/>
              <a:t>乘矩陣乘行向量，等於</a:t>
            </a:r>
            <a:r>
              <a:rPr lang="en-US" sz="1800" dirty="0" err="1"/>
              <a:t>列向量</a:t>
            </a:r>
            <a:r>
              <a:rPr lang="zh-TW" altLang="en-US" sz="1800" dirty="0"/>
              <a:t>乘行向量，得到一個數：</a:t>
            </a:r>
            <a:endParaRPr lang="en-US" sz="1800"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562181C4-2841-3D0F-DA54-6C8901168408}"/>
                  </a:ext>
                </a:extLst>
              </p:cNvPr>
              <p:cNvSpPr txBox="1"/>
              <p:nvPr/>
            </p:nvSpPr>
            <p:spPr bwMode="auto">
              <a:xfrm>
                <a:off x="726645" y="5752700"/>
                <a:ext cx="1992789" cy="810094"/>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rPr>
                          </m:ctrlPr>
                        </m:sSupPr>
                        <m:e>
                          <m:r>
                            <a:rPr lang="en-US" sz="1800" b="1" i="1" smtClean="0">
                              <a:latin typeface="Cambria Math" panose="02040503050406030204" pitchFamily="18" charset="0"/>
                            </a:rPr>
                            <m:t>𝒃</m:t>
                          </m:r>
                        </m:e>
                        <m:sup>
                          <m:r>
                            <m:rPr>
                              <m:sty m:val="p"/>
                            </m:rPr>
                            <a:rPr lang="en-US" sz="1800" b="0" i="0" smtClean="0">
                              <a:latin typeface="Cambria Math" panose="02040503050406030204" pitchFamily="18" charset="0"/>
                              <a:ea typeface="Cambria Math" panose="02040503050406030204" pitchFamily="18" charset="0"/>
                            </a:rPr>
                            <m:t>T</m:t>
                          </m:r>
                        </m:sup>
                      </m:sSup>
                      <m:r>
                        <a:rPr lang="en-US" sz="1800" b="1" i="1" smtClean="0">
                          <a:latin typeface="Cambria Math" panose="02040503050406030204" pitchFamily="18" charset="0"/>
                        </a:rPr>
                        <m:t>𝑺</m:t>
                      </m:r>
                      <m:r>
                        <a:rPr lang="en-US" sz="1800" b="1" i="1" smtClean="0">
                          <a:latin typeface="Cambria Math" panose="02040503050406030204" pitchFamily="18" charset="0"/>
                          <a:ea typeface="Cambria Math" panose="02040503050406030204" pitchFamily="18" charset="0"/>
                        </a:rPr>
                        <m:t>𝒂</m:t>
                      </m:r>
                      <m:r>
                        <a:rPr lang="en-US" sz="1800" b="0" i="1" smtClean="0">
                          <a:latin typeface="Cambria Math" panose="02040503050406030204" pitchFamily="18" charset="0"/>
                        </a:rPr>
                        <m:t>=</m:t>
                      </m:r>
                      <m:nary>
                        <m:naryPr>
                          <m:chr m:val="∑"/>
                          <m:ctrlPr>
                            <a:rPr lang="en-US" sz="1800" i="1">
                              <a:latin typeface="Cambria Math" panose="02040503050406030204" pitchFamily="18" charset="0"/>
                            </a:rPr>
                          </m:ctrlPr>
                        </m:naryPr>
                        <m:sub>
                          <m:r>
                            <a:rPr lang="en-US" sz="1800" b="0" i="1" smtClean="0">
                              <a:latin typeface="Cambria Math" panose="02040503050406030204" pitchFamily="18" charset="0"/>
                            </a:rPr>
                            <m:t>𝑖</m:t>
                          </m:r>
                          <m:r>
                            <a:rPr lang="en-US" sz="1800" b="0" i="1" smtClean="0">
                              <a:latin typeface="Cambria Math" panose="02040503050406030204" pitchFamily="18" charset="0"/>
                            </a:rPr>
                            <m:t>,</m:t>
                          </m:r>
                          <m:r>
                            <a:rPr lang="en-US" sz="1800" i="1">
                              <a:latin typeface="Cambria Math" panose="02040503050406030204" pitchFamily="18" charset="0"/>
                            </a:rPr>
                            <m:t>𝑗</m:t>
                          </m:r>
                          <m:r>
                            <a:rPr lang="en-US" sz="1800" i="1">
                              <a:latin typeface="Cambria Math" panose="02040503050406030204" pitchFamily="18" charset="0"/>
                            </a:rPr>
                            <m:t>=1</m:t>
                          </m:r>
                        </m:sub>
                        <m:sup>
                          <m:r>
                            <a:rPr lang="en-US" sz="1800" i="1">
                              <a:latin typeface="Cambria Math" panose="02040503050406030204" pitchFamily="18" charset="0"/>
                            </a:rPr>
                            <m:t>2</m:t>
                          </m:r>
                        </m:sup>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𝑏</m:t>
                              </m:r>
                            </m:e>
                            <m:sub>
                              <m:r>
                                <a:rPr lang="en-US" sz="1800" i="1">
                                  <a:latin typeface="Cambria Math" panose="02040503050406030204" pitchFamily="18" charset="0"/>
                                  <a:ea typeface="Cambria Math" panose="02040503050406030204" pitchFamily="18" charset="0"/>
                                </a:rPr>
                                <m:t>𝑖</m:t>
                              </m:r>
                            </m:sub>
                          </m:sSub>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𝑖</m:t>
                              </m:r>
                              <m:r>
                                <a:rPr lang="en-US" sz="1800" i="1">
                                  <a:latin typeface="Cambria Math" panose="02040503050406030204" pitchFamily="18" charset="0"/>
                                  <a:ea typeface="Cambria Math" panose="02040503050406030204" pitchFamily="18" charset="0"/>
                                </a:rPr>
                                <m:t>𝑗</m:t>
                              </m:r>
                            </m:sub>
                          </m:sSub>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𝑎</m:t>
                              </m:r>
                            </m:e>
                            <m:sub>
                              <m:r>
                                <a:rPr lang="en-US" sz="1800" i="1">
                                  <a:latin typeface="Cambria Math" panose="02040503050406030204" pitchFamily="18" charset="0"/>
                                  <a:ea typeface="Cambria Math" panose="02040503050406030204" pitchFamily="18" charset="0"/>
                                </a:rPr>
                                <m:t>𝑗</m:t>
                              </m:r>
                            </m:sub>
                          </m:sSub>
                        </m:e>
                      </m:nary>
                    </m:oMath>
                  </m:oMathPara>
                </a14:m>
                <a:endParaRPr lang="en-US" sz="1800" b="1" dirty="0"/>
              </a:p>
            </p:txBody>
          </p:sp>
        </mc:Choice>
        <mc:Fallback xmlns="">
          <p:sp>
            <p:nvSpPr>
              <p:cNvPr id="22" name="TextBox 21">
                <a:extLst>
                  <a:ext uri="{FF2B5EF4-FFF2-40B4-BE49-F238E27FC236}">
                    <a16:creationId xmlns:a16="http://schemas.microsoft.com/office/drawing/2014/main" id="{562181C4-2841-3D0F-DA54-6C8901168408}"/>
                  </a:ext>
                </a:extLst>
              </p:cNvPr>
              <p:cNvSpPr txBox="1">
                <a:spLocks noRot="1" noChangeAspect="1" noMove="1" noResize="1" noEditPoints="1" noAdjustHandles="1" noChangeArrowheads="1" noChangeShapeType="1" noTextEdit="1"/>
              </p:cNvSpPr>
              <p:nvPr/>
            </p:nvSpPr>
            <p:spPr bwMode="auto">
              <a:xfrm>
                <a:off x="726645" y="5752700"/>
                <a:ext cx="1992789" cy="810094"/>
              </a:xfrm>
              <a:prstGeom prst="rect">
                <a:avLst/>
              </a:prstGeom>
              <a:blipFill>
                <a:blip r:embed="rId7"/>
                <a:stretch>
                  <a:fillRect l="-2532" t="-109375" r="-1266" b="-165625"/>
                </a:stretch>
              </a:blipFill>
              <a:ln>
                <a:noFill/>
              </a:ln>
            </p:spPr>
            <p:txBody>
              <a:bodyPr/>
              <a:lstStyle/>
              <a:p>
                <a:r>
                  <a:rPr lang="en-US">
                    <a:noFill/>
                  </a:rPr>
                  <a:t> </a:t>
                </a:r>
              </a:p>
            </p:txBody>
          </p:sp>
        </mc:Fallback>
      </mc:AlternateContent>
      <p:sp>
        <p:nvSpPr>
          <p:cNvPr id="23" name="TextBox 22">
            <a:extLst>
              <a:ext uri="{FF2B5EF4-FFF2-40B4-BE49-F238E27FC236}">
                <a16:creationId xmlns:a16="http://schemas.microsoft.com/office/drawing/2014/main" id="{FCA5392F-7B2C-FF9B-0F8E-327C7095577D}"/>
              </a:ext>
            </a:extLst>
          </p:cNvPr>
          <p:cNvSpPr txBox="1"/>
          <p:nvPr/>
        </p:nvSpPr>
        <p:spPr bwMode="auto">
          <a:xfrm>
            <a:off x="3059832" y="5877272"/>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t>Arfken</a:t>
            </a:r>
            <a:r>
              <a:rPr lang="en-US" sz="1800" dirty="0"/>
              <a:t> p96-99</a:t>
            </a:r>
          </a:p>
        </p:txBody>
      </p:sp>
      <p:cxnSp>
        <p:nvCxnSpPr>
          <p:cNvPr id="24" name="Straight Connector 23">
            <a:extLst>
              <a:ext uri="{FF2B5EF4-FFF2-40B4-BE49-F238E27FC236}">
                <a16:creationId xmlns:a16="http://schemas.microsoft.com/office/drawing/2014/main" id="{3A8ECCC9-3DA9-555C-FFC9-1FC2B8B0AA65}"/>
              </a:ext>
            </a:extLst>
          </p:cNvPr>
          <p:cNvCxnSpPr>
            <a:cxnSpLocks/>
          </p:cNvCxnSpPr>
          <p:nvPr/>
        </p:nvCxnSpPr>
        <p:spPr>
          <a:xfrm>
            <a:off x="2550109" y="4941168"/>
            <a:ext cx="1019446" cy="0"/>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2F787F9-33BA-D042-7E08-B7B3EFCA0A6F}"/>
              </a:ext>
            </a:extLst>
          </p:cNvPr>
          <p:cNvCxnSpPr>
            <a:cxnSpLocks/>
          </p:cNvCxnSpPr>
          <p:nvPr/>
        </p:nvCxnSpPr>
        <p:spPr>
          <a:xfrm>
            <a:off x="4060910" y="4284478"/>
            <a:ext cx="0" cy="838318"/>
          </a:xfrm>
          <a:prstGeom prst="line">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58BBC38-C3D5-35AC-6CE5-660D40D776E6}"/>
              </a:ext>
            </a:extLst>
          </p:cNvPr>
          <p:cNvSpPr/>
          <p:nvPr/>
        </p:nvSpPr>
        <p:spPr>
          <a:xfrm>
            <a:off x="4588711" y="1488688"/>
            <a:ext cx="1584176" cy="377947"/>
          </a:xfrm>
          <a:prstGeom prst="ellipse">
            <a:avLst/>
          </a:prstGeom>
          <a:ln>
            <a:solidFill>
              <a:srgbClr val="FF0000"/>
            </a:solidFill>
          </a:ln>
        </p:spPr>
        <p:txBody>
          <a:bodyPr wrap="none" rtlCol="0" anchor="ctr">
            <a:spAutoFit/>
          </a:bodyPr>
          <a:lstStyle/>
          <a:p>
            <a:pPr algn="ctr"/>
            <a:endParaRPr lang="en-US" sz="1800" dirty="0">
              <a:latin typeface="Arial" charset="0"/>
            </a:endParaRPr>
          </a:p>
        </p:txBody>
      </p:sp>
      <p:sp>
        <p:nvSpPr>
          <p:cNvPr id="27" name="Oval 26">
            <a:extLst>
              <a:ext uri="{FF2B5EF4-FFF2-40B4-BE49-F238E27FC236}">
                <a16:creationId xmlns:a16="http://schemas.microsoft.com/office/drawing/2014/main" id="{FA29ED9E-47D3-9CEC-4C03-C2EB59FF38EA}"/>
              </a:ext>
            </a:extLst>
          </p:cNvPr>
          <p:cNvSpPr/>
          <p:nvPr/>
        </p:nvSpPr>
        <p:spPr>
          <a:xfrm>
            <a:off x="5067727" y="3344972"/>
            <a:ext cx="1681705" cy="377947"/>
          </a:xfrm>
          <a:prstGeom prst="ellipse">
            <a:avLst/>
          </a:prstGeom>
          <a:ln>
            <a:solidFill>
              <a:srgbClr val="FF0000"/>
            </a:solidFill>
          </a:ln>
        </p:spPr>
        <p:txBody>
          <a:bodyPr wrap="square" rtlCol="0" anchor="ctr">
            <a:spAutoFit/>
          </a:bodyPr>
          <a:lstStyle/>
          <a:p>
            <a:pPr algn="ctr"/>
            <a:endParaRPr lang="en-US" sz="1800" dirty="0">
              <a:latin typeface="Arial" charset="0"/>
            </a:endParaRPr>
          </a:p>
        </p:txBody>
      </p:sp>
      <p:sp>
        <p:nvSpPr>
          <p:cNvPr id="28" name="Oval 27">
            <a:extLst>
              <a:ext uri="{FF2B5EF4-FFF2-40B4-BE49-F238E27FC236}">
                <a16:creationId xmlns:a16="http://schemas.microsoft.com/office/drawing/2014/main" id="{431D55F3-2BF8-D506-CA15-E7ED6786BF20}"/>
              </a:ext>
            </a:extLst>
          </p:cNvPr>
          <p:cNvSpPr/>
          <p:nvPr/>
        </p:nvSpPr>
        <p:spPr>
          <a:xfrm>
            <a:off x="5362721" y="4774944"/>
            <a:ext cx="1584176" cy="377947"/>
          </a:xfrm>
          <a:prstGeom prst="ellipse">
            <a:avLst/>
          </a:prstGeom>
          <a:ln>
            <a:solidFill>
              <a:srgbClr val="FF0000"/>
            </a:solidFill>
          </a:ln>
        </p:spPr>
        <p:txBody>
          <a:bodyPr wrap="none" rtlCol="0" anchor="ctr">
            <a:spAutoFit/>
          </a:bodyPr>
          <a:lstStyle/>
          <a:p>
            <a:pPr algn="ctr"/>
            <a:endParaRPr lang="en-US" sz="1800" dirty="0">
              <a:latin typeface="Arial"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98A4DF-9B25-9B36-83CF-CF36B2B22D3B}"/>
                  </a:ext>
                </a:extLst>
              </p:cNvPr>
              <p:cNvSpPr txBox="1"/>
              <p:nvPr/>
            </p:nvSpPr>
            <p:spPr bwMode="auto">
              <a:xfrm>
                <a:off x="3641761" y="2383830"/>
                <a:ext cx="3305136"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𝑺</m:t>
                      </m:r>
                      <m:d>
                        <m:dPr>
                          <m:ctrlPr>
                            <a:rPr lang="en-US" sz="1800" b="1" i="1" smtClean="0">
                              <a:latin typeface="Cambria Math" panose="02040503050406030204" pitchFamily="18" charset="0"/>
                            </a:rPr>
                          </m:ctrlPr>
                        </m:dPr>
                        <m:e>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e>
                      </m:d>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a:rPr lang="en-US" sz="1800" b="1" i="1" smtClean="0">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𝑺</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oMath>
                  </m:oMathPara>
                </a14:m>
                <a:endParaRPr lang="en-US" sz="1800" dirty="0"/>
              </a:p>
            </p:txBody>
          </p:sp>
        </mc:Choice>
        <mc:Fallback xmlns="">
          <p:sp>
            <p:nvSpPr>
              <p:cNvPr id="7" name="TextBox 6">
                <a:extLst>
                  <a:ext uri="{FF2B5EF4-FFF2-40B4-BE49-F238E27FC236}">
                    <a16:creationId xmlns:a16="http://schemas.microsoft.com/office/drawing/2014/main" id="{3A98A4DF-9B25-9B36-83CF-CF36B2B22D3B}"/>
                  </a:ext>
                </a:extLst>
              </p:cNvPr>
              <p:cNvSpPr txBox="1">
                <a:spLocks noRot="1" noChangeAspect="1" noMove="1" noResize="1" noEditPoints="1" noAdjustHandles="1" noChangeArrowheads="1" noChangeShapeType="1" noTextEdit="1"/>
              </p:cNvSpPr>
              <p:nvPr/>
            </p:nvSpPr>
            <p:spPr bwMode="auto">
              <a:xfrm>
                <a:off x="3641761" y="2383830"/>
                <a:ext cx="3305136" cy="276999"/>
              </a:xfrm>
              <a:prstGeom prst="rect">
                <a:avLst/>
              </a:prstGeom>
              <a:blipFill>
                <a:blip r:embed="rId8"/>
                <a:stretch>
                  <a:fillRect l="-763" b="-13043"/>
                </a:stretch>
              </a:blipFill>
              <a:ln>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3BADD37-9575-57A3-2C74-190445DEDF22}"/>
              </a:ext>
            </a:extLst>
          </p:cNvPr>
          <p:cNvSpPr txBox="1"/>
          <p:nvPr/>
        </p:nvSpPr>
        <p:spPr bwMode="auto">
          <a:xfrm>
            <a:off x="683568" y="2337664"/>
            <a:ext cx="33051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t>此規則保證此乘積是線性的</a:t>
            </a:r>
            <a:endParaRPr lang="en-US" sz="1800" dirty="0"/>
          </a:p>
        </p:txBody>
      </p:sp>
    </p:spTree>
    <p:extLst>
      <p:ext uri="{BB962C8B-B14F-4D97-AF65-F5344CB8AC3E}">
        <p14:creationId xmlns:p14="http://schemas.microsoft.com/office/powerpoint/2010/main" val="16487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additive="base">
                                        <p:cTn id="65" dur="500" fill="hold"/>
                                        <p:tgtEl>
                                          <p:spTgt spid="2"/>
                                        </p:tgtEl>
                                        <p:attrNameLst>
                                          <p:attrName>ppt_x</p:attrName>
                                        </p:attrNameLst>
                                      </p:cBhvr>
                                      <p:tavLst>
                                        <p:tav tm="0">
                                          <p:val>
                                            <p:strVal val="#ppt_x"/>
                                          </p:val>
                                        </p:tav>
                                        <p:tav tm="100000">
                                          <p:val>
                                            <p:strVal val="#ppt_x"/>
                                          </p:val>
                                        </p:tav>
                                      </p:tavLst>
                                    </p:anim>
                                    <p:anim calcmode="lin" valueType="num">
                                      <p:cBhvr additive="base">
                                        <p:cTn id="66" dur="500" fill="hold"/>
                                        <p:tgtEl>
                                          <p:spTgt spid="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additive="base">
                                        <p:cTn id="69" dur="500" fill="hold"/>
                                        <p:tgtEl>
                                          <p:spTgt spid="5"/>
                                        </p:tgtEl>
                                        <p:attrNameLst>
                                          <p:attrName>ppt_x</p:attrName>
                                        </p:attrNameLst>
                                      </p:cBhvr>
                                      <p:tavLst>
                                        <p:tav tm="0">
                                          <p:val>
                                            <p:strVal val="#ppt_x"/>
                                          </p:val>
                                        </p:tav>
                                        <p:tav tm="100000">
                                          <p:val>
                                            <p:strVal val="#ppt_x"/>
                                          </p:val>
                                        </p:tav>
                                      </p:tavLst>
                                    </p:anim>
                                    <p:anim calcmode="lin" valueType="num">
                                      <p:cBhvr additive="base">
                                        <p:cTn id="7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21"/>
                                        </p:tgtEl>
                                        <p:attrNameLst>
                                          <p:attrName>style.visibility</p:attrName>
                                        </p:attrNameLst>
                                      </p:cBhvr>
                                      <p:to>
                                        <p:strVal val="visible"/>
                                      </p:to>
                                    </p:set>
                                    <p:anim calcmode="lin" valueType="num">
                                      <p:cBhvr additive="base">
                                        <p:cTn id="89" dur="500" fill="hold"/>
                                        <p:tgtEl>
                                          <p:spTgt spid="21"/>
                                        </p:tgtEl>
                                        <p:attrNameLst>
                                          <p:attrName>ppt_x</p:attrName>
                                        </p:attrNameLst>
                                      </p:cBhvr>
                                      <p:tavLst>
                                        <p:tav tm="0">
                                          <p:val>
                                            <p:strVal val="#ppt_x"/>
                                          </p:val>
                                        </p:tav>
                                        <p:tav tm="100000">
                                          <p:val>
                                            <p:strVal val="#ppt_x"/>
                                          </p:val>
                                        </p:tav>
                                      </p:tavLst>
                                    </p:anim>
                                    <p:anim calcmode="lin" valueType="num">
                                      <p:cBhvr additive="base">
                                        <p:cTn id="90" dur="500" fill="hold"/>
                                        <p:tgtEl>
                                          <p:spTgt spid="2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 calcmode="lin" valueType="num">
                                      <p:cBhvr additive="base">
                                        <p:cTn id="93" dur="500" fill="hold"/>
                                        <p:tgtEl>
                                          <p:spTgt spid="22"/>
                                        </p:tgtEl>
                                        <p:attrNameLst>
                                          <p:attrName>ppt_x</p:attrName>
                                        </p:attrNameLst>
                                      </p:cBhvr>
                                      <p:tavLst>
                                        <p:tav tm="0">
                                          <p:val>
                                            <p:strVal val="#ppt_x"/>
                                          </p:val>
                                        </p:tav>
                                        <p:tav tm="100000">
                                          <p:val>
                                            <p:strVal val="#ppt_x"/>
                                          </p:val>
                                        </p:tav>
                                      </p:tavLst>
                                    </p:anim>
                                    <p:anim calcmode="lin" valueType="num">
                                      <p:cBhvr additive="base">
                                        <p:cTn id="9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11" grpId="0"/>
      <p:bldP spid="12" grpId="0" animBg="1"/>
      <p:bldP spid="13" grpId="0"/>
      <p:bldP spid="21" grpId="0"/>
      <p:bldP spid="22" grpId="0" animBg="1"/>
      <p:bldP spid="23" grpId="0"/>
      <p:bldP spid="26" grpId="0" animBg="1"/>
      <p:bldP spid="27" grpId="0" animBg="1"/>
      <p:bldP spid="28" grpId="0" animBg="1"/>
      <p:bldP spid="7" grpId="0"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2F1440-C631-D175-162E-19C1D761EEC4}"/>
              </a:ext>
            </a:extLst>
          </p:cNvPr>
          <p:cNvSpPr txBox="1"/>
          <p:nvPr/>
        </p:nvSpPr>
        <p:spPr>
          <a:xfrm>
            <a:off x="1037669" y="1002965"/>
            <a:ext cx="3823929"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Solving eigenvalue problem of matrix</a:t>
            </a:r>
            <a:endParaRPr 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5F8873E-1D80-23F1-8F88-0BBC35B59D47}"/>
                  </a:ext>
                </a:extLst>
              </p:cNvPr>
              <p:cNvSpPr txBox="1"/>
              <p:nvPr/>
            </p:nvSpPr>
            <p:spPr bwMode="auto">
              <a:xfrm>
                <a:off x="5069913" y="1049821"/>
                <a:ext cx="108523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𝜆</m:t>
                      </m:r>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F5F8873E-1D80-23F1-8F88-0BBC35B59D47}"/>
                  </a:ext>
                </a:extLst>
              </p:cNvPr>
              <p:cNvSpPr txBox="1">
                <a:spLocks noRot="1" noChangeAspect="1" noMove="1" noResize="1" noEditPoints="1" noAdjustHandles="1" noChangeArrowheads="1" noChangeShapeType="1" noTextEdit="1"/>
              </p:cNvSpPr>
              <p:nvPr/>
            </p:nvSpPr>
            <p:spPr bwMode="auto">
              <a:xfrm>
                <a:off x="5069913" y="1049821"/>
                <a:ext cx="1085233" cy="276999"/>
              </a:xfrm>
              <a:prstGeom prst="rect">
                <a:avLst/>
              </a:prstGeom>
              <a:blipFill>
                <a:blip r:embed="rId2"/>
                <a:stretch>
                  <a:fillRect l="-4651" r="-2326"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C3E71F6-B288-97DB-D3F0-2241F50166E4}"/>
                  </a:ext>
                </a:extLst>
              </p:cNvPr>
              <p:cNvSpPr txBox="1"/>
              <p:nvPr/>
            </p:nvSpPr>
            <p:spPr bwMode="auto">
              <a:xfrm>
                <a:off x="1037669" y="1682598"/>
                <a:ext cx="1653530"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𝑨</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1C3E71F6-B288-97DB-D3F0-2241F50166E4}"/>
                  </a:ext>
                </a:extLst>
              </p:cNvPr>
              <p:cNvSpPr txBox="1">
                <a:spLocks noRot="1" noChangeAspect="1" noMove="1" noResize="1" noEditPoints="1" noAdjustHandles="1" noChangeArrowheads="1" noChangeShapeType="1" noTextEdit="1"/>
              </p:cNvSpPr>
              <p:nvPr/>
            </p:nvSpPr>
            <p:spPr bwMode="auto">
              <a:xfrm>
                <a:off x="1037669" y="1682598"/>
                <a:ext cx="1653530" cy="276999"/>
              </a:xfrm>
              <a:prstGeom prst="rect">
                <a:avLst/>
              </a:prstGeom>
              <a:blipFill>
                <a:blip r:embed="rId3"/>
                <a:stretch>
                  <a:fillRect r="-2290"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0747B5C-E590-EFC8-FD6F-E1B318D49112}"/>
                  </a:ext>
                </a:extLst>
              </p:cNvPr>
              <p:cNvSpPr txBox="1"/>
              <p:nvPr/>
            </p:nvSpPr>
            <p:spPr bwMode="auto">
              <a:xfrm>
                <a:off x="1008074" y="2085232"/>
                <a:ext cx="738191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oMath>
                </a14:m>
                <a:r>
                  <a:rPr lang="en-US" sz="1800" dirty="0">
                    <a:latin typeface="Times New Roman" panose="02020603050405020304" pitchFamily="18" charset="0"/>
                  </a:rPr>
                  <a:t> is also a matrix. If it has an inverse, the vector </a:t>
                </a:r>
                <a14:m>
                  <m:oMath xmlns:m="http://schemas.openxmlformats.org/officeDocument/2006/math">
                    <m:r>
                      <a:rPr lang="en-US" sz="1800" b="1" i="1">
                        <a:latin typeface="Cambria Math" panose="02040503050406030204" pitchFamily="18" charset="0"/>
                      </a:rPr>
                      <m:t>𝒂</m:t>
                    </m:r>
                  </m:oMath>
                </a14:m>
                <a:r>
                  <a:rPr lang="en-US" sz="1800" dirty="0">
                    <a:latin typeface="Times New Roman" panose="02020603050405020304" pitchFamily="18" charset="0"/>
                  </a:rPr>
                  <a:t> can only be zero:</a:t>
                </a:r>
              </a:p>
            </p:txBody>
          </p:sp>
        </mc:Choice>
        <mc:Fallback xmlns="">
          <p:sp>
            <p:nvSpPr>
              <p:cNvPr id="6" name="TextBox 5">
                <a:extLst>
                  <a:ext uri="{FF2B5EF4-FFF2-40B4-BE49-F238E27FC236}">
                    <a16:creationId xmlns:a16="http://schemas.microsoft.com/office/drawing/2014/main" id="{20747B5C-E590-EFC8-FD6F-E1B318D49112}"/>
                  </a:ext>
                </a:extLst>
              </p:cNvPr>
              <p:cNvSpPr txBox="1">
                <a:spLocks noRot="1" noChangeAspect="1" noMove="1" noResize="1" noEditPoints="1" noAdjustHandles="1" noChangeArrowheads="1" noChangeShapeType="1" noTextEdit="1"/>
              </p:cNvSpPr>
              <p:nvPr/>
            </p:nvSpPr>
            <p:spPr bwMode="auto">
              <a:xfrm>
                <a:off x="1008074" y="2085232"/>
                <a:ext cx="7381916" cy="369332"/>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6E3F4CE-EF87-7F39-5DA6-54D6765C7B77}"/>
                  </a:ext>
                </a:extLst>
              </p:cNvPr>
              <p:cNvSpPr txBox="1"/>
              <p:nvPr/>
            </p:nvSpPr>
            <p:spPr bwMode="auto">
              <a:xfrm>
                <a:off x="1037669" y="2534032"/>
                <a:ext cx="2317109"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ctrlPr>
                                <a:rPr lang="en-US" sz="1800" b="1" i="1">
                                  <a:latin typeface="Cambria Math" panose="02040503050406030204" pitchFamily="18" charset="0"/>
                                </a:rPr>
                              </m:ctrlPr>
                            </m:dPr>
                            <m:e>
                              <m:r>
                                <a:rPr lang="en-US" sz="1800" b="1" i="1">
                                  <a:latin typeface="Cambria Math" panose="02040503050406030204" pitchFamily="18" charset="0"/>
                                </a:rPr>
                                <m:t>𝑨</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e>
                        <m:sup>
                          <m:r>
                            <a:rPr lang="en-US" sz="1800" b="0" i="1" smtClean="0">
                              <a:latin typeface="Cambria Math" panose="02040503050406030204" pitchFamily="18" charset="0"/>
                            </a:rPr>
                            <m:t>−1</m:t>
                          </m:r>
                        </m:sup>
                      </m:sSup>
                      <m:r>
                        <a:rPr lang="en-US" sz="1800" i="1">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a:rPr>
                        <m:t>0</m:t>
                      </m:r>
                      <m:r>
                        <a:rPr lang="en-US" altLang="zh-TW" sz="1800" b="1" i="1" smtClean="0">
                          <a:latin typeface="Cambria Math" panose="02040503050406030204" pitchFamily="18" charset="0"/>
                          <a:ea typeface="Cambria Math"/>
                        </a:rPr>
                        <m:t>=</m:t>
                      </m:r>
                      <m:r>
                        <a:rPr lang="en-US" altLang="zh-TW" sz="1800" b="0" i="1" smtClean="0">
                          <a:latin typeface="Cambria Math" panose="02040503050406030204" pitchFamily="18" charset="0"/>
                          <a:ea typeface="Cambria Math"/>
                        </a:rPr>
                        <m:t>0</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F6E3F4CE-EF87-7F39-5DA6-54D6765C7B77}"/>
                  </a:ext>
                </a:extLst>
              </p:cNvPr>
              <p:cNvSpPr txBox="1">
                <a:spLocks noRot="1" noChangeAspect="1" noMove="1" noResize="1" noEditPoints="1" noAdjustHandles="1" noChangeArrowheads="1" noChangeShapeType="1" noTextEdit="1"/>
              </p:cNvSpPr>
              <p:nvPr/>
            </p:nvSpPr>
            <p:spPr bwMode="auto">
              <a:xfrm>
                <a:off x="1037669" y="2534032"/>
                <a:ext cx="2317109" cy="276999"/>
              </a:xfrm>
              <a:prstGeom prst="rect">
                <a:avLst/>
              </a:prstGeom>
              <a:blipFill>
                <a:blip r:embed="rId5"/>
                <a:stretch>
                  <a:fillRect l="-546" t="-4348" r="-1639"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1BDB1E-9B23-3965-D8E0-19F89C565EA3}"/>
                  </a:ext>
                </a:extLst>
              </p:cNvPr>
              <p:cNvSpPr txBox="1"/>
              <p:nvPr/>
            </p:nvSpPr>
            <p:spPr bwMode="auto">
              <a:xfrm>
                <a:off x="1008074" y="2895773"/>
                <a:ext cx="75259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altLang="zh-TW" sz="1800" dirty="0">
                    <a:latin typeface="Times New Roman" panose="02020603050405020304" pitchFamily="18" charset="0"/>
                    <a:ea typeface="Cambria Math" panose="02040503050406030204" pitchFamily="18" charset="0"/>
                  </a:rPr>
                  <a:t>For </a:t>
                </a: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𝜆</m:t>
                    </m:r>
                  </m:oMath>
                </a14:m>
                <a:r>
                  <a:rPr lang="en-US" sz="1800" dirty="0">
                    <a:latin typeface="Times New Roman" panose="02020603050405020304" pitchFamily="18" charset="0"/>
                  </a:rPr>
                  <a:t> to be an eigenvalue, the condition is </a:t>
                </a:r>
                <a14:m>
                  <m:oMath xmlns:m="http://schemas.openxmlformats.org/officeDocument/2006/math">
                    <m:r>
                      <a:rPr lang="en-US" sz="1800" b="1" i="1">
                        <a:latin typeface="Cambria Math" panose="02040503050406030204" pitchFamily="18" charset="0"/>
                      </a:rPr>
                      <m:t>𝑨</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oMath>
                </a14:m>
                <a:r>
                  <a:rPr lang="en-US" sz="1800" dirty="0">
                    <a:latin typeface="Times New Roman" panose="02020603050405020304" pitchFamily="18" charset="0"/>
                  </a:rPr>
                  <a:t> has no inverse</a:t>
                </a:r>
              </a:p>
            </p:txBody>
          </p:sp>
        </mc:Choice>
        <mc:Fallback xmlns="">
          <p:sp>
            <p:nvSpPr>
              <p:cNvPr id="9" name="TextBox 8">
                <a:extLst>
                  <a:ext uri="{FF2B5EF4-FFF2-40B4-BE49-F238E27FC236}">
                    <a16:creationId xmlns:a16="http://schemas.microsoft.com/office/drawing/2014/main" id="{FE1BDB1E-9B23-3965-D8E0-19F89C565EA3}"/>
                  </a:ext>
                </a:extLst>
              </p:cNvPr>
              <p:cNvSpPr txBox="1">
                <a:spLocks noRot="1" noChangeAspect="1" noMove="1" noResize="1" noEditPoints="1" noAdjustHandles="1" noChangeArrowheads="1" noChangeShapeType="1" noTextEdit="1"/>
              </p:cNvSpPr>
              <p:nvPr/>
            </p:nvSpPr>
            <p:spPr bwMode="auto">
              <a:xfrm>
                <a:off x="1008074" y="2895773"/>
                <a:ext cx="7525932" cy="369332"/>
              </a:xfrm>
              <a:prstGeom prst="rect">
                <a:avLst/>
              </a:prstGeom>
              <a:blipFill>
                <a:blip r:embed="rId6"/>
                <a:stretch>
                  <a:fillRect l="-675"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6872ED-572B-C7C9-5256-EB65DE56623D}"/>
                  </a:ext>
                </a:extLst>
              </p:cNvPr>
              <p:cNvSpPr txBox="1"/>
              <p:nvPr/>
            </p:nvSpPr>
            <p:spPr bwMode="auto">
              <a:xfrm>
                <a:off x="1011725" y="3212976"/>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en-US" sz="1800" dirty="0">
                    <a:latin typeface="Times New Roman" panose="02020603050405020304" pitchFamily="18" charset="0"/>
                  </a:rPr>
                  <a:t>and hence the determinant of </a:t>
                </a:r>
                <a14:m>
                  <m:oMath xmlns:m="http://schemas.openxmlformats.org/officeDocument/2006/math">
                    <m:r>
                      <a:rPr lang="en-US" sz="1800" b="1" i="1">
                        <a:latin typeface="Cambria Math" panose="02040503050406030204" pitchFamily="18" charset="0"/>
                      </a:rPr>
                      <m:t>𝑨</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oMath>
                </a14:m>
                <a:r>
                  <a:rPr lang="en-US" sz="1800" dirty="0">
                    <a:latin typeface="Times New Roman" panose="02020603050405020304" pitchFamily="18" charset="0"/>
                  </a:rPr>
                  <a:t> is zero. </a:t>
                </a:r>
              </a:p>
            </p:txBody>
          </p:sp>
        </mc:Choice>
        <mc:Fallback xmlns="">
          <p:sp>
            <p:nvSpPr>
              <p:cNvPr id="11" name="TextBox 10">
                <a:extLst>
                  <a:ext uri="{FF2B5EF4-FFF2-40B4-BE49-F238E27FC236}">
                    <a16:creationId xmlns:a16="http://schemas.microsoft.com/office/drawing/2014/main" id="{9A6872ED-572B-C7C9-5256-EB65DE56623D}"/>
                  </a:ext>
                </a:extLst>
              </p:cNvPr>
              <p:cNvSpPr txBox="1">
                <a:spLocks noRot="1" noChangeAspect="1" noMove="1" noResize="1" noEditPoints="1" noAdjustHandles="1" noChangeArrowheads="1" noChangeShapeType="1" noTextEdit="1"/>
              </p:cNvSpPr>
              <p:nvPr/>
            </p:nvSpPr>
            <p:spPr bwMode="auto">
              <a:xfrm>
                <a:off x="1011725" y="3212976"/>
                <a:ext cx="4572000" cy="369332"/>
              </a:xfrm>
              <a:prstGeom prst="rect">
                <a:avLst/>
              </a:prstGeom>
              <a:blipFill>
                <a:blip r:embed="rId7"/>
                <a:stretch>
                  <a:fillRect l="-1108"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B124A95-9113-2417-7E7E-5E22E4A159F2}"/>
                  </a:ext>
                </a:extLst>
              </p:cNvPr>
              <p:cNvSpPr txBox="1"/>
              <p:nvPr/>
            </p:nvSpPr>
            <p:spPr bwMode="auto">
              <a:xfrm>
                <a:off x="1056524" y="3706314"/>
                <a:ext cx="1610249" cy="276999"/>
              </a:xfrm>
              <a:prstGeom prst="rect">
                <a:avLst/>
              </a:prstGeom>
              <a:solidFill>
                <a:srgbClr val="FFFF00"/>
              </a:solidFill>
              <a:ln>
                <a:noFill/>
              </a:ln>
            </p:spPr>
            <p:txBody>
              <a:bodyPr wrap="none" lIns="0" tIns="0" rIns="0" bIns="0" rtlCol="0">
                <a:spAutoFit/>
              </a:bodyPr>
              <a:lstStyle/>
              <a:p>
                <a:r>
                  <a:rPr lang="en-US" sz="1800" dirty="0">
                    <a:latin typeface="Times New Roman" panose="02020603050405020304" pitchFamily="18" charset="0"/>
                  </a:rPr>
                  <a:t>det </a:t>
                </a:r>
                <a14:m>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𝑨</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rPr>
                      <m:t>=</m:t>
                    </m:r>
                    <m:r>
                      <a:rPr lang="en-US" altLang="zh-TW" sz="1800" b="0" i="1" smtClean="0">
                        <a:latin typeface="Cambria Math" panose="02040503050406030204" pitchFamily="18" charset="0"/>
                        <a:ea typeface="Cambria Math"/>
                      </a:rPr>
                      <m:t>0</m:t>
                    </m:r>
                  </m:oMath>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CB124A95-9113-2417-7E7E-5E22E4A159F2}"/>
                  </a:ext>
                </a:extLst>
              </p:cNvPr>
              <p:cNvSpPr txBox="1">
                <a:spLocks noRot="1" noChangeAspect="1" noMove="1" noResize="1" noEditPoints="1" noAdjustHandles="1" noChangeArrowheads="1" noChangeShapeType="1" noTextEdit="1"/>
              </p:cNvSpPr>
              <p:nvPr/>
            </p:nvSpPr>
            <p:spPr bwMode="auto">
              <a:xfrm>
                <a:off x="1056524" y="3706314"/>
                <a:ext cx="1610249" cy="276999"/>
              </a:xfrm>
              <a:prstGeom prst="rect">
                <a:avLst/>
              </a:prstGeom>
              <a:blipFill>
                <a:blip r:embed="rId8"/>
                <a:stretch>
                  <a:fillRect l="-8661" t="-21739" r="-4724" b="-4347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CDFD9E-B5D3-B97D-E7CF-05C6F02E10D8}"/>
                  </a:ext>
                </a:extLst>
              </p:cNvPr>
              <p:cNvSpPr txBox="1"/>
              <p:nvPr/>
            </p:nvSpPr>
            <p:spPr bwMode="auto">
              <a:xfrm>
                <a:off x="1056524" y="5020404"/>
                <a:ext cx="7368556" cy="467564"/>
              </a:xfrm>
              <a:prstGeom prst="rect">
                <a:avLst/>
              </a:prstGeom>
              <a:solidFill>
                <a:srgbClr val="FFFF99"/>
              </a:solidFill>
              <a:ln>
                <a:noFill/>
              </a:ln>
            </p:spPr>
            <p:txBody>
              <a:bodyPr wrap="none" lIns="0" tIns="0" rIns="0" bIns="0" rtlCol="0">
                <a:spAutoFit/>
              </a:bodyPr>
              <a:lstStyle/>
              <a:p>
                <a:r>
                  <a:rPr lang="en-US" sz="1800" dirty="0">
                    <a:latin typeface="Times New Roman" panose="02020603050405020304" pitchFamily="18" charset="0"/>
                  </a:rPr>
                  <a:t>det </a:t>
                </a:r>
                <a14:m>
                  <m:oMath xmlns:m="http://schemas.openxmlformats.org/officeDocument/2006/math">
                    <m:d>
                      <m:dPr>
                        <m:ctrlPr>
                          <a:rPr lang="en-US" sz="1800" b="1" i="1" smtClean="0">
                            <a:latin typeface="Cambria Math" panose="02040503050406030204" pitchFamily="18" charset="0"/>
                          </a:rPr>
                        </m:ctrlPr>
                      </m:dPr>
                      <m:e>
                        <m:r>
                          <a:rPr lang="en-US" sz="1800" b="1" i="1" smtClean="0">
                            <a:latin typeface="Cambria Math" panose="02040503050406030204" pitchFamily="18" charset="0"/>
                          </a:rPr>
                          <m:t>𝑨</m:t>
                        </m:r>
                        <m:r>
                          <a:rPr lang="en-US" sz="1800" b="1" i="1" smtClean="0">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smtClean="0">
                            <a:latin typeface="Cambria Math" panose="02040503050406030204" pitchFamily="18" charset="0"/>
                          </a:rPr>
                          <m:t>𝑰</m:t>
                        </m:r>
                      </m:e>
                    </m:d>
                    <m:r>
                      <a:rPr lang="en-US" sz="1800" b="0" i="1" smtClean="0">
                        <a:latin typeface="Cambria Math" panose="02040503050406030204" pitchFamily="18" charset="0"/>
                      </a:rPr>
                      <m:t>=</m:t>
                    </m:r>
                    <m:r>
                      <m:rPr>
                        <m:nor/>
                      </m:rPr>
                      <a:rPr lang="en-US" sz="1800" dirty="0">
                        <a:latin typeface="Times New Roman" panose="02020603050405020304" pitchFamily="18" charset="0"/>
                      </a:rPr>
                      <m:t>det</m:t>
                    </m:r>
                    <m:d>
                      <m:dPr>
                        <m:ctrlPr>
                          <a:rPr lang="en-US" sz="1800" b="1" i="1" dirty="0"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r>
                                <a:rPr lang="en-US" sz="1800" i="1">
                                  <a:latin typeface="Cambria Math" panose="02040503050406030204" pitchFamily="18" charset="0"/>
                                  <a:ea typeface="Cambria Math" panose="02040503050406030204" pitchFamily="18" charset="0"/>
                                </a:rPr>
                                <m:t>𝜆</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r>
                                <a:rPr lang="en-US" sz="1800" i="1">
                                  <a:latin typeface="Cambria Math" panose="02040503050406030204" pitchFamily="18" charset="0"/>
                                  <a:ea typeface="Cambria Math" panose="02040503050406030204" pitchFamily="18" charset="0"/>
                                </a:rPr>
                                <m:t>𝜆</m:t>
                              </m:r>
                            </m:e>
                          </m:mr>
                        </m:m>
                      </m:e>
                    </m:d>
                    <m:r>
                      <a:rPr lang="en-US" sz="1800" i="1">
                        <a:latin typeface="Cambria Math" panose="02040503050406030204" pitchFamily="18" charset="0"/>
                      </a:rPr>
                      <m:t>=</m:t>
                    </m:r>
                    <m:sSup>
                      <m:sSupPr>
                        <m:ctrlPr>
                          <a:rPr lang="en-US" sz="1800" i="1" smtClean="0">
                            <a:latin typeface="Cambria Math" panose="02040503050406030204" pitchFamily="18" charset="0"/>
                          </a:rPr>
                        </m:ctrlPr>
                      </m:sSupPr>
                      <m:e>
                        <m:r>
                          <a:rPr lang="en-US" sz="1800" i="1" smtClean="0">
                            <a:latin typeface="Cambria Math" panose="02040503050406030204" pitchFamily="18" charset="0"/>
                            <a:ea typeface="Cambria Math" panose="02040503050406030204" pitchFamily="18" charset="0"/>
                          </a:rPr>
                          <m:t>𝜆</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3</m:t>
                        </m:r>
                      </m:num>
                      <m:den>
                        <m:r>
                          <a:rPr lang="en-US" sz="1800" b="0" i="1" smtClean="0">
                            <a:latin typeface="Cambria Math" panose="02040503050406030204" pitchFamily="18" charset="0"/>
                          </a:rPr>
                          <m:t>2</m:t>
                        </m:r>
                      </m:den>
                    </m:f>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1</m:t>
                        </m:r>
                      </m:num>
                      <m:den>
                        <m:r>
                          <a:rPr lang="en-US" sz="1800" b="0" i="1" smtClean="0">
                            <a:latin typeface="Cambria Math" panose="02040503050406030204" pitchFamily="18" charset="0"/>
                            <a:ea typeface="Cambria Math" panose="02040503050406030204" pitchFamily="18" charset="0"/>
                          </a:rPr>
                          <m:t>2</m:t>
                        </m:r>
                      </m:den>
                    </m:f>
                    <m:r>
                      <a:rPr lang="en-US" sz="1800" b="0" i="1" smtClean="0">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−1</m:t>
                        </m:r>
                      </m:e>
                    </m:d>
                    <m:d>
                      <m:dPr>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r>
                              <a:rPr lang="en-US" sz="1800" i="1">
                                <a:latin typeface="Cambria Math" panose="02040503050406030204" pitchFamily="18" charset="0"/>
                                <a:ea typeface="Cambria Math" panose="02040503050406030204" pitchFamily="18" charset="0"/>
                              </a:rPr>
                              <m:t>2</m:t>
                            </m:r>
                          </m:den>
                        </m:f>
                      </m:e>
                    </m:d>
                    <m:r>
                      <a:rPr lang="en-US"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a:rPr>
                      <m:t>0</m:t>
                    </m:r>
                  </m:oMath>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1CDFD9E-B5D3-B97D-E7CF-05C6F02E10D8}"/>
                  </a:ext>
                </a:extLst>
              </p:cNvPr>
              <p:cNvSpPr txBox="1">
                <a:spLocks noRot="1" noChangeAspect="1" noMove="1" noResize="1" noEditPoints="1" noAdjustHandles="1" noChangeArrowheads="1" noChangeShapeType="1" noTextEdit="1"/>
              </p:cNvSpPr>
              <p:nvPr/>
            </p:nvSpPr>
            <p:spPr bwMode="auto">
              <a:xfrm>
                <a:off x="1056524" y="5020404"/>
                <a:ext cx="7368556" cy="467564"/>
              </a:xfrm>
              <a:prstGeom prst="rect">
                <a:avLst/>
              </a:prstGeom>
              <a:blipFill>
                <a:blip r:embed="rId9"/>
                <a:stretch>
                  <a:fillRect l="-1893" b="-1842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A50099F-9A36-EFE4-27BC-4AA0847DBEAC}"/>
                  </a:ext>
                </a:extLst>
              </p:cNvPr>
              <p:cNvSpPr txBox="1"/>
              <p:nvPr/>
            </p:nvSpPr>
            <p:spPr bwMode="auto">
              <a:xfrm>
                <a:off x="1040231" y="5690227"/>
                <a:ext cx="2183675" cy="51860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=1 </m:t>
                      </m:r>
                      <m:r>
                        <m:rPr>
                          <m:sty m:val="p"/>
                        </m:rPr>
                        <a:rPr lang="en-US" sz="1800" b="0" i="0" smtClean="0">
                          <a:latin typeface="Cambria Math" panose="02040503050406030204" pitchFamily="18" charset="0"/>
                          <a:ea typeface="Cambria Math" panose="02040503050406030204" pitchFamily="18" charset="0"/>
                        </a:rPr>
                        <m:t>or</m:t>
                      </m:r>
                      <m:r>
                        <a:rPr lang="en-US" sz="1800" b="0" i="1" smtClean="0">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r>
                            <a:rPr lang="en-US" sz="1800" i="1">
                              <a:latin typeface="Cambria Math" panose="02040503050406030204" pitchFamily="18" charset="0"/>
                              <a:ea typeface="Cambria Math" panose="02040503050406030204" pitchFamily="18" charset="0"/>
                            </a:rPr>
                            <m:t>2</m:t>
                          </m:r>
                        </m:den>
                      </m:f>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EA50099F-9A36-EFE4-27BC-4AA0847DBEAC}"/>
                  </a:ext>
                </a:extLst>
              </p:cNvPr>
              <p:cNvSpPr txBox="1">
                <a:spLocks noRot="1" noChangeAspect="1" noMove="1" noResize="1" noEditPoints="1" noAdjustHandles="1" noChangeArrowheads="1" noChangeShapeType="1" noTextEdit="1"/>
              </p:cNvSpPr>
              <p:nvPr/>
            </p:nvSpPr>
            <p:spPr bwMode="auto">
              <a:xfrm>
                <a:off x="1040231" y="5690227"/>
                <a:ext cx="2183675" cy="518604"/>
              </a:xfrm>
              <a:prstGeom prst="rect">
                <a:avLst/>
              </a:prstGeom>
              <a:blipFill>
                <a:blip r:embed="rId10"/>
                <a:stretch>
                  <a:fillRect l="-1744" t="-4651" r="-1744" b="-1162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4FEDA-4B66-49AC-0A83-4B9A7D685845}"/>
                  </a:ext>
                </a:extLst>
              </p:cNvPr>
              <p:cNvSpPr txBox="1"/>
              <p:nvPr/>
            </p:nvSpPr>
            <p:spPr bwMode="auto">
              <a:xfrm>
                <a:off x="3350398" y="5686576"/>
                <a:ext cx="3533582" cy="5542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are eigenvalues of </a:t>
                </a:r>
                <a14:m>
                  <m:oMath xmlns:m="http://schemas.openxmlformats.org/officeDocument/2006/math">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oMath>
                </a14:m>
                <a:r>
                  <a:rPr lang="en-US" sz="1800" dirty="0">
                    <a:latin typeface="Times New Roman" panose="02020603050405020304" pitchFamily="18" charset="0"/>
                  </a:rPr>
                  <a:t>. </a:t>
                </a:r>
              </a:p>
            </p:txBody>
          </p:sp>
        </mc:Choice>
        <mc:Fallback xmlns="">
          <p:sp>
            <p:nvSpPr>
              <p:cNvPr id="15" name="TextBox 14">
                <a:extLst>
                  <a:ext uri="{FF2B5EF4-FFF2-40B4-BE49-F238E27FC236}">
                    <a16:creationId xmlns:a16="http://schemas.microsoft.com/office/drawing/2014/main" id="{6CD4FEDA-4B66-49AC-0A83-4B9A7D685845}"/>
                  </a:ext>
                </a:extLst>
              </p:cNvPr>
              <p:cNvSpPr txBox="1">
                <a:spLocks noRot="1" noChangeAspect="1" noMove="1" noResize="1" noEditPoints="1" noAdjustHandles="1" noChangeArrowheads="1" noChangeShapeType="1" noTextEdit="1"/>
              </p:cNvSpPr>
              <p:nvPr/>
            </p:nvSpPr>
            <p:spPr bwMode="auto">
              <a:xfrm>
                <a:off x="3350398" y="5686576"/>
                <a:ext cx="3533582" cy="554254"/>
              </a:xfrm>
              <a:prstGeom prst="rect">
                <a:avLst/>
              </a:prstGeom>
              <a:blipFill>
                <a:blip r:embed="rId11"/>
                <a:stretch>
                  <a:fillRect l="-1799" b="-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3F88AD9-D7E8-5632-102B-36A9571092B2}"/>
                  </a:ext>
                </a:extLst>
              </p:cNvPr>
              <p:cNvSpPr txBox="1"/>
              <p:nvPr/>
            </p:nvSpPr>
            <p:spPr bwMode="auto">
              <a:xfrm>
                <a:off x="973166" y="490426"/>
                <a:ext cx="77768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r>
                      <a:rPr lang="en-US" sz="1800" b="1" i="1">
                        <a:latin typeface="Cambria Math" panose="02040503050406030204" pitchFamily="18" charset="0"/>
                      </a:rPr>
                      <m:t>𝑨</m:t>
                    </m:r>
                  </m:oMath>
                </a14:m>
                <a:r>
                  <a:rPr lang="en-US" sz="1800" dirty="0">
                    <a:latin typeface="Times New Roman" panose="02020603050405020304" pitchFamily="18" charset="0"/>
                  </a:rPr>
                  <a:t> times the eigenvector will produce a vector in the same direction.</a:t>
                </a:r>
              </a:p>
            </p:txBody>
          </p:sp>
        </mc:Choice>
        <mc:Fallback xmlns="">
          <p:sp>
            <p:nvSpPr>
              <p:cNvPr id="5" name="TextBox 4">
                <a:extLst>
                  <a:ext uri="{FF2B5EF4-FFF2-40B4-BE49-F238E27FC236}">
                    <a16:creationId xmlns:a16="http://schemas.microsoft.com/office/drawing/2014/main" id="{F3F88AD9-D7E8-5632-102B-36A9571092B2}"/>
                  </a:ext>
                </a:extLst>
              </p:cNvPr>
              <p:cNvSpPr txBox="1">
                <a:spLocks noRot="1" noChangeAspect="1" noMove="1" noResize="1" noEditPoints="1" noAdjustHandles="1" noChangeArrowheads="1" noChangeShapeType="1" noTextEdit="1"/>
              </p:cNvSpPr>
              <p:nvPr/>
            </p:nvSpPr>
            <p:spPr bwMode="auto">
              <a:xfrm>
                <a:off x="973166" y="490426"/>
                <a:ext cx="7776864" cy="369332"/>
              </a:xfrm>
              <a:prstGeom prst="rect">
                <a:avLst/>
              </a:prstGeom>
              <a:blipFill>
                <a:blip r:embed="rId12"/>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15635B0-ACBE-9AB8-D4CE-EE47C19DBF3D}"/>
                  </a:ext>
                </a:extLst>
              </p:cNvPr>
              <p:cNvSpPr txBox="1"/>
              <p:nvPr/>
            </p:nvSpPr>
            <p:spPr bwMode="auto">
              <a:xfrm>
                <a:off x="1050585" y="4457353"/>
                <a:ext cx="1577676"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15635B0-ACBE-9AB8-D4CE-EE47C19DBF3D}"/>
                  </a:ext>
                </a:extLst>
              </p:cNvPr>
              <p:cNvSpPr txBox="1">
                <a:spLocks noRot="1" noChangeAspect="1" noMove="1" noResize="1" noEditPoints="1" noAdjustHandles="1" noChangeArrowheads="1" noChangeShapeType="1" noTextEdit="1"/>
              </p:cNvSpPr>
              <p:nvPr/>
            </p:nvSpPr>
            <p:spPr bwMode="auto">
              <a:xfrm>
                <a:off x="1050585" y="4457353"/>
                <a:ext cx="1577676" cy="461921"/>
              </a:xfrm>
              <a:prstGeom prst="rect">
                <a:avLst/>
              </a:prstGeom>
              <a:blipFill>
                <a:blip r:embed="rId13"/>
                <a:stretch>
                  <a:fillRect l="-2400" t="-2632" b="-157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1C4AC9-9E2C-D4FA-F88A-7ACDE99F242B}"/>
                  </a:ext>
                </a:extLst>
              </p:cNvPr>
              <p:cNvSpPr txBox="1"/>
              <p:nvPr/>
            </p:nvSpPr>
            <p:spPr bwMode="auto">
              <a:xfrm>
                <a:off x="6228184" y="1562051"/>
                <a:ext cx="2680606" cy="53790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𝑺</m:t>
                          </m:r>
                        </m:e>
                        <m:sup>
                          <m:r>
                            <a:rPr lang="en-US" sz="1800" b="0" i="1" smtClean="0">
                              <a:latin typeface="Cambria Math" panose="02040503050406030204" pitchFamily="18" charset="0"/>
                            </a:rPr>
                            <m:t>−1</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func>
                            <m:funcPr>
                              <m:ctrlPr>
                                <a:rPr lang="en-US" sz="1800" b="0" i="1" smtClean="0">
                                  <a:latin typeface="Cambria Math" panose="02040503050406030204" pitchFamily="18" charset="0"/>
                                </a:rPr>
                              </m:ctrlPr>
                            </m:funcPr>
                            <m:fName>
                              <m:r>
                                <m:rPr>
                                  <m:sty m:val="p"/>
                                </m:rPr>
                                <a:rPr lang="en-US" sz="1800" b="0" i="0" smtClean="0">
                                  <a:latin typeface="Cambria Math" panose="02040503050406030204" pitchFamily="18" charset="0"/>
                                </a:rPr>
                                <m:t>det</m:t>
                              </m:r>
                            </m:fName>
                            <m:e>
                              <m:r>
                                <a:rPr lang="en-US" sz="1800" b="1" i="1" smtClean="0">
                                  <a:latin typeface="Cambria Math" panose="02040503050406030204" pitchFamily="18" charset="0"/>
                                </a:rPr>
                                <m:t>𝑺</m:t>
                              </m:r>
                            </m:e>
                          </m:func>
                        </m:den>
                      </m:f>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22</m:t>
                                    </m:r>
                                  </m:sub>
                                </m:sSub>
                              </m:e>
                              <m:e>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12</m:t>
                                    </m:r>
                                  </m:sub>
                                </m:sSub>
                              </m:e>
                            </m:mr>
                            <m:mr>
                              <m:e>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𝑆</m:t>
                                    </m:r>
                                  </m:e>
                                  <m:sub>
                                    <m:r>
                                      <a:rPr lang="en-US" sz="1800" b="0" i="1" smtClean="0">
                                        <a:latin typeface="Cambria Math" panose="02040503050406030204" pitchFamily="18" charset="0"/>
                                        <a:ea typeface="Cambria Math" panose="02040503050406030204" pitchFamily="18" charset="0"/>
                                      </a:rPr>
                                      <m:t>11</m:t>
                                    </m:r>
                                  </m:sub>
                                </m:sSub>
                              </m:e>
                            </m:mr>
                          </m:m>
                        </m:e>
                      </m:d>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2A1C4AC9-9E2C-D4FA-F88A-7ACDE99F242B}"/>
                  </a:ext>
                </a:extLst>
              </p:cNvPr>
              <p:cNvSpPr txBox="1">
                <a:spLocks noRot="1" noChangeAspect="1" noMove="1" noResize="1" noEditPoints="1" noAdjustHandles="1" noChangeArrowheads="1" noChangeShapeType="1" noTextEdit="1"/>
              </p:cNvSpPr>
              <p:nvPr/>
            </p:nvSpPr>
            <p:spPr bwMode="auto">
              <a:xfrm>
                <a:off x="6228184" y="1562051"/>
                <a:ext cx="2680606" cy="537904"/>
              </a:xfrm>
              <a:prstGeom prst="rect">
                <a:avLst/>
              </a:prstGeom>
              <a:blipFill>
                <a:blip r:embed="rId14"/>
                <a:stretch>
                  <a:fillRect l="-1415" t="-4545" b="-909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4020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9" grpId="0"/>
      <p:bldP spid="11" grpId="0"/>
      <p:bldP spid="12" grpId="0" animBg="1"/>
      <p:bldP spid="13" grpId="0" animBg="1"/>
      <p:bldP spid="14" grpId="0" animBg="1"/>
      <p:bldP spid="15" grpId="0"/>
      <p:bldP spid="8"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C33A0BD8-6D45-014D-5AFC-19BE95D26318}"/>
                  </a:ext>
                </a:extLst>
              </p:cNvPr>
              <p:cNvSpPr>
                <a:spLocks noChangeArrowheads="1"/>
              </p:cNvSpPr>
              <p:nvPr/>
            </p:nvSpPr>
            <p:spPr bwMode="auto">
              <a:xfrm>
                <a:off x="1499508" y="384316"/>
                <a:ext cx="409291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solidFill>
                      <a:srgbClr val="FF0000"/>
                    </a:solidFill>
                  </a:rPr>
                  <a:t>對特定的</a:t>
                </a:r>
                <a14:m>
                  <m:oMath xmlns:m="http://schemas.openxmlformats.org/officeDocument/2006/math">
                    <m:r>
                      <a:rPr lang="en-US" sz="1800" i="1" smtClean="0">
                        <a:solidFill>
                          <a:srgbClr val="FF0000"/>
                        </a:solidFill>
                        <a:latin typeface="Cambria Math" panose="02040503050406030204" pitchFamily="18" charset="0"/>
                        <a:ea typeface="Cambria Math" panose="02040503050406030204" pitchFamily="18" charset="0"/>
                      </a:rPr>
                      <m:t>𝜆</m:t>
                    </m:r>
                  </m:oMath>
                </a14:m>
                <a:r>
                  <a:rPr lang="zh-TW" altLang="en-US" sz="1800" dirty="0">
                    <a:solidFill>
                      <a:srgbClr val="FF0000"/>
                    </a:solidFill>
                  </a:rPr>
                  <a:t>，我們可以解出對應的</a:t>
                </a:r>
                <a14:m>
                  <m:oMath xmlns:m="http://schemas.openxmlformats.org/officeDocument/2006/math">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1</m:t>
                        </m:r>
                      </m:sub>
                    </m:sSub>
                    <m:r>
                      <a:rPr lang="en-US" altLang="zh-TW" sz="1800" i="1">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𝑎</m:t>
                        </m:r>
                      </m:e>
                      <m:sub>
                        <m:r>
                          <a:rPr lang="en-US" altLang="zh-TW" sz="1800" i="1">
                            <a:solidFill>
                              <a:srgbClr val="FF0000"/>
                            </a:solidFill>
                            <a:latin typeface="Cambria Math" panose="02040503050406030204" pitchFamily="18" charset="0"/>
                          </a:rPr>
                          <m:t>2</m:t>
                        </m:r>
                      </m:sub>
                    </m:sSub>
                  </m:oMath>
                </a14:m>
                <a:endParaRPr lang="zh-TW" altLang="en-US" sz="1800" dirty="0">
                  <a:solidFill>
                    <a:srgbClr val="FF0000"/>
                  </a:solidFill>
                </a:endParaRPr>
              </a:p>
            </p:txBody>
          </p:sp>
        </mc:Choice>
        <mc:Fallback xmlns="">
          <p:sp>
            <p:nvSpPr>
              <p:cNvPr id="2" name="矩形 14">
                <a:extLst>
                  <a:ext uri="{FF2B5EF4-FFF2-40B4-BE49-F238E27FC236}">
                    <a16:creationId xmlns:a16="http://schemas.microsoft.com/office/drawing/2014/main" id="{C33A0BD8-6D45-014D-5AFC-19BE95D26318}"/>
                  </a:ext>
                </a:extLst>
              </p:cNvPr>
              <p:cNvSpPr>
                <a:spLocks noRot="1" noChangeAspect="1" noMove="1" noResize="1" noEditPoints="1" noAdjustHandles="1" noChangeArrowheads="1" noChangeShapeType="1" noTextEdit="1"/>
              </p:cNvSpPr>
              <p:nvPr/>
            </p:nvSpPr>
            <p:spPr bwMode="auto">
              <a:xfrm>
                <a:off x="1499508" y="384316"/>
                <a:ext cx="4092915" cy="369332"/>
              </a:xfrm>
              <a:prstGeom prst="rect">
                <a:avLst/>
              </a:prstGeom>
              <a:blipFill>
                <a:blip r:embed="rId2"/>
                <a:stretch>
                  <a:fillRect l="-123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8F52F58-73E1-43F1-C86C-BA356699825A}"/>
                  </a:ext>
                </a:extLst>
              </p:cNvPr>
              <p:cNvSpPr txBox="1"/>
              <p:nvPr/>
            </p:nvSpPr>
            <p:spPr bwMode="auto">
              <a:xfrm>
                <a:off x="1571516" y="820299"/>
                <a:ext cx="1135119"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Sub>
                      <m:r>
                        <a:rPr lang="en-US" sz="1800" b="0" i="1" smtClean="0">
                          <a:latin typeface="Cambria Math" panose="02040503050406030204" pitchFamily="18" charset="0"/>
                          <a:ea typeface="Cambria Math" panose="02040503050406030204" pitchFamily="18" charset="0"/>
                        </a:rPr>
                        <m:t>=1</m:t>
                      </m:r>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08F52F58-73E1-43F1-C86C-BA356699825A}"/>
                  </a:ext>
                </a:extLst>
              </p:cNvPr>
              <p:cNvSpPr txBox="1">
                <a:spLocks noRot="1" noChangeAspect="1" noMove="1" noResize="1" noEditPoints="1" noAdjustHandles="1" noChangeArrowheads="1" noChangeShapeType="1" noTextEdit="1"/>
              </p:cNvSpPr>
              <p:nvPr/>
            </p:nvSpPr>
            <p:spPr bwMode="auto">
              <a:xfrm>
                <a:off x="1571516" y="820299"/>
                <a:ext cx="1135119" cy="276999"/>
              </a:xfrm>
              <a:prstGeom prst="rect">
                <a:avLst/>
              </a:prstGeom>
              <a:blipFill>
                <a:blip r:embed="rId3"/>
                <a:stretch>
                  <a:fillRect l="-4396" r="-3297"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75D63AC-EBAB-6736-5E81-D2FF2D727DDB}"/>
                  </a:ext>
                </a:extLst>
              </p:cNvPr>
              <p:cNvSpPr txBox="1"/>
              <p:nvPr/>
            </p:nvSpPr>
            <p:spPr bwMode="auto">
              <a:xfrm>
                <a:off x="1571516" y="2965602"/>
                <a:ext cx="1383840" cy="4619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1</m:t>
                          </m:r>
                        </m:sub>
                      </m:sSub>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F75D63AC-EBAB-6736-5E81-D2FF2D727DDB}"/>
                  </a:ext>
                </a:extLst>
              </p:cNvPr>
              <p:cNvSpPr txBox="1">
                <a:spLocks noRot="1" noChangeAspect="1" noMove="1" noResize="1" noEditPoints="1" noAdjustHandles="1" noChangeArrowheads="1" noChangeShapeType="1" noTextEdit="1"/>
              </p:cNvSpPr>
              <p:nvPr/>
            </p:nvSpPr>
            <p:spPr bwMode="auto">
              <a:xfrm>
                <a:off x="1571516" y="2965602"/>
                <a:ext cx="1383840" cy="461921"/>
              </a:xfrm>
              <a:prstGeom prst="rect">
                <a:avLst/>
              </a:prstGeom>
              <a:blipFill>
                <a:blip r:embed="rId4"/>
                <a:stretch>
                  <a:fillRect l="-1818" t="-2703"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65D6BA8-866F-38A6-5BF0-1E59F9965479}"/>
                  </a:ext>
                </a:extLst>
              </p:cNvPr>
              <p:cNvSpPr txBox="1"/>
              <p:nvPr/>
            </p:nvSpPr>
            <p:spPr bwMode="auto">
              <a:xfrm>
                <a:off x="1516814" y="4156022"/>
                <a:ext cx="1140440" cy="51860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r>
                            <a:rPr lang="en-US" sz="1800" i="1">
                              <a:latin typeface="Cambria Math" panose="02040503050406030204" pitchFamily="18" charset="0"/>
                              <a:ea typeface="Cambria Math" panose="02040503050406030204" pitchFamily="18" charset="0"/>
                            </a:rPr>
                            <m:t>2</m:t>
                          </m:r>
                        </m:den>
                      </m:f>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B65D6BA8-866F-38A6-5BF0-1E59F9965479}"/>
                  </a:ext>
                </a:extLst>
              </p:cNvPr>
              <p:cNvSpPr txBox="1">
                <a:spLocks noRot="1" noChangeAspect="1" noMove="1" noResize="1" noEditPoints="1" noAdjustHandles="1" noChangeArrowheads="1" noChangeShapeType="1" noTextEdit="1"/>
              </p:cNvSpPr>
              <p:nvPr/>
            </p:nvSpPr>
            <p:spPr bwMode="auto">
              <a:xfrm>
                <a:off x="1516814" y="4156022"/>
                <a:ext cx="1140440" cy="518604"/>
              </a:xfrm>
              <a:prstGeom prst="rect">
                <a:avLst/>
              </a:prstGeom>
              <a:blipFill>
                <a:blip r:embed="rId5"/>
                <a:stretch>
                  <a:fillRect l="-4396" t="-7143" r="-4396" b="-1190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328CEB-24D0-EE96-D390-BC6327E524BF}"/>
                  </a:ext>
                </a:extLst>
              </p:cNvPr>
              <p:cNvSpPr txBox="1"/>
              <p:nvPr/>
            </p:nvSpPr>
            <p:spPr bwMode="auto">
              <a:xfrm>
                <a:off x="2962632" y="798642"/>
                <a:ext cx="1166666"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𝑎</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1</m:t>
                                    </m:r>
                                  </m:sub>
                                </m:sSub>
                              </m:e>
                            </m:mr>
                          </m:m>
                        </m:e>
                      </m: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B1328CEB-24D0-EE96-D390-BC6327E524BF}"/>
                  </a:ext>
                </a:extLst>
              </p:cNvPr>
              <p:cNvSpPr txBox="1">
                <a:spLocks noRot="1" noChangeAspect="1" noMove="1" noResize="1" noEditPoints="1" noAdjustHandles="1" noChangeArrowheads="1" noChangeShapeType="1" noTextEdit="1"/>
              </p:cNvSpPr>
              <p:nvPr/>
            </p:nvSpPr>
            <p:spPr bwMode="auto">
              <a:xfrm>
                <a:off x="2962632" y="798642"/>
                <a:ext cx="1166666" cy="461217"/>
              </a:xfrm>
              <a:prstGeom prst="rect">
                <a:avLst/>
              </a:prstGeom>
              <a:blipFill>
                <a:blip r:embed="rId6"/>
                <a:stretch>
                  <a:fillRect l="-2174" b="-78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5A229C4-2CF1-BF40-751B-6D510FBF244F}"/>
                  </a:ext>
                </a:extLst>
              </p:cNvPr>
              <p:cNvSpPr txBox="1"/>
              <p:nvPr/>
            </p:nvSpPr>
            <p:spPr bwMode="auto">
              <a:xfrm>
                <a:off x="1571516" y="1492231"/>
                <a:ext cx="6966459"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a:latin typeface="Cambria Math" panose="02040503050406030204" pitchFamily="18" charset="0"/>
                            </a:rPr>
                            <m:t>𝑨</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r>
                        <a:rPr lang="en-US" sz="1800" b="1" i="1" smtClean="0">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.8−1</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0.7−1</m:t>
                                </m:r>
                              </m:e>
                            </m:mr>
                          </m:m>
                        </m:e>
                      </m:d>
                      <m:r>
                        <a:rPr lang="en-US" sz="1800" b="1" dirty="0" smtClean="0">
                          <a:latin typeface="Cambria Math" panose="02040503050406030204" pitchFamily="18" charset="0"/>
                          <a:ea typeface="Cambria Math" panose="02040503050406030204" pitchFamily="18" charset="0"/>
                        </a:rPr>
                        <m:t>∙</m:t>
                      </m:r>
                      <m:d>
                        <m:dPr>
                          <m:ctrlPr>
                            <a:rPr lang="en-US" sz="1800" b="1"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r>
                        <a:rPr lang="en-US" sz="1800" b="1"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m:t>
                                </m:r>
                                <m:r>
                                  <a:rPr lang="en-US" sz="1800" i="1">
                                    <a:latin typeface="Cambria Math" panose="02040503050406030204" pitchFamily="18" charset="0"/>
                                  </a:rPr>
                                  <m:t>0.2</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−0.3</m:t>
                                </m:r>
                              </m:e>
                            </m:mr>
                          </m:m>
                        </m:e>
                      </m:d>
                      <m:d>
                        <m:dPr>
                          <m:ctrlPr>
                            <a:rPr lang="en-US" sz="1800" b="1" i="1" dirty="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r>
                        <a:rPr lang="en-US" altLang="zh-TW" sz="1800" b="1" i="0" smtClean="0">
                          <a:latin typeface="Cambria Math" panose="02040503050406030204" pitchFamily="18" charset="0"/>
                        </a:rPr>
                        <m:t>=</m:t>
                      </m:r>
                      <m:r>
                        <a:rPr lang="en-US" altLang="zh-TW" sz="1800" b="0" i="0"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5A229C4-2CF1-BF40-751B-6D510FBF244F}"/>
                  </a:ext>
                </a:extLst>
              </p:cNvPr>
              <p:cNvSpPr txBox="1">
                <a:spLocks noRot="1" noChangeAspect="1" noMove="1" noResize="1" noEditPoints="1" noAdjustHandles="1" noChangeArrowheads="1" noChangeShapeType="1" noTextEdit="1"/>
              </p:cNvSpPr>
              <p:nvPr/>
            </p:nvSpPr>
            <p:spPr bwMode="auto">
              <a:xfrm>
                <a:off x="1571516" y="1492231"/>
                <a:ext cx="6966459" cy="461921"/>
              </a:xfrm>
              <a:prstGeom prst="rect">
                <a:avLst/>
              </a:prstGeom>
              <a:blipFill>
                <a:blip r:embed="rId7"/>
                <a:stretch>
                  <a:fillRect t="-2632" r="-182" b="-1315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6414468-F713-3C23-3267-8EBE5D4083F9}"/>
                  </a:ext>
                </a:extLst>
              </p:cNvPr>
              <p:cNvSpPr txBox="1"/>
              <p:nvPr/>
            </p:nvSpPr>
            <p:spPr bwMode="auto">
              <a:xfrm>
                <a:off x="1571516" y="2158862"/>
                <a:ext cx="1629613"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brk m:alnAt="7"/>
                        </m:rPr>
                        <a:rPr lang="en-US" sz="1800" i="1">
                          <a:latin typeface="Cambria Math" panose="02040503050406030204" pitchFamily="18" charset="0"/>
                        </a:rPr>
                        <m:t>0</m:t>
                      </m:r>
                      <m:r>
                        <a:rPr lang="en-US" sz="1800" i="1">
                          <a:latin typeface="Cambria Math" panose="02040503050406030204" pitchFamily="18" charset="0"/>
                        </a:rPr>
                        <m:t>.2</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r>
                        <a:rPr lang="en-US" sz="1800" i="1">
                          <a:latin typeface="Cambria Math" panose="02040503050406030204" pitchFamily="18" charset="0"/>
                        </a:rPr>
                        <m:t>=0.3</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6414468-F713-3C23-3267-8EBE5D4083F9}"/>
                  </a:ext>
                </a:extLst>
              </p:cNvPr>
              <p:cNvSpPr txBox="1">
                <a:spLocks noRot="1" noChangeAspect="1" noMove="1" noResize="1" noEditPoints="1" noAdjustHandles="1" noChangeArrowheads="1" noChangeShapeType="1" noTextEdit="1"/>
              </p:cNvSpPr>
              <p:nvPr/>
            </p:nvSpPr>
            <p:spPr bwMode="auto">
              <a:xfrm>
                <a:off x="1571516" y="2158862"/>
                <a:ext cx="1629613" cy="276999"/>
              </a:xfrm>
              <a:prstGeom prst="rect">
                <a:avLst/>
              </a:prstGeom>
              <a:blipFill>
                <a:blip r:embed="rId8"/>
                <a:stretch>
                  <a:fillRect l="-2308" b="-13043"/>
                </a:stretch>
              </a:blipFill>
              <a:ln>
                <a:no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D9BD2E50-B8F8-B74D-7318-B75BF4B19504}"/>
              </a:ext>
            </a:extLst>
          </p:cNvPr>
          <p:cNvSpPr txBox="1"/>
          <p:nvPr/>
        </p:nvSpPr>
        <p:spPr bwMode="auto">
          <a:xfrm>
            <a:off x="1499508" y="2502512"/>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Eigenvector has one undetermined constant.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C14D6EB-D12B-24F3-B77A-2244BC97DB56}"/>
                  </a:ext>
                </a:extLst>
              </p:cNvPr>
              <p:cNvSpPr txBox="1"/>
              <p:nvPr/>
            </p:nvSpPr>
            <p:spPr bwMode="auto">
              <a:xfrm>
                <a:off x="1540635" y="5948366"/>
                <a:ext cx="1385957" cy="4601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r>
                        <a:rPr lang="en-US" sz="1800" b="1" i="1" smtClean="0">
                          <a:latin typeface="Cambria Math" panose="02040503050406030204" pitchFamily="18" charset="0"/>
                        </a:rPr>
                        <m:t>=</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𝑐</m:t>
                          </m:r>
                        </m:e>
                        <m:sub>
                          <m:r>
                            <a:rPr lang="en-US" sz="1800" b="0" i="1" smtClean="0">
                              <a:latin typeface="Cambria Math" panose="02040503050406030204" pitchFamily="18" charset="0"/>
                            </a:rPr>
                            <m:t>2</m:t>
                          </m:r>
                        </m:sub>
                      </m:sSub>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FC14D6EB-D12B-24F3-B77A-2244BC97DB56}"/>
                  </a:ext>
                </a:extLst>
              </p:cNvPr>
              <p:cNvSpPr txBox="1">
                <a:spLocks noRot="1" noChangeAspect="1" noMove="1" noResize="1" noEditPoints="1" noAdjustHandles="1" noChangeArrowheads="1" noChangeShapeType="1" noTextEdit="1"/>
              </p:cNvSpPr>
              <p:nvPr/>
            </p:nvSpPr>
            <p:spPr bwMode="auto">
              <a:xfrm>
                <a:off x="1540635" y="5948366"/>
                <a:ext cx="1385957" cy="460126"/>
              </a:xfrm>
              <a:prstGeom prst="rect">
                <a:avLst/>
              </a:prstGeom>
              <a:blipFill>
                <a:blip r:embed="rId9"/>
                <a:stretch>
                  <a:fillRect l="-1818"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DC4934C-1F90-9169-BA45-8797A7A9B0B2}"/>
                  </a:ext>
                </a:extLst>
              </p:cNvPr>
              <p:cNvSpPr txBox="1"/>
              <p:nvPr/>
            </p:nvSpPr>
            <p:spPr bwMode="auto">
              <a:xfrm>
                <a:off x="1516814" y="4898205"/>
                <a:ext cx="6978192" cy="46756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b="1" i="1" smtClean="0">
                              <a:latin typeface="Cambria Math" panose="02040503050406030204" pitchFamily="18" charset="0"/>
                            </a:rPr>
                          </m:ctrlPr>
                        </m:dPr>
                        <m:e>
                          <m:r>
                            <a:rPr lang="en-US" sz="1800" b="1" i="1">
                              <a:latin typeface="Cambria Math" panose="02040503050406030204" pitchFamily="18" charset="0"/>
                            </a:rPr>
                            <m:t>𝑨</m:t>
                          </m:r>
                          <m:r>
                            <a:rPr lang="en-US" sz="1800" b="1" i="1">
                              <a:latin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𝜆</m:t>
                          </m:r>
                          <m:r>
                            <a:rPr lang="en-US" sz="1800" b="1" i="1">
                              <a:latin typeface="Cambria Math" panose="02040503050406030204" pitchFamily="18" charset="0"/>
                            </a:rPr>
                            <m:t>𝑰</m:t>
                          </m:r>
                        </m:e>
                      </m:d>
                      <m:r>
                        <a:rPr lang="en-US" sz="1800" b="1" i="1" smtClean="0">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.8−0.5</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0.7−0.5</m:t>
                                </m:r>
                              </m:e>
                            </m:mr>
                          </m:m>
                        </m:e>
                      </m:d>
                      <m:r>
                        <a:rPr lang="en-US" sz="1800" b="1" dirty="0" smtClean="0">
                          <a:latin typeface="Cambria Math" panose="02040503050406030204" pitchFamily="18" charset="0"/>
                          <a:ea typeface="Cambria Math" panose="02040503050406030204" pitchFamily="18" charset="0"/>
                        </a:rPr>
                        <m:t>∙</m:t>
                      </m:r>
                      <m:d>
                        <m:dPr>
                          <m:ctrlPr>
                            <a:rPr lang="en-US" sz="1800" b="1"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r>
                        <a:rPr lang="en-US" sz="1800" b="1" i="1" smtClean="0">
                          <a:latin typeface="Cambria Math" panose="02040503050406030204" pitchFamily="18" charset="0"/>
                        </a:rPr>
                        <m:t>=</m:t>
                      </m:r>
                      <m:d>
                        <m:dPr>
                          <m:ctrlPr>
                            <a:rPr lang="en-US" sz="1800" b="1"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.3</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0.2</m:t>
                                </m:r>
                              </m:e>
                            </m:mr>
                          </m:m>
                        </m:e>
                      </m:d>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r>
                        <a:rPr lang="en-US" altLang="zh-TW" sz="1800" b="1" i="1" smtClean="0">
                          <a:latin typeface="Cambria Math" panose="02040503050406030204" pitchFamily="18" charset="0"/>
                        </a:rPr>
                        <m:t>=</m:t>
                      </m:r>
                      <m:r>
                        <a:rPr lang="en-US" altLang="zh-TW" sz="1800" b="0" i="1" smtClean="0">
                          <a:latin typeface="Cambria Math" panose="02040503050406030204" pitchFamily="18" charset="0"/>
                        </a:rPr>
                        <m:t>0</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DC4934C-1F90-9169-BA45-8797A7A9B0B2}"/>
                  </a:ext>
                </a:extLst>
              </p:cNvPr>
              <p:cNvSpPr txBox="1">
                <a:spLocks noRot="1" noChangeAspect="1" noMove="1" noResize="1" noEditPoints="1" noAdjustHandles="1" noChangeArrowheads="1" noChangeShapeType="1" noTextEdit="1"/>
              </p:cNvSpPr>
              <p:nvPr/>
            </p:nvSpPr>
            <p:spPr bwMode="auto">
              <a:xfrm>
                <a:off x="1516814" y="4898205"/>
                <a:ext cx="6978192" cy="467564"/>
              </a:xfrm>
              <a:prstGeom prst="rect">
                <a:avLst/>
              </a:prstGeom>
              <a:blipFill>
                <a:blip r:embed="rId10"/>
                <a:stretch>
                  <a:fillRect b="-2105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B58F57F-E823-C337-B9A3-C714A03093C1}"/>
                  </a:ext>
                </a:extLst>
              </p:cNvPr>
              <p:cNvSpPr txBox="1"/>
              <p:nvPr/>
            </p:nvSpPr>
            <p:spPr bwMode="auto">
              <a:xfrm>
                <a:off x="1517585" y="5511660"/>
                <a:ext cx="1802738"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brk m:alnAt="7"/>
                        </m:rPr>
                        <a:rPr lang="en-US" sz="1800" i="1" smtClean="0">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3</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r>
                        <a:rPr lang="en-US" sz="1800" i="1">
                          <a:latin typeface="Cambria Math" panose="02040503050406030204" pitchFamily="18" charset="0"/>
                        </a:rPr>
                        <m:t>=</m:t>
                      </m:r>
                      <m:r>
                        <a:rPr lang="en-US" sz="1800" b="0" i="1" smtClean="0">
                          <a:latin typeface="Cambria Math" panose="02040503050406030204" pitchFamily="18" charset="0"/>
                        </a:rPr>
                        <m:t>−</m:t>
                      </m:r>
                      <m:r>
                        <a:rPr lang="en-US" sz="1800" i="1">
                          <a:latin typeface="Cambria Math" panose="02040503050406030204" pitchFamily="18" charset="0"/>
                        </a:rPr>
                        <m:t>0.3</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5B58F57F-E823-C337-B9A3-C714A03093C1}"/>
                  </a:ext>
                </a:extLst>
              </p:cNvPr>
              <p:cNvSpPr txBox="1">
                <a:spLocks noRot="1" noChangeAspect="1" noMove="1" noResize="1" noEditPoints="1" noAdjustHandles="1" noChangeArrowheads="1" noChangeShapeType="1" noTextEdit="1"/>
              </p:cNvSpPr>
              <p:nvPr/>
            </p:nvSpPr>
            <p:spPr bwMode="auto">
              <a:xfrm>
                <a:off x="1517585" y="5511660"/>
                <a:ext cx="1802738" cy="276999"/>
              </a:xfrm>
              <a:prstGeom prst="rect">
                <a:avLst/>
              </a:prstGeom>
              <a:blipFill>
                <a:blip r:embed="rId11"/>
                <a:stretch>
                  <a:fillRect l="-2098" r="-699" b="-8333"/>
                </a:stretch>
              </a:blipFill>
              <a:ln>
                <a:no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230CE46C-CAC3-6E93-E506-1F1BD488A5C8}"/>
              </a:ext>
            </a:extLst>
          </p:cNvPr>
          <p:cNvSpPr txBox="1"/>
          <p:nvPr/>
        </p:nvSpPr>
        <p:spPr bwMode="auto">
          <a:xfrm>
            <a:off x="1516814" y="3717032"/>
            <a:ext cx="1630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同理</a:t>
            </a:r>
            <a:r>
              <a:rPr lang="en-US" sz="1800" dirty="0">
                <a:latin typeface="Times New Roman" panose="02020603050405020304" pitchFamily="18" charset="0"/>
              </a:rPr>
              <a:t>：</a:t>
            </a:r>
          </a:p>
        </p:txBody>
      </p:sp>
    </p:spTree>
    <p:extLst>
      <p:ext uri="{BB962C8B-B14F-4D97-AF65-F5344CB8AC3E}">
        <p14:creationId xmlns:p14="http://schemas.microsoft.com/office/powerpoint/2010/main" val="34248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11" grpId="0"/>
      <p:bldP spid="12" grpId="0" animBg="1"/>
      <p:bldP spid="13" grpId="0" animBg="1"/>
      <p:bldP spid="14" grpId="0" animBg="1"/>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4F540-FF4C-5DE1-7467-00D9B8FB837A}"/>
              </a:ext>
            </a:extLst>
          </p:cNvPr>
          <p:cNvPicPr>
            <a:picLocks noChangeAspect="1"/>
          </p:cNvPicPr>
          <p:nvPr/>
        </p:nvPicPr>
        <p:blipFill>
          <a:blip r:embed="rId2"/>
          <a:stretch>
            <a:fillRect/>
          </a:stretch>
        </p:blipFill>
        <p:spPr>
          <a:xfrm>
            <a:off x="865251" y="3078979"/>
            <a:ext cx="7315274" cy="2429574"/>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4A2A847-7D71-FAAE-4816-9E9EB0D318F2}"/>
                  </a:ext>
                </a:extLst>
              </p:cNvPr>
              <p:cNvSpPr txBox="1"/>
              <p:nvPr/>
            </p:nvSpPr>
            <p:spPr bwMode="auto">
              <a:xfrm>
                <a:off x="991233" y="1294335"/>
                <a:ext cx="3697422" cy="461921"/>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i="1" smtClean="0">
                          <a:latin typeface="Cambria Math" panose="02040503050406030204" pitchFamily="18" charset="0"/>
                        </a:rPr>
                        <m:t>1</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D4A2A847-7D71-FAAE-4816-9E9EB0D318F2}"/>
                  </a:ext>
                </a:extLst>
              </p:cNvPr>
              <p:cNvSpPr txBox="1">
                <a:spLocks noRot="1" noChangeAspect="1" noMove="1" noResize="1" noEditPoints="1" noAdjustHandles="1" noChangeArrowheads="1" noChangeShapeType="1" noTextEdit="1"/>
              </p:cNvSpPr>
              <p:nvPr/>
            </p:nvSpPr>
            <p:spPr bwMode="auto">
              <a:xfrm>
                <a:off x="991233" y="1294335"/>
                <a:ext cx="3697422" cy="461921"/>
              </a:xfrm>
              <a:prstGeom prst="rect">
                <a:avLst/>
              </a:prstGeom>
              <a:blipFill>
                <a:blip r:embed="rId3"/>
                <a:stretch>
                  <a:fillRect l="-1027" t="-2632" b="-13158"/>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827322D5-8F64-7272-0498-DC6B6B4F0981}"/>
              </a:ext>
            </a:extLst>
          </p:cNvPr>
          <p:cNvSpPr txBox="1"/>
          <p:nvPr/>
        </p:nvSpPr>
        <p:spPr bwMode="auto">
          <a:xfrm>
            <a:off x="890835" y="2528767"/>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solidFill>
                  <a:srgbClr val="FF0000"/>
                </a:solidFill>
                <a:latin typeface="Times New Roman" panose="02020603050405020304" pitchFamily="18" charset="0"/>
              </a:rPr>
              <a:t>For the two special eigenvectors, matrix multiplication is just a number product.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5CA7794-9550-8052-BAC6-954F6C46A984}"/>
                  </a:ext>
                </a:extLst>
              </p:cNvPr>
              <p:cNvSpPr txBox="1"/>
              <p:nvPr/>
            </p:nvSpPr>
            <p:spPr bwMode="auto">
              <a:xfrm>
                <a:off x="995384" y="1976180"/>
                <a:ext cx="3691010" cy="518604"/>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r>
                        <a:rPr lang="en-US" sz="1800" b="1" i="1" smtClean="0">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a:rPr lang="en-US" sz="1800" i="1">
                                    <a:latin typeface="Cambria Math" panose="02040503050406030204" pitchFamily="18" charset="0"/>
                                  </a:rPr>
                                  <m:t>1</m:t>
                                </m:r>
                              </m:e>
                            </m:mr>
                            <m:mr>
                              <m:e>
                                <m:r>
                                  <a:rPr lang="en-US" sz="1800" i="1">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65CA7794-9550-8052-BAC6-954F6C46A984}"/>
                  </a:ext>
                </a:extLst>
              </p:cNvPr>
              <p:cNvSpPr txBox="1">
                <a:spLocks noRot="1" noChangeAspect="1" noMove="1" noResize="1" noEditPoints="1" noAdjustHandles="1" noChangeArrowheads="1" noChangeShapeType="1" noTextEdit="1"/>
              </p:cNvSpPr>
              <p:nvPr/>
            </p:nvSpPr>
            <p:spPr bwMode="auto">
              <a:xfrm>
                <a:off x="995384" y="1976180"/>
                <a:ext cx="3691010" cy="518604"/>
              </a:xfrm>
              <a:prstGeom prst="rect">
                <a:avLst/>
              </a:prstGeom>
              <a:blipFill>
                <a:blip r:embed="rId4"/>
                <a:stretch>
                  <a:fillRect l="-1027" t="-4762" b="-1428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A701E85-5811-2389-890C-BE97545788DA}"/>
                  </a:ext>
                </a:extLst>
              </p:cNvPr>
              <p:cNvSpPr txBox="1"/>
              <p:nvPr/>
            </p:nvSpPr>
            <p:spPr bwMode="auto">
              <a:xfrm>
                <a:off x="991233" y="701482"/>
                <a:ext cx="777686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14:m>
                  <m:oMath xmlns:m="http://schemas.openxmlformats.org/officeDocument/2006/math">
                    <m:r>
                      <a:rPr lang="en-US" sz="1800" b="1" i="1">
                        <a:latin typeface="Cambria Math" panose="02040503050406030204" pitchFamily="18" charset="0"/>
                      </a:rPr>
                      <m:t>𝑨</m:t>
                    </m:r>
                  </m:oMath>
                </a14:m>
                <a:r>
                  <a:rPr lang="en-US" sz="1800" dirty="0">
                    <a:latin typeface="Times New Roman" panose="02020603050405020304" pitchFamily="18" charset="0"/>
                  </a:rPr>
                  <a:t> times the eigenvector will produce a vector in the same direction.</a:t>
                </a:r>
              </a:p>
            </p:txBody>
          </p:sp>
        </mc:Choice>
        <mc:Fallback xmlns="">
          <p:sp>
            <p:nvSpPr>
              <p:cNvPr id="7" name="TextBox 6">
                <a:extLst>
                  <a:ext uri="{FF2B5EF4-FFF2-40B4-BE49-F238E27FC236}">
                    <a16:creationId xmlns:a16="http://schemas.microsoft.com/office/drawing/2014/main" id="{2A701E85-5811-2389-890C-BE97545788DA}"/>
                  </a:ext>
                </a:extLst>
              </p:cNvPr>
              <p:cNvSpPr txBox="1">
                <a:spLocks noRot="1" noChangeAspect="1" noMove="1" noResize="1" noEditPoints="1" noAdjustHandles="1" noChangeArrowheads="1" noChangeShapeType="1" noTextEdit="1"/>
              </p:cNvSpPr>
              <p:nvPr/>
            </p:nvSpPr>
            <p:spPr bwMode="auto">
              <a:xfrm>
                <a:off x="991233" y="701482"/>
                <a:ext cx="7776864"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036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B629751-9A63-CC43-605F-F5A26847D588}"/>
                  </a:ext>
                </a:extLst>
              </p:cNvPr>
              <p:cNvSpPr txBox="1"/>
              <p:nvPr/>
            </p:nvSpPr>
            <p:spPr bwMode="auto">
              <a:xfrm>
                <a:off x="539552" y="476672"/>
                <a:ext cx="84822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Theorem: The eigenvectors </a:t>
                </a:r>
                <a14:m>
                  <m:oMath xmlns:m="http://schemas.openxmlformats.org/officeDocument/2006/math">
                    <m:r>
                      <a:rPr lang="en-US" sz="1800" b="1" i="1" smtClean="0">
                        <a:solidFill>
                          <a:srgbClr val="FF0000"/>
                        </a:solidFill>
                        <a:latin typeface="Cambria Math" panose="02040503050406030204" pitchFamily="18" charset="0"/>
                      </a:rPr>
                      <m:t>𝒂</m:t>
                    </m:r>
                  </m:oMath>
                </a14:m>
                <a:r>
                  <a:rPr lang="en-US" sz="1800" dirty="0">
                    <a:solidFill>
                      <a:srgbClr val="FF0000"/>
                    </a:solidFill>
                    <a:latin typeface="Times New Roman" panose="02020603050405020304" pitchFamily="18" charset="0"/>
                  </a:rPr>
                  <a:t> of </a:t>
                </a:r>
                <a14:m>
                  <m:oMath xmlns:m="http://schemas.openxmlformats.org/officeDocument/2006/math">
                    <m:r>
                      <a:rPr lang="en-US" sz="1800" b="1" i="1">
                        <a:solidFill>
                          <a:srgbClr val="FF0000"/>
                        </a:solidFill>
                        <a:latin typeface="Cambria Math" panose="02040503050406030204" pitchFamily="18" charset="0"/>
                      </a:rPr>
                      <m:t>𝑨</m:t>
                    </m:r>
                  </m:oMath>
                </a14:m>
                <a:r>
                  <a:rPr lang="en-US" sz="1800" dirty="0">
                    <a:solidFill>
                      <a:srgbClr val="FF0000"/>
                    </a:solidFill>
                    <a:latin typeface="Times New Roman" panose="02020603050405020304" pitchFamily="18" charset="0"/>
                  </a:rPr>
                  <a:t> are also eigenvectors of </a:t>
                </a:r>
                <a14:m>
                  <m:oMath xmlns:m="http://schemas.openxmlformats.org/officeDocument/2006/math">
                    <m:sSup>
                      <m:sSupPr>
                        <m:ctrlPr>
                          <a:rPr lang="en-US" sz="1800" b="1" i="1" smtClean="0">
                            <a:solidFill>
                              <a:srgbClr val="FF0000"/>
                            </a:solidFill>
                            <a:latin typeface="Cambria Math" panose="02040503050406030204" pitchFamily="18" charset="0"/>
                          </a:rPr>
                        </m:ctrlPr>
                      </m:sSupPr>
                      <m:e>
                        <m:r>
                          <a:rPr lang="en-US" sz="1800" b="1" i="1" smtClean="0">
                            <a:solidFill>
                              <a:srgbClr val="FF0000"/>
                            </a:solidFill>
                            <a:latin typeface="Cambria Math" panose="02040503050406030204" pitchFamily="18" charset="0"/>
                          </a:rPr>
                          <m:t>𝑨</m:t>
                        </m:r>
                      </m:e>
                      <m:sup>
                        <m:r>
                          <a:rPr lang="en-US" sz="1800" b="0" i="1" smtClean="0">
                            <a:solidFill>
                              <a:srgbClr val="FF0000"/>
                            </a:solidFill>
                            <a:latin typeface="Cambria Math" panose="02040503050406030204" pitchFamily="18" charset="0"/>
                          </a:rPr>
                          <m:t>𝑛</m:t>
                        </m:r>
                      </m:sup>
                    </m:sSup>
                  </m:oMath>
                </a14:m>
                <a:r>
                  <a:rPr lang="en-US" sz="1800" dirty="0">
                    <a:solidFill>
                      <a:srgbClr val="FF0000"/>
                    </a:solidFill>
                    <a:latin typeface="Times New Roman" panose="02020603050405020304" pitchFamily="18" charset="0"/>
                  </a:rPr>
                  <a:t> with the eigenvalue </a:t>
                </a:r>
                <a14:m>
                  <m:oMath xmlns:m="http://schemas.openxmlformats.org/officeDocument/2006/math">
                    <m:sSup>
                      <m:sSupPr>
                        <m:ctrlPr>
                          <a:rPr lang="en-US" sz="1800" i="1" smtClean="0">
                            <a:solidFill>
                              <a:srgbClr val="FF0000"/>
                            </a:solidFill>
                            <a:latin typeface="Cambria Math" panose="02040503050406030204" pitchFamily="18" charset="0"/>
                          </a:rPr>
                        </m:ctrlPr>
                      </m:sSupPr>
                      <m:e>
                        <m:r>
                          <a:rPr lang="en-US" sz="1800" i="1" smtClean="0">
                            <a:solidFill>
                              <a:srgbClr val="FF0000"/>
                            </a:solidFill>
                            <a:latin typeface="Cambria Math" panose="02040503050406030204" pitchFamily="18" charset="0"/>
                            <a:ea typeface="Cambria Math" panose="02040503050406030204" pitchFamily="18" charset="0"/>
                          </a:rPr>
                          <m:t>𝜆</m:t>
                        </m:r>
                      </m:e>
                      <m:sup>
                        <m:r>
                          <a:rPr lang="en-US" sz="1800" b="0" i="1" smtClean="0">
                            <a:solidFill>
                              <a:srgbClr val="FF0000"/>
                            </a:solidFill>
                            <a:latin typeface="Cambria Math" panose="02040503050406030204" pitchFamily="18" charset="0"/>
                          </a:rPr>
                          <m:t>𝑛</m:t>
                        </m:r>
                      </m:sup>
                    </m:sSup>
                  </m:oMath>
                </a14:m>
                <a:r>
                  <a:rPr lang="en-US" sz="1800" dirty="0">
                    <a:solidFill>
                      <a:srgbClr val="FF0000"/>
                    </a:solidFill>
                    <a:latin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9B629751-9A63-CC43-605F-F5A26847D588}"/>
                  </a:ext>
                </a:extLst>
              </p:cNvPr>
              <p:cNvSpPr txBox="1">
                <a:spLocks noRot="1" noChangeAspect="1" noMove="1" noResize="1" noEditPoints="1" noAdjustHandles="1" noChangeArrowheads="1" noChangeShapeType="1" noTextEdit="1"/>
              </p:cNvSpPr>
              <p:nvPr/>
            </p:nvSpPr>
            <p:spPr bwMode="auto">
              <a:xfrm>
                <a:off x="539552" y="476672"/>
                <a:ext cx="8482202" cy="369332"/>
              </a:xfrm>
              <a:prstGeom prst="rect">
                <a:avLst/>
              </a:prstGeom>
              <a:blipFill>
                <a:blip r:embed="rId2"/>
                <a:stretch>
                  <a:fillRect l="-5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DE6AE50-7D87-1B35-B1FF-32FF377F7A5C}"/>
                  </a:ext>
                </a:extLst>
              </p:cNvPr>
              <p:cNvSpPr txBox="1"/>
              <p:nvPr/>
            </p:nvSpPr>
            <p:spPr bwMode="auto">
              <a:xfrm>
                <a:off x="1619672" y="1058252"/>
                <a:ext cx="1085233"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r>
                        <a:rPr lang="en-US" altLang="zh-TW" sz="1800" i="1" smtClean="0">
                          <a:latin typeface="Cambria Math" panose="02040503050406030204" pitchFamily="18" charset="0"/>
                          <a:ea typeface="Cambria Math" panose="02040503050406030204" pitchFamily="18" charset="0"/>
                        </a:rPr>
                        <m:t>𝜆</m:t>
                      </m:r>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DE6AE50-7D87-1B35-B1FF-32FF377F7A5C}"/>
                  </a:ext>
                </a:extLst>
              </p:cNvPr>
              <p:cNvSpPr txBox="1">
                <a:spLocks noRot="1" noChangeAspect="1" noMove="1" noResize="1" noEditPoints="1" noAdjustHandles="1" noChangeArrowheads="1" noChangeShapeType="1" noTextEdit="1"/>
              </p:cNvSpPr>
              <p:nvPr/>
            </p:nvSpPr>
            <p:spPr bwMode="auto">
              <a:xfrm>
                <a:off x="1619672" y="1058252"/>
                <a:ext cx="1085233" cy="276999"/>
              </a:xfrm>
              <a:prstGeom prst="rect">
                <a:avLst/>
              </a:prstGeom>
              <a:blipFill>
                <a:blip r:embed="rId3"/>
                <a:stretch>
                  <a:fillRect l="-4598" r="-2299" b="-8696"/>
                </a:stretch>
              </a:blipFill>
              <a:ln>
                <a:noFill/>
              </a:ln>
            </p:spPr>
            <p:txBody>
              <a:bodyPr/>
              <a:lstStyle/>
              <a:p>
                <a:r>
                  <a:rPr lang="en-US">
                    <a:noFill/>
                  </a:rPr>
                  <a:t> </a:t>
                </a:r>
              </a:p>
            </p:txBody>
          </p:sp>
        </mc:Fallback>
      </mc:AlternateContent>
      <p:sp>
        <p:nvSpPr>
          <p:cNvPr id="5" name="Right Arrow 4">
            <a:extLst>
              <a:ext uri="{FF2B5EF4-FFF2-40B4-BE49-F238E27FC236}">
                <a16:creationId xmlns:a16="http://schemas.microsoft.com/office/drawing/2014/main" id="{11BCE384-C752-469A-1328-B4A0FD222DFC}"/>
              </a:ext>
            </a:extLst>
          </p:cNvPr>
          <p:cNvSpPr/>
          <p:nvPr/>
        </p:nvSpPr>
        <p:spPr>
          <a:xfrm>
            <a:off x="3081112" y="829921"/>
            <a:ext cx="245472" cy="733663"/>
          </a:xfrm>
          <a:prstGeom prst="rightArrow">
            <a:avLst/>
          </a:prstGeom>
          <a:solidFill>
            <a:srgbClr val="008000"/>
          </a:solidFill>
          <a:ln>
            <a:noFill/>
          </a:ln>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99267DD-BEC0-502B-1D21-DCAD0F503153}"/>
                  </a:ext>
                </a:extLst>
              </p:cNvPr>
              <p:cNvSpPr txBox="1"/>
              <p:nvPr/>
            </p:nvSpPr>
            <p:spPr bwMode="auto">
              <a:xfrm>
                <a:off x="4238036" y="1058023"/>
                <a:ext cx="1321900"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solidFill>
                                <a:schemeClr val="tx1"/>
                              </a:solidFill>
                              <a:latin typeface="Cambria Math" panose="02040503050406030204" pitchFamily="18" charset="0"/>
                            </a:rPr>
                          </m:ctrlPr>
                        </m:sSupPr>
                        <m:e>
                          <m:r>
                            <a:rPr lang="en-US" sz="1800" b="1" i="1">
                              <a:solidFill>
                                <a:schemeClr val="tx1"/>
                              </a:solidFill>
                              <a:latin typeface="Cambria Math" panose="02040503050406030204" pitchFamily="18" charset="0"/>
                            </a:rPr>
                            <m:t>𝑨</m:t>
                          </m:r>
                        </m:e>
                        <m:sup>
                          <m:r>
                            <a:rPr lang="en-US" sz="1800" b="0" i="1">
                              <a:solidFill>
                                <a:schemeClr val="tx1"/>
                              </a:solidFill>
                              <a:latin typeface="Cambria Math" panose="02040503050406030204" pitchFamily="18" charset="0"/>
                            </a:rPr>
                            <m:t>𝑛</m:t>
                          </m:r>
                        </m:sup>
                      </m:sSup>
                      <m:r>
                        <a:rPr lang="en-US" sz="1800" b="0" i="1" smtClean="0">
                          <a:solidFill>
                            <a:schemeClr val="tx1"/>
                          </a:solidFill>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sz="1800" i="1" smtClean="0">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ea typeface="Cambria Math" panose="02040503050406030204" pitchFamily="18" charset="0"/>
                            </a:rPr>
                            <m:t>𝜆</m:t>
                          </m:r>
                        </m:e>
                        <m:sup>
                          <m:r>
                            <a:rPr lang="en-US" sz="1800" i="1">
                              <a:solidFill>
                                <a:schemeClr val="tx1"/>
                              </a:solidFill>
                              <a:latin typeface="Cambria Math" panose="02040503050406030204" pitchFamily="18" charset="0"/>
                            </a:rPr>
                            <m:t>𝑛</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899267DD-BEC0-502B-1D21-DCAD0F503153}"/>
                  </a:ext>
                </a:extLst>
              </p:cNvPr>
              <p:cNvSpPr txBox="1">
                <a:spLocks noRot="1" noChangeAspect="1" noMove="1" noResize="1" noEditPoints="1" noAdjustHandles="1" noChangeArrowheads="1" noChangeShapeType="1" noTextEdit="1"/>
              </p:cNvSpPr>
              <p:nvPr/>
            </p:nvSpPr>
            <p:spPr bwMode="auto">
              <a:xfrm>
                <a:off x="4238036" y="1058023"/>
                <a:ext cx="1321900" cy="276999"/>
              </a:xfrm>
              <a:prstGeom prst="rect">
                <a:avLst/>
              </a:prstGeom>
              <a:blipFill>
                <a:blip r:embed="rId4"/>
                <a:stretch>
                  <a:fillRect l="-2857" r="-1905"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B0B637-0908-4F88-519C-F7BDD81C0E0F}"/>
                  </a:ext>
                </a:extLst>
              </p:cNvPr>
              <p:cNvSpPr txBox="1"/>
              <p:nvPr/>
            </p:nvSpPr>
            <p:spPr bwMode="auto">
              <a:xfrm>
                <a:off x="539552" y="1583132"/>
                <a:ext cx="848220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solidFill>
                      <a:srgbClr val="FF0000"/>
                    </a:solidFill>
                    <a:latin typeface="Times New Roman" panose="02020603050405020304" pitchFamily="18" charset="0"/>
                  </a:rPr>
                  <a:t>Theorem: All vectors can be written as the linear combination of </a:t>
                </a:r>
                <a14:m>
                  <m:oMath xmlns:m="http://schemas.openxmlformats.org/officeDocument/2006/math">
                    <m:sSub>
                      <m:sSubPr>
                        <m:ctrlPr>
                          <a:rPr lang="en-US" sz="1800" b="1" i="1">
                            <a:solidFill>
                              <a:srgbClr val="FF0000"/>
                            </a:solidFill>
                            <a:latin typeface="Cambria Math" panose="02040503050406030204" pitchFamily="18" charset="0"/>
                          </a:rPr>
                        </m:ctrlPr>
                      </m:sSubPr>
                      <m:e>
                        <m:r>
                          <a:rPr lang="en-US" sz="1800" b="1" i="1">
                            <a:solidFill>
                              <a:srgbClr val="FF0000"/>
                            </a:solidFill>
                            <a:latin typeface="Cambria Math" panose="02040503050406030204" pitchFamily="18" charset="0"/>
                          </a:rPr>
                          <m:t>𝒂</m:t>
                        </m:r>
                      </m:e>
                      <m:sub>
                        <m:r>
                          <a:rPr lang="en-US" sz="1800" b="0" i="1">
                            <a:solidFill>
                              <a:srgbClr val="FF0000"/>
                            </a:solidFill>
                            <a:latin typeface="Cambria Math" panose="02040503050406030204" pitchFamily="18" charset="0"/>
                          </a:rPr>
                          <m:t>1</m:t>
                        </m:r>
                      </m:sub>
                    </m:sSub>
                  </m:oMath>
                </a14:m>
                <a:r>
                  <a:rPr lang="en-US" sz="1800" dirty="0">
                    <a:solidFill>
                      <a:srgbClr val="FF0000"/>
                    </a:solidFill>
                    <a:latin typeface="Times New Roman" panose="02020603050405020304" pitchFamily="18" charset="0"/>
                  </a:rPr>
                  <a:t> and </a:t>
                </a:r>
                <a14:m>
                  <m:oMath xmlns:m="http://schemas.openxmlformats.org/officeDocument/2006/math">
                    <m:sSub>
                      <m:sSubPr>
                        <m:ctrlPr>
                          <a:rPr lang="en-US" sz="1800" b="1" i="1">
                            <a:solidFill>
                              <a:srgbClr val="FF0000"/>
                            </a:solidFill>
                            <a:latin typeface="Cambria Math" panose="02040503050406030204" pitchFamily="18" charset="0"/>
                          </a:rPr>
                        </m:ctrlPr>
                      </m:sSubPr>
                      <m:e>
                        <m:r>
                          <a:rPr lang="en-US" sz="1800" b="1" i="1">
                            <a:solidFill>
                              <a:srgbClr val="FF0000"/>
                            </a:solidFill>
                            <a:latin typeface="Cambria Math" panose="02040503050406030204" pitchFamily="18" charset="0"/>
                          </a:rPr>
                          <m:t>𝒂</m:t>
                        </m:r>
                      </m:e>
                      <m:sub>
                        <m:r>
                          <a:rPr lang="en-US" sz="1800" b="0" i="1" smtClean="0">
                            <a:solidFill>
                              <a:srgbClr val="FF0000"/>
                            </a:solidFill>
                            <a:latin typeface="Cambria Math" panose="02040503050406030204" pitchFamily="18" charset="0"/>
                          </a:rPr>
                          <m:t>2</m:t>
                        </m:r>
                      </m:sub>
                    </m:sSub>
                  </m:oMath>
                </a14:m>
                <a:r>
                  <a:rPr lang="en-US" sz="1800" dirty="0">
                    <a:solidFill>
                      <a:srgbClr val="FF0000"/>
                    </a:solidFill>
                    <a:latin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3B0B637-0908-4F88-519C-F7BDD81C0E0F}"/>
                  </a:ext>
                </a:extLst>
              </p:cNvPr>
              <p:cNvSpPr txBox="1">
                <a:spLocks noRot="1" noChangeAspect="1" noMove="1" noResize="1" noEditPoints="1" noAdjustHandles="1" noChangeArrowheads="1" noChangeShapeType="1" noTextEdit="1"/>
              </p:cNvSpPr>
              <p:nvPr/>
            </p:nvSpPr>
            <p:spPr bwMode="auto">
              <a:xfrm>
                <a:off x="539552" y="1583132"/>
                <a:ext cx="8482202" cy="369332"/>
              </a:xfrm>
              <a:prstGeom prst="rect">
                <a:avLst/>
              </a:prstGeom>
              <a:blipFill>
                <a:blip r:embed="rId5"/>
                <a:stretch>
                  <a:fillRect l="-598"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54D837-F109-4E4B-CF95-AA1BF9D6BC70}"/>
                  </a:ext>
                </a:extLst>
              </p:cNvPr>
              <p:cNvSpPr txBox="1"/>
              <p:nvPr/>
            </p:nvSpPr>
            <p:spPr bwMode="auto">
              <a:xfrm>
                <a:off x="1619672" y="2072379"/>
                <a:ext cx="1711174"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0054D837-F109-4E4B-CF95-AA1BF9D6BC70}"/>
                  </a:ext>
                </a:extLst>
              </p:cNvPr>
              <p:cNvSpPr txBox="1">
                <a:spLocks noRot="1" noChangeAspect="1" noMove="1" noResize="1" noEditPoints="1" noAdjustHandles="1" noChangeArrowheads="1" noChangeShapeType="1" noTextEdit="1"/>
              </p:cNvSpPr>
              <p:nvPr/>
            </p:nvSpPr>
            <p:spPr bwMode="auto">
              <a:xfrm>
                <a:off x="1619672" y="2072379"/>
                <a:ext cx="1711174" cy="276999"/>
              </a:xfrm>
              <a:prstGeom prst="rect">
                <a:avLst/>
              </a:prstGeom>
              <a:blipFill>
                <a:blip r:embed="rId6"/>
                <a:stretch>
                  <a:fillRect l="-2206" b="-181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B1020D1-12A6-82B1-8338-AF608EB72ADE}"/>
                  </a:ext>
                </a:extLst>
              </p:cNvPr>
              <p:cNvSpPr txBox="1"/>
              <p:nvPr/>
            </p:nvSpPr>
            <p:spPr bwMode="auto">
              <a:xfrm>
                <a:off x="577794" y="2504926"/>
                <a:ext cx="75946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Then the action of </a:t>
                </a:r>
                <a14:m>
                  <m:oMath xmlns:m="http://schemas.openxmlformats.org/officeDocument/2006/math">
                    <m:r>
                      <a:rPr lang="en-US" sz="1800" b="1" i="1" smtClean="0">
                        <a:solidFill>
                          <a:schemeClr val="tx1"/>
                        </a:solidFill>
                        <a:latin typeface="Cambria Math" panose="02040503050406030204" pitchFamily="18" charset="0"/>
                      </a:rPr>
                      <m:t>𝑨</m:t>
                    </m:r>
                  </m:oMath>
                </a14:m>
                <a:r>
                  <a:rPr lang="en-US" sz="1800" dirty="0">
                    <a:solidFill>
                      <a:schemeClr val="tx1"/>
                    </a:solidFill>
                    <a:latin typeface="Times New Roman" panose="02020603050405020304" pitchFamily="18" charset="0"/>
                  </a:rPr>
                  <a:t> </a:t>
                </a:r>
                <a:r>
                  <a:rPr lang="en-US" sz="1800" dirty="0">
                    <a:latin typeface="Times New Roman" panose="02020603050405020304" pitchFamily="18" charset="0"/>
                  </a:rPr>
                  <a:t>and </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1" i="1">
                            <a:latin typeface="Cambria Math" panose="02040503050406030204" pitchFamily="18" charset="0"/>
                          </a:rPr>
                          <m:t>𝒏</m:t>
                        </m:r>
                      </m:sup>
                    </m:sSup>
                  </m:oMath>
                </a14:m>
                <a:r>
                  <a:rPr lang="en-US" sz="1800" dirty="0">
                    <a:latin typeface="Times New Roman" panose="02020603050405020304" pitchFamily="18" charset="0"/>
                  </a:rPr>
                  <a:t> on any vector can be easily written down:  </a:t>
                </a:r>
              </a:p>
            </p:txBody>
          </p:sp>
        </mc:Choice>
        <mc:Fallback xmlns="">
          <p:sp>
            <p:nvSpPr>
              <p:cNvPr id="9" name="TextBox 8">
                <a:extLst>
                  <a:ext uri="{FF2B5EF4-FFF2-40B4-BE49-F238E27FC236}">
                    <a16:creationId xmlns:a16="http://schemas.microsoft.com/office/drawing/2014/main" id="{0B1020D1-12A6-82B1-8338-AF608EB72ADE}"/>
                  </a:ext>
                </a:extLst>
              </p:cNvPr>
              <p:cNvSpPr txBox="1">
                <a:spLocks noRot="1" noChangeAspect="1" noMove="1" noResize="1" noEditPoints="1" noAdjustHandles="1" noChangeArrowheads="1" noChangeShapeType="1" noTextEdit="1"/>
              </p:cNvSpPr>
              <p:nvPr/>
            </p:nvSpPr>
            <p:spPr bwMode="auto">
              <a:xfrm>
                <a:off x="577794" y="2504926"/>
                <a:ext cx="7594605" cy="369332"/>
              </a:xfrm>
              <a:prstGeom prst="rect">
                <a:avLst/>
              </a:prstGeom>
              <a:blipFill>
                <a:blip r:embed="rId7"/>
                <a:stretch>
                  <a:fillRect l="-668"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F6BCBCA-E178-C236-BDAC-803F51A9A44E}"/>
                  </a:ext>
                </a:extLst>
              </p:cNvPr>
              <p:cNvSpPr txBox="1"/>
              <p:nvPr/>
            </p:nvSpPr>
            <p:spPr bwMode="auto">
              <a:xfrm>
                <a:off x="1619672" y="3029806"/>
                <a:ext cx="5912837" cy="276999"/>
              </a:xfrm>
              <a:prstGeom prst="rect">
                <a:avLst/>
              </a:prstGeom>
              <a:solidFill>
                <a:srgbClr val="FFFFCC"/>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𝑨𝑿</m:t>
                      </m:r>
                      <m:r>
                        <a:rPr lang="en-US" altLang="zh-TW" sz="1800" b="0" i="1" smtClean="0">
                          <a:latin typeface="Cambria Math" panose="02040503050406030204" pitchFamily="18" charset="0"/>
                        </a:rPr>
                        <m:t>=</m:t>
                      </m:r>
                      <m:r>
                        <a:rPr lang="en-US" b="1" i="1">
                          <a:latin typeface="Cambria Math" panose="02040503050406030204" pitchFamily="18" charset="0"/>
                        </a:rPr>
                        <m:t>𝑨</m:t>
                      </m:r>
                      <m:d>
                        <m:dPr>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1</m:t>
                              </m:r>
                            </m:sub>
                          </m:sSub>
                          <m:sSub>
                            <m:sSubPr>
                              <m:ctrlPr>
                                <a:rPr lang="en-US" b="1"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𝑐</m:t>
                              </m:r>
                            </m:e>
                            <m:sub>
                              <m:r>
                                <a:rPr lang="en-US" i="1">
                                  <a:latin typeface="Cambria Math" panose="02040503050406030204" pitchFamily="18" charset="0"/>
                                </a:rPr>
                                <m:t>2</m:t>
                              </m:r>
                            </m:sub>
                          </m:sSub>
                          <m:sSub>
                            <m:sSubPr>
                              <m:ctrlPr>
                                <a:rPr lang="en-US" b="1" i="1">
                                  <a:latin typeface="Cambria Math" panose="02040503050406030204" pitchFamily="18" charset="0"/>
                                </a:rPr>
                              </m:ctrlPr>
                            </m:sSubPr>
                            <m:e>
                              <m:r>
                                <a:rPr lang="en-US" b="1" i="1">
                                  <a:latin typeface="Cambria Math" panose="02040503050406030204" pitchFamily="18" charset="0"/>
                                </a:rPr>
                                <m:t>𝒂</m:t>
                              </m:r>
                            </m:e>
                            <m:sub>
                              <m:r>
                                <a:rPr lang="en-US" i="1">
                                  <a:latin typeface="Cambria Math" panose="02040503050406030204" pitchFamily="18" charset="0"/>
                                </a:rPr>
                                <m:t>2</m:t>
                              </m:r>
                            </m:sub>
                          </m:sSub>
                        </m:e>
                      </m:d>
                      <m:r>
                        <a:rPr lang="en-US"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a:rPr lang="en-US" sz="1800" b="1" i="1">
                          <a:latin typeface="Cambria Math" panose="02040503050406030204" pitchFamily="18" charset="0"/>
                        </a:rPr>
                        <m:t>𝑨</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a:rPr lang="en-US" sz="1800" b="1" i="1">
                          <a:latin typeface="Cambria Math" panose="02040503050406030204" pitchFamily="18" charset="0"/>
                        </a:rPr>
                        <m:t>𝑨</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i="1">
                              <a:latin typeface="Cambria Math" panose="02040503050406030204" pitchFamily="18" charset="0"/>
                            </a:rPr>
                          </m:ctrlPr>
                        </m:sSubPr>
                        <m:e>
                          <m:r>
                            <a:rPr lang="en-US" sz="1800" i="1" smtClean="0">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3F6BCBCA-E178-C236-BDAC-803F51A9A44E}"/>
                  </a:ext>
                </a:extLst>
              </p:cNvPr>
              <p:cNvSpPr txBox="1">
                <a:spLocks noRot="1" noChangeAspect="1" noMove="1" noResize="1" noEditPoints="1" noAdjustHandles="1" noChangeArrowheads="1" noChangeShapeType="1" noTextEdit="1"/>
              </p:cNvSpPr>
              <p:nvPr/>
            </p:nvSpPr>
            <p:spPr bwMode="auto">
              <a:xfrm>
                <a:off x="1619672" y="3029806"/>
                <a:ext cx="5912837" cy="276999"/>
              </a:xfrm>
              <a:prstGeom prst="rect">
                <a:avLst/>
              </a:prstGeom>
              <a:blipFill>
                <a:blip r:embed="rId8"/>
                <a:stretch>
                  <a:fillRect l="-428" b="-13043"/>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D36B1150-2826-18F3-E945-E673C0792162}"/>
              </a:ext>
            </a:extLst>
          </p:cNvPr>
          <p:cNvSpPr txBox="1"/>
          <p:nvPr/>
        </p:nvSpPr>
        <p:spPr bwMode="auto">
          <a:xfrm>
            <a:off x="577794" y="3420445"/>
            <a:ext cx="8890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information in the eigenvectors </a:t>
            </a:r>
            <a:r>
              <a:rPr lang="en-US" sz="1800" dirty="0">
                <a:solidFill>
                  <a:srgbClr val="FF0000"/>
                </a:solidFill>
                <a:latin typeface="Times New Roman" panose="02020603050405020304" pitchFamily="18" charset="0"/>
              </a:rPr>
              <a:t>alone</a:t>
            </a:r>
            <a:r>
              <a:rPr lang="en-US" sz="1800" dirty="0">
                <a:latin typeface="Times New Roman" panose="02020603050405020304" pitchFamily="18" charset="0"/>
              </a:rPr>
              <a:t> of a specific matrix can represent the matrix!</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49A364-31FB-1277-5966-49867D3EE4A0}"/>
                  </a:ext>
                </a:extLst>
              </p:cNvPr>
              <p:cNvSpPr txBox="1"/>
              <p:nvPr/>
            </p:nvSpPr>
            <p:spPr bwMode="auto">
              <a:xfrm>
                <a:off x="1634270" y="4225238"/>
                <a:ext cx="3225762"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𝑿</m:t>
                      </m:r>
                      <m:r>
                        <a:rPr lang="en-US" altLang="zh-TW" sz="1800" i="1">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smtClean="0">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149A364-31FB-1277-5966-49867D3EE4A0}"/>
                  </a:ext>
                </a:extLst>
              </p:cNvPr>
              <p:cNvSpPr txBox="1">
                <a:spLocks noRot="1" noChangeAspect="1" noMove="1" noResize="1" noEditPoints="1" noAdjustHandles="1" noChangeArrowheads="1" noChangeShapeType="1" noTextEdit="1"/>
              </p:cNvSpPr>
              <p:nvPr/>
            </p:nvSpPr>
            <p:spPr bwMode="auto">
              <a:xfrm>
                <a:off x="1634270" y="4225238"/>
                <a:ext cx="3225762" cy="554254"/>
              </a:xfrm>
              <a:prstGeom prst="rect">
                <a:avLst/>
              </a:prstGeom>
              <a:blipFill>
                <a:blip r:embed="rId9"/>
                <a:stretch>
                  <a:fillRect b="-444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078F2CB-E173-FC80-9726-B0C6162088B7}"/>
                  </a:ext>
                </a:extLst>
              </p:cNvPr>
              <p:cNvSpPr txBox="1"/>
              <p:nvPr/>
            </p:nvSpPr>
            <p:spPr bwMode="auto">
              <a:xfrm>
                <a:off x="1653724" y="5171572"/>
                <a:ext cx="5150524"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𝑨𝑿</m:t>
                      </m:r>
                      <m:r>
                        <a:rPr lang="en-US" sz="1800" b="0" i="1" smtClean="0">
                          <a:latin typeface="Cambria Math" panose="02040503050406030204" pitchFamily="18" charset="0"/>
                        </a:rPr>
                        <m:t>=</m:t>
                      </m:r>
                      <m:d>
                        <m:dPr>
                          <m:ctrlPr>
                            <a:rPr lang="en-US" sz="180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1" dirty="0">
                          <a:latin typeface="Cambria Math" panose="02040503050406030204" pitchFamily="18" charset="0"/>
                          <a:ea typeface="Cambria Math" panose="02040503050406030204" pitchFamily="18" charset="0"/>
                        </a:rPr>
                        <m:t>∙</m:t>
                      </m:r>
                      <m:d>
                        <m:dPr>
                          <m:ctrlPr>
                            <a:rPr lang="en-US" sz="1800" b="1" i="1" dirty="0"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r>
                        <a:rPr lang="en-US" sz="1800" b="1" i="1">
                          <a:latin typeface="Cambria Math" panose="02040503050406030204" pitchFamily="18" charset="0"/>
                        </a:rPr>
                        <m:t>𝑨</m:t>
                      </m:r>
                      <m:r>
                        <a:rPr lang="en-US" sz="1800" b="1" dirty="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r>
                        <a:rPr lang="en-US" sz="1800" b="1" i="1">
                          <a:latin typeface="Cambria Math" panose="02040503050406030204" pitchFamily="18" charset="0"/>
                        </a:rPr>
                        <m:t>𝑨</m:t>
                      </m:r>
                      <m:r>
                        <a:rPr lang="en-US" sz="1800" b="1" dirty="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078F2CB-E173-FC80-9726-B0C6162088B7}"/>
                  </a:ext>
                </a:extLst>
              </p:cNvPr>
              <p:cNvSpPr txBox="1">
                <a:spLocks noRot="1" noChangeAspect="1" noMove="1" noResize="1" noEditPoints="1" noAdjustHandles="1" noChangeArrowheads="1" noChangeShapeType="1" noTextEdit="1"/>
              </p:cNvSpPr>
              <p:nvPr/>
            </p:nvSpPr>
            <p:spPr bwMode="auto">
              <a:xfrm>
                <a:off x="1653724" y="5171572"/>
                <a:ext cx="5150524" cy="554254"/>
              </a:xfrm>
              <a:prstGeom prst="rect">
                <a:avLst/>
              </a:prstGeom>
              <a:blipFill>
                <a:blip r:embed="rId10"/>
                <a:stretch>
                  <a:fillRect b="-681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C9B50E6-716C-2E71-BB40-D8C6F6FBC461}"/>
                  </a:ext>
                </a:extLst>
              </p:cNvPr>
              <p:cNvSpPr txBox="1"/>
              <p:nvPr/>
            </p:nvSpPr>
            <p:spPr bwMode="auto">
              <a:xfrm>
                <a:off x="1634272" y="5839466"/>
                <a:ext cx="3585801" cy="61093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0" i="1" smtClean="0">
                          <a:latin typeface="Cambria Math" panose="02040503050406030204" pitchFamily="18" charset="0"/>
                        </a:rPr>
                        <m:t>1</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r>
                        <a:rPr lang="en-US" sz="1800" b="1" dirty="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r>
                        <a:rPr lang="en-US" sz="1800" b="1" i="1" smtClean="0">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.7</m:t>
                                </m:r>
                              </m:e>
                            </m:mr>
                            <m:mr>
                              <m:e>
                                <m:r>
                                  <a:rPr lang="en-US" sz="1800" i="1">
                                    <a:latin typeface="Cambria Math" panose="02040503050406030204" pitchFamily="18" charset="0"/>
                                  </a:rPr>
                                  <m:t>0.3</m:t>
                                </m:r>
                              </m:e>
                            </m:mr>
                          </m:m>
                        </m:e>
                      </m:d>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2C9B50E6-716C-2E71-BB40-D8C6F6FBC461}"/>
                  </a:ext>
                </a:extLst>
              </p:cNvPr>
              <p:cNvSpPr txBox="1">
                <a:spLocks noRot="1" noChangeAspect="1" noMove="1" noResize="1" noEditPoints="1" noAdjustHandles="1" noChangeArrowheads="1" noChangeShapeType="1" noTextEdit="1"/>
              </p:cNvSpPr>
              <p:nvPr/>
            </p:nvSpPr>
            <p:spPr bwMode="auto">
              <a:xfrm>
                <a:off x="1634272" y="5839466"/>
                <a:ext cx="3585801" cy="610936"/>
              </a:xfrm>
              <a:prstGeom prst="rect">
                <a:avLst/>
              </a:prstGeom>
              <a:blipFill>
                <a:blip r:embed="rId11"/>
                <a:stretch>
                  <a:fillRect b="-4082"/>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077FFD96-A74F-0F58-959F-D0CE4C285558}"/>
              </a:ext>
            </a:extLst>
          </p:cNvPr>
          <p:cNvSpPr txBox="1"/>
          <p:nvPr/>
        </p:nvSpPr>
        <p:spPr bwMode="auto">
          <a:xfrm>
            <a:off x="577794" y="3799086"/>
            <a:ext cx="5472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一個矩陣的本徵值與本徵向量就足夠能代表該矩陣</a:t>
            </a:r>
            <a:r>
              <a:rPr lang="en-US" sz="1800" dirty="0">
                <a:solidFill>
                  <a:srgbClr val="FF0000"/>
                </a:solidFill>
                <a:latin typeface="Times New Roman" panose="02020603050405020304" pitchFamily="18" charset="0"/>
              </a:rPr>
              <a:t>。</a:t>
            </a:r>
          </a:p>
        </p:txBody>
      </p:sp>
      <p:sp>
        <p:nvSpPr>
          <p:cNvPr id="11" name="TextBox 10">
            <a:extLst>
              <a:ext uri="{FF2B5EF4-FFF2-40B4-BE49-F238E27FC236}">
                <a16:creationId xmlns:a16="http://schemas.microsoft.com/office/drawing/2014/main" id="{226B1A73-6E93-BB55-9ED1-234D826B95AF}"/>
              </a:ext>
            </a:extLst>
          </p:cNvPr>
          <p:cNvSpPr txBox="1"/>
          <p:nvPr/>
        </p:nvSpPr>
        <p:spPr bwMode="auto">
          <a:xfrm>
            <a:off x="4860032" y="4309959"/>
            <a:ext cx="4458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一行向量可以寫成本徵向量的線性組合</a:t>
            </a:r>
            <a:endParaRPr lang="en-US" sz="1800" dirty="0">
              <a:latin typeface="Times New Roman" panose="02020603050405020304" pitchFamily="18" charset="0"/>
            </a:endParaRPr>
          </a:p>
        </p:txBody>
      </p:sp>
    </p:spTree>
    <p:extLst>
      <p:ext uri="{BB962C8B-B14F-4D97-AF65-F5344CB8AC3E}">
        <p14:creationId xmlns:p14="http://schemas.microsoft.com/office/powerpoint/2010/main" val="244430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2" grpId="0"/>
      <p:bldP spid="13" grpId="0" animBg="1"/>
      <p:bldP spid="14" grpId="0" animBg="1"/>
      <p:bldP spid="15" grpId="0" animBg="1"/>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BA0A3C-3A01-4E52-7E49-F7CD6978BD13}"/>
                  </a:ext>
                </a:extLst>
              </p:cNvPr>
              <p:cNvSpPr txBox="1"/>
              <p:nvPr/>
            </p:nvSpPr>
            <p:spPr bwMode="auto">
              <a:xfrm>
                <a:off x="539552" y="1811642"/>
                <a:ext cx="6311416" cy="60894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b="0" i="1" smtClean="0">
                              <a:latin typeface="Cambria Math" panose="02040503050406030204" pitchFamily="18" charset="0"/>
                            </a:rPr>
                            <m:t>100</m:t>
                          </m:r>
                        </m:sup>
                      </m:sSup>
                      <m:r>
                        <a:rPr lang="en-US" sz="1800" b="1" i="1">
                          <a:latin typeface="Cambria Math" panose="02040503050406030204" pitchFamily="18" charset="0"/>
                        </a:rPr>
                        <m:t>𝑿</m:t>
                      </m:r>
                      <m:r>
                        <a:rPr lang="en-US" sz="1800" b="1" i="1" smtClean="0">
                          <a:latin typeface="Cambria Math" panose="02040503050406030204" pitchFamily="18" charset="0"/>
                        </a:rPr>
                        <m:t>=</m:t>
                      </m:r>
                      <m:sSup>
                        <m:sSupPr>
                          <m:ctrlPr>
                            <a:rPr lang="en-US" sz="1800" i="1" smtClean="0">
                              <a:latin typeface="Cambria Math" panose="02040503050406030204" pitchFamily="18" charset="0"/>
                            </a:rPr>
                          </m:ctrlPr>
                        </m:sSupPr>
                        <m:e>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e>
                        <m:sup>
                          <m:r>
                            <a:rPr lang="en-US" sz="1800" b="0" i="1" smtClean="0">
                              <a:latin typeface="Cambria Math" panose="02040503050406030204" pitchFamily="18" charset="0"/>
                            </a:rPr>
                            <m:t>100</m:t>
                          </m:r>
                        </m:sup>
                      </m:sSup>
                      <m:r>
                        <a:rPr lang="en-US" sz="1800" b="1" dirty="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sSup>
                        <m:sSupPr>
                          <m:ctrlPr>
                            <a:rPr lang="en-US" sz="1800" i="1">
                              <a:latin typeface="Cambria Math" panose="02040503050406030204" pitchFamily="18" charset="0"/>
                            </a:rPr>
                          </m:ctrlPr>
                        </m:sSupPr>
                        <m:e>
                          <m:r>
                            <a:rPr lang="en-US" sz="1800" b="1" i="1" smtClean="0">
                              <a:latin typeface="Cambria Math" panose="02040503050406030204" pitchFamily="18" charset="0"/>
                            </a:rPr>
                            <m:t>𝑨</m:t>
                          </m:r>
                        </m:e>
                        <m:sup>
                          <m:r>
                            <a:rPr lang="en-US" sz="1800" i="1">
                              <a:latin typeface="Cambria Math" panose="02040503050406030204" pitchFamily="18" charset="0"/>
                            </a:rPr>
                            <m:t>100</m:t>
                          </m:r>
                        </m:sup>
                      </m:sSup>
                      <m:r>
                        <a:rPr lang="en-US" sz="1800" b="1" dirty="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sSup>
                        <m:sSupPr>
                          <m:ctrlPr>
                            <a:rPr lang="en-US" sz="1800" i="1">
                              <a:latin typeface="Cambria Math" panose="02040503050406030204" pitchFamily="18" charset="0"/>
                            </a:rPr>
                          </m:ctrlPr>
                        </m:sSupPr>
                        <m:e>
                          <m:r>
                            <a:rPr lang="en-US" sz="1800" b="1" i="1" smtClean="0">
                              <a:latin typeface="Cambria Math" panose="02040503050406030204" pitchFamily="18" charset="0"/>
                            </a:rPr>
                            <m:t>𝑨</m:t>
                          </m:r>
                        </m:e>
                        <m:sup>
                          <m:r>
                            <a:rPr lang="en-US" sz="1800" i="1">
                              <a:latin typeface="Cambria Math" panose="02040503050406030204" pitchFamily="18" charset="0"/>
                            </a:rPr>
                            <m:t>100</m:t>
                          </m:r>
                        </m:sup>
                      </m:sSup>
                      <m:r>
                        <a:rPr lang="en-US" sz="1800" b="1" dirty="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86BA0A3C-3A01-4E52-7E49-F7CD6978BD13}"/>
                  </a:ext>
                </a:extLst>
              </p:cNvPr>
              <p:cNvSpPr txBox="1">
                <a:spLocks noRot="1" noChangeAspect="1" noMove="1" noResize="1" noEditPoints="1" noAdjustHandles="1" noChangeArrowheads="1" noChangeShapeType="1" noTextEdit="1"/>
              </p:cNvSpPr>
              <p:nvPr/>
            </p:nvSpPr>
            <p:spPr bwMode="auto">
              <a:xfrm>
                <a:off x="539552" y="1811642"/>
                <a:ext cx="6311416" cy="608949"/>
              </a:xfrm>
              <a:prstGeom prst="rect">
                <a:avLst/>
              </a:prstGeom>
              <a:blipFill>
                <a:blip r:embed="rId2"/>
                <a:stretch>
                  <a:fillRect b="-612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32F83D0-2AAD-1C99-104A-261DCBA45834}"/>
                  </a:ext>
                </a:extLst>
              </p:cNvPr>
              <p:cNvSpPr txBox="1"/>
              <p:nvPr/>
            </p:nvSpPr>
            <p:spPr bwMode="auto">
              <a:xfrm>
                <a:off x="520100" y="2479536"/>
                <a:ext cx="4411940" cy="67332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1</m:t>
                          </m:r>
                        </m:e>
                        <m:sup>
                          <m:r>
                            <a:rPr lang="en-US" sz="1800" b="0" i="1" smtClean="0">
                              <a:latin typeface="Cambria Math" panose="02040503050406030204" pitchFamily="18" charset="0"/>
                            </a:rPr>
                            <m:t>100</m:t>
                          </m:r>
                        </m:sup>
                      </m:sSup>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r>
                        <a:rPr lang="en-US" sz="1800" b="1" dirty="0">
                          <a:latin typeface="Cambria Math" panose="02040503050406030204" pitchFamily="18" charset="0"/>
                          <a:ea typeface="Cambria Math" panose="02040503050406030204" pitchFamily="18" charset="0"/>
                        </a:rPr>
                        <m:t>∙</m:t>
                      </m:r>
                      <m:sSup>
                        <m:sSupPr>
                          <m:ctrlPr>
                            <a:rPr lang="en-US" sz="1800" i="1" dirty="0" smtClean="0">
                              <a:latin typeface="Cambria Math" panose="02040503050406030204" pitchFamily="18" charset="0"/>
                              <a:ea typeface="Cambria Math" panose="02040503050406030204" pitchFamily="18" charset="0"/>
                            </a:rPr>
                          </m:ctrlPr>
                        </m:sSupPr>
                        <m:e>
                          <m:d>
                            <m:dPr>
                              <m:ctrlPr>
                                <a:rPr lang="en-US" sz="1800" i="1" dirty="0" smtClean="0">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rPr>
                                  </m:ctrlPr>
                                </m:fPr>
                                <m:num>
                                  <m:r>
                                    <a:rPr lang="en-US" sz="1800" b="0" i="1">
                                      <a:latin typeface="Cambria Math" panose="02040503050406030204" pitchFamily="18" charset="0"/>
                                    </a:rPr>
                                    <m:t>1</m:t>
                                  </m:r>
                                </m:num>
                                <m:den>
                                  <m:r>
                                    <a:rPr lang="en-US" sz="1800" b="0" i="1">
                                      <a:latin typeface="Cambria Math" panose="02040503050406030204" pitchFamily="18" charset="0"/>
                                    </a:rPr>
                                    <m:t>2</m:t>
                                  </m:r>
                                </m:den>
                              </m:f>
                            </m:e>
                          </m:d>
                        </m:e>
                        <m:sup>
                          <m:r>
                            <a:rPr lang="en-US" sz="1800" b="0" i="1" dirty="0" smtClean="0">
                              <a:latin typeface="Cambria Math" panose="02040503050406030204" pitchFamily="18" charset="0"/>
                              <a:ea typeface="Cambria Math" panose="02040503050406030204" pitchFamily="18" charset="0"/>
                            </a:rPr>
                            <m:t>100</m:t>
                          </m:r>
                        </m:sup>
                      </m:sSup>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r>
                        <a:rPr lang="en-US"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032F83D0-2AAD-1C99-104A-261DCBA45834}"/>
                  </a:ext>
                </a:extLst>
              </p:cNvPr>
              <p:cNvSpPr txBox="1">
                <a:spLocks noRot="1" noChangeAspect="1" noMove="1" noResize="1" noEditPoints="1" noAdjustHandles="1" noChangeArrowheads="1" noChangeShapeType="1" noTextEdit="1"/>
              </p:cNvSpPr>
              <p:nvPr/>
            </p:nvSpPr>
            <p:spPr bwMode="auto">
              <a:xfrm>
                <a:off x="520100" y="2479536"/>
                <a:ext cx="4411940" cy="673326"/>
              </a:xfrm>
              <a:prstGeom prst="rect">
                <a:avLst/>
              </a:prstGeom>
              <a:blipFill>
                <a:blip r:embed="rId3"/>
                <a:stretch>
                  <a:fillRect b="-370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B598F26-B403-6BB7-3CB6-8179CB636880}"/>
                  </a:ext>
                </a:extLst>
              </p:cNvPr>
              <p:cNvSpPr txBox="1"/>
              <p:nvPr/>
            </p:nvSpPr>
            <p:spPr bwMode="auto">
              <a:xfrm>
                <a:off x="539553" y="770250"/>
                <a:ext cx="4540474" cy="2841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p>
                        <m:sSupPr>
                          <m:ctrlPr>
                            <a:rPr lang="en-US" sz="1800" b="1" i="1">
                              <a:latin typeface="Cambria Math" panose="02040503050406030204" pitchFamily="18" charset="0"/>
                            </a:rPr>
                          </m:ctrlPr>
                        </m:sSupPr>
                        <m:e>
                          <m:r>
                            <a:rPr lang="en-US" sz="1800" b="1" i="1">
                              <a:latin typeface="Cambria Math" panose="02040503050406030204" pitchFamily="18" charset="0"/>
                            </a:rPr>
                            <m:t>𝑨</m:t>
                          </m:r>
                        </m:e>
                        <m:sup>
                          <m:r>
                            <a:rPr lang="en-US" sz="1800" b="0" i="1">
                              <a:latin typeface="Cambria Math" panose="02040503050406030204" pitchFamily="18" charset="0"/>
                            </a:rPr>
                            <m:t>𝑛</m:t>
                          </m:r>
                        </m:sup>
                      </m:sSup>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r>
                        <a:rPr lang="en-US" sz="1800" b="1"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up>
                          <m:r>
                            <a:rPr lang="en-US" sz="1800" i="1">
                              <a:latin typeface="Cambria Math" panose="02040503050406030204" pitchFamily="18" charset="0"/>
                            </a:rPr>
                            <m:t>𝑛</m:t>
                          </m:r>
                        </m:sup>
                      </m:sSubSup>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2</m:t>
                          </m:r>
                        </m:sub>
                      </m:sSub>
                      <m:sSubSup>
                        <m:sSubSupPr>
                          <m:ctrlPr>
                            <a:rPr lang="en-US" sz="1800" i="1">
                              <a:latin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rPr>
                            <m:t>𝑛</m:t>
                          </m:r>
                        </m:sup>
                      </m:sSubSup>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9B598F26-B403-6BB7-3CB6-8179CB636880}"/>
                  </a:ext>
                </a:extLst>
              </p:cNvPr>
              <p:cNvSpPr txBox="1">
                <a:spLocks noRot="1" noChangeAspect="1" noMove="1" noResize="1" noEditPoints="1" noAdjustHandles="1" noChangeArrowheads="1" noChangeShapeType="1" noTextEdit="1"/>
              </p:cNvSpPr>
              <p:nvPr/>
            </p:nvSpPr>
            <p:spPr bwMode="auto">
              <a:xfrm>
                <a:off x="539553" y="770250"/>
                <a:ext cx="4540474" cy="284117"/>
              </a:xfrm>
              <a:prstGeom prst="rect">
                <a:avLst/>
              </a:prstGeom>
              <a:blipFill>
                <a:blip r:embed="rId4"/>
                <a:stretch>
                  <a:fillRect b="-8333"/>
                </a:stretch>
              </a:blipFill>
              <a:ln>
                <a:no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19ED2CA4-51BC-0535-DFAD-6873ECD5CA54}"/>
              </a:ext>
            </a:extLst>
          </p:cNvPr>
          <p:cNvSpPr txBox="1"/>
          <p:nvPr/>
        </p:nvSpPr>
        <p:spPr bwMode="auto">
          <a:xfrm>
            <a:off x="520100" y="317437"/>
            <a:ext cx="280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更厲害的是</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BFFE8C-4208-DBD4-08BF-E6BE0EA23FD7}"/>
                  </a:ext>
                </a:extLst>
              </p:cNvPr>
              <p:cNvSpPr txBox="1"/>
              <p:nvPr/>
            </p:nvSpPr>
            <p:spPr bwMode="auto">
              <a:xfrm>
                <a:off x="539552" y="3269765"/>
                <a:ext cx="83964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matrix is called a Markov matrix, with an eigenvalue </a:t>
                </a:r>
                <a14:m>
                  <m:oMath xmlns:m="http://schemas.openxmlformats.org/officeDocument/2006/math">
                    <m:r>
                      <a:rPr lang="en-US" sz="1800" b="0" i="1" smtClean="0">
                        <a:latin typeface="Cambria Math" panose="02040503050406030204" pitchFamily="18" charset="0"/>
                      </a:rPr>
                      <m:t>=1</m:t>
                    </m:r>
                  </m:oMath>
                </a14:m>
                <a:r>
                  <a:rPr lang="en-US" sz="1800" dirty="0">
                    <a:latin typeface="Times New Roman" panose="02020603050405020304" pitchFamily="18" charset="0"/>
                  </a:rPr>
                  <a:t>, the other </a:t>
                </a:r>
                <a14:m>
                  <m:oMath xmlns:m="http://schemas.openxmlformats.org/officeDocument/2006/math">
                    <m:r>
                      <a:rPr lang="en-US" sz="1800" b="0" i="1" dirty="0" smtClean="0">
                        <a:latin typeface="Cambria Math" panose="02040503050406030204" pitchFamily="18" charset="0"/>
                      </a:rPr>
                      <m:t>&lt;1</m:t>
                    </m:r>
                  </m:oMath>
                </a14:m>
                <a:r>
                  <a:rPr lang="en-US" sz="1800" dirty="0">
                    <a:latin typeface="Times New Roman" panose="02020603050405020304" pitchFamily="18" charset="0"/>
                  </a:rPr>
                  <a:t>.</a:t>
                </a:r>
              </a:p>
            </p:txBody>
          </p:sp>
        </mc:Choice>
        <mc:Fallback xmlns="">
          <p:sp>
            <p:nvSpPr>
              <p:cNvPr id="8" name="TextBox 7">
                <a:extLst>
                  <a:ext uri="{FF2B5EF4-FFF2-40B4-BE49-F238E27FC236}">
                    <a16:creationId xmlns:a16="http://schemas.microsoft.com/office/drawing/2014/main" id="{F7BFFE8C-4208-DBD4-08BF-E6BE0EA23FD7}"/>
                  </a:ext>
                </a:extLst>
              </p:cNvPr>
              <p:cNvSpPr txBox="1">
                <a:spLocks noRot="1" noChangeAspect="1" noMove="1" noResize="1" noEditPoints="1" noAdjustHandles="1" noChangeArrowheads="1" noChangeShapeType="1" noTextEdit="1"/>
              </p:cNvSpPr>
              <p:nvPr/>
            </p:nvSpPr>
            <p:spPr bwMode="auto">
              <a:xfrm>
                <a:off x="539552" y="3269765"/>
                <a:ext cx="8396446" cy="369332"/>
              </a:xfrm>
              <a:prstGeom prst="rect">
                <a:avLst/>
              </a:prstGeom>
              <a:blipFill>
                <a:blip r:embed="rId5"/>
                <a:stretch>
                  <a:fillRect l="-60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D2E2A7-82C1-986A-D5BD-4C53D3C2C65D}"/>
                  </a:ext>
                </a:extLst>
              </p:cNvPr>
              <p:cNvSpPr txBox="1"/>
              <p:nvPr/>
            </p:nvSpPr>
            <p:spPr bwMode="auto">
              <a:xfrm>
                <a:off x="539552" y="3645024"/>
                <a:ext cx="88569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The repeated action of a Markov matrix will push </a:t>
                </a:r>
                <a:r>
                  <a:rPr lang="en-US" sz="1800" dirty="0">
                    <a:solidFill>
                      <a:srgbClr val="FF0000"/>
                    </a:solidFill>
                    <a:latin typeface="Times New Roman" panose="02020603050405020304" pitchFamily="18" charset="0"/>
                  </a:rPr>
                  <a:t>any vector </a:t>
                </a:r>
                <a:r>
                  <a:rPr lang="en-US" sz="1800" dirty="0">
                    <a:latin typeface="Times New Roman" panose="02020603050405020304" pitchFamily="18" charset="0"/>
                  </a:rPr>
                  <a:t>into the eigenvector with </a:t>
                </a:r>
                <a14:m>
                  <m:oMath xmlns:m="http://schemas.openxmlformats.org/officeDocument/2006/math">
                    <m:r>
                      <m:rPr>
                        <m:sty m:val="p"/>
                      </m:rPr>
                      <a:rPr lang="el-GR" sz="1800" b="0" i="1" smtClean="0">
                        <a:latin typeface="Cambria Math" panose="02040503050406030204" pitchFamily="18" charset="0"/>
                        <a:ea typeface="Cambria Math" panose="02040503050406030204" pitchFamily="18" charset="0"/>
                      </a:rPr>
                      <m:t>λ</m:t>
                    </m:r>
                    <m:r>
                      <a:rPr lang="en-US" sz="1800" b="0" i="1" smtClean="0">
                        <a:latin typeface="Cambria Math" panose="02040503050406030204" pitchFamily="18" charset="0"/>
                      </a:rPr>
                      <m:t>=1</m:t>
                    </m:r>
                  </m:oMath>
                </a14:m>
                <a:r>
                  <a:rPr lang="en-US" sz="1800" dirty="0">
                    <a:latin typeface="Times New Roman" panose="02020603050405020304" pitchFamily="18" charset="0"/>
                  </a:rPr>
                  <a:t>.</a:t>
                </a:r>
              </a:p>
            </p:txBody>
          </p:sp>
        </mc:Choice>
        <mc:Fallback xmlns="">
          <p:sp>
            <p:nvSpPr>
              <p:cNvPr id="9" name="TextBox 8">
                <a:extLst>
                  <a:ext uri="{FF2B5EF4-FFF2-40B4-BE49-F238E27FC236}">
                    <a16:creationId xmlns:a16="http://schemas.microsoft.com/office/drawing/2014/main" id="{55D2E2A7-82C1-986A-D5BD-4C53D3C2C65D}"/>
                  </a:ext>
                </a:extLst>
              </p:cNvPr>
              <p:cNvSpPr txBox="1">
                <a:spLocks noRot="1" noChangeAspect="1" noMove="1" noResize="1" noEditPoints="1" noAdjustHandles="1" noChangeArrowheads="1" noChangeShapeType="1" noTextEdit="1"/>
              </p:cNvSpPr>
              <p:nvPr/>
            </p:nvSpPr>
            <p:spPr bwMode="auto">
              <a:xfrm>
                <a:off x="539552" y="3645024"/>
                <a:ext cx="8856984" cy="369332"/>
              </a:xfrm>
              <a:prstGeom prst="rect">
                <a:avLst/>
              </a:prstGeom>
              <a:blipFill>
                <a:blip r:embed="rId6"/>
                <a:stretch>
                  <a:fillRect l="-573"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0" name="Picture 9">
            <a:extLst>
              <a:ext uri="{FF2B5EF4-FFF2-40B4-BE49-F238E27FC236}">
                <a16:creationId xmlns:a16="http://schemas.microsoft.com/office/drawing/2014/main" id="{3E5FF9F7-2F2D-D117-AB7B-10AA1429D50B}"/>
              </a:ext>
            </a:extLst>
          </p:cNvPr>
          <p:cNvPicPr>
            <a:picLocks noChangeAspect="1"/>
          </p:cNvPicPr>
          <p:nvPr/>
        </p:nvPicPr>
        <p:blipFill>
          <a:blip r:embed="rId7"/>
          <a:srcRect t="5450"/>
          <a:stretch>
            <a:fillRect/>
          </a:stretch>
        </p:blipFill>
        <p:spPr>
          <a:xfrm>
            <a:off x="1619672" y="4149080"/>
            <a:ext cx="5231296" cy="233720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A2A6B47-8289-E06F-D9A0-4F74E71FED22}"/>
                  </a:ext>
                </a:extLst>
              </p:cNvPr>
              <p:cNvSpPr txBox="1"/>
              <p:nvPr/>
            </p:nvSpPr>
            <p:spPr bwMode="auto">
              <a:xfrm>
                <a:off x="493933" y="1155877"/>
                <a:ext cx="3225762" cy="554254"/>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𝑿</m:t>
                      </m:r>
                      <m:r>
                        <a:rPr lang="en-US" altLang="zh-TW" sz="1800" i="1">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mr>
                            <m:mr>
                              <m:e>
                                <m:r>
                                  <a:rPr lang="en-US" sz="1800" i="1">
                                    <a:latin typeface="Cambria Math" panose="02040503050406030204" pitchFamily="18" charset="0"/>
                                  </a:rPr>
                                  <m:t>0.2</m:t>
                                </m:r>
                              </m:e>
                            </m:mr>
                          </m:m>
                        </m:e>
                      </m:d>
                      <m:r>
                        <a:rPr lang="en-US" sz="1800" b="1" i="1" smtClean="0">
                          <a:latin typeface="Cambria Math" panose="02040503050406030204" pitchFamily="18" charset="0"/>
                        </a:rPr>
                        <m:t>=</m:t>
                      </m:r>
                      <m:d>
                        <m:dPr>
                          <m:ctrlPr>
                            <a:rPr lang="en-US" sz="1800" b="1" i="1" smtClean="0">
                              <a:latin typeface="Cambria Math" panose="02040503050406030204" pitchFamily="18" charset="0"/>
                            </a:rPr>
                          </m:ctrlPr>
                        </m:dPr>
                        <m:e>
                          <m:m>
                            <m:mPr>
                              <m:mcs>
                                <m:mc>
                                  <m:mcPr>
                                    <m:count m:val="1"/>
                                    <m:mcJc m:val="center"/>
                                  </m:mcPr>
                                </m:mc>
                              </m:mcs>
                              <m:ctrlPr>
                                <a:rPr lang="en-US" sz="1800" i="1" smtClean="0">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.6</m:t>
                                </m:r>
                              </m:e>
                            </m:mr>
                            <m:mr>
                              <m:e>
                                <m:r>
                                  <a:rPr lang="en-US" sz="1800" i="1">
                                    <a:latin typeface="Cambria Math" panose="02040503050406030204" pitchFamily="18" charset="0"/>
                                  </a:rPr>
                                  <m:t>0.4</m:t>
                                </m:r>
                              </m:e>
                            </m:mr>
                          </m:m>
                        </m:e>
                      </m:d>
                      <m:r>
                        <a:rPr lang="en-US" sz="1800" b="1" i="1" smtClean="0">
                          <a:latin typeface="Cambria Math" panose="02040503050406030204" pitchFamily="18" charset="0"/>
                        </a:rPr>
                        <m:t>+</m:t>
                      </m:r>
                      <m:r>
                        <a:rPr lang="en-US" sz="1800" b="0" i="1" smtClean="0">
                          <a:latin typeface="Cambria Math" panose="02040503050406030204" pitchFamily="18" charset="0"/>
                        </a:rPr>
                        <m:t>2</m:t>
                      </m:r>
                      <m:d>
                        <m:dPr>
                          <m:ctrlPr>
                            <a:rPr lang="en-US" sz="1800" b="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.1</m:t>
                                </m:r>
                              </m:e>
                            </m:mr>
                            <m:mr>
                              <m:e>
                                <m:r>
                                  <a:rPr lang="en-US" sz="1800" i="1">
                                    <a:latin typeface="Cambria Math" panose="02040503050406030204" pitchFamily="18" charset="0"/>
                                  </a:rPr>
                                  <m:t>−0.1</m:t>
                                </m:r>
                              </m:e>
                            </m:mr>
                          </m:m>
                        </m:e>
                      </m:d>
                    </m:oMath>
                  </m:oMathPara>
                </a14:m>
                <a:endParaRPr lang="en-US" sz="1800" dirty="0">
                  <a:latin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0A2A6B47-8289-E06F-D9A0-4F74E71FED22}"/>
                  </a:ext>
                </a:extLst>
              </p:cNvPr>
              <p:cNvSpPr txBox="1">
                <a:spLocks noRot="1" noChangeAspect="1" noMove="1" noResize="1" noEditPoints="1" noAdjustHandles="1" noChangeArrowheads="1" noChangeShapeType="1" noTextEdit="1"/>
              </p:cNvSpPr>
              <p:nvPr/>
            </p:nvSpPr>
            <p:spPr bwMode="auto">
              <a:xfrm>
                <a:off x="493933" y="1155877"/>
                <a:ext cx="3225762" cy="554254"/>
              </a:xfrm>
              <a:prstGeom prst="rect">
                <a:avLst/>
              </a:prstGeom>
              <a:blipFill>
                <a:blip r:embed="rId8"/>
                <a:stretch>
                  <a:fillRect b="-454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96458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9" grpId="0"/>
      <p:bldP spid="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65D92-F449-219F-22A4-A48C6B6D770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01978F1-7FD5-6E47-E7F3-42BF1759C24F}"/>
              </a:ext>
            </a:extLst>
          </p:cNvPr>
          <p:cNvSpPr txBox="1"/>
          <p:nvPr/>
        </p:nvSpPr>
        <p:spPr>
          <a:xfrm>
            <a:off x="1458129" y="1155770"/>
            <a:ext cx="5671529" cy="369332"/>
          </a:xfrm>
          <a:prstGeom prst="rect">
            <a:avLst/>
          </a:prstGeom>
          <a:noFill/>
          <a:ln>
            <a:solidFill>
              <a:srgbClr val="FF0000"/>
            </a:solidFill>
          </a:ln>
        </p:spPr>
        <p:txBody>
          <a:bodyPr wrap="square" rtlCol="0">
            <a:spAutoFit/>
          </a:bodyPr>
          <a:lstStyle/>
          <a:p>
            <a:r>
              <a:rPr lang="en-US" sz="1800" dirty="0">
                <a:solidFill>
                  <a:srgbClr val="FF0000"/>
                </a:solidFill>
                <a:latin typeface="Times New Roman" panose="02020603050405020304" pitchFamily="18" charset="0"/>
                <a:cs typeface="Times New Roman" panose="02020603050405020304" pitchFamily="18" charset="0"/>
              </a:rPr>
              <a:t>System of 2nd order Linear </a:t>
            </a:r>
            <a:r>
              <a:rPr lang="en-US" sz="1800" dirty="0">
                <a:latin typeface="Times New Roman" panose="02020603050405020304" pitchFamily="18" charset="0"/>
                <a:cs typeface="Times New Roman" panose="02020603050405020304" pitchFamily="18" charset="0"/>
              </a:rPr>
              <a:t>ODE with constant coefficients</a:t>
            </a:r>
          </a:p>
        </p:txBody>
      </p:sp>
      <p:sp>
        <p:nvSpPr>
          <p:cNvPr id="11" name="Down Arrow 10">
            <a:extLst>
              <a:ext uri="{FF2B5EF4-FFF2-40B4-BE49-F238E27FC236}">
                <a16:creationId xmlns:a16="http://schemas.microsoft.com/office/drawing/2014/main" id="{619059FA-5145-A7C4-378F-B8BE9CE7728A}"/>
              </a:ext>
            </a:extLst>
          </p:cNvPr>
          <p:cNvSpPr/>
          <p:nvPr/>
        </p:nvSpPr>
        <p:spPr>
          <a:xfrm>
            <a:off x="2392318" y="2803089"/>
            <a:ext cx="163457" cy="830659"/>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TextBox 23">
            <a:extLst>
              <a:ext uri="{FF2B5EF4-FFF2-40B4-BE49-F238E27FC236}">
                <a16:creationId xmlns:a16="http://schemas.microsoft.com/office/drawing/2014/main" id="{2B595012-0A2A-97A5-B9C3-F17E7E8DA0E9}"/>
              </a:ext>
            </a:extLst>
          </p:cNvPr>
          <p:cNvSpPr txBox="1"/>
          <p:nvPr/>
        </p:nvSpPr>
        <p:spPr bwMode="auto">
          <a:xfrm>
            <a:off x="2695542" y="3124060"/>
            <a:ext cx="1494136" cy="369332"/>
          </a:xfrm>
          <a:prstGeom prst="rect">
            <a:avLst/>
          </a:prstGeom>
          <a:noFill/>
          <a:ln w="9525">
            <a:noFill/>
            <a:miter lim="800000"/>
            <a:headEnd/>
            <a:tailEnd/>
          </a:ln>
        </p:spPr>
        <p:txBody>
          <a:bodyPr wrap="square" rtlCol="0">
            <a:spAutoFit/>
          </a:bodyPr>
          <a:lstStyle/>
          <a:p>
            <a:r>
              <a:rPr lang="en-US" sz="1800" dirty="0" err="1">
                <a:latin typeface="Times New Roman" panose="02020603050405020304" pitchFamily="18" charset="0"/>
              </a:rPr>
              <a:t>複變函數法</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3">
                <a:extLst>
                  <a:ext uri="{FF2B5EF4-FFF2-40B4-BE49-F238E27FC236}">
                    <a16:creationId xmlns:a16="http://schemas.microsoft.com/office/drawing/2014/main" id="{6C466C07-612C-9319-1DF3-F3354C449626}"/>
                  </a:ext>
                </a:extLst>
              </p:cNvPr>
              <p:cNvSpPr txBox="1"/>
              <p:nvPr/>
            </p:nvSpPr>
            <p:spPr bwMode="auto">
              <a:xfrm>
                <a:off x="1458129" y="1850714"/>
                <a:ext cx="1644233" cy="648126"/>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altLang="zh-TW" sz="1800" b="1" i="1" smtClean="0">
                              <a:latin typeface="Cambria Math"/>
                            </a:rPr>
                            <m:t>𝑿</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1" i="1" smtClean="0">
                          <a:latin typeface="Cambria Math"/>
                          <a:ea typeface="Cambria Math"/>
                        </a:rPr>
                        <m:t>𝑨</m:t>
                      </m:r>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6" name="文字方塊 3">
                <a:extLst>
                  <a:ext uri="{FF2B5EF4-FFF2-40B4-BE49-F238E27FC236}">
                    <a16:creationId xmlns:a16="http://schemas.microsoft.com/office/drawing/2014/main" id="{6C466C07-612C-9319-1DF3-F3354C449626}"/>
                  </a:ext>
                </a:extLst>
              </p:cNvPr>
              <p:cNvSpPr txBox="1">
                <a:spLocks noRot="1" noChangeAspect="1" noMove="1" noResize="1" noEditPoints="1" noAdjustHandles="1" noChangeArrowheads="1" noChangeShapeType="1" noTextEdit="1"/>
              </p:cNvSpPr>
              <p:nvPr/>
            </p:nvSpPr>
            <p:spPr bwMode="auto">
              <a:xfrm>
                <a:off x="1458129" y="1850714"/>
                <a:ext cx="1644233" cy="648126"/>
              </a:xfrm>
              <a:prstGeom prst="rect">
                <a:avLst/>
              </a:prstGeom>
              <a:blipFill>
                <a:blip r:embed="rId2"/>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439158D-2CFC-A543-5696-6250F8807D9A}"/>
                  </a:ext>
                </a:extLst>
              </p:cNvPr>
              <p:cNvSpPr txBox="1"/>
              <p:nvPr/>
            </p:nvSpPr>
            <p:spPr bwMode="auto">
              <a:xfrm>
                <a:off x="1436896" y="4538023"/>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439158D-2CFC-A543-5696-6250F8807D9A}"/>
                  </a:ext>
                </a:extLst>
              </p:cNvPr>
              <p:cNvSpPr txBox="1">
                <a:spLocks noRot="1" noChangeAspect="1" noMove="1" noResize="1" noEditPoints="1" noAdjustHandles="1" noChangeArrowheads="1" noChangeShapeType="1" noTextEdit="1"/>
              </p:cNvSpPr>
              <p:nvPr/>
            </p:nvSpPr>
            <p:spPr bwMode="auto">
              <a:xfrm>
                <a:off x="1436896" y="4538023"/>
                <a:ext cx="1235338" cy="276999"/>
              </a:xfrm>
              <a:prstGeom prst="rect">
                <a:avLst/>
              </a:prstGeom>
              <a:blipFill>
                <a:blip r:embed="rId3"/>
                <a:stretch>
                  <a:fillRect l="-4082" t="-4348" r="-2041" b="-43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E4C17A7-74F3-4FBE-E0A4-28185164D188}"/>
                  </a:ext>
                </a:extLst>
              </p:cNvPr>
              <p:cNvSpPr txBox="1"/>
              <p:nvPr/>
            </p:nvSpPr>
            <p:spPr bwMode="auto">
              <a:xfrm>
                <a:off x="4055514" y="3123020"/>
                <a:ext cx="1071575" cy="28591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r>
                        <a:rPr lang="en-US" sz="1800" b="1" i="1">
                          <a:latin typeface="Cambria Math" panose="02040503050406030204" pitchFamily="18" charset="0"/>
                        </a:rPr>
                        <m:t>𝒂</m:t>
                      </m:r>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9E4C17A7-74F3-4FBE-E0A4-28185164D188}"/>
                  </a:ext>
                </a:extLst>
              </p:cNvPr>
              <p:cNvSpPr txBox="1">
                <a:spLocks noRot="1" noChangeAspect="1" noMove="1" noResize="1" noEditPoints="1" noAdjustHandles="1" noChangeArrowheads="1" noChangeShapeType="1" noTextEdit="1"/>
              </p:cNvSpPr>
              <p:nvPr/>
            </p:nvSpPr>
            <p:spPr bwMode="auto">
              <a:xfrm>
                <a:off x="4055514" y="3123020"/>
                <a:ext cx="1071575" cy="285912"/>
              </a:xfrm>
              <a:prstGeom prst="rect">
                <a:avLst/>
              </a:prstGeom>
              <a:blipFill>
                <a:blip r:embed="rId4"/>
                <a:stretch>
                  <a:fillRect l="-4706" r="-1176" b="-833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211E576-DCE7-2280-A2DD-653B232221D1}"/>
                  </a:ext>
                </a:extLst>
              </p:cNvPr>
              <p:cNvSpPr txBox="1"/>
              <p:nvPr/>
            </p:nvSpPr>
            <p:spPr bwMode="auto">
              <a:xfrm>
                <a:off x="3141826" y="1998308"/>
                <a:ext cx="556966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altLang="zh-TW" sz="1800" dirty="0">
                    <a:latin typeface="Times New Roman" panose="02020603050405020304" pitchFamily="18" charset="0"/>
                    <a:ea typeface="Cambria Math"/>
                  </a:rPr>
                  <a:t>Matrix </a:t>
                </a:r>
                <a14:m>
                  <m:oMath xmlns:m="http://schemas.openxmlformats.org/officeDocument/2006/math">
                    <m:r>
                      <a:rPr lang="en-US" altLang="zh-TW" sz="1800" b="1" i="1">
                        <a:latin typeface="Cambria Math"/>
                        <a:ea typeface="Cambria Math"/>
                      </a:rPr>
                      <m:t>𝑨</m:t>
                    </m:r>
                  </m:oMath>
                </a14:m>
                <a:r>
                  <a:rPr lang="en-US" sz="1800" dirty="0">
                    <a:latin typeface="Times New Roman" panose="02020603050405020304" pitchFamily="18" charset="0"/>
                  </a:rPr>
                  <a:t> is what determines the evolution of the system. </a:t>
                </a:r>
              </a:p>
            </p:txBody>
          </p:sp>
        </mc:Choice>
        <mc:Fallback xmlns="">
          <p:sp>
            <p:nvSpPr>
              <p:cNvPr id="2" name="TextBox 1">
                <a:extLst>
                  <a:ext uri="{FF2B5EF4-FFF2-40B4-BE49-F238E27FC236}">
                    <a16:creationId xmlns:a16="http://schemas.microsoft.com/office/drawing/2014/main" id="{F211E576-DCE7-2280-A2DD-653B232221D1}"/>
                  </a:ext>
                </a:extLst>
              </p:cNvPr>
              <p:cNvSpPr txBox="1">
                <a:spLocks noRot="1" noChangeAspect="1" noMove="1" noResize="1" noEditPoints="1" noAdjustHandles="1" noChangeArrowheads="1" noChangeShapeType="1" noTextEdit="1"/>
              </p:cNvSpPr>
              <p:nvPr/>
            </p:nvSpPr>
            <p:spPr bwMode="auto">
              <a:xfrm>
                <a:off x="3141826" y="1998308"/>
                <a:ext cx="5569668" cy="369332"/>
              </a:xfrm>
              <a:prstGeom prst="rect">
                <a:avLst/>
              </a:prstGeom>
              <a:blipFill>
                <a:blip r:embed="rId5"/>
                <a:stretch>
                  <a:fillRect l="-911"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3" name="TextBox 2">
            <a:extLst>
              <a:ext uri="{FF2B5EF4-FFF2-40B4-BE49-F238E27FC236}">
                <a16:creationId xmlns:a16="http://schemas.microsoft.com/office/drawing/2014/main" id="{79895A79-95AF-7DE4-6AF5-A76FB15D4699}"/>
              </a:ext>
            </a:extLst>
          </p:cNvPr>
          <p:cNvSpPr txBox="1"/>
          <p:nvPr/>
        </p:nvSpPr>
        <p:spPr bwMode="auto">
          <a:xfrm>
            <a:off x="1402670" y="4886490"/>
            <a:ext cx="69857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這是矩陣的本徵值問題：線性代數Linear</a:t>
            </a:r>
            <a:r>
              <a:rPr lang="en-US" sz="1800" dirty="0">
                <a:latin typeface="Times New Roman" panose="02020603050405020304" pitchFamily="18" charset="0"/>
              </a:rPr>
              <a:t> </a:t>
            </a:r>
            <a:r>
              <a:rPr lang="en-US" sz="1800" dirty="0" err="1">
                <a:latin typeface="Times New Roman" panose="02020603050405020304" pitchFamily="18" charset="0"/>
              </a:rPr>
              <a:t>Algebra的中心問題</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BDA501-4911-50D0-C94E-5B34F96E5A63}"/>
                  </a:ext>
                </a:extLst>
              </p:cNvPr>
              <p:cNvSpPr txBox="1"/>
              <p:nvPr/>
            </p:nvSpPr>
            <p:spPr bwMode="auto">
              <a:xfrm>
                <a:off x="4788024" y="2436207"/>
                <a:ext cx="1944216" cy="61824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f>
                        <m:fPr>
                          <m:ctrlPr>
                            <a:rPr lang="en-US" sz="180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m:t>
                          </m:r>
                        </m:num>
                        <m:den>
                          <m:r>
                            <a:rPr lang="en-US" sz="1800" b="0" i="1" smtClean="0">
                              <a:latin typeface="Cambria Math" panose="02040503050406030204" pitchFamily="18" charset="0"/>
                              <a:ea typeface="Cambria Math" panose="02040503050406030204" pitchFamily="18" charset="0"/>
                            </a:rPr>
                            <m:t>𝑚</m:t>
                          </m:r>
                        </m:den>
                      </m:f>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b="0" i="1" smtClean="0">
                                    <a:latin typeface="Cambria Math" panose="02040503050406030204" pitchFamily="18" charset="0"/>
                                  </a:rPr>
                                  <m:t>2</m:t>
                                </m:r>
                              </m:e>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mr>
                            <m:mr>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2</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1BDA501-4911-50D0-C94E-5B34F96E5A63}"/>
                  </a:ext>
                </a:extLst>
              </p:cNvPr>
              <p:cNvSpPr txBox="1">
                <a:spLocks noRot="1" noChangeAspect="1" noMove="1" noResize="1" noEditPoints="1" noAdjustHandles="1" noChangeArrowheads="1" noChangeShapeType="1" noTextEdit="1"/>
              </p:cNvSpPr>
              <p:nvPr/>
            </p:nvSpPr>
            <p:spPr bwMode="auto">
              <a:xfrm>
                <a:off x="4788024" y="2436207"/>
                <a:ext cx="1944216" cy="618246"/>
              </a:xfrm>
              <a:prstGeom prst="rect">
                <a:avLst/>
              </a:prstGeom>
              <a:blipFill>
                <a:blip r:embed="rId6"/>
                <a:stretch>
                  <a:fillRect b="-4082"/>
                </a:stretch>
              </a:blipFill>
              <a:ln>
                <a:noFill/>
              </a:ln>
            </p:spPr>
            <p:txBody>
              <a:bodyPr/>
              <a:lstStyle/>
              <a:p>
                <a:r>
                  <a:rPr lang="en-US">
                    <a:noFill/>
                  </a:rPr>
                  <a:t> </a:t>
                </a:r>
              </a:p>
            </p:txBody>
          </p:sp>
        </mc:Fallback>
      </mc:AlternateContent>
      <p:sp>
        <p:nvSpPr>
          <p:cNvPr id="9" name="TextBox 8">
            <a:extLst>
              <a:ext uri="{FF2B5EF4-FFF2-40B4-BE49-F238E27FC236}">
                <a16:creationId xmlns:a16="http://schemas.microsoft.com/office/drawing/2014/main" id="{99D90D27-06D7-0AEB-361D-AF647E96244F}"/>
              </a:ext>
            </a:extLst>
          </p:cNvPr>
          <p:cNvSpPr txBox="1"/>
          <p:nvPr/>
        </p:nvSpPr>
        <p:spPr bwMode="auto">
          <a:xfrm>
            <a:off x="3141826" y="2528536"/>
            <a:ext cx="2216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例如耦合振盪</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312D918F-7A63-C097-743B-33B80545F0AF}"/>
                  </a:ext>
                </a:extLst>
              </p:cNvPr>
              <p:cNvSpPr txBox="1"/>
              <p:nvPr/>
            </p:nvSpPr>
            <p:spPr bwMode="auto">
              <a:xfrm>
                <a:off x="1423621" y="3705216"/>
                <a:ext cx="3436411" cy="657872"/>
              </a:xfrm>
              <a:prstGeom prst="rect">
                <a:avLst/>
              </a:prstGeom>
              <a:solidFill>
                <a:srgbClr val="FFFF99"/>
              </a:solidFill>
              <a:ln w="9525">
                <a:noFill/>
                <a:miter lim="800000"/>
                <a:headEnd/>
                <a:tailEnd/>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𝑨</m:t>
                      </m:r>
                      <m:r>
                        <a:rPr lang="en-US" altLang="zh-TW"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𝒂</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𝑖</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sup>
                      </m:sSup>
                    </m:oMath>
                  </m:oMathPara>
                </a14:m>
                <a:endParaRPr lang="zh-TW" altLang="en-US" sz="1800" dirty="0">
                  <a:latin typeface="Times New Roman" panose="02020603050405020304" pitchFamily="18" charset="0"/>
                </a:endParaRPr>
              </a:p>
            </p:txBody>
          </p:sp>
        </mc:Choice>
        <mc:Fallback xmlns="">
          <p:sp>
            <p:nvSpPr>
              <p:cNvPr id="10" name="文字方塊 3">
                <a:extLst>
                  <a:ext uri="{FF2B5EF4-FFF2-40B4-BE49-F238E27FC236}">
                    <a16:creationId xmlns:a16="http://schemas.microsoft.com/office/drawing/2014/main" id="{312D918F-7A63-C097-743B-33B80545F0AF}"/>
                  </a:ext>
                </a:extLst>
              </p:cNvPr>
              <p:cNvSpPr txBox="1">
                <a:spLocks noRot="1" noChangeAspect="1" noMove="1" noResize="1" noEditPoints="1" noAdjustHandles="1" noChangeArrowheads="1" noChangeShapeType="1" noTextEdit="1"/>
              </p:cNvSpPr>
              <p:nvPr/>
            </p:nvSpPr>
            <p:spPr bwMode="auto">
              <a:xfrm>
                <a:off x="1423621" y="3705216"/>
                <a:ext cx="3436411" cy="657872"/>
              </a:xfrm>
              <a:prstGeom prst="rect">
                <a:avLst/>
              </a:prstGeom>
              <a:blipFill>
                <a:blip r:embed="rId7"/>
                <a:stretch>
                  <a:fillRect b="-5660"/>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002480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4A1F4-541E-2D73-4EEA-B7C73B037742}"/>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434570-54F2-6EEB-8668-84813859F3A6}"/>
                  </a:ext>
                </a:extLst>
              </p:cNvPr>
              <p:cNvSpPr txBox="1"/>
              <p:nvPr/>
            </p:nvSpPr>
            <p:spPr bwMode="auto">
              <a:xfrm>
                <a:off x="1304589" y="2408389"/>
                <a:ext cx="833049" cy="29200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TW" sz="1800" i="1" smtClean="0">
                              <a:latin typeface="Cambria Math" panose="02040503050406030204" pitchFamily="18" charset="0"/>
                              <a:ea typeface="Cambria Math"/>
                            </a:rPr>
                          </m:ctrlPr>
                        </m:sSubSupPr>
                        <m:e>
                          <m:r>
                            <a:rPr lang="en-US" altLang="zh-TW" sz="1800" i="1">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𝑖</m:t>
                          </m:r>
                        </m:sub>
                        <m:sup>
                          <m:r>
                            <a:rPr lang="en-US" altLang="zh-TW" sz="1800" b="0" i="1" smtClean="0">
                              <a:latin typeface="Cambria Math" panose="02040503050406030204" pitchFamily="18" charset="0"/>
                              <a:ea typeface="Cambria Math"/>
                            </a:rPr>
                            <m:t>2</m:t>
                          </m:r>
                        </m:sup>
                      </m:sSubSup>
                      <m:r>
                        <a:rPr lang="en-US" altLang="zh-TW" sz="1800" b="0" i="1" smtClean="0">
                          <a:latin typeface="Cambria Math" panose="02040503050406030204" pitchFamily="18" charset="0"/>
                          <a:ea typeface="Cambria Math"/>
                        </a:rPr>
                        <m:t>=</m:t>
                      </m:r>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𝑖</m:t>
                          </m:r>
                        </m:sub>
                      </m:sSub>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12434570-54F2-6EEB-8668-84813859F3A6}"/>
                  </a:ext>
                </a:extLst>
              </p:cNvPr>
              <p:cNvSpPr txBox="1">
                <a:spLocks noRot="1" noChangeAspect="1" noMove="1" noResize="1" noEditPoints="1" noAdjustHandles="1" noChangeArrowheads="1" noChangeShapeType="1" noTextEdit="1"/>
              </p:cNvSpPr>
              <p:nvPr/>
            </p:nvSpPr>
            <p:spPr bwMode="auto">
              <a:xfrm>
                <a:off x="1304589" y="2408389"/>
                <a:ext cx="833049" cy="292003"/>
              </a:xfrm>
              <a:prstGeom prst="rect">
                <a:avLst/>
              </a:prstGeom>
              <a:blipFill>
                <a:blip r:embed="rId2"/>
                <a:stretch>
                  <a:fillRect l="-2985" r="-1493" b="-1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7AE9CBD-CAC2-E957-28D2-91106567BF5D}"/>
                  </a:ext>
                </a:extLst>
              </p:cNvPr>
              <p:cNvSpPr txBox="1"/>
              <p:nvPr/>
            </p:nvSpPr>
            <p:spPr bwMode="auto">
              <a:xfrm>
                <a:off x="2339331" y="3386922"/>
                <a:ext cx="4897559" cy="3377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func>
                        <m:funcPr>
                          <m:ctrlPr>
                            <a:rPr lang="en-US" sz="1800" b="1" i="1" smtClean="0">
                              <a:latin typeface="Cambria Math" panose="02040503050406030204" pitchFamily="18" charset="0"/>
                            </a:rPr>
                          </m:ctrlPr>
                        </m:funcPr>
                        <m:fName>
                          <m:r>
                            <m:rPr>
                              <m:sty m:val="p"/>
                            </m:rPr>
                            <a:rPr lang="en-US" sz="1800" b="0" i="0" smtClean="0">
                              <a:latin typeface="Cambria Math" panose="02040503050406030204" pitchFamily="18" charset="0"/>
                            </a:rPr>
                            <m:t>cos</m:t>
                          </m:r>
                          <m:d>
                            <m:dPr>
                              <m:ctrlPr>
                                <a:rPr lang="en-US" sz="1800" b="0" i="1" smtClean="0">
                                  <a:latin typeface="Cambria Math" panose="02040503050406030204" pitchFamily="18" charset="0"/>
                                </a:rPr>
                              </m:ctrlPr>
                            </m:dPr>
                            <m:e>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rad>
                              <m:r>
                                <a:rPr lang="en-US" sz="1800" i="1">
                                  <a:latin typeface="Cambria Math" panose="02040503050406030204" pitchFamily="18" charset="0"/>
                                </a:rPr>
                                <m:t>𝑡</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𝜙</m:t>
                                  </m:r>
                                </m:e>
                                <m:sub>
                                  <m:r>
                                    <a:rPr lang="en-US" sz="1800" b="0" i="1" smtClean="0">
                                      <a:latin typeface="Cambria Math" panose="02040503050406030204" pitchFamily="18" charset="0"/>
                                    </a:rPr>
                                    <m:t>1</m:t>
                                  </m:r>
                                </m:sub>
                              </m:sSub>
                            </m:e>
                          </m:d>
                        </m:fName>
                        <m:e>
                          <m:r>
                            <a:rPr lang="en-US" sz="1800" b="0" i="1" smtClean="0">
                              <a:latin typeface="Cambria Math" panose="02040503050406030204" pitchFamily="18" charset="0"/>
                            </a:rPr>
                            <m:t>+</m:t>
                          </m:r>
                        </m:e>
                      </m:func>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e>
                          </m:rad>
                          <m:r>
                            <a:rPr lang="en-US" sz="1800" i="1">
                              <a:latin typeface="Cambria Math" panose="02040503050406030204" pitchFamily="18" charset="0"/>
                            </a:rPr>
                            <m:t>𝑡</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2</m:t>
                              </m:r>
                            </m:sub>
                          </m:sSub>
                        </m:e>
                      </m:d>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07AE9CBD-CAC2-E957-28D2-91106567BF5D}"/>
                  </a:ext>
                </a:extLst>
              </p:cNvPr>
              <p:cNvSpPr txBox="1">
                <a:spLocks noRot="1" noChangeAspect="1" noMove="1" noResize="1" noEditPoints="1" noAdjustHandles="1" noChangeArrowheads="1" noChangeShapeType="1" noTextEdit="1"/>
              </p:cNvSpPr>
              <p:nvPr/>
            </p:nvSpPr>
            <p:spPr bwMode="auto">
              <a:xfrm>
                <a:off x="2339331" y="3386922"/>
                <a:ext cx="4897559" cy="337721"/>
              </a:xfrm>
              <a:prstGeom prst="rect">
                <a:avLst/>
              </a:prstGeom>
              <a:blipFill>
                <a:blip r:embed="rId3"/>
                <a:stretch>
                  <a:fillRect b="-21429"/>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E64BB89B-4395-23D2-83F6-DEBCB112C0B5}"/>
              </a:ext>
            </a:extLst>
          </p:cNvPr>
          <p:cNvSpPr txBox="1"/>
          <p:nvPr/>
        </p:nvSpPr>
        <p:spPr bwMode="auto">
          <a:xfrm>
            <a:off x="903845" y="1439856"/>
            <a:ext cx="7124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With the eigenvectors and eigenvalues, we can solve the ODE system.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3A87E15-2A2E-9527-C1E4-ACDECE7D9C50}"/>
                  </a:ext>
                </a:extLst>
              </p:cNvPr>
              <p:cNvSpPr txBox="1"/>
              <p:nvPr/>
            </p:nvSpPr>
            <p:spPr bwMode="auto">
              <a:xfrm>
                <a:off x="875492" y="3864727"/>
                <a:ext cx="7635076" cy="3815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The four initial conditions </a:t>
                </a:r>
                <a14:m>
                  <m:oMath xmlns:m="http://schemas.openxmlformats.org/officeDocument/2006/math">
                    <m:r>
                      <a:rPr lang="en-US" sz="1800" b="1" i="1">
                        <a:latin typeface="Cambria Math" panose="02040503050406030204" pitchFamily="18" charset="0"/>
                      </a:rPr>
                      <m:t>𝑿</m:t>
                    </m:r>
                    <m:d>
                      <m:dPr>
                        <m:ctrlPr>
                          <a:rPr lang="en-US" sz="1800" b="1" i="1" smtClean="0">
                            <a:latin typeface="Cambria Math" panose="02040503050406030204" pitchFamily="18" charset="0"/>
                          </a:rPr>
                        </m:ctrlPr>
                      </m:dPr>
                      <m:e>
                        <m:r>
                          <a:rPr lang="en-US" sz="1800" b="0" i="1" smtClean="0">
                            <a:latin typeface="Cambria Math" panose="02040503050406030204" pitchFamily="18" charset="0"/>
                          </a:rPr>
                          <m:t>0</m:t>
                        </m:r>
                      </m:e>
                    </m:d>
                    <m:r>
                      <a:rPr lang="en-US" sz="1800" b="1" i="1" smtClean="0">
                        <a:latin typeface="Cambria Math" panose="02040503050406030204" pitchFamily="18" charset="0"/>
                      </a:rPr>
                      <m:t>,</m:t>
                    </m:r>
                    <m:r>
                      <a:rPr lang="en-US" sz="1800" b="1" i="1">
                        <a:latin typeface="Cambria Math" panose="02040503050406030204" pitchFamily="18" charset="0"/>
                      </a:rPr>
                      <m:t>𝑿</m:t>
                    </m:r>
                    <m:r>
                      <a:rPr lang="en-US" sz="1800" b="1" i="1" smtClean="0">
                        <a:latin typeface="Cambria Math" panose="02040503050406030204" pitchFamily="18" charset="0"/>
                      </a:rPr>
                      <m:t>′</m:t>
                    </m:r>
                    <m:d>
                      <m:dPr>
                        <m:ctrlPr>
                          <a:rPr lang="en-US" sz="1800" b="1" i="1">
                            <a:latin typeface="Cambria Math" panose="02040503050406030204" pitchFamily="18" charset="0"/>
                          </a:rPr>
                        </m:ctrlPr>
                      </m:dPr>
                      <m:e>
                        <m:r>
                          <a:rPr lang="en-US" sz="1800" i="1">
                            <a:latin typeface="Cambria Math" panose="02040503050406030204" pitchFamily="18" charset="0"/>
                          </a:rPr>
                          <m:t>0</m:t>
                        </m:r>
                      </m:e>
                    </m:d>
                  </m:oMath>
                </a14:m>
                <a:r>
                  <a:rPr lang="zh-TW" altLang="en-US" sz="1800" dirty="0">
                    <a:latin typeface="Times New Roman" panose="02020603050405020304" pitchFamily="18" charset="0"/>
                  </a:rPr>
                  <a:t> </a:t>
                </a:r>
                <a:r>
                  <a:rPr lang="en-US" sz="1800" dirty="0">
                    <a:latin typeface="Times New Roman" panose="02020603050405020304" pitchFamily="18" charset="0"/>
                  </a:rPr>
                  <a:t>will determine four constants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1</m:t>
                        </m:r>
                        <m:r>
                          <a:rPr lang="en-US" sz="1800" b="0" i="1" smtClean="0">
                            <a:latin typeface="Cambria Math" panose="02040503050406030204" pitchFamily="18" charset="0"/>
                          </a:rPr>
                          <m:t>,2</m:t>
                        </m:r>
                      </m:sub>
                    </m:sSub>
                  </m:oMath>
                </a14:m>
                <a:r>
                  <a:rPr lang="en-US" sz="1800" dirty="0">
                    <a:latin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B3A87E15-2A2E-9527-C1E4-ACDECE7D9C50}"/>
                  </a:ext>
                </a:extLst>
              </p:cNvPr>
              <p:cNvSpPr txBox="1">
                <a:spLocks noRot="1" noChangeAspect="1" noMove="1" noResize="1" noEditPoints="1" noAdjustHandles="1" noChangeArrowheads="1" noChangeShapeType="1" noTextEdit="1"/>
              </p:cNvSpPr>
              <p:nvPr/>
            </p:nvSpPr>
            <p:spPr bwMode="auto">
              <a:xfrm>
                <a:off x="875492" y="3864727"/>
                <a:ext cx="7635076" cy="381515"/>
              </a:xfrm>
              <a:prstGeom prst="rect">
                <a:avLst/>
              </a:prstGeom>
              <a:blipFill>
                <a:blip r:embed="rId4"/>
                <a:stretch>
                  <a:fillRect l="-831"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B1DB9865-5655-CF91-686A-792AC01A303D}"/>
              </a:ext>
            </a:extLst>
          </p:cNvPr>
          <p:cNvSpPr txBox="1"/>
          <p:nvPr/>
        </p:nvSpPr>
        <p:spPr bwMode="auto">
          <a:xfrm>
            <a:off x="864939" y="1081586"/>
            <a:ext cx="7589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利用本徵向量，線性微分方程組很容易求解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87AE19F-E29E-39FF-812E-2FB7A80DD228}"/>
                  </a:ext>
                </a:extLst>
              </p:cNvPr>
              <p:cNvSpPr txBox="1"/>
              <p:nvPr/>
            </p:nvSpPr>
            <p:spPr bwMode="auto">
              <a:xfrm>
                <a:off x="1919608" y="2870422"/>
                <a:ext cx="4195957" cy="36125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𝑿</m:t>
                      </m:r>
                      <m:r>
                        <a:rPr lang="en-US" altLang="zh-TW" sz="1800" b="0" i="1" smtClean="0">
                          <a:latin typeface="Cambria Math" panose="02040503050406030204" pitchFamily="18" charset="0"/>
                        </a:rPr>
                        <m:t>=</m:t>
                      </m:r>
                      <m:r>
                        <m:rPr>
                          <m:sty m:val="p"/>
                        </m:rPr>
                        <a:rPr lang="en-US" altLang="zh-TW" sz="1800" b="0" i="0" smtClean="0">
                          <a:latin typeface="Cambria Math" panose="02040503050406030204" pitchFamily="18" charset="0"/>
                        </a:rPr>
                        <m:t>Re</m:t>
                      </m:r>
                      <m:r>
                        <a:rPr lang="en-US" altLang="zh-TW" sz="1800" b="1" i="1" smtClean="0">
                          <a:latin typeface="Cambria Math" panose="02040503050406030204" pitchFamily="18" charset="0"/>
                        </a:rPr>
                        <m:t> </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1</m:t>
                          </m:r>
                        </m:sub>
                      </m:sSub>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rad>
                          <m:r>
                            <a:rPr lang="en-US" sz="1800" b="0" i="1" smtClean="0">
                              <a:latin typeface="Cambria Math" panose="02040503050406030204" pitchFamily="18" charset="0"/>
                              <a:ea typeface="Cambria Math" panose="02040503050406030204" pitchFamily="18" charset="0"/>
                            </a:rPr>
                            <m:t>𝑡</m:t>
                          </m:r>
                        </m:sup>
                      </m:sSup>
                      <m:r>
                        <a:rPr lang="en-US" sz="1800" b="0" i="1" smtClean="0">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rad>
                          <m:r>
                            <a:rPr lang="en-US" sz="1800" i="1">
                              <a:latin typeface="Cambria Math" panose="02040503050406030204" pitchFamily="18" charset="0"/>
                            </a:rPr>
                            <m:t>𝑡</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1</m:t>
                              </m:r>
                            </m:sub>
                          </m:sSub>
                        </m:e>
                      </m:d>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87AE19F-E29E-39FF-812E-2FB7A80DD228}"/>
                  </a:ext>
                </a:extLst>
              </p:cNvPr>
              <p:cNvSpPr txBox="1">
                <a:spLocks noRot="1" noChangeAspect="1" noMove="1" noResize="1" noEditPoints="1" noAdjustHandles="1" noChangeArrowheads="1" noChangeShapeType="1" noTextEdit="1"/>
              </p:cNvSpPr>
              <p:nvPr/>
            </p:nvSpPr>
            <p:spPr bwMode="auto">
              <a:xfrm>
                <a:off x="1919608" y="2870422"/>
                <a:ext cx="4195957" cy="361253"/>
              </a:xfrm>
              <a:prstGeom prst="rect">
                <a:avLst/>
              </a:prstGeom>
              <a:blipFill>
                <a:blip r:embed="rId5"/>
                <a:stretch>
                  <a:fillRect l="-604" b="-24138"/>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CCF7943B-4F7D-86D1-3183-C87CF381AEB2}"/>
              </a:ext>
            </a:extLst>
          </p:cNvPr>
          <p:cNvSpPr txBox="1"/>
          <p:nvPr/>
        </p:nvSpPr>
        <p:spPr bwMode="auto">
          <a:xfrm>
            <a:off x="875492" y="3355311"/>
            <a:ext cx="20882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加上另一解</a:t>
            </a:r>
            <a:r>
              <a:rPr lang="en-US" sz="1800" dirty="0">
                <a:latin typeface="Times New Roman" panose="02020603050405020304" pitchFamily="18" charset="0"/>
              </a:rPr>
              <a:t>：</a:t>
            </a:r>
          </a:p>
        </p:txBody>
      </p:sp>
      <p:sp>
        <p:nvSpPr>
          <p:cNvPr id="17" name="TextBox 16">
            <a:extLst>
              <a:ext uri="{FF2B5EF4-FFF2-40B4-BE49-F238E27FC236}">
                <a16:creationId xmlns:a16="http://schemas.microsoft.com/office/drawing/2014/main" id="{C2ACDD65-FA98-5CA7-45F1-F4049C050504}"/>
              </a:ext>
            </a:extLst>
          </p:cNvPr>
          <p:cNvSpPr txBox="1"/>
          <p:nvPr/>
        </p:nvSpPr>
        <p:spPr bwMode="auto">
          <a:xfrm>
            <a:off x="875492" y="2892641"/>
            <a:ext cx="9346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例如</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8A12C5A-B4AE-71C0-1196-CB2DA131322B}"/>
                  </a:ext>
                </a:extLst>
              </p:cNvPr>
              <p:cNvSpPr txBox="1"/>
              <p:nvPr/>
            </p:nvSpPr>
            <p:spPr bwMode="auto">
              <a:xfrm>
                <a:off x="2182863" y="2348880"/>
                <a:ext cx="457200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sz="1800" b="1" i="1" smtClean="0">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𝑖</m:t>
                        </m:r>
                      </m:sub>
                    </m:sSub>
                  </m:oMath>
                </a14:m>
                <a:r>
                  <a:rPr lang="en-US" sz="1800" dirty="0">
                    <a:latin typeface="Times New Roman" panose="02020603050405020304" pitchFamily="18" charset="0"/>
                  </a:rPr>
                  <a:t>是對應的本徵向量。</a:t>
                </a:r>
              </a:p>
            </p:txBody>
          </p:sp>
        </mc:Choice>
        <mc:Fallback xmlns="">
          <p:sp>
            <p:nvSpPr>
              <p:cNvPr id="18" name="TextBox 17">
                <a:extLst>
                  <a:ext uri="{FF2B5EF4-FFF2-40B4-BE49-F238E27FC236}">
                    <a16:creationId xmlns:a16="http://schemas.microsoft.com/office/drawing/2014/main" id="{18A12C5A-B4AE-71C0-1196-CB2DA131322B}"/>
                  </a:ext>
                </a:extLst>
              </p:cNvPr>
              <p:cNvSpPr txBox="1">
                <a:spLocks noRot="1" noChangeAspect="1" noMove="1" noResize="1" noEditPoints="1" noAdjustHandles="1" noChangeArrowheads="1" noChangeShapeType="1" noTextEdit="1"/>
              </p:cNvSpPr>
              <p:nvPr/>
            </p:nvSpPr>
            <p:spPr bwMode="auto">
              <a:xfrm>
                <a:off x="2182863" y="2348880"/>
                <a:ext cx="4572000" cy="369332"/>
              </a:xfrm>
              <a:prstGeom prst="rect">
                <a:avLst/>
              </a:prstGeom>
              <a:blipFill>
                <a:blip r:embed="rId6"/>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ED65143-2D2F-73C2-60CE-CCDC29948E71}"/>
                  </a:ext>
                </a:extLst>
              </p:cNvPr>
              <p:cNvSpPr txBox="1"/>
              <p:nvPr/>
            </p:nvSpPr>
            <p:spPr bwMode="auto">
              <a:xfrm>
                <a:off x="975878" y="1849321"/>
                <a:ext cx="173784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r>
                        <a:rPr lang="zh-TW" altLang="en-US" sz="1800" b="1" i="1">
                          <a:latin typeface="Cambria Math" panose="02040503050406030204" pitchFamily="18" charset="0"/>
                          <a:ea typeface="Cambria Math"/>
                        </a:rPr>
                        <m:t>＝</m:t>
                      </m:r>
                      <m:r>
                        <a:rPr lang="en-US" altLang="zh-TW" sz="1800" i="1">
                          <a:latin typeface="Cambria Math" panose="02040503050406030204" pitchFamily="18" charset="0"/>
                          <a:ea typeface="Cambria Math" panose="02040503050406030204" pitchFamily="18" charset="0"/>
                        </a:rPr>
                        <m:t>𝜆</m:t>
                      </m:r>
                      <m:r>
                        <a:rPr lang="en-US" altLang="zh-TW" sz="1800" b="1" i="1">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7ED65143-2D2F-73C2-60CE-CCDC29948E71}"/>
                  </a:ext>
                </a:extLst>
              </p:cNvPr>
              <p:cNvSpPr txBox="1">
                <a:spLocks noRot="1" noChangeAspect="1" noMove="1" noResize="1" noEditPoints="1" noAdjustHandles="1" noChangeArrowheads="1" noChangeShapeType="1" noTextEdit="1"/>
              </p:cNvSpPr>
              <p:nvPr/>
            </p:nvSpPr>
            <p:spPr bwMode="auto">
              <a:xfrm>
                <a:off x="975878" y="1849321"/>
                <a:ext cx="1737848" cy="276999"/>
              </a:xfrm>
              <a:prstGeom prst="rect">
                <a:avLst/>
              </a:prstGeom>
              <a:blipFill>
                <a:blip r:embed="rId7"/>
                <a:stretch>
                  <a:fillRect l="-2174" t="-4348" r="-1449" b="-869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2560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13" grpId="0" animBg="1"/>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2AE70-C4B3-D811-69A4-4F514B6B4875}"/>
            </a:ext>
          </a:extLst>
        </p:cNvPr>
        <p:cNvGrpSpPr/>
        <p:nvPr/>
      </p:nvGrpSpPr>
      <p:grpSpPr>
        <a:xfrm>
          <a:off x="0" y="0"/>
          <a:ext cx="0" cy="0"/>
          <a:chOff x="0" y="0"/>
          <a:chExt cx="0" cy="0"/>
        </a:xfrm>
      </p:grpSpPr>
      <p:sp>
        <p:nvSpPr>
          <p:cNvPr id="70660" name="Rectangle 4">
            <a:extLst>
              <a:ext uri="{FF2B5EF4-FFF2-40B4-BE49-F238E27FC236}">
                <a16:creationId xmlns:a16="http://schemas.microsoft.com/office/drawing/2014/main" id="{2D38256F-CEE2-3312-F57F-CF7FEBC048EA}"/>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2" name="Rectangle 6">
            <a:extLst>
              <a:ext uri="{FF2B5EF4-FFF2-40B4-BE49-F238E27FC236}">
                <a16:creationId xmlns:a16="http://schemas.microsoft.com/office/drawing/2014/main" id="{8FB11AB6-B89B-C8FC-11BB-69DE66FC3672}"/>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pic>
        <p:nvPicPr>
          <p:cNvPr id="70665" name="Picture 8" descr="C:\Users\Chia-Hung Chang\Downloads\Data\Serway\VII\Media\Images\chapter44\4409.jpg">
            <a:extLst>
              <a:ext uri="{FF2B5EF4-FFF2-40B4-BE49-F238E27FC236}">
                <a16:creationId xmlns:a16="http://schemas.microsoft.com/office/drawing/2014/main" id="{92E902C7-08ED-10E3-66F5-699AF3C65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81"/>
          <a:stretch>
            <a:fillRect/>
          </a:stretch>
        </p:blipFill>
        <p:spPr bwMode="auto">
          <a:xfrm>
            <a:off x="5582234" y="2479633"/>
            <a:ext cx="26320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文字方塊 13">
            <a:extLst>
              <a:ext uri="{FF2B5EF4-FFF2-40B4-BE49-F238E27FC236}">
                <a16:creationId xmlns:a16="http://schemas.microsoft.com/office/drawing/2014/main" id="{0F40F152-40AC-027F-1801-528A6847C5D6}"/>
              </a:ext>
            </a:extLst>
          </p:cNvPr>
          <p:cNvSpPr txBox="1">
            <a:spLocks noChangeArrowheads="1"/>
          </p:cNvSpPr>
          <p:nvPr/>
        </p:nvSpPr>
        <p:spPr bwMode="auto">
          <a:xfrm>
            <a:off x="6725234" y="4337008"/>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指數遞減</a:t>
            </a:r>
          </a:p>
        </p:txBody>
      </p:sp>
      <p:sp>
        <p:nvSpPr>
          <p:cNvPr id="70670" name="文字方塊 10">
            <a:extLst>
              <a:ext uri="{FF2B5EF4-FFF2-40B4-BE49-F238E27FC236}">
                <a16:creationId xmlns:a16="http://schemas.microsoft.com/office/drawing/2014/main" id="{D74C3D58-C6D7-F53B-ED9D-8BF926B3DD00}"/>
              </a:ext>
            </a:extLst>
          </p:cNvPr>
          <p:cNvSpPr txBox="1">
            <a:spLocks noChangeArrowheads="1"/>
          </p:cNvSpPr>
          <p:nvPr/>
        </p:nvSpPr>
        <p:spPr bwMode="auto">
          <a:xfrm>
            <a:off x="1142569" y="3888905"/>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指數遞減函數，減少一半的時間永遠相同。</a:t>
            </a:r>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D5BE7D32-37AF-C46A-4F81-A1682881DA19}"/>
                  </a:ext>
                </a:extLst>
              </p:cNvPr>
              <p:cNvSpPr txBox="1"/>
              <p:nvPr/>
            </p:nvSpPr>
            <p:spPr bwMode="auto">
              <a:xfrm>
                <a:off x="1214577" y="4392961"/>
                <a:ext cx="3672408" cy="700705"/>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𝑁</m:t>
                          </m:r>
                          <m:d>
                            <m:dPr>
                              <m:ctrlPr>
                                <a:rPr lang="en-US" altLang="zh-TW" sz="1800" i="1" smtClean="0">
                                  <a:latin typeface="Cambria Math" panose="02040503050406030204" pitchFamily="18" charset="0"/>
                                </a:rPr>
                              </m:ctrlPr>
                            </m:dPr>
                            <m:e>
                              <m:sSub>
                                <m:sSubPr>
                                  <m:ctrlPr>
                                    <a:rPr lang="en-US" altLang="zh-TW" sz="1800" i="1" smtClean="0">
                                      <a:latin typeface="Cambria Math" panose="02040503050406030204" pitchFamily="18" charset="0"/>
                                    </a:rPr>
                                  </m:ctrlPr>
                                </m:sSubPr>
                                <m:e>
                                  <m:r>
                                    <a:rPr lang="en-US" altLang="zh-TW" sz="1800" b="0" i="1" smtClean="0">
                                      <a:latin typeface="Cambria Math"/>
                                    </a:rPr>
                                    <m:t>𝑡</m:t>
                                  </m:r>
                                </m:e>
                                <m:sub>
                                  <m:r>
                                    <a:rPr lang="en-US" altLang="zh-TW" sz="1800" b="0" i="1" smtClean="0">
                                      <a:latin typeface="Cambria Math"/>
                                    </a:rPr>
                                    <m:t>2</m:t>
                                  </m:r>
                                </m:sub>
                              </m:sSub>
                            </m:e>
                          </m:d>
                        </m:num>
                        <m:den>
                          <m:r>
                            <a:rPr lang="en-US" altLang="zh-TW" sz="1800" b="0" i="1" smtClean="0">
                              <a:latin typeface="Cambria Math"/>
                            </a:rPr>
                            <m:t>𝑁</m:t>
                          </m:r>
                          <m:d>
                            <m:dPr>
                              <m:ctrlPr>
                                <a:rPr lang="en-US" altLang="zh-TW" sz="1800" i="1">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𝑐</m:t>
                          </m:r>
                          <m:r>
                            <a:rPr lang="en-US" altLang="zh-TW" sz="1800" b="0" i="1" smtClean="0">
                              <a:latin typeface="Cambria Math"/>
                              <a:ea typeface="Cambria Math"/>
                            </a:rPr>
                            <m:t>∙</m:t>
                          </m:r>
                          <m:sSup>
                            <m:sSupPr>
                              <m:ctrlPr>
                                <a:rPr lang="en-US" altLang="zh-TW" sz="180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sSub>
                                <m:sSubPr>
                                  <m:ctrlPr>
                                    <a:rPr lang="en-US" altLang="zh-TW" sz="1800" i="1" smtClean="0">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sup>
                          </m:sSup>
                        </m:num>
                        <m:den>
                          <m:r>
                            <a:rPr lang="en-US" altLang="zh-TW" sz="1800" i="1">
                              <a:latin typeface="Cambria Math"/>
                            </a:rPr>
                            <m:t>𝑐</m:t>
                          </m:r>
                          <m:sSup>
                            <m:sSupPr>
                              <m:ctrlPr>
                                <a:rPr lang="en-US" altLang="zh-TW" sz="1800" i="1">
                                  <a:latin typeface="Cambria Math" panose="02040503050406030204" pitchFamily="18" charset="0"/>
                                </a:rPr>
                              </m:ctrlPr>
                            </m:sSupPr>
                            <m:e>
                              <m:r>
                                <a:rPr lang="en-US" altLang="zh-TW" sz="1800" i="1" smtClean="0">
                                  <a:latin typeface="Cambria Math"/>
                                  <a:ea typeface="Cambria Math"/>
                                </a:rPr>
                                <m:t>∙</m:t>
                              </m:r>
                              <m:r>
                                <a:rPr lang="en-US" altLang="zh-TW" sz="1800" i="1">
                                  <a:latin typeface="Cambria Math"/>
                                </a:rPr>
                                <m:t>𝑒</m:t>
                              </m:r>
                            </m:e>
                            <m:sup>
                              <m:r>
                                <a:rPr lang="en-US" altLang="zh-TW" sz="1800" i="1">
                                  <a:latin typeface="Cambria Math"/>
                                </a:rPr>
                                <m:t>−</m:t>
                              </m:r>
                              <m:r>
                                <m:rPr>
                                  <m:sty m:val="p"/>
                                </m:rPr>
                                <a:rPr lang="el-GR" altLang="zh-TW" sz="1800" i="1" smtClean="0">
                                  <a:latin typeface="Cambria Math"/>
                                  <a:ea typeface="Cambria Math"/>
                                </a:rPr>
                                <m:t>Γ</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sup>
                          </m:sSup>
                        </m:den>
                      </m:f>
                      <m:r>
                        <a:rPr lang="en-US" altLang="zh-TW" sz="1800" b="0" i="1" smtClean="0">
                          <a:latin typeface="Cambria Math"/>
                        </a:rPr>
                        <m:t>=</m:t>
                      </m:r>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m:rPr>
                              <m:sty m:val="p"/>
                            </m:rPr>
                            <a:rPr lang="el-GR" altLang="zh-TW" sz="1800" i="1" smtClean="0">
                              <a:latin typeface="Cambria Math"/>
                              <a:ea typeface="Cambria Math"/>
                            </a:rPr>
                            <m:t>Γ</m:t>
                          </m:r>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b="0" i="1" smtClean="0">
                                      <a:latin typeface="Cambria Math"/>
                                    </a:rPr>
                                    <m:t>1</m:t>
                                  </m:r>
                                </m:sub>
                              </m:sSub>
                            </m:e>
                          </m:d>
                        </m:sup>
                      </m:sSup>
                      <m:r>
                        <a:rPr lang="en-US" altLang="zh-TW" sz="1800" i="1">
                          <a:latin typeface="Cambria Math"/>
                        </a:rPr>
                        <m:t>=</m:t>
                      </m:r>
                      <m:f>
                        <m:fPr>
                          <m:ctrlPr>
                            <a:rPr lang="en-US" altLang="zh-TW" sz="180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oMath>
                  </m:oMathPara>
                </a14:m>
                <a:endParaRPr lang="zh-TW" altLang="en-US" sz="1800" dirty="0">
                  <a:latin typeface="Times New Roman" panose="02020603050405020304" pitchFamily="18" charset="0"/>
                </a:endParaRPr>
              </a:p>
            </p:txBody>
          </p:sp>
        </mc:Choice>
        <mc:Fallback xmlns="">
          <p:sp>
            <p:nvSpPr>
              <p:cNvPr id="2" name="文字方塊 1">
                <a:extLst>
                  <a:ext uri="{FF2B5EF4-FFF2-40B4-BE49-F238E27FC236}">
                    <a16:creationId xmlns:a16="http://schemas.microsoft.com/office/drawing/2014/main" id="{D5BE7D32-37AF-C46A-4F81-A1682881DA19}"/>
                  </a:ext>
                </a:extLst>
              </p:cNvPr>
              <p:cNvSpPr txBox="1">
                <a:spLocks noRot="1" noChangeAspect="1" noMove="1" noResize="1" noEditPoints="1" noAdjustHandles="1" noChangeArrowheads="1" noChangeShapeType="1" noTextEdit="1"/>
              </p:cNvSpPr>
              <p:nvPr/>
            </p:nvSpPr>
            <p:spPr bwMode="auto">
              <a:xfrm>
                <a:off x="1214577" y="4392961"/>
                <a:ext cx="3672408" cy="700705"/>
              </a:xfrm>
              <a:prstGeom prst="rect">
                <a:avLst/>
              </a:prstGeom>
              <a:blipFill>
                <a:blip r:embed="rId3"/>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DB9EA0D1-C648-D1C3-3492-13F5245D7055}"/>
                  </a:ext>
                </a:extLst>
              </p:cNvPr>
              <p:cNvSpPr/>
              <p:nvPr/>
            </p:nvSpPr>
            <p:spPr>
              <a:xfrm>
                <a:off x="1235443" y="5545089"/>
                <a:ext cx="2416234" cy="65979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en-US" altLang="zh-TW" sz="1800" i="1" smtClean="0">
                              <a:latin typeface="Cambria Math" panose="02040503050406030204" pitchFamily="18" charset="0"/>
                            </a:rPr>
                          </m:ctrlPr>
                        </m:dPr>
                        <m:e>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2</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𝑡</m:t>
                              </m:r>
                            </m:e>
                            <m:sub>
                              <m:r>
                                <a:rPr lang="en-US" altLang="zh-TW" sz="1800" i="1">
                                  <a:latin typeface="Cambria Math"/>
                                </a:rPr>
                                <m:t>1</m:t>
                              </m:r>
                            </m:sub>
                          </m:sSub>
                        </m:e>
                      </m:d>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1</m:t>
                          </m:r>
                        </m:num>
                        <m:den>
                          <m:r>
                            <m:rPr>
                              <m:sty m:val="p"/>
                            </m:rPr>
                            <a:rPr lang="el-GR" altLang="zh-TW" sz="1800" b="0" i="1" smtClean="0">
                              <a:latin typeface="Cambria Math"/>
                              <a:ea typeface="Cambria Math"/>
                            </a:rPr>
                            <m:t>Γ</m:t>
                          </m:r>
                        </m:den>
                      </m:f>
                      <m:func>
                        <m:funcPr>
                          <m:ctrlPr>
                            <a:rPr lang="en-US" altLang="zh-TW" sz="1800" b="0" i="1" smtClean="0">
                              <a:latin typeface="Cambria Math" panose="02040503050406030204" pitchFamily="18" charset="0"/>
                            </a:rPr>
                          </m:ctrlPr>
                        </m:funcPr>
                        <m:fName>
                          <m:r>
                            <m:rPr>
                              <m:sty m:val="p"/>
                            </m:rPr>
                            <a:rPr lang="en-US" altLang="zh-TW" sz="1800" b="0" i="0" smtClean="0">
                              <a:latin typeface="Cambria Math"/>
                            </a:rPr>
                            <m:t>ln</m:t>
                          </m:r>
                        </m:fName>
                        <m:e>
                          <m:r>
                            <a:rPr lang="en-US" altLang="zh-TW" sz="1800" b="0" i="1" smtClean="0">
                              <a:latin typeface="Cambria Math"/>
                            </a:rPr>
                            <m:t>2</m:t>
                          </m:r>
                        </m:e>
                      </m:func>
                      <m:r>
                        <a:rPr lang="en-US" altLang="zh-TW" sz="1800" b="0" i="1" smtClean="0">
                          <a:latin typeface="Cambria Math"/>
                          <a:ea typeface="Cambria Math"/>
                        </a:rPr>
                        <m:t>≡</m:t>
                      </m:r>
                      <m:sSub>
                        <m:sSubPr>
                          <m:ctrlPr>
                            <a:rPr lang="en-US" altLang="zh-TW" sz="1800" b="0" i="1" smtClean="0">
                              <a:latin typeface="Cambria Math" panose="02040503050406030204" pitchFamily="18" charset="0"/>
                              <a:ea typeface="Cambria Math"/>
                            </a:rPr>
                          </m:ctrlPr>
                        </m:sSubPr>
                        <m:e>
                          <m:r>
                            <a:rPr lang="en-US" altLang="zh-TW" sz="1800" i="1">
                              <a:latin typeface="Cambria Math"/>
                            </a:rPr>
                            <m:t>𝑇</m:t>
                          </m:r>
                        </m:e>
                        <m:sub>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en-US" altLang="zh-TW" sz="1800" b="0" i="1" smtClean="0">
                                  <a:latin typeface="Cambria Math"/>
                                  <a:ea typeface="Cambria Math"/>
                                </a:rPr>
                                <m:t>2</m:t>
                              </m:r>
                            </m:den>
                          </m:f>
                        </m:sub>
                      </m:sSub>
                    </m:oMath>
                  </m:oMathPara>
                </a14:m>
                <a:endParaRPr lang="zh-TW" altLang="en-US" sz="1800" dirty="0">
                  <a:latin typeface="Times New Roman" panose="02020603050405020304" pitchFamily="18" charset="0"/>
                </a:endParaRPr>
              </a:p>
            </p:txBody>
          </p:sp>
        </mc:Choice>
        <mc:Fallback xmlns="">
          <p:sp>
            <p:nvSpPr>
              <p:cNvPr id="3" name="矩形 2">
                <a:extLst>
                  <a:ext uri="{FF2B5EF4-FFF2-40B4-BE49-F238E27FC236}">
                    <a16:creationId xmlns:a16="http://schemas.microsoft.com/office/drawing/2014/main" id="{DB9EA0D1-C648-D1C3-3492-13F5245D7055}"/>
                  </a:ext>
                </a:extLst>
              </p:cNvPr>
              <p:cNvSpPr>
                <a:spLocks noRot="1" noChangeAspect="1" noMove="1" noResize="1" noEditPoints="1" noAdjustHandles="1" noChangeArrowheads="1" noChangeShapeType="1" noTextEdit="1"/>
              </p:cNvSpPr>
              <p:nvPr/>
            </p:nvSpPr>
            <p:spPr>
              <a:xfrm>
                <a:off x="1235443" y="5545089"/>
                <a:ext cx="2416234" cy="659796"/>
              </a:xfrm>
              <a:prstGeom prst="rect">
                <a:avLst/>
              </a:prstGeom>
              <a:blipFill>
                <a:blip r:embed="rId4"/>
                <a:stretch>
                  <a:fillRect/>
                </a:stretch>
              </a:blipFill>
            </p:spPr>
            <p:txBody>
              <a:bodyPr/>
              <a:lstStyle/>
              <a:p>
                <a:r>
                  <a:rPr lang="en-US">
                    <a:noFill/>
                  </a:rPr>
                  <a:t> </a:t>
                </a:r>
              </a:p>
            </p:txBody>
          </p:sp>
        </mc:Fallback>
      </mc:AlternateContent>
      <p:sp>
        <p:nvSpPr>
          <p:cNvPr id="4" name="文字方塊 3">
            <a:extLst>
              <a:ext uri="{FF2B5EF4-FFF2-40B4-BE49-F238E27FC236}">
                <a16:creationId xmlns:a16="http://schemas.microsoft.com/office/drawing/2014/main" id="{ECF5A8F5-5A12-2ABC-6342-A283FF11D05B}"/>
              </a:ext>
            </a:extLst>
          </p:cNvPr>
          <p:cNvSpPr txBox="1"/>
          <p:nvPr/>
        </p:nvSpPr>
        <p:spPr bwMode="auto">
          <a:xfrm>
            <a:off x="3950881" y="5674772"/>
            <a:ext cx="1152128" cy="369332"/>
          </a:xfrm>
          <a:prstGeom prst="rect">
            <a:avLst/>
          </a:prstGeom>
          <a:noFill/>
          <a:ln w="9525">
            <a:noFill/>
            <a:miter lim="800000"/>
            <a:headEnd/>
            <a:tailEnd/>
          </a:ln>
        </p:spPr>
        <p:txBody>
          <a:bodyPr wrap="square" rtlCol="0">
            <a:spAutoFit/>
          </a:bodyPr>
          <a:lstStyle/>
          <a:p>
            <a:pPr>
              <a:spcBef>
                <a:spcPct val="50000"/>
              </a:spcBef>
            </a:pPr>
            <a:r>
              <a:rPr lang="zh-TW" altLang="en-US" sz="1800" dirty="0">
                <a:latin typeface="Times New Roman" panose="02020603050405020304" pitchFamily="18" charset="0"/>
              </a:rPr>
              <a:t>半衰期</a:t>
            </a:r>
          </a:p>
        </p:txBody>
      </p:sp>
      <p:sp>
        <p:nvSpPr>
          <p:cNvPr id="12" name="文字方塊 10">
            <a:extLst>
              <a:ext uri="{FF2B5EF4-FFF2-40B4-BE49-F238E27FC236}">
                <a16:creationId xmlns:a16="http://schemas.microsoft.com/office/drawing/2014/main" id="{10028D19-8AFB-9537-3844-353FF5C0E2DD}"/>
              </a:ext>
            </a:extLst>
          </p:cNvPr>
          <p:cNvSpPr txBox="1">
            <a:spLocks noChangeArrowheads="1"/>
          </p:cNvSpPr>
          <p:nvPr/>
        </p:nvSpPr>
        <p:spPr bwMode="auto">
          <a:xfrm>
            <a:off x="1208767" y="1587927"/>
            <a:ext cx="70055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指數遞減函數是一個無窮級數，比所有多項式遞減都快：</a:t>
            </a:r>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27365E12-B914-754E-8247-2035AB74455A}"/>
                  </a:ext>
                </a:extLst>
              </p:cNvPr>
              <p:cNvSpPr txBox="1"/>
              <p:nvPr/>
            </p:nvSpPr>
            <p:spPr bwMode="auto">
              <a:xfrm>
                <a:off x="1245164" y="3053623"/>
                <a:ext cx="2086110" cy="625556"/>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func>
                        <m:funcPr>
                          <m:ctrlPr>
                            <a:rPr lang="en-US" altLang="zh-TW" sz="1800" i="1" smtClean="0">
                              <a:latin typeface="Cambria Math" panose="02040503050406030204" pitchFamily="18" charset="0"/>
                            </a:rPr>
                          </m:ctrlPr>
                        </m:funcPr>
                        <m:fName>
                          <m:limLow>
                            <m:limLowPr>
                              <m:ctrlPr>
                                <a:rPr lang="en-US" altLang="zh-TW" sz="1800" i="1" smtClean="0">
                                  <a:latin typeface="Cambria Math" panose="02040503050406030204" pitchFamily="18" charset="0"/>
                                </a:rPr>
                              </m:ctrlPr>
                            </m:limLowPr>
                            <m:e>
                              <m:r>
                                <m:rPr>
                                  <m:sty m:val="p"/>
                                </m:rPr>
                                <a:rPr lang="en-US" altLang="zh-TW" sz="1800" i="0" smtClean="0">
                                  <a:latin typeface="Cambria Math"/>
                                </a:rPr>
                                <m:t>lim</m:t>
                              </m:r>
                            </m:e>
                            <m:lim>
                              <m:r>
                                <a:rPr lang="en-US" altLang="zh-TW" sz="1800" b="0" i="1" smtClean="0">
                                  <a:latin typeface="Cambria Math"/>
                                </a:rPr>
                                <m:t>𝑥</m:t>
                              </m:r>
                              <m:r>
                                <a:rPr lang="en-US" altLang="zh-TW" sz="1800" b="0" i="1" smtClean="0">
                                  <a:latin typeface="Cambria Math"/>
                                  <a:ea typeface="Cambria Math"/>
                                </a:rPr>
                                <m:t>→∞</m:t>
                              </m:r>
                            </m:lim>
                          </m:limLow>
                        </m:fName>
                        <m:e>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m:t>
                                  </m:r>
                                  <m:r>
                                    <a:rPr lang="en-US" altLang="zh-TW" sz="1800" i="1">
                                      <a:latin typeface="Cambria Math"/>
                                    </a:rPr>
                                    <m:t>𝑥</m:t>
                                  </m:r>
                                </m:sup>
                              </m:sSup>
                            </m:num>
                            <m:den>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m:t>
                                  </m:r>
                                  <m:r>
                                    <a:rPr lang="en-US" altLang="zh-TW" sz="1800" i="1">
                                      <a:latin typeface="Cambria Math"/>
                                    </a:rPr>
                                    <m:t>𝑛</m:t>
                                  </m:r>
                                </m:sup>
                              </m:sSup>
                            </m:den>
                          </m:f>
                        </m:e>
                      </m:func>
                      <m:r>
                        <a:rPr lang="en-US" altLang="zh-TW" sz="1800" b="0" i="1" smtClean="0">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i="1">
                                  <a:latin typeface="Cambria Math"/>
                                </a:rPr>
                                <m:t>𝑛</m:t>
                              </m:r>
                            </m:sup>
                          </m:sSup>
                        </m:num>
                        <m:den>
                          <m:sSup>
                            <m:sSupPr>
                              <m:ctrlPr>
                                <a:rPr lang="en-US" altLang="zh-TW" sz="1800" i="1">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den>
                      </m:f>
                      <m:r>
                        <a:rPr lang="en-US" altLang="zh-TW" sz="1800" i="1" smtClean="0">
                          <a:latin typeface="Cambria Math"/>
                          <a:ea typeface="Cambria Math"/>
                        </a:rPr>
                        <m:t>→</m:t>
                      </m:r>
                      <m:r>
                        <a:rPr lang="en-US" altLang="zh-TW" sz="1800" b="0" i="1" smtClean="0">
                          <a:latin typeface="Cambria Math"/>
                          <a:ea typeface="Cambria Math"/>
                        </a:rPr>
                        <m:t>0</m:t>
                      </m:r>
                    </m:oMath>
                  </m:oMathPara>
                </a14:m>
                <a:endParaRPr lang="zh-TW" altLang="en-US" sz="1800" dirty="0">
                  <a:latin typeface="Times New Roman" panose="02020603050405020304" pitchFamily="18" charset="0"/>
                </a:endParaRPr>
              </a:p>
            </p:txBody>
          </p:sp>
        </mc:Choice>
        <mc:Fallback xmlns="">
          <p:sp>
            <p:nvSpPr>
              <p:cNvPr id="13" name="文字方塊 12">
                <a:extLst>
                  <a:ext uri="{FF2B5EF4-FFF2-40B4-BE49-F238E27FC236}">
                    <a16:creationId xmlns:a16="http://schemas.microsoft.com/office/drawing/2014/main" id="{27365E12-B914-754E-8247-2035AB74455A}"/>
                  </a:ext>
                </a:extLst>
              </p:cNvPr>
              <p:cNvSpPr txBox="1">
                <a:spLocks noRot="1" noChangeAspect="1" noMove="1" noResize="1" noEditPoints="1" noAdjustHandles="1" noChangeArrowheads="1" noChangeShapeType="1" noTextEdit="1"/>
              </p:cNvSpPr>
              <p:nvPr/>
            </p:nvSpPr>
            <p:spPr bwMode="auto">
              <a:xfrm>
                <a:off x="1245164" y="3053623"/>
                <a:ext cx="2086110" cy="625556"/>
              </a:xfrm>
              <a:prstGeom prst="rect">
                <a:avLst/>
              </a:prstGeom>
              <a:blipFill>
                <a:blip r:embed="rId5"/>
                <a:stretch>
                  <a:fillRect/>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F0CCEDAD-72D7-FC0A-FA78-FA0E7EBBF4BA}"/>
                  </a:ext>
                </a:extLst>
              </p:cNvPr>
              <p:cNvSpPr txBox="1"/>
              <p:nvPr/>
            </p:nvSpPr>
            <p:spPr bwMode="auto">
              <a:xfrm>
                <a:off x="1245164" y="2077196"/>
                <a:ext cx="4012891" cy="847604"/>
              </a:xfrm>
              <a:prstGeom prst="rect">
                <a:avLst/>
              </a:prstGeom>
              <a:solidFill>
                <a:srgbClr val="FFFFCC"/>
              </a:solidFill>
              <a:ln w="9525">
                <a:noFill/>
                <a:miter lim="800000"/>
                <a:headEnd/>
                <a:tailEnd/>
              </a:ln>
            </p:spPr>
            <p:txBody>
              <a:bodyPr wrap="square" rtlCol="0">
                <a:spAutoFit/>
              </a:bodyPr>
              <a:lstStyle/>
              <a:p>
                <a:pPr>
                  <a:spcBef>
                    <a:spcPct val="50000"/>
                  </a:spcBef>
                </a:pPr>
                <a14:m>
                  <m:oMathPara xmlns:m="http://schemas.openxmlformats.org/officeDocument/2006/math">
                    <m:oMathParaPr>
                      <m:jc m:val="centerGroup"/>
                    </m:oMathParaPr>
                    <m:oMath xmlns:m="http://schemas.openxmlformats.org/officeDocument/2006/math">
                      <m:sSup>
                        <m:sSupPr>
                          <m:ctrlPr>
                            <a:rPr lang="en-US" altLang="zh-TW" sz="1800" i="1" smtClean="0">
                              <a:latin typeface="Cambria Math" panose="02040503050406030204" pitchFamily="18" charset="0"/>
                            </a:rPr>
                          </m:ctrlPr>
                        </m:sSupPr>
                        <m:e>
                          <m:r>
                            <a:rPr lang="en-US" altLang="zh-TW" sz="1800" i="1">
                              <a:latin typeface="Cambria Math"/>
                            </a:rPr>
                            <m:t>𝑒</m:t>
                          </m:r>
                        </m:e>
                        <m:sup>
                          <m:r>
                            <a:rPr lang="en-US" altLang="zh-TW" sz="1800" i="1">
                              <a:latin typeface="Cambria Math"/>
                            </a:rPr>
                            <m:t>𝑥</m:t>
                          </m:r>
                        </m:sup>
                      </m:sSup>
                      <m:r>
                        <a:rPr lang="en-US" altLang="zh-TW" sz="1800" b="0" i="1" smtClean="0">
                          <a:latin typeface="Cambria Math"/>
                        </a:rPr>
                        <m:t>=</m:t>
                      </m:r>
                      <m:nary>
                        <m:naryPr>
                          <m:chr m:val="∑"/>
                          <m:ctrlPr>
                            <a:rPr lang="en-US" altLang="zh-TW" sz="1800" b="0" i="1" smtClean="0">
                              <a:latin typeface="Cambria Math" panose="02040503050406030204" pitchFamily="18" charset="0"/>
                            </a:rPr>
                          </m:ctrlPr>
                        </m:naryPr>
                        <m:sub>
                          <m:r>
                            <m:rPr>
                              <m:brk m:alnAt="23"/>
                            </m:rPr>
                            <a:rPr lang="en-US" altLang="zh-TW" sz="1800" b="0" i="1" smtClean="0">
                              <a:latin typeface="Cambria Math"/>
                            </a:rPr>
                            <m:t>𝑛</m:t>
                          </m:r>
                          <m:r>
                            <a:rPr lang="en-US" altLang="zh-TW" sz="1800" b="0" i="1" smtClean="0">
                              <a:latin typeface="Cambria Math"/>
                            </a:rPr>
                            <m:t>=1</m:t>
                          </m:r>
                        </m:sub>
                        <m:sup>
                          <m:r>
                            <a:rPr lang="en-US" altLang="zh-TW" sz="1800" b="0" i="1" smtClean="0">
                              <a:latin typeface="Cambria Math"/>
                              <a:ea typeface="Cambria Math"/>
                            </a:rPr>
                            <m:t>∞</m:t>
                          </m:r>
                        </m:sup>
                        <m:e>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𝑛</m:t>
                                  </m:r>
                                </m:sup>
                              </m:sSup>
                            </m:num>
                            <m:den>
                              <m:r>
                                <a:rPr lang="en-US" altLang="zh-TW" sz="1800" b="0" i="1" smtClean="0">
                                  <a:latin typeface="Cambria Math"/>
                                </a:rPr>
                                <m:t>𝑛</m:t>
                              </m:r>
                              <m:r>
                                <a:rPr lang="en-US" altLang="zh-TW" sz="1800" b="0" i="1" smtClean="0">
                                  <a:latin typeface="Cambria Math"/>
                                </a:rPr>
                                <m:t>!</m:t>
                              </m:r>
                            </m:den>
                          </m:f>
                        </m:e>
                      </m:nary>
                      <m:r>
                        <a:rPr lang="en-US" altLang="zh-TW" sz="1800" b="0" i="1" smtClean="0">
                          <a:latin typeface="Cambria Math"/>
                        </a:rPr>
                        <m:t>=1+</m:t>
                      </m:r>
                      <m:r>
                        <a:rPr lang="en-US" altLang="zh-TW" sz="1800" b="0" i="1" smtClean="0">
                          <a:latin typeface="Cambria Math"/>
                        </a:rPr>
                        <m:t>𝑥</m:t>
                      </m:r>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3</m:t>
                              </m:r>
                            </m:sup>
                          </m:sSup>
                        </m:num>
                        <m:den>
                          <m:r>
                            <a:rPr lang="en-US" altLang="zh-TW" sz="1800" b="0" i="1" smtClean="0">
                              <a:latin typeface="Cambria Math"/>
                            </a:rPr>
                            <m:t>3</m:t>
                          </m:r>
                          <m:r>
                            <a:rPr lang="en-US" altLang="zh-TW" sz="1800" i="1">
                              <a:latin typeface="Cambria Math"/>
                              <a:ea typeface="Cambria Math"/>
                            </a:rPr>
                            <m:t>!</m:t>
                          </m:r>
                        </m:den>
                      </m:f>
                      <m:r>
                        <a:rPr lang="en-US" altLang="zh-TW" sz="1800" i="1">
                          <a:latin typeface="Cambria Math"/>
                        </a:rPr>
                        <m:t>+</m:t>
                      </m:r>
                      <m:f>
                        <m:fPr>
                          <m:ctrlPr>
                            <a:rPr lang="en-US" altLang="zh-TW" sz="1800" i="1">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a:rPr>
                                <m:t>𝑥</m:t>
                              </m:r>
                            </m:e>
                            <m:sup>
                              <m:r>
                                <a:rPr lang="en-US" altLang="zh-TW" sz="1800" b="0" i="1" smtClean="0">
                                  <a:latin typeface="Cambria Math"/>
                                </a:rPr>
                                <m:t>4</m:t>
                              </m:r>
                            </m:sup>
                          </m:sSup>
                        </m:num>
                        <m:den>
                          <m:r>
                            <a:rPr lang="en-US" altLang="zh-TW" sz="1800" b="0" i="1" smtClean="0">
                              <a:latin typeface="Cambria Math"/>
                            </a:rPr>
                            <m:t>4</m:t>
                          </m:r>
                          <m:r>
                            <a:rPr lang="en-US" altLang="zh-TW" sz="1800" i="1">
                              <a:latin typeface="Cambria Math"/>
                              <a:ea typeface="Cambria Math"/>
                            </a:rPr>
                            <m:t>!</m:t>
                          </m:r>
                        </m:den>
                      </m:f>
                      <m:r>
                        <a:rPr lang="en-US" altLang="zh-TW" sz="1800" i="1" smtClean="0">
                          <a:latin typeface="Cambria Math"/>
                          <a:ea typeface="Cambria Math"/>
                        </a:rPr>
                        <m:t>⋯</m:t>
                      </m:r>
                    </m:oMath>
                  </m:oMathPara>
                </a14:m>
                <a:endParaRPr lang="zh-TW" altLang="en-US" sz="1800" dirty="0">
                  <a:latin typeface="Times New Roman" panose="02020603050405020304" pitchFamily="18" charset="0"/>
                </a:endParaRPr>
              </a:p>
            </p:txBody>
          </p:sp>
        </mc:Choice>
        <mc:Fallback xmlns="">
          <p:sp>
            <p:nvSpPr>
              <p:cNvPr id="14" name="文字方塊 13">
                <a:extLst>
                  <a:ext uri="{FF2B5EF4-FFF2-40B4-BE49-F238E27FC236}">
                    <a16:creationId xmlns:a16="http://schemas.microsoft.com/office/drawing/2014/main" id="{F0CCEDAD-72D7-FC0A-FA78-FA0E7EBBF4BA}"/>
                  </a:ext>
                </a:extLst>
              </p:cNvPr>
              <p:cNvSpPr txBox="1">
                <a:spLocks noRot="1" noChangeAspect="1" noMove="1" noResize="1" noEditPoints="1" noAdjustHandles="1" noChangeArrowheads="1" noChangeShapeType="1" noTextEdit="1"/>
              </p:cNvSpPr>
              <p:nvPr/>
            </p:nvSpPr>
            <p:spPr bwMode="auto">
              <a:xfrm>
                <a:off x="1245164" y="2077196"/>
                <a:ext cx="4012891" cy="847604"/>
              </a:xfrm>
              <a:prstGeom prst="rect">
                <a:avLst/>
              </a:prstGeom>
              <a:blipFill>
                <a:blip r:embed="rId6"/>
                <a:stretch>
                  <a:fillRect l="-4403" t="-98529" b="-15294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文字方塊 13">
                <a:extLst>
                  <a:ext uri="{FF2B5EF4-FFF2-40B4-BE49-F238E27FC236}">
                    <a16:creationId xmlns:a16="http://schemas.microsoft.com/office/drawing/2014/main" id="{D3EA1CB5-F4E8-3C05-0F49-529A37C2C3AE}"/>
                  </a:ext>
                </a:extLst>
              </p:cNvPr>
              <p:cNvSpPr txBox="1"/>
              <p:nvPr/>
            </p:nvSpPr>
            <p:spPr bwMode="auto">
              <a:xfrm>
                <a:off x="1217260" y="561198"/>
                <a:ext cx="2386679" cy="505395"/>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m:rPr>
                              <m:sty m:val="p"/>
                            </m:rPr>
                            <a:rPr lang="el-GR" altLang="zh-TW" sz="1800" b="0" i="1" smtClean="0">
                              <a:latin typeface="Cambria Math"/>
                              <a:ea typeface="Cambria Math"/>
                            </a:rPr>
                            <m:t>Γ</m:t>
                          </m:r>
                          <m:r>
                            <a:rPr lang="en-US" altLang="zh-TW" sz="1800" b="0" i="1" smtClean="0">
                              <a:latin typeface="Cambria Math"/>
                            </a:rPr>
                            <m:t>𝑡</m:t>
                          </m:r>
                        </m:sup>
                      </m:sSup>
                      <m:r>
                        <a:rPr lang="en-US" altLang="zh-TW" sz="1800"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𝑁</m:t>
                          </m:r>
                        </m:e>
                        <m:sub>
                          <m:r>
                            <a:rPr lang="en-US" altLang="zh-TW" i="1">
                              <a:latin typeface="Cambria Math"/>
                            </a:rPr>
                            <m:t>0</m:t>
                          </m:r>
                        </m:sub>
                      </m:sSub>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𝑡</m:t>
                              </m:r>
                            </m:num>
                            <m:den>
                              <m:r>
                                <a:rPr lang="en-US" altLang="zh-TW" i="1" smtClean="0">
                                  <a:latin typeface="Cambria Math" panose="02040503050406030204" pitchFamily="18" charset="0"/>
                                  <a:ea typeface="Cambria Math" panose="02040503050406030204" pitchFamily="18" charset="0"/>
                                </a:rPr>
                                <m:t>𝜏</m:t>
                              </m:r>
                            </m:den>
                          </m:f>
                        </m:sup>
                      </m:sSup>
                    </m:oMath>
                  </m:oMathPara>
                </a14:m>
                <a:endParaRPr lang="zh-TW" altLang="en-US" sz="1800" dirty="0">
                  <a:latin typeface="Times New Roman" panose="02020603050405020304" pitchFamily="18" charset="0"/>
                </a:endParaRPr>
              </a:p>
            </p:txBody>
          </p:sp>
        </mc:Choice>
        <mc:Fallback xmlns="">
          <p:sp>
            <p:nvSpPr>
              <p:cNvPr id="15" name="文字方塊 13">
                <a:extLst>
                  <a:ext uri="{FF2B5EF4-FFF2-40B4-BE49-F238E27FC236}">
                    <a16:creationId xmlns:a16="http://schemas.microsoft.com/office/drawing/2014/main" id="{D3EA1CB5-F4E8-3C05-0F49-529A37C2C3AE}"/>
                  </a:ext>
                </a:extLst>
              </p:cNvPr>
              <p:cNvSpPr txBox="1">
                <a:spLocks noRot="1" noChangeAspect="1" noMove="1" noResize="1" noEditPoints="1" noAdjustHandles="1" noChangeArrowheads="1" noChangeShapeType="1" noTextEdit="1"/>
              </p:cNvSpPr>
              <p:nvPr/>
            </p:nvSpPr>
            <p:spPr bwMode="auto">
              <a:xfrm>
                <a:off x="1217260" y="561198"/>
                <a:ext cx="2386679" cy="505395"/>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文字方塊 13">
                <a:extLst>
                  <a:ext uri="{FF2B5EF4-FFF2-40B4-BE49-F238E27FC236}">
                    <a16:creationId xmlns:a16="http://schemas.microsoft.com/office/drawing/2014/main" id="{D41380EF-267F-6936-BA78-362B996051C7}"/>
                  </a:ext>
                </a:extLst>
              </p:cNvPr>
              <p:cNvSpPr txBox="1"/>
              <p:nvPr/>
            </p:nvSpPr>
            <p:spPr bwMode="auto">
              <a:xfrm>
                <a:off x="3890225" y="508427"/>
                <a:ext cx="789127" cy="610936"/>
              </a:xfrm>
              <a:prstGeom prst="rect">
                <a:avLst/>
              </a:prstGeom>
              <a:solidFill>
                <a:srgbClr val="FFFF00"/>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𝜏</m:t>
                      </m:r>
                      <m:r>
                        <a:rPr lang="en-US" altLang="zh-TW" sz="1800" b="0" i="1" smtClean="0">
                          <a:latin typeface="Cambria Math" panose="02040503050406030204" pitchFamily="18" charset="0"/>
                          <a:ea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m:rPr>
                              <m:sty m:val="p"/>
                            </m:rPr>
                            <a:rPr lang="el-GR" altLang="zh-TW" sz="1800" b="0" i="1" smtClean="0">
                              <a:latin typeface="Cambria Math" panose="02040503050406030204" pitchFamily="18" charset="0"/>
                              <a:ea typeface="Cambria Math" panose="02040503050406030204" pitchFamily="18" charset="0"/>
                            </a:rPr>
                            <m:t>Γ</m:t>
                          </m:r>
                        </m:den>
                      </m:f>
                    </m:oMath>
                  </m:oMathPara>
                </a14:m>
                <a:endParaRPr lang="zh-TW" altLang="en-US" sz="1800" dirty="0">
                  <a:latin typeface="Times New Roman" panose="02020603050405020304" pitchFamily="18" charset="0"/>
                </a:endParaRPr>
              </a:p>
            </p:txBody>
          </p:sp>
        </mc:Choice>
        <mc:Fallback xmlns="">
          <p:sp>
            <p:nvSpPr>
              <p:cNvPr id="16" name="文字方塊 13">
                <a:extLst>
                  <a:ext uri="{FF2B5EF4-FFF2-40B4-BE49-F238E27FC236}">
                    <a16:creationId xmlns:a16="http://schemas.microsoft.com/office/drawing/2014/main" id="{D41380EF-267F-6936-BA78-362B996051C7}"/>
                  </a:ext>
                </a:extLst>
              </p:cNvPr>
              <p:cNvSpPr txBox="1">
                <a:spLocks noRot="1" noChangeAspect="1" noMove="1" noResize="1" noEditPoints="1" noAdjustHandles="1" noChangeArrowheads="1" noChangeShapeType="1" noTextEdit="1"/>
              </p:cNvSpPr>
              <p:nvPr/>
            </p:nvSpPr>
            <p:spPr bwMode="auto">
              <a:xfrm>
                <a:off x="3890225" y="508427"/>
                <a:ext cx="789127" cy="610936"/>
              </a:xfrm>
              <a:prstGeom prst="rect">
                <a:avLst/>
              </a:prstGeom>
              <a:blipFill>
                <a:blip r:embed="rId8"/>
                <a:stretch>
                  <a:fillRect b="-2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0">
                <a:extLst>
                  <a:ext uri="{FF2B5EF4-FFF2-40B4-BE49-F238E27FC236}">
                    <a16:creationId xmlns:a16="http://schemas.microsoft.com/office/drawing/2014/main" id="{44C0A42C-FDE8-98F3-F80D-E7914747A592}"/>
                  </a:ext>
                </a:extLst>
              </p:cNvPr>
              <p:cNvSpPr txBox="1">
                <a:spLocks noChangeArrowheads="1"/>
              </p:cNvSpPr>
              <p:nvPr/>
            </p:nvSpPr>
            <p:spPr bwMode="auto">
              <a:xfrm>
                <a:off x="1208767" y="1200537"/>
                <a:ext cx="496855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14:m>
                  <m:oMath xmlns:m="http://schemas.openxmlformats.org/officeDocument/2006/math">
                    <m:r>
                      <a:rPr lang="en-US" altLang="zh-TW" sz="1800" i="1" smtClean="0">
                        <a:latin typeface="Cambria Math" panose="02040503050406030204" pitchFamily="18" charset="0"/>
                        <a:ea typeface="Cambria Math" panose="02040503050406030204" pitchFamily="18" charset="0"/>
                      </a:rPr>
                      <m:t>𝜏</m:t>
                    </m:r>
                  </m:oMath>
                </a14:m>
                <a:r>
                  <a:rPr lang="zh-TW" altLang="en-US" sz="1800" dirty="0"/>
                  <a:t>稱平均壽命，數量變為</a:t>
                </a:r>
                <a14:m>
                  <m:oMath xmlns:m="http://schemas.openxmlformats.org/officeDocument/2006/math">
                    <m:f>
                      <m:fPr>
                        <m:type m:val="lin"/>
                        <m:ctrlPr>
                          <a:rPr lang="zh-TW" altLang="en-US" sz="180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𝑒</m:t>
                        </m:r>
                      </m:den>
                    </m:f>
                  </m:oMath>
                </a14:m>
                <a:r>
                  <a:rPr lang="zh-TW" altLang="en-US" sz="1800" dirty="0"/>
                  <a:t>的時間。</a:t>
                </a:r>
              </a:p>
            </p:txBody>
          </p:sp>
        </mc:Choice>
        <mc:Fallback xmlns="">
          <p:sp>
            <p:nvSpPr>
              <p:cNvPr id="17" name="文字方塊 10">
                <a:extLst>
                  <a:ext uri="{FF2B5EF4-FFF2-40B4-BE49-F238E27FC236}">
                    <a16:creationId xmlns:a16="http://schemas.microsoft.com/office/drawing/2014/main" id="{F85E689F-3890-6E4F-B6F8-8D0BB377BCE1}"/>
                  </a:ext>
                </a:extLst>
              </p:cNvPr>
              <p:cNvSpPr txBox="1">
                <a:spLocks noRot="1" noChangeAspect="1" noMove="1" noResize="1" noEditPoints="1" noAdjustHandles="1" noChangeArrowheads="1" noChangeShapeType="1" noTextEdit="1"/>
              </p:cNvSpPr>
              <p:nvPr/>
            </p:nvSpPr>
            <p:spPr bwMode="auto">
              <a:xfrm>
                <a:off x="1208767" y="1200537"/>
                <a:ext cx="4968552" cy="369332"/>
              </a:xfrm>
              <a:prstGeom prst="rect">
                <a:avLst/>
              </a:prstGeom>
              <a:blipFill>
                <a:blip r:embed="rId9"/>
                <a:stretch>
                  <a:fillRect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41571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0670"/>
                                        </p:tgtEl>
                                        <p:attrNameLst>
                                          <p:attrName>style.visibility</p:attrName>
                                        </p:attrNameLst>
                                      </p:cBhvr>
                                      <p:to>
                                        <p:strVal val="visible"/>
                                      </p:to>
                                    </p:set>
                                    <p:anim calcmode="lin" valueType="num">
                                      <p:cBhvr additive="base">
                                        <p:cTn id="33" dur="500" fill="hold"/>
                                        <p:tgtEl>
                                          <p:spTgt spid="70670"/>
                                        </p:tgtEl>
                                        <p:attrNameLst>
                                          <p:attrName>ppt_x</p:attrName>
                                        </p:attrNameLst>
                                      </p:cBhvr>
                                      <p:tavLst>
                                        <p:tav tm="0">
                                          <p:val>
                                            <p:strVal val="#ppt_x"/>
                                          </p:val>
                                        </p:tav>
                                        <p:tav tm="100000">
                                          <p:val>
                                            <p:strVal val="#ppt_x"/>
                                          </p:val>
                                        </p:tav>
                                      </p:tavLst>
                                    </p:anim>
                                    <p:anim calcmode="lin" valueType="num">
                                      <p:cBhvr additive="base">
                                        <p:cTn id="34" dur="500" fill="hold"/>
                                        <p:tgtEl>
                                          <p:spTgt spid="70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0" grpId="0"/>
      <p:bldP spid="2" grpId="0" animBg="1"/>
      <p:bldP spid="3" grpId="0" animBg="1"/>
      <p:bldP spid="4" grpId="0"/>
      <p:bldP spid="12" grpId="0"/>
      <p:bldP spid="13" grpId="0"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43353-A650-81A4-EA7C-6BF5D9DA1C6D}"/>
              </a:ext>
            </a:extLst>
          </p:cNvPr>
          <p:cNvSpPr txBox="1"/>
          <p:nvPr/>
        </p:nvSpPr>
        <p:spPr bwMode="auto">
          <a:xfrm>
            <a:off x="736142" y="58006"/>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Diagonalizing a matrix</a:t>
            </a:r>
            <a:r>
              <a:rPr lang="zh-TW" altLang="en-US" sz="1800" dirty="0">
                <a:latin typeface="Times New Roman" panose="02020603050405020304" pitchFamily="18" charset="0"/>
              </a:rPr>
              <a:t> 對角化</a:t>
            </a: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22E506A-EACD-2980-4D96-55EAFE561589}"/>
                  </a:ext>
                </a:extLst>
              </p:cNvPr>
              <p:cNvSpPr txBox="1"/>
              <p:nvPr/>
            </p:nvSpPr>
            <p:spPr bwMode="auto">
              <a:xfrm>
                <a:off x="798913" y="505865"/>
                <a:ext cx="1408334"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rPr>
                            <m:t>1</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B22E506A-EACD-2980-4D96-55EAFE561589}"/>
                  </a:ext>
                </a:extLst>
              </p:cNvPr>
              <p:cNvSpPr txBox="1">
                <a:spLocks noRot="1" noChangeAspect="1" noMove="1" noResize="1" noEditPoints="1" noAdjustHandles="1" noChangeArrowheads="1" noChangeShapeType="1" noTextEdit="1"/>
              </p:cNvSpPr>
              <p:nvPr/>
            </p:nvSpPr>
            <p:spPr bwMode="auto">
              <a:xfrm>
                <a:off x="798913" y="505865"/>
                <a:ext cx="1408334" cy="276999"/>
              </a:xfrm>
              <a:prstGeom prst="rect">
                <a:avLst/>
              </a:prstGeom>
              <a:blipFill>
                <a:blip r:embed="rId2"/>
                <a:stretch>
                  <a:fillRect l="-1786"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C4C5A00-5C48-EBE7-6CC6-03476C868773}"/>
                  </a:ext>
                </a:extLst>
              </p:cNvPr>
              <p:cNvSpPr txBox="1"/>
              <p:nvPr/>
            </p:nvSpPr>
            <p:spPr bwMode="auto">
              <a:xfrm>
                <a:off x="2411884" y="505865"/>
                <a:ext cx="1462836"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rPr>
                            <m:t>2</m:t>
                          </m:r>
                        </m:sub>
                      </m:sSub>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C4C5A00-5C48-EBE7-6CC6-03476C868773}"/>
                  </a:ext>
                </a:extLst>
              </p:cNvPr>
              <p:cNvSpPr txBox="1">
                <a:spLocks noRot="1" noChangeAspect="1" noMove="1" noResize="1" noEditPoints="1" noAdjustHandles="1" noChangeArrowheads="1" noChangeShapeType="1" noTextEdit="1"/>
              </p:cNvSpPr>
              <p:nvPr/>
            </p:nvSpPr>
            <p:spPr bwMode="auto">
              <a:xfrm>
                <a:off x="2411884" y="505865"/>
                <a:ext cx="1462836" cy="276999"/>
              </a:xfrm>
              <a:prstGeom prst="rect">
                <a:avLst/>
              </a:prstGeom>
              <a:blipFill>
                <a:blip r:embed="rId3"/>
                <a:stretch>
                  <a:fillRect l="-1724" b="-1304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9F342E-CCFD-8515-70C1-D4A88DA468E0}"/>
                  </a:ext>
                </a:extLst>
              </p:cNvPr>
              <p:cNvSpPr txBox="1"/>
              <p:nvPr/>
            </p:nvSpPr>
            <p:spPr bwMode="auto">
              <a:xfrm>
                <a:off x="791607" y="1226387"/>
                <a:ext cx="4759444"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e>
                              <m:e>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2</m:t>
                                    </m:r>
                                  </m:sub>
                                </m:sSub>
                              </m:e>
                            </m:mr>
                          </m:m>
                        </m:e>
                      </m:d>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d>
                                  <m:dPr>
                                    <m:ctrlPr>
                                      <a:rPr lang="en-US" sz="1800" b="1" i="1" smtClean="0">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e>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r>
                                                <a:rPr lang="en-US" altLang="zh-TW" sz="1800" b="0" i="1" smtClean="0">
                                                  <a:latin typeface="Cambria Math" panose="02040503050406030204" pitchFamily="18" charset="0"/>
                                                </a:rPr>
                                                <m:t>2</m:t>
                                              </m:r>
                                            </m:sub>
                                          </m:sSub>
                                        </m:e>
                                      </m:mr>
                                    </m:m>
                                  </m:e>
                                </m:d>
                              </m:e>
                            </m:mr>
                          </m:m>
                        </m:e>
                      </m:d>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r>
                                      <a:rPr lang="en-US" altLang="zh-TW" sz="1800" i="1">
                                        <a:latin typeface="Cambria Math" panose="02040503050406030204" pitchFamily="18" charset="0"/>
                                      </a:rPr>
                                      <m:t>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22</m:t>
                                    </m:r>
                                  </m:sub>
                                </m:sSub>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8B9F342E-CCFD-8515-70C1-D4A88DA468E0}"/>
                  </a:ext>
                </a:extLst>
              </p:cNvPr>
              <p:cNvSpPr txBox="1">
                <a:spLocks noRot="1" noChangeAspect="1" noMove="1" noResize="1" noEditPoints="1" noAdjustHandles="1" noChangeArrowheads="1" noChangeShapeType="1" noTextEdit="1"/>
              </p:cNvSpPr>
              <p:nvPr/>
            </p:nvSpPr>
            <p:spPr bwMode="auto">
              <a:xfrm>
                <a:off x="791607" y="1226387"/>
                <a:ext cx="4759444" cy="461217"/>
              </a:xfrm>
              <a:prstGeom prst="rect">
                <a:avLst/>
              </a:prstGeom>
              <a:blipFill>
                <a:blip r:embed="rId4"/>
                <a:stretch>
                  <a:fillRect l="-532" b="-1081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9BDE26A-BA57-0490-A097-14EC460B0CE1}"/>
                  </a:ext>
                </a:extLst>
              </p:cNvPr>
              <p:cNvSpPr txBox="1"/>
              <p:nvPr/>
            </p:nvSpPr>
            <p:spPr bwMode="auto">
              <a:xfrm>
                <a:off x="758463" y="789474"/>
                <a:ext cx="62464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i="1">
                            <a:latin typeface="Cambria Math" panose="02040503050406030204" pitchFamily="18" charset="0"/>
                          </a:rPr>
                          <m:t>1</m:t>
                        </m:r>
                      </m:sub>
                    </m:sSub>
                    <m:r>
                      <a:rPr lang="en-US" sz="1800" b="1" i="1" smtClean="0">
                        <a:latin typeface="Cambria Math" panose="02040503050406030204" pitchFamily="18" charset="0"/>
                      </a:rPr>
                      <m:t>,</m:t>
                    </m:r>
                    <m:sSub>
                      <m:sSubPr>
                        <m:ctrlPr>
                          <a:rPr lang="en-US" sz="1800" b="1" i="1">
                            <a:latin typeface="Cambria Math" panose="02040503050406030204" pitchFamily="18" charset="0"/>
                          </a:rPr>
                        </m:ctrlPr>
                      </m:sSubPr>
                      <m:e>
                        <m:r>
                          <a:rPr lang="en-US" sz="1800" b="1" i="1">
                            <a:latin typeface="Cambria Math" panose="02040503050406030204" pitchFamily="18" charset="0"/>
                          </a:rPr>
                          <m:t>𝒂</m:t>
                        </m:r>
                      </m:e>
                      <m:sub>
                        <m:r>
                          <a:rPr lang="en-US" sz="1800" b="0" i="1">
                            <a:latin typeface="Cambria Math" panose="02040503050406030204" pitchFamily="18" charset="0"/>
                          </a:rPr>
                          <m:t>2</m:t>
                        </m:r>
                      </m:sub>
                    </m:sSub>
                  </m:oMath>
                </a14:m>
                <a:r>
                  <a:rPr lang="en-US" sz="1800" dirty="0">
                    <a:latin typeface="Times New Roman" panose="02020603050405020304" pitchFamily="18" charset="0"/>
                  </a:rPr>
                  <a:t> are column vectors and we can use them to form a matrix.</a:t>
                </a:r>
              </a:p>
            </p:txBody>
          </p:sp>
        </mc:Choice>
        <mc:Fallback xmlns="">
          <p:sp>
            <p:nvSpPr>
              <p:cNvPr id="7" name="TextBox 6">
                <a:extLst>
                  <a:ext uri="{FF2B5EF4-FFF2-40B4-BE49-F238E27FC236}">
                    <a16:creationId xmlns:a16="http://schemas.microsoft.com/office/drawing/2014/main" id="{99BDE26A-BA57-0490-A097-14EC460B0CE1}"/>
                  </a:ext>
                </a:extLst>
              </p:cNvPr>
              <p:cNvSpPr txBox="1">
                <a:spLocks noRot="1" noChangeAspect="1" noMove="1" noResize="1" noEditPoints="1" noAdjustHandles="1" noChangeArrowheads="1" noChangeShapeType="1" noTextEdit="1"/>
              </p:cNvSpPr>
              <p:nvPr/>
            </p:nvSpPr>
            <p:spPr bwMode="auto">
              <a:xfrm>
                <a:off x="758463" y="789474"/>
                <a:ext cx="6246440" cy="369332"/>
              </a:xfrm>
              <a:prstGeom prst="rect">
                <a:avLst/>
              </a:prstGeom>
              <a:blipFill>
                <a:blip r:embed="rId5"/>
                <a:stretch>
                  <a:fillRect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2A90082-9644-4836-31B1-76DE5DF56C2F}"/>
                  </a:ext>
                </a:extLst>
              </p:cNvPr>
              <p:cNvSpPr txBox="1"/>
              <p:nvPr/>
            </p:nvSpPr>
            <p:spPr bwMode="auto">
              <a:xfrm>
                <a:off x="782003" y="1775898"/>
                <a:ext cx="5676682" cy="513026"/>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𝑨𝑼</m:t>
                      </m:r>
                      <m:r>
                        <a:rPr lang="en-US" sz="1800" b="1"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11</m:t>
                                    </m:r>
                                  </m:sub>
                                </m:sSub>
                              </m:e>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12</m:t>
                                    </m:r>
                                  </m:sub>
                                </m:sSub>
                              </m:e>
                            </m:mr>
                            <m:mr>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21</m:t>
                                    </m:r>
                                  </m:sub>
                                </m:sSub>
                              </m:e>
                              <m:e>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22</m:t>
                                    </m:r>
                                  </m:sub>
                                </m:sSub>
                              </m:e>
                            </m:mr>
                          </m:m>
                        </m:e>
                      </m:d>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e>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e>
                            </m:mr>
                          </m:m>
                        </m:e>
                      </m:d>
                      <m:r>
                        <a:rPr lang="en-US" sz="1800" b="1" i="1">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𝑨</m:t>
                          </m:r>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mr>
                                    </m:m>
                                  </m:e>
                                </m:d>
                              </m:e>
                              <m:e>
                                <m:r>
                                  <a:rPr lang="en-US" sz="1800" b="1" i="1">
                                    <a:latin typeface="Cambria Math" panose="02040503050406030204" pitchFamily="18" charset="0"/>
                                  </a:rPr>
                                  <m:t>𝑨</m:t>
                                </m:r>
                                <m:d>
                                  <m:dPr>
                                    <m:ctrlPr>
                                      <a:rPr lang="en-US" sz="1800" b="1" i="1">
                                        <a:latin typeface="Cambria Math" panose="02040503050406030204" pitchFamily="18" charset="0"/>
                                        <a:ea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e>
                            </m:mr>
                          </m:m>
                        </m:e>
                      </m:d>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2A90082-9644-4836-31B1-76DE5DF56C2F}"/>
                  </a:ext>
                </a:extLst>
              </p:cNvPr>
              <p:cNvSpPr txBox="1">
                <a:spLocks noRot="1" noChangeAspect="1" noMove="1" noResize="1" noEditPoints="1" noAdjustHandles="1" noChangeArrowheads="1" noChangeShapeType="1" noTextEdit="1"/>
              </p:cNvSpPr>
              <p:nvPr/>
            </p:nvSpPr>
            <p:spPr bwMode="auto">
              <a:xfrm>
                <a:off x="782003" y="1775898"/>
                <a:ext cx="5676682" cy="513026"/>
              </a:xfrm>
              <a:prstGeom prst="rect">
                <a:avLst/>
              </a:prstGeom>
              <a:blipFill>
                <a:blip r:embed="rId6"/>
                <a:stretch>
                  <a:fillRect l="-446" t="-2439" b="-975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B82045C-F027-3D4C-739C-EB031F730CAF}"/>
                  </a:ext>
                </a:extLst>
              </p:cNvPr>
              <p:cNvSpPr txBox="1"/>
              <p:nvPr/>
            </p:nvSpPr>
            <p:spPr bwMode="auto">
              <a:xfrm>
                <a:off x="784825" y="3415153"/>
                <a:ext cx="2776209" cy="52418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smtClean="0">
                              <a:latin typeface="Cambria Math" panose="02040503050406030204" pitchFamily="18" charset="0"/>
                            </a:rPr>
                            <m:t>𝑼</m:t>
                          </m:r>
                        </m:e>
                        <m:sup>
                          <m:r>
                            <a:rPr lang="en-US" sz="1800" b="0" i="1" smtClean="0">
                              <a:latin typeface="Cambria Math" panose="02040503050406030204" pitchFamily="18" charset="0"/>
                            </a:rPr>
                            <m:t>−1</m:t>
                          </m:r>
                        </m:sup>
                      </m:sSup>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𝑨</m:t>
                      </m:r>
                      <m:r>
                        <a:rPr lang="en-US" sz="1800"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m:t>
                      </m:r>
                      <m:r>
                        <a:rPr lang="en-US" altLang="zh-TW" sz="1800" b="1" i="1" smtClean="0">
                          <a:latin typeface="Cambria Math" panose="02040503050406030204" pitchFamily="18" charset="0"/>
                          <a:ea typeface="Cambria Math" panose="02040503050406030204" pitchFamily="18" charset="0"/>
                        </a:rPr>
                        <m:t>𝚲</m:t>
                      </m:r>
                      <m:r>
                        <a:rPr lang="en-US" altLang="zh-TW"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CB82045C-F027-3D4C-739C-EB031F730CAF}"/>
                  </a:ext>
                </a:extLst>
              </p:cNvPr>
              <p:cNvSpPr txBox="1">
                <a:spLocks noRot="1" noChangeAspect="1" noMove="1" noResize="1" noEditPoints="1" noAdjustHandles="1" noChangeArrowheads="1" noChangeShapeType="1" noTextEdit="1"/>
              </p:cNvSpPr>
              <p:nvPr/>
            </p:nvSpPr>
            <p:spPr bwMode="auto">
              <a:xfrm>
                <a:off x="784825" y="3415153"/>
                <a:ext cx="2776209" cy="524182"/>
              </a:xfrm>
              <a:prstGeom prst="rect">
                <a:avLst/>
              </a:prstGeom>
              <a:blipFill>
                <a:blip r:embed="rId7"/>
                <a:stretch>
                  <a:fillRect l="-909" t="-2326" b="-6977"/>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45D43D5E-E40E-97A2-D082-F79A4AFDF4AD}"/>
              </a:ext>
            </a:extLst>
          </p:cNvPr>
          <p:cNvSpPr txBox="1"/>
          <p:nvPr/>
        </p:nvSpPr>
        <p:spPr bwMode="auto">
          <a:xfrm>
            <a:off x="3561033" y="3492578"/>
            <a:ext cx="52350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is diagonal with eigenvalues as diagonal elements.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BE00D7A-8129-2C74-9B06-09CED0F768D8}"/>
                  </a:ext>
                </a:extLst>
              </p:cNvPr>
              <p:cNvSpPr txBox="1"/>
              <p:nvPr/>
            </p:nvSpPr>
            <p:spPr bwMode="auto">
              <a:xfrm>
                <a:off x="788807" y="4463700"/>
                <a:ext cx="3082319" cy="52418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BE00D7A-8129-2C74-9B06-09CED0F768D8}"/>
                  </a:ext>
                </a:extLst>
              </p:cNvPr>
              <p:cNvSpPr txBox="1">
                <a:spLocks noRot="1" noChangeAspect="1" noMove="1" noResize="1" noEditPoints="1" noAdjustHandles="1" noChangeArrowheads="1" noChangeShapeType="1" noTextEdit="1"/>
              </p:cNvSpPr>
              <p:nvPr/>
            </p:nvSpPr>
            <p:spPr bwMode="auto">
              <a:xfrm>
                <a:off x="788807" y="4463700"/>
                <a:ext cx="3082319" cy="524182"/>
              </a:xfrm>
              <a:prstGeom prst="rect">
                <a:avLst/>
              </a:prstGeom>
              <a:blipFill>
                <a:blip r:embed="rId8"/>
                <a:stretch>
                  <a:fillRect l="-820" t="-2381" r="-410" b="-9524"/>
                </a:stretch>
              </a:blipFill>
              <a:ln>
                <a:noFill/>
              </a:ln>
            </p:spPr>
            <p:txBody>
              <a:bodyPr/>
              <a:lstStyle/>
              <a:p>
                <a:r>
                  <a:rPr lang="en-US">
                    <a:noFill/>
                  </a:rPr>
                  <a:t> </a:t>
                </a:r>
              </a:p>
            </p:txBody>
          </p:sp>
        </mc:Fallback>
      </mc:AlternateContent>
      <p:cxnSp>
        <p:nvCxnSpPr>
          <p:cNvPr id="15" name="Straight Arrow Connector 14">
            <a:extLst>
              <a:ext uri="{FF2B5EF4-FFF2-40B4-BE49-F238E27FC236}">
                <a16:creationId xmlns:a16="http://schemas.microsoft.com/office/drawing/2014/main" id="{A9D66106-2864-6CD3-3DB6-0A0DFF5E6C79}"/>
              </a:ext>
            </a:extLst>
          </p:cNvPr>
          <p:cNvCxnSpPr/>
          <p:nvPr/>
        </p:nvCxnSpPr>
        <p:spPr>
          <a:xfrm flipV="1">
            <a:off x="2888165" y="4987882"/>
            <a:ext cx="0" cy="3809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3501EF6-BD6D-D028-9EBD-FFAF9F9E0316}"/>
              </a:ext>
            </a:extLst>
          </p:cNvPr>
          <p:cNvCxnSpPr>
            <a:cxnSpLocks/>
          </p:cNvCxnSpPr>
          <p:nvPr/>
        </p:nvCxnSpPr>
        <p:spPr>
          <a:xfrm flipH="1" flipV="1">
            <a:off x="3561033" y="4847828"/>
            <a:ext cx="310092" cy="54623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BC1FD39-A8F6-14E0-2B8A-BD970C4F9BE2}"/>
              </a:ext>
            </a:extLst>
          </p:cNvPr>
          <p:cNvSpPr txBox="1"/>
          <p:nvPr/>
        </p:nvSpPr>
        <p:spPr bwMode="auto">
          <a:xfrm>
            <a:off x="1301172" y="5210039"/>
            <a:ext cx="2016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Info. of eigenvalues</a:t>
            </a:r>
          </a:p>
        </p:txBody>
      </p:sp>
      <p:sp>
        <p:nvSpPr>
          <p:cNvPr id="19" name="TextBox 18">
            <a:extLst>
              <a:ext uri="{FF2B5EF4-FFF2-40B4-BE49-F238E27FC236}">
                <a16:creationId xmlns:a16="http://schemas.microsoft.com/office/drawing/2014/main" id="{8BE43131-120E-A8B7-8944-DE35BA7E9274}"/>
              </a:ext>
            </a:extLst>
          </p:cNvPr>
          <p:cNvSpPr txBox="1"/>
          <p:nvPr/>
        </p:nvSpPr>
        <p:spPr bwMode="auto">
          <a:xfrm>
            <a:off x="3468311" y="5235273"/>
            <a:ext cx="2441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Info. of eigenvectors</a:t>
            </a:r>
          </a:p>
        </p:txBody>
      </p:sp>
      <p:sp>
        <p:nvSpPr>
          <p:cNvPr id="22" name="TextBox 21">
            <a:extLst>
              <a:ext uri="{FF2B5EF4-FFF2-40B4-BE49-F238E27FC236}">
                <a16:creationId xmlns:a16="http://schemas.microsoft.com/office/drawing/2014/main" id="{CE79C68E-59A2-51B8-D65D-01322BF72B68}"/>
              </a:ext>
            </a:extLst>
          </p:cNvPr>
          <p:cNvSpPr txBox="1"/>
          <p:nvPr/>
        </p:nvSpPr>
        <p:spPr bwMode="auto">
          <a:xfrm>
            <a:off x="3938648" y="4463700"/>
            <a:ext cx="47899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solidFill>
                  <a:srgbClr val="FF0000"/>
                </a:solidFill>
                <a:latin typeface="Times New Roman" panose="02020603050405020304" pitchFamily="18" charset="0"/>
              </a:rPr>
              <a:t>Any Matrix can be decomposed into 3 factors,</a:t>
            </a:r>
          </a:p>
        </p:txBody>
      </p:sp>
      <p:sp>
        <p:nvSpPr>
          <p:cNvPr id="24" name="TextBox 23">
            <a:extLst>
              <a:ext uri="{FF2B5EF4-FFF2-40B4-BE49-F238E27FC236}">
                <a16:creationId xmlns:a16="http://schemas.microsoft.com/office/drawing/2014/main" id="{D4007CA8-C518-40B2-C44F-06A219ADFB95}"/>
              </a:ext>
            </a:extLst>
          </p:cNvPr>
          <p:cNvSpPr txBox="1"/>
          <p:nvPr/>
        </p:nvSpPr>
        <p:spPr bwMode="auto">
          <a:xfrm>
            <a:off x="3930878" y="485294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a:solidFill>
                  <a:srgbClr val="FF0000"/>
                </a:solidFill>
                <a:latin typeface="Times New Roman" panose="02020603050405020304" pitchFamily="18" charset="0"/>
              </a:rPr>
              <a:t>involving just eigenvalues and eigenvectors.</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AFCBE5D-12F9-4933-3B58-B0E0FD621286}"/>
                  </a:ext>
                </a:extLst>
              </p:cNvPr>
              <p:cNvSpPr txBox="1"/>
              <p:nvPr/>
            </p:nvSpPr>
            <p:spPr bwMode="auto">
              <a:xfrm>
                <a:off x="820824" y="5662978"/>
                <a:ext cx="4572000" cy="554319"/>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.8</m:t>
                                </m:r>
                              </m:e>
                              <m:e>
                                <m:r>
                                  <a:rPr lang="en-US" sz="1800" i="1">
                                    <a:latin typeface="Cambria Math" panose="02040503050406030204" pitchFamily="18" charset="0"/>
                                  </a:rPr>
                                  <m:t>0.3</m:t>
                                </m:r>
                              </m:e>
                            </m:mr>
                            <m:mr>
                              <m:e>
                                <m:r>
                                  <a:rPr lang="en-US" sz="1800" i="1">
                                    <a:latin typeface="Cambria Math" panose="02040503050406030204" pitchFamily="18" charset="0"/>
                                  </a:rPr>
                                  <m:t>0.2</m:t>
                                </m:r>
                              </m:e>
                              <m:e>
                                <m:r>
                                  <a:rPr lang="en-US" sz="1800" i="1">
                                    <a:latin typeface="Cambria Math" panose="02040503050406030204" pitchFamily="18" charset="0"/>
                                  </a:rPr>
                                  <m:t>0.7</m:t>
                                </m:r>
                              </m:e>
                            </m:mr>
                          </m:m>
                        </m:e>
                      </m:d>
                      <m:r>
                        <a:rPr lang="en-US" sz="1800" b="0" i="1" smtClean="0">
                          <a:latin typeface="Cambria Math" panose="02040503050406030204" pitchFamily="18" charset="0"/>
                        </a:rPr>
                        <m:t>=</m:t>
                      </m:r>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0</m:t>
                                </m:r>
                                <m:r>
                                  <a:rPr lang="en-US" sz="1800" i="1">
                                    <a:latin typeface="Cambria Math" panose="02040503050406030204" pitchFamily="18" charset="0"/>
                                  </a:rPr>
                                  <m:t>.</m:t>
                                </m:r>
                                <m:r>
                                  <a:rPr lang="en-US" sz="1800" b="0" i="1" smtClean="0">
                                    <a:latin typeface="Cambria Math" panose="02040503050406030204" pitchFamily="18" charset="0"/>
                                  </a:rPr>
                                  <m:t>6</m:t>
                                </m:r>
                              </m:e>
                              <m:e>
                                <m:r>
                                  <a:rPr lang="en-US" sz="1800" b="0" i="1" smtClean="0">
                                    <a:latin typeface="Cambria Math" panose="02040503050406030204" pitchFamily="18" charset="0"/>
                                  </a:rPr>
                                  <m:t>1</m:t>
                                </m:r>
                              </m:e>
                            </m:mr>
                            <m:mr>
                              <m:e>
                                <m:r>
                                  <a:rPr lang="en-US" sz="1800" i="1">
                                    <a:latin typeface="Cambria Math" panose="02040503050406030204" pitchFamily="18" charset="0"/>
                                  </a:rPr>
                                  <m:t>0.</m:t>
                                </m:r>
                                <m:r>
                                  <a:rPr lang="en-US" sz="1800" b="0" i="1" smtClean="0">
                                    <a:latin typeface="Cambria Math" panose="02040503050406030204" pitchFamily="18" charset="0"/>
                                  </a:rPr>
                                  <m:t>4</m:t>
                                </m:r>
                              </m:e>
                              <m:e>
                                <m:r>
                                  <a:rPr lang="en-US" sz="1800" b="0" i="1" smtClean="0">
                                    <a:latin typeface="Cambria Math" panose="02040503050406030204" pitchFamily="18" charset="0"/>
                                  </a:rPr>
                                  <m:t>−1</m:t>
                                </m:r>
                              </m:e>
                            </m:mr>
                          </m:m>
                        </m:e>
                      </m:d>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e>
                                <m:r>
                                  <a:rPr lang="en-US" sz="1800" i="1">
                                    <a:latin typeface="Cambria Math" panose="02040503050406030204" pitchFamily="18" charset="0"/>
                                  </a:rPr>
                                  <m:t>0</m:t>
                                </m:r>
                              </m:e>
                            </m:mr>
                            <m:mr>
                              <m:e>
                                <m:r>
                                  <a:rPr lang="en-US" sz="1800" i="1">
                                    <a:latin typeface="Cambria Math" panose="02040503050406030204" pitchFamily="18" charset="0"/>
                                  </a:rPr>
                                  <m:t>0</m:t>
                                </m:r>
                              </m:e>
                              <m:e>
                                <m:r>
                                  <a:rPr lang="en-US" sz="1800" i="1">
                                    <a:latin typeface="Cambria Math" panose="02040503050406030204" pitchFamily="18" charset="0"/>
                                  </a:rPr>
                                  <m:t>0.</m:t>
                                </m:r>
                                <m:r>
                                  <a:rPr lang="en-US" sz="1800" b="0" i="1" smtClean="0">
                                    <a:latin typeface="Cambria Math" panose="02040503050406030204" pitchFamily="18" charset="0"/>
                                  </a:rPr>
                                  <m:t>5</m:t>
                                </m:r>
                              </m:e>
                            </m:mr>
                          </m:m>
                        </m:e>
                      </m:d>
                      <m:d>
                        <m:dPr>
                          <m:begChr m:val="["/>
                          <m:endChr m:val="]"/>
                          <m:ctrlPr>
                            <a:rPr lang="en-US" sz="1800" i="1">
                              <a:latin typeface="Cambria Math" panose="02040503050406030204" pitchFamily="18" charset="0"/>
                            </a:rPr>
                          </m:ctrlPr>
                        </m:dPr>
                        <m:e>
                          <m:m>
                            <m:mPr>
                              <m:mcs>
                                <m:mc>
                                  <m:mcPr>
                                    <m:count m:val="2"/>
                                    <m:mcJc m:val="center"/>
                                  </m:mcPr>
                                </m:mc>
                              </m:mcs>
                              <m:ctrlPr>
                                <a:rPr lang="en-US" sz="1800" i="1">
                                  <a:latin typeface="Cambria Math" panose="02040503050406030204" pitchFamily="18" charset="0"/>
                                </a:rPr>
                              </m:ctrlPr>
                            </m:mPr>
                            <m:mr>
                              <m:e>
                                <m:r>
                                  <a:rPr lang="en-US" sz="1800" b="0" i="1" smtClean="0">
                                    <a:latin typeface="Cambria Math" panose="02040503050406030204" pitchFamily="18" charset="0"/>
                                  </a:rPr>
                                  <m:t>1</m:t>
                                </m:r>
                              </m:e>
                              <m:e>
                                <m:r>
                                  <a:rPr lang="en-US" sz="1800" b="0" i="1" smtClean="0">
                                    <a:latin typeface="Cambria Math" panose="02040503050406030204" pitchFamily="18" charset="0"/>
                                  </a:rPr>
                                  <m:t>1</m:t>
                                </m:r>
                              </m:e>
                            </m:mr>
                            <m:mr>
                              <m:e>
                                <m:r>
                                  <a:rPr lang="en-US" sz="1800" i="1">
                                    <a:latin typeface="Cambria Math" panose="02040503050406030204" pitchFamily="18" charset="0"/>
                                  </a:rPr>
                                  <m:t>0.</m:t>
                                </m:r>
                                <m:r>
                                  <a:rPr lang="en-US" sz="1800" b="0" i="1" smtClean="0">
                                    <a:latin typeface="Cambria Math" panose="02040503050406030204" pitchFamily="18" charset="0"/>
                                  </a:rPr>
                                  <m:t>4</m:t>
                                </m:r>
                              </m:e>
                              <m:e>
                                <m:r>
                                  <a:rPr lang="en-US" sz="1800" b="0" i="1" smtClean="0">
                                    <a:latin typeface="Cambria Math" panose="02040503050406030204" pitchFamily="18" charset="0"/>
                                  </a:rPr>
                                  <m:t>−</m:t>
                                </m:r>
                                <m:r>
                                  <a:rPr lang="en-US" sz="1800" i="1">
                                    <a:latin typeface="Cambria Math" panose="02040503050406030204" pitchFamily="18" charset="0"/>
                                  </a:rPr>
                                  <m:t>0</m:t>
                                </m:r>
                                <m:r>
                                  <a:rPr lang="en-US" sz="1800" b="0" i="1" smtClean="0">
                                    <a:latin typeface="Cambria Math" panose="02040503050406030204" pitchFamily="18" charset="0"/>
                                  </a:rPr>
                                  <m:t>.6</m:t>
                                </m:r>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9AFCBE5D-12F9-4933-3B58-B0E0FD621286}"/>
                  </a:ext>
                </a:extLst>
              </p:cNvPr>
              <p:cNvSpPr txBox="1">
                <a:spLocks noRot="1" noChangeAspect="1" noMove="1" noResize="1" noEditPoints="1" noAdjustHandles="1" noChangeArrowheads="1" noChangeShapeType="1" noTextEdit="1"/>
              </p:cNvSpPr>
              <p:nvPr/>
            </p:nvSpPr>
            <p:spPr bwMode="auto">
              <a:xfrm>
                <a:off x="820824" y="5662978"/>
                <a:ext cx="4572000" cy="554319"/>
              </a:xfrm>
              <a:prstGeom prst="rect">
                <a:avLst/>
              </a:prstGeom>
              <a:blipFill>
                <a:blip r:embed="rId9"/>
                <a:stretch>
                  <a:fillRect b="-444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4A0C7DD-E4C5-0852-FC08-8107365B18DD}"/>
                  </a:ext>
                </a:extLst>
              </p:cNvPr>
              <p:cNvSpPr txBox="1"/>
              <p:nvPr/>
            </p:nvSpPr>
            <p:spPr bwMode="auto">
              <a:xfrm>
                <a:off x="1825340" y="2933057"/>
                <a:ext cx="32859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兩邊乘</a:t>
                </a:r>
                <a14:m>
                  <m:oMath xmlns:m="http://schemas.openxmlformats.org/officeDocument/2006/math">
                    <m:r>
                      <a:rPr lang="en-US" sz="1800" b="1" i="1">
                        <a:latin typeface="Cambria Math" panose="02040503050406030204" pitchFamily="18" charset="0"/>
                      </a:rPr>
                      <m:t>𝑼</m:t>
                    </m:r>
                  </m:oMath>
                </a14:m>
                <a:r>
                  <a:rPr lang="en-US" sz="1800" dirty="0" err="1">
                    <a:latin typeface="Times New Roman" panose="02020603050405020304" pitchFamily="18" charset="0"/>
                  </a:rPr>
                  <a:t>的反矩陣</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r>
                  <a:rPr lang="en-US" sz="1800" dirty="0">
                    <a:latin typeface="Times New Roman" panose="02020603050405020304" pitchFamily="18" charset="0"/>
                  </a:rPr>
                  <a:t>：</a:t>
                </a:r>
              </a:p>
            </p:txBody>
          </p:sp>
        </mc:Choice>
        <mc:Fallback xmlns="">
          <p:sp>
            <p:nvSpPr>
              <p:cNvPr id="6" name="TextBox 5">
                <a:extLst>
                  <a:ext uri="{FF2B5EF4-FFF2-40B4-BE49-F238E27FC236}">
                    <a16:creationId xmlns:a16="http://schemas.microsoft.com/office/drawing/2014/main" id="{A4A0C7DD-E4C5-0852-FC08-8107365B18DD}"/>
                  </a:ext>
                </a:extLst>
              </p:cNvPr>
              <p:cNvSpPr txBox="1">
                <a:spLocks noRot="1" noChangeAspect="1" noMove="1" noResize="1" noEditPoints="1" noAdjustHandles="1" noChangeArrowheads="1" noChangeShapeType="1" noTextEdit="1"/>
              </p:cNvSpPr>
              <p:nvPr/>
            </p:nvSpPr>
            <p:spPr bwMode="auto">
              <a:xfrm>
                <a:off x="1825340" y="2933057"/>
                <a:ext cx="3285942" cy="369332"/>
              </a:xfrm>
              <a:prstGeom prst="rect">
                <a:avLst/>
              </a:prstGeom>
              <a:blipFill>
                <a:blip r:embed="rId10"/>
                <a:stretch>
                  <a:fillRect l="-1538"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6E426E0-EEF0-5E55-235E-CFA3469C1304}"/>
                  </a:ext>
                </a:extLst>
              </p:cNvPr>
              <p:cNvSpPr txBox="1"/>
              <p:nvPr/>
            </p:nvSpPr>
            <p:spPr bwMode="auto">
              <a:xfrm>
                <a:off x="755699" y="4037142"/>
                <a:ext cx="623085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14:m>
                  <m:oMath xmlns:m="http://schemas.openxmlformats.org/officeDocument/2006/math">
                    <m:sSup>
                      <m:sSupPr>
                        <m:ctrlPr>
                          <a:rPr lang="en-US" sz="1800" b="1" i="1" smtClean="0">
                            <a:solidFill>
                              <a:srgbClr val="FF0000"/>
                            </a:solidFill>
                            <a:latin typeface="Cambria Math" panose="02040503050406030204" pitchFamily="18" charset="0"/>
                          </a:rPr>
                        </m:ctrlPr>
                      </m:sSupPr>
                      <m:e>
                        <m:r>
                          <a:rPr lang="en-US" sz="1800" b="1" i="1" smtClean="0">
                            <a:solidFill>
                              <a:srgbClr val="FF0000"/>
                            </a:solidFill>
                            <a:latin typeface="Cambria Math" panose="02040503050406030204" pitchFamily="18" charset="0"/>
                          </a:rPr>
                          <m:t>𝑼</m:t>
                        </m:r>
                      </m:e>
                      <m:sup>
                        <m:r>
                          <a:rPr lang="en-US" sz="1800" b="0" i="1" smtClean="0">
                            <a:solidFill>
                              <a:srgbClr val="FF0000"/>
                            </a:solidFill>
                            <a:latin typeface="Cambria Math" panose="02040503050406030204" pitchFamily="18" charset="0"/>
                          </a:rPr>
                          <m:t>−1</m:t>
                        </m:r>
                      </m:sup>
                    </m:sSup>
                    <m:r>
                      <a:rPr lang="en-US" sz="1800" b="1" i="1" smtClean="0">
                        <a:solidFill>
                          <a:srgbClr val="FF0000"/>
                        </a:solidFill>
                        <a:latin typeface="Cambria Math" panose="02040503050406030204" pitchFamily="18" charset="0"/>
                      </a:rPr>
                      <m:t>𝑨𝑼</m:t>
                    </m:r>
                  </m:oMath>
                </a14:m>
                <a:r>
                  <a:rPr lang="en-US" sz="1800" dirty="0" err="1">
                    <a:solidFill>
                      <a:srgbClr val="FF0000"/>
                    </a:solidFill>
                    <a:latin typeface="Times New Roman" panose="02020603050405020304" pitchFamily="18" charset="0"/>
                  </a:rPr>
                  <a:t>是一個對角矩陣，矩陣元素就是本徵值</a:t>
                </a:r>
                <a:r>
                  <a:rPr lang="en-US" sz="1800" dirty="0">
                    <a:solidFill>
                      <a:srgbClr val="FF0000"/>
                    </a:solidFill>
                    <a:latin typeface="Times New Roman" panose="02020603050405020304" pitchFamily="18" charset="0"/>
                  </a:rPr>
                  <a:t>！</a:t>
                </a:r>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B6E426E0-EEF0-5E55-235E-CFA3469C1304}"/>
                  </a:ext>
                </a:extLst>
              </p:cNvPr>
              <p:cNvSpPr txBox="1">
                <a:spLocks noRot="1" noChangeAspect="1" noMove="1" noResize="1" noEditPoints="1" noAdjustHandles="1" noChangeArrowheads="1" noChangeShapeType="1" noTextEdit="1"/>
              </p:cNvSpPr>
              <p:nvPr/>
            </p:nvSpPr>
            <p:spPr bwMode="auto">
              <a:xfrm>
                <a:off x="755699" y="4037142"/>
                <a:ext cx="6230851" cy="369332"/>
              </a:xfrm>
              <a:prstGeom prst="rect">
                <a:avLst/>
              </a:prstGeom>
              <a:blipFill>
                <a:blip r:embed="rId11"/>
                <a:stretch>
                  <a:fillRect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 name="TextBox 19">
            <a:extLst>
              <a:ext uri="{FF2B5EF4-FFF2-40B4-BE49-F238E27FC236}">
                <a16:creationId xmlns:a16="http://schemas.microsoft.com/office/drawing/2014/main" id="{CD5F7DCF-B7B5-7AB6-3029-8BC0DF8771C4}"/>
              </a:ext>
            </a:extLst>
          </p:cNvPr>
          <p:cNvSpPr txBox="1"/>
          <p:nvPr/>
        </p:nvSpPr>
        <p:spPr bwMode="auto">
          <a:xfrm>
            <a:off x="782003" y="6312342"/>
            <a:ext cx="54726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一個矩陣的本徵值與本徵向量就足夠能代表該矩陣</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9243AB9-2631-5671-B3C5-0CB83E9A04FC}"/>
                  </a:ext>
                </a:extLst>
              </p:cNvPr>
              <p:cNvSpPr txBox="1"/>
              <p:nvPr/>
            </p:nvSpPr>
            <p:spPr bwMode="auto">
              <a:xfrm>
                <a:off x="782003" y="2363965"/>
                <a:ext cx="5033237" cy="52418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ea typeface="Cambria Math" panose="02040503050406030204" pitchFamily="18" charset="0"/>
                        </a:rPr>
                        <m:t>=</m:t>
                      </m:r>
                      <m:d>
                        <m:dPr>
                          <m:ctrlPr>
                            <a:rPr lang="en-US" sz="1800" b="1"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1800" b="1" i="1" smtClean="0">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r>
                                      <a:rPr lang="en-US" altLang="zh-TW" sz="1800" b="0" i="1" smtClean="0">
                                        <a:latin typeface="Cambria Math" panose="02040503050406030204" pitchFamily="18" charset="0"/>
                                      </a:rPr>
                                      <m:t>2</m:t>
                                    </m:r>
                                  </m:sub>
                                </m:sSub>
                              </m:e>
                            </m:m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m:t>
                                    </m:r>
                                    <m:r>
                                      <a:rPr lang="en-US" altLang="zh-TW" sz="1800" i="1">
                                        <a:latin typeface="Cambria Math" panose="02040503050406030204" pitchFamily="18" charset="0"/>
                                      </a:rPr>
                                      <m:t>1</m:t>
                                    </m:r>
                                  </m:sub>
                                </m:sSub>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b="0" i="1" smtClean="0">
                                        <a:latin typeface="Cambria Math" panose="02040503050406030204" pitchFamily="18" charset="0"/>
                                      </a:rPr>
                                      <m:t>22</m:t>
                                    </m:r>
                                  </m:sub>
                                </m:sSub>
                              </m:e>
                            </m:mr>
                          </m:m>
                        </m:e>
                      </m:d>
                      <m:r>
                        <a:rPr lang="en-US"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12</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21</m:t>
                                    </m:r>
                                  </m:sub>
                                </m:sSub>
                              </m:e>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22</m:t>
                                    </m:r>
                                  </m:sub>
                                </m:sSub>
                              </m:e>
                            </m:mr>
                          </m:m>
                        </m:e>
                      </m:d>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b="0" i="1" smtClean="0">
                                    <a:latin typeface="Cambria Math" panose="02040503050406030204" pitchFamily="18" charset="0"/>
                                  </a:rPr>
                                  <m:t>0</m:t>
                                </m:r>
                              </m:e>
                            </m:mr>
                            <m:mr>
                              <m:e>
                                <m:r>
                                  <a:rPr lang="en-US" altLang="zh-TW" sz="1800" b="0" i="1" smtClean="0">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e>
                            </m:mr>
                          </m:m>
                        </m:e>
                      </m:d>
                      <m:r>
                        <a:rPr lang="en-US" altLang="zh-TW" sz="1800" b="1" i="1" smtClean="0">
                          <a:latin typeface="Cambria Math" panose="02040503050406030204" pitchFamily="18" charset="0"/>
                        </a:rPr>
                        <m:t>=</m:t>
                      </m:r>
                      <m:r>
                        <a:rPr lang="en-US" altLang="zh-TW" sz="1800" b="1" i="1" smtClean="0">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panose="02040503050406030204" pitchFamily="18" charset="0"/>
                          <a:ea typeface="Cambria Math" panose="02040503050406030204" pitchFamily="18" charset="0"/>
                        </a:rPr>
                        <m:t>𝚲</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9243AB9-2631-5671-B3C5-0CB83E9A04FC}"/>
                  </a:ext>
                </a:extLst>
              </p:cNvPr>
              <p:cNvSpPr txBox="1">
                <a:spLocks noRot="1" noChangeAspect="1" noMove="1" noResize="1" noEditPoints="1" noAdjustHandles="1" noChangeArrowheads="1" noChangeShapeType="1" noTextEdit="1"/>
              </p:cNvSpPr>
              <p:nvPr/>
            </p:nvSpPr>
            <p:spPr bwMode="auto">
              <a:xfrm>
                <a:off x="782003" y="2363965"/>
                <a:ext cx="5033237" cy="524182"/>
              </a:xfrm>
              <a:prstGeom prst="rect">
                <a:avLst/>
              </a:prstGeom>
              <a:blipFill>
                <a:blip r:embed="rId12"/>
                <a:stretch>
                  <a:fillRect t="-4762" r="-504" b="-9524"/>
                </a:stretch>
              </a:blipFill>
              <a:ln>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37C59981-AB64-C638-5C76-4A71B2DB7CFA}"/>
              </a:ext>
            </a:extLst>
          </p:cNvPr>
          <p:cNvCxnSpPr/>
          <p:nvPr/>
        </p:nvCxnSpPr>
        <p:spPr>
          <a:xfrm>
            <a:off x="1463579" y="1916832"/>
            <a:ext cx="112165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0B7802-26E0-606B-E661-E53E3DB0998E}"/>
              </a:ext>
            </a:extLst>
          </p:cNvPr>
          <p:cNvCxnSpPr>
            <a:cxnSpLocks/>
          </p:cNvCxnSpPr>
          <p:nvPr/>
        </p:nvCxnSpPr>
        <p:spPr>
          <a:xfrm>
            <a:off x="2904553" y="1769783"/>
            <a:ext cx="0" cy="5191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A9FFBE8-9B09-132C-9631-B2FF0C81AC76}"/>
              </a:ext>
            </a:extLst>
          </p:cNvPr>
          <p:cNvCxnSpPr/>
          <p:nvPr/>
        </p:nvCxnSpPr>
        <p:spPr>
          <a:xfrm>
            <a:off x="1463579" y="2204864"/>
            <a:ext cx="1121655" cy="0"/>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89D8B3C-AB7B-C298-CF9C-73E24BB1E680}"/>
              </a:ext>
            </a:extLst>
          </p:cNvPr>
          <p:cNvCxnSpPr>
            <a:cxnSpLocks/>
          </p:cNvCxnSpPr>
          <p:nvPr/>
        </p:nvCxnSpPr>
        <p:spPr>
          <a:xfrm>
            <a:off x="3106824" y="1769783"/>
            <a:ext cx="0" cy="51914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829C322-5995-E38E-AAFE-6C7059F747B6}"/>
                  </a:ext>
                </a:extLst>
              </p:cNvPr>
              <p:cNvSpPr txBox="1"/>
              <p:nvPr/>
            </p:nvSpPr>
            <p:spPr bwMode="auto">
              <a:xfrm>
                <a:off x="782003" y="3015664"/>
                <a:ext cx="1000274"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𝑨𝑼</m:t>
                      </m:r>
                      <m:r>
                        <a:rPr lang="en-US" sz="1800" b="1"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𝑼</m:t>
                      </m:r>
                      <m:r>
                        <a:rPr lang="en-US" sz="1800" b="1" i="1" smtClean="0">
                          <a:latin typeface="Cambria Math" panose="02040503050406030204" pitchFamily="18" charset="0"/>
                          <a:ea typeface="Cambria Math" panose="02040503050406030204" pitchFamily="18" charset="0"/>
                        </a:rPr>
                        <m:t>𝚲</m:t>
                      </m:r>
                    </m:oMath>
                  </m:oMathPara>
                </a14:m>
                <a:endParaRPr lang="en-US" sz="1800" dirty="0">
                  <a:latin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F829C322-5995-E38E-AAFE-6C7059F747B6}"/>
                  </a:ext>
                </a:extLst>
              </p:cNvPr>
              <p:cNvSpPr txBox="1">
                <a:spLocks noRot="1" noChangeAspect="1" noMove="1" noResize="1" noEditPoints="1" noAdjustHandles="1" noChangeArrowheads="1" noChangeShapeType="1" noTextEdit="1"/>
              </p:cNvSpPr>
              <p:nvPr/>
            </p:nvSpPr>
            <p:spPr bwMode="auto">
              <a:xfrm>
                <a:off x="782003" y="3015664"/>
                <a:ext cx="1000274" cy="276999"/>
              </a:xfrm>
              <a:prstGeom prst="rect">
                <a:avLst/>
              </a:prstGeom>
              <a:blipFill>
                <a:blip r:embed="rId13"/>
                <a:stretch>
                  <a:fillRect l="-3750" r="-3750" b="-4348"/>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98052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 calcmode="lin" valueType="num">
                                      <p:cBhvr additive="base">
                                        <p:cTn id="65" dur="500" fill="hold"/>
                                        <p:tgtEl>
                                          <p:spTgt spid="11"/>
                                        </p:tgtEl>
                                        <p:attrNameLst>
                                          <p:attrName>ppt_x</p:attrName>
                                        </p:attrNameLst>
                                      </p:cBhvr>
                                      <p:tavLst>
                                        <p:tav tm="0">
                                          <p:val>
                                            <p:strVal val="#ppt_x"/>
                                          </p:val>
                                        </p:tav>
                                        <p:tav tm="100000">
                                          <p:val>
                                            <p:strVal val="#ppt_x"/>
                                          </p:val>
                                        </p:tav>
                                      </p:tavLst>
                                    </p:anim>
                                    <p:anim calcmode="lin" valueType="num">
                                      <p:cBhvr additive="base">
                                        <p:cTn id="6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additive="base">
                                        <p:cTn id="75" dur="500" fill="hold"/>
                                        <p:tgtEl>
                                          <p:spTgt spid="15"/>
                                        </p:tgtEl>
                                        <p:attrNameLst>
                                          <p:attrName>ppt_x</p:attrName>
                                        </p:attrNameLst>
                                      </p:cBhvr>
                                      <p:tavLst>
                                        <p:tav tm="0">
                                          <p:val>
                                            <p:strVal val="#ppt_x"/>
                                          </p:val>
                                        </p:tav>
                                        <p:tav tm="100000">
                                          <p:val>
                                            <p:strVal val="#ppt_x"/>
                                          </p:val>
                                        </p:tav>
                                      </p:tavLst>
                                    </p:anim>
                                    <p:anim calcmode="lin" valueType="num">
                                      <p:cBhvr additive="base">
                                        <p:cTn id="76" dur="500" fill="hold"/>
                                        <p:tgtEl>
                                          <p:spTgt spid="1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additive="base">
                                        <p:cTn id="83" dur="500" fill="hold"/>
                                        <p:tgtEl>
                                          <p:spTgt spid="19"/>
                                        </p:tgtEl>
                                        <p:attrNameLst>
                                          <p:attrName>ppt_x</p:attrName>
                                        </p:attrNameLst>
                                      </p:cBhvr>
                                      <p:tavLst>
                                        <p:tav tm="0">
                                          <p:val>
                                            <p:strVal val="#ppt_x"/>
                                          </p:val>
                                        </p:tav>
                                        <p:tav tm="100000">
                                          <p:val>
                                            <p:strVal val="#ppt_x"/>
                                          </p:val>
                                        </p:tav>
                                      </p:tavLst>
                                    </p:anim>
                                    <p:anim calcmode="lin" valueType="num">
                                      <p:cBhvr additive="base">
                                        <p:cTn id="84" dur="500" fill="hold"/>
                                        <p:tgtEl>
                                          <p:spTgt spid="19"/>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additive="base">
                                        <p:cTn id="87" dur="500" fill="hold"/>
                                        <p:tgtEl>
                                          <p:spTgt spid="24"/>
                                        </p:tgtEl>
                                        <p:attrNameLst>
                                          <p:attrName>ppt_x</p:attrName>
                                        </p:attrNameLst>
                                      </p:cBhvr>
                                      <p:tavLst>
                                        <p:tav tm="0">
                                          <p:val>
                                            <p:strVal val="#ppt_x"/>
                                          </p:val>
                                        </p:tav>
                                        <p:tav tm="100000">
                                          <p:val>
                                            <p:strVal val="#ppt_x"/>
                                          </p:val>
                                        </p:tav>
                                      </p:tavLst>
                                    </p:anim>
                                    <p:anim calcmode="lin" valueType="num">
                                      <p:cBhvr additive="base">
                                        <p:cTn id="88" dur="500" fill="hold"/>
                                        <p:tgtEl>
                                          <p:spTgt spid="2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 calcmode="lin" valueType="num">
                                      <p:cBhvr additive="base">
                                        <p:cTn id="91" dur="500" fill="hold"/>
                                        <p:tgtEl>
                                          <p:spTgt spid="22"/>
                                        </p:tgtEl>
                                        <p:attrNameLst>
                                          <p:attrName>ppt_x</p:attrName>
                                        </p:attrNameLst>
                                      </p:cBhvr>
                                      <p:tavLst>
                                        <p:tav tm="0">
                                          <p:val>
                                            <p:strVal val="#ppt_x"/>
                                          </p:val>
                                        </p:tav>
                                        <p:tav tm="100000">
                                          <p:val>
                                            <p:strVal val="#ppt_x"/>
                                          </p:val>
                                        </p:tav>
                                      </p:tavLst>
                                    </p:anim>
                                    <p:anim calcmode="lin" valueType="num">
                                      <p:cBhvr additive="base">
                                        <p:cTn id="9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 calcmode="lin" valueType="num">
                                      <p:cBhvr additive="base">
                                        <p:cTn id="97" dur="500" fill="hold"/>
                                        <p:tgtEl>
                                          <p:spTgt spid="12"/>
                                        </p:tgtEl>
                                        <p:attrNameLst>
                                          <p:attrName>ppt_x</p:attrName>
                                        </p:attrNameLst>
                                      </p:cBhvr>
                                      <p:tavLst>
                                        <p:tav tm="0">
                                          <p:val>
                                            <p:strVal val="#ppt_x"/>
                                          </p:val>
                                        </p:tav>
                                        <p:tav tm="100000">
                                          <p:val>
                                            <p:strVal val="#ppt_x"/>
                                          </p:val>
                                        </p:tav>
                                      </p:tavLst>
                                    </p:anim>
                                    <p:anim calcmode="lin" valueType="num">
                                      <p:cBhvr additive="base">
                                        <p:cTn id="9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animBg="1"/>
      <p:bldP spid="18" grpId="0"/>
      <p:bldP spid="19" grpId="0"/>
      <p:bldP spid="22" grpId="0"/>
      <p:bldP spid="24" grpId="0"/>
      <p:bldP spid="12" grpId="0" animBg="1"/>
      <p:bldP spid="6" grpId="0"/>
      <p:bldP spid="14" grpId="0"/>
      <p:bldP spid="20" grpId="0"/>
      <p:bldP spid="13" grpId="0" animBg="1"/>
      <p:bldP spid="3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577E-FCAE-2208-FD6F-C00357AD8A0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4600E64-A5C9-8C80-248B-908E818D395A}"/>
                  </a:ext>
                </a:extLst>
              </p:cNvPr>
              <p:cNvSpPr txBox="1"/>
              <p:nvPr/>
            </p:nvSpPr>
            <p:spPr bwMode="auto">
              <a:xfrm>
                <a:off x="1119870" y="1117371"/>
                <a:ext cx="1229439"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4600E64-A5C9-8C80-248B-908E818D395A}"/>
                  </a:ext>
                </a:extLst>
              </p:cNvPr>
              <p:cNvSpPr txBox="1">
                <a:spLocks noRot="1" noChangeAspect="1" noMove="1" noResize="1" noEditPoints="1" noAdjustHandles="1" noChangeArrowheads="1" noChangeShapeType="1" noTextEdit="1"/>
              </p:cNvSpPr>
              <p:nvPr/>
            </p:nvSpPr>
            <p:spPr bwMode="auto">
              <a:xfrm>
                <a:off x="1119870" y="1117371"/>
                <a:ext cx="1229439" cy="276999"/>
              </a:xfrm>
              <a:prstGeom prst="rect">
                <a:avLst/>
              </a:prstGeom>
              <a:blipFill>
                <a:blip r:embed="rId2"/>
                <a:stretch>
                  <a:fillRect l="-4124" t="-4348" r="-2062" b="-869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00C25A2-06A0-71A5-C328-CCC833B96F1C}"/>
                  </a:ext>
                </a:extLst>
              </p:cNvPr>
              <p:cNvSpPr txBox="1"/>
              <p:nvPr/>
            </p:nvSpPr>
            <p:spPr bwMode="auto">
              <a:xfrm>
                <a:off x="1134021" y="1595963"/>
                <a:ext cx="6559616" cy="639662"/>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1" i="1">
                              <a:latin typeface="Cambria Math" panose="02040503050406030204" pitchFamily="18" charset="0"/>
                            </a:rPr>
                            <m:t>𝑨</m:t>
                          </m:r>
                        </m:e>
                        <m:sup>
                          <m:r>
                            <a:rPr lang="en-US" sz="1800" b="0" i="1" smtClean="0">
                              <a:latin typeface="Cambria Math" panose="02040503050406030204" pitchFamily="18" charset="0"/>
                            </a:rPr>
                            <m:t>𝑘</m:t>
                          </m:r>
                        </m:sup>
                      </m:sSup>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smtClean="0">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dirty="0"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smtClean="0">
                          <a:latin typeface="Cambria Math" panose="02040503050406030204" pitchFamily="18" charset="0"/>
                        </a:rPr>
                        <m:t>𝑼</m:t>
                      </m:r>
                      <m:sSup>
                        <m:sSupPr>
                          <m:ctrlPr>
                            <a:rPr lang="en-US" sz="1800" b="1"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sz="1800" b="0" i="1" smtClean="0">
                              <a:latin typeface="Cambria Math" panose="02040503050406030204" pitchFamily="18" charset="0"/>
                            </a:rPr>
                            <m:t>𝑘</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Sup>
                                  <m:sSubSupPr>
                                    <m:ctrlPr>
                                      <a:rPr lang="en-US" sz="1800" i="1" smtClean="0">
                                        <a:latin typeface="Cambria Math" panose="02040503050406030204" pitchFamily="18" charset="0"/>
                                        <a:ea typeface="Cambria Math" panose="02040503050406030204" pitchFamily="18" charset="0"/>
                                      </a:rPr>
                                    </m:ctrlPr>
                                  </m:sSubSupPr>
                                  <m:e>
                                    <m:r>
                                      <a:rPr lang="en-US" sz="1800" b="0" i="1" smtClean="0">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1</m:t>
                                    </m:r>
                                  </m:sub>
                                  <m:sup>
                                    <m:r>
                                      <a:rPr lang="en-US" sz="1800" b="0" i="1" smtClean="0">
                                        <a:latin typeface="Cambria Math" panose="02040503050406030204" pitchFamily="18" charset="0"/>
                                        <a:ea typeface="Cambria Math" panose="02040503050406030204" pitchFamily="18" charset="0"/>
                                      </a:rPr>
                                      <m:t>𝑘</m:t>
                                    </m:r>
                                  </m:sup>
                                </m:sSub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up>
                                    <m:r>
                                      <a:rPr lang="en-US" sz="1800" i="1">
                                        <a:latin typeface="Cambria Math" panose="02040503050406030204" pitchFamily="18" charset="0"/>
                                        <a:ea typeface="Cambria Math" panose="02040503050406030204" pitchFamily="18" charset="0"/>
                                      </a:rPr>
                                      <m:t>𝑘</m:t>
                                    </m:r>
                                  </m:sup>
                                </m:sSub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700C25A2-06A0-71A5-C328-CCC833B96F1C}"/>
                  </a:ext>
                </a:extLst>
              </p:cNvPr>
              <p:cNvSpPr txBox="1">
                <a:spLocks noRot="1" noChangeAspect="1" noMove="1" noResize="1" noEditPoints="1" noAdjustHandles="1" noChangeArrowheads="1" noChangeShapeType="1" noTextEdit="1"/>
              </p:cNvSpPr>
              <p:nvPr/>
            </p:nvSpPr>
            <p:spPr bwMode="auto">
              <a:xfrm>
                <a:off x="1134021" y="1595963"/>
                <a:ext cx="6559616" cy="639662"/>
              </a:xfrm>
              <a:prstGeom prst="rect">
                <a:avLst/>
              </a:prstGeom>
              <a:blipFill>
                <a:blip r:embed="rId3"/>
                <a:stretch>
                  <a:fillRect b="-3846"/>
                </a:stretch>
              </a:blipFill>
              <a:ln>
                <a:noFill/>
              </a:ln>
            </p:spPr>
            <p:txBody>
              <a:bodyPr/>
              <a:lstStyle/>
              <a:p>
                <a:r>
                  <a:rPr lang="en-US">
                    <a:noFill/>
                  </a:rPr>
                  <a:t> </a:t>
                </a:r>
              </a:p>
            </p:txBody>
          </p:sp>
        </mc:Fallback>
      </mc:AlternateContent>
      <p:sp>
        <p:nvSpPr>
          <p:cNvPr id="13" name="TextBox 12">
            <a:extLst>
              <a:ext uri="{FF2B5EF4-FFF2-40B4-BE49-F238E27FC236}">
                <a16:creationId xmlns:a16="http://schemas.microsoft.com/office/drawing/2014/main" id="{C112FF55-76EB-2D48-F419-38A40CE0AFA2}"/>
              </a:ext>
            </a:extLst>
          </p:cNvPr>
          <p:cNvSpPr txBox="1"/>
          <p:nvPr/>
        </p:nvSpPr>
        <p:spPr bwMode="auto">
          <a:xfrm>
            <a:off x="2411760" y="1052736"/>
            <a:ext cx="5305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a:latin typeface="Times New Roman" panose="02020603050405020304" pitchFamily="18" charset="0"/>
              </a:rPr>
              <a:t>This formula is useful for the following calculation!</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5D9E896-1168-FD33-6946-CB41E4A9342D}"/>
                  </a:ext>
                </a:extLst>
              </p:cNvPr>
              <p:cNvSpPr txBox="1"/>
              <p:nvPr/>
            </p:nvSpPr>
            <p:spPr bwMode="auto">
              <a:xfrm>
                <a:off x="1119870" y="3645024"/>
                <a:ext cx="7556586" cy="627992"/>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1" i="1">
                              <a:latin typeface="Cambria Math" panose="02040503050406030204" pitchFamily="18" charset="0"/>
                            </a:rPr>
                            <m:t>𝑨</m:t>
                          </m:r>
                        </m:sup>
                      </m:sSup>
                      <m:r>
                        <a:rPr lang="en-US" sz="1800" b="1" i="1" smtClean="0">
                          <a:latin typeface="Cambria Math" panose="02040503050406030204" pitchFamily="18" charset="0"/>
                        </a:rPr>
                        <m:t>=</m:t>
                      </m:r>
                      <m:r>
                        <a:rPr lang="en-US" sz="1800" b="1" i="1">
                          <a:latin typeface="Cambria Math" panose="02040503050406030204" pitchFamily="18" charset="0"/>
                        </a:rPr>
                        <m:t>𝑰</m:t>
                      </m:r>
                      <m:r>
                        <a:rPr lang="en-US" sz="1800" b="1" i="1">
                          <a:latin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a:latin typeface="Cambria Math" panose="02040503050406030204" pitchFamily="18" charset="0"/>
                        </a:rPr>
                        <m:t>+</m:t>
                      </m:r>
                      <m:f>
                        <m:fPr>
                          <m:ctrlPr>
                            <a:rPr lang="en-US" sz="1800" i="1">
                              <a:latin typeface="Cambria Math" panose="02040503050406030204" pitchFamily="18" charset="0"/>
                            </a:rPr>
                          </m:ctrlPr>
                        </m:fPr>
                        <m:num>
                          <m:r>
                            <a:rPr lang="en-US" sz="1800" b="1" i="1">
                              <a:latin typeface="Cambria Math" panose="02040503050406030204" pitchFamily="18" charset="0"/>
                            </a:rPr>
                            <m:t>𝑼</m:t>
                          </m:r>
                          <m:sSup>
                            <m:sSupPr>
                              <m:ctrlPr>
                                <a:rPr lang="en-US" sz="1800" b="1"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altLang="zh-TW" sz="1800" b="0" i="1" smtClean="0">
                                  <a:latin typeface="Cambria Math" panose="02040503050406030204" pitchFamily="18" charset="0"/>
                                  <a:ea typeface="Cambria Math" panose="02040503050406030204" pitchFamily="18" charset="0"/>
                                </a:rPr>
                                <m:t>1</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num>
                        <m:den>
                          <m:r>
                            <a:rPr lang="en-US" sz="1800" i="1">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r>
                            <a:rPr lang="en-US" sz="1800" b="1" i="1">
                              <a:latin typeface="Cambria Math" panose="02040503050406030204" pitchFamily="18" charset="0"/>
                            </a:rPr>
                            <m:t>𝑼</m:t>
                          </m:r>
                          <m:sSup>
                            <m:sSupPr>
                              <m:ctrlPr>
                                <a:rPr lang="en-US" sz="1800" b="1"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altLang="zh-TW" sz="1800" b="0" i="1" smtClean="0">
                                  <a:latin typeface="Cambria Math" panose="02040503050406030204" pitchFamily="18" charset="0"/>
                                  <a:ea typeface="Cambria Math" panose="02040503050406030204" pitchFamily="18" charset="0"/>
                                </a:rPr>
                                <m:t>2</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num>
                        <m:den>
                          <m:r>
                            <a:rPr lang="en-US" sz="1800" i="1">
                              <a:latin typeface="Cambria Math" panose="02040503050406030204" pitchFamily="18" charset="0"/>
                            </a:rPr>
                            <m:t>3!</m:t>
                          </m:r>
                        </m:den>
                      </m:f>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r>
                            <a:rPr lang="en-US" sz="1800" b="1" i="1">
                              <a:latin typeface="Cambria Math" panose="02040503050406030204" pitchFamily="18" charset="0"/>
                            </a:rPr>
                            <m:t>𝑰</m:t>
                          </m:r>
                          <m:r>
                            <a:rPr lang="en-US" sz="1800" b="1" i="1">
                              <a:latin typeface="Cambria Math" panose="02040503050406030204" pitchFamily="18" charset="0"/>
                            </a:rPr>
                            <m:t>+</m:t>
                          </m:r>
                          <m:r>
                            <a:rPr lang="en-US" altLang="zh-TW" sz="1800" b="1" i="1">
                              <a:latin typeface="Cambria Math" panose="02040503050406030204" pitchFamily="18" charset="0"/>
                              <a:ea typeface="Cambria Math" panose="02040503050406030204" pitchFamily="18" charset="0"/>
                            </a:rPr>
                            <m:t>𝚲</m:t>
                          </m:r>
                          <m:r>
                            <a:rPr lang="en-US" sz="1800" b="1"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sz="1800" i="1">
                                      <a:latin typeface="Cambria Math" panose="02040503050406030204" pitchFamily="18" charset="0"/>
                                    </a:rPr>
                                    <m:t>2</m:t>
                                  </m:r>
                                </m:sup>
                              </m:sSup>
                            </m:num>
                            <m:den>
                              <m:r>
                                <a:rPr lang="en-US" sz="1800" i="1">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𝚲</m:t>
                                  </m:r>
                                </m:e>
                                <m:sup>
                                  <m:r>
                                    <a:rPr lang="en-US" sz="1800" i="1">
                                      <a:latin typeface="Cambria Math" panose="02040503050406030204" pitchFamily="18" charset="0"/>
                                    </a:rPr>
                                    <m:t>3</m:t>
                                  </m:r>
                                </m:sup>
                              </m:sSup>
                            </m:num>
                            <m:den>
                              <m:r>
                                <a:rPr lang="en-US" sz="1800" i="1">
                                  <a:latin typeface="Cambria Math" panose="02040503050406030204" pitchFamily="18" charset="0"/>
                                </a:rPr>
                                <m:t>3!</m:t>
                              </m:r>
                            </m:den>
                          </m:f>
                          <m:r>
                            <a:rPr lang="en-US" sz="1800" i="1">
                              <a:latin typeface="Cambria Math" panose="02040503050406030204" pitchFamily="18" charset="0"/>
                            </a:rPr>
                            <m:t>+</m:t>
                          </m:r>
                          <m:r>
                            <a:rPr lang="en-US" sz="1800" i="1">
                              <a:latin typeface="Cambria Math" panose="02040503050406030204" pitchFamily="18" charset="0"/>
                              <a:ea typeface="Cambria Math" panose="02040503050406030204" pitchFamily="18" charset="0"/>
                            </a:rPr>
                            <m:t>⋯</m:t>
                          </m:r>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5D9E896-1168-FD33-6946-CB41E4A9342D}"/>
                  </a:ext>
                </a:extLst>
              </p:cNvPr>
              <p:cNvSpPr txBox="1">
                <a:spLocks noRot="1" noChangeAspect="1" noMove="1" noResize="1" noEditPoints="1" noAdjustHandles="1" noChangeArrowheads="1" noChangeShapeType="1" noTextEdit="1"/>
              </p:cNvSpPr>
              <p:nvPr/>
            </p:nvSpPr>
            <p:spPr bwMode="auto">
              <a:xfrm>
                <a:off x="1119870" y="3645024"/>
                <a:ext cx="7556586" cy="627992"/>
              </a:xfrm>
              <a:prstGeom prst="rect">
                <a:avLst/>
              </a:prstGeom>
              <a:blipFill>
                <a:blip r:embed="rId4"/>
                <a:stretch>
                  <a:fillRect l="-671" r="-33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B6F1A0E-6D75-A62F-6E9F-059C735012BB}"/>
                  </a:ext>
                </a:extLst>
              </p:cNvPr>
              <p:cNvSpPr txBox="1"/>
              <p:nvPr/>
            </p:nvSpPr>
            <p:spPr bwMode="auto">
              <a:xfrm>
                <a:off x="1119870" y="2803769"/>
                <a:ext cx="2876066" cy="555793"/>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1" i="1">
                              <a:latin typeface="Cambria Math" panose="02040503050406030204" pitchFamily="18" charset="0"/>
                            </a:rPr>
                            <m:t>𝑨</m:t>
                          </m:r>
                        </m:sup>
                      </m:sSup>
                      <m:r>
                        <a:rPr lang="en-US" sz="1800" b="1" i="1" smtClean="0">
                          <a:latin typeface="Cambria Math" panose="02040503050406030204" pitchFamily="18" charset="0"/>
                        </a:rPr>
                        <m:t>=</m:t>
                      </m:r>
                      <m:r>
                        <a:rPr lang="en-US" sz="1800" b="1" i="1" smtClean="0">
                          <a:latin typeface="Cambria Math" panose="02040503050406030204" pitchFamily="18" charset="0"/>
                        </a:rPr>
                        <m:t>𝑰</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1" i="1" smtClean="0">
                          <a:latin typeface="Cambria Math" panose="02040503050406030204" pitchFamily="18" charset="0"/>
                        </a:rPr>
                        <m:t>+</m:t>
                      </m:r>
                      <m:f>
                        <m:fPr>
                          <m:ctrlPr>
                            <a:rPr lang="en-US" sz="1800" i="1" smtClean="0">
                              <a:latin typeface="Cambria Math" panose="02040503050406030204" pitchFamily="18" charset="0"/>
                            </a:rPr>
                          </m:ctrlPr>
                        </m:fPr>
                        <m:num>
                          <m:sSup>
                            <m:sSupPr>
                              <m:ctrlPr>
                                <a:rPr lang="en-US" sz="1800" i="1" smtClean="0">
                                  <a:latin typeface="Cambria Math" panose="02040503050406030204" pitchFamily="18" charset="0"/>
                                </a:rPr>
                              </m:ctrlPr>
                            </m:sSupPr>
                            <m:e>
                              <m:r>
                                <a:rPr lang="en-US" sz="1800" b="1" i="1" smtClean="0">
                                  <a:latin typeface="Cambria Math" panose="02040503050406030204" pitchFamily="18" charset="0"/>
                                </a:rPr>
                                <m:t>𝑨</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den>
                      </m:f>
                      <m:r>
                        <a:rPr lang="en-US" sz="1800" b="1"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b="1" i="1">
                                  <a:latin typeface="Cambria Math" panose="02040503050406030204" pitchFamily="18" charset="0"/>
                                </a:rPr>
                                <m:t>𝑨</m:t>
                              </m:r>
                            </m:e>
                            <m:sup>
                              <m:r>
                                <a:rPr lang="en-US" sz="1800" b="0" i="1" smtClean="0">
                                  <a:latin typeface="Cambria Math" panose="02040503050406030204" pitchFamily="18" charset="0"/>
                                </a:rPr>
                                <m:t>3</m:t>
                              </m:r>
                            </m:sup>
                          </m:sSup>
                        </m:num>
                        <m:den>
                          <m:r>
                            <a:rPr lang="en-US" sz="1800" b="0" i="1" smtClean="0">
                              <a:latin typeface="Cambria Math" panose="02040503050406030204" pitchFamily="18" charset="0"/>
                            </a:rPr>
                            <m:t>3</m:t>
                          </m:r>
                          <m:r>
                            <a:rPr lang="en-US" sz="1800" i="1">
                              <a:latin typeface="Cambria Math" panose="02040503050406030204" pitchFamily="18" charset="0"/>
                            </a:rPr>
                            <m:t>!</m:t>
                          </m:r>
                        </m:den>
                      </m:f>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m:t>
                      </m:r>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B6F1A0E-6D75-A62F-6E9F-059C735012BB}"/>
                  </a:ext>
                </a:extLst>
              </p:cNvPr>
              <p:cNvSpPr txBox="1">
                <a:spLocks noRot="1" noChangeAspect="1" noMove="1" noResize="1" noEditPoints="1" noAdjustHandles="1" noChangeArrowheads="1" noChangeShapeType="1" noTextEdit="1"/>
              </p:cNvSpPr>
              <p:nvPr/>
            </p:nvSpPr>
            <p:spPr bwMode="auto">
              <a:xfrm>
                <a:off x="1119870" y="2803769"/>
                <a:ext cx="2876066" cy="555793"/>
              </a:xfrm>
              <a:prstGeom prst="rect">
                <a:avLst/>
              </a:prstGeom>
              <a:blipFill>
                <a:blip r:embed="rId5"/>
                <a:stretch>
                  <a:fillRect b="-13333"/>
                </a:stretch>
              </a:blipFill>
              <a:ln>
                <a:noFill/>
              </a:ln>
            </p:spPr>
            <p:txBody>
              <a:bodyPr/>
              <a:lstStyle/>
              <a:p>
                <a:r>
                  <a:rPr lang="en-US">
                    <a:noFill/>
                  </a:rPr>
                  <a:t> </a:t>
                </a:r>
              </a:p>
            </p:txBody>
          </p:sp>
        </mc:Fallback>
      </mc:AlternateContent>
      <p:sp>
        <p:nvSpPr>
          <p:cNvPr id="2" name="TextBox 1">
            <a:extLst>
              <a:ext uri="{FF2B5EF4-FFF2-40B4-BE49-F238E27FC236}">
                <a16:creationId xmlns:a16="http://schemas.microsoft.com/office/drawing/2014/main" id="{512496AE-50BA-1DAE-4DA6-84F0F7C647A3}"/>
              </a:ext>
            </a:extLst>
          </p:cNvPr>
          <p:cNvSpPr txBox="1"/>
          <p:nvPr/>
        </p:nvSpPr>
        <p:spPr bwMode="auto">
          <a:xfrm>
            <a:off x="1119870" y="2358407"/>
            <a:ext cx="459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矩陣的指數函數很容易定義與計算</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056C59-079D-916A-B126-6B57FADFD972}"/>
                  </a:ext>
                </a:extLst>
              </p:cNvPr>
              <p:cNvSpPr txBox="1"/>
              <p:nvPr/>
            </p:nvSpPr>
            <p:spPr bwMode="auto">
              <a:xfrm>
                <a:off x="1119870" y="4562309"/>
                <a:ext cx="3308114" cy="520720"/>
              </a:xfrm>
              <a:prstGeom prst="rect">
                <a:avLst/>
              </a:prstGeom>
              <a:solidFill>
                <a:srgbClr val="FFFF99"/>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m:t>
                      </m:r>
                      <m:r>
                        <a:rPr lang="en-US" sz="1800" b="1" i="1" smtClean="0">
                          <a:latin typeface="Cambria Math" panose="02040503050406030204" pitchFamily="18" charset="0"/>
                        </a:rPr>
                        <m:t>𝑼</m:t>
                      </m:r>
                      <m:sSup>
                        <m:sSupPr>
                          <m:ctrlPr>
                            <a:rPr lang="en-US" sz="1800" b="1" i="1">
                              <a:latin typeface="Cambria Math" panose="02040503050406030204" pitchFamily="18" charset="0"/>
                            </a:rPr>
                          </m:ctrlPr>
                        </m:sSupPr>
                        <m:e>
                          <m:r>
                            <a:rPr lang="en-US" sz="1800" i="1">
                              <a:latin typeface="Cambria Math" panose="02040503050406030204" pitchFamily="18" charset="0"/>
                            </a:rPr>
                            <m:t>𝑒</m:t>
                          </m:r>
                        </m:e>
                        <m:sup>
                          <m:r>
                            <a:rPr lang="en-US" altLang="zh-TW" sz="1800" b="1" i="1">
                              <a:latin typeface="Cambria Math" panose="02040503050406030204" pitchFamily="18" charset="0"/>
                              <a:ea typeface="Cambria Math" panose="02040503050406030204" pitchFamily="18" charset="0"/>
                            </a:rPr>
                            <m:t>𝚲</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up>
                                </m:s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up>
                                </m:s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C7056C59-079D-916A-B126-6B57FADFD972}"/>
                  </a:ext>
                </a:extLst>
              </p:cNvPr>
              <p:cNvSpPr txBox="1">
                <a:spLocks noRot="1" noChangeAspect="1" noMove="1" noResize="1" noEditPoints="1" noAdjustHandles="1" noChangeArrowheads="1" noChangeShapeType="1" noTextEdit="1"/>
              </p:cNvSpPr>
              <p:nvPr/>
            </p:nvSpPr>
            <p:spPr bwMode="auto">
              <a:xfrm>
                <a:off x="1119870" y="4562309"/>
                <a:ext cx="3308114" cy="520720"/>
              </a:xfrm>
              <a:prstGeom prst="rect">
                <a:avLst/>
              </a:prstGeom>
              <a:blipFill>
                <a:blip r:embed="rId6"/>
                <a:stretch>
                  <a:fillRect t="-2381" b="-14286"/>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27F1F91-9BE4-28FF-13D1-B8597C5B4011}"/>
                  </a:ext>
                </a:extLst>
              </p:cNvPr>
              <p:cNvSpPr txBox="1"/>
              <p:nvPr/>
            </p:nvSpPr>
            <p:spPr bwMode="auto">
              <a:xfrm>
                <a:off x="1119870" y="5480269"/>
                <a:ext cx="2444018" cy="520720"/>
              </a:xfrm>
              <a:prstGeom prst="rect">
                <a:avLst/>
              </a:prstGeom>
              <a:solidFill>
                <a:srgbClr val="FFFF00"/>
              </a:solid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800" b="1" i="1">
                              <a:latin typeface="Cambria Math" panose="02040503050406030204" pitchFamily="18" charset="0"/>
                            </a:rPr>
                          </m:ctrlPr>
                        </m:sSupPr>
                        <m:e>
                          <m:r>
                            <a:rPr lang="en-US" sz="1800" i="1">
                              <a:latin typeface="Cambria Math" panose="02040503050406030204" pitchFamily="18" charset="0"/>
                            </a:rPr>
                            <m:t>𝑒</m:t>
                          </m:r>
                        </m:e>
                        <m:sup>
                          <m:r>
                            <a:rPr lang="en-US" sz="1800" b="1" i="1">
                              <a:latin typeface="Cambria Math" panose="02040503050406030204" pitchFamily="18" charset="0"/>
                            </a:rPr>
                            <m:t>𝑨</m:t>
                          </m:r>
                        </m:sup>
                      </m:sSup>
                      <m:r>
                        <a:rPr lang="en-US" sz="1800" b="1" i="1" smtClean="0">
                          <a:latin typeface="Cambria Math" panose="02040503050406030204" pitchFamily="18" charset="0"/>
                        </a:rPr>
                        <m:t>=</m:t>
                      </m:r>
                      <m:r>
                        <a:rPr lang="en-US" sz="1800" b="1" i="1">
                          <a:latin typeface="Cambria Math" panose="02040503050406030204" pitchFamily="18" charset="0"/>
                        </a:rPr>
                        <m:t>𝑼</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p>
                                  <m:sSupPr>
                                    <m:ctrlPr>
                                      <a:rPr lang="en-US" sz="1800" b="1" i="1" smtClean="0">
                                        <a:latin typeface="Cambria Math" panose="02040503050406030204" pitchFamily="18" charset="0"/>
                                        <a:ea typeface="Cambria Math" panose="02040503050406030204" pitchFamily="18" charset="0"/>
                                      </a:rPr>
                                    </m:ctrlPr>
                                  </m:sSupPr>
                                  <m:e>
                                    <m:r>
                                      <a:rPr lang="en-US" sz="1800" b="1" i="1" smtClean="0">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up>
                                </m:sSup>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p>
                                  <m:sSupPr>
                                    <m:ctrlPr>
                                      <a:rPr lang="en-US" sz="1800" b="1" i="1">
                                        <a:latin typeface="Cambria Math" panose="02040503050406030204" pitchFamily="18" charset="0"/>
                                        <a:ea typeface="Cambria Math" panose="02040503050406030204" pitchFamily="18" charset="0"/>
                                      </a:rPr>
                                    </m:ctrlPr>
                                  </m:sSupPr>
                                  <m:e>
                                    <m:r>
                                      <a:rPr lang="en-US" sz="1800" b="1" i="1">
                                        <a:latin typeface="Cambria Math" panose="02040503050406030204" pitchFamily="18" charset="0"/>
                                        <a:ea typeface="Cambria Math" panose="02040503050406030204" pitchFamily="18" charset="0"/>
                                      </a:rPr>
                                      <m:t>𝒆</m:t>
                                    </m:r>
                                  </m:e>
                                  <m:sup>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up>
                                </m:sSup>
                              </m:e>
                            </m:mr>
                          </m:m>
                        </m:e>
                      </m:d>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b="1" dirty="0"/>
              </a:p>
            </p:txBody>
          </p:sp>
        </mc:Choice>
        <mc:Fallback>
          <p:sp>
            <p:nvSpPr>
              <p:cNvPr id="4" name="TextBox 3">
                <a:extLst>
                  <a:ext uri="{FF2B5EF4-FFF2-40B4-BE49-F238E27FC236}">
                    <a16:creationId xmlns:a16="http://schemas.microsoft.com/office/drawing/2014/main" id="{027F1F91-9BE4-28FF-13D1-B8597C5B4011}"/>
                  </a:ext>
                </a:extLst>
              </p:cNvPr>
              <p:cNvSpPr txBox="1">
                <a:spLocks noRot="1" noChangeAspect="1" noMove="1" noResize="1" noEditPoints="1" noAdjustHandles="1" noChangeArrowheads="1" noChangeShapeType="1" noTextEdit="1"/>
              </p:cNvSpPr>
              <p:nvPr/>
            </p:nvSpPr>
            <p:spPr bwMode="auto">
              <a:xfrm>
                <a:off x="1119870" y="5480269"/>
                <a:ext cx="2444018" cy="520720"/>
              </a:xfrm>
              <a:prstGeom prst="rect">
                <a:avLst/>
              </a:prstGeom>
              <a:blipFill>
                <a:blip r:embed="rId7"/>
                <a:stretch>
                  <a:fillRect b="-142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70276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2" grpId="0"/>
      <p:bldP spid="3" grpId="0" animBg="1"/>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1D36A-3D09-3385-0D77-3CE79A873ACC}"/>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文字方塊 3">
                <a:extLst>
                  <a:ext uri="{FF2B5EF4-FFF2-40B4-BE49-F238E27FC236}">
                    <a16:creationId xmlns:a16="http://schemas.microsoft.com/office/drawing/2014/main" id="{F2DF08EB-F840-0C6E-3B1C-ECA79BC3E559}"/>
                  </a:ext>
                </a:extLst>
              </p:cNvPr>
              <p:cNvSpPr txBox="1"/>
              <p:nvPr/>
            </p:nvSpPr>
            <p:spPr bwMode="auto">
              <a:xfrm>
                <a:off x="1054378" y="982124"/>
                <a:ext cx="1644233"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altLang="zh-TW" sz="1800" b="1" i="1" smtClean="0">
                              <a:latin typeface="Cambria Math"/>
                            </a:rPr>
                            <m:t>𝑿</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1" i="1" smtClean="0">
                          <a:latin typeface="Cambria Math"/>
                          <a:ea typeface="Cambria Math"/>
                        </a:rPr>
                        <m:t>𝑨</m:t>
                      </m:r>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6" name="文字方塊 3">
                <a:extLst>
                  <a:ext uri="{FF2B5EF4-FFF2-40B4-BE49-F238E27FC236}">
                    <a16:creationId xmlns:a16="http://schemas.microsoft.com/office/drawing/2014/main" id="{F2DF08EB-F840-0C6E-3B1C-ECA79BC3E559}"/>
                  </a:ext>
                </a:extLst>
              </p:cNvPr>
              <p:cNvSpPr txBox="1">
                <a:spLocks noRot="1" noChangeAspect="1" noMove="1" noResize="1" noEditPoints="1" noAdjustHandles="1" noChangeArrowheads="1" noChangeShapeType="1" noTextEdit="1"/>
              </p:cNvSpPr>
              <p:nvPr/>
            </p:nvSpPr>
            <p:spPr bwMode="auto">
              <a:xfrm>
                <a:off x="1054378" y="982124"/>
                <a:ext cx="1644233" cy="648126"/>
              </a:xfrm>
              <a:prstGeom prst="rect">
                <a:avLst/>
              </a:prstGeom>
              <a:blipFill>
                <a:blip r:embed="rId2"/>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9EE75D7-7B43-3201-E9AB-2550842B1C97}"/>
                  </a:ext>
                </a:extLst>
              </p:cNvPr>
              <p:cNvSpPr txBox="1"/>
              <p:nvPr/>
            </p:nvSpPr>
            <p:spPr bwMode="auto">
              <a:xfrm>
                <a:off x="1054378" y="5812348"/>
                <a:ext cx="2341218" cy="3377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rad>
                          <m:r>
                            <a:rPr lang="en-US" sz="1800" i="1">
                              <a:latin typeface="Cambria Math" panose="02040503050406030204" pitchFamily="18" charset="0"/>
                            </a:rPr>
                            <m:t>𝑡</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i="1">
                                  <a:latin typeface="Cambria Math" panose="02040503050406030204" pitchFamily="18" charset="0"/>
                                </a:rPr>
                                <m:t>1</m:t>
                              </m:r>
                            </m:sub>
                          </m:sSub>
                        </m:e>
                      </m:d>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D9EE75D7-7B43-3201-E9AB-2550842B1C97}"/>
                  </a:ext>
                </a:extLst>
              </p:cNvPr>
              <p:cNvSpPr txBox="1">
                <a:spLocks noRot="1" noChangeAspect="1" noMove="1" noResize="1" noEditPoints="1" noAdjustHandles="1" noChangeArrowheads="1" noChangeShapeType="1" noTextEdit="1"/>
              </p:cNvSpPr>
              <p:nvPr/>
            </p:nvSpPr>
            <p:spPr bwMode="auto">
              <a:xfrm>
                <a:off x="1054378" y="5812348"/>
                <a:ext cx="2341218" cy="337721"/>
              </a:xfrm>
              <a:prstGeom prst="rect">
                <a:avLst/>
              </a:prstGeom>
              <a:blipFill>
                <a:blip r:embed="rId3"/>
                <a:stretch>
                  <a:fillRect l="-2162" b="-25000"/>
                </a:stretch>
              </a:blipFill>
              <a:ln>
                <a:noFill/>
              </a:ln>
            </p:spPr>
            <p:txBody>
              <a:bodyPr/>
              <a:lstStyle/>
              <a:p>
                <a:r>
                  <a:rPr lang="en-US">
                    <a:noFill/>
                  </a:rPr>
                  <a:t> </a:t>
                </a:r>
              </a:p>
            </p:txBody>
          </p:sp>
        </mc:Fallback>
      </mc:AlternateContent>
      <p:sp>
        <p:nvSpPr>
          <p:cNvPr id="4" name="TextBox 3">
            <a:extLst>
              <a:ext uri="{FF2B5EF4-FFF2-40B4-BE49-F238E27FC236}">
                <a16:creationId xmlns:a16="http://schemas.microsoft.com/office/drawing/2014/main" id="{671A2173-91B2-0977-58E3-ED3342049A50}"/>
              </a:ext>
            </a:extLst>
          </p:cNvPr>
          <p:cNvSpPr txBox="1"/>
          <p:nvPr/>
        </p:nvSpPr>
        <p:spPr bwMode="auto">
          <a:xfrm>
            <a:off x="975521" y="545054"/>
            <a:ext cx="75895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利用對角化後的矩陣，線性微分方程組很容易求解</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35347CF-75BC-77D0-C3CF-1506F2732809}"/>
                  </a:ext>
                </a:extLst>
              </p:cNvPr>
              <p:cNvSpPr txBox="1"/>
              <p:nvPr/>
            </p:nvSpPr>
            <p:spPr bwMode="auto">
              <a:xfrm>
                <a:off x="3659018" y="1182930"/>
                <a:ext cx="1229439" cy="276999"/>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a:latin typeface="Cambria Math" panose="02040503050406030204" pitchFamily="18" charset="0"/>
                        </a:rPr>
                        <m:t>𝑨</m:t>
                      </m:r>
                      <m:r>
                        <a:rPr lang="en-US" sz="1800" b="1" i="1">
                          <a:latin typeface="Cambria Math" panose="02040503050406030204" pitchFamily="18" charset="0"/>
                          <a:ea typeface="Cambria Math" panose="02040503050406030204" pitchFamily="18" charset="0"/>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m:oMathPara>
                </a14:m>
                <a:endParaRPr lang="en-US" sz="1800" dirty="0">
                  <a:latin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135347CF-75BC-77D0-C3CF-1506F2732809}"/>
                  </a:ext>
                </a:extLst>
              </p:cNvPr>
              <p:cNvSpPr txBox="1">
                <a:spLocks noRot="1" noChangeAspect="1" noMove="1" noResize="1" noEditPoints="1" noAdjustHandles="1" noChangeArrowheads="1" noChangeShapeType="1" noTextEdit="1"/>
              </p:cNvSpPr>
              <p:nvPr/>
            </p:nvSpPr>
            <p:spPr bwMode="auto">
              <a:xfrm>
                <a:off x="3659018" y="1182930"/>
                <a:ext cx="1229439" cy="276999"/>
              </a:xfrm>
              <a:prstGeom prst="rect">
                <a:avLst/>
              </a:prstGeom>
              <a:blipFill>
                <a:blip r:embed="rId4"/>
                <a:stretch>
                  <a:fillRect l="-4124" t="-4545" r="-2062"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3">
                <a:extLst>
                  <a:ext uri="{FF2B5EF4-FFF2-40B4-BE49-F238E27FC236}">
                    <a16:creationId xmlns:a16="http://schemas.microsoft.com/office/drawing/2014/main" id="{1B074C48-308C-1A40-24AF-E6B9B9E91D40}"/>
                  </a:ext>
                </a:extLst>
              </p:cNvPr>
              <p:cNvSpPr txBox="1"/>
              <p:nvPr/>
            </p:nvSpPr>
            <p:spPr bwMode="auto">
              <a:xfrm>
                <a:off x="1054378" y="1750296"/>
                <a:ext cx="2210029"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altLang="zh-TW" sz="1800" b="1" i="1" smtClean="0">
                              <a:latin typeface="Cambria Math"/>
                            </a:rPr>
                            <m:t>𝑿</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sz="1800" b="1" i="1">
                          <a:latin typeface="Cambria Math" panose="02040503050406030204" pitchFamily="18" charset="0"/>
                        </a:rPr>
                        <m:t>𝑼</m:t>
                      </m:r>
                      <m:r>
                        <a:rPr lang="en-US" altLang="zh-TW" sz="1800" b="1" i="1">
                          <a:latin typeface="Cambria Math" panose="02040503050406030204" pitchFamily="18" charset="0"/>
                          <a:ea typeface="Cambria Math" panose="02040503050406030204" pitchFamily="18" charset="0"/>
                        </a:rPr>
                        <m:t>𝚲</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altLang="zh-TW" sz="1800" b="1" i="1" smtClean="0">
                          <a:latin typeface="Cambria Math" panose="02040503050406030204" pitchFamily="18" charset="0"/>
                          <a:ea typeface="Cambria Math" panose="02040503050406030204" pitchFamily="18" charset="0"/>
                        </a:rPr>
                        <m:t>∙</m:t>
                      </m:r>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19" name="文字方塊 3">
                <a:extLst>
                  <a:ext uri="{FF2B5EF4-FFF2-40B4-BE49-F238E27FC236}">
                    <a16:creationId xmlns:a16="http://schemas.microsoft.com/office/drawing/2014/main" id="{1B074C48-308C-1A40-24AF-E6B9B9E91D40}"/>
                  </a:ext>
                </a:extLst>
              </p:cNvPr>
              <p:cNvSpPr txBox="1">
                <a:spLocks noRot="1" noChangeAspect="1" noMove="1" noResize="1" noEditPoints="1" noAdjustHandles="1" noChangeArrowheads="1" noChangeShapeType="1" noTextEdit="1"/>
              </p:cNvSpPr>
              <p:nvPr/>
            </p:nvSpPr>
            <p:spPr bwMode="auto">
              <a:xfrm>
                <a:off x="1054378" y="1750296"/>
                <a:ext cx="2210029" cy="648126"/>
              </a:xfrm>
              <a:prstGeom prst="rect">
                <a:avLst/>
              </a:prstGeom>
              <a:blipFill>
                <a:blip r:embed="rId5"/>
                <a:stretch>
                  <a:fillRect b="-5769"/>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17FBD73-0128-11A7-BA15-CBC1DF23B349}"/>
                  </a:ext>
                </a:extLst>
              </p:cNvPr>
              <p:cNvSpPr txBox="1"/>
              <p:nvPr/>
            </p:nvSpPr>
            <p:spPr bwMode="auto">
              <a:xfrm>
                <a:off x="7121386" y="1774081"/>
                <a:ext cx="1420132" cy="524182"/>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1800" b="1" i="1" smtClean="0">
                          <a:latin typeface="Cambria Math" panose="02040503050406030204" pitchFamily="18" charset="0"/>
                          <a:ea typeface="Cambria Math" panose="02040503050406030204" pitchFamily="18" charset="0"/>
                        </a:rPr>
                        <m:t>𝚲</m:t>
                      </m:r>
                      <m:r>
                        <a:rPr lang="en-US" altLang="zh-TW" sz="1800" b="1" i="1" smtClean="0">
                          <a:latin typeface="Cambria Math" panose="02040503050406030204" pitchFamily="18" charset="0"/>
                          <a:ea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oMath>
                  </m:oMathPara>
                </a14:m>
                <a:endParaRPr lang="en-US" sz="1800" dirty="0">
                  <a:latin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B17FBD73-0128-11A7-BA15-CBC1DF23B349}"/>
                  </a:ext>
                </a:extLst>
              </p:cNvPr>
              <p:cNvSpPr txBox="1">
                <a:spLocks noRot="1" noChangeAspect="1" noMove="1" noResize="1" noEditPoints="1" noAdjustHandles="1" noChangeArrowheads="1" noChangeShapeType="1" noTextEdit="1"/>
              </p:cNvSpPr>
              <p:nvPr/>
            </p:nvSpPr>
            <p:spPr bwMode="auto">
              <a:xfrm>
                <a:off x="7121386" y="1774081"/>
                <a:ext cx="1420132" cy="524182"/>
              </a:xfrm>
              <a:prstGeom prst="rect">
                <a:avLst/>
              </a:prstGeom>
              <a:blipFill>
                <a:blip r:embed="rId6"/>
                <a:stretch>
                  <a:fillRect l="-2655" t="-2381" b="-952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文字方塊 3">
                <a:extLst>
                  <a:ext uri="{FF2B5EF4-FFF2-40B4-BE49-F238E27FC236}">
                    <a16:creationId xmlns:a16="http://schemas.microsoft.com/office/drawing/2014/main" id="{F7E325B1-F8ED-CDD2-4AB8-A4036F7E3753}"/>
                  </a:ext>
                </a:extLst>
              </p:cNvPr>
              <p:cNvSpPr txBox="1"/>
              <p:nvPr/>
            </p:nvSpPr>
            <p:spPr bwMode="auto">
              <a:xfrm>
                <a:off x="4528595" y="1717845"/>
                <a:ext cx="2439194"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m:t>
                      </m:r>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altLang="zh-TW" sz="1800" b="1" i="1" smtClean="0">
                              <a:latin typeface="Cambria Math"/>
                            </a:rPr>
                            <m:t>𝑿</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1" i="1">
                          <a:latin typeface="Cambria Math" panose="02040503050406030204" pitchFamily="18" charset="0"/>
                          <a:ea typeface="Cambria Math" panose="02040503050406030204" pitchFamily="18" charset="0"/>
                        </a:rPr>
                        <m:t>𝚲</m:t>
                      </m:r>
                      <m:r>
                        <a:rPr lang="en-US" sz="1800" i="1">
                          <a:latin typeface="Cambria Math" panose="02040503050406030204" pitchFamily="18" charset="0"/>
                          <a:ea typeface="Cambria Math" panose="02040503050406030204" pitchFamily="18" charset="0"/>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21" name="文字方塊 3">
                <a:extLst>
                  <a:ext uri="{FF2B5EF4-FFF2-40B4-BE49-F238E27FC236}">
                    <a16:creationId xmlns:a16="http://schemas.microsoft.com/office/drawing/2014/main" id="{F7E325B1-F8ED-CDD2-4AB8-A4036F7E3753}"/>
                  </a:ext>
                </a:extLst>
              </p:cNvPr>
              <p:cNvSpPr txBox="1">
                <a:spLocks noRot="1" noChangeAspect="1" noMove="1" noResize="1" noEditPoints="1" noAdjustHandles="1" noChangeArrowheads="1" noChangeShapeType="1" noTextEdit="1"/>
              </p:cNvSpPr>
              <p:nvPr/>
            </p:nvSpPr>
            <p:spPr bwMode="auto">
              <a:xfrm>
                <a:off x="4528595" y="1717845"/>
                <a:ext cx="2439194" cy="648126"/>
              </a:xfrm>
              <a:prstGeom prst="rect">
                <a:avLst/>
              </a:prstGeom>
              <a:blipFill>
                <a:blip r:embed="rId7"/>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文字方塊 3">
                <a:extLst>
                  <a:ext uri="{FF2B5EF4-FFF2-40B4-BE49-F238E27FC236}">
                    <a16:creationId xmlns:a16="http://schemas.microsoft.com/office/drawing/2014/main" id="{08E9DC14-EA56-B70A-AE6D-A3FD9444581A}"/>
                  </a:ext>
                </a:extLst>
              </p:cNvPr>
              <p:cNvSpPr txBox="1"/>
              <p:nvPr/>
            </p:nvSpPr>
            <p:spPr bwMode="auto">
              <a:xfrm>
                <a:off x="5642393" y="2518181"/>
                <a:ext cx="2005293" cy="555473"/>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1" i="1" smtClean="0">
                          <a:latin typeface="Cambria Math" panose="02040503050406030204" pitchFamily="18" charset="0"/>
                        </a:rPr>
                        <m:t>𝒀</m:t>
                      </m:r>
                      <m:r>
                        <a:rPr lang="en-US" altLang="zh-TW" sz="1800" b="1" i="1" smtClean="0">
                          <a:latin typeface="Cambria Math" panose="02040503050406030204" pitchFamily="18" charset="0"/>
                        </a:rPr>
                        <m:t>=</m:t>
                      </m:r>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b="0" i="1" smtClean="0">
                                        <a:latin typeface="Cambria Math" panose="02040503050406030204" pitchFamily="18" charset="0"/>
                                      </a:rPr>
                                      <m:t>𝑦</m:t>
                                    </m:r>
                                  </m:e>
                                  <m:sub>
                                    <m:r>
                                      <a:rPr lang="en-US" altLang="zh-TW" sz="1800" i="1">
                                        <a:latin typeface="Cambria Math" panose="02040503050406030204" pitchFamily="18" charset="0"/>
                                      </a:rPr>
                                      <m:t>2</m:t>
                                    </m:r>
                                  </m:sub>
                                </m:sSub>
                              </m:e>
                            </m:mr>
                          </m:m>
                        </m:e>
                      </m:d>
                      <m:r>
                        <a:rPr lang="en-US" altLang="zh-TW" sz="1800" b="1" i="1" smtClean="0">
                          <a:latin typeface="Cambria Math"/>
                        </a:rPr>
                        <m:t>=</m:t>
                      </m:r>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r>
                        <a:rPr lang="en-US" altLang="zh-TW" sz="1800" b="1" i="1" smtClean="0">
                          <a:latin typeface="Cambria Math"/>
                          <a:ea typeface="Cambria Math"/>
                        </a:rPr>
                        <m:t>𝑿</m:t>
                      </m:r>
                    </m:oMath>
                  </m:oMathPara>
                </a14:m>
                <a:endParaRPr lang="zh-TW" altLang="en-US" sz="1800" dirty="0">
                  <a:latin typeface="Times New Roman" panose="02020603050405020304" pitchFamily="18" charset="0"/>
                </a:endParaRPr>
              </a:p>
            </p:txBody>
          </p:sp>
        </mc:Choice>
        <mc:Fallback xmlns="">
          <p:sp>
            <p:nvSpPr>
              <p:cNvPr id="22" name="文字方塊 3">
                <a:extLst>
                  <a:ext uri="{FF2B5EF4-FFF2-40B4-BE49-F238E27FC236}">
                    <a16:creationId xmlns:a16="http://schemas.microsoft.com/office/drawing/2014/main" id="{08E9DC14-EA56-B70A-AE6D-A3FD9444581A}"/>
                  </a:ext>
                </a:extLst>
              </p:cNvPr>
              <p:cNvSpPr txBox="1">
                <a:spLocks noRot="1" noChangeAspect="1" noMove="1" noResize="1" noEditPoints="1" noAdjustHandles="1" noChangeArrowheads="1" noChangeShapeType="1" noTextEdit="1"/>
              </p:cNvSpPr>
              <p:nvPr/>
            </p:nvSpPr>
            <p:spPr bwMode="auto">
              <a:xfrm>
                <a:off x="5642393" y="2518181"/>
                <a:ext cx="2005293" cy="555473"/>
              </a:xfrm>
              <a:prstGeom prst="rect">
                <a:avLst/>
              </a:prstGeom>
              <a:blipFill>
                <a:blip r:embed="rId8"/>
                <a:stretch>
                  <a:fillRect b="-6818"/>
                </a:stretch>
              </a:blipFill>
              <a:ln w="9525">
                <a:noFill/>
                <a:miter lim="800000"/>
                <a:headEnd/>
                <a:tailEnd/>
              </a:ln>
            </p:spPr>
            <p:txBody>
              <a:bodyPr/>
              <a:lstStyle/>
              <a:p>
                <a:r>
                  <a:rPr lang="en-US">
                    <a:noFill/>
                  </a:rPr>
                  <a:t> </a:t>
                </a:r>
              </a:p>
            </p:txBody>
          </p:sp>
        </mc:Fallback>
      </mc:AlternateContent>
      <p:sp>
        <p:nvSpPr>
          <p:cNvPr id="23" name="Left Arrow 22">
            <a:extLst>
              <a:ext uri="{FF2B5EF4-FFF2-40B4-BE49-F238E27FC236}">
                <a16:creationId xmlns:a16="http://schemas.microsoft.com/office/drawing/2014/main" id="{43D807A8-737F-1BD5-EB7E-3BAF351A79DD}"/>
              </a:ext>
            </a:extLst>
          </p:cNvPr>
          <p:cNvSpPr/>
          <p:nvPr/>
        </p:nvSpPr>
        <p:spPr>
          <a:xfrm>
            <a:off x="2865087" y="992589"/>
            <a:ext cx="245474" cy="733663"/>
          </a:xfrm>
          <a:prstGeom prst="leftArrow">
            <a:avLst/>
          </a:prstGeom>
          <a:solidFill>
            <a:srgbClr val="008000"/>
          </a:solidFill>
        </p:spPr>
        <p:txBody>
          <a:bodyPr wrap="none" rtlCol="0" anchor="ctr">
            <a:spAutoFit/>
          </a:bodyPr>
          <a:lstStyle/>
          <a:p>
            <a:pPr algn="ctr"/>
            <a:endParaRPr lang="en-US" sz="1800" dirty="0">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7142091-23CD-7207-7C36-9DD1399C7C43}"/>
                  </a:ext>
                </a:extLst>
              </p:cNvPr>
              <p:cNvSpPr txBox="1"/>
              <p:nvPr/>
            </p:nvSpPr>
            <p:spPr bwMode="auto">
              <a:xfrm>
                <a:off x="3292893" y="1865498"/>
                <a:ext cx="132800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err="1">
                    <a:latin typeface="Times New Roman" panose="02020603050405020304" pitchFamily="18" charset="0"/>
                  </a:rPr>
                  <a:t>兩邊乘</a:t>
                </a:r>
                <a14:m>
                  <m:oMath xmlns:m="http://schemas.openxmlformats.org/officeDocument/2006/math">
                    <m:sSup>
                      <m:sSupPr>
                        <m:ctrlPr>
                          <a:rPr lang="en-US" sz="1800" b="1" i="1">
                            <a:latin typeface="Cambria Math" panose="02040503050406030204" pitchFamily="18" charset="0"/>
                          </a:rPr>
                        </m:ctrlPr>
                      </m:sSupPr>
                      <m:e>
                        <m:r>
                          <a:rPr lang="en-US" sz="1800" b="1" i="1">
                            <a:latin typeface="Cambria Math" panose="02040503050406030204" pitchFamily="18" charset="0"/>
                          </a:rPr>
                          <m:t>𝑼</m:t>
                        </m:r>
                      </m:e>
                      <m:sup>
                        <m:r>
                          <a:rPr lang="en-US" sz="1800" i="1">
                            <a:latin typeface="Cambria Math" panose="02040503050406030204" pitchFamily="18" charset="0"/>
                          </a:rPr>
                          <m:t>−1</m:t>
                        </m:r>
                      </m:sup>
                    </m:sSup>
                  </m:oMath>
                </a14:m>
                <a:endParaRPr lang="en-US" sz="1800" dirty="0">
                  <a:latin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7142091-23CD-7207-7C36-9DD1399C7C43}"/>
                  </a:ext>
                </a:extLst>
              </p:cNvPr>
              <p:cNvSpPr txBox="1">
                <a:spLocks noRot="1" noChangeAspect="1" noMove="1" noResize="1" noEditPoints="1" noAdjustHandles="1" noChangeArrowheads="1" noChangeShapeType="1" noTextEdit="1"/>
              </p:cNvSpPr>
              <p:nvPr/>
            </p:nvSpPr>
            <p:spPr bwMode="auto">
              <a:xfrm>
                <a:off x="3292893" y="1865498"/>
                <a:ext cx="1328005" cy="369332"/>
              </a:xfrm>
              <a:prstGeom prst="rect">
                <a:avLst/>
              </a:prstGeom>
              <a:blipFill>
                <a:blip r:embed="rId9"/>
                <a:stretch>
                  <a:fillRect l="-3810"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1D2223E-4C82-54E0-4E47-526A31675A11}"/>
                  </a:ext>
                </a:extLst>
              </p:cNvPr>
              <p:cNvSpPr txBox="1"/>
              <p:nvPr/>
            </p:nvSpPr>
            <p:spPr bwMode="auto">
              <a:xfrm>
                <a:off x="956825" y="2611069"/>
                <a:ext cx="468556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r>
                  <a:rPr lang="en-US" sz="1800" dirty="0">
                    <a:latin typeface="Times New Roman" panose="02020603050405020304" pitchFamily="18" charset="0"/>
                  </a:rPr>
                  <a:t>選擇Generalized Coordinates</a:t>
                </a:r>
                <a:r>
                  <a:rPr lang="zh-TW" altLang="en-US" sz="1800" dirty="0">
                    <a:latin typeface="Times New Roman" panose="02020603050405020304" pitchFamily="18" charset="0"/>
                  </a:rPr>
                  <a:t> 廣義座標</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oMath>
                </a14:m>
                <a:endParaRPr lang="en-US" sz="1800" dirty="0">
                  <a:latin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41D2223E-4C82-54E0-4E47-526A31675A11}"/>
                  </a:ext>
                </a:extLst>
              </p:cNvPr>
              <p:cNvSpPr txBox="1">
                <a:spLocks noRot="1" noChangeAspect="1" noMove="1" noResize="1" noEditPoints="1" noAdjustHandles="1" noChangeArrowheads="1" noChangeShapeType="1" noTextEdit="1"/>
              </p:cNvSpPr>
              <p:nvPr/>
            </p:nvSpPr>
            <p:spPr bwMode="auto">
              <a:xfrm>
                <a:off x="956825" y="2611069"/>
                <a:ext cx="4685567" cy="369332"/>
              </a:xfrm>
              <a:prstGeom prst="rect">
                <a:avLst/>
              </a:prstGeom>
              <a:blipFill>
                <a:blip r:embed="rId10"/>
                <a:stretch>
                  <a:fillRect l="-1081"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 name="TextBox 25">
            <a:extLst>
              <a:ext uri="{FF2B5EF4-FFF2-40B4-BE49-F238E27FC236}">
                <a16:creationId xmlns:a16="http://schemas.microsoft.com/office/drawing/2014/main" id="{7A836C62-065E-6B0F-5FDF-9BBADDFD0067}"/>
              </a:ext>
            </a:extLst>
          </p:cNvPr>
          <p:cNvSpPr txBox="1"/>
          <p:nvPr/>
        </p:nvSpPr>
        <p:spPr bwMode="auto">
          <a:xfrm>
            <a:off x="924920" y="2998339"/>
            <a:ext cx="36959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他們滿足的微分方程非常簡單</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27" name="文字方塊 3">
                <a:extLst>
                  <a:ext uri="{FF2B5EF4-FFF2-40B4-BE49-F238E27FC236}">
                    <a16:creationId xmlns:a16="http://schemas.microsoft.com/office/drawing/2014/main" id="{110609EA-43F5-E398-97C7-6968F1C844F1}"/>
                  </a:ext>
                </a:extLst>
              </p:cNvPr>
              <p:cNvSpPr txBox="1"/>
              <p:nvPr/>
            </p:nvSpPr>
            <p:spPr bwMode="auto">
              <a:xfrm>
                <a:off x="1014812" y="3409363"/>
                <a:ext cx="2798267" cy="671209"/>
              </a:xfrm>
              <a:prstGeom prst="rect">
                <a:avLst/>
              </a:prstGeom>
              <a:solidFill>
                <a:srgbClr val="FFFF00"/>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r>
                            <a:rPr lang="en-US" altLang="zh-TW" sz="1800" b="1" i="1" smtClean="0">
                              <a:latin typeface="Cambria Math" panose="02040503050406030204" pitchFamily="18" charset="0"/>
                            </a:rPr>
                            <m:t>𝒀</m:t>
                          </m:r>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r>
                        <a:rPr lang="en-US" altLang="zh-TW" sz="1800" b="1" i="1">
                          <a:latin typeface="Cambria Math" panose="02040503050406030204" pitchFamily="18" charset="0"/>
                          <a:ea typeface="Cambria Math" panose="02040503050406030204" pitchFamily="18" charset="0"/>
                        </a:rPr>
                        <m:t>𝚲</m:t>
                      </m:r>
                      <m:r>
                        <a:rPr lang="en-US" sz="1800" i="1">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𝒀</m:t>
                      </m:r>
                      <m:r>
                        <a:rPr lang="en-US" sz="1800" b="1" i="1" smtClean="0">
                          <a:latin typeface="Cambria Math" panose="02040503050406030204" pitchFamily="18" charset="0"/>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r>
                        <a:rPr lang="en-US" altLang="zh-TW" sz="1800" b="1" i="1" smtClean="0">
                          <a:latin typeface="Cambria Math" panose="02040503050406030204" pitchFamily="18" charset="0"/>
                          <a:ea typeface="Cambria Math" panose="02040503050406030204" pitchFamily="18" charset="0"/>
                        </a:rPr>
                        <m:t>𝒀</m:t>
                      </m:r>
                    </m:oMath>
                  </m:oMathPara>
                </a14:m>
                <a:endParaRPr lang="zh-TW" altLang="en-US" sz="1800" dirty="0">
                  <a:latin typeface="Times New Roman" panose="02020603050405020304" pitchFamily="18" charset="0"/>
                </a:endParaRPr>
              </a:p>
            </p:txBody>
          </p:sp>
        </mc:Choice>
        <mc:Fallback xmlns="">
          <p:sp>
            <p:nvSpPr>
              <p:cNvPr id="27" name="文字方塊 3">
                <a:extLst>
                  <a:ext uri="{FF2B5EF4-FFF2-40B4-BE49-F238E27FC236}">
                    <a16:creationId xmlns:a16="http://schemas.microsoft.com/office/drawing/2014/main" id="{110609EA-43F5-E398-97C7-6968F1C844F1}"/>
                  </a:ext>
                </a:extLst>
              </p:cNvPr>
              <p:cNvSpPr txBox="1">
                <a:spLocks noRot="1" noChangeAspect="1" noMove="1" noResize="1" noEditPoints="1" noAdjustHandles="1" noChangeArrowheads="1" noChangeShapeType="1" noTextEdit="1"/>
              </p:cNvSpPr>
              <p:nvPr/>
            </p:nvSpPr>
            <p:spPr bwMode="auto">
              <a:xfrm>
                <a:off x="1014812" y="3409363"/>
                <a:ext cx="2798267" cy="671209"/>
              </a:xfrm>
              <a:prstGeom prst="rect">
                <a:avLst/>
              </a:prstGeom>
              <a:blipFill>
                <a:blip r:embed="rId11"/>
                <a:stretch>
                  <a:fillRect/>
                </a:stretch>
              </a:blipFill>
              <a:ln w="9525">
                <a:noFill/>
                <a:miter lim="800000"/>
                <a:headEnd/>
                <a:tailEnd/>
              </a:ln>
            </p:spPr>
            <p:txBody>
              <a:bodyPr/>
              <a:lstStyle/>
              <a:p>
                <a:r>
                  <a:rPr lang="en-US">
                    <a:noFill/>
                  </a:rPr>
                  <a:t> </a:t>
                </a:r>
              </a:p>
            </p:txBody>
          </p:sp>
        </mc:Fallback>
      </mc:AlternateContent>
      <p:sp>
        <p:nvSpPr>
          <p:cNvPr id="28" name="TextBox 27">
            <a:extLst>
              <a:ext uri="{FF2B5EF4-FFF2-40B4-BE49-F238E27FC236}">
                <a16:creationId xmlns:a16="http://schemas.microsoft.com/office/drawing/2014/main" id="{70377549-D122-5298-08F4-40EC4B25B598}"/>
              </a:ext>
            </a:extLst>
          </p:cNvPr>
          <p:cNvSpPr txBox="1"/>
          <p:nvPr/>
        </p:nvSpPr>
        <p:spPr bwMode="auto">
          <a:xfrm>
            <a:off x="956825" y="4926645"/>
            <a:ext cx="8089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solidFill>
                  <a:srgbClr val="FF0000"/>
                </a:solidFill>
                <a:latin typeface="Times New Roman" panose="02020603050405020304" pitchFamily="18" charset="0"/>
              </a:rPr>
              <a:t>負責廣義座標的時間演化的矩陣是對角，因此無耦合，此廣義座標彼此獨立</a:t>
            </a:r>
            <a:r>
              <a:rPr lang="en-US" sz="1800" dirty="0">
                <a:solidFill>
                  <a:srgbClr val="FF0000"/>
                </a:solidFill>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29" name="文字方塊 3">
                <a:extLst>
                  <a:ext uri="{FF2B5EF4-FFF2-40B4-BE49-F238E27FC236}">
                    <a16:creationId xmlns:a16="http://schemas.microsoft.com/office/drawing/2014/main" id="{A8EFFF0D-1B2A-0C8D-F266-36D47AF4E89D}"/>
                  </a:ext>
                </a:extLst>
              </p:cNvPr>
              <p:cNvSpPr txBox="1"/>
              <p:nvPr/>
            </p:nvSpPr>
            <p:spPr bwMode="auto">
              <a:xfrm>
                <a:off x="4326838" y="3427916"/>
                <a:ext cx="2794548" cy="671209"/>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mr>
                          </m:m>
                        </m:e>
                      </m:d>
                      <m:r>
                        <a:rPr lang="en-US" altLang="zh-TW" sz="1800" b="0" i="1" smtClean="0">
                          <a:latin typeface="Cambria Math"/>
                        </a:rPr>
                        <m:t>=</m:t>
                      </m:r>
                      <m:d>
                        <m:dPr>
                          <m:ctrlPr>
                            <a:rPr lang="en-US" sz="1800" b="1" i="1">
                              <a:latin typeface="Cambria Math" panose="02040503050406030204" pitchFamily="18" charset="0"/>
                              <a:ea typeface="Cambria Math" panose="02040503050406030204" pitchFamily="18" charset="0"/>
                            </a:rPr>
                          </m:ctrlPr>
                        </m:dPr>
                        <m:e>
                          <m:m>
                            <m:mPr>
                              <m:mcs>
                                <m:mc>
                                  <m:mcPr>
                                    <m:count m:val="2"/>
                                    <m:mcJc m:val="center"/>
                                  </m:mcPr>
                                </m:mc>
                              </m:mcs>
                              <m:ctrlPr>
                                <a:rPr lang="en-US" sz="1800" b="1" i="1">
                                  <a:latin typeface="Cambria Math" panose="02040503050406030204" pitchFamily="18" charset="0"/>
                                  <a:ea typeface="Cambria Math" panose="02040503050406030204" pitchFamily="18" charset="0"/>
                                </a:rPr>
                              </m:ctrlPr>
                            </m:mPr>
                            <m:mr>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e>
                              <m:e>
                                <m:r>
                                  <a:rPr lang="en-US" altLang="zh-TW" sz="1800" i="1">
                                    <a:latin typeface="Cambria Math" panose="02040503050406030204" pitchFamily="18" charset="0"/>
                                  </a:rPr>
                                  <m:t>0</m:t>
                                </m:r>
                              </m:e>
                            </m:mr>
                            <m:mr>
                              <m:e>
                                <m:r>
                                  <a:rPr lang="en-US" altLang="zh-TW" sz="1800" i="1">
                                    <a:latin typeface="Cambria Math" panose="02040503050406030204" pitchFamily="18" charset="0"/>
                                  </a:rPr>
                                  <m:t>0</m:t>
                                </m:r>
                              </m:e>
                              <m:e>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i="1">
                                        <a:latin typeface="Cambria Math" panose="02040503050406030204" pitchFamily="18" charset="0"/>
                                        <a:ea typeface="Cambria Math" panose="02040503050406030204" pitchFamily="18" charset="0"/>
                                      </a:rPr>
                                      <m:t>2</m:t>
                                    </m:r>
                                  </m:sub>
                                </m:sSub>
                              </m:e>
                            </m:mr>
                          </m:m>
                        </m:e>
                      </m:d>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2</m:t>
                                    </m:r>
                                  </m:sub>
                                </m:sSub>
                              </m:e>
                            </m:mr>
                          </m:m>
                        </m:e>
                      </m:d>
                    </m:oMath>
                  </m:oMathPara>
                </a14:m>
                <a:endParaRPr lang="zh-TW" altLang="en-US" sz="1800" dirty="0">
                  <a:latin typeface="Times New Roman" panose="02020603050405020304" pitchFamily="18" charset="0"/>
                </a:endParaRPr>
              </a:p>
            </p:txBody>
          </p:sp>
        </mc:Choice>
        <mc:Fallback xmlns="">
          <p:sp>
            <p:nvSpPr>
              <p:cNvPr id="29" name="文字方塊 3">
                <a:extLst>
                  <a:ext uri="{FF2B5EF4-FFF2-40B4-BE49-F238E27FC236}">
                    <a16:creationId xmlns:a16="http://schemas.microsoft.com/office/drawing/2014/main" id="{A8EFFF0D-1B2A-0C8D-F266-36D47AF4E89D}"/>
                  </a:ext>
                </a:extLst>
              </p:cNvPr>
              <p:cNvSpPr txBox="1">
                <a:spLocks noRot="1" noChangeAspect="1" noMove="1" noResize="1" noEditPoints="1" noAdjustHandles="1" noChangeArrowheads="1" noChangeShapeType="1" noTextEdit="1"/>
              </p:cNvSpPr>
              <p:nvPr/>
            </p:nvSpPr>
            <p:spPr bwMode="auto">
              <a:xfrm>
                <a:off x="4326838" y="3427916"/>
                <a:ext cx="2794548" cy="671209"/>
              </a:xfrm>
              <a:prstGeom prst="rect">
                <a:avLst/>
              </a:prstGeom>
              <a:blipFill>
                <a:blip r:embed="rId12"/>
                <a:stretch>
                  <a:fillRect b="-1852"/>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3">
                <a:extLst>
                  <a:ext uri="{FF2B5EF4-FFF2-40B4-BE49-F238E27FC236}">
                    <a16:creationId xmlns:a16="http://schemas.microsoft.com/office/drawing/2014/main" id="{69C354D0-3C0B-AD5E-6AE7-E8CB2A60C82A}"/>
                  </a:ext>
                </a:extLst>
              </p:cNvPr>
              <p:cNvSpPr txBox="1"/>
              <p:nvPr/>
            </p:nvSpPr>
            <p:spPr bwMode="auto">
              <a:xfrm>
                <a:off x="1035706" y="4235819"/>
                <a:ext cx="1463413"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sz="1800" i="1">
                              <a:latin typeface="Cambria Math" panose="02040503050406030204" pitchFamily="18" charset="0"/>
                            </a:rPr>
                            <m:t>1</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i="1">
                              <a:latin typeface="Cambria Math" panose="02040503050406030204" pitchFamily="18" charset="0"/>
                            </a:rPr>
                            <m:t>1</m:t>
                          </m:r>
                        </m:sub>
                      </m:sSub>
                    </m:oMath>
                  </m:oMathPara>
                </a14:m>
                <a:endParaRPr lang="zh-TW" altLang="en-US" sz="1800" dirty="0">
                  <a:latin typeface="Times New Roman" panose="02020603050405020304" pitchFamily="18" charset="0"/>
                </a:endParaRPr>
              </a:p>
            </p:txBody>
          </p:sp>
        </mc:Choice>
        <mc:Fallback xmlns="">
          <p:sp>
            <p:nvSpPr>
              <p:cNvPr id="32" name="文字方塊 3">
                <a:extLst>
                  <a:ext uri="{FF2B5EF4-FFF2-40B4-BE49-F238E27FC236}">
                    <a16:creationId xmlns:a16="http://schemas.microsoft.com/office/drawing/2014/main" id="{69C354D0-3C0B-AD5E-6AE7-E8CB2A60C82A}"/>
                  </a:ext>
                </a:extLst>
              </p:cNvPr>
              <p:cNvSpPr txBox="1">
                <a:spLocks noRot="1" noChangeAspect="1" noMove="1" noResize="1" noEditPoints="1" noAdjustHandles="1" noChangeArrowheads="1" noChangeShapeType="1" noTextEdit="1"/>
              </p:cNvSpPr>
              <p:nvPr/>
            </p:nvSpPr>
            <p:spPr bwMode="auto">
              <a:xfrm>
                <a:off x="1035706" y="4235819"/>
                <a:ext cx="1463413" cy="648126"/>
              </a:xfrm>
              <a:prstGeom prst="rect">
                <a:avLst/>
              </a:prstGeom>
              <a:blipFill>
                <a:blip r:embed="rId13"/>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文字方塊 3">
                <a:extLst>
                  <a:ext uri="{FF2B5EF4-FFF2-40B4-BE49-F238E27FC236}">
                    <a16:creationId xmlns:a16="http://schemas.microsoft.com/office/drawing/2014/main" id="{E6C634B5-CA00-7433-AF6D-0BF6E403131B}"/>
                  </a:ext>
                </a:extLst>
              </p:cNvPr>
              <p:cNvSpPr txBox="1"/>
              <p:nvPr/>
            </p:nvSpPr>
            <p:spPr bwMode="auto">
              <a:xfrm>
                <a:off x="2695059" y="4235819"/>
                <a:ext cx="1531766" cy="648126"/>
              </a:xfrm>
              <a:prstGeom prst="rect">
                <a:avLst/>
              </a:prstGeom>
              <a:solidFill>
                <a:srgbClr val="FFFF99"/>
              </a:solidFill>
              <a:ln w="9525">
                <a:noFill/>
                <a:miter lim="800000"/>
                <a:headEnd/>
                <a:tailEnd/>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i="1">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i="1">
                                  <a:latin typeface="Cambria Math"/>
                                </a:rPr>
                                <m:t>𝑡</m:t>
                              </m:r>
                            </m:e>
                            <m:sup>
                              <m:r>
                                <a:rPr lang="en-US" altLang="zh-TW" sz="1800" b="0" i="1" smtClean="0">
                                  <a:latin typeface="Cambria Math"/>
                                </a:rPr>
                                <m:t>2</m:t>
                              </m:r>
                            </m:sup>
                          </m:sSup>
                        </m:den>
                      </m:f>
                      <m:r>
                        <a:rPr lang="en-US" altLang="zh-TW" sz="1800" b="0" i="1" smtClean="0">
                          <a:latin typeface="Cambria Math"/>
                        </a:rPr>
                        <m:t>=</m:t>
                      </m:r>
                      <m:sSub>
                        <m:sSubPr>
                          <m:ctrlPr>
                            <a:rPr lang="en-US" sz="1800" i="1">
                              <a:latin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𝜆</m:t>
                          </m:r>
                        </m:e>
                        <m:sub>
                          <m:r>
                            <a:rPr lang="en-US" altLang="zh-TW" sz="1800" b="0" i="1" smtClean="0">
                              <a:latin typeface="Cambria Math" panose="02040503050406030204" pitchFamily="18" charset="0"/>
                              <a:ea typeface="Cambria Math" panose="02040503050406030204" pitchFamily="18" charset="0"/>
                            </a:rPr>
                            <m:t>2</m:t>
                          </m:r>
                        </m:sub>
                      </m:sSub>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oMath>
                  </m:oMathPara>
                </a14:m>
                <a:endParaRPr lang="zh-TW" altLang="en-US" sz="1800" dirty="0">
                  <a:latin typeface="Times New Roman" panose="02020603050405020304" pitchFamily="18" charset="0"/>
                </a:endParaRPr>
              </a:p>
            </p:txBody>
          </p:sp>
        </mc:Choice>
        <mc:Fallback xmlns="">
          <p:sp>
            <p:nvSpPr>
              <p:cNvPr id="33" name="文字方塊 3">
                <a:extLst>
                  <a:ext uri="{FF2B5EF4-FFF2-40B4-BE49-F238E27FC236}">
                    <a16:creationId xmlns:a16="http://schemas.microsoft.com/office/drawing/2014/main" id="{E6C634B5-CA00-7433-AF6D-0BF6E403131B}"/>
                  </a:ext>
                </a:extLst>
              </p:cNvPr>
              <p:cNvSpPr txBox="1">
                <a:spLocks noRot="1" noChangeAspect="1" noMove="1" noResize="1" noEditPoints="1" noAdjustHandles="1" noChangeArrowheads="1" noChangeShapeType="1" noTextEdit="1"/>
              </p:cNvSpPr>
              <p:nvPr/>
            </p:nvSpPr>
            <p:spPr bwMode="auto">
              <a:xfrm>
                <a:off x="2695059" y="4235819"/>
                <a:ext cx="1531766" cy="648126"/>
              </a:xfrm>
              <a:prstGeom prst="rect">
                <a:avLst/>
              </a:prstGeom>
              <a:blipFill>
                <a:blip r:embed="rId14"/>
                <a:stretch>
                  <a:fillRect b="-3846"/>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ED1E29C-4973-3132-D643-D45F28ED8409}"/>
                  </a:ext>
                </a:extLst>
              </p:cNvPr>
              <p:cNvSpPr txBox="1"/>
              <p:nvPr/>
            </p:nvSpPr>
            <p:spPr bwMode="auto">
              <a:xfrm>
                <a:off x="3659018" y="5815284"/>
                <a:ext cx="2362506" cy="337721"/>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𝑦</m:t>
                          </m:r>
                        </m:e>
                        <m:sub>
                          <m:r>
                            <a:rPr lang="en-US" altLang="zh-TW" sz="1800" b="0" i="1" smtClean="0">
                              <a:latin typeface="Cambria Math" panose="02040503050406030204" pitchFamily="18" charset="0"/>
                            </a:rPr>
                            <m:t>2</m:t>
                          </m:r>
                        </m:sub>
                      </m:sSub>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r>
                        <m:rPr>
                          <m:sty m:val="p"/>
                        </m:rPr>
                        <a:rPr lang="en-US" sz="1800">
                          <a:latin typeface="Cambria Math" panose="02040503050406030204" pitchFamily="18" charset="0"/>
                        </a:rPr>
                        <m:t>cos</m:t>
                      </m:r>
                      <m:d>
                        <m:dPr>
                          <m:ctrlPr>
                            <a:rPr lang="en-US" sz="1800" i="1">
                              <a:latin typeface="Cambria Math" panose="02040503050406030204" pitchFamily="18" charset="0"/>
                            </a:rPr>
                          </m:ctrlPr>
                        </m:dPr>
                        <m:e>
                          <m:rad>
                            <m:radPr>
                              <m:degHide m:val="on"/>
                              <m:ctrlPr>
                                <a:rPr lang="en-US" sz="1800" i="1">
                                  <a:latin typeface="Cambria Math" panose="02040503050406030204" pitchFamily="18" charset="0"/>
                                </a:rPr>
                              </m:ctrlPr>
                            </m:radPr>
                            <m:deg/>
                            <m:e>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𝜆</m:t>
                                  </m:r>
                                </m:e>
                                <m:sub>
                                  <m:r>
                                    <a:rPr lang="en-US" sz="1800" b="0" i="1" smtClean="0">
                                      <a:latin typeface="Cambria Math" panose="02040503050406030204" pitchFamily="18" charset="0"/>
                                      <a:ea typeface="Cambria Math" panose="02040503050406030204" pitchFamily="18" charset="0"/>
                                    </a:rPr>
                                    <m:t>2</m:t>
                                  </m:r>
                                </m:sub>
                              </m:sSub>
                            </m:e>
                          </m:rad>
                          <m:r>
                            <a:rPr lang="en-US" sz="1800" i="1">
                              <a:latin typeface="Cambria Math" panose="02040503050406030204" pitchFamily="18" charset="0"/>
                            </a:rPr>
                            <m:t>𝑡</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𝜙</m:t>
                              </m:r>
                            </m:e>
                            <m:sub>
                              <m:r>
                                <a:rPr lang="en-US" sz="1800" b="0" i="1" smtClean="0">
                                  <a:latin typeface="Cambria Math" panose="02040503050406030204" pitchFamily="18" charset="0"/>
                                  <a:ea typeface="Cambria Math" panose="02040503050406030204" pitchFamily="18" charset="0"/>
                                </a:rPr>
                                <m:t>2</m:t>
                              </m:r>
                            </m:sub>
                          </m:sSub>
                        </m:e>
                      </m:d>
                    </m:oMath>
                  </m:oMathPara>
                </a14:m>
                <a:endParaRPr lang="en-US" sz="1800" dirty="0">
                  <a:latin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FED1E29C-4973-3132-D643-D45F28ED8409}"/>
                  </a:ext>
                </a:extLst>
              </p:cNvPr>
              <p:cNvSpPr txBox="1">
                <a:spLocks noRot="1" noChangeAspect="1" noMove="1" noResize="1" noEditPoints="1" noAdjustHandles="1" noChangeArrowheads="1" noChangeShapeType="1" noTextEdit="1"/>
              </p:cNvSpPr>
              <p:nvPr/>
            </p:nvSpPr>
            <p:spPr bwMode="auto">
              <a:xfrm>
                <a:off x="3659018" y="5815284"/>
                <a:ext cx="2362506" cy="337721"/>
              </a:xfrm>
              <a:prstGeom prst="rect">
                <a:avLst/>
              </a:prstGeom>
              <a:blipFill>
                <a:blip r:embed="rId15"/>
                <a:stretch>
                  <a:fillRect l="-2139" b="-2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DFAEA4AD-F9C6-7D47-5823-EE651F05F7C8}"/>
                  </a:ext>
                </a:extLst>
              </p:cNvPr>
              <p:cNvSpPr txBox="1"/>
              <p:nvPr/>
            </p:nvSpPr>
            <p:spPr bwMode="auto">
              <a:xfrm>
                <a:off x="956825" y="5317981"/>
                <a:ext cx="75072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p>
                <a:r>
                  <a:rPr lang="zh-TW" altLang="en-US" sz="1800" dirty="0">
                    <a:solidFill>
                      <a:srgbClr val="FF0000"/>
                    </a:solidFill>
                    <a:latin typeface="Times New Roman" panose="02020603050405020304" pitchFamily="18" charset="0"/>
                  </a:rPr>
                  <a:t>這樣的廣義座標</a:t>
                </a:r>
                <a14:m>
                  <m:oMath xmlns:m="http://schemas.openxmlformats.org/officeDocument/2006/math">
                    <m:sSub>
                      <m:sSubPr>
                        <m:ctrlPr>
                          <a:rPr lang="en-US" altLang="zh-TW" sz="1800" i="1" smtClean="0">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1</m:t>
                        </m:r>
                      </m:sub>
                    </m:sSub>
                    <m:r>
                      <a:rPr lang="en-US" altLang="zh-TW" sz="1800" b="0" i="1" smtClean="0">
                        <a:solidFill>
                          <a:srgbClr val="FF0000"/>
                        </a:solidFill>
                        <a:latin typeface="Cambria Math" panose="02040503050406030204" pitchFamily="18" charset="0"/>
                      </a:rPr>
                      <m:t>,</m:t>
                    </m:r>
                    <m:sSub>
                      <m:sSubPr>
                        <m:ctrlPr>
                          <a:rPr lang="en-US" altLang="zh-TW" sz="1800" i="1">
                            <a:solidFill>
                              <a:srgbClr val="FF0000"/>
                            </a:solidFill>
                            <a:latin typeface="Cambria Math" panose="02040503050406030204" pitchFamily="18" charset="0"/>
                          </a:rPr>
                        </m:ctrlPr>
                      </m:sSubPr>
                      <m:e>
                        <m:r>
                          <a:rPr lang="en-US" altLang="zh-TW" sz="1800" i="1">
                            <a:solidFill>
                              <a:srgbClr val="FF0000"/>
                            </a:solidFill>
                            <a:latin typeface="Cambria Math" panose="02040503050406030204" pitchFamily="18" charset="0"/>
                          </a:rPr>
                          <m:t>𝑦</m:t>
                        </m:r>
                      </m:e>
                      <m:sub>
                        <m:r>
                          <a:rPr lang="en-US" altLang="zh-TW" sz="1800" i="1">
                            <a:solidFill>
                              <a:srgbClr val="FF0000"/>
                            </a:solidFill>
                            <a:latin typeface="Cambria Math" panose="02040503050406030204" pitchFamily="18" charset="0"/>
                          </a:rPr>
                          <m:t>2</m:t>
                        </m:r>
                      </m:sub>
                    </m:sSub>
                  </m:oMath>
                </a14:m>
                <a:r>
                  <a:rPr lang="en-US" sz="1800" dirty="0" err="1">
                    <a:solidFill>
                      <a:srgbClr val="FF0000"/>
                    </a:solidFill>
                    <a:latin typeface="Times New Roman" panose="02020603050405020304" pitchFamily="18" charset="0"/>
                  </a:rPr>
                  <a:t>稱為Normal</a:t>
                </a:r>
                <a:r>
                  <a:rPr lang="en-US" sz="1800" dirty="0">
                    <a:solidFill>
                      <a:srgbClr val="FF0000"/>
                    </a:solidFill>
                    <a:latin typeface="Times New Roman" panose="02020603050405020304" pitchFamily="18" charset="0"/>
                  </a:rPr>
                  <a:t> </a:t>
                </a:r>
                <a:r>
                  <a:rPr lang="en-US" sz="1800" dirty="0" err="1">
                    <a:solidFill>
                      <a:srgbClr val="FF0000"/>
                    </a:solidFill>
                    <a:latin typeface="Times New Roman" panose="02020603050405020304" pitchFamily="18" charset="0"/>
                  </a:rPr>
                  <a:t>Coordinates，獨立作簡諧運動</a:t>
                </a:r>
                <a:r>
                  <a:rPr lang="en-US" sz="1800" dirty="0">
                    <a:solidFill>
                      <a:srgbClr val="FF0000"/>
                    </a:solidFill>
                    <a:latin typeface="Times New Roman" panose="02020603050405020304" pitchFamily="18" charset="0"/>
                  </a:rPr>
                  <a:t>！</a:t>
                </a:r>
              </a:p>
            </p:txBody>
          </p:sp>
        </mc:Choice>
        <mc:Fallback xmlns="">
          <p:sp>
            <p:nvSpPr>
              <p:cNvPr id="36" name="TextBox 35">
                <a:extLst>
                  <a:ext uri="{FF2B5EF4-FFF2-40B4-BE49-F238E27FC236}">
                    <a16:creationId xmlns:a16="http://schemas.microsoft.com/office/drawing/2014/main" id="{DFAEA4AD-F9C6-7D47-5823-EE651F05F7C8}"/>
                  </a:ext>
                </a:extLst>
              </p:cNvPr>
              <p:cNvSpPr txBox="1">
                <a:spLocks noRot="1" noChangeAspect="1" noMove="1" noResize="1" noEditPoints="1" noAdjustHandles="1" noChangeArrowheads="1" noChangeShapeType="1" noTextEdit="1"/>
              </p:cNvSpPr>
              <p:nvPr/>
            </p:nvSpPr>
            <p:spPr bwMode="auto">
              <a:xfrm>
                <a:off x="956825" y="5317981"/>
                <a:ext cx="7507280" cy="369332"/>
              </a:xfrm>
              <a:prstGeom prst="rect">
                <a:avLst/>
              </a:prstGeom>
              <a:blipFill>
                <a:blip r:embed="rId16"/>
                <a:stretch>
                  <a:fillRect l="-67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3995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24" grpId="0"/>
      <p:bldP spid="25" grpId="0"/>
      <p:bldP spid="26" grpId="0"/>
      <p:bldP spid="27" grpId="0" animBg="1"/>
      <p:bldP spid="28" grpId="0"/>
      <p:bldP spid="29" grpId="0" animBg="1"/>
      <p:bldP spid="32" grpId="0" animBg="1"/>
      <p:bldP spid="33" grpId="0" animBg="1"/>
      <p:bldP spid="34" grpId="0" animBg="1"/>
      <p:bldP spid="3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509B19-8CF4-DC14-7EFB-4A50772A99A5}"/>
              </a:ext>
            </a:extLst>
          </p:cNvPr>
          <p:cNvPicPr>
            <a:picLocks noChangeAspect="1"/>
          </p:cNvPicPr>
          <p:nvPr/>
        </p:nvPicPr>
        <p:blipFill>
          <a:blip r:embed="rId2"/>
          <a:srcRect l="15275" t="30880" r="15223" b="45307"/>
          <a:stretch>
            <a:fillRect/>
          </a:stretch>
        </p:blipFill>
        <p:spPr>
          <a:xfrm>
            <a:off x="2434593" y="147095"/>
            <a:ext cx="3277867" cy="627933"/>
          </a:xfrm>
          <a:prstGeom prst="rect">
            <a:avLst/>
          </a:prstGeom>
        </p:spPr>
      </p:pic>
      <p:sp>
        <p:nvSpPr>
          <p:cNvPr id="3" name="TextBox 2">
            <a:extLst>
              <a:ext uri="{FF2B5EF4-FFF2-40B4-BE49-F238E27FC236}">
                <a16:creationId xmlns:a16="http://schemas.microsoft.com/office/drawing/2014/main" id="{5D307409-4E1F-20F7-7BBB-E67E2DBE18C2}"/>
              </a:ext>
            </a:extLst>
          </p:cNvPr>
          <p:cNvSpPr txBox="1"/>
          <p:nvPr/>
        </p:nvSpPr>
        <p:spPr bwMode="auto">
          <a:xfrm>
            <a:off x="1889971" y="931100"/>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以耦合振盪為例</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87325A5-363B-9DAE-D332-FC74A88DAD6B}"/>
                  </a:ext>
                </a:extLst>
              </p:cNvPr>
              <p:cNvSpPr txBox="1"/>
              <p:nvPr/>
            </p:nvSpPr>
            <p:spPr bwMode="auto">
              <a:xfrm>
                <a:off x="1889971" y="1487730"/>
                <a:ext cx="1509388" cy="555793"/>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𝑑</m:t>
                              </m:r>
                            </m:e>
                            <m:sup>
                              <m:r>
                                <a:rPr lang="en-US" altLang="zh-TW" sz="1800" i="1">
                                  <a:latin typeface="Cambria Math" panose="02040503050406030204" pitchFamily="18" charset="0"/>
                                </a:rPr>
                                <m:t>2</m:t>
                              </m:r>
                            </m:sup>
                          </m:sSup>
                        </m:num>
                        <m:den>
                          <m:r>
                            <a:rPr lang="en-US" altLang="zh-TW" sz="1800" i="1">
                              <a:latin typeface="Cambria Math" panose="02040503050406030204" pitchFamily="18" charset="0"/>
                            </a:rPr>
                            <m:t>𝑑</m:t>
                          </m:r>
                          <m:sSup>
                            <m:sSupPr>
                              <m:ctrlPr>
                                <a:rPr lang="en-US" altLang="zh-TW" sz="1800" i="1">
                                  <a:latin typeface="Cambria Math" panose="02040503050406030204" pitchFamily="18" charset="0"/>
                                </a:rPr>
                              </m:ctrlPr>
                            </m:sSupPr>
                            <m:e>
                              <m:r>
                                <a:rPr lang="en-US" altLang="zh-TW" sz="1800" i="1">
                                  <a:latin typeface="Cambria Math" panose="02040503050406030204" pitchFamily="18" charset="0"/>
                                </a:rPr>
                                <m:t>𝑡</m:t>
                              </m:r>
                            </m:e>
                            <m:sup>
                              <m:r>
                                <a:rPr lang="en-US" altLang="zh-TW" sz="1800" i="1">
                                  <a:latin typeface="Cambria Math" panose="02040503050406030204" pitchFamily="18" charset="0"/>
                                </a:rPr>
                                <m:t>2</m:t>
                              </m:r>
                            </m:sup>
                          </m:sSup>
                        </m:den>
                      </m:f>
                      <m:r>
                        <a:rPr lang="en-US" sz="1800" b="1" i="1">
                          <a:latin typeface="Cambria Math" panose="02040503050406030204" pitchFamily="18" charset="0"/>
                        </a:rPr>
                        <m:t>𝒙</m:t>
                      </m:r>
                      <m:r>
                        <a:rPr lang="en-US" sz="1800" b="1" i="1" smtClean="0">
                          <a:latin typeface="Cambria Math" panose="02040503050406030204" pitchFamily="18" charset="0"/>
                        </a:rPr>
                        <m:t>=−</m:t>
                      </m:r>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𝒙</m:t>
                      </m:r>
                    </m:oMath>
                  </m:oMathPara>
                </a14:m>
                <a:endParaRPr lang="en-US" sz="1800" dirty="0">
                  <a:latin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387325A5-363B-9DAE-D332-FC74A88DAD6B}"/>
                  </a:ext>
                </a:extLst>
              </p:cNvPr>
              <p:cNvSpPr txBox="1">
                <a:spLocks noRot="1" noChangeAspect="1" noMove="1" noResize="1" noEditPoints="1" noAdjustHandles="1" noChangeArrowheads="1" noChangeShapeType="1" noTextEdit="1"/>
              </p:cNvSpPr>
              <p:nvPr/>
            </p:nvSpPr>
            <p:spPr bwMode="auto">
              <a:xfrm>
                <a:off x="1889971" y="1487730"/>
                <a:ext cx="1509388" cy="555793"/>
              </a:xfrm>
              <a:prstGeom prst="rect">
                <a:avLst/>
              </a:prstGeom>
              <a:blipFill>
                <a:blip r:embed="rId3"/>
                <a:stretch>
                  <a:fillRect l="-3333" r="-1667" b="-1590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1C40C5B-8822-43A8-4A95-C931D75AEABC}"/>
                  </a:ext>
                </a:extLst>
              </p:cNvPr>
              <p:cNvSpPr txBox="1"/>
              <p:nvPr/>
            </p:nvSpPr>
            <p:spPr bwMode="auto">
              <a:xfrm>
                <a:off x="3796515" y="1454372"/>
                <a:ext cx="1944216" cy="618246"/>
              </a:xfrm>
              <a:prstGeom prst="rect">
                <a:avLst/>
              </a:prstGeom>
              <a:solidFill>
                <a:srgbClr val="FFFF99"/>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1" i="1" smtClean="0">
                          <a:latin typeface="Cambria Math" panose="02040503050406030204" pitchFamily="18" charset="0"/>
                          <a:ea typeface="Cambria Math" panose="02040503050406030204" pitchFamily="18" charset="0"/>
                        </a:rPr>
                        <m:t>≡</m:t>
                      </m:r>
                      <m:f>
                        <m:fPr>
                          <m:ctrlPr>
                            <a:rPr lang="en-US" sz="180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𝑘</m:t>
                          </m:r>
                        </m:num>
                        <m:den>
                          <m:r>
                            <a:rPr lang="en-US" sz="1800" b="0" i="1" smtClean="0">
                              <a:latin typeface="Cambria Math" panose="02040503050406030204" pitchFamily="18" charset="0"/>
                              <a:ea typeface="Cambria Math" panose="02040503050406030204" pitchFamily="18" charset="0"/>
                            </a:rPr>
                            <m:t>𝑚</m:t>
                          </m:r>
                        </m:den>
                      </m:f>
                      <m:d>
                        <m:dPr>
                          <m:ctrlPr>
                            <a:rPr lang="en-US" altLang="zh-TW" sz="1800" i="1" smtClean="0">
                              <a:latin typeface="Cambria Math" panose="02040503050406030204" pitchFamily="18" charset="0"/>
                            </a:rPr>
                          </m:ctrlPr>
                        </m:dPr>
                        <m:e>
                          <m:m>
                            <m:mPr>
                              <m:mcs>
                                <m:mc>
                                  <m:mcPr>
                                    <m:count m:val="2"/>
                                    <m:mcJc m:val="center"/>
                                  </m:mcPr>
                                </m:mc>
                              </m:mcs>
                              <m:ctrlPr>
                                <a:rPr lang="en-US" altLang="zh-TW" sz="1800" i="1">
                                  <a:latin typeface="Cambria Math" panose="02040503050406030204" pitchFamily="18" charset="0"/>
                                </a:rPr>
                              </m:ctrlPr>
                            </m:mPr>
                            <m:mr>
                              <m:e>
                                <m:r>
                                  <a:rPr lang="en-US" altLang="zh-TW" sz="1800" b="0" i="1" smtClean="0">
                                    <a:latin typeface="Cambria Math" panose="02040503050406030204" pitchFamily="18" charset="0"/>
                                  </a:rPr>
                                  <m:t>2</m:t>
                                </m:r>
                              </m:e>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mr>
                            <m:mr>
                              <m:e>
                                <m:r>
                                  <a:rPr lang="en-US" altLang="zh-TW" sz="1800" i="1">
                                    <a:latin typeface="Cambria Math" panose="02040503050406030204" pitchFamily="18" charset="0"/>
                                  </a:rPr>
                                  <m:t>−</m:t>
                                </m:r>
                                <m:r>
                                  <a:rPr lang="en-US" altLang="zh-TW" sz="1800" b="0" i="1" smtClean="0">
                                    <a:latin typeface="Cambria Math" panose="02040503050406030204" pitchFamily="18" charset="0"/>
                                  </a:rPr>
                                  <m:t>1</m:t>
                                </m:r>
                              </m:e>
                              <m:e>
                                <m:r>
                                  <a:rPr lang="en-US" altLang="zh-TW" sz="1800" b="0" i="1" smtClean="0">
                                    <a:latin typeface="Cambria Math" panose="02040503050406030204" pitchFamily="18" charset="0"/>
                                  </a:rPr>
                                  <m:t>2</m:t>
                                </m:r>
                              </m:e>
                            </m:mr>
                          </m:m>
                        </m:e>
                      </m:d>
                    </m:oMath>
                  </m:oMathPara>
                </a14:m>
                <a:endParaRPr lang="en-US" sz="1800" dirty="0">
                  <a:latin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71C40C5B-8822-43A8-4A95-C931D75AEABC}"/>
                  </a:ext>
                </a:extLst>
              </p:cNvPr>
              <p:cNvSpPr txBox="1">
                <a:spLocks noRot="1" noChangeAspect="1" noMove="1" noResize="1" noEditPoints="1" noAdjustHandles="1" noChangeArrowheads="1" noChangeShapeType="1" noTextEdit="1"/>
              </p:cNvSpPr>
              <p:nvPr/>
            </p:nvSpPr>
            <p:spPr bwMode="auto">
              <a:xfrm>
                <a:off x="3796515" y="1454372"/>
                <a:ext cx="1944216" cy="618246"/>
              </a:xfrm>
              <a:prstGeom prst="rect">
                <a:avLst/>
              </a:prstGeom>
              <a:blipFill>
                <a:blip r:embed="rId4"/>
                <a:stretch>
                  <a:fillRect b="-4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1BF537-5937-6C53-9C38-E49CB2765AB8}"/>
                  </a:ext>
                </a:extLst>
              </p:cNvPr>
              <p:cNvSpPr txBox="1"/>
              <p:nvPr/>
            </p:nvSpPr>
            <p:spPr bwMode="auto">
              <a:xfrm>
                <a:off x="1923469" y="3587344"/>
                <a:ext cx="1296144" cy="910699"/>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E51BF537-5937-6C53-9C38-E49CB2765AB8}"/>
                  </a:ext>
                </a:extLst>
              </p:cNvPr>
              <p:cNvSpPr txBox="1">
                <a:spLocks noRot="1" noChangeAspect="1" noMove="1" noResize="1" noEditPoints="1" noAdjustHandles="1" noChangeArrowheads="1" noChangeShapeType="1" noTextEdit="1"/>
              </p:cNvSpPr>
              <p:nvPr/>
            </p:nvSpPr>
            <p:spPr bwMode="auto">
              <a:xfrm>
                <a:off x="1923469" y="3587344"/>
                <a:ext cx="1296144" cy="910699"/>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93BBC33-09F0-CFEA-33FF-27195EFF9C90}"/>
                  </a:ext>
                </a:extLst>
              </p:cNvPr>
              <p:cNvSpPr txBox="1"/>
              <p:nvPr/>
            </p:nvSpPr>
            <p:spPr bwMode="auto">
              <a:xfrm>
                <a:off x="1922722" y="4600976"/>
                <a:ext cx="1451222" cy="910699"/>
              </a:xfrm>
              <a:prstGeom prst="rect">
                <a:avLst/>
              </a:prstGeom>
              <a:solidFill>
                <a:srgbClr val="FFFF00"/>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panose="02040503050406030204" pitchFamily="18" charset="0"/>
                            </a:rPr>
                            <m:t>𝜔</m:t>
                          </m:r>
                        </m:e>
                        <m:sub>
                          <m:r>
                            <a:rPr lang="en-US" altLang="zh-TW" sz="1800" b="0" i="1" smtClean="0">
                              <a:latin typeface="Cambria Math" panose="02040503050406030204" pitchFamily="18" charset="0"/>
                              <a:ea typeface="Cambria Math"/>
                            </a:rPr>
                            <m:t>2</m:t>
                          </m:r>
                        </m:sub>
                      </m:sSub>
                      <m:r>
                        <a:rPr lang="en-US" altLang="zh-TW" sz="1800" i="1">
                          <a:latin typeface="Cambria Math" panose="02040503050406030204" pitchFamily="18" charset="0"/>
                          <a:ea typeface="Cambria Math"/>
                        </a:rPr>
                        <m:t>≡</m:t>
                      </m:r>
                      <m:rad>
                        <m:radPr>
                          <m:degHide m:val="on"/>
                          <m:ctrlPr>
                            <a:rPr lang="en-US" altLang="zh-TW" sz="1800" b="0" i="1" smtClean="0">
                              <a:latin typeface="Cambria Math" panose="02040503050406030204" pitchFamily="18" charset="0"/>
                              <a:ea typeface="Cambria Math"/>
                            </a:rPr>
                          </m:ctrlPr>
                        </m:radPr>
                        <m:deg/>
                        <m:e>
                          <m:r>
                            <a:rPr lang="en-US" altLang="zh-TW" sz="1800" b="0" i="1" smtClean="0">
                              <a:latin typeface="Cambria Math" panose="02040503050406030204" pitchFamily="18" charset="0"/>
                              <a:ea typeface="Cambria Math"/>
                            </a:rPr>
                            <m:t>3</m:t>
                          </m:r>
                        </m:e>
                      </m:rad>
                      <m:rad>
                        <m:radPr>
                          <m:degHide m:val="on"/>
                          <m:ctrlPr>
                            <a:rPr lang="en-US" altLang="zh-TW" sz="1800" b="0" i="1" smtClean="0">
                              <a:latin typeface="Cambria Math" panose="02040503050406030204" pitchFamily="18" charset="0"/>
                              <a:ea typeface="Cambria Math"/>
                            </a:rPr>
                          </m:ctrlPr>
                        </m:radPr>
                        <m:deg/>
                        <m:e>
                          <m:f>
                            <m:fPr>
                              <m:ctrlPr>
                                <a:rPr lang="en-US" altLang="zh-TW" sz="1800" i="1">
                                  <a:latin typeface="Cambria Math" panose="02040503050406030204" pitchFamily="18" charset="0"/>
                                </a:rPr>
                              </m:ctrlPr>
                            </m:fPr>
                            <m:num>
                              <m:r>
                                <a:rPr lang="en-US" altLang="zh-TW" sz="1800" i="1">
                                  <a:latin typeface="Cambria Math" panose="02040503050406030204" pitchFamily="18" charset="0"/>
                                </a:rPr>
                                <m:t>𝑘</m:t>
                              </m:r>
                            </m:num>
                            <m:den>
                              <m:r>
                                <a:rPr lang="en-US" altLang="zh-TW" sz="1800" i="1">
                                  <a:latin typeface="Cambria Math" panose="02040503050406030204" pitchFamily="18" charset="0"/>
                                </a:rPr>
                                <m:t>𝑚</m:t>
                              </m:r>
                            </m:den>
                          </m:f>
                        </m:e>
                      </m:rad>
                    </m:oMath>
                  </m:oMathPara>
                </a14:m>
                <a:endParaRPr lang="en-US" sz="1800" dirty="0">
                  <a:latin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E93BBC33-09F0-CFEA-33FF-27195EFF9C90}"/>
                  </a:ext>
                </a:extLst>
              </p:cNvPr>
              <p:cNvSpPr txBox="1">
                <a:spLocks noRot="1" noChangeAspect="1" noMove="1" noResize="1" noEditPoints="1" noAdjustHandles="1" noChangeArrowheads="1" noChangeShapeType="1" noTextEdit="1"/>
              </p:cNvSpPr>
              <p:nvPr/>
            </p:nvSpPr>
            <p:spPr bwMode="auto">
              <a:xfrm>
                <a:off x="1922722" y="4600976"/>
                <a:ext cx="1451222" cy="910699"/>
              </a:xfrm>
              <a:prstGeom prst="rect">
                <a:avLst/>
              </a:prstGeom>
              <a:blipFill>
                <a:blip r:embed="rId6"/>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D5E6246-7429-B473-445C-3A5304C97C38}"/>
                  </a:ext>
                </a:extLst>
              </p:cNvPr>
              <p:cNvSpPr txBox="1"/>
              <p:nvPr/>
            </p:nvSpPr>
            <p:spPr bwMode="auto">
              <a:xfrm>
                <a:off x="1922722" y="2832710"/>
                <a:ext cx="1235338" cy="276999"/>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𝑨</m:t>
                      </m:r>
                      <m:r>
                        <a:rPr lang="en-US" sz="1800" b="0" i="1" smtClean="0">
                          <a:latin typeface="Cambria Math" panose="02040503050406030204" pitchFamily="18" charset="0"/>
                          <a:ea typeface="Cambria Math" panose="02040503050406030204" pitchFamily="18" charset="0"/>
                        </a:rPr>
                        <m:t>∙</m:t>
                      </m:r>
                      <m:r>
                        <a:rPr lang="en-US" sz="1800" b="1" i="1" smtClean="0">
                          <a:latin typeface="Cambria Math" panose="02040503050406030204" pitchFamily="18" charset="0"/>
                        </a:rPr>
                        <m:t>𝒂</m:t>
                      </m:r>
                      <m:r>
                        <a:rPr lang="en-US" sz="1800" b="0" i="1" smtClean="0">
                          <a:latin typeface="Cambria Math" panose="02040503050406030204" pitchFamily="18" charset="0"/>
                        </a:rPr>
                        <m:t>=</m:t>
                      </m:r>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panose="02040503050406030204" pitchFamily="18" charset="0"/>
                            </a:rPr>
                            <m:t>𝜔</m:t>
                          </m:r>
                        </m:e>
                        <m:sup>
                          <m:r>
                            <a:rPr lang="en-US" altLang="zh-TW" sz="1800" i="1">
                              <a:latin typeface="Cambria Math" panose="02040503050406030204" pitchFamily="18" charset="0"/>
                              <a:ea typeface="Cambria Math"/>
                            </a:rPr>
                            <m:t>2</m:t>
                          </m:r>
                        </m:sup>
                      </m:sSup>
                      <m:r>
                        <a:rPr lang="en-US" altLang="zh-TW" sz="1800" b="1" i="1" smtClean="0">
                          <a:latin typeface="Cambria Math" panose="02040503050406030204" pitchFamily="18" charset="0"/>
                          <a:ea typeface="Cambria Math"/>
                        </a:rPr>
                        <m:t>𝒂</m:t>
                      </m:r>
                    </m:oMath>
                  </m:oMathPara>
                </a14:m>
                <a:endParaRPr lang="en-US" sz="1800" dirty="0">
                  <a:latin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AD5E6246-7429-B473-445C-3A5304C97C38}"/>
                  </a:ext>
                </a:extLst>
              </p:cNvPr>
              <p:cNvSpPr txBox="1">
                <a:spLocks noRot="1" noChangeAspect="1" noMove="1" noResize="1" noEditPoints="1" noAdjustHandles="1" noChangeArrowheads="1" noChangeShapeType="1" noTextEdit="1"/>
              </p:cNvSpPr>
              <p:nvPr/>
            </p:nvSpPr>
            <p:spPr bwMode="auto">
              <a:xfrm>
                <a:off x="1922722" y="2832710"/>
                <a:ext cx="1235338" cy="276999"/>
              </a:xfrm>
              <a:prstGeom prst="rect">
                <a:avLst/>
              </a:prstGeom>
              <a:blipFill>
                <a:blip r:embed="rId7"/>
                <a:stretch>
                  <a:fillRect l="-4082" t="-9091" r="-3061" b="-909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CD8C48B-2035-3E2C-046B-5722FB680EFA}"/>
                  </a:ext>
                </a:extLst>
              </p:cNvPr>
              <p:cNvSpPr txBox="1"/>
              <p:nvPr/>
            </p:nvSpPr>
            <p:spPr bwMode="auto">
              <a:xfrm>
                <a:off x="1889971" y="2213279"/>
                <a:ext cx="2158283"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1" i="1" smtClean="0">
                          <a:latin typeface="Cambria Math" panose="02040503050406030204" pitchFamily="18" charset="0"/>
                        </a:rPr>
                        <m:t>𝒙</m:t>
                      </m:r>
                      <m:r>
                        <a:rPr lang="en-US" sz="1800" i="1">
                          <a:latin typeface="Cambria Math" panose="02040503050406030204" pitchFamily="18" charset="0"/>
                          <a:ea typeface="Cambria Math" panose="02040503050406030204" pitchFamily="18" charset="0"/>
                        </a:rPr>
                        <m:t>≡</m:t>
                      </m:r>
                      <m:d>
                        <m:dPr>
                          <m:ctrlPr>
                            <a:rPr lang="en-US" sz="1800" b="0" i="1" smtClean="0">
                              <a:latin typeface="Cambria Math" panose="02040503050406030204" pitchFamily="18" charset="0"/>
                            </a:rPr>
                          </m:ctrlPr>
                        </m:dPr>
                        <m:e>
                          <m:m>
                            <m:mPr>
                              <m:mcs>
                                <m:mc>
                                  <m:mcPr>
                                    <m:count m:val="1"/>
                                    <m:mcJc m:val="center"/>
                                  </m:mcPr>
                                </m:mc>
                              </m:mcs>
                              <m:ctrlPr>
                                <a:rPr lang="en-US" sz="1800" b="0" i="1" smtClean="0">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𝑒</m:t>
                          </m:r>
                        </m:e>
                        <m:sup>
                          <m:r>
                            <a:rPr lang="en-US" sz="1800" b="0" i="1" smtClean="0">
                              <a:latin typeface="Cambria Math" panose="02040503050406030204" pitchFamily="18" charset="0"/>
                            </a:rPr>
                            <m:t>𝑖</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sup>
                      </m:sSup>
                    </m:oMath>
                  </m:oMathPara>
                </a14:m>
                <a:endParaRPr lang="en-US" sz="1800" dirty="0">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7CD8C48B-2035-3E2C-046B-5722FB680EFA}"/>
                  </a:ext>
                </a:extLst>
              </p:cNvPr>
              <p:cNvSpPr txBox="1">
                <a:spLocks noRot="1" noChangeAspect="1" noMove="1" noResize="1" noEditPoints="1" noAdjustHandles="1" noChangeArrowheads="1" noChangeShapeType="1" noTextEdit="1"/>
              </p:cNvSpPr>
              <p:nvPr/>
            </p:nvSpPr>
            <p:spPr bwMode="auto">
              <a:xfrm>
                <a:off x="1889971" y="2213279"/>
                <a:ext cx="2158283" cy="461217"/>
              </a:xfrm>
              <a:prstGeom prst="rect">
                <a:avLst/>
              </a:prstGeom>
              <a:blipFill>
                <a:blip r:embed="rId8"/>
                <a:stretch>
                  <a:fillRect l="-1170" b="-10811"/>
                </a:stretch>
              </a:blipFill>
              <a:ln>
                <a:noFill/>
              </a:ln>
            </p:spPr>
            <p:txBody>
              <a:bodyPr/>
              <a:lstStyle/>
              <a:p>
                <a:r>
                  <a:rPr lang="en-US">
                    <a:noFill/>
                  </a:rPr>
                  <a:t> </a:t>
                </a:r>
              </a:p>
            </p:txBody>
          </p:sp>
        </mc:Fallback>
      </mc:AlternateContent>
      <p:sp>
        <p:nvSpPr>
          <p:cNvPr id="10" name="TextBox 9">
            <a:extLst>
              <a:ext uri="{FF2B5EF4-FFF2-40B4-BE49-F238E27FC236}">
                <a16:creationId xmlns:a16="http://schemas.microsoft.com/office/drawing/2014/main" id="{F71A22A1-C374-35DE-BF48-D3C40129F829}"/>
              </a:ext>
            </a:extLst>
          </p:cNvPr>
          <p:cNvSpPr txBox="1"/>
          <p:nvPr/>
        </p:nvSpPr>
        <p:spPr bwMode="auto">
          <a:xfrm>
            <a:off x="1817963" y="3152131"/>
            <a:ext cx="50798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本徵值有兩個，各自對應一本徵向量</a:t>
            </a:r>
            <a:r>
              <a:rPr lang="en-US" sz="1800" dirty="0">
                <a:latin typeface="Times New Roman" panose="02020603050405020304" pitchFamily="18" charset="0"/>
              </a:rPr>
              <a:t>。</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9759A2B-A524-41B6-E565-181053094A51}"/>
                  </a:ext>
                </a:extLst>
              </p:cNvPr>
              <p:cNvSpPr txBox="1"/>
              <p:nvPr/>
            </p:nvSpPr>
            <p:spPr bwMode="auto">
              <a:xfrm>
                <a:off x="3779912" y="3812084"/>
                <a:ext cx="1440394"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69759A2B-A524-41B6-E565-181053094A51}"/>
                  </a:ext>
                </a:extLst>
              </p:cNvPr>
              <p:cNvSpPr txBox="1">
                <a:spLocks noRot="1" noChangeAspect="1" noMove="1" noResize="1" noEditPoints="1" noAdjustHandles="1" noChangeArrowheads="1" noChangeShapeType="1" noTextEdit="1"/>
              </p:cNvSpPr>
              <p:nvPr/>
            </p:nvSpPr>
            <p:spPr bwMode="auto">
              <a:xfrm>
                <a:off x="3779912" y="3812084"/>
                <a:ext cx="1440394" cy="461217"/>
              </a:xfrm>
              <a:prstGeom prst="rect">
                <a:avLst/>
              </a:prstGeom>
              <a:blipFill>
                <a:blip r:embed="rId9"/>
                <a:stretch>
                  <a:fillRect t="-5405"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8B17610-9E2B-D2C2-0993-8AAB7237177E}"/>
                  </a:ext>
                </a:extLst>
              </p:cNvPr>
              <p:cNvSpPr txBox="1"/>
              <p:nvPr/>
            </p:nvSpPr>
            <p:spPr bwMode="auto">
              <a:xfrm>
                <a:off x="3779912" y="4825716"/>
                <a:ext cx="1618840" cy="461217"/>
              </a:xfrm>
              <a:prstGeom prst="rect">
                <a:avLst/>
              </a:prstGeom>
              <a:solidFill>
                <a:srgbClr val="FFFF99"/>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𝑎</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altLang="zh-TW" sz="1800" b="0" i="1" smtClean="0">
                              <a:latin typeface="Cambria Math" panose="02040503050406030204" pitchFamily="18" charset="0"/>
                            </a:rPr>
                          </m:ctrlPr>
                        </m:sSubPr>
                        <m:e>
                          <m:r>
                            <a:rPr lang="en-US" altLang="zh-TW" sz="1800" b="0" i="1" smtClean="0">
                              <a:latin typeface="Cambria Math" panose="02040503050406030204" pitchFamily="18" charset="0"/>
                            </a:rPr>
                            <m:t>𝐶</m:t>
                          </m:r>
                        </m:e>
                        <m:sub>
                          <m:r>
                            <a:rPr lang="en-US" altLang="zh-TW"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b="0" i="1" smtClean="0">
                                    <a:latin typeface="Cambria Math" panose="02040503050406030204" pitchFamily="18" charset="0"/>
                                  </a:rPr>
                                  <m:t>1</m:t>
                                </m:r>
                              </m:e>
                            </m:mr>
                            <m:mr>
                              <m:e>
                                <m:r>
                                  <a:rPr lang="en-US" altLang="zh-TW" sz="1800" b="0" i="1" smtClean="0">
                                    <a:latin typeface="Cambria Math" panose="02040503050406030204" pitchFamily="18" charset="0"/>
                                  </a:rPr>
                                  <m:t>−1</m:t>
                                </m:r>
                              </m:e>
                            </m:mr>
                          </m:m>
                        </m:e>
                      </m:d>
                    </m:oMath>
                  </m:oMathPara>
                </a14:m>
                <a:endParaRPr lang="en-US" sz="1800" dirty="0">
                  <a:latin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68B17610-9E2B-D2C2-0993-8AAB7237177E}"/>
                  </a:ext>
                </a:extLst>
              </p:cNvPr>
              <p:cNvSpPr txBox="1">
                <a:spLocks noRot="1" noChangeAspect="1" noMove="1" noResize="1" noEditPoints="1" noAdjustHandles="1" noChangeArrowheads="1" noChangeShapeType="1" noTextEdit="1"/>
              </p:cNvSpPr>
              <p:nvPr/>
            </p:nvSpPr>
            <p:spPr bwMode="auto">
              <a:xfrm>
                <a:off x="3779912" y="4825716"/>
                <a:ext cx="1618840" cy="461217"/>
              </a:xfrm>
              <a:prstGeom prst="rect">
                <a:avLst/>
              </a:prstGeom>
              <a:blipFill>
                <a:blip r:embed="rId10"/>
                <a:stretch>
                  <a:fillRect t="-8108" b="-1621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3B97BFD-C917-DDAD-D7D9-F793E80B18F5}"/>
                  </a:ext>
                </a:extLst>
              </p:cNvPr>
              <p:cNvSpPr txBox="1"/>
              <p:nvPr/>
            </p:nvSpPr>
            <p:spPr bwMode="auto">
              <a:xfrm>
                <a:off x="1934472" y="6131060"/>
                <a:ext cx="3993657" cy="461217"/>
              </a:xfrm>
              <a:prstGeom prst="rect">
                <a:avLst/>
              </a:prstGeom>
              <a:solidFill>
                <a:srgbClr val="FFFF00"/>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1800" i="1" smtClean="0">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1</m:t>
                                    </m:r>
                                  </m:sub>
                                </m:sSub>
                              </m:e>
                            </m:mr>
                            <m:mr>
                              <m:e>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𝑥</m:t>
                                    </m:r>
                                  </m:e>
                                  <m:sub>
                                    <m:r>
                                      <a:rPr lang="en-US" altLang="zh-TW" sz="1800" i="1">
                                        <a:latin typeface="Cambria Math" panose="02040503050406030204" pitchFamily="18" charset="0"/>
                                      </a:rPr>
                                      <m:t>2</m:t>
                                    </m:r>
                                  </m:sub>
                                </m:sSub>
                              </m:e>
                            </m:mr>
                          </m:m>
                        </m:e>
                      </m:d>
                      <m:r>
                        <a:rPr lang="en-US" altLang="zh-TW" sz="1800" b="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i="1">
                              <a:latin typeface="Cambria Math" panose="02040503050406030204" pitchFamily="18" charset="0"/>
                            </a:rPr>
                            <m:t>1</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func>
                        <m:funcPr>
                          <m:ctrlPr>
                            <a:rPr lang="en-US" sz="1800" b="1" i="1" smtClean="0">
                              <a:latin typeface="Cambria Math" panose="02040503050406030204" pitchFamily="18" charset="0"/>
                            </a:rPr>
                          </m:ctrlPr>
                        </m:funcPr>
                        <m:fName>
                          <m:r>
                            <m:rPr>
                              <m:sty m:val="p"/>
                            </m:rPr>
                            <a:rPr lang="en-US" sz="1800" b="0" i="0" smtClean="0">
                              <a:latin typeface="Cambria Math" panose="02040503050406030204" pitchFamily="18" charset="0"/>
                            </a:rPr>
                            <m:t>cos</m:t>
                          </m:r>
                          <m:sSub>
                            <m:sSubPr>
                              <m:ctrlPr>
                                <a:rPr lang="en-US" altLang="zh-TW" sz="1800" i="1">
                                  <a:latin typeface="Cambria Math" panose="02040503050406030204" pitchFamily="18" charset="0"/>
                                  <a:ea typeface="Cambria Math"/>
                                </a:rPr>
                              </m:ctrlPr>
                            </m:sSubPr>
                            <m:e>
                              <m:r>
                                <a:rPr lang="zh-TW" altLang="en-US" sz="1800" b="0" i="1" smtClean="0">
                                  <a:latin typeface="Cambria Math" panose="02040503050406030204" pitchFamily="18" charset="0"/>
                                  <a:ea typeface="Cambria Math"/>
                                </a:rPr>
                                <m:t> </m:t>
                              </m:r>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1</m:t>
                              </m:r>
                            </m:sub>
                          </m:sSub>
                          <m:r>
                            <a:rPr lang="en-US" sz="1800" i="1">
                              <a:latin typeface="Cambria Math" panose="02040503050406030204" pitchFamily="18" charset="0"/>
                            </a:rPr>
                            <m:t>𝑡</m:t>
                          </m:r>
                        </m:fName>
                        <m:e>
                          <m:r>
                            <a:rPr lang="en-US" sz="1800" b="0" i="1" smtClean="0">
                              <a:latin typeface="Cambria Math" panose="02040503050406030204" pitchFamily="18" charset="0"/>
                            </a:rPr>
                            <m:t>+</m:t>
                          </m:r>
                        </m:e>
                      </m:func>
                      <m:sSub>
                        <m:sSubPr>
                          <m:ctrlPr>
                            <a:rPr lang="en-US" sz="1800" i="1">
                              <a:latin typeface="Cambria Math" panose="02040503050406030204" pitchFamily="18" charset="0"/>
                            </a:rPr>
                          </m:ctrlPr>
                        </m:sSubPr>
                        <m:e>
                          <m:r>
                            <a:rPr lang="en-US" sz="1800" i="1">
                              <a:latin typeface="Cambria Math" panose="02040503050406030204" pitchFamily="18" charset="0"/>
                            </a:rPr>
                            <m:t>𝑐</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m>
                            <m:mPr>
                              <m:mcs>
                                <m:mc>
                                  <m:mcPr>
                                    <m:count m:val="1"/>
                                    <m:mcJc m:val="center"/>
                                  </m:mcPr>
                                </m:mc>
                              </m:mcs>
                              <m:ctrlPr>
                                <a:rPr lang="en-US" sz="1800" i="1">
                                  <a:latin typeface="Cambria Math" panose="02040503050406030204" pitchFamily="18" charset="0"/>
                                </a:rPr>
                              </m:ctrlPr>
                            </m:mPr>
                            <m:mr>
                              <m:e>
                                <m:r>
                                  <m:rPr>
                                    <m:brk m:alnAt="7"/>
                                  </m:rPr>
                                  <a:rPr lang="en-US" sz="1800" i="1">
                                    <a:latin typeface="Cambria Math" panose="02040503050406030204" pitchFamily="18" charset="0"/>
                                  </a:rPr>
                                  <m:t>1</m:t>
                                </m:r>
                              </m:e>
                            </m:mr>
                            <m:mr>
                              <m:e>
                                <m:r>
                                  <a:rPr lang="en-US" altLang="zh-TW" sz="1800" i="1">
                                    <a:latin typeface="Cambria Math" panose="02040503050406030204" pitchFamily="18" charset="0"/>
                                  </a:rPr>
                                  <m:t>−1</m:t>
                                </m:r>
                              </m:e>
                            </m:mr>
                          </m:m>
                        </m:e>
                      </m:d>
                      <m:r>
                        <m:rPr>
                          <m:sty m:val="p"/>
                        </m:rPr>
                        <a:rPr lang="en-US" sz="1800">
                          <a:latin typeface="Cambria Math" panose="02040503050406030204" pitchFamily="18" charset="0"/>
                        </a:rPr>
                        <m:t>cos</m:t>
                      </m:r>
                      <m:r>
                        <a:rPr lang="zh-TW" altLang="en-US" sz="1800" b="0" i="1" smtClean="0">
                          <a:latin typeface="Cambria Math" panose="02040503050406030204" pitchFamily="18" charset="0"/>
                        </a:rPr>
                        <m:t> </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panose="02040503050406030204" pitchFamily="18" charset="0"/>
                            </a:rPr>
                            <m:t>𝜔</m:t>
                          </m:r>
                        </m:e>
                        <m:sub>
                          <m:r>
                            <a:rPr lang="en-US" altLang="zh-TW" sz="1800" i="1">
                              <a:latin typeface="Cambria Math" panose="02040503050406030204" pitchFamily="18" charset="0"/>
                              <a:ea typeface="Cambria Math"/>
                            </a:rPr>
                            <m:t>2</m:t>
                          </m:r>
                        </m:sub>
                      </m:sSub>
                      <m:r>
                        <a:rPr lang="en-US" sz="1800" i="1">
                          <a:latin typeface="Cambria Math" panose="02040503050406030204" pitchFamily="18" charset="0"/>
                        </a:rPr>
                        <m:t>𝑡</m:t>
                      </m:r>
                    </m:oMath>
                  </m:oMathPara>
                </a14:m>
                <a:endParaRPr lang="en-US" sz="1800" dirty="0">
                  <a:latin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C3B97BFD-C917-DDAD-D7D9-F793E80B18F5}"/>
                  </a:ext>
                </a:extLst>
              </p:cNvPr>
              <p:cNvSpPr txBox="1">
                <a:spLocks noRot="1" noChangeAspect="1" noMove="1" noResize="1" noEditPoints="1" noAdjustHandles="1" noChangeArrowheads="1" noChangeShapeType="1" noTextEdit="1"/>
              </p:cNvSpPr>
              <p:nvPr/>
            </p:nvSpPr>
            <p:spPr bwMode="auto">
              <a:xfrm>
                <a:off x="1934472" y="6131060"/>
                <a:ext cx="3993657" cy="461217"/>
              </a:xfrm>
              <a:prstGeom prst="rect">
                <a:avLst/>
              </a:prstGeom>
              <a:blipFill>
                <a:blip r:embed="rId11"/>
                <a:stretch>
                  <a:fillRect t="-5405" r="-635" b="-18919"/>
                </a:stretch>
              </a:blipFill>
              <a:ln>
                <a:no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3CCD3B1E-6C41-25C0-8D53-F6263F18806C}"/>
              </a:ext>
            </a:extLst>
          </p:cNvPr>
          <p:cNvSpPr txBox="1"/>
          <p:nvPr/>
        </p:nvSpPr>
        <p:spPr bwMode="auto">
          <a:xfrm>
            <a:off x="1907771" y="5661248"/>
            <a:ext cx="28608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sz="1800" dirty="0" err="1">
                <a:latin typeface="Times New Roman" panose="02020603050405020304" pitchFamily="18" charset="0"/>
              </a:rPr>
              <a:t>代入前面的解</a:t>
            </a:r>
            <a:r>
              <a:rPr lang="en-US" sz="1800" dirty="0">
                <a:latin typeface="Times New Roman" panose="02020603050405020304" pitchFamily="18" charset="0"/>
              </a:rPr>
              <a:t>：</a:t>
            </a:r>
          </a:p>
        </p:txBody>
      </p:sp>
    </p:spTree>
    <p:extLst>
      <p:ext uri="{BB962C8B-B14F-4D97-AF65-F5344CB8AC3E}">
        <p14:creationId xmlns:p14="http://schemas.microsoft.com/office/powerpoint/2010/main" val="44896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1" grpId="0" animBg="1"/>
      <p:bldP spid="12" grpId="0" animBg="1"/>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5D8BE-6E7F-107E-C04D-9E1D8E6B7EF3}"/>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0658" name="文字方塊 2">
                <a:extLst>
                  <a:ext uri="{FF2B5EF4-FFF2-40B4-BE49-F238E27FC236}">
                    <a16:creationId xmlns:a16="http://schemas.microsoft.com/office/drawing/2014/main" id="{2DC703C5-01EF-E1BD-137A-722B78D39FAB}"/>
                  </a:ext>
                </a:extLst>
              </p:cNvPr>
              <p:cNvSpPr txBox="1">
                <a:spLocks noChangeArrowheads="1"/>
              </p:cNvSpPr>
              <p:nvPr/>
            </p:nvSpPr>
            <p:spPr bwMode="auto">
              <a:xfrm>
                <a:off x="3265136" y="1059149"/>
                <a:ext cx="4929188"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常數 </a:t>
                </a:r>
                <a14:m>
                  <m:oMath xmlns:m="http://schemas.openxmlformats.org/officeDocument/2006/math">
                    <m:r>
                      <a:rPr kumimoji="1" lang="en-US" altLang="zh-TW" sz="1800" b="0" i="1" smtClean="0">
                        <a:latin typeface="Cambria Math" panose="02040503050406030204" pitchFamily="18" charset="0"/>
                      </a:rPr>
                      <m:t>𝐶</m:t>
                    </m:r>
                  </m:oMath>
                </a14:m>
                <a:r>
                  <a:rPr lang="zh-TW" altLang="en-US" sz="1800" dirty="0"/>
                  <a:t> 是任意數，我們似乎得到無限多組解。</a:t>
                </a:r>
              </a:p>
            </p:txBody>
          </p:sp>
        </mc:Choice>
        <mc:Fallback xmlns="">
          <p:sp>
            <p:nvSpPr>
              <p:cNvPr id="70658" name="文字方塊 2"/>
              <p:cNvSpPr txBox="1">
                <a:spLocks noRot="1" noChangeAspect="1" noMove="1" noResize="1" noEditPoints="1" noAdjustHandles="1" noChangeArrowheads="1" noChangeShapeType="1" noTextEdit="1"/>
              </p:cNvSpPr>
              <p:nvPr/>
            </p:nvSpPr>
            <p:spPr bwMode="auto">
              <a:xfrm>
                <a:off x="3265136" y="1059149"/>
                <a:ext cx="4929188" cy="369888"/>
              </a:xfrm>
              <a:prstGeom prst="rect">
                <a:avLst/>
              </a:prstGeom>
              <a:blipFill>
                <a:blip r:embed="rId2"/>
                <a:stretch>
                  <a:fillRect l="-128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659" name="文字方塊 3">
                <a:extLst>
                  <a:ext uri="{FF2B5EF4-FFF2-40B4-BE49-F238E27FC236}">
                    <a16:creationId xmlns:a16="http://schemas.microsoft.com/office/drawing/2014/main" id="{D90A0164-5E30-D5AD-51E2-7338432699E8}"/>
                  </a:ext>
                </a:extLst>
              </p:cNvPr>
              <p:cNvSpPr txBox="1">
                <a:spLocks noChangeArrowheads="1"/>
              </p:cNvSpPr>
              <p:nvPr/>
            </p:nvSpPr>
            <p:spPr bwMode="auto">
              <a:xfrm>
                <a:off x="100805" y="-1899592"/>
                <a:ext cx="5143500"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但如同自由落體， </a:t>
                </a:r>
                <a14:m>
                  <m:oMath xmlns:m="http://schemas.openxmlformats.org/officeDocument/2006/math">
                    <m:r>
                      <a:rPr kumimoji="1" lang="en-US" altLang="zh-TW" sz="1800" b="0" i="1" smtClean="0">
                        <a:latin typeface="Cambria Math" panose="02040503050406030204" pitchFamily="18" charset="0"/>
                      </a:rPr>
                      <m:t>𝐶</m:t>
                    </m:r>
                  </m:oMath>
                </a14:m>
                <a:r>
                  <a:rPr lang="zh-TW" altLang="en-US" sz="1800" dirty="0"/>
                  <a:t> 可以由起始速度決定：</a:t>
                </a:r>
              </a:p>
            </p:txBody>
          </p:sp>
        </mc:Choice>
        <mc:Fallback xmlns="">
          <p:sp>
            <p:nvSpPr>
              <p:cNvPr id="70659" name="文字方塊 3"/>
              <p:cNvSpPr txBox="1">
                <a:spLocks noRot="1" noChangeAspect="1" noMove="1" noResize="1" noEditPoints="1" noAdjustHandles="1" noChangeArrowheads="1" noChangeShapeType="1" noTextEdit="1"/>
              </p:cNvSpPr>
              <p:nvPr/>
            </p:nvSpPr>
            <p:spPr bwMode="auto">
              <a:xfrm>
                <a:off x="100805" y="-1899592"/>
                <a:ext cx="5143500" cy="369887"/>
              </a:xfrm>
              <a:prstGeom prst="rect">
                <a:avLst/>
              </a:prstGeom>
              <a:blipFill>
                <a:blip r:embed="rId3"/>
                <a:stretch>
                  <a:fillRect l="-1235"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0660" name="Rectangle 4">
            <a:extLst>
              <a:ext uri="{FF2B5EF4-FFF2-40B4-BE49-F238E27FC236}">
                <a16:creationId xmlns:a16="http://schemas.microsoft.com/office/drawing/2014/main" id="{75B5C3F6-999E-B697-7BA4-B8DB860A6BD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2" name="Rectangle 6">
            <a:extLst>
              <a:ext uri="{FF2B5EF4-FFF2-40B4-BE49-F238E27FC236}">
                <a16:creationId xmlns:a16="http://schemas.microsoft.com/office/drawing/2014/main" id="{679DB4CC-DBB6-584D-968A-B146900EBCD7}"/>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lang="zh-TW" altLang="en-US"/>
          </a:p>
        </p:txBody>
      </p:sp>
      <p:sp>
        <p:nvSpPr>
          <p:cNvPr id="70664" name="文字方塊 8">
            <a:extLst>
              <a:ext uri="{FF2B5EF4-FFF2-40B4-BE49-F238E27FC236}">
                <a16:creationId xmlns:a16="http://schemas.microsoft.com/office/drawing/2014/main" id="{78DB5A65-467A-F441-48B9-F628550E8BD8}"/>
              </a:ext>
            </a:extLst>
          </p:cNvPr>
          <p:cNvSpPr txBox="1">
            <a:spLocks noChangeArrowheads="1"/>
          </p:cNvSpPr>
          <p:nvPr/>
        </p:nvSpPr>
        <p:spPr bwMode="auto">
          <a:xfrm>
            <a:off x="828596" y="2984995"/>
            <a:ext cx="40306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阻力作用下的物體，速度呈指數遞減。</a:t>
            </a:r>
          </a:p>
        </p:txBody>
      </p:sp>
      <p:pic>
        <p:nvPicPr>
          <p:cNvPr id="70665" name="Picture 8" descr="C:\Users\Chia-Hung Chang\Downloads\Data\Serway\VII\Media\Images\chapter44\4409.jpg">
            <a:extLst>
              <a:ext uri="{FF2B5EF4-FFF2-40B4-BE49-F238E27FC236}">
                <a16:creationId xmlns:a16="http://schemas.microsoft.com/office/drawing/2014/main" id="{1682C419-B2A8-98B3-17CB-AC6E29C0A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281"/>
          <a:stretch>
            <a:fillRect/>
          </a:stretch>
        </p:blipFill>
        <p:spPr bwMode="auto">
          <a:xfrm>
            <a:off x="5401185" y="2141486"/>
            <a:ext cx="2632075"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9" descr="C:\Users\Chia-Hung Chang\Downloads\Data\bensons\Ch04\fig4.32.jpg">
            <a:extLst>
              <a:ext uri="{FF2B5EF4-FFF2-40B4-BE49-F238E27FC236}">
                <a16:creationId xmlns:a16="http://schemas.microsoft.com/office/drawing/2014/main" id="{5989D788-27C1-9B1B-E316-709E2EBB5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0540"/>
          <a:stretch>
            <a:fillRect/>
          </a:stretch>
        </p:blipFill>
        <p:spPr bwMode="auto">
          <a:xfrm>
            <a:off x="871447" y="4141737"/>
            <a:ext cx="39449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9" name="文字方塊 13">
            <a:extLst>
              <a:ext uri="{FF2B5EF4-FFF2-40B4-BE49-F238E27FC236}">
                <a16:creationId xmlns:a16="http://schemas.microsoft.com/office/drawing/2014/main" id="{5990A424-6024-FA1E-B2AC-D0F12644E3F8}"/>
              </a:ext>
            </a:extLst>
          </p:cNvPr>
          <p:cNvSpPr txBox="1">
            <a:spLocks noChangeArrowheads="1"/>
          </p:cNvSpPr>
          <p:nvPr/>
        </p:nvSpPr>
        <p:spPr bwMode="auto">
          <a:xfrm>
            <a:off x="6544185" y="3998861"/>
            <a:ext cx="1571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指數遞減</a:t>
            </a:r>
          </a:p>
        </p:txBody>
      </p:sp>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16D65FAB-8ABA-CDD1-085D-59A680B3D92A}"/>
                  </a:ext>
                </a:extLst>
              </p:cNvPr>
              <p:cNvSpPr txBox="1"/>
              <p:nvPr/>
            </p:nvSpPr>
            <p:spPr bwMode="auto">
              <a:xfrm>
                <a:off x="1829127" y="1024057"/>
                <a:ext cx="1227772"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latin typeface="Times New Roman" panose="02020603050405020304" pitchFamily="18" charset="0"/>
                </a:endParaRPr>
              </a:p>
            </p:txBody>
          </p:sp>
        </mc:Choice>
        <mc:Fallback xmlns="">
          <p:sp>
            <p:nvSpPr>
              <p:cNvPr id="16" name="文字方塊 15">
                <a:extLst>
                  <a:ext uri="{FF2B5EF4-FFF2-40B4-BE49-F238E27FC236}">
                    <a16:creationId xmlns:a16="http://schemas.microsoft.com/office/drawing/2014/main" id="{16D65FAB-8ABA-CDD1-085D-59A680B3D92A}"/>
                  </a:ext>
                </a:extLst>
              </p:cNvPr>
              <p:cNvSpPr txBox="1">
                <a:spLocks noRot="1" noChangeAspect="1" noMove="1" noResize="1" noEditPoints="1" noAdjustHandles="1" noChangeArrowheads="1" noChangeShapeType="1" noTextEdit="1"/>
              </p:cNvSpPr>
              <p:nvPr/>
            </p:nvSpPr>
            <p:spPr bwMode="auto">
              <a:xfrm>
                <a:off x="1829127" y="1024057"/>
                <a:ext cx="1227772" cy="408766"/>
              </a:xfrm>
              <a:prstGeom prst="rect">
                <a:avLst/>
              </a:prstGeom>
              <a:blipFill>
                <a:blip r:embed="rId6"/>
                <a:stretch>
                  <a:fillRect l="-2062" b="-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8BAFAAA1-364C-E34F-70FD-CA83FD972B49}"/>
                  </a:ext>
                </a:extLst>
              </p:cNvPr>
              <p:cNvSpPr txBox="1"/>
              <p:nvPr/>
            </p:nvSpPr>
            <p:spPr bwMode="auto">
              <a:xfrm>
                <a:off x="1835696" y="1597599"/>
                <a:ext cx="1682705" cy="276999"/>
              </a:xfrm>
              <a:prstGeom prst="rect">
                <a:avLst/>
              </a:prstGeom>
              <a:solidFill>
                <a:srgbClr val="FFFFCC"/>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d>
                        <m:dPr>
                          <m:ctrlPr>
                            <a:rPr lang="en-US" altLang="zh-TW" sz="1800" i="1" smtClean="0">
                              <a:latin typeface="Cambria Math" panose="02040503050406030204" pitchFamily="18" charset="0"/>
                            </a:rPr>
                          </m:ctrlPr>
                        </m:dPr>
                        <m:e>
                          <m:r>
                            <a:rPr lang="en-US" altLang="zh-TW" sz="1800" b="0" i="1" smtClean="0">
                              <a:latin typeface="Cambria Math" panose="02040503050406030204" pitchFamily="18" charset="0"/>
                            </a:rPr>
                            <m:t>0</m:t>
                          </m:r>
                        </m:e>
                      </m:d>
                      <m:r>
                        <a:rPr kumimoji="1" lang="en-US" altLang="zh-TW" sz="1800" b="0" i="1" smtClean="0">
                          <a:latin typeface="Cambria Math" panose="02040503050406030204" pitchFamily="18" charset="0"/>
                        </a:rPr>
                        <m:t>=</m:t>
                      </m:r>
                      <m:r>
                        <a:rPr kumimoji="1" lang="en-US" altLang="zh-TW" sz="1800" b="0" i="1" smtClean="0">
                          <a:latin typeface="Cambria Math" panose="02040503050406030204" pitchFamily="18" charset="0"/>
                        </a:rPr>
                        <m:t>𝐶</m:t>
                      </m:r>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𝑣</m:t>
                          </m:r>
                        </m:e>
                        <m:sub>
                          <m:r>
                            <a:rPr kumimoji="1" lang="en-US" altLang="zh-TW" sz="1800" b="0" i="1" smtClean="0">
                              <a:latin typeface="Cambria Math" panose="02040503050406030204" pitchFamily="18" charset="0"/>
                            </a:rPr>
                            <m:t>𝑥</m:t>
                          </m:r>
                          <m:r>
                            <a:rPr kumimoji="1" lang="en-US" altLang="zh-TW" sz="1800" b="0" i="1" smtClean="0">
                              <a:latin typeface="Cambria Math" panose="02040503050406030204" pitchFamily="18" charset="0"/>
                            </a:rPr>
                            <m:t>0</m:t>
                          </m:r>
                        </m:sub>
                      </m:sSub>
                    </m:oMath>
                  </m:oMathPara>
                </a14:m>
                <a:endParaRPr kumimoji="1" lang="zh-TW" altLang="en-US" sz="1800" dirty="0">
                  <a:latin typeface="Times New Roman" panose="02020603050405020304" pitchFamily="18" charset="0"/>
                </a:endParaRPr>
              </a:p>
            </p:txBody>
          </p:sp>
        </mc:Choice>
        <mc:Fallback xmlns="">
          <p:sp>
            <p:nvSpPr>
              <p:cNvPr id="17" name="文字方塊 16">
                <a:extLst>
                  <a:ext uri="{FF2B5EF4-FFF2-40B4-BE49-F238E27FC236}">
                    <a16:creationId xmlns:a16="http://schemas.microsoft.com/office/drawing/2014/main" id="{8BAFAAA1-364C-E34F-70FD-CA83FD972B49}"/>
                  </a:ext>
                </a:extLst>
              </p:cNvPr>
              <p:cNvSpPr txBox="1">
                <a:spLocks noRot="1" noChangeAspect="1" noMove="1" noResize="1" noEditPoints="1" noAdjustHandles="1" noChangeArrowheads="1" noChangeShapeType="1" noTextEdit="1"/>
              </p:cNvSpPr>
              <p:nvPr/>
            </p:nvSpPr>
            <p:spPr bwMode="auto">
              <a:xfrm>
                <a:off x="1835696" y="1597599"/>
                <a:ext cx="1682705" cy="276999"/>
              </a:xfrm>
              <a:prstGeom prst="rect">
                <a:avLst/>
              </a:prstGeom>
              <a:blipFill>
                <a:blip r:embed="rId7"/>
                <a:stretch>
                  <a:fillRect l="-1504" r="-752" b="-1304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A0623950-40F2-D8DB-039E-25DA6147C784}"/>
                  </a:ext>
                </a:extLst>
              </p:cNvPr>
              <p:cNvSpPr txBox="1"/>
              <p:nvPr/>
            </p:nvSpPr>
            <p:spPr bwMode="auto">
              <a:xfrm>
                <a:off x="1835696" y="2440159"/>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latin typeface="Times New Roman" panose="02020603050405020304" pitchFamily="18" charset="0"/>
                </a:endParaRPr>
              </a:p>
            </p:txBody>
          </p:sp>
        </mc:Choice>
        <mc:Fallback xmlns="">
          <p:sp>
            <p:nvSpPr>
              <p:cNvPr id="18" name="文字方塊 17">
                <a:extLst>
                  <a:ext uri="{FF2B5EF4-FFF2-40B4-BE49-F238E27FC236}">
                    <a16:creationId xmlns:a16="http://schemas.microsoft.com/office/drawing/2014/main" id="{A0623950-40F2-D8DB-039E-25DA6147C784}"/>
                  </a:ext>
                </a:extLst>
              </p:cNvPr>
              <p:cNvSpPr txBox="1">
                <a:spLocks noRot="1" noChangeAspect="1" noMove="1" noResize="1" noEditPoints="1" noAdjustHandles="1" noChangeArrowheads="1" noChangeShapeType="1" noTextEdit="1"/>
              </p:cNvSpPr>
              <p:nvPr/>
            </p:nvSpPr>
            <p:spPr bwMode="auto">
              <a:xfrm>
                <a:off x="1835696" y="2440159"/>
                <a:ext cx="1409297" cy="408766"/>
              </a:xfrm>
              <a:prstGeom prst="rect">
                <a:avLst/>
              </a:prstGeom>
              <a:blipFill>
                <a:blip r:embed="rId8"/>
                <a:stretch>
                  <a:fillRect l="-1786" b="-1212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1C501744-14A1-013F-C85A-70230CC48E60}"/>
                  </a:ext>
                </a:extLst>
              </p:cNvPr>
              <p:cNvSpPr txBox="1"/>
              <p:nvPr/>
            </p:nvSpPr>
            <p:spPr bwMode="auto">
              <a:xfrm>
                <a:off x="6268161" y="3060664"/>
                <a:ext cx="1409297" cy="408766"/>
              </a:xfrm>
              <a:prstGeom prst="rect">
                <a:avLst/>
              </a:prstGeom>
              <a:solidFill>
                <a:srgbClr val="FFFF00"/>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en-US" altLang="zh-TW" sz="1800" b="0" i="1" smtClean="0">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r>
                            <a:rPr lang="en-US" altLang="zh-TW" sz="1800" i="1">
                              <a:latin typeface="Cambria Math" panose="02040503050406030204" pitchFamily="18" charset="0"/>
                            </a:rPr>
                            <m:t>0</m:t>
                          </m:r>
                        </m:sub>
                      </m:sSub>
                      <m:sSup>
                        <m:sSupPr>
                          <m:ctrlPr>
                            <a:rPr lang="zh-TW" altLang="en-US" sz="1800" i="1" dirty="0" smtClean="0">
                              <a:latin typeface="Cambria Math" panose="02040503050406030204" pitchFamily="18" charset="0"/>
                            </a:rPr>
                          </m:ctrlPr>
                        </m:sSupPr>
                        <m:e>
                          <m:r>
                            <a:rPr lang="en-US" altLang="zh-TW" sz="1800" b="0" i="1" dirty="0" smtClean="0">
                              <a:latin typeface="Cambria Math" panose="02040503050406030204" pitchFamily="18" charset="0"/>
                            </a:rPr>
                            <m:t>𝑒</m:t>
                          </m:r>
                        </m:e>
                        <m:sup>
                          <m:r>
                            <a:rPr lang="en-US" altLang="zh-TW" sz="1800" b="0" i="1" dirty="0" smtClean="0">
                              <a:latin typeface="Cambria Math" panose="02040503050406030204" pitchFamily="18" charset="0"/>
                            </a:rPr>
                            <m:t>−</m:t>
                          </m:r>
                          <m:f>
                            <m:fPr>
                              <m:ctrlPr>
                                <a:rPr lang="en-US" altLang="zh-TW" sz="1800" b="0" i="1" dirty="0" smtClean="0">
                                  <a:latin typeface="Cambria Math" panose="02040503050406030204" pitchFamily="18" charset="0"/>
                                </a:rPr>
                              </m:ctrlPr>
                            </m:fPr>
                            <m:num>
                              <m:r>
                                <a:rPr lang="en-US" altLang="zh-TW" sz="1800" b="0" i="1" dirty="0" smtClean="0">
                                  <a:latin typeface="Cambria Math" panose="02040503050406030204" pitchFamily="18" charset="0"/>
                                </a:rPr>
                                <m:t>𝑘</m:t>
                              </m:r>
                            </m:num>
                            <m:den>
                              <m:r>
                                <a:rPr lang="en-US" altLang="zh-TW" sz="1800" b="0" i="1" dirty="0" smtClean="0">
                                  <a:latin typeface="Cambria Math" panose="02040503050406030204" pitchFamily="18" charset="0"/>
                                </a:rPr>
                                <m:t>𝑚</m:t>
                              </m:r>
                            </m:den>
                          </m:f>
                          <m:r>
                            <a:rPr lang="en-US" altLang="zh-TW" sz="1800" b="0" i="1" dirty="0" smtClean="0">
                              <a:latin typeface="Cambria Math" panose="02040503050406030204" pitchFamily="18" charset="0"/>
                            </a:rPr>
                            <m:t>𝑡</m:t>
                          </m:r>
                        </m:sup>
                      </m:sSup>
                    </m:oMath>
                  </m:oMathPara>
                </a14:m>
                <a:endParaRPr kumimoji="1" lang="zh-TW" altLang="en-US" sz="1800" dirty="0">
                  <a:latin typeface="Times New Roman" panose="02020603050405020304" pitchFamily="18" charset="0"/>
                </a:endParaRPr>
              </a:p>
            </p:txBody>
          </p:sp>
        </mc:Choice>
        <mc:Fallback xmlns="">
          <p:sp>
            <p:nvSpPr>
              <p:cNvPr id="19" name="文字方塊 18">
                <a:extLst>
                  <a:ext uri="{FF2B5EF4-FFF2-40B4-BE49-F238E27FC236}">
                    <a16:creationId xmlns:a16="http://schemas.microsoft.com/office/drawing/2014/main" id="{1C501744-14A1-013F-C85A-70230CC48E60}"/>
                  </a:ext>
                </a:extLst>
              </p:cNvPr>
              <p:cNvSpPr txBox="1">
                <a:spLocks noRot="1" noChangeAspect="1" noMove="1" noResize="1" noEditPoints="1" noAdjustHandles="1" noChangeArrowheads="1" noChangeShapeType="1" noTextEdit="1"/>
              </p:cNvSpPr>
              <p:nvPr/>
            </p:nvSpPr>
            <p:spPr bwMode="auto">
              <a:xfrm>
                <a:off x="6268161" y="3060664"/>
                <a:ext cx="1409297" cy="408766"/>
              </a:xfrm>
              <a:prstGeom prst="rect">
                <a:avLst/>
              </a:prstGeom>
              <a:blipFill>
                <a:blip r:embed="rId9"/>
                <a:stretch>
                  <a:fillRect l="-1786" b="-8824"/>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文字方塊 15">
                <a:extLst>
                  <a:ext uri="{FF2B5EF4-FFF2-40B4-BE49-F238E27FC236}">
                    <a16:creationId xmlns:a16="http://schemas.microsoft.com/office/drawing/2014/main" id="{48F077AE-B815-0034-E8C7-6CD699AFA47A}"/>
                  </a:ext>
                </a:extLst>
              </p:cNvPr>
              <p:cNvSpPr txBox="1"/>
              <p:nvPr/>
            </p:nvSpPr>
            <p:spPr bwMode="auto">
              <a:xfrm>
                <a:off x="5533272" y="2141486"/>
                <a:ext cx="539122" cy="276999"/>
              </a:xfrm>
              <a:prstGeom prst="rect">
                <a:avLst/>
              </a:prstGeom>
              <a:solidFill>
                <a:schemeClr val="bg1"/>
              </a:solidFill>
              <a:ln w="9525">
                <a:noFill/>
                <a:miter lim="800000"/>
                <a:headEnd/>
                <a:tailEnd/>
              </a:ln>
            </p:spPr>
            <p:txBody>
              <a:bodyPr wrap="none" lIns="0" tIns="0" rIns="0" bIns="0" rtlCol="0">
                <a:spAutoFit/>
              </a:bodyPr>
              <a:lstStyle/>
              <a:p>
                <a:pPr>
                  <a:spcBef>
                    <a:spcPct val="50000"/>
                  </a:spcBef>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𝑣</m:t>
                          </m:r>
                        </m:e>
                        <m:sub>
                          <m:r>
                            <a:rPr lang="en-US" altLang="zh-TW" sz="1800" i="1">
                              <a:latin typeface="Cambria Math" panose="02040503050406030204" pitchFamily="18" charset="0"/>
                            </a:rPr>
                            <m:t>𝑥</m:t>
                          </m:r>
                        </m:sub>
                      </m:sSub>
                      <m:r>
                        <a:rPr lang="zh-TW" altLang="en-US" sz="1800" b="0" i="1" smtClean="0">
                          <a:latin typeface="Cambria Math" panose="02040503050406030204" pitchFamily="18" charset="0"/>
                        </a:rPr>
                        <m:t>     </m:t>
                      </m:r>
                    </m:oMath>
                  </m:oMathPara>
                </a14:m>
                <a:endParaRPr kumimoji="1" lang="zh-TW" altLang="en-US" sz="1800" dirty="0">
                  <a:latin typeface="Times New Roman" panose="02020603050405020304" pitchFamily="18" charset="0"/>
                </a:endParaRPr>
              </a:p>
            </p:txBody>
          </p:sp>
        </mc:Choice>
        <mc:Fallback xmlns="">
          <p:sp>
            <p:nvSpPr>
              <p:cNvPr id="2" name="文字方塊 15">
                <a:extLst>
                  <a:ext uri="{FF2B5EF4-FFF2-40B4-BE49-F238E27FC236}">
                    <a16:creationId xmlns:a16="http://schemas.microsoft.com/office/drawing/2014/main" id="{48F077AE-B815-0034-E8C7-6CD699AFA47A}"/>
                  </a:ext>
                </a:extLst>
              </p:cNvPr>
              <p:cNvSpPr txBox="1">
                <a:spLocks noRot="1" noChangeAspect="1" noMove="1" noResize="1" noEditPoints="1" noAdjustHandles="1" noChangeArrowheads="1" noChangeShapeType="1" noTextEdit="1"/>
              </p:cNvSpPr>
              <p:nvPr/>
            </p:nvSpPr>
            <p:spPr bwMode="auto">
              <a:xfrm>
                <a:off x="5533272" y="2141486"/>
                <a:ext cx="539122" cy="276999"/>
              </a:xfrm>
              <a:prstGeom prst="rect">
                <a:avLst/>
              </a:prstGeom>
              <a:blipFill>
                <a:blip r:embed="rId10"/>
                <a:stretch>
                  <a:fillRect l="-4545" t="-4348" r="-13636" b="-34783"/>
                </a:stretch>
              </a:blipFill>
              <a:ln w="9525">
                <a:noFill/>
                <a:miter lim="800000"/>
                <a:headEnd/>
                <a:tailEnd/>
              </a:ln>
            </p:spPr>
            <p:txBody>
              <a:bodyPr/>
              <a:lstStyle/>
              <a:p>
                <a:r>
                  <a:rPr lang="en-US">
                    <a:noFill/>
                  </a:rPr>
                  <a:t> </a:t>
                </a:r>
              </a:p>
            </p:txBody>
          </p:sp>
        </mc:Fallback>
      </mc:AlternateContent>
      <p:sp>
        <p:nvSpPr>
          <p:cNvPr id="3" name="TextBox 2">
            <a:extLst>
              <a:ext uri="{FF2B5EF4-FFF2-40B4-BE49-F238E27FC236}">
                <a16:creationId xmlns:a16="http://schemas.microsoft.com/office/drawing/2014/main" id="{B53BF14B-A641-9038-D250-408FD6D4C807}"/>
              </a:ext>
            </a:extLst>
          </p:cNvPr>
          <p:cNvSpPr txBox="1"/>
          <p:nvPr/>
        </p:nvSpPr>
        <p:spPr>
          <a:xfrm>
            <a:off x="1757522" y="559078"/>
            <a:ext cx="3678977"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阻力下拋體的水平速度</a:t>
            </a:r>
            <a:r>
              <a:rPr lang="en-US"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4473716F-7F2C-B16E-76BA-03D5CD060605}"/>
              </a:ext>
            </a:extLst>
          </p:cNvPr>
          <p:cNvSpPr txBox="1"/>
          <p:nvPr/>
        </p:nvSpPr>
        <p:spPr>
          <a:xfrm>
            <a:off x="826568" y="3414486"/>
            <a:ext cx="4670623" cy="369332"/>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積分後即可得到任何時間的水平距離</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63047691"/>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a:spAutoFit/>
      </a:bodyPr>
      <a:lstStyle>
        <a:defPPr algn="l">
          <a:lnSpc>
            <a:spcPct val="150000"/>
          </a:lnSpc>
          <a:defRPr sz="1800" dirty="0">
            <a:latin typeface="Times New Roman" panose="02020603050405020304" pitchFamily="18" charset="0"/>
            <a:cs typeface="Times New Roman" panose="02020603050405020304" pitchFamily="18" charset="0"/>
          </a:defRPr>
        </a:defPPr>
      </a:lstStyle>
    </a:tx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7417</TotalTime>
  <Words>6734</Words>
  <Application>Microsoft Macintosh PowerPoint</Application>
  <PresentationFormat>On-screen Show (4:3)</PresentationFormat>
  <Paragraphs>892</Paragraphs>
  <Slides>83</Slides>
  <Notes>0</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9" baseType="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因垂直與水平的獨立性，因此等同於阻力下的自由落體。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因垂直與水平的獨立性，因此等同於阻力下的自由落體。</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Vincent Chang</dc:creator>
  <cp:lastModifiedBy>Chia-Hung Vincent Chang</cp:lastModifiedBy>
  <cp:revision>168</cp:revision>
  <cp:lastPrinted>2025-10-19T09:21:55Z</cp:lastPrinted>
  <dcterms:created xsi:type="dcterms:W3CDTF">2020-10-26T05:33:27Z</dcterms:created>
  <dcterms:modified xsi:type="dcterms:W3CDTF">2025-10-21T12:09:40Z</dcterms:modified>
</cp:coreProperties>
</file>