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150" r:id="rId2"/>
    <p:sldId id="1796" r:id="rId3"/>
    <p:sldId id="928" r:id="rId4"/>
    <p:sldId id="1829" r:id="rId5"/>
    <p:sldId id="1599" r:id="rId6"/>
    <p:sldId id="1567" r:id="rId7"/>
    <p:sldId id="1581" r:id="rId8"/>
    <p:sldId id="1598" r:id="rId9"/>
    <p:sldId id="1831" r:id="rId10"/>
    <p:sldId id="1793" r:id="rId11"/>
    <p:sldId id="1830" r:id="rId12"/>
    <p:sldId id="1806" r:id="rId13"/>
    <p:sldId id="1784" r:id="rId14"/>
    <p:sldId id="1799" r:id="rId15"/>
    <p:sldId id="1800" r:id="rId16"/>
    <p:sldId id="1801" r:id="rId17"/>
    <p:sldId id="1820" r:id="rId18"/>
    <p:sldId id="1803" r:id="rId19"/>
    <p:sldId id="1804" r:id="rId20"/>
    <p:sldId id="1097" r:id="rId21"/>
    <p:sldId id="1802" r:id="rId22"/>
    <p:sldId id="1605" r:id="rId23"/>
    <p:sldId id="1805" r:id="rId24"/>
    <p:sldId id="1604" r:id="rId25"/>
    <p:sldId id="1813" r:id="rId26"/>
    <p:sldId id="1624" r:id="rId27"/>
    <p:sldId id="1660" r:id="rId28"/>
    <p:sldId id="1817" r:id="rId29"/>
    <p:sldId id="1808" r:id="rId30"/>
    <p:sldId id="1814" r:id="rId31"/>
    <p:sldId id="1815" r:id="rId32"/>
    <p:sldId id="911" r:id="rId33"/>
    <p:sldId id="1809" r:id="rId34"/>
    <p:sldId id="1811" r:id="rId35"/>
    <p:sldId id="1812" r:id="rId36"/>
    <p:sldId id="1818" r:id="rId37"/>
    <p:sldId id="1819" r:id="rId38"/>
    <p:sldId id="1824" r:id="rId39"/>
    <p:sldId id="1821" r:id="rId40"/>
    <p:sldId id="1822" r:id="rId41"/>
    <p:sldId id="1823" r:id="rId42"/>
    <p:sldId id="1825" r:id="rId43"/>
    <p:sldId id="1826" r:id="rId44"/>
    <p:sldId id="1827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5"/>
    <p:restoredTop sz="96197" autoAdjust="0"/>
  </p:normalViewPr>
  <p:slideViewPr>
    <p:cSldViewPr>
      <p:cViewPr varScale="1">
        <p:scale>
          <a:sx n="128" d="100"/>
          <a:sy n="128" d="100"/>
        </p:scale>
        <p:origin x="1128" y="24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>
                <a:latin typeface="Times New Roman" panose="02020603050405020304" pitchFamily="18" charset="0"/>
              </a:rPr>
              <a:pPr>
                <a:defRPr/>
              </a:pPr>
              <a:t>2026/1/1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 smtClean="0"/>
              <a:pPr>
                <a:defRPr/>
              </a:pPr>
              <a:t>2026/1/1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2026/1/1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1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0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25.jpeg"/><Relationship Id="rId4" Type="http://schemas.openxmlformats.org/officeDocument/2006/relationships/image" Target="../media/image450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8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37.png"/><Relationship Id="rId7" Type="http://schemas.openxmlformats.org/officeDocument/2006/relationships/image" Target="../media/image16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235.png"/><Relationship Id="rId7" Type="http://schemas.openxmlformats.org/officeDocument/2006/relationships/image" Target="../media/image6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411.png"/><Relationship Id="rId4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0" Type="http://schemas.openxmlformats.org/officeDocument/2006/relationships/image" Target="../media/image191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15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image" Target="../media/image1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6.png"/><Relationship Id="rId3" Type="http://schemas.openxmlformats.org/officeDocument/2006/relationships/image" Target="../media/image203.png"/><Relationship Id="rId7" Type="http://schemas.openxmlformats.org/officeDocument/2006/relationships/image" Target="../media/image219.png"/><Relationship Id="rId12" Type="http://schemas.openxmlformats.org/officeDocument/2006/relationships/image" Target="../media/image225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11" Type="http://schemas.openxmlformats.org/officeDocument/2006/relationships/image" Target="../media/image34.jpeg"/><Relationship Id="rId5" Type="http://schemas.openxmlformats.org/officeDocument/2006/relationships/image" Target="../media/image217.png"/><Relationship Id="rId10" Type="http://schemas.openxmlformats.org/officeDocument/2006/relationships/image" Target="../media/image223.png"/><Relationship Id="rId4" Type="http://schemas.openxmlformats.org/officeDocument/2006/relationships/image" Target="../media/image209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29.png"/><Relationship Id="rId7" Type="http://schemas.openxmlformats.org/officeDocument/2006/relationships/image" Target="../media/image233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10" Type="http://schemas.openxmlformats.org/officeDocument/2006/relationships/image" Target="../media/image236.png"/><Relationship Id="rId4" Type="http://schemas.openxmlformats.org/officeDocument/2006/relationships/image" Target="../media/image230.png"/><Relationship Id="rId9" Type="http://schemas.openxmlformats.org/officeDocument/2006/relationships/image" Target="../media/image2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7" Type="http://schemas.openxmlformats.org/officeDocument/2006/relationships/image" Target="../media/image240.png"/><Relationship Id="rId2" Type="http://schemas.openxmlformats.org/officeDocument/2006/relationships/image" Target="../media/image15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.png"/><Relationship Id="rId5" Type="http://schemas.openxmlformats.org/officeDocument/2006/relationships/image" Target="../media/image244.png"/><Relationship Id="rId4" Type="http://schemas.openxmlformats.org/officeDocument/2006/relationships/image" Target="../media/image2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57.png"/><Relationship Id="rId5" Type="http://schemas.openxmlformats.org/officeDocument/2006/relationships/image" Target="../media/image60.png"/><Relationship Id="rId10" Type="http://schemas.openxmlformats.org/officeDocument/2006/relationships/image" Target="../media/image410.png"/><Relationship Id="rId9" Type="http://schemas.openxmlformats.org/officeDocument/2006/relationships/image" Target="../media/image310.png"/><Relationship Id="rId14" Type="http://schemas.openxmlformats.org/officeDocument/2006/relationships/image" Target="../media/image1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51.png"/><Relationship Id="rId4" Type="http://schemas.openxmlformats.org/officeDocument/2006/relationships/image" Target="../media/image24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4" Type="http://schemas.openxmlformats.org/officeDocument/2006/relationships/image" Target="../media/image55.png"/><Relationship Id="rId9" Type="http://schemas.openxmlformats.org/officeDocument/2006/relationships/image" Target="../media/image2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7" Type="http://schemas.openxmlformats.org/officeDocument/2006/relationships/image" Target="../media/image258.png"/><Relationship Id="rId2" Type="http://schemas.openxmlformats.org/officeDocument/2006/relationships/image" Target="../media/image1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2190.png"/><Relationship Id="rId5" Type="http://schemas.openxmlformats.org/officeDocument/2006/relationships/image" Target="../media/image1650.png"/><Relationship Id="rId10" Type="http://schemas.openxmlformats.org/officeDocument/2006/relationships/image" Target="../media/image259.png"/><Relationship Id="rId4" Type="http://schemas.openxmlformats.org/officeDocument/2006/relationships/image" Target="../media/image1540.png"/><Relationship Id="rId9" Type="http://schemas.openxmlformats.org/officeDocument/2006/relationships/image" Target="../media/image21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56.jpeg"/><Relationship Id="rId3" Type="http://schemas.openxmlformats.org/officeDocument/2006/relationships/image" Target="../media/image261.pn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274.png"/><Relationship Id="rId2" Type="http://schemas.openxmlformats.org/officeDocument/2006/relationships/image" Target="../media/image260.png"/><Relationship Id="rId16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55.pn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4" Type="http://schemas.openxmlformats.org/officeDocument/2006/relationships/image" Target="../media/image262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5" Type="http://schemas.openxmlformats.org/officeDocument/2006/relationships/image" Target="../media/image270.png"/><Relationship Id="rId4" Type="http://schemas.openxmlformats.org/officeDocument/2006/relationships/image" Target="../media/image2480.png"/><Relationship Id="rId9" Type="http://schemas.openxmlformats.org/officeDocument/2006/relationships/image" Target="../media/image2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3" Type="http://schemas.openxmlformats.org/officeDocument/2006/relationships/image" Target="../media/image283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5" Type="http://schemas.openxmlformats.org/officeDocument/2006/relationships/image" Target="../media/image291.png"/><Relationship Id="rId10" Type="http://schemas.openxmlformats.org/officeDocument/2006/relationships/image" Target="../media/image297.png"/><Relationship Id="rId4" Type="http://schemas.openxmlformats.org/officeDocument/2006/relationships/image" Target="../media/image57.jpe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7" Type="http://schemas.openxmlformats.org/officeDocument/2006/relationships/image" Target="../media/image313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25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Relationship Id="rId14" Type="http://schemas.openxmlformats.org/officeDocument/2006/relationships/image" Target="../media/image3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3.png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7" Type="http://schemas.openxmlformats.org/officeDocument/2006/relationships/image" Target="../media/image339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8.png"/><Relationship Id="rId5" Type="http://schemas.openxmlformats.org/officeDocument/2006/relationships/image" Target="../media/image337.png"/><Relationship Id="rId4" Type="http://schemas.openxmlformats.org/officeDocument/2006/relationships/image" Target="../media/image3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42.png"/><Relationship Id="rId7" Type="http://schemas.openxmlformats.org/officeDocument/2006/relationships/image" Target="../media/image346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5.png"/><Relationship Id="rId5" Type="http://schemas.openxmlformats.org/officeDocument/2006/relationships/image" Target="../media/image344.png"/><Relationship Id="rId4" Type="http://schemas.openxmlformats.org/officeDocument/2006/relationships/image" Target="../media/image3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1.png"/><Relationship Id="rId4" Type="http://schemas.openxmlformats.org/officeDocument/2006/relationships/image" Target="../media/image3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0.png"/><Relationship Id="rId5" Type="http://schemas.openxmlformats.org/officeDocument/2006/relationships/image" Target="../media/image27.png"/><Relationship Id="rId4" Type="http://schemas.openxmlformats.org/officeDocument/2006/relationships/image" Target="../media/image2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10.png"/><Relationship Id="rId7" Type="http://schemas.openxmlformats.org/officeDocument/2006/relationships/image" Target="../media/image2310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0.png"/><Relationship Id="rId5" Type="http://schemas.openxmlformats.org/officeDocument/2006/relationships/image" Target="../media/image2110.png"/><Relationship Id="rId10" Type="http://schemas.openxmlformats.org/officeDocument/2006/relationships/image" Target="../media/image37.png"/><Relationship Id="rId4" Type="http://schemas.openxmlformats.org/officeDocument/2006/relationships/image" Target="../media/image25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21425-842B-D7E9-97EF-F214559A3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57C0B24A-5B69-5C5C-CD20-E2844AD1B215}"/>
                  </a:ext>
                </a:extLst>
              </p:cNvPr>
              <p:cNvSpPr txBox="1"/>
              <p:nvPr/>
            </p:nvSpPr>
            <p:spPr bwMode="auto">
              <a:xfrm>
                <a:off x="1053303" y="836779"/>
                <a:ext cx="1605761" cy="64812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1" i="1" smtClean="0">
                              <a:latin typeface="Cambria Math"/>
                            </a:rPr>
                            <m:t>𝑿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字方塊 3">
                <a:extLst>
                  <a:ext uri="{FF2B5EF4-FFF2-40B4-BE49-F238E27FC236}">
                    <a16:creationId xmlns:a16="http://schemas.microsoft.com/office/drawing/2014/main" id="{57C0B24A-5B69-5C5C-CD20-E2844AD1B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303" y="836779"/>
                <a:ext cx="1605761" cy="648126"/>
              </a:xfrm>
              <a:prstGeom prst="rect">
                <a:avLst/>
              </a:prstGeom>
              <a:blipFill>
                <a:blip r:embed="rId2"/>
                <a:stretch>
                  <a:fillRect b="-37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D61D9BE-B250-44CC-7FE1-8A36C023CF9A}"/>
                  </a:ext>
                </a:extLst>
              </p:cNvPr>
              <p:cNvSpPr txBox="1"/>
              <p:nvPr/>
            </p:nvSpPr>
            <p:spPr bwMode="auto">
              <a:xfrm>
                <a:off x="3732689" y="914428"/>
                <a:ext cx="1459246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CD61D9BE-B250-44CC-7FE1-8A36C023C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2689" y="914428"/>
                <a:ext cx="1459246" cy="555793"/>
              </a:xfrm>
              <a:prstGeom prst="rect">
                <a:avLst/>
              </a:prstGeom>
              <a:blipFill>
                <a:blip r:embed="rId3"/>
                <a:stretch>
                  <a:fillRect l="-3448" r="-4310"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3943EF39-F6F9-9C68-C6D7-0312CB561F32}"/>
                  </a:ext>
                </a:extLst>
              </p:cNvPr>
              <p:cNvSpPr txBox="1"/>
              <p:nvPr/>
            </p:nvSpPr>
            <p:spPr bwMode="auto">
              <a:xfrm>
                <a:off x="1668697" y="1612874"/>
                <a:ext cx="89639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𝑿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字方塊 3">
                <a:extLst>
                  <a:ext uri="{FF2B5EF4-FFF2-40B4-BE49-F238E27FC236}">
                    <a16:creationId xmlns:a16="http://schemas.microsoft.com/office/drawing/2014/main" id="{3943EF39-F6F9-9C68-C6D7-0312CB56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697" y="1612874"/>
                <a:ext cx="89639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7B8D9B7C-81B8-5384-666A-CC52707B257A}"/>
                  </a:ext>
                </a:extLst>
              </p:cNvPr>
              <p:cNvSpPr txBox="1"/>
              <p:nvPr/>
            </p:nvSpPr>
            <p:spPr bwMode="auto">
              <a:xfrm>
                <a:off x="3790869" y="1616187"/>
                <a:ext cx="635687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7B8D9B7C-81B8-5384-666A-CC52707B2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0869" y="1616187"/>
                <a:ext cx="635687" cy="555793"/>
              </a:xfrm>
              <a:prstGeom prst="rect">
                <a:avLst/>
              </a:prstGeom>
              <a:blipFill>
                <a:blip r:embed="rId5"/>
                <a:stretch>
                  <a:fillRect l="-7843" r="-9804"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AC732-C995-10F8-1E69-ABCDB054F0FD}"/>
                  </a:ext>
                </a:extLst>
              </p:cNvPr>
              <p:cNvSpPr txBox="1"/>
              <p:nvPr/>
            </p:nvSpPr>
            <p:spPr bwMode="auto">
              <a:xfrm>
                <a:off x="1400707" y="4470387"/>
                <a:ext cx="1258357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AC732-C995-10F8-1E69-ABCDB054F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0707" y="4470387"/>
                <a:ext cx="1258357" cy="276999"/>
              </a:xfrm>
              <a:prstGeom prst="rect">
                <a:avLst/>
              </a:prstGeom>
              <a:blipFill>
                <a:blip r:embed="rId6"/>
                <a:stretch>
                  <a:fillRect l="-1000" r="-2000" b="-8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CAD0C-5D6F-9BBC-4524-28740DDC0431}"/>
                  </a:ext>
                </a:extLst>
              </p:cNvPr>
              <p:cNvSpPr txBox="1"/>
              <p:nvPr/>
            </p:nvSpPr>
            <p:spPr bwMode="auto">
              <a:xfrm>
                <a:off x="3805460" y="4350838"/>
                <a:ext cx="1036438" cy="5557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FCAD0C-5D6F-9BBC-4524-28740DDC0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5460" y="4350838"/>
                <a:ext cx="1036438" cy="555793"/>
              </a:xfrm>
              <a:prstGeom prst="rect">
                <a:avLst/>
              </a:prstGeom>
              <a:blipFill>
                <a:blip r:embed="rId7"/>
                <a:stretch>
                  <a:fillRect l="-4819" r="-3614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6E348-AC9C-3457-8974-C952B33909DF}"/>
                  </a:ext>
                </a:extLst>
              </p:cNvPr>
              <p:cNvSpPr txBox="1"/>
              <p:nvPr/>
            </p:nvSpPr>
            <p:spPr bwMode="auto">
              <a:xfrm>
                <a:off x="543467" y="3104629"/>
                <a:ext cx="2040430" cy="56291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800" b="0" i="0" smtClean="0">
                          <a:latin typeface="Cambria Math" panose="02040503050406030204" pitchFamily="18" charset="0"/>
                        </a:rPr>
                        <m:t>Re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96E348-AC9C-3457-8974-C952B3390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467" y="3104629"/>
                <a:ext cx="2040430" cy="562911"/>
              </a:xfrm>
              <a:prstGeom prst="rect">
                <a:avLst/>
              </a:prstGeom>
              <a:blipFill>
                <a:blip r:embed="rId8"/>
                <a:stretch>
                  <a:fillRect l="-617" t="-2222"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FA570A-B6E1-FFC4-70F1-6C6E79D8D7C4}"/>
                  </a:ext>
                </a:extLst>
              </p:cNvPr>
              <p:cNvSpPr txBox="1"/>
              <p:nvPr/>
            </p:nvSpPr>
            <p:spPr bwMode="auto">
              <a:xfrm>
                <a:off x="3732115" y="3225355"/>
                <a:ext cx="249606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FA570A-B6E1-FFC4-70F1-6C6E79D8D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2115" y="3225355"/>
                <a:ext cx="2496069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1A471DB-4C7D-233B-80D7-89231FE7977D}"/>
              </a:ext>
            </a:extLst>
          </p:cNvPr>
          <p:cNvSpPr txBox="1"/>
          <p:nvPr/>
        </p:nvSpPr>
        <p:spPr bwMode="auto">
          <a:xfrm>
            <a:off x="3989901" y="389123"/>
            <a:ext cx="1122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>
                <a:latin typeface="Times New Roman" panose="02020603050405020304" pitchFamily="18" charset="0"/>
                <a:cs typeface="Times New Roman" pitchFamily="18" charset="0"/>
              </a:rPr>
              <a:t>對照表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3">
                <a:extLst>
                  <a:ext uri="{FF2B5EF4-FFF2-40B4-BE49-F238E27FC236}">
                    <a16:creationId xmlns:a16="http://schemas.microsoft.com/office/drawing/2014/main" id="{EBEE85A4-183A-9657-877C-CADF68431E57}"/>
                  </a:ext>
                </a:extLst>
              </p:cNvPr>
              <p:cNvSpPr txBox="1"/>
              <p:nvPr/>
            </p:nvSpPr>
            <p:spPr bwMode="auto">
              <a:xfrm>
                <a:off x="2153575" y="2261709"/>
                <a:ext cx="394659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1" i="1" smtClean="0">
                          <a:latin typeface="Cambria Math"/>
                          <a:ea typeface="Cambria Math"/>
                        </a:rPr>
                        <m:t>𝑨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文字方塊 3">
                <a:extLst>
                  <a:ext uri="{FF2B5EF4-FFF2-40B4-BE49-F238E27FC236}">
                    <a16:creationId xmlns:a16="http://schemas.microsoft.com/office/drawing/2014/main" id="{EBEE85A4-183A-9657-877C-CADF6843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3575" y="2261709"/>
                <a:ext cx="3946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1E69CB9C-00E7-4AD7-1425-4E94612A863E}"/>
                  </a:ext>
                </a:extLst>
              </p:cNvPr>
              <p:cNvSpPr txBox="1"/>
              <p:nvPr/>
            </p:nvSpPr>
            <p:spPr bwMode="auto">
              <a:xfrm>
                <a:off x="3799028" y="2225412"/>
                <a:ext cx="441468" cy="55579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字方塊 13">
                <a:extLst>
                  <a:ext uri="{FF2B5EF4-FFF2-40B4-BE49-F238E27FC236}">
                    <a16:creationId xmlns:a16="http://schemas.microsoft.com/office/drawing/2014/main" id="{1E69CB9C-00E7-4AD7-1425-4E94612A8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9028" y="2225412"/>
                <a:ext cx="441468" cy="555793"/>
              </a:xfrm>
              <a:prstGeom prst="rect">
                <a:avLst/>
              </a:prstGeom>
              <a:blipFill>
                <a:blip r:embed="rId11"/>
                <a:stretch>
                  <a:fillRect l="-13889" r="-2778" b="-159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3164082-E35E-42BD-9ED4-8804EB4422FA}"/>
              </a:ext>
            </a:extLst>
          </p:cNvPr>
          <p:cNvSpPr txBox="1"/>
          <p:nvPr/>
        </p:nvSpPr>
        <p:spPr bwMode="auto">
          <a:xfrm>
            <a:off x="3732115" y="2824047"/>
            <a:ext cx="3643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微分運算</a:t>
            </a:r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稱為算子operator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8C8592-BDCC-2961-BA5D-E6A0A4DAF908}"/>
                  </a:ext>
                </a:extLst>
              </p:cNvPr>
              <p:cNvSpPr txBox="1"/>
              <p:nvPr/>
            </p:nvSpPr>
            <p:spPr bwMode="auto">
              <a:xfrm>
                <a:off x="3691890" y="4938814"/>
                <a:ext cx="2978452" cy="524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的本徵值方程式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A8C8592-BDCC-2961-BA5D-E6A0A4DA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1890" y="4938814"/>
                <a:ext cx="2978452" cy="524182"/>
              </a:xfrm>
              <a:prstGeom prst="rect">
                <a:avLst/>
              </a:prstGeom>
              <a:blipFill>
                <a:blip r:embed="rId12"/>
                <a:stretch>
                  <a:fillRect l="-1695" b="-46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B87AEE3-D844-4A34-CFE3-96C5E244DBB9}"/>
              </a:ext>
            </a:extLst>
          </p:cNvPr>
          <p:cNvSpPr txBox="1"/>
          <p:nvPr/>
        </p:nvSpPr>
        <p:spPr bwMode="auto">
          <a:xfrm>
            <a:off x="948509" y="5004719"/>
            <a:ext cx="2659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矩陣的本徵值方程式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！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35217-E31E-8538-F273-0A2737D557DA}"/>
                  </a:ext>
                </a:extLst>
              </p:cNvPr>
              <p:cNvSpPr txBox="1"/>
              <p:nvPr/>
            </p:nvSpPr>
            <p:spPr bwMode="auto">
              <a:xfrm>
                <a:off x="816215" y="6300581"/>
                <a:ext cx="6096000" cy="524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就稱為微分算子Differential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Operator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735217-E31E-8538-F273-0A2737D5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215" y="6300581"/>
                <a:ext cx="6096000" cy="524182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own Arrow 1">
            <a:extLst>
              <a:ext uri="{FF2B5EF4-FFF2-40B4-BE49-F238E27FC236}">
                <a16:creationId xmlns:a16="http://schemas.microsoft.com/office/drawing/2014/main" id="{12C90922-5C72-C23C-3603-18A65265DED9}"/>
              </a:ext>
            </a:extLst>
          </p:cNvPr>
          <p:cNvSpPr/>
          <p:nvPr/>
        </p:nvSpPr>
        <p:spPr>
          <a:xfrm>
            <a:off x="3283074" y="3543174"/>
            <a:ext cx="457200" cy="361661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70BDC-7F92-095B-16D6-63A5EE913DC7}"/>
                  </a:ext>
                </a:extLst>
              </p:cNvPr>
              <p:cNvSpPr txBox="1"/>
              <p:nvPr/>
            </p:nvSpPr>
            <p:spPr bwMode="auto">
              <a:xfrm>
                <a:off x="2391462" y="4023593"/>
                <a:ext cx="200376" cy="2769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470BDC-7F92-095B-16D6-63A5EE91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1462" y="4023593"/>
                <a:ext cx="200376" cy="276999"/>
              </a:xfrm>
              <a:prstGeom prst="rect">
                <a:avLst/>
              </a:prstGeom>
              <a:blipFill>
                <a:blip r:embed="rId14"/>
                <a:stretch>
                  <a:fillRect l="-17647" r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DA8F1A-09AE-79F7-A7A5-ADA75698B0D9}"/>
                  </a:ext>
                </a:extLst>
              </p:cNvPr>
              <p:cNvSpPr txBox="1"/>
              <p:nvPr/>
            </p:nvSpPr>
            <p:spPr bwMode="auto">
              <a:xfrm>
                <a:off x="3796468" y="3933397"/>
                <a:ext cx="662168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DA8F1A-09AE-79F7-A7A5-ADA75698B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6468" y="3933397"/>
                <a:ext cx="66216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0FE74-7FAE-6116-82B2-D14438A30EC8}"/>
                  </a:ext>
                </a:extLst>
              </p:cNvPr>
              <p:cNvSpPr txBox="1"/>
              <p:nvPr/>
            </p:nvSpPr>
            <p:spPr bwMode="auto">
              <a:xfrm>
                <a:off x="948509" y="5482304"/>
                <a:ext cx="2511970" cy="314573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sz="1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𝑖𝑝𝑗</m:t>
                          </m:r>
                        </m:sup>
                      </m:sSup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虛數部</m:t>
                      </m:r>
                      <m:r>
                        <m:rPr>
                          <m:nor/>
                        </m:rPr>
                        <a:rPr lang="zh-TW" altLang="en-US" dirty="0">
                          <a:latin typeface="Times New Roman" panose="02020603050405020304" pitchFamily="18" charset="0"/>
                          <a:cs typeface="Times New Roman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𝑝𝑗</m:t>
                          </m:r>
                        </m:e>
                      </m:func>
                    </m:oMath>
                  </m:oMathPara>
                </a14:m>
                <a:endParaRPr lang="en-TW" sz="18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50FE74-7FAE-6116-82B2-D14438A30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8509" y="5482304"/>
                <a:ext cx="2511970" cy="314573"/>
              </a:xfrm>
              <a:prstGeom prst="rect">
                <a:avLst/>
              </a:prstGeom>
              <a:blipFill>
                <a:blip r:embed="rId16"/>
                <a:stretch>
                  <a:fillRect l="-1005" t="-7692" r="-2513" b="-2307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05FE3A-8208-E282-C32A-338553685C80}"/>
                  </a:ext>
                </a:extLst>
              </p:cNvPr>
              <p:cNvSpPr txBox="1"/>
              <p:nvPr/>
            </p:nvSpPr>
            <p:spPr bwMode="auto">
              <a:xfrm>
                <a:off x="3855817" y="5508747"/>
                <a:ext cx="1325299" cy="2769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zh-TW" i="1">
                            <a:latin typeface="Cambria Math"/>
                          </a:rPr>
                          <m:t>𝑘𝑥</m:t>
                        </m:r>
                      </m:e>
                    </m:func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lang="en-TW" sz="1800" dirty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05FE3A-8208-E282-C32A-33855368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5817" y="5508747"/>
                <a:ext cx="1325299" cy="276999"/>
              </a:xfrm>
              <a:prstGeom prst="rect">
                <a:avLst/>
              </a:prstGeom>
              <a:blipFill>
                <a:blip r:embed="rId17"/>
                <a:stretch>
                  <a:fillRect l="-5660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FE0679-79E7-B684-7F4B-B90D013D238D}"/>
                  </a:ext>
                </a:extLst>
              </p:cNvPr>
              <p:cNvSpPr txBox="1"/>
              <p:nvPr/>
            </p:nvSpPr>
            <p:spPr>
              <a:xfrm>
                <a:off x="389422" y="6095894"/>
                <a:ext cx="72997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可分解波函數就對應模式的位移行向量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就對應本徵向量！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FE0679-79E7-B684-7F4B-B90D013D2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22" y="6095894"/>
                <a:ext cx="7299717" cy="369332"/>
              </a:xfrm>
              <a:prstGeom prst="rect">
                <a:avLst/>
              </a:prstGeom>
              <a:blipFill>
                <a:blip r:embed="rId18"/>
                <a:stretch>
                  <a:fillRect l="-694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4">
                <a:extLst>
                  <a:ext uri="{FF2B5EF4-FFF2-40B4-BE49-F238E27FC236}">
                    <a16:creationId xmlns:a16="http://schemas.microsoft.com/office/drawing/2014/main" id="{4C37A034-3BFB-613A-2C53-35C2EE48BBAC}"/>
                  </a:ext>
                </a:extLst>
              </p:cNvPr>
              <p:cNvSpPr txBox="1"/>
              <p:nvPr/>
            </p:nvSpPr>
            <p:spPr bwMode="auto">
              <a:xfrm>
                <a:off x="6571775" y="4320573"/>
                <a:ext cx="251591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字方塊 14">
                <a:extLst>
                  <a:ext uri="{FF2B5EF4-FFF2-40B4-BE49-F238E27FC236}">
                    <a16:creationId xmlns:a16="http://schemas.microsoft.com/office/drawing/2014/main" id="{4C37A034-3BFB-613A-2C53-35C2EE48B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1775" y="4320573"/>
                <a:ext cx="2515918" cy="648126"/>
              </a:xfrm>
              <a:prstGeom prst="rect">
                <a:avLst/>
              </a:prstGeom>
              <a:blipFill>
                <a:blip r:embed="rId19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18">
                <a:extLst>
                  <a:ext uri="{FF2B5EF4-FFF2-40B4-BE49-F238E27FC236}">
                    <a16:creationId xmlns:a16="http://schemas.microsoft.com/office/drawing/2014/main" id="{8B6B82E8-75DF-4460-E65A-88C6D38F1DC7}"/>
                  </a:ext>
                </a:extLst>
              </p:cNvPr>
              <p:cNvSpPr txBox="1"/>
              <p:nvPr/>
            </p:nvSpPr>
            <p:spPr bwMode="auto">
              <a:xfrm>
                <a:off x="6102270" y="904041"/>
                <a:ext cx="3041730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1" name="文字方塊 18">
                <a:extLst>
                  <a:ext uri="{FF2B5EF4-FFF2-40B4-BE49-F238E27FC236}">
                    <a16:creationId xmlns:a16="http://schemas.microsoft.com/office/drawing/2014/main" id="{8B6B82E8-75DF-4460-E65A-88C6D38F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2270" y="904041"/>
                <a:ext cx="3041730" cy="648126"/>
              </a:xfrm>
              <a:prstGeom prst="rect">
                <a:avLst/>
              </a:prstGeom>
              <a:blipFill>
                <a:blip r:embed="rId20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18">
                <a:extLst>
                  <a:ext uri="{FF2B5EF4-FFF2-40B4-BE49-F238E27FC236}">
                    <a16:creationId xmlns:a16="http://schemas.microsoft.com/office/drawing/2014/main" id="{27D8F351-FB29-D124-4D55-7B29EEDDE110}"/>
                  </a:ext>
                </a:extLst>
              </p:cNvPr>
              <p:cNvSpPr txBox="1"/>
              <p:nvPr/>
            </p:nvSpPr>
            <p:spPr bwMode="auto">
              <a:xfrm>
                <a:off x="6900653" y="1594797"/>
                <a:ext cx="2182521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2" name="文字方塊 18">
                <a:extLst>
                  <a:ext uri="{FF2B5EF4-FFF2-40B4-BE49-F238E27FC236}">
                    <a16:creationId xmlns:a16="http://schemas.microsoft.com/office/drawing/2014/main" id="{27D8F351-FB29-D124-4D55-7B29EEDDE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653" y="1594797"/>
                <a:ext cx="2182521" cy="648126"/>
              </a:xfrm>
              <a:prstGeom prst="rect">
                <a:avLst/>
              </a:prstGeom>
              <a:blipFill>
                <a:blip r:embed="rId21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18">
                <a:extLst>
                  <a:ext uri="{FF2B5EF4-FFF2-40B4-BE49-F238E27FC236}">
                    <a16:creationId xmlns:a16="http://schemas.microsoft.com/office/drawing/2014/main" id="{6D6E7AFA-3A22-D895-A35D-09164A0FB769}"/>
                  </a:ext>
                </a:extLst>
              </p:cNvPr>
              <p:cNvSpPr txBox="1"/>
              <p:nvPr/>
            </p:nvSpPr>
            <p:spPr bwMode="auto">
              <a:xfrm>
                <a:off x="6654945" y="2292349"/>
                <a:ext cx="2428229" cy="6481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8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zh-TW" altLang="en-US" sz="1800" b="0" i="1" smtClean="0">
                              <a:latin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3" name="文字方塊 18">
                <a:extLst>
                  <a:ext uri="{FF2B5EF4-FFF2-40B4-BE49-F238E27FC236}">
                    <a16:creationId xmlns:a16="http://schemas.microsoft.com/office/drawing/2014/main" id="{6D6E7AFA-3A22-D895-A35D-09164A0FB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4945" y="2292349"/>
                <a:ext cx="2428229" cy="648126"/>
              </a:xfrm>
              <a:prstGeom prst="rect">
                <a:avLst/>
              </a:prstGeom>
              <a:blipFill>
                <a:blip r:embed="rId22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15">
                <a:extLst>
                  <a:ext uri="{FF2B5EF4-FFF2-40B4-BE49-F238E27FC236}">
                    <a16:creationId xmlns:a16="http://schemas.microsoft.com/office/drawing/2014/main" id="{F715A832-8146-B30D-B843-0F24A5AF2F8B}"/>
                  </a:ext>
                </a:extLst>
              </p:cNvPr>
              <p:cNvSpPr txBox="1"/>
              <p:nvPr/>
            </p:nvSpPr>
            <p:spPr bwMode="auto">
              <a:xfrm>
                <a:off x="6893149" y="3167755"/>
                <a:ext cx="190173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5" name="文字方塊 15">
                <a:extLst>
                  <a:ext uri="{FF2B5EF4-FFF2-40B4-BE49-F238E27FC236}">
                    <a16:creationId xmlns:a16="http://schemas.microsoft.com/office/drawing/2014/main" id="{F715A832-8146-B30D-B843-0F24A5AF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3149" y="3167755"/>
                <a:ext cx="1901738" cy="496867"/>
              </a:xfrm>
              <a:prstGeom prst="rect">
                <a:avLst/>
              </a:prstGeom>
              <a:blipFill>
                <a:blip r:embed="rId23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15">
                <a:extLst>
                  <a:ext uri="{FF2B5EF4-FFF2-40B4-BE49-F238E27FC236}">
                    <a16:creationId xmlns:a16="http://schemas.microsoft.com/office/drawing/2014/main" id="{A5EB0DB5-3F1C-C457-471A-38EA3ED5465D}"/>
                  </a:ext>
                </a:extLst>
              </p:cNvPr>
              <p:cNvSpPr txBox="1"/>
              <p:nvPr/>
            </p:nvSpPr>
            <p:spPr bwMode="auto">
              <a:xfrm>
                <a:off x="6872521" y="3906267"/>
                <a:ext cx="736099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>
          <p:sp>
            <p:nvSpPr>
              <p:cNvPr id="26" name="文字方塊 15">
                <a:extLst>
                  <a:ext uri="{FF2B5EF4-FFF2-40B4-BE49-F238E27FC236}">
                    <a16:creationId xmlns:a16="http://schemas.microsoft.com/office/drawing/2014/main" id="{A5EB0DB5-3F1C-C457-471A-38EA3ED54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2521" y="3906267"/>
                <a:ext cx="736099" cy="369332"/>
              </a:xfrm>
              <a:prstGeom prst="rect">
                <a:avLst/>
              </a:prstGeom>
              <a:blipFill>
                <a:blip r:embed="rId24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61445C0-6FED-A715-E586-15F72DA4AFDC}"/>
              </a:ext>
            </a:extLst>
          </p:cNvPr>
          <p:cNvSpPr txBox="1"/>
          <p:nvPr/>
        </p:nvSpPr>
        <p:spPr bwMode="auto">
          <a:xfrm>
            <a:off x="6732571" y="5489733"/>
            <a:ext cx="1286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待解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10769B-91BB-5242-7DC3-D2B0CACCBA10}"/>
                  </a:ext>
                </a:extLst>
              </p:cNvPr>
              <p:cNvSpPr txBox="1"/>
              <p:nvPr/>
            </p:nvSpPr>
            <p:spPr bwMode="auto">
              <a:xfrm>
                <a:off x="6468097" y="5018125"/>
                <a:ext cx="2821841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18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的本徵值方程式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10769B-91BB-5242-7DC3-D2B0CACCB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8097" y="5018125"/>
                <a:ext cx="2821841" cy="376770"/>
              </a:xfrm>
              <a:prstGeom prst="rect">
                <a:avLst/>
              </a:prstGeom>
              <a:blipFill>
                <a:blip r:embed="rId25"/>
                <a:stretch>
                  <a:fillRect l="-1794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3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0" grpId="0"/>
      <p:bldP spid="31" grpId="0"/>
      <p:bldP spid="6" grpId="0"/>
      <p:bldP spid="2" grpId="0" animBg="1"/>
      <p:bldP spid="3" grpId="0" animBg="1"/>
      <p:bldP spid="5" grpId="0" animBg="1"/>
      <p:bldP spid="7" grpId="0" animBg="1"/>
      <p:bldP spid="12" grpId="0" animBg="1"/>
      <p:bldP spid="4" grpId="0"/>
      <p:bldP spid="21" grpId="0" animBg="1"/>
      <p:bldP spid="22" grpId="0" animBg="1"/>
      <p:bldP spid="23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77534-D2EE-0D28-1D50-C34C3CE50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AFC9A5C-C7E5-ACEE-514C-1FE180A31C48}"/>
                  </a:ext>
                </a:extLst>
              </p:cNvPr>
              <p:cNvSpPr txBox="1"/>
              <p:nvPr/>
            </p:nvSpPr>
            <p:spPr bwMode="auto">
              <a:xfrm>
                <a:off x="1192895" y="1787486"/>
                <a:ext cx="72505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所以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第一次的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測量使粒子的狀態由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瞬間崩潰變成了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AFC9A5C-C7E5-ACEE-514C-1FE180A31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895" y="1787486"/>
                <a:ext cx="7250582" cy="369332"/>
              </a:xfrm>
              <a:prstGeom prst="rect">
                <a:avLst/>
              </a:prstGeom>
              <a:blipFill>
                <a:blip r:embed="rId2"/>
                <a:stretch>
                  <a:fillRect l="-87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D49B4EF-9E2B-D623-9CA8-1F7EF253B5A9}"/>
                  </a:ext>
                </a:extLst>
              </p:cNvPr>
              <p:cNvSpPr/>
              <p:nvPr/>
            </p:nvSpPr>
            <p:spPr>
              <a:xfrm>
                <a:off x="1203172" y="1381811"/>
                <a:ext cx="60288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而是結果完全確定的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1D49B4EF-9E2B-D623-9CA8-1F7EF253B5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72" y="1381811"/>
                <a:ext cx="6028842" cy="369332"/>
              </a:xfrm>
              <a:prstGeom prst="rect">
                <a:avLst/>
              </a:prstGeom>
              <a:blipFill>
                <a:blip r:embed="rId3"/>
                <a:stretch>
                  <a:fillRect l="-84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09E7960-4C93-B2CE-C30C-BD9A9E919565}"/>
                  </a:ext>
                </a:extLst>
              </p:cNvPr>
              <p:cNvSpPr txBox="1"/>
              <p:nvPr/>
            </p:nvSpPr>
            <p:spPr bwMode="auto">
              <a:xfrm>
                <a:off x="3439635" y="2261217"/>
                <a:ext cx="1944216" cy="4832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0" lang="zh-TW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acc>
                            <m:accPr>
                              <m:chr m:val="̂"/>
                              <m:ctrlPr>
                                <a:rPr kumimoji="0" lang="zh-TW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 m:alnAt="1"/>
                            </m:r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809E7960-4C93-B2CE-C30C-BD9A9E919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9635" y="2261217"/>
                <a:ext cx="1944216" cy="4832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5">
                <a:extLst>
                  <a:ext uri="{FF2B5EF4-FFF2-40B4-BE49-F238E27FC236}">
                    <a16:creationId xmlns:a16="http://schemas.microsoft.com/office/drawing/2014/main" id="{108EE61A-558E-5B4B-11C9-18ACE6AC2EA2}"/>
                  </a:ext>
                </a:extLst>
              </p:cNvPr>
              <p:cNvSpPr/>
              <p:nvPr/>
            </p:nvSpPr>
            <p:spPr>
              <a:xfrm>
                <a:off x="1192895" y="952471"/>
                <a:ext cx="6212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測量完畢後，狀態已經不會再是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結果不確定的狀態</a:t>
                </a:r>
                <a14:m>
                  <m:oMath xmlns:m="http://schemas.openxmlformats.org/officeDocument/2006/math">
                    <m:r>
                      <a:rPr kumimoji="0" lang="el-GR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4" name="矩形 15">
                <a:extLst>
                  <a:ext uri="{FF2B5EF4-FFF2-40B4-BE49-F238E27FC236}">
                    <a16:creationId xmlns:a16="http://schemas.microsoft.com/office/drawing/2014/main" id="{108EE61A-558E-5B4B-11C9-18ACE6AC2E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95" y="952471"/>
                <a:ext cx="6212726" cy="369332"/>
              </a:xfrm>
              <a:prstGeom prst="rect">
                <a:avLst/>
              </a:prstGeom>
              <a:blipFill>
                <a:blip r:embed="rId5"/>
                <a:stretch>
                  <a:fillRect l="-1020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DAE1DD-A448-6CB7-34FC-EE429EDE3595}"/>
                  </a:ext>
                </a:extLst>
              </p:cNvPr>
              <p:cNvSpPr txBox="1"/>
              <p:nvPr/>
            </p:nvSpPr>
            <p:spPr bwMode="auto">
              <a:xfrm>
                <a:off x="1192894" y="2809548"/>
                <a:ext cx="68189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在非本徵狀態</a:t>
                </a:r>
                <a14:m>
                  <m:oMath xmlns:m="http://schemas.openxmlformats.org/officeDocument/2006/math">
                    <m:r>
                      <a:rPr kumimoji="0" lang="el-GR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測量結果不會是確定的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DAE1DD-A448-6CB7-34FC-EE429EDE3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894" y="2809548"/>
                <a:ext cx="6818942" cy="369332"/>
              </a:xfrm>
              <a:prstGeom prst="rect">
                <a:avLst/>
              </a:prstGeom>
              <a:blipFill>
                <a:blip r:embed="rId6"/>
                <a:stretch>
                  <a:fillRect l="-931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9">
            <a:extLst>
              <a:ext uri="{FF2B5EF4-FFF2-40B4-BE49-F238E27FC236}">
                <a16:creationId xmlns:a16="http://schemas.microsoft.com/office/drawing/2014/main" id="{AA120D1E-4EA4-5250-FFE9-6D0347528EBF}"/>
              </a:ext>
            </a:extLst>
          </p:cNvPr>
          <p:cNvSpPr/>
          <p:nvPr/>
        </p:nvSpPr>
        <p:spPr>
          <a:xfrm>
            <a:off x="603338" y="4223310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10">
            <a:extLst>
              <a:ext uri="{FF2B5EF4-FFF2-40B4-BE49-F238E27FC236}">
                <a16:creationId xmlns:a16="http://schemas.microsoft.com/office/drawing/2014/main" id="{E6B393E5-4F34-1603-60E0-21AB7A6FBC32}"/>
              </a:ext>
            </a:extLst>
          </p:cNvPr>
          <p:cNvSpPr/>
          <p:nvPr/>
        </p:nvSpPr>
        <p:spPr>
          <a:xfrm>
            <a:off x="4246651" y="4223310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接點 12">
            <a:extLst>
              <a:ext uri="{FF2B5EF4-FFF2-40B4-BE49-F238E27FC236}">
                <a16:creationId xmlns:a16="http://schemas.microsoft.com/office/drawing/2014/main" id="{66448488-C6E3-D40F-0389-B903B039B8B3}"/>
              </a:ext>
            </a:extLst>
          </p:cNvPr>
          <p:cNvCxnSpPr>
            <a:stCxn id="3" idx="7"/>
          </p:cNvCxnSpPr>
          <p:nvPr/>
        </p:nvCxnSpPr>
        <p:spPr>
          <a:xfrm rot="5400000" flipH="1" flipV="1">
            <a:off x="1357401" y="3151748"/>
            <a:ext cx="531812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14">
            <a:extLst>
              <a:ext uri="{FF2B5EF4-FFF2-40B4-BE49-F238E27FC236}">
                <a16:creationId xmlns:a16="http://schemas.microsoft.com/office/drawing/2014/main" id="{40C0FFE0-DB01-797A-9C6D-86F954B077F2}"/>
              </a:ext>
            </a:extLst>
          </p:cNvPr>
          <p:cNvCxnSpPr>
            <a:endCxn id="6" idx="1"/>
          </p:cNvCxnSpPr>
          <p:nvPr/>
        </p:nvCxnSpPr>
        <p:spPr>
          <a:xfrm>
            <a:off x="2460713" y="3723248"/>
            <a:ext cx="1817688" cy="53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6024DD74-0941-C081-67A5-E6B968FBF46C}"/>
                  </a:ext>
                </a:extLst>
              </p:cNvPr>
              <p:cNvSpPr/>
              <p:nvPr/>
            </p:nvSpPr>
            <p:spPr>
              <a:xfrm>
                <a:off x="678605" y="4581269"/>
                <a:ext cx="3599796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6024DD74-0941-C081-67A5-E6B968FBF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5" y="4581269"/>
                <a:ext cx="3599796" cy="612732"/>
              </a:xfrm>
              <a:prstGeom prst="rect">
                <a:avLst/>
              </a:prstGeom>
              <a:blipFill>
                <a:blip r:embed="rId7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393BBD85-B7B7-719D-96EE-E2FB6FE8CA2C}"/>
              </a:ext>
            </a:extLst>
          </p:cNvPr>
          <p:cNvSpPr/>
          <p:nvPr/>
        </p:nvSpPr>
        <p:spPr>
          <a:xfrm rot="19820672">
            <a:off x="5070310" y="4244499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950C62-7400-E0F7-01E9-682C532EFED7}"/>
                  </a:ext>
                </a:extLst>
              </p:cNvPr>
              <p:cNvSpPr txBox="1"/>
              <p:nvPr/>
            </p:nvSpPr>
            <p:spPr bwMode="auto">
              <a:xfrm rot="19855196">
                <a:off x="4451641" y="3576789"/>
                <a:ext cx="1765420" cy="5806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950C62-7400-E0F7-01E9-682C532EF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855196">
                <a:off x="4451641" y="3576789"/>
                <a:ext cx="1765420" cy="580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F3E390A3-5581-DC54-B590-E2F387D5183C}"/>
              </a:ext>
            </a:extLst>
          </p:cNvPr>
          <p:cNvSpPr/>
          <p:nvPr/>
        </p:nvSpPr>
        <p:spPr>
          <a:xfrm>
            <a:off x="4552639" y="5145891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F597B1-5AB5-12F7-C8C6-CD9EB576CEAD}"/>
                  </a:ext>
                </a:extLst>
              </p:cNvPr>
              <p:cNvSpPr txBox="1"/>
              <p:nvPr/>
            </p:nvSpPr>
            <p:spPr bwMode="auto">
              <a:xfrm>
                <a:off x="4592752" y="4740036"/>
                <a:ext cx="914461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F597B1-5AB5-12F7-C8C6-CD9EB576C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2752" y="4740036"/>
                <a:ext cx="91446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B2BDA9E8-8770-3A50-5F91-D8EC093F2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75580" b="7276"/>
          <a:stretch/>
        </p:blipFill>
        <p:spPr bwMode="auto">
          <a:xfrm>
            <a:off x="6616391" y="3693883"/>
            <a:ext cx="2227528" cy="4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D6FF86E1-EE73-0F3C-394C-F54167C67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8584" b="40869"/>
          <a:stretch/>
        </p:blipFill>
        <p:spPr bwMode="auto">
          <a:xfrm>
            <a:off x="6623728" y="4910834"/>
            <a:ext cx="2227528" cy="5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A3DBE9F8-829D-5562-2F0F-AD0F00EB85FF}"/>
              </a:ext>
            </a:extLst>
          </p:cNvPr>
          <p:cNvSpPr/>
          <p:nvPr/>
        </p:nvSpPr>
        <p:spPr>
          <a:xfrm rot="1885604">
            <a:off x="4469842" y="5699766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EC5CCD-712D-E50F-EBBA-94F8090601F8}"/>
                  </a:ext>
                </a:extLst>
              </p:cNvPr>
              <p:cNvSpPr txBox="1"/>
              <p:nvPr/>
            </p:nvSpPr>
            <p:spPr bwMode="auto">
              <a:xfrm>
                <a:off x="5324545" y="5672437"/>
                <a:ext cx="26853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但不會測到</a:t>
                </a:r>
                <a14:m>
                  <m:oMath xmlns:m="http://schemas.openxmlformats.org/officeDocument/2006/math">
                    <m:r>
                      <a:rPr lang="zh-TW" alt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其他值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EC5CCD-712D-E50F-EBBA-94F809060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545" y="5672437"/>
                <a:ext cx="2685350" cy="369332"/>
              </a:xfrm>
              <a:prstGeom prst="rect">
                <a:avLst/>
              </a:prstGeom>
              <a:blipFill>
                <a:blip r:embed="rId11"/>
                <a:stretch>
                  <a:fillRect l="-188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F9E019A-3729-C1C7-A31F-32026223CCD6}"/>
              </a:ext>
            </a:extLst>
          </p:cNvPr>
          <p:cNvSpPr txBox="1"/>
          <p:nvPr/>
        </p:nvSpPr>
        <p:spPr bwMode="auto">
          <a:xfrm>
            <a:off x="1203172" y="3194164"/>
            <a:ext cx="464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>
                <a:latin typeface="Times New Roman" panose="02020603050405020304" pitchFamily="18" charset="0"/>
              </a:rPr>
              <a:t>崩潰變成的態也就不確定。</a:t>
            </a:r>
            <a:endParaRPr 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11">
                <a:extLst>
                  <a:ext uri="{FF2B5EF4-FFF2-40B4-BE49-F238E27FC236}">
                    <a16:creationId xmlns:a16="http://schemas.microsoft.com/office/drawing/2014/main" id="{F5DD608E-C8B9-759C-BDA9-43088F1301A8}"/>
                  </a:ext>
                </a:extLst>
              </p:cNvPr>
              <p:cNvSpPr txBox="1"/>
              <p:nvPr/>
            </p:nvSpPr>
            <p:spPr bwMode="auto">
              <a:xfrm>
                <a:off x="1213231" y="402140"/>
                <a:ext cx="64171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對任一狀態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作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量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000000"/>
                        </a:solidFill>
                        <a:latin typeface="Cambria Math"/>
                      </a:rPr>
                      <m:t>的測量</m:t>
                    </m:r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/>
                      </a:rPr>
                      <m:t>若所得到的結果是</m:t>
                    </m:r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某一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26" name="文字方塊 11">
                <a:extLst>
                  <a:ext uri="{FF2B5EF4-FFF2-40B4-BE49-F238E27FC236}">
                    <a16:creationId xmlns:a16="http://schemas.microsoft.com/office/drawing/2014/main" id="{F5DD608E-C8B9-759C-BDA9-43088F130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3231" y="402140"/>
                <a:ext cx="6417140" cy="369332"/>
              </a:xfrm>
              <a:prstGeom prst="rect">
                <a:avLst/>
              </a:prstGeom>
              <a:blipFill>
                <a:blip r:embed="rId12"/>
                <a:stretch>
                  <a:fillRect l="-79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6890697-1265-92A5-ECC3-17C379C02E40}"/>
              </a:ext>
            </a:extLst>
          </p:cNvPr>
          <p:cNvSpPr txBox="1"/>
          <p:nvPr/>
        </p:nvSpPr>
        <p:spPr bwMode="auto">
          <a:xfrm>
            <a:off x="614564" y="6027050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解能量量算子的本徵函數、是在決定你測量能量後崩潰到什麼狀態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FB8B3-3CF0-EC1D-9376-17FD3046D092}"/>
              </a:ext>
            </a:extLst>
          </p:cNvPr>
          <p:cNvSpPr txBox="1"/>
          <p:nvPr/>
        </p:nvSpPr>
        <p:spPr bwMode="auto">
          <a:xfrm>
            <a:off x="599405" y="6406985"/>
            <a:ext cx="810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這個結果不只適用於能量，對任何測量物理量如位置、動量、角動量都成立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613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8" grpId="0" animBg="1"/>
      <p:bldP spid="4" grpId="0"/>
      <p:bldP spid="2" grpId="0"/>
      <p:bldP spid="3" grpId="0" animBg="1"/>
      <p:bldP spid="6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5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E64E2-E8DF-247F-9987-80DF524F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CD7951-BDF6-13AC-7754-59F2292E082F}"/>
              </a:ext>
            </a:extLst>
          </p:cNvPr>
          <p:cNvSpPr txBox="1"/>
          <p:nvPr/>
        </p:nvSpPr>
        <p:spPr bwMode="auto">
          <a:xfrm>
            <a:off x="4714728" y="1691804"/>
            <a:ext cx="4105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物理量會對應算子，它是很有個性的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5F590-BACD-9046-5442-365C638E5649}"/>
              </a:ext>
            </a:extLst>
          </p:cNvPr>
          <p:cNvSpPr txBox="1"/>
          <p:nvPr/>
        </p:nvSpPr>
        <p:spPr bwMode="auto">
          <a:xfrm>
            <a:off x="4714727" y="2061136"/>
            <a:ext cx="4054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由它來決定測量的結果有哪些可能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4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FC5EEDF9-9024-DE38-02C4-38B962A56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9"/>
          <a:stretch/>
        </p:blipFill>
        <p:spPr bwMode="auto">
          <a:xfrm>
            <a:off x="5024997" y="2574484"/>
            <a:ext cx="2225763" cy="265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CACB46-E49F-6044-CC25-5DF005B6FDB8}"/>
              </a:ext>
            </a:extLst>
          </p:cNvPr>
          <p:cNvSpPr txBox="1"/>
          <p:nvPr/>
        </p:nvSpPr>
        <p:spPr bwMode="auto">
          <a:xfrm>
            <a:off x="4932040" y="5373216"/>
            <a:ext cx="2165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算子有它的堅持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1A319-586B-9C3D-B093-EA8192FB3A1D}"/>
              </a:ext>
            </a:extLst>
          </p:cNvPr>
          <p:cNvSpPr txBox="1"/>
          <p:nvPr/>
        </p:nvSpPr>
        <p:spPr bwMode="auto">
          <a:xfrm>
            <a:off x="973600" y="5886564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解一個物理量算子的eigenfunction、是在決定你測量此量時會得到什麼結果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0AD87-7915-CDA2-5143-13A264748B38}"/>
              </a:ext>
            </a:extLst>
          </p:cNvPr>
          <p:cNvSpPr txBox="1"/>
          <p:nvPr/>
        </p:nvSpPr>
        <p:spPr bwMode="auto">
          <a:xfrm>
            <a:off x="900880" y="1691804"/>
            <a:ext cx="3815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狀態由一個位置的函數代表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B414CD-3226-1035-1CD9-51BF0BD7BC68}"/>
                  </a:ext>
                </a:extLst>
              </p:cNvPr>
              <p:cNvSpPr txBox="1"/>
              <p:nvPr/>
            </p:nvSpPr>
            <p:spPr bwMode="auto">
              <a:xfrm>
                <a:off x="5652120" y="558480"/>
                <a:ext cx="908518" cy="9486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𝒜</m:t>
                          </m:r>
                        </m:e>
                      </m:acc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B414CD-3226-1035-1CD9-51BF0BD7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0" y="558480"/>
                <a:ext cx="908518" cy="948658"/>
              </a:xfrm>
              <a:prstGeom prst="rect">
                <a:avLst/>
              </a:prstGeom>
              <a:blipFill>
                <a:blip r:embed="rId3"/>
                <a:stretch>
                  <a:fillRect l="-16438" t="-18667" r="-13699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B06ABC-AC97-04FB-6E23-782C92CFFB1F}"/>
                  </a:ext>
                </a:extLst>
              </p:cNvPr>
              <p:cNvSpPr txBox="1"/>
              <p:nvPr/>
            </p:nvSpPr>
            <p:spPr bwMode="auto">
              <a:xfrm>
                <a:off x="1763688" y="678866"/>
                <a:ext cx="1379059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B06ABC-AC97-04FB-6E23-782C92CFF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678866"/>
                <a:ext cx="1379059" cy="707886"/>
              </a:xfrm>
              <a:prstGeom prst="rect">
                <a:avLst/>
              </a:prstGeom>
              <a:blipFill>
                <a:blip r:embed="rId4"/>
                <a:stretch>
                  <a:fillRect l="-4545" b="-232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8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0BD6E-4E45-F17D-F524-F0C27BBC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604538-2E4D-044F-DE27-94FB0F6249E9}"/>
                  </a:ext>
                </a:extLst>
              </p:cNvPr>
              <p:cNvSpPr txBox="1"/>
              <p:nvPr/>
            </p:nvSpPr>
            <p:spPr bwMode="auto">
              <a:xfrm>
                <a:off x="825696" y="927187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也就是能量微分算子的本徵函數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604538-2E4D-044F-DE27-94FB0F624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696" y="927187"/>
                <a:ext cx="6989644" cy="369332"/>
              </a:xfrm>
              <a:prstGeom prst="rect">
                <a:avLst/>
              </a:prstGeom>
              <a:blipFill>
                <a:blip r:embed="rId2"/>
                <a:stretch>
                  <a:fillRect l="-725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1665DDB-8BE5-0540-9597-B85D4DAA2789}"/>
              </a:ext>
            </a:extLst>
          </p:cNvPr>
          <p:cNvSpPr txBox="1"/>
          <p:nvPr/>
        </p:nvSpPr>
        <p:spPr bwMode="auto">
          <a:xfrm>
            <a:off x="825695" y="512502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薛丁格波方程式可分解的定態解的空間部分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C7D44F01-0AE2-83F2-83A8-97C6A1B41D1B}"/>
                  </a:ext>
                </a:extLst>
              </p:cNvPr>
              <p:cNvSpPr txBox="1"/>
              <p:nvPr/>
            </p:nvSpPr>
            <p:spPr bwMode="auto">
              <a:xfrm>
                <a:off x="894940" y="1367542"/>
                <a:ext cx="439248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C7D44F01-0AE2-83F2-83A8-97C6A1B4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940" y="1367542"/>
                <a:ext cx="4392488" cy="648126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512B140-D0B2-7CD9-637D-D4117E547DEF}"/>
              </a:ext>
            </a:extLst>
          </p:cNvPr>
          <p:cNvSpPr txBox="1"/>
          <p:nvPr/>
        </p:nvSpPr>
        <p:spPr bwMode="auto">
          <a:xfrm>
            <a:off x="872996" y="2454740"/>
            <a:ext cx="7441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在推廣的函數內積下，彼此正交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Orthogonal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而且是完備的complete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0186-B158-1262-D1E5-12DA29A65CBC}"/>
                  </a:ext>
                </a:extLst>
              </p:cNvPr>
              <p:cNvSpPr txBox="1"/>
              <p:nvPr/>
            </p:nvSpPr>
            <p:spPr bwMode="auto">
              <a:xfrm>
                <a:off x="853790" y="3000441"/>
                <a:ext cx="79928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任意符合邊界條件的起始條件空間函數都可以以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展開，係數可以投影計算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8790186-B158-1262-D1E5-12DA29A65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3790" y="3000441"/>
                <a:ext cx="7992887" cy="369332"/>
              </a:xfrm>
              <a:prstGeom prst="rect">
                <a:avLst/>
              </a:prstGeom>
              <a:blipFill>
                <a:blip r:embed="rId4"/>
                <a:stretch>
                  <a:fillRect l="-635" t="-6667" r="-476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D61C464A-4B0B-FBCD-31C6-C9502FA36096}"/>
                  </a:ext>
                </a:extLst>
              </p:cNvPr>
              <p:cNvSpPr txBox="1"/>
              <p:nvPr/>
            </p:nvSpPr>
            <p:spPr bwMode="auto">
              <a:xfrm>
                <a:off x="883340" y="3431497"/>
                <a:ext cx="3333028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10">
                <a:extLst>
                  <a:ext uri="{FF2B5EF4-FFF2-40B4-BE49-F238E27FC236}">
                    <a16:creationId xmlns:a16="http://schemas.microsoft.com/office/drawing/2014/main" id="{D61C464A-4B0B-FBCD-31C6-C9502FA36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340" y="3431497"/>
                <a:ext cx="3333028" cy="847604"/>
              </a:xfrm>
              <a:prstGeom prst="rect">
                <a:avLst/>
              </a:prstGeom>
              <a:blipFill>
                <a:blip r:embed="rId5"/>
                <a:stretch>
                  <a:fillRect t="-101493" b="-156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320CB4-4165-F1A9-6A82-455DD047BBE4}"/>
                  </a:ext>
                </a:extLst>
              </p:cNvPr>
              <p:cNvSpPr txBox="1"/>
              <p:nvPr/>
            </p:nvSpPr>
            <p:spPr bwMode="auto">
              <a:xfrm>
                <a:off x="827584" y="4509120"/>
                <a:ext cx="79928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是“符合邊界條件空間函數組成的無限維向量空間”的一組基底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320CB4-4165-F1A9-6A82-455DD047B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509120"/>
                <a:ext cx="7992887" cy="369332"/>
              </a:xfrm>
              <a:prstGeom prst="rect">
                <a:avLst/>
              </a:prstGeom>
              <a:blipFill>
                <a:blip r:embed="rId6"/>
                <a:stretch>
                  <a:fillRect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013F3B3-C3BD-FFC4-00C8-ED140D68D614}"/>
              </a:ext>
            </a:extLst>
          </p:cNvPr>
          <p:cNvSpPr txBox="1"/>
          <p:nvPr/>
        </p:nvSpPr>
        <p:spPr bwMode="auto">
          <a:xfrm>
            <a:off x="825696" y="4994646"/>
            <a:ext cx="799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以上是整個古典波、量子波動力學的核心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C8B8F-4B89-AFC1-4735-B75D763E37A5}"/>
              </a:ext>
            </a:extLst>
          </p:cNvPr>
          <p:cNvSpPr txBox="1"/>
          <p:nvPr/>
        </p:nvSpPr>
        <p:spPr bwMode="auto">
          <a:xfrm>
            <a:off x="825695" y="5518761"/>
            <a:ext cx="6773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在之前的特例，如位能井、自由粒子、SHO已經說明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FF0DC-54E6-D15A-77DA-82756A8FC44F}"/>
              </a:ext>
            </a:extLst>
          </p:cNvPr>
          <p:cNvSpPr txBox="1"/>
          <p:nvPr/>
        </p:nvSpPr>
        <p:spPr bwMode="auto">
          <a:xfrm>
            <a:off x="825695" y="6048691"/>
            <a:ext cx="6500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但事實上適用於非常大範圍的薛丁格波方程式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7526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DF3D0B7A-8EF5-0170-1947-1061BCFC9C90}"/>
                  </a:ext>
                </a:extLst>
              </p:cNvPr>
              <p:cNvSpPr txBox="1"/>
              <p:nvPr/>
            </p:nvSpPr>
            <p:spPr bwMode="auto">
              <a:xfrm>
                <a:off x="1803641" y="1295108"/>
                <a:ext cx="4529252" cy="6257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4">
                <a:extLst>
                  <a:ext uri="{FF2B5EF4-FFF2-40B4-BE49-F238E27FC236}">
                    <a16:creationId xmlns:a16="http://schemas.microsoft.com/office/drawing/2014/main" id="{DF3D0B7A-8EF5-0170-1947-1061BCFC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641" y="1295108"/>
                <a:ext cx="4529252" cy="625749"/>
              </a:xfrm>
              <a:prstGeom prst="rect">
                <a:avLst/>
              </a:prstGeom>
              <a:blipFill>
                <a:blip r:embed="rId2"/>
                <a:stretch>
                  <a:fillRect b="-3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8E4B90-705E-B851-77DD-399EEC9C42BE}"/>
              </a:ext>
            </a:extLst>
          </p:cNvPr>
          <p:cNvSpPr txBox="1"/>
          <p:nvPr/>
        </p:nvSpPr>
        <p:spPr bwMode="auto">
          <a:xfrm>
            <a:off x="1702375" y="910732"/>
            <a:ext cx="567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術語稱為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算子的本徵函數問題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44309742-B056-5C00-9C28-B1A4BE1CB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8" y="3286921"/>
            <a:ext cx="1908331" cy="24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8D9F54-72E2-8D23-954C-8C5581F80504}"/>
              </a:ext>
            </a:extLst>
          </p:cNvPr>
          <p:cNvSpPr txBox="1"/>
          <p:nvPr/>
        </p:nvSpPr>
        <p:spPr bwMode="auto">
          <a:xfrm>
            <a:off x="544256" y="5759620"/>
            <a:ext cx="2664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Jacques Sturm 1803-1855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82DA108A-8F5A-D7AF-F1D1-0549DA5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71920"/>
            <a:ext cx="1997785" cy="24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BC2C53-5E3E-0988-70BD-A7E0743312C4}"/>
              </a:ext>
            </a:extLst>
          </p:cNvPr>
          <p:cNvSpPr txBox="1"/>
          <p:nvPr/>
        </p:nvSpPr>
        <p:spPr bwMode="auto">
          <a:xfrm>
            <a:off x="3208552" y="5759620"/>
            <a:ext cx="3060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Liouville 1809-1882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42A33A-F362-2468-E3F0-39B6AE98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39" y="3286921"/>
            <a:ext cx="2905583" cy="23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45A766-FA30-3BA4-6971-9E7BD90A619D}"/>
              </a:ext>
            </a:extLst>
          </p:cNvPr>
          <p:cNvSpPr txBox="1"/>
          <p:nvPr/>
        </p:nvSpPr>
        <p:spPr bwMode="auto">
          <a:xfrm>
            <a:off x="6153538" y="5744576"/>
            <a:ext cx="2141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École Polytechnique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4">
                <a:extLst>
                  <a:ext uri="{FF2B5EF4-FFF2-40B4-BE49-F238E27FC236}">
                    <a16:creationId xmlns:a16="http://schemas.microsoft.com/office/drawing/2014/main" id="{9E826DF8-8EAC-0BFC-3854-FDC6E2A264F6}"/>
                  </a:ext>
                </a:extLst>
              </p:cNvPr>
              <p:cNvSpPr txBox="1"/>
              <p:nvPr/>
            </p:nvSpPr>
            <p:spPr bwMode="auto">
              <a:xfrm>
                <a:off x="1785447" y="2293122"/>
                <a:ext cx="4392488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4">
                <a:extLst>
                  <a:ext uri="{FF2B5EF4-FFF2-40B4-BE49-F238E27FC236}">
                    <a16:creationId xmlns:a16="http://schemas.microsoft.com/office/drawing/2014/main" id="{9E826DF8-8EAC-0BFC-3854-FDC6E2A2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5447" y="2293122"/>
                <a:ext cx="4392488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69469A-5EC4-929F-FA75-782B60D90266}"/>
                  </a:ext>
                </a:extLst>
              </p:cNvPr>
              <p:cNvSpPr txBox="1"/>
              <p:nvPr/>
            </p:nvSpPr>
            <p:spPr bwMode="auto">
              <a:xfrm>
                <a:off x="1709480" y="1939935"/>
                <a:ext cx="633389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</a:rPr>
                  <a:t>是數：本徵值，邊界條件下通常只有某些值，此式才有解</a:t>
                </a:r>
                <a:r>
                  <a:rPr lang="en-US" dirty="0">
                    <a:latin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69469A-5EC4-929F-FA75-782B60D90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9480" y="1939935"/>
                <a:ext cx="6333893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040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B2A12ADD-5FE7-3F00-D0C4-A3D04A6ED3C8}"/>
                  </a:ext>
                </a:extLst>
              </p:cNvPr>
              <p:cNvSpPr txBox="1"/>
              <p:nvPr/>
            </p:nvSpPr>
            <p:spPr bwMode="auto">
              <a:xfrm>
                <a:off x="1393095" y="1502966"/>
                <a:ext cx="4529252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B2A12ADD-5FE7-3F00-D0C4-A3D04A6ED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095" y="1502966"/>
                <a:ext cx="4529252" cy="625749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AE7248-D835-0857-984D-698887EA1F60}"/>
              </a:ext>
            </a:extLst>
          </p:cNvPr>
          <p:cNvSpPr txBox="1"/>
          <p:nvPr/>
        </p:nvSpPr>
        <p:spPr bwMode="auto">
          <a:xfrm>
            <a:off x="1382647" y="1100408"/>
            <a:ext cx="567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術語稱為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算子的本徵函數問題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BC98748A-035F-3A6B-D26B-0DCC34EFF714}"/>
                  </a:ext>
                </a:extLst>
              </p:cNvPr>
              <p:cNvSpPr txBox="1"/>
              <p:nvPr/>
            </p:nvSpPr>
            <p:spPr bwMode="auto">
              <a:xfrm>
                <a:off x="1403648" y="3116125"/>
                <a:ext cx="2659894" cy="6257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BC98748A-035F-3A6B-D26B-0DCC34EFF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3116125"/>
                <a:ext cx="2659894" cy="625749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AECF1-54DB-6D7D-998F-9E49F1088F32}"/>
                  </a:ext>
                </a:extLst>
              </p:cNvPr>
              <p:cNvSpPr txBox="1"/>
              <p:nvPr/>
            </p:nvSpPr>
            <p:spPr bwMode="auto">
              <a:xfrm>
                <a:off x="1403648" y="2636912"/>
                <a:ext cx="6777009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denote the operation on the function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as an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AECF1-54DB-6D7D-998F-9E49F1088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2636912"/>
                <a:ext cx="6777009" cy="378758"/>
              </a:xfrm>
              <a:prstGeom prst="rect">
                <a:avLst/>
              </a:prstGeom>
              <a:blipFill>
                <a:blip r:embed="rId4"/>
                <a:stretch>
                  <a:fillRect l="-748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654704-4848-3775-0659-BB4AF4D21DE4}"/>
              </a:ext>
            </a:extLst>
          </p:cNvPr>
          <p:cNvSpPr txBox="1"/>
          <p:nvPr/>
        </p:nvSpPr>
        <p:spPr bwMode="auto">
          <a:xfrm>
            <a:off x="1403648" y="3933056"/>
            <a:ext cx="316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equation can be written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4907A5AE-3A6F-D5DC-491D-692BC41CA551}"/>
                  </a:ext>
                </a:extLst>
              </p:cNvPr>
              <p:cNvSpPr txBox="1"/>
              <p:nvPr/>
            </p:nvSpPr>
            <p:spPr bwMode="auto">
              <a:xfrm>
                <a:off x="1403648" y="4365104"/>
                <a:ext cx="2069862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4907A5AE-3A6F-D5DC-491D-692BC41CA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4365104"/>
                <a:ext cx="2069862" cy="378758"/>
              </a:xfrm>
              <a:prstGeom prst="rect">
                <a:avLst/>
              </a:prstGeom>
              <a:blipFill>
                <a:blip r:embed="rId5"/>
                <a:stretch>
                  <a:fillRect t="-3226"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BAEBFBE-EAF8-69FD-7C20-AB52E46C2FA0}"/>
              </a:ext>
            </a:extLst>
          </p:cNvPr>
          <p:cNvSpPr txBox="1"/>
          <p:nvPr/>
        </p:nvSpPr>
        <p:spPr bwMode="auto">
          <a:xfrm>
            <a:off x="1382646" y="4851164"/>
            <a:ext cx="7509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This will be called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or Eigenfunction Equation of Operator.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7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068BB-8FCC-7154-83B4-066D4D908A23}"/>
              </a:ext>
            </a:extLst>
          </p:cNvPr>
          <p:cNvSpPr txBox="1"/>
          <p:nvPr/>
        </p:nvSpPr>
        <p:spPr bwMode="auto">
          <a:xfrm>
            <a:off x="1907704" y="1052736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288653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21D6D555-8A12-0E1D-0518-B5761C6A4FC6}"/>
                  </a:ext>
                </a:extLst>
              </p:cNvPr>
              <p:cNvSpPr txBox="1"/>
              <p:nvPr/>
            </p:nvSpPr>
            <p:spPr bwMode="auto">
              <a:xfrm>
                <a:off x="1184784" y="516932"/>
                <a:ext cx="5109796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21D6D555-8A12-0E1D-0518-B5761C6A4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784" y="516932"/>
                <a:ext cx="5109796" cy="625749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EC43E0-1B9A-86FC-C46C-D169E7E6B960}"/>
              </a:ext>
            </a:extLst>
          </p:cNvPr>
          <p:cNvSpPr txBox="1"/>
          <p:nvPr/>
        </p:nvSpPr>
        <p:spPr bwMode="auto">
          <a:xfrm>
            <a:off x="1115616" y="1161545"/>
            <a:ext cx="7227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Under boundary conditions, the equation has a countable set of solutions.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70AE87-682E-C832-97E2-96F3D4220341}"/>
                  </a:ext>
                </a:extLst>
              </p:cNvPr>
              <p:cNvSpPr txBox="1"/>
              <p:nvPr/>
            </p:nvSpPr>
            <p:spPr bwMode="auto">
              <a:xfrm>
                <a:off x="1142773" y="1593593"/>
                <a:ext cx="55894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usually classify them by natural numbers: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70AE87-682E-C832-97E2-96F3D4220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773" y="1593593"/>
                <a:ext cx="5589467" cy="369332"/>
              </a:xfrm>
              <a:prstGeom prst="rect">
                <a:avLst/>
              </a:prstGeom>
              <a:blipFill>
                <a:blip r:embed="rId3"/>
                <a:stretch>
                  <a:fillRect l="-90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AB0C8B-8C5B-5668-D2DF-199EC47DA6AF}"/>
                  </a:ext>
                </a:extLst>
              </p:cNvPr>
              <p:cNvSpPr txBox="1"/>
              <p:nvPr/>
            </p:nvSpPr>
            <p:spPr bwMode="auto">
              <a:xfrm>
                <a:off x="1142773" y="2025641"/>
                <a:ext cx="717698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The eigenfunctions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their corresponding eigenvalues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AB0C8B-8C5B-5668-D2DF-199EC47DA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773" y="2025641"/>
                <a:ext cx="7176987" cy="369332"/>
              </a:xfrm>
              <a:prstGeom prst="rect">
                <a:avLst/>
              </a:prstGeom>
              <a:blipFill>
                <a:blip r:embed="rId4"/>
                <a:stretch>
                  <a:fillRect l="-70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2273F73F-536D-A9B5-1400-E28E8582D136}"/>
                  </a:ext>
                </a:extLst>
              </p:cNvPr>
              <p:cNvSpPr txBox="1"/>
              <p:nvPr/>
            </p:nvSpPr>
            <p:spPr bwMode="auto">
              <a:xfrm>
                <a:off x="1142773" y="2427463"/>
                <a:ext cx="2429576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2273F73F-536D-A9B5-1400-E28E8582D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773" y="2427463"/>
                <a:ext cx="2429576" cy="378758"/>
              </a:xfrm>
              <a:prstGeom prst="rect">
                <a:avLst/>
              </a:prstGeom>
              <a:blipFill>
                <a:blip r:embed="rId5"/>
                <a:stretch>
                  <a:fillRect t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609C42EC-27F2-1174-DD95-050E14EB5895}"/>
                  </a:ext>
                </a:extLst>
              </p:cNvPr>
              <p:cNvSpPr txBox="1"/>
              <p:nvPr/>
            </p:nvSpPr>
            <p:spPr bwMode="auto">
              <a:xfrm>
                <a:off x="1141376" y="2913191"/>
                <a:ext cx="5877635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14">
                <a:extLst>
                  <a:ext uri="{FF2B5EF4-FFF2-40B4-BE49-F238E27FC236}">
                    <a16:creationId xmlns:a16="http://schemas.microsoft.com/office/drawing/2014/main" id="{609C42EC-27F2-1174-DD95-050E14EB5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1376" y="2913191"/>
                <a:ext cx="5877635" cy="625749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4A66F66F-1686-F900-9A2C-CF0DB811B4A7}"/>
                  </a:ext>
                </a:extLst>
              </p:cNvPr>
              <p:cNvSpPr/>
              <p:nvPr/>
            </p:nvSpPr>
            <p:spPr>
              <a:xfrm>
                <a:off x="1144567" y="5103747"/>
                <a:ext cx="3049874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">
                <a:extLst>
                  <a:ext uri="{FF2B5EF4-FFF2-40B4-BE49-F238E27FC236}">
                    <a16:creationId xmlns:a16="http://schemas.microsoft.com/office/drawing/2014/main" id="{4A66F66F-1686-F900-9A2C-CF0DB811B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67" y="5103747"/>
                <a:ext cx="3049874" cy="932628"/>
              </a:xfrm>
              <a:prstGeom prst="rect">
                <a:avLst/>
              </a:prstGeom>
              <a:blipFill>
                <a:blip r:embed="rId7"/>
                <a:stretch>
                  <a:fillRect l="-28216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40269AFD-232F-5C1F-6203-A57C05D04B42}"/>
                  </a:ext>
                </a:extLst>
              </p:cNvPr>
              <p:cNvSpPr/>
              <p:nvPr/>
            </p:nvSpPr>
            <p:spPr>
              <a:xfrm>
                <a:off x="1169615" y="4176180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40269AFD-232F-5C1F-6203-A57C05D04B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615" y="4176180"/>
                <a:ext cx="10270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4C1C-801C-4D1B-EFBE-740AE745821D}"/>
              </a:ext>
            </a:extLst>
          </p:cNvPr>
          <p:cNvSpPr txBox="1"/>
          <p:nvPr/>
        </p:nvSpPr>
        <p:spPr bwMode="auto">
          <a:xfrm>
            <a:off x="1136266" y="3735595"/>
            <a:ext cx="2598196" cy="37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本徵值皆為實數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870F3-1100-BE79-4C8A-21471EC5AE20}"/>
              </a:ext>
            </a:extLst>
          </p:cNvPr>
          <p:cNvSpPr txBox="1"/>
          <p:nvPr/>
        </p:nvSpPr>
        <p:spPr bwMode="auto">
          <a:xfrm>
            <a:off x="1115616" y="4672613"/>
            <a:ext cx="751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不同本徵值的本徵函數滿足如下正交關係，因此可取為orthonomal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A43996-57DC-FCDA-AAD4-C02ADB88909E}"/>
              </a:ext>
            </a:extLst>
          </p:cNvPr>
          <p:cNvSpPr txBox="1"/>
          <p:nvPr/>
        </p:nvSpPr>
        <p:spPr bwMode="auto">
          <a:xfrm>
            <a:off x="1150546" y="6172839"/>
            <a:ext cx="7120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稱以上關係為正交，代表我們把以上函數乘積的積分視為內積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34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B392-2B86-400A-D88C-2F3D609A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462C8-E44C-4614-FCC7-95FE486261AC}"/>
              </a:ext>
            </a:extLst>
          </p:cNvPr>
          <p:cNvSpPr txBox="1"/>
          <p:nvPr/>
        </p:nvSpPr>
        <p:spPr bwMode="auto">
          <a:xfrm>
            <a:off x="4714728" y="1691804"/>
            <a:ext cx="4105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物理量會對應算子，它是很有個性的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D3683-6CB7-9945-A331-A91A49D51442}"/>
              </a:ext>
            </a:extLst>
          </p:cNvPr>
          <p:cNvSpPr txBox="1"/>
          <p:nvPr/>
        </p:nvSpPr>
        <p:spPr bwMode="auto">
          <a:xfrm>
            <a:off x="4714727" y="2061136"/>
            <a:ext cx="4054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由它來決定測量的結果有哪些可能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4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3AFD50D5-8F0B-E9D2-5E0A-D188F0AB8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9"/>
          <a:stretch/>
        </p:blipFill>
        <p:spPr bwMode="auto">
          <a:xfrm>
            <a:off x="5024997" y="2574484"/>
            <a:ext cx="2225763" cy="265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3ECE66-B3E6-8991-DCAE-C1155A75E889}"/>
              </a:ext>
            </a:extLst>
          </p:cNvPr>
          <p:cNvSpPr txBox="1"/>
          <p:nvPr/>
        </p:nvSpPr>
        <p:spPr bwMode="auto">
          <a:xfrm>
            <a:off x="4932040" y="5373216"/>
            <a:ext cx="2165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算子有它的堅持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547E3-A7A9-F81B-5BC3-65468ECDF5F2}"/>
              </a:ext>
            </a:extLst>
          </p:cNvPr>
          <p:cNvSpPr txBox="1"/>
          <p:nvPr/>
        </p:nvSpPr>
        <p:spPr bwMode="auto">
          <a:xfrm>
            <a:off x="973600" y="5886564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解一個物理量算子的eigenfunction、是在決定你測量此量時會得到什麼結果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61939-5390-8569-5387-E24CB9753004}"/>
              </a:ext>
            </a:extLst>
          </p:cNvPr>
          <p:cNvSpPr txBox="1"/>
          <p:nvPr/>
        </p:nvSpPr>
        <p:spPr bwMode="auto">
          <a:xfrm>
            <a:off x="900880" y="1691804"/>
            <a:ext cx="3815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狀態由一個位置的函數代表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1A34E-FCF1-7974-F81B-9A15022E0FAF}"/>
                  </a:ext>
                </a:extLst>
              </p:cNvPr>
              <p:cNvSpPr txBox="1"/>
              <p:nvPr/>
            </p:nvSpPr>
            <p:spPr bwMode="auto">
              <a:xfrm>
                <a:off x="5652120" y="558480"/>
                <a:ext cx="908518" cy="9486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𝒜</m:t>
                          </m:r>
                        </m:e>
                      </m:acc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1A34E-FCF1-7974-F81B-9A15022E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0" y="558480"/>
                <a:ext cx="908518" cy="948658"/>
              </a:xfrm>
              <a:prstGeom prst="rect">
                <a:avLst/>
              </a:prstGeom>
              <a:blipFill>
                <a:blip r:embed="rId3"/>
                <a:stretch>
                  <a:fillRect l="-16438" t="-18667" r="-13699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66329D-A10E-CF3F-9358-DA41975B02D7}"/>
                  </a:ext>
                </a:extLst>
              </p:cNvPr>
              <p:cNvSpPr txBox="1"/>
              <p:nvPr/>
            </p:nvSpPr>
            <p:spPr bwMode="auto">
              <a:xfrm>
                <a:off x="1763688" y="678866"/>
                <a:ext cx="1379059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66329D-A10E-CF3F-9358-DA41975B0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8" y="678866"/>
                <a:ext cx="1379059" cy="707886"/>
              </a:xfrm>
              <a:prstGeom prst="rect">
                <a:avLst/>
              </a:prstGeom>
              <a:blipFill>
                <a:blip r:embed="rId4"/>
                <a:stretch>
                  <a:fillRect l="-4545" b="-232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02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DE3AED3D-0838-8CAD-F6CC-969F7135CE4F}"/>
                  </a:ext>
                </a:extLst>
              </p:cNvPr>
              <p:cNvSpPr/>
              <p:nvPr/>
            </p:nvSpPr>
            <p:spPr>
              <a:xfrm>
                <a:off x="899592" y="620688"/>
                <a:ext cx="3164905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TW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kumimoji="0"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的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所有本徵值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latin typeface="Calibri" pitchFamily="34" charset="0"/>
                  </a:rPr>
                  <a:t>都是實數！</a:t>
                </a:r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矩形 10">
                <a:extLst>
                  <a:ext uri="{FF2B5EF4-FFF2-40B4-BE49-F238E27FC236}">
                    <a16:creationId xmlns:a16="http://schemas.microsoft.com/office/drawing/2014/main" id="{DE3AED3D-0838-8CAD-F6CC-969F7135C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20688"/>
                <a:ext cx="3164905" cy="378630"/>
              </a:xfrm>
              <a:prstGeom prst="rect">
                <a:avLst/>
              </a:prstGeom>
              <a:blipFill>
                <a:blip r:embed="rId2"/>
                <a:stretch>
                  <a:fillRect t="-3226" r="-40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EA803-D6F1-56E8-2B57-E2FC72B73642}"/>
                  </a:ext>
                </a:extLst>
              </p:cNvPr>
              <p:cNvSpPr txBox="1"/>
              <p:nvPr/>
            </p:nvSpPr>
            <p:spPr bwMode="auto">
              <a:xfrm>
                <a:off x="860141" y="1565978"/>
                <a:ext cx="64087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Times New Roman" panose="02020603050405020304" pitchFamily="18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eigenvalues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of a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symmetric matrix</a:t>
                </a:r>
                <a:r>
                  <a:rPr lang="en-US" sz="18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are real.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4EA803-D6F1-56E8-2B57-E2FC72B7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41" y="1565978"/>
                <a:ext cx="6408712" cy="369332"/>
              </a:xfrm>
              <a:prstGeom prst="rect">
                <a:avLst/>
              </a:prstGeom>
              <a:blipFill>
                <a:blip r:embed="rId3"/>
                <a:stretch>
                  <a:fillRect l="-791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861587-1A81-4083-A8E8-362B62BEC015}"/>
                  </a:ext>
                </a:extLst>
              </p:cNvPr>
              <p:cNvSpPr txBox="1"/>
              <p:nvPr/>
            </p:nvSpPr>
            <p:spPr bwMode="auto">
              <a:xfrm>
                <a:off x="952891" y="2454402"/>
                <a:ext cx="908902" cy="27699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861587-1A81-4083-A8E8-362B62BEC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891" y="2454402"/>
                <a:ext cx="908902" cy="276999"/>
              </a:xfrm>
              <a:prstGeom prst="rect">
                <a:avLst/>
              </a:prstGeom>
              <a:blipFill>
                <a:blip r:embed="rId4"/>
                <a:stretch>
                  <a:fillRect l="-4110" r="-2740"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6035F-2561-FD97-EEFB-8DDBC1E43D53}"/>
                  </a:ext>
                </a:extLst>
              </p:cNvPr>
              <p:cNvSpPr txBox="1"/>
              <p:nvPr/>
            </p:nvSpPr>
            <p:spPr bwMode="auto">
              <a:xfrm>
                <a:off x="952687" y="2800608"/>
                <a:ext cx="79928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Take a inner product of the both sides with the complex conjugate of eigenvector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F6035F-2561-FD97-EEFB-8DDBC1E43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687" y="2800608"/>
                <a:ext cx="7992887" cy="369332"/>
              </a:xfrm>
              <a:prstGeom prst="rect">
                <a:avLst/>
              </a:prstGeom>
              <a:blipFill>
                <a:blip r:embed="rId5"/>
                <a:stretch>
                  <a:fillRect l="-47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8935F-D89A-9B6D-9EB9-5FA024A9708D}"/>
                  </a:ext>
                </a:extLst>
              </p:cNvPr>
              <p:cNvSpPr txBox="1"/>
              <p:nvPr/>
            </p:nvSpPr>
            <p:spPr bwMode="auto">
              <a:xfrm>
                <a:off x="952891" y="3269167"/>
                <a:ext cx="1611660" cy="28193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E8935F-D89A-9B6D-9EB9-5FA024A97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891" y="3269167"/>
                <a:ext cx="1611660" cy="281937"/>
              </a:xfrm>
              <a:prstGeom prst="rect">
                <a:avLst/>
              </a:prstGeom>
              <a:blipFill>
                <a:blip r:embed="rId6"/>
                <a:stretch>
                  <a:fillRect l="-1550" r="-1550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C43-654B-2E6D-0975-AD18ABEB556A}"/>
                  </a:ext>
                </a:extLst>
              </p:cNvPr>
              <p:cNvSpPr txBox="1"/>
              <p:nvPr/>
            </p:nvSpPr>
            <p:spPr bwMode="auto">
              <a:xfrm>
                <a:off x="878396" y="3714358"/>
                <a:ext cx="7813887" cy="374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is real.</a:t>
                </a:r>
                <a:r>
                  <a:rPr lang="zh-TW" altLang="en-US" sz="1800" dirty="0">
                    <a:latin typeface="Times New Roman" panose="02020603050405020304" pitchFamily="18" charset="0"/>
                  </a:rPr>
                  <a:t> 這是複數行向量的內積，定義必定為實數。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1C1C43-654B-2E6D-0975-AD18ABEB5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396" y="3714358"/>
                <a:ext cx="7813887" cy="374461"/>
              </a:xfrm>
              <a:prstGeom prst="rect">
                <a:avLst/>
              </a:prstGeom>
              <a:blipFill>
                <a:blip r:embed="rId7"/>
                <a:stretch>
                  <a:fillRect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235916-4794-FDE0-D9B9-EB53C7408464}"/>
                  </a:ext>
                </a:extLst>
              </p:cNvPr>
              <p:cNvSpPr txBox="1"/>
              <p:nvPr/>
            </p:nvSpPr>
            <p:spPr bwMode="auto">
              <a:xfrm>
                <a:off x="878397" y="4550604"/>
                <a:ext cx="8166210" cy="9190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235916-4794-FDE0-D9B9-EB53C7408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397" y="4550604"/>
                <a:ext cx="8166210" cy="919098"/>
              </a:xfrm>
              <a:prstGeom prst="rect">
                <a:avLst/>
              </a:prstGeom>
              <a:blipFill>
                <a:blip r:embed="rId8"/>
                <a:stretch>
                  <a:fillRect t="-87671" b="-139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976F8A-F547-3439-B815-B6158F9470C3}"/>
                  </a:ext>
                </a:extLst>
              </p:cNvPr>
              <p:cNvSpPr txBox="1"/>
              <p:nvPr/>
            </p:nvSpPr>
            <p:spPr bwMode="auto">
              <a:xfrm>
                <a:off x="878397" y="4112065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latin typeface="Times New Roman" panose="02020603050405020304" pitchFamily="18" charset="0"/>
                  </a:rPr>
                  <a:t>要確認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是否是實數，取他的Complex</a:t>
                </a:r>
                <a:r>
                  <a:rPr lang="en-US" sz="1800" dirty="0">
                    <a:latin typeface="Times New Roman" panose="02020603050405020304" pitchFamily="18" charset="0"/>
                  </a:rPr>
                  <a:t> conjugate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976F8A-F547-3439-B815-B6158F947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397" y="4112065"/>
                <a:ext cx="6426858" cy="374270"/>
              </a:xfrm>
              <a:prstGeom prst="rect">
                <a:avLst/>
              </a:prstGeom>
              <a:blipFill>
                <a:blip r:embed="rId9"/>
                <a:stretch>
                  <a:fillRect l="-7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17D4446-4E23-F138-8B43-8913A88A4D54}"/>
              </a:ext>
            </a:extLst>
          </p:cNvPr>
          <p:cNvSpPr txBox="1"/>
          <p:nvPr/>
        </p:nvSpPr>
        <p:spPr bwMode="auto">
          <a:xfrm>
            <a:off x="6437836" y="5469702"/>
            <a:ext cx="720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對稱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DE3EE-B6AE-69DD-FBDF-59F5E7757C7C}"/>
                  </a:ext>
                </a:extLst>
              </p:cNvPr>
              <p:cNvSpPr txBox="1"/>
              <p:nvPr/>
            </p:nvSpPr>
            <p:spPr bwMode="auto">
              <a:xfrm>
                <a:off x="860141" y="5847599"/>
                <a:ext cx="6426858" cy="374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800" dirty="0" err="1">
                    <a:latin typeface="Times New Roman" panose="02020603050405020304" pitchFamily="18" charset="0"/>
                  </a:rPr>
                  <a:t>確認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是實數，因此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一定是實數。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6DE3EE-B6AE-69DD-FBDF-59F5E7757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141" y="5847599"/>
                <a:ext cx="6426858" cy="374270"/>
              </a:xfrm>
              <a:prstGeom prst="rect">
                <a:avLst/>
              </a:prstGeom>
              <a:blipFill>
                <a:blip r:embed="rId10"/>
                <a:stretch>
                  <a:fillRect l="-789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CE3E60-6C13-24D1-9C06-DEB3B57B182A}"/>
              </a:ext>
            </a:extLst>
          </p:cNvPr>
          <p:cNvSpPr txBox="1"/>
          <p:nvPr/>
        </p:nvSpPr>
        <p:spPr bwMode="auto">
          <a:xfrm>
            <a:off x="878397" y="1983762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Proof: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82BA91-03E7-08ED-FB01-F868FAD0E40D}"/>
                  </a:ext>
                </a:extLst>
              </p:cNvPr>
              <p:cNvSpPr txBox="1"/>
              <p:nvPr/>
            </p:nvSpPr>
            <p:spPr bwMode="auto">
              <a:xfrm>
                <a:off x="4935344" y="5497667"/>
                <a:ext cx="9301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實數</a:t>
                </a:r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82BA91-03E7-08ED-FB01-F868FAD0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344" y="5497667"/>
                <a:ext cx="930115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215D6A8-3059-E1E8-E853-F7E1DD4A25D9}"/>
                  </a:ext>
                </a:extLst>
              </p:cNvPr>
              <p:cNvSpPr/>
              <p:nvPr/>
            </p:nvSpPr>
            <p:spPr>
              <a:xfrm>
                <a:off x="1099562" y="206726"/>
                <a:ext cx="532434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215D6A8-3059-E1E8-E853-F7E1DD4A2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2" y="206726"/>
                <a:ext cx="5324343" cy="932628"/>
              </a:xfrm>
              <a:prstGeom prst="rect">
                <a:avLst/>
              </a:prstGeom>
              <a:blipFill>
                <a:blip r:embed="rId2"/>
                <a:stretch>
                  <a:fillRect l="-14286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10F61CA-9BD6-CE5D-DF3B-EE142A8770BB}"/>
              </a:ext>
            </a:extLst>
          </p:cNvPr>
          <p:cNvSpPr txBox="1"/>
          <p:nvPr/>
        </p:nvSpPr>
        <p:spPr bwMode="auto">
          <a:xfrm>
            <a:off x="1070259" y="2157259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Take the complex conjugate of the above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41152E5-AA85-F50E-3C8B-35FB0448DB0D}"/>
                  </a:ext>
                </a:extLst>
              </p:cNvPr>
              <p:cNvSpPr/>
              <p:nvPr/>
            </p:nvSpPr>
            <p:spPr>
              <a:xfrm>
                <a:off x="1099562" y="2526591"/>
                <a:ext cx="622465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C41152E5-AA85-F50E-3C8B-35FB0448D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2" y="2526591"/>
                <a:ext cx="6224653" cy="932628"/>
              </a:xfrm>
              <a:prstGeom prst="rect">
                <a:avLst/>
              </a:prstGeom>
              <a:blipFill>
                <a:blip r:embed="rId3"/>
                <a:stretch>
                  <a:fillRect l="-8758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5808CB62-DBD3-0F71-1279-B8AD356B8BE5}"/>
                  </a:ext>
                </a:extLst>
              </p:cNvPr>
              <p:cNvSpPr/>
              <p:nvPr/>
            </p:nvSpPr>
            <p:spPr>
              <a:xfrm>
                <a:off x="1099562" y="1185725"/>
                <a:ext cx="4546949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5808CB62-DBD3-0F71-1279-B8AD356B8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62" y="1185725"/>
                <a:ext cx="4546949" cy="932628"/>
              </a:xfrm>
              <a:prstGeom prst="rect">
                <a:avLst/>
              </a:prstGeom>
              <a:blipFill>
                <a:blip r:embed="rId4"/>
                <a:stretch>
                  <a:fillRect l="-11978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EEF50282-B226-719D-794C-30DBF15BF726}"/>
                  </a:ext>
                </a:extLst>
              </p:cNvPr>
              <p:cNvSpPr/>
              <p:nvPr/>
            </p:nvSpPr>
            <p:spPr>
              <a:xfrm>
                <a:off x="1115616" y="3500438"/>
                <a:ext cx="5284267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3">
                <a:extLst>
                  <a:ext uri="{FF2B5EF4-FFF2-40B4-BE49-F238E27FC236}">
                    <a16:creationId xmlns:a16="http://schemas.microsoft.com/office/drawing/2014/main" id="{EEF50282-B226-719D-794C-30DBF15BF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00438"/>
                <a:ext cx="5284267" cy="932628"/>
              </a:xfrm>
              <a:prstGeom prst="rect">
                <a:avLst/>
              </a:prstGeom>
              <a:blipFill>
                <a:blip r:embed="rId5"/>
                <a:stretch>
                  <a:fillRect l="-10287" t="-129730" r="-14115" b="-19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">
                <a:extLst>
                  <a:ext uri="{FF2B5EF4-FFF2-40B4-BE49-F238E27FC236}">
                    <a16:creationId xmlns:a16="http://schemas.microsoft.com/office/drawing/2014/main" id="{8E196980-D92C-E941-C772-C29818393830}"/>
                  </a:ext>
                </a:extLst>
              </p:cNvPr>
              <p:cNvSpPr/>
              <p:nvPr/>
            </p:nvSpPr>
            <p:spPr>
              <a:xfrm>
                <a:off x="1073306" y="4463666"/>
                <a:ext cx="5291064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">
                <a:extLst>
                  <a:ext uri="{FF2B5EF4-FFF2-40B4-BE49-F238E27FC236}">
                    <a16:creationId xmlns:a16="http://schemas.microsoft.com/office/drawing/2014/main" id="{8E196980-D92C-E941-C772-C298183938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6" y="4463666"/>
                <a:ext cx="5291064" cy="932628"/>
              </a:xfrm>
              <a:prstGeom prst="rect">
                <a:avLst/>
              </a:prstGeom>
              <a:blipFill>
                <a:blip r:embed="rId6"/>
                <a:stretch>
                  <a:fillRect l="-11483" t="-131081" r="-15072" b="-197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B6D5C5-7BEB-3A8F-F953-C5E118427283}"/>
              </a:ext>
            </a:extLst>
          </p:cNvPr>
          <p:cNvCxnSpPr/>
          <p:nvPr/>
        </p:nvCxnSpPr>
        <p:spPr>
          <a:xfrm flipV="1">
            <a:off x="5646511" y="4164225"/>
            <a:ext cx="811796" cy="134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B337528A-261D-C9E0-A616-77BF867073B0}"/>
                  </a:ext>
                </a:extLst>
              </p:cNvPr>
              <p:cNvSpPr/>
              <p:nvPr/>
            </p:nvSpPr>
            <p:spPr>
              <a:xfrm>
                <a:off x="1062512" y="5426894"/>
                <a:ext cx="6818598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B337528A-261D-C9E0-A616-77BF86707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512" y="5426894"/>
                <a:ext cx="6818598" cy="932628"/>
              </a:xfrm>
              <a:prstGeom prst="rect">
                <a:avLst/>
              </a:prstGeom>
              <a:blipFill>
                <a:blip r:embed="rId7"/>
                <a:stretch>
                  <a:fillRect l="-8736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45B2A5-9FC3-531E-4521-F3DF55F52BC0}"/>
              </a:ext>
            </a:extLst>
          </p:cNvPr>
          <p:cNvCxnSpPr/>
          <p:nvPr/>
        </p:nvCxnSpPr>
        <p:spPr>
          <a:xfrm flipV="1">
            <a:off x="5495465" y="3231597"/>
            <a:ext cx="811796" cy="134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B5E8FE-32C2-A839-8654-DCD21C9D130C}"/>
              </a:ext>
            </a:extLst>
          </p:cNvPr>
          <p:cNvCxnSpPr/>
          <p:nvPr/>
        </p:nvCxnSpPr>
        <p:spPr>
          <a:xfrm>
            <a:off x="7046923" y="3246671"/>
            <a:ext cx="893399" cy="252028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32A5E2A-5F6D-B991-577E-D64A1A316855}"/>
              </a:ext>
            </a:extLst>
          </p:cNvPr>
          <p:cNvSpPr/>
          <p:nvPr/>
        </p:nvSpPr>
        <p:spPr>
          <a:xfrm>
            <a:off x="5646511" y="2526591"/>
            <a:ext cx="1677704" cy="932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D232A-9BAF-6017-600E-0F38441943CC}"/>
              </a:ext>
            </a:extLst>
          </p:cNvPr>
          <p:cNvSpPr/>
          <p:nvPr/>
        </p:nvSpPr>
        <p:spPr>
          <a:xfrm>
            <a:off x="6334603" y="5426894"/>
            <a:ext cx="1677704" cy="932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D37BD204-2456-D8C1-E7EE-7C09F05209A5}"/>
                  </a:ext>
                </a:extLst>
              </p:cNvPr>
              <p:cNvSpPr/>
              <p:nvPr/>
            </p:nvSpPr>
            <p:spPr>
              <a:xfrm>
                <a:off x="1059207" y="6428623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D37BD204-2456-D8C1-E7EE-7C09F0520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07" y="6428623"/>
                <a:ext cx="10270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03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B6FD9B-AF7F-B574-E911-EF0C5BA65AAE}"/>
              </a:ext>
            </a:extLst>
          </p:cNvPr>
          <p:cNvSpPr txBox="1"/>
          <p:nvPr/>
        </p:nvSpPr>
        <p:spPr bwMode="auto">
          <a:xfrm>
            <a:off x="907188" y="880844"/>
            <a:ext cx="6989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就是代表能量的微分算子的本徵函數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F4E519-2594-F9ED-52EE-9B4E931F1912}"/>
                  </a:ext>
                </a:extLst>
              </p:cNvPr>
              <p:cNvSpPr txBox="1"/>
              <p:nvPr/>
            </p:nvSpPr>
            <p:spPr bwMode="auto">
              <a:xfrm>
                <a:off x="887583" y="511512"/>
                <a:ext cx="55552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薛丁格波方程式可分解的定態解的空間部分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F4E519-2594-F9ED-52EE-9B4E931F1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7583" y="511512"/>
                <a:ext cx="5555226" cy="369332"/>
              </a:xfrm>
              <a:prstGeom prst="rect">
                <a:avLst/>
              </a:prstGeom>
              <a:blipFill>
                <a:blip r:embed="rId2"/>
                <a:stretch>
                  <a:fillRect l="-1142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A589AA19-34AF-3285-14E3-D7CFD6C0ACDF}"/>
                  </a:ext>
                </a:extLst>
              </p:cNvPr>
              <p:cNvSpPr txBox="1"/>
              <p:nvPr/>
            </p:nvSpPr>
            <p:spPr bwMode="auto">
              <a:xfrm>
                <a:off x="946945" y="1295445"/>
                <a:ext cx="4111211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A589AA19-34AF-3285-14E3-D7CFD6C0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6945" y="1295445"/>
                <a:ext cx="4111211" cy="648126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DBF6574-AB82-E5BB-318D-2DD69D2A880D}"/>
              </a:ext>
            </a:extLst>
          </p:cNvPr>
          <p:cNvSpPr/>
          <p:nvPr/>
        </p:nvSpPr>
        <p:spPr>
          <a:xfrm>
            <a:off x="4932040" y="1988840"/>
            <a:ext cx="3671979" cy="367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9171BA91-ED5F-8E86-9FC3-46EF040E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09" y="1988840"/>
            <a:ext cx="3671979" cy="22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7E6D5E-F953-3EF1-8EAE-7C608DCFE067}"/>
                  </a:ext>
                </a:extLst>
              </p:cNvPr>
              <p:cNvSpPr txBox="1"/>
              <p:nvPr/>
            </p:nvSpPr>
            <p:spPr bwMode="auto">
              <a:xfrm>
                <a:off x="1352013" y="4227595"/>
                <a:ext cx="3049997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無限大位能井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7E6D5E-F953-3EF1-8EAE-7C608DCFE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2013" y="4227595"/>
                <a:ext cx="3049997" cy="376770"/>
              </a:xfrm>
              <a:prstGeom prst="rect">
                <a:avLst/>
              </a:prstGeom>
              <a:blipFill>
                <a:blip r:embed="rId5"/>
                <a:stretch>
                  <a:fillRect l="-166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7DDA978-5FF2-7AA5-961B-282663411A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15" t="467" r="57109" b="76967"/>
          <a:stretch>
            <a:fillRect/>
          </a:stretch>
        </p:blipFill>
        <p:spPr>
          <a:xfrm>
            <a:off x="5047168" y="2325621"/>
            <a:ext cx="2076925" cy="1844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0B8AD-F1EF-7623-06DC-8831C4C593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31" t="28211" r="57109" b="3961"/>
          <a:stretch>
            <a:fillRect/>
          </a:stretch>
        </p:blipFill>
        <p:spPr>
          <a:xfrm>
            <a:off x="7147014" y="2324202"/>
            <a:ext cx="1354554" cy="3337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577C43-B9CE-2AFA-FBB6-8B252A3CC23A}"/>
                  </a:ext>
                </a:extLst>
              </p:cNvPr>
              <p:cNvSpPr txBox="1"/>
              <p:nvPr/>
            </p:nvSpPr>
            <p:spPr bwMode="auto">
              <a:xfrm>
                <a:off x="5263192" y="4539622"/>
                <a:ext cx="3049997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577C43-B9CE-2AFA-FBB6-8B252A3CC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192" y="4539622"/>
                <a:ext cx="3049997" cy="376770"/>
              </a:xfrm>
              <a:prstGeom prst="rect">
                <a:avLst/>
              </a:prstGeom>
              <a:blipFill>
                <a:blip r:embed="rId7"/>
                <a:stretch>
                  <a:fillRect l="-1660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100648E-A6C8-3D39-430C-CEBFF6382502}"/>
              </a:ext>
            </a:extLst>
          </p:cNvPr>
          <p:cNvSpPr txBox="1"/>
          <p:nvPr/>
        </p:nvSpPr>
        <p:spPr bwMode="auto">
          <a:xfrm>
            <a:off x="921209" y="5720619"/>
            <a:ext cx="7227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Under boundary conditions, the equation has a countable set of solutions.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D614DF-53A3-8EF6-9960-B7C0260B449B}"/>
                  </a:ext>
                </a:extLst>
              </p:cNvPr>
              <p:cNvSpPr txBox="1"/>
              <p:nvPr/>
            </p:nvSpPr>
            <p:spPr bwMode="auto">
              <a:xfrm>
                <a:off x="921209" y="6030966"/>
                <a:ext cx="55894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usually classify them by natural numbers: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D614DF-53A3-8EF6-9960-B7C0260B4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1209" y="6030966"/>
                <a:ext cx="5589467" cy="369332"/>
              </a:xfrm>
              <a:prstGeom prst="rect">
                <a:avLst/>
              </a:prstGeom>
              <a:blipFill>
                <a:blip r:embed="rId8"/>
                <a:stretch>
                  <a:fillRect l="-907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15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10">
                <a:extLst>
                  <a:ext uri="{FF2B5EF4-FFF2-40B4-BE49-F238E27FC236}">
                    <a16:creationId xmlns:a16="http://schemas.microsoft.com/office/drawing/2014/main" id="{03C1081E-990C-2330-CC71-3519253B785C}"/>
                  </a:ext>
                </a:extLst>
              </p:cNvPr>
              <p:cNvSpPr/>
              <p:nvPr/>
            </p:nvSpPr>
            <p:spPr>
              <a:xfrm>
                <a:off x="664262" y="468123"/>
                <a:ext cx="3731342" cy="37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zh-TW" alt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  <m:r>
                      <a:rPr kumimoji="0"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的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所有本徵函數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kumimoji="0"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sz="1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彼此正交</a:t>
                </a:r>
                <a:r>
                  <a:rPr kumimoji="0" lang="zh-TW" altLang="en-US" dirty="0">
                    <a:solidFill>
                      <a:srgbClr val="FF0000"/>
                    </a:solidFill>
                    <a:latin typeface="Calibri" pitchFamily="34" charset="0"/>
                  </a:rPr>
                  <a:t>：</a:t>
                </a:r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矩形 10">
                <a:extLst>
                  <a:ext uri="{FF2B5EF4-FFF2-40B4-BE49-F238E27FC236}">
                    <a16:creationId xmlns:a16="http://schemas.microsoft.com/office/drawing/2014/main" id="{03C1081E-990C-2330-CC71-3519253B7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62" y="468123"/>
                <a:ext cx="3731342" cy="378630"/>
              </a:xfrm>
              <a:prstGeom prst="rect">
                <a:avLst/>
              </a:prstGeom>
              <a:blipFill>
                <a:blip r:embed="rId2"/>
                <a:stretch>
                  <a:fillRect t="-3226" r="-339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/>
              <p:nvPr/>
            </p:nvSpPr>
            <p:spPr>
              <a:xfrm>
                <a:off x="4387968" y="170885"/>
                <a:ext cx="3133999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968" y="170885"/>
                <a:ext cx="3133999" cy="932628"/>
              </a:xfrm>
              <a:prstGeom prst="rect">
                <a:avLst/>
              </a:prstGeom>
              <a:blipFill>
                <a:blip r:embed="rId3"/>
                <a:stretch>
                  <a:fillRect l="-25806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98A10-6B7E-97C7-7482-58D881C23AC5}"/>
                  </a:ext>
                </a:extLst>
              </p:cNvPr>
              <p:cNvSpPr txBox="1"/>
              <p:nvPr/>
            </p:nvSpPr>
            <p:spPr bwMode="auto">
              <a:xfrm>
                <a:off x="649914" y="1135886"/>
                <a:ext cx="77608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800" dirty="0">
                    <a:latin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eigenvectors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</a:rPr>
                  <a:t> can be chosen to be orthogonal.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098A10-6B7E-97C7-7482-58D881C23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914" y="1135886"/>
                <a:ext cx="7760839" cy="369332"/>
              </a:xfrm>
              <a:prstGeom prst="rect">
                <a:avLst/>
              </a:prstGeom>
              <a:blipFill>
                <a:blip r:embed="rId4"/>
                <a:stretch>
                  <a:fillRect l="-654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8C4F2D-8332-86DE-971C-BDE3B9B66BD1}"/>
                  </a:ext>
                </a:extLst>
              </p:cNvPr>
              <p:cNvSpPr txBox="1"/>
              <p:nvPr/>
            </p:nvSpPr>
            <p:spPr bwMode="auto">
              <a:xfrm>
                <a:off x="752522" y="2234050"/>
                <a:ext cx="1505412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8C4F2D-8332-86DE-971C-BDE3B9B66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22" y="2234050"/>
                <a:ext cx="1505412" cy="295594"/>
              </a:xfrm>
              <a:prstGeom prst="rect">
                <a:avLst/>
              </a:prstGeom>
              <a:blipFill>
                <a:blip r:embed="rId5"/>
                <a:stretch>
                  <a:fillRect l="-3361" b="-1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911714-94CA-892E-0E94-021BCAF103C9}"/>
                  </a:ext>
                </a:extLst>
              </p:cNvPr>
              <p:cNvSpPr txBox="1"/>
              <p:nvPr/>
            </p:nvSpPr>
            <p:spPr bwMode="auto">
              <a:xfrm>
                <a:off x="2464111" y="2250586"/>
                <a:ext cx="1568442" cy="30066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911714-94CA-892E-0E94-021BCAF10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4111" y="2250586"/>
                <a:ext cx="1568442" cy="300660"/>
              </a:xfrm>
              <a:prstGeom prst="rect">
                <a:avLst/>
              </a:prstGeom>
              <a:blipFill>
                <a:blip r:embed="rId6"/>
                <a:stretch>
                  <a:fillRect l="-800" b="-1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B02C7E-070B-493F-4181-4C4B4B9089D7}"/>
                  </a:ext>
                </a:extLst>
              </p:cNvPr>
              <p:cNvSpPr txBox="1"/>
              <p:nvPr/>
            </p:nvSpPr>
            <p:spPr bwMode="auto">
              <a:xfrm>
                <a:off x="752522" y="3026155"/>
                <a:ext cx="2516586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B02C7E-070B-493F-4181-4C4B4B908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522" y="3026155"/>
                <a:ext cx="2516586" cy="295594"/>
              </a:xfrm>
              <a:prstGeom prst="rect">
                <a:avLst/>
              </a:prstGeom>
              <a:blipFill>
                <a:blip r:embed="rId7"/>
                <a:stretch>
                  <a:fillRect l="-100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D023DA-9F17-2FF8-CF09-B87F66A36CB9}"/>
                  </a:ext>
                </a:extLst>
              </p:cNvPr>
              <p:cNvSpPr txBox="1"/>
              <p:nvPr/>
            </p:nvSpPr>
            <p:spPr bwMode="auto">
              <a:xfrm>
                <a:off x="807679" y="5411708"/>
                <a:ext cx="2315955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D023DA-9F17-2FF8-CF09-B87F66A3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679" y="5411708"/>
                <a:ext cx="2315955" cy="295594"/>
              </a:xfrm>
              <a:prstGeom prst="rect">
                <a:avLst/>
              </a:prstGeom>
              <a:blipFill>
                <a:blip r:embed="rId8"/>
                <a:stretch>
                  <a:fillRect l="-1639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63557EF-B558-11A3-E616-9930D63BE01B}"/>
              </a:ext>
            </a:extLst>
          </p:cNvPr>
          <p:cNvSpPr txBox="1"/>
          <p:nvPr/>
        </p:nvSpPr>
        <p:spPr bwMode="auto">
          <a:xfrm>
            <a:off x="661256" y="1488359"/>
            <a:ext cx="1024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Proof: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10526-2AB8-2734-BD48-A6DBEDC450B8}"/>
              </a:ext>
            </a:extLst>
          </p:cNvPr>
          <p:cNvSpPr txBox="1"/>
          <p:nvPr/>
        </p:nvSpPr>
        <p:spPr bwMode="auto">
          <a:xfrm>
            <a:off x="675518" y="1814773"/>
            <a:ext cx="5556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Times New Roman" panose="02020603050405020304" pitchFamily="18" charset="0"/>
              </a:rPr>
              <a:t>Consider two eigenvectors with different eigenvalues: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307444-E511-5A58-3028-8D9D1108DE0E}"/>
                  </a:ext>
                </a:extLst>
              </p:cNvPr>
              <p:cNvSpPr txBox="1"/>
              <p:nvPr/>
            </p:nvSpPr>
            <p:spPr bwMode="auto">
              <a:xfrm>
                <a:off x="703767" y="2594107"/>
                <a:ext cx="3788175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</a:rPr>
                  <a:t>將第一式與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 err="1">
                    <a:latin typeface="Times New Roman" panose="02020603050405020304" pitchFamily="18" charset="0"/>
                  </a:rPr>
                  <a:t>作內積，可得</a:t>
                </a:r>
                <a:r>
                  <a:rPr lang="en-US" sz="1800" dirty="0">
                    <a:latin typeface="Times New Roman" panose="02020603050405020304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307444-E511-5A58-3028-8D9D1108D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767" y="2594107"/>
                <a:ext cx="3788175" cy="392993"/>
              </a:xfrm>
              <a:prstGeom prst="rect">
                <a:avLst/>
              </a:prstGeom>
              <a:blipFill>
                <a:blip r:embed="rId9"/>
                <a:stretch>
                  <a:fillRect l="-1338" b="-1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A6B8DC3-2FC2-0B4B-DFDB-CA96B4FC8EA2}"/>
              </a:ext>
            </a:extLst>
          </p:cNvPr>
          <p:cNvSpPr txBox="1"/>
          <p:nvPr/>
        </p:nvSpPr>
        <p:spPr bwMode="auto">
          <a:xfrm>
            <a:off x="675518" y="3363993"/>
            <a:ext cx="703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</a:rPr>
              <a:t>左邊可以寫成</a:t>
            </a:r>
            <a:r>
              <a:rPr lang="en-US" sz="1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95406A-A79D-A645-7305-86E258F38AA3}"/>
              </a:ext>
            </a:extLst>
          </p:cNvPr>
          <p:cNvSpPr txBox="1"/>
          <p:nvPr/>
        </p:nvSpPr>
        <p:spPr bwMode="auto">
          <a:xfrm>
            <a:off x="3269108" y="5352782"/>
            <a:ext cx="29591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兩式相減</a:t>
            </a:r>
            <a:r>
              <a:rPr lang="en-US" sz="1800" dirty="0">
                <a:latin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7A6966-C0DC-D4E1-EC80-E7533477F3BF}"/>
                  </a:ext>
                </a:extLst>
              </p:cNvPr>
              <p:cNvSpPr txBox="1"/>
              <p:nvPr/>
            </p:nvSpPr>
            <p:spPr bwMode="auto">
              <a:xfrm>
                <a:off x="220520" y="3752087"/>
                <a:ext cx="8702960" cy="8100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7A6966-C0DC-D4E1-EC80-E7533477F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20" y="3752087"/>
                <a:ext cx="8702960" cy="810094"/>
              </a:xfrm>
              <a:prstGeom prst="rect">
                <a:avLst/>
              </a:prstGeom>
              <a:blipFill>
                <a:blip r:embed="rId10"/>
                <a:stretch>
                  <a:fillRect t="-106154" b="-16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AC937B-33AF-1DA8-008A-B2752F5CCDB9}"/>
              </a:ext>
            </a:extLst>
          </p:cNvPr>
          <p:cNvSpPr txBox="1"/>
          <p:nvPr/>
        </p:nvSpPr>
        <p:spPr bwMode="auto">
          <a:xfrm>
            <a:off x="710940" y="4566966"/>
            <a:ext cx="7033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</a:rPr>
              <a:t>得</a:t>
            </a:r>
            <a:r>
              <a:rPr lang="en-US" sz="1800" dirty="0">
                <a:latin typeface="Times New Roman" panose="02020603050405020304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B9F2A1-19AB-1987-70D3-DC8B23B35C3F}"/>
                  </a:ext>
                </a:extLst>
              </p:cNvPr>
              <p:cNvSpPr txBox="1"/>
              <p:nvPr/>
            </p:nvSpPr>
            <p:spPr bwMode="auto">
              <a:xfrm>
                <a:off x="807679" y="4981183"/>
                <a:ext cx="2612703" cy="2955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B9F2A1-19AB-1987-70D3-DC8B23B35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679" y="4981183"/>
                <a:ext cx="2612703" cy="295594"/>
              </a:xfrm>
              <a:prstGeom prst="rect">
                <a:avLst/>
              </a:prstGeom>
              <a:blipFill>
                <a:blip r:embed="rId11"/>
                <a:stretch>
                  <a:fillRect l="-1449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B0313F-1D2B-C0EF-6FE9-3F04C14FC2E2}"/>
                  </a:ext>
                </a:extLst>
              </p:cNvPr>
              <p:cNvSpPr txBox="1"/>
              <p:nvPr/>
            </p:nvSpPr>
            <p:spPr bwMode="auto">
              <a:xfrm>
                <a:off x="812675" y="6180338"/>
                <a:ext cx="2651560" cy="29559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B0313F-1D2B-C0EF-6FE9-3F04C14FC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675" y="6180338"/>
                <a:ext cx="2651560" cy="295594"/>
              </a:xfrm>
              <a:prstGeom prst="rect">
                <a:avLst/>
              </a:prstGeom>
              <a:blipFill>
                <a:blip r:embed="rId12"/>
                <a:stretch>
                  <a:fillRect l="-476" r="-1429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6F43862-C28A-77BF-ED8C-DE2CF78DD3CC}"/>
              </a:ext>
            </a:extLst>
          </p:cNvPr>
          <p:cNvSpPr txBox="1"/>
          <p:nvPr/>
        </p:nvSpPr>
        <p:spPr bwMode="auto">
          <a:xfrm>
            <a:off x="752522" y="5749147"/>
            <a:ext cx="548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右式兩本徵向量的內積必須為零，彼此正交</a:t>
            </a:r>
            <a:r>
              <a:rPr lang="en-US" sz="1800" dirty="0">
                <a:latin typeface="Times New Roman" panose="02020603050405020304" pitchFamily="18" charset="0"/>
              </a:rPr>
              <a:t>！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EB2CFA-8712-6193-1343-ACB41846EAA0}"/>
              </a:ext>
            </a:extLst>
          </p:cNvPr>
          <p:cNvSpPr txBox="1"/>
          <p:nvPr/>
        </p:nvSpPr>
        <p:spPr bwMode="auto">
          <a:xfrm>
            <a:off x="3545251" y="6144038"/>
            <a:ext cx="2088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err="1">
                <a:latin typeface="Times New Roman" panose="02020603050405020304" pitchFamily="18" charset="0"/>
              </a:rPr>
              <a:t>本徵向量的正交性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444CC4-FD16-7906-8DAF-4658FB76FD71}"/>
                  </a:ext>
                </a:extLst>
              </p:cNvPr>
              <p:cNvSpPr txBox="1"/>
              <p:nvPr/>
            </p:nvSpPr>
            <p:spPr bwMode="auto">
              <a:xfrm>
                <a:off x="2822684" y="3365796"/>
                <a:ext cx="868315" cy="29931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444CC4-FD16-7906-8DAF-4658FB76F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2684" y="3365796"/>
                <a:ext cx="868315" cy="299313"/>
              </a:xfrm>
              <a:prstGeom prst="rect">
                <a:avLst/>
              </a:prstGeom>
              <a:blipFill>
                <a:blip r:embed="rId13"/>
                <a:stretch>
                  <a:fillRect l="-5797" r="-2899"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15540-CF6E-F1F0-F5A3-29366CF390B5}"/>
                  </a:ext>
                </a:extLst>
              </p:cNvPr>
              <p:cNvSpPr txBox="1"/>
              <p:nvPr/>
            </p:nvSpPr>
            <p:spPr bwMode="auto">
              <a:xfrm>
                <a:off x="4087363" y="3295870"/>
                <a:ext cx="4431021" cy="37830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𝑺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15540-CF6E-F1F0-F5A3-29366CF39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7363" y="3295870"/>
                <a:ext cx="4431021" cy="3783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4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6383C-5330-034E-FBA0-20A7CEC52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DFF7CB0D-96B6-E003-0955-1B8CE2743CBB}"/>
                  </a:ext>
                </a:extLst>
              </p:cNvPr>
              <p:cNvSpPr/>
              <p:nvPr/>
            </p:nvSpPr>
            <p:spPr>
              <a:xfrm>
                <a:off x="715178" y="507987"/>
                <a:ext cx="5391540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DFF7CB0D-96B6-E003-0955-1B8CE2743C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78" y="507987"/>
                <a:ext cx="5391540" cy="932628"/>
              </a:xfrm>
              <a:prstGeom prst="rect">
                <a:avLst/>
              </a:prstGeom>
              <a:blipFill>
                <a:blip r:embed="rId2"/>
                <a:stretch>
                  <a:fillRect l="-14824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433520A-C956-3502-5EBD-442EFF231ECD}"/>
              </a:ext>
            </a:extLst>
          </p:cNvPr>
          <p:cNvSpPr txBox="1"/>
          <p:nvPr/>
        </p:nvSpPr>
        <p:spPr bwMode="auto">
          <a:xfrm>
            <a:off x="715178" y="78120"/>
            <a:ext cx="1859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證明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48ADCFBB-D72A-0706-27A7-D3C534DB1B0F}"/>
                  </a:ext>
                </a:extLst>
              </p:cNvPr>
              <p:cNvSpPr/>
              <p:nvPr/>
            </p:nvSpPr>
            <p:spPr>
              <a:xfrm>
                <a:off x="715178" y="1515154"/>
                <a:ext cx="4599272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48ADCFBB-D72A-0706-27A7-D3C534DB1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78" y="1515154"/>
                <a:ext cx="4599272" cy="932628"/>
              </a:xfrm>
              <a:prstGeom prst="rect">
                <a:avLst/>
              </a:prstGeom>
              <a:blipFill>
                <a:blip r:embed="rId3"/>
                <a:stretch>
                  <a:fillRect l="-11846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3">
                <a:extLst>
                  <a:ext uri="{FF2B5EF4-FFF2-40B4-BE49-F238E27FC236}">
                    <a16:creationId xmlns:a16="http://schemas.microsoft.com/office/drawing/2014/main" id="{076EBBFC-ECA7-381C-FD52-991ABC95DD46}"/>
                  </a:ext>
                </a:extLst>
              </p:cNvPr>
              <p:cNvSpPr/>
              <p:nvPr/>
            </p:nvSpPr>
            <p:spPr>
              <a:xfrm>
                <a:off x="715178" y="2545631"/>
                <a:ext cx="5238934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3">
                <a:extLst>
                  <a:ext uri="{FF2B5EF4-FFF2-40B4-BE49-F238E27FC236}">
                    <a16:creationId xmlns:a16="http://schemas.microsoft.com/office/drawing/2014/main" id="{076EBBFC-ECA7-381C-FD52-991ABC95D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78" y="2545631"/>
                <a:ext cx="5238934" cy="932628"/>
              </a:xfrm>
              <a:prstGeom prst="rect">
                <a:avLst/>
              </a:prstGeom>
              <a:blipFill>
                <a:blip r:embed="rId4"/>
                <a:stretch>
                  <a:fillRect l="-10412" t="-129333" r="-14286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68FFC9-0A93-00B6-0C66-2C8922A478D3}"/>
              </a:ext>
            </a:extLst>
          </p:cNvPr>
          <p:cNvCxnSpPr/>
          <p:nvPr/>
        </p:nvCxnSpPr>
        <p:spPr>
          <a:xfrm flipV="1">
            <a:off x="4885532" y="2250795"/>
            <a:ext cx="811796" cy="134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B62BD48-50AD-5270-DAD5-BB97A65345A6}"/>
                  </a:ext>
                </a:extLst>
              </p:cNvPr>
              <p:cNvSpPr/>
              <p:nvPr/>
            </p:nvSpPr>
            <p:spPr>
              <a:xfrm>
                <a:off x="691772" y="3575471"/>
                <a:ext cx="5435334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f>
                                        <m:f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 smtClean="0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3">
                <a:extLst>
                  <a:ext uri="{FF2B5EF4-FFF2-40B4-BE49-F238E27FC236}">
                    <a16:creationId xmlns:a16="http://schemas.microsoft.com/office/drawing/2014/main" id="{CB62BD48-50AD-5270-DAD5-BB97A6534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72" y="3575471"/>
                <a:ext cx="5435334" cy="932628"/>
              </a:xfrm>
              <a:prstGeom prst="rect">
                <a:avLst/>
              </a:prstGeom>
              <a:blipFill>
                <a:blip r:embed="rId5"/>
                <a:stretch>
                  <a:fillRect l="-11189" t="-129333" r="-14685" b="-19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C2DB23-E096-DF17-4144-84F444BFDBF2}"/>
              </a:ext>
            </a:extLst>
          </p:cNvPr>
          <p:cNvCxnSpPr/>
          <p:nvPr/>
        </p:nvCxnSpPr>
        <p:spPr>
          <a:xfrm flipV="1">
            <a:off x="5706527" y="3174322"/>
            <a:ext cx="811796" cy="13454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ED265AE5-D2BF-685B-4BA8-DCF02785A192}"/>
                  </a:ext>
                </a:extLst>
              </p:cNvPr>
              <p:cNvSpPr/>
              <p:nvPr/>
            </p:nvSpPr>
            <p:spPr>
              <a:xfrm>
                <a:off x="718028" y="4631311"/>
                <a:ext cx="8040406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Sup>
                                    <m:sSub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3">
                <a:extLst>
                  <a:ext uri="{FF2B5EF4-FFF2-40B4-BE49-F238E27FC236}">
                    <a16:creationId xmlns:a16="http://schemas.microsoft.com/office/drawing/2014/main" id="{ED265AE5-D2BF-685B-4BA8-DCF02785A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28" y="4631311"/>
                <a:ext cx="8040406" cy="932628"/>
              </a:xfrm>
              <a:prstGeom prst="rect">
                <a:avLst/>
              </a:prstGeom>
              <a:blipFill>
                <a:blip r:embed="rId6"/>
                <a:stretch>
                  <a:fillRect l="-5836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3">
                <a:extLst>
                  <a:ext uri="{FF2B5EF4-FFF2-40B4-BE49-F238E27FC236}">
                    <a16:creationId xmlns:a16="http://schemas.microsoft.com/office/drawing/2014/main" id="{D7431367-B5E6-1522-7B69-901D40097F8E}"/>
                  </a:ext>
                </a:extLst>
              </p:cNvPr>
              <p:cNvSpPr/>
              <p:nvPr/>
            </p:nvSpPr>
            <p:spPr>
              <a:xfrm>
                <a:off x="689076" y="5791589"/>
                <a:ext cx="3918445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3">
                <a:extLst>
                  <a:ext uri="{FF2B5EF4-FFF2-40B4-BE49-F238E27FC236}">
                    <a16:creationId xmlns:a16="http://schemas.microsoft.com/office/drawing/2014/main" id="{D7431367-B5E6-1522-7B69-901D40097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6" y="5791589"/>
                <a:ext cx="3918445" cy="932628"/>
              </a:xfrm>
              <a:prstGeom prst="rect">
                <a:avLst/>
              </a:prstGeom>
              <a:blipFill>
                <a:blip r:embed="rId7"/>
                <a:stretch>
                  <a:fillRect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3">
                <a:extLst>
                  <a:ext uri="{FF2B5EF4-FFF2-40B4-BE49-F238E27FC236}">
                    <a16:creationId xmlns:a16="http://schemas.microsoft.com/office/drawing/2014/main" id="{80507ABF-EDB0-24E5-5897-9F4A7C16ADF7}"/>
                  </a:ext>
                </a:extLst>
              </p:cNvPr>
              <p:cNvSpPr/>
              <p:nvPr/>
            </p:nvSpPr>
            <p:spPr>
              <a:xfrm>
                <a:off x="4721338" y="6068766"/>
                <a:ext cx="108157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3">
                <a:extLst>
                  <a:ext uri="{FF2B5EF4-FFF2-40B4-BE49-F238E27FC236}">
                    <a16:creationId xmlns:a16="http://schemas.microsoft.com/office/drawing/2014/main" id="{80507ABF-EDB0-24E5-5897-9F4A7C16A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38" y="6068766"/>
                <a:ext cx="108157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F0096545-9BAA-104D-E833-1C5F50F26710}"/>
                  </a:ext>
                </a:extLst>
              </p:cNvPr>
              <p:cNvSpPr/>
              <p:nvPr/>
            </p:nvSpPr>
            <p:spPr>
              <a:xfrm>
                <a:off x="6088470" y="5774967"/>
                <a:ext cx="2881237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3">
                <a:extLst>
                  <a:ext uri="{FF2B5EF4-FFF2-40B4-BE49-F238E27FC236}">
                    <a16:creationId xmlns:a16="http://schemas.microsoft.com/office/drawing/2014/main" id="{F0096545-9BAA-104D-E833-1C5F50F26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470" y="5774967"/>
                <a:ext cx="2881237" cy="932628"/>
              </a:xfrm>
              <a:prstGeom prst="rect">
                <a:avLst/>
              </a:prstGeom>
              <a:blipFill>
                <a:blip r:embed="rId9"/>
                <a:stretch>
                  <a:fillRect l="-28070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3">
                <a:extLst>
                  <a:ext uri="{FF2B5EF4-FFF2-40B4-BE49-F238E27FC236}">
                    <a16:creationId xmlns:a16="http://schemas.microsoft.com/office/drawing/2014/main" id="{FF453687-3DB8-5531-9468-D571D2A370F0}"/>
                  </a:ext>
                </a:extLst>
              </p:cNvPr>
              <p:cNvSpPr/>
              <p:nvPr/>
            </p:nvSpPr>
            <p:spPr>
              <a:xfrm>
                <a:off x="5550874" y="4508099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3">
                <a:extLst>
                  <a:ext uri="{FF2B5EF4-FFF2-40B4-BE49-F238E27FC236}">
                    <a16:creationId xmlns:a16="http://schemas.microsoft.com/office/drawing/2014/main" id="{FF453687-3DB8-5531-9468-D571D2A3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74" y="4508099"/>
                <a:ext cx="10270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7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36726-7372-B8EA-D626-C162258AF073}"/>
                  </a:ext>
                </a:extLst>
              </p:cNvPr>
              <p:cNvSpPr txBox="1"/>
              <p:nvPr/>
            </p:nvSpPr>
            <p:spPr bwMode="auto">
              <a:xfrm>
                <a:off x="1338640" y="593956"/>
                <a:ext cx="648072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以上證明用到算子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的這個性質：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36726-7372-B8EA-D626-C162258AF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8640" y="593956"/>
                <a:ext cx="6480720" cy="378758"/>
              </a:xfrm>
              <a:prstGeom prst="rect">
                <a:avLst/>
              </a:prstGeom>
              <a:blipFill>
                <a:blip r:embed="rId2"/>
                <a:stretch>
                  <a:fillRect l="-783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700448A-2206-55E0-54B1-8615F00AB95E}"/>
                  </a:ext>
                </a:extLst>
              </p:cNvPr>
              <p:cNvSpPr/>
              <p:nvPr/>
            </p:nvSpPr>
            <p:spPr>
              <a:xfrm>
                <a:off x="1338640" y="1089908"/>
                <a:ext cx="5207387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2700448A-2206-55E0-54B1-8615F00A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40" y="1089908"/>
                <a:ext cx="5207387" cy="932628"/>
              </a:xfrm>
              <a:prstGeom prst="rect">
                <a:avLst/>
              </a:prstGeom>
              <a:blipFill>
                <a:blip r:embed="rId3"/>
                <a:stretch>
                  <a:fillRect l="-15328" t="-102667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7239C02D-0131-FAF4-F990-53857BD4485A}"/>
                  </a:ext>
                </a:extLst>
              </p:cNvPr>
              <p:cNvSpPr/>
              <p:nvPr/>
            </p:nvSpPr>
            <p:spPr>
              <a:xfrm>
                <a:off x="1331640" y="3034124"/>
                <a:ext cx="6087371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">
                <a:extLst>
                  <a:ext uri="{FF2B5EF4-FFF2-40B4-BE49-F238E27FC236}">
                    <a16:creationId xmlns:a16="http://schemas.microsoft.com/office/drawing/2014/main" id="{7239C02D-0131-FAF4-F990-53857BD44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34124"/>
                <a:ext cx="6087371" cy="932628"/>
              </a:xfrm>
              <a:prstGeom prst="rect">
                <a:avLst/>
              </a:prstGeom>
              <a:blipFill>
                <a:blip r:embed="rId4"/>
                <a:stretch>
                  <a:fillRect l="-13514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118C6E9-C6E8-3116-A62B-BB890CA6ADD8}"/>
              </a:ext>
            </a:extLst>
          </p:cNvPr>
          <p:cNvSpPr txBox="1"/>
          <p:nvPr/>
        </p:nvSpPr>
        <p:spPr bwMode="auto">
          <a:xfrm>
            <a:off x="1333787" y="4101421"/>
            <a:ext cx="502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具有這樣性質的算子稱為Hermitian：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67165F-7D95-AEF5-5386-C1B7D51C2CAC}"/>
                  </a:ext>
                </a:extLst>
              </p:cNvPr>
              <p:cNvSpPr txBox="1"/>
              <p:nvPr/>
            </p:nvSpPr>
            <p:spPr bwMode="auto">
              <a:xfrm>
                <a:off x="1331640" y="2597458"/>
                <a:ext cx="4694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這是對任意兩函數</a:t>
                </a:r>
                <a14:m>
                  <m:oMath xmlns:m="http://schemas.openxmlformats.org/officeDocument/2006/math">
                    <m: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都對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67165F-7D95-AEF5-5386-C1B7D51C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2597458"/>
                <a:ext cx="4694662" cy="369332"/>
              </a:xfrm>
              <a:prstGeom prst="rect">
                <a:avLst/>
              </a:prstGeom>
              <a:blipFill>
                <a:blip r:embed="rId5"/>
                <a:stretch>
                  <a:fillRect l="-107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47EDA9D-0FF8-E340-8056-F4A53F186C5C}"/>
              </a:ext>
            </a:extLst>
          </p:cNvPr>
          <p:cNvSpPr txBox="1"/>
          <p:nvPr/>
        </p:nvSpPr>
        <p:spPr bwMode="auto">
          <a:xfrm>
            <a:off x="1324887" y="450563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算子的本徵值永遠是實數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!</a:t>
            </a:r>
            <a:endParaRPr lang="en-TW" dirty="0"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EF88AC-7A18-0876-FDA9-E3F1A29F6F8F}"/>
              </a:ext>
            </a:extLst>
          </p:cNvPr>
          <p:cNvSpPr txBox="1"/>
          <p:nvPr/>
        </p:nvSpPr>
        <p:spPr bwMode="auto">
          <a:xfrm>
            <a:off x="1331640" y="4921220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算子不同本徵值的本徵函數彼此正交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!</a:t>
            </a:r>
            <a:endParaRPr lang="en-TW" dirty="0">
              <a:latin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A048392-B44B-CD16-6F50-FDB57917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17" y="4114798"/>
            <a:ext cx="1542440" cy="21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1F61DB-9625-6F1C-A04A-0234DDC35356}"/>
              </a:ext>
            </a:extLst>
          </p:cNvPr>
          <p:cNvSpPr txBox="1"/>
          <p:nvPr/>
        </p:nvSpPr>
        <p:spPr bwMode="auto">
          <a:xfrm>
            <a:off x="6354534" y="6354748"/>
            <a:ext cx="2602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Charles Hermite</a:t>
            </a: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1822-1901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93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14CA28-CE22-825E-C1A8-0196869C9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2648C7-BC21-8B08-ABA3-97E3F1937053}"/>
                  </a:ext>
                </a:extLst>
              </p:cNvPr>
              <p:cNvSpPr txBox="1"/>
              <p:nvPr/>
            </p:nvSpPr>
            <p:spPr bwMode="auto">
              <a:xfrm>
                <a:off x="1063172" y="3688891"/>
                <a:ext cx="46713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動量算子等於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PMingLiU" panose="02020500000000000000" pitchFamily="18" charset="-120"/>
                      </a:rPr>
                      <m:t>𝑖</m:t>
                    </m:r>
                  </m:oMath>
                </a14:m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乘微分算子，就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Hermitian 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2648C7-BC21-8B08-ABA3-97E3F1937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172" y="3688891"/>
                <a:ext cx="4671354" cy="369332"/>
              </a:xfrm>
              <a:prstGeom prst="rect">
                <a:avLst/>
              </a:prstGeom>
              <a:blipFill>
                <a:blip r:embed="rId2"/>
                <a:stretch>
                  <a:fillRect t="-6667" r="-5962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B1553F6A-7EFA-0E8C-D8F7-F3E54C8910D4}"/>
                  </a:ext>
                </a:extLst>
              </p:cNvPr>
              <p:cNvSpPr/>
              <p:nvPr/>
            </p:nvSpPr>
            <p:spPr>
              <a:xfrm>
                <a:off x="1023557" y="4149080"/>
                <a:ext cx="5544616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B1553F6A-7EFA-0E8C-D8F7-F3E54C891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7" y="4149080"/>
                <a:ext cx="5544616" cy="901914"/>
              </a:xfrm>
              <a:prstGeom prst="rect">
                <a:avLst/>
              </a:prstGeom>
              <a:blipFill>
                <a:blip r:embed="rId3"/>
                <a:stretch>
                  <a:fillRect l="-11899" t="-109722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4157E-B235-5CB2-D6EB-65182EF6BBD8}"/>
                  </a:ext>
                </a:extLst>
              </p:cNvPr>
              <p:cNvSpPr txBox="1"/>
              <p:nvPr/>
            </p:nvSpPr>
            <p:spPr bwMode="auto">
              <a:xfrm>
                <a:off x="1023557" y="584281"/>
                <a:ext cx="682794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很多時候算子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都是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Hermitian上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，例如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算子：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4157E-B235-5CB2-D6EB-65182EF6B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557" y="584281"/>
                <a:ext cx="6827949" cy="369332"/>
              </a:xfrm>
              <a:prstGeom prst="rect">
                <a:avLst/>
              </a:prstGeom>
              <a:blipFill>
                <a:blip r:embed="rId4"/>
                <a:stretch>
                  <a:fillRect l="-742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36">
                <a:extLst>
                  <a:ext uri="{FF2B5EF4-FFF2-40B4-BE49-F238E27FC236}">
                    <a16:creationId xmlns:a16="http://schemas.microsoft.com/office/drawing/2014/main" id="{33E62844-1466-0CA2-7FA2-2F44DBA93D25}"/>
                  </a:ext>
                </a:extLst>
              </p:cNvPr>
              <p:cNvSpPr/>
              <p:nvPr/>
            </p:nvSpPr>
            <p:spPr>
              <a:xfrm>
                <a:off x="1049659" y="1012075"/>
                <a:ext cx="4231591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36">
                <a:extLst>
                  <a:ext uri="{FF2B5EF4-FFF2-40B4-BE49-F238E27FC236}">
                    <a16:creationId xmlns:a16="http://schemas.microsoft.com/office/drawing/2014/main" id="{33E62844-1466-0CA2-7FA2-2F44DBA93D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59" y="1012075"/>
                <a:ext cx="4231591" cy="901914"/>
              </a:xfrm>
              <a:prstGeom prst="rect">
                <a:avLst/>
              </a:prstGeom>
              <a:blipFill>
                <a:blip r:embed="rId5"/>
                <a:stretch>
                  <a:fillRect l="-16766" t="-109722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1AE1660A-AA93-5503-F60E-EBDEEFC54014}"/>
                  </a:ext>
                </a:extLst>
              </p:cNvPr>
              <p:cNvSpPr/>
              <p:nvPr/>
            </p:nvSpPr>
            <p:spPr>
              <a:xfrm>
                <a:off x="1023557" y="2405836"/>
                <a:ext cx="4988603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1AE1660A-AA93-5503-F60E-EBDEEFC54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7" y="2405836"/>
                <a:ext cx="4988603" cy="901914"/>
              </a:xfrm>
              <a:prstGeom prst="rect">
                <a:avLst/>
              </a:prstGeom>
              <a:blipFill>
                <a:blip r:embed="rId6"/>
                <a:stretch>
                  <a:fillRect l="-15736"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401057-5A98-CB56-57A8-B57BCA226664}"/>
              </a:ext>
            </a:extLst>
          </p:cNvPr>
          <p:cNvSpPr txBox="1"/>
          <p:nvPr/>
        </p:nvSpPr>
        <p:spPr bwMode="auto">
          <a:xfrm>
            <a:off x="1062469" y="1971687"/>
            <a:ext cx="4671354" cy="3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微分算子則不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是：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367A7B-CD50-46D1-C4B9-5124F7A76694}"/>
              </a:ext>
            </a:extLst>
          </p:cNvPr>
          <p:cNvSpPr/>
          <p:nvPr/>
        </p:nvSpPr>
        <p:spPr>
          <a:xfrm>
            <a:off x="3419872" y="2708920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5E1B4346-463A-896F-EA6C-621EE0E6FD35}"/>
                  </a:ext>
                </a:extLst>
              </p:cNvPr>
              <p:cNvSpPr txBox="1"/>
              <p:nvPr/>
            </p:nvSpPr>
            <p:spPr bwMode="auto">
              <a:xfrm>
                <a:off x="549988" y="3573016"/>
                <a:ext cx="8044024" cy="114018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</m:e>
                              </m:nary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</m:e>
                              </m:nary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9">
                <a:extLst>
                  <a:ext uri="{FF2B5EF4-FFF2-40B4-BE49-F238E27FC236}">
                    <a16:creationId xmlns:a16="http://schemas.microsoft.com/office/drawing/2014/main" id="{5E1B4346-463A-896F-EA6C-621EE0E6F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988" y="3573016"/>
                <a:ext cx="8044024" cy="1140184"/>
              </a:xfrm>
              <a:prstGeom prst="rect">
                <a:avLst/>
              </a:prstGeom>
              <a:blipFill>
                <a:blip r:embed="rId2"/>
                <a:stretch>
                  <a:fillRect t="-76923" b="-1252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0EB19AA-2B5B-78D1-3C1F-5162BE29AF99}"/>
              </a:ext>
            </a:extLst>
          </p:cNvPr>
          <p:cNvSpPr txBox="1"/>
          <p:nvPr/>
        </p:nvSpPr>
        <p:spPr bwMode="auto">
          <a:xfrm>
            <a:off x="1307054" y="4863188"/>
            <a:ext cx="5929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所有可測量的物理量由</a:t>
            </a:r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7D1FF-A8D6-2749-C7D7-8B5107901B4F}"/>
              </a:ext>
            </a:extLst>
          </p:cNvPr>
          <p:cNvSpPr txBox="1"/>
          <p:nvPr/>
        </p:nvSpPr>
        <p:spPr bwMode="auto">
          <a:xfrm>
            <a:off x="1311038" y="5317042"/>
            <a:ext cx="6660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本徵值就是本徵態的期望值，</a:t>
            </a:r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算子的期望值是實數！</a:t>
            </a:r>
            <a:endParaRPr lang="en-TW" dirty="0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1F718-9058-F380-989C-E9309BA2D790}"/>
              </a:ext>
            </a:extLst>
          </p:cNvPr>
          <p:cNvSpPr txBox="1"/>
          <p:nvPr/>
        </p:nvSpPr>
        <p:spPr bwMode="auto">
          <a:xfrm>
            <a:off x="1326698" y="5770897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因此</a:t>
            </a:r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算子的本徵值</a:t>
            </a:r>
            <a:r>
              <a:rPr lang="en-TW" dirty="0">
                <a:latin typeface="Times New Roman" panose="02020603050405020304" pitchFamily="18" charset="0"/>
              </a:rPr>
              <a:t>必是實數。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00E58-B314-06F2-762E-7418339DBEF7}"/>
              </a:ext>
            </a:extLst>
          </p:cNvPr>
          <p:cNvSpPr txBox="1"/>
          <p:nvPr/>
        </p:nvSpPr>
        <p:spPr bwMode="auto">
          <a:xfrm>
            <a:off x="1307054" y="3144199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算子的期望值永遠是實數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!</a:t>
            </a:r>
            <a:endParaRPr lang="en-TW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041F9-748B-87D7-79BC-DC4559753A7A}"/>
                  </a:ext>
                </a:extLst>
              </p:cNvPr>
              <p:cNvSpPr txBox="1"/>
              <p:nvPr/>
            </p:nvSpPr>
            <p:spPr bwMode="auto">
              <a:xfrm>
                <a:off x="1285384" y="548680"/>
                <a:ext cx="74630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算子、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zh-TW" altLang="en-US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算子都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Hermitian 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它們的函數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一定也是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Hermitian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041F9-748B-87D7-79BC-DC455975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384" y="548680"/>
                <a:ext cx="7463080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0B8F9E6C-3E4E-84DD-1D3E-A2C28896BCE5}"/>
                  </a:ext>
                </a:extLst>
              </p:cNvPr>
              <p:cNvSpPr/>
              <p:nvPr/>
            </p:nvSpPr>
            <p:spPr>
              <a:xfrm>
                <a:off x="1307054" y="986546"/>
                <a:ext cx="5419053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0B8F9E6C-3E4E-84DD-1D3E-A2C28896B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54" y="986546"/>
                <a:ext cx="5419053" cy="901914"/>
              </a:xfrm>
              <a:prstGeom prst="rect">
                <a:avLst/>
              </a:prstGeom>
              <a:blipFill>
                <a:blip r:embed="rId4"/>
                <a:stretch>
                  <a:fillRect l="-12150" t="-109722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7983DF2-CF45-194F-AD17-3BACCAA38213}"/>
              </a:ext>
            </a:extLst>
          </p:cNvPr>
          <p:cNvSpPr txBox="1"/>
          <p:nvPr/>
        </p:nvSpPr>
        <p:spPr bwMode="auto">
          <a:xfrm>
            <a:off x="1328846" y="2006922"/>
            <a:ext cx="5763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所有有古典對應的物理量都由</a:t>
            </a:r>
            <a:r>
              <a:rPr lang="en-US" altLang="zh-TW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Hermitian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算子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代表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79ED985-138C-38C3-4B60-BCECC7A5265A}"/>
                  </a:ext>
                </a:extLst>
              </p:cNvPr>
              <p:cNvSpPr/>
              <p:nvPr/>
            </p:nvSpPr>
            <p:spPr>
              <a:xfrm>
                <a:off x="1334033" y="3429000"/>
                <a:ext cx="3049874" cy="9326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3">
                <a:extLst>
                  <a:ext uri="{FF2B5EF4-FFF2-40B4-BE49-F238E27FC236}">
                    <a16:creationId xmlns:a16="http://schemas.microsoft.com/office/drawing/2014/main" id="{B79ED985-138C-38C3-4B60-BCECC7A526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033" y="3429000"/>
                <a:ext cx="3049874" cy="932628"/>
              </a:xfrm>
              <a:prstGeom prst="rect">
                <a:avLst/>
              </a:prstGeom>
              <a:blipFill>
                <a:blip r:embed="rId2"/>
                <a:stretch>
                  <a:fillRect l="-28216"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">
                <a:extLst>
                  <a:ext uri="{FF2B5EF4-FFF2-40B4-BE49-F238E27FC236}">
                    <a16:creationId xmlns:a16="http://schemas.microsoft.com/office/drawing/2014/main" id="{02BA95E4-C160-7DDA-CC9E-D9DB3F01E423}"/>
                  </a:ext>
                </a:extLst>
              </p:cNvPr>
              <p:cNvSpPr/>
              <p:nvPr/>
            </p:nvSpPr>
            <p:spPr>
              <a:xfrm>
                <a:off x="1359081" y="2501433"/>
                <a:ext cx="102707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">
                <a:extLst>
                  <a:ext uri="{FF2B5EF4-FFF2-40B4-BE49-F238E27FC236}">
                    <a16:creationId xmlns:a16="http://schemas.microsoft.com/office/drawing/2014/main" id="{02BA95E4-C160-7DDA-CC9E-D9DB3F01E4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81" y="2501433"/>
                <a:ext cx="10270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73C22541-C374-472E-5AFE-03A8C1C7F739}"/>
                  </a:ext>
                </a:extLst>
              </p:cNvPr>
              <p:cNvSpPr txBox="1"/>
              <p:nvPr/>
            </p:nvSpPr>
            <p:spPr bwMode="auto">
              <a:xfrm>
                <a:off x="1325732" y="1340768"/>
                <a:ext cx="5877635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4">
                <a:extLst>
                  <a:ext uri="{FF2B5EF4-FFF2-40B4-BE49-F238E27FC236}">
                    <a16:creationId xmlns:a16="http://schemas.microsoft.com/office/drawing/2014/main" id="{73C22541-C374-472E-5AFE-03A8C1C7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5732" y="1340768"/>
                <a:ext cx="5877635" cy="625749"/>
              </a:xfrm>
              <a:prstGeom prst="rect">
                <a:avLst/>
              </a:prstGeom>
              <a:blipFill>
                <a:blip r:embed="rId4"/>
                <a:stretch>
                  <a:fillRect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380249-0222-0701-FDE4-8EFC0475E0C1}"/>
              </a:ext>
            </a:extLst>
          </p:cNvPr>
          <p:cNvSpPr txBox="1"/>
          <p:nvPr/>
        </p:nvSpPr>
        <p:spPr bwMode="auto">
          <a:xfrm>
            <a:off x="1305082" y="816541"/>
            <a:ext cx="5347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算子的本徵函數問題：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01C26-2613-08C0-FB76-7E1D471218C5}"/>
              </a:ext>
            </a:extLst>
          </p:cNvPr>
          <p:cNvSpPr txBox="1"/>
          <p:nvPr/>
        </p:nvSpPr>
        <p:spPr bwMode="auto">
          <a:xfrm>
            <a:off x="1325732" y="2060848"/>
            <a:ext cx="2598196" cy="37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本徵值皆為實數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64C46-F49C-0021-7098-8FDF1EE5E7DF}"/>
              </a:ext>
            </a:extLst>
          </p:cNvPr>
          <p:cNvSpPr txBox="1"/>
          <p:nvPr/>
        </p:nvSpPr>
        <p:spPr bwMode="auto">
          <a:xfrm>
            <a:off x="1305082" y="2997866"/>
            <a:ext cx="7515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不同本徵值的本徵函數滿足如下正交關係，因此可取為orthonomal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D8E46-A473-5DC9-A3FC-5A454D34C94A}"/>
              </a:ext>
            </a:extLst>
          </p:cNvPr>
          <p:cNvSpPr txBox="1"/>
          <p:nvPr/>
        </p:nvSpPr>
        <p:spPr bwMode="auto">
          <a:xfrm>
            <a:off x="1340012" y="4498092"/>
            <a:ext cx="7120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稱以上關係為正交，代表我們把以上函數乘積的積分視為內積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9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3A3860C7-0A43-BB58-8A82-EFBA53925E31}"/>
                  </a:ext>
                </a:extLst>
              </p:cNvPr>
              <p:cNvSpPr/>
              <p:nvPr/>
            </p:nvSpPr>
            <p:spPr>
              <a:xfrm>
                <a:off x="6448183" y="4681001"/>
                <a:ext cx="129721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">
                <a:extLst>
                  <a:ext uri="{FF2B5EF4-FFF2-40B4-BE49-F238E27FC236}">
                    <a16:creationId xmlns:a16="http://schemas.microsoft.com/office/drawing/2014/main" id="{3A3860C7-0A43-BB58-8A82-EFBA53925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183" y="4681001"/>
                <a:ext cx="1297214" cy="369332"/>
              </a:xfrm>
              <a:prstGeom prst="rect">
                <a:avLst/>
              </a:prstGeom>
              <a:blipFill>
                <a:blip r:embed="rId2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74EAE5B-74D6-F3E0-4952-C40327BBB917}"/>
              </a:ext>
            </a:extLst>
          </p:cNvPr>
          <p:cNvSpPr txBox="1"/>
          <p:nvPr/>
        </p:nvSpPr>
        <p:spPr bwMode="auto">
          <a:xfrm>
            <a:off x="827584" y="2604403"/>
            <a:ext cx="6644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sz="1800">
                <a:latin typeface="Times New Roman" pitchFamily="18" charset="0"/>
                <a:cs typeface="Times New Roman" pitchFamily="18" charset="0"/>
              </a:rPr>
              <a:t>正交定理：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本徵函數彼此正交。這很像一組彼此正交的基底！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/>
              <p:nvPr/>
            </p:nvSpPr>
            <p:spPr>
              <a:xfrm>
                <a:off x="1934183" y="3055192"/>
                <a:ext cx="3216330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limLoc m:val="undOvr"/>
                              <m:ctrlPr>
                                <a:rPr lang="zh-TW" alt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0A2F7D9-3019-F933-4EFF-E1395B990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83" y="3055192"/>
                <a:ext cx="3216330" cy="901914"/>
              </a:xfrm>
              <a:prstGeom prst="rect">
                <a:avLst/>
              </a:prstGeom>
              <a:blipFill>
                <a:blip r:embed="rId3"/>
                <a:stretch>
                  <a:fillRect l="-24016"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/>
              <p:nvPr/>
            </p:nvSpPr>
            <p:spPr>
              <a:xfrm>
                <a:off x="1948280" y="4462469"/>
                <a:ext cx="2847703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l-GR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1">
                <a:extLst>
                  <a:ext uri="{FF2B5EF4-FFF2-40B4-BE49-F238E27FC236}">
                    <a16:creationId xmlns:a16="http://schemas.microsoft.com/office/drawing/2014/main" id="{10772B13-511A-CCCE-FDD4-E5D2736CB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280" y="4462469"/>
                <a:ext cx="2847703" cy="901914"/>
              </a:xfrm>
              <a:prstGeom prst="rect">
                <a:avLst/>
              </a:prstGeom>
              <a:blipFill>
                <a:blip r:embed="rId4"/>
                <a:stretch>
                  <a:fillRect l="-8889"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/>
              <p:nvPr/>
            </p:nvSpPr>
            <p:spPr>
              <a:xfrm>
                <a:off x="1910937" y="1696906"/>
                <a:ext cx="2465604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sz="18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180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2">
                <a:extLst>
                  <a:ext uri="{FF2B5EF4-FFF2-40B4-BE49-F238E27FC236}">
                    <a16:creationId xmlns:a16="http://schemas.microsoft.com/office/drawing/2014/main" id="{2A34777D-31F4-0144-8FE3-2EE387F7A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937" y="1696906"/>
                <a:ext cx="2465604" cy="764505"/>
              </a:xfrm>
              <a:prstGeom prst="rect">
                <a:avLst/>
              </a:prstGeom>
              <a:blipFill>
                <a:blip r:embed="rId5"/>
                <a:stretch>
                  <a:fillRect t="-12131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/>
              <p:nvPr/>
            </p:nvSpPr>
            <p:spPr bwMode="auto">
              <a:xfrm>
                <a:off x="824414" y="4019141"/>
                <a:ext cx="4971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latin typeface="Times New Roman" panose="02020603050405020304" pitchFamily="18" charset="0"/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可以寫成態函數與本徵函數的空間積分</a:t>
                </a:r>
                <a:r>
                  <a:rPr lang="en-US" altLang="zh-TW" sz="1800" dirty="0">
                    <a:latin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文字方塊 4">
                <a:extLst>
                  <a:ext uri="{FF2B5EF4-FFF2-40B4-BE49-F238E27FC236}">
                    <a16:creationId xmlns:a16="http://schemas.microsoft.com/office/drawing/2014/main" id="{37C06F8C-EBF1-8472-EF16-03A8DE0F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4414" y="4019141"/>
                <a:ext cx="4971020" cy="369332"/>
              </a:xfrm>
              <a:prstGeom prst="rect">
                <a:avLst/>
              </a:prstGeom>
              <a:blipFill>
                <a:blip r:embed="rId6"/>
                <a:stretch>
                  <a:fillRect l="-101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/>
              <p:nvPr/>
            </p:nvSpPr>
            <p:spPr bwMode="auto">
              <a:xfrm>
                <a:off x="827584" y="1268760"/>
                <a:ext cx="78699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>
                    <a:latin typeface="Times New Roman" panose="02020603050405020304" pitchFamily="18" charset="0"/>
                  </a:rPr>
                  <a:t>展開定理：任一狀態</a:t>
                </a:r>
                <a14:m>
                  <m:oMath xmlns:m="http://schemas.openxmlformats.org/officeDocument/2006/math">
                    <m:r>
                      <a:rPr kumimoji="0" lang="zh-TW" altLang="el-GR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可以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作展開。展開讓我們聯想到向量以基底展開：</a:t>
                </a:r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字方塊 3">
                <a:extLst>
                  <a:ext uri="{FF2B5EF4-FFF2-40B4-BE49-F238E27FC236}">
                    <a16:creationId xmlns:a16="http://schemas.microsoft.com/office/drawing/2014/main" id="{FE53F8B5-7C25-E9E9-B34E-9594D1AC4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268760"/>
                <a:ext cx="7869946" cy="369332"/>
              </a:xfrm>
              <a:prstGeom prst="rect">
                <a:avLst/>
              </a:prstGeom>
              <a:blipFill>
                <a:blip r:embed="rId7"/>
                <a:stretch>
                  <a:fillRect l="-806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6C0656D-5D55-56FC-9653-E5659749A098}"/>
              </a:ext>
            </a:extLst>
          </p:cNvPr>
          <p:cNvSpPr/>
          <p:nvPr/>
        </p:nvSpPr>
        <p:spPr>
          <a:xfrm>
            <a:off x="1944813" y="3316526"/>
            <a:ext cx="23978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2BE38-F9F8-36AE-37D9-EE3B7543EB42}"/>
              </a:ext>
            </a:extLst>
          </p:cNvPr>
          <p:cNvSpPr/>
          <p:nvPr/>
        </p:nvSpPr>
        <p:spPr>
          <a:xfrm>
            <a:off x="2413777" y="4728760"/>
            <a:ext cx="239785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B5DBB023-CE80-3002-E527-4983735D6EF5}"/>
                  </a:ext>
                </a:extLst>
              </p:cNvPr>
              <p:cNvSpPr/>
              <p:nvPr/>
            </p:nvSpPr>
            <p:spPr>
              <a:xfrm>
                <a:off x="6440356" y="3345358"/>
                <a:ext cx="1595758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3">
                <a:extLst>
                  <a:ext uri="{FF2B5EF4-FFF2-40B4-BE49-F238E27FC236}">
                    <a16:creationId xmlns:a16="http://schemas.microsoft.com/office/drawing/2014/main" id="{B5DBB023-CE80-3002-E527-4983735D6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356" y="3345358"/>
                <a:ext cx="159575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E51D00F1-D0CD-42E1-5CA5-86C2DCF4E577}"/>
              </a:ext>
            </a:extLst>
          </p:cNvPr>
          <p:cNvSpPr/>
          <p:nvPr/>
        </p:nvSpPr>
        <p:spPr>
          <a:xfrm>
            <a:off x="5150513" y="1999476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2FDF9D7-A250-7C5E-1BD5-E8730CE0F365}"/>
              </a:ext>
            </a:extLst>
          </p:cNvPr>
          <p:cNvSpPr/>
          <p:nvPr/>
        </p:nvSpPr>
        <p:spPr>
          <a:xfrm>
            <a:off x="5628558" y="3411303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A4DCE72C-517C-EDD4-35BA-A9B291367248}"/>
              </a:ext>
            </a:extLst>
          </p:cNvPr>
          <p:cNvSpPr/>
          <p:nvPr/>
        </p:nvSpPr>
        <p:spPr>
          <a:xfrm>
            <a:off x="5484266" y="4794705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060FA-DEAC-AD38-355B-3008CDA98AD1}"/>
              </a:ext>
            </a:extLst>
          </p:cNvPr>
          <p:cNvSpPr txBox="1"/>
          <p:nvPr/>
        </p:nvSpPr>
        <p:spPr bwMode="auto">
          <a:xfrm>
            <a:off x="843268" y="5379707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在這對應中，最關鍵的是：我們熟悉的積分，在這向量空間內就是內積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36">
                <a:extLst>
                  <a:ext uri="{FF2B5EF4-FFF2-40B4-BE49-F238E27FC236}">
                    <a16:creationId xmlns:a16="http://schemas.microsoft.com/office/drawing/2014/main" id="{A3884F57-7039-603F-97AC-832B244D829C}"/>
                  </a:ext>
                </a:extLst>
              </p:cNvPr>
              <p:cNvSpPr/>
              <p:nvPr/>
            </p:nvSpPr>
            <p:spPr>
              <a:xfrm>
                <a:off x="1964739" y="5793838"/>
                <a:ext cx="2238690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r>
                        <a:rPr kumimoji="0" lang="zh-TW" alt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36">
                <a:extLst>
                  <a:ext uri="{FF2B5EF4-FFF2-40B4-BE49-F238E27FC236}">
                    <a16:creationId xmlns:a16="http://schemas.microsoft.com/office/drawing/2014/main" id="{A3884F57-7039-603F-97AC-832B244D8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739" y="5793838"/>
                <a:ext cx="2238690" cy="901914"/>
              </a:xfrm>
              <a:prstGeom prst="rect">
                <a:avLst/>
              </a:prstGeom>
              <a:blipFill>
                <a:blip r:embed="rId9"/>
                <a:stretch>
                  <a:fillRect l="-34270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>
            <a:extLst>
              <a:ext uri="{FF2B5EF4-FFF2-40B4-BE49-F238E27FC236}">
                <a16:creationId xmlns:a16="http://schemas.microsoft.com/office/drawing/2014/main" id="{4D1CDAB1-0073-6A91-2474-5002ED41F2AE}"/>
              </a:ext>
            </a:extLst>
          </p:cNvPr>
          <p:cNvSpPr/>
          <p:nvPr/>
        </p:nvSpPr>
        <p:spPr>
          <a:xfrm>
            <a:off x="5516922" y="6046051"/>
            <a:ext cx="333753" cy="2374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95F7F8A8-90AE-6FA3-C9B5-BE1C7CA7E5B2}"/>
                  </a:ext>
                </a:extLst>
              </p:cNvPr>
              <p:cNvSpPr/>
              <p:nvPr/>
            </p:nvSpPr>
            <p:spPr>
              <a:xfrm>
                <a:off x="6604891" y="5959618"/>
                <a:ext cx="681084" cy="4103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3">
                <a:extLst>
                  <a:ext uri="{FF2B5EF4-FFF2-40B4-BE49-F238E27FC236}">
                    <a16:creationId xmlns:a16="http://schemas.microsoft.com/office/drawing/2014/main" id="{95F7F8A8-90AE-6FA3-C9B5-BE1C7CA7E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891" y="5959618"/>
                <a:ext cx="681084" cy="4103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F38F2BE-8452-B79D-77E2-18A53908CC2E}"/>
              </a:ext>
            </a:extLst>
          </p:cNvPr>
          <p:cNvSpPr/>
          <p:nvPr/>
        </p:nvSpPr>
        <p:spPr>
          <a:xfrm>
            <a:off x="6404345" y="3333541"/>
            <a:ext cx="9116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>
              <a:latin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FD078-9969-84FB-EDFC-6EC48DE9C44D}"/>
              </a:ext>
            </a:extLst>
          </p:cNvPr>
          <p:cNvSpPr/>
          <p:nvPr/>
        </p:nvSpPr>
        <p:spPr>
          <a:xfrm>
            <a:off x="6961203" y="4691329"/>
            <a:ext cx="9116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TW" sz="1800" dirty="0">
              <a:latin typeface="Times New Roman" panose="02020603050405020304" pitchFamily="18" charset="0"/>
            </a:endParaRPr>
          </a:p>
        </p:txBody>
      </p:sp>
      <p:pic>
        <p:nvPicPr>
          <p:cNvPr id="7" name="Picture 2" descr="Surprised Emoji [Free Download IOS Emojis] | Emoji Island">
            <a:extLst>
              <a:ext uri="{FF2B5EF4-FFF2-40B4-BE49-F238E27FC236}">
                <a16:creationId xmlns:a16="http://schemas.microsoft.com/office/drawing/2014/main" id="{56B2ED0A-642B-9F6A-00F4-292EFD09B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00" y="5853703"/>
            <a:ext cx="622134" cy="6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3ADA6208-9372-E2B6-493F-8AA59E385FE6}"/>
                  </a:ext>
                </a:extLst>
              </p:cNvPr>
              <p:cNvSpPr/>
              <p:nvPr/>
            </p:nvSpPr>
            <p:spPr>
              <a:xfrm>
                <a:off x="6373983" y="1725171"/>
                <a:ext cx="1498872" cy="87684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3">
                <a:extLst>
                  <a:ext uri="{FF2B5EF4-FFF2-40B4-BE49-F238E27FC236}">
                    <a16:creationId xmlns:a16="http://schemas.microsoft.com/office/drawing/2014/main" id="{3ADA6208-9372-E2B6-493F-8AA59E38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983" y="1725171"/>
                <a:ext cx="1498872" cy="876843"/>
              </a:xfrm>
              <a:prstGeom prst="rect">
                <a:avLst/>
              </a:prstGeom>
              <a:blipFill>
                <a:blip r:embed="rId12"/>
                <a:stretch>
                  <a:fillRect l="-20339" t="-92857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A4AC9FA-37B3-D226-4770-B72207A577A7}"/>
              </a:ext>
            </a:extLst>
          </p:cNvPr>
          <p:cNvSpPr txBox="1"/>
          <p:nvPr/>
        </p:nvSpPr>
        <p:spPr bwMode="auto">
          <a:xfrm>
            <a:off x="810544" y="31889"/>
            <a:ext cx="8204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把狀態類比於向量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展開與正交定理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，就如同向量空間的向量分析一模一樣！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3AD37-F2E5-1B01-89F2-4376713939F6}"/>
                  </a:ext>
                </a:extLst>
              </p:cNvPr>
              <p:cNvSpPr txBox="1"/>
              <p:nvPr/>
            </p:nvSpPr>
            <p:spPr bwMode="auto">
              <a:xfrm>
                <a:off x="808287" y="455134"/>
                <a:ext cx="73448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類比於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一組完整的基底。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83AD37-F2E5-1B01-89F2-437671393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287" y="455134"/>
                <a:ext cx="7344816" cy="369332"/>
              </a:xfrm>
              <a:prstGeom prst="rect">
                <a:avLst/>
              </a:prstGeom>
              <a:blipFill>
                <a:blip r:embed="rId13"/>
                <a:stretch>
                  <a:fillRect l="-691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42198E-99BF-756B-C615-E6CC0C424442}"/>
                  </a:ext>
                </a:extLst>
              </p:cNvPr>
              <p:cNvSpPr txBox="1"/>
              <p:nvPr/>
            </p:nvSpPr>
            <p:spPr bwMode="auto">
              <a:xfrm>
                <a:off x="820339" y="855565"/>
                <a:ext cx="812307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任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一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狀態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函數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可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以此基底作展開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，疊加係數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就如同向量對一組基底的分量。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42198E-99BF-756B-C615-E6CC0C424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339" y="855565"/>
                <a:ext cx="8123074" cy="369332"/>
              </a:xfrm>
              <a:prstGeom prst="rect">
                <a:avLst/>
              </a:prstGeom>
              <a:blipFill>
                <a:blip r:embed="rId14"/>
                <a:stretch>
                  <a:fillRect l="-62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8BA7BC-175F-EFDD-728C-84B60A30DFF0}"/>
              </a:ext>
            </a:extLst>
          </p:cNvPr>
          <p:cNvSpPr txBox="1"/>
          <p:nvPr/>
        </p:nvSpPr>
        <p:spPr bwMode="auto">
          <a:xfrm>
            <a:off x="1182701" y="2137737"/>
            <a:ext cx="5760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用這一內積符號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E5489A-101D-E257-8E7D-6DFA5826FA90}"/>
                  </a:ext>
                </a:extLst>
              </p:cNvPr>
              <p:cNvSpPr txBox="1"/>
              <p:nvPr/>
            </p:nvSpPr>
            <p:spPr bwMode="auto">
              <a:xfrm>
                <a:off x="1209730" y="2535048"/>
                <a:ext cx="698964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latin typeface="Times New Roman" panose="02020603050405020304" pitchFamily="18" charset="0"/>
                  </a:rPr>
                  <a:t>如此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正交定理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可以簡化寫成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E5489A-101D-E257-8E7D-6DFA5826F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730" y="2535048"/>
                <a:ext cx="6989644" cy="369332"/>
              </a:xfrm>
              <a:prstGeom prst="rect">
                <a:avLst/>
              </a:prstGeom>
              <a:blipFill>
                <a:blip r:embed="rId2"/>
                <a:stretch>
                  <a:fillRect l="-72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053C36F3-1266-1BA9-DC63-E68548157852}"/>
                  </a:ext>
                </a:extLst>
              </p:cNvPr>
              <p:cNvSpPr txBox="1"/>
              <p:nvPr/>
            </p:nvSpPr>
            <p:spPr bwMode="auto">
              <a:xfrm>
                <a:off x="1245309" y="2984690"/>
                <a:ext cx="2794483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0">
                <a:extLst>
                  <a:ext uri="{FF2B5EF4-FFF2-40B4-BE49-F238E27FC236}">
                    <a16:creationId xmlns:a16="http://schemas.microsoft.com/office/drawing/2014/main" id="{053C36F3-1266-1BA9-DC63-E6854815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309" y="2984690"/>
                <a:ext cx="2794483" cy="904543"/>
              </a:xfrm>
              <a:prstGeom prst="rect">
                <a:avLst/>
              </a:prstGeom>
              <a:blipFill>
                <a:blip r:embed="rId3"/>
                <a:stretch>
                  <a:fillRect l="-30180" t="-111111" b="-169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1BA1EAE1-D4FE-F8B6-6567-BA0F0457F69C}"/>
                  </a:ext>
                </a:extLst>
              </p:cNvPr>
              <p:cNvSpPr/>
              <p:nvPr/>
            </p:nvSpPr>
            <p:spPr>
              <a:xfrm>
                <a:off x="5195030" y="3272612"/>
                <a:ext cx="1754968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1BA1EAE1-D4FE-F8B6-6567-BA0F0457F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30" y="3272612"/>
                <a:ext cx="17549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2E1BC95D-79B0-5A38-664D-F37545348E7F}"/>
              </a:ext>
            </a:extLst>
          </p:cNvPr>
          <p:cNvSpPr/>
          <p:nvPr/>
        </p:nvSpPr>
        <p:spPr>
          <a:xfrm>
            <a:off x="4401387" y="3436961"/>
            <a:ext cx="432048" cy="16213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6D388C9C-132D-39AB-1049-022422ED881C}"/>
                  </a:ext>
                </a:extLst>
              </p:cNvPr>
              <p:cNvSpPr txBox="1"/>
              <p:nvPr/>
            </p:nvSpPr>
            <p:spPr bwMode="auto">
              <a:xfrm>
                <a:off x="1245309" y="4426782"/>
                <a:ext cx="2483565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10">
                <a:extLst>
                  <a:ext uri="{FF2B5EF4-FFF2-40B4-BE49-F238E27FC236}">
                    <a16:creationId xmlns:a16="http://schemas.microsoft.com/office/drawing/2014/main" id="{6D388C9C-132D-39AB-1049-022422ED8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309" y="4426782"/>
                <a:ext cx="2483565" cy="904543"/>
              </a:xfrm>
              <a:prstGeom prst="rect">
                <a:avLst/>
              </a:prstGeom>
              <a:blipFill>
                <a:blip r:embed="rId5"/>
                <a:stretch>
                  <a:fillRect l="-13198" t="-109589" b="-1671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482FB2E-D955-BD6B-67D3-516EE591E25E}"/>
              </a:ext>
            </a:extLst>
          </p:cNvPr>
          <p:cNvSpPr txBox="1"/>
          <p:nvPr/>
        </p:nvSpPr>
        <p:spPr bwMode="auto">
          <a:xfrm>
            <a:off x="1172523" y="3977249"/>
            <a:ext cx="3660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函數展開的分量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可以寫成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0505ACEC-3E58-D303-D069-52AAC06455A3}"/>
                  </a:ext>
                </a:extLst>
              </p:cNvPr>
              <p:cNvSpPr/>
              <p:nvPr/>
            </p:nvSpPr>
            <p:spPr>
              <a:xfrm>
                <a:off x="5195030" y="4694387"/>
                <a:ext cx="1444049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0505ACEC-3E58-D303-D069-52AAC0645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30" y="4694387"/>
                <a:ext cx="144404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EBD88FE2-B9F7-C64C-0226-81CEDDA0CE3B}"/>
              </a:ext>
            </a:extLst>
          </p:cNvPr>
          <p:cNvSpPr/>
          <p:nvPr/>
        </p:nvSpPr>
        <p:spPr>
          <a:xfrm>
            <a:off x="4488528" y="4797988"/>
            <a:ext cx="432048" cy="16213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DA3BCA-F3EB-74D5-2459-5EF1CC9D9654}"/>
                  </a:ext>
                </a:extLst>
              </p:cNvPr>
              <p:cNvSpPr txBox="1"/>
              <p:nvPr/>
            </p:nvSpPr>
            <p:spPr bwMode="auto">
              <a:xfrm>
                <a:off x="6844328" y="4694387"/>
                <a:ext cx="20951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就是正交基底。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DA3BCA-F3EB-74D5-2459-5EF1CC9D9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4328" y="4694387"/>
                <a:ext cx="2095118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urprised Emoji [Free Download IOS Emojis] | Emoji Island">
            <a:extLst>
              <a:ext uri="{FF2B5EF4-FFF2-40B4-BE49-F238E27FC236}">
                <a16:creationId xmlns:a16="http://schemas.microsoft.com/office/drawing/2014/main" id="{CAB5A504-D510-BBCC-E966-E1A843B0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74" y="5157192"/>
            <a:ext cx="1101555" cy="11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FDDFB4-64CF-4B2D-B806-6DD58C0D19B7}"/>
              </a:ext>
            </a:extLst>
          </p:cNvPr>
          <p:cNvSpPr txBox="1"/>
          <p:nvPr/>
        </p:nvSpPr>
        <p:spPr bwMode="auto">
          <a:xfrm>
            <a:off x="1195783" y="5593028"/>
            <a:ext cx="55990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這是驚人的簡化，省去書寫積分的麻煩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8C5AF-DF7C-B941-AEF4-F6A96A1F171D}"/>
              </a:ext>
            </a:extLst>
          </p:cNvPr>
          <p:cNvSpPr txBox="1"/>
          <p:nvPr/>
        </p:nvSpPr>
        <p:spPr bwMode="auto">
          <a:xfrm>
            <a:off x="1200232" y="6021899"/>
            <a:ext cx="7884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更重要、它揭露了量子狀態、即狀態函數的數學結構：有內積的向量空間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DA021F6B-027C-BD39-30D9-55912821CE78}"/>
                  </a:ext>
                </a:extLst>
              </p:cNvPr>
              <p:cNvSpPr/>
              <p:nvPr/>
            </p:nvSpPr>
            <p:spPr>
              <a:xfrm>
                <a:off x="1281494" y="1058843"/>
                <a:ext cx="3119893" cy="9019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r>
                        <a:rPr kumimoji="0" lang="zh-TW" alt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DA021F6B-027C-BD39-30D9-55912821C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494" y="1058843"/>
                <a:ext cx="3119893" cy="901914"/>
              </a:xfrm>
              <a:prstGeom prst="rect">
                <a:avLst/>
              </a:prstGeom>
              <a:blipFill>
                <a:blip r:embed="rId9"/>
                <a:stretch>
                  <a:fillRect l="-24291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976408-E1BC-112F-4C26-20AFE4C8147E}"/>
                  </a:ext>
                </a:extLst>
              </p:cNvPr>
              <p:cNvSpPr txBox="1"/>
              <p:nvPr/>
            </p:nvSpPr>
            <p:spPr bwMode="auto">
              <a:xfrm>
                <a:off x="1182700" y="669436"/>
                <a:ext cx="65795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大膽引進一符號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kumimoji="0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來表達兩個狀態函數</a:t>
                </a:r>
                <a14:m>
                  <m:oMath xmlns:m="http://schemas.openxmlformats.org/officeDocument/2006/math">
                    <m:r>
                      <a:rPr kumimoji="0" lang="zh-TW" altLang="en-US" sz="1800" i="1" smtClean="0">
                        <a:solidFill>
                          <a:srgbClr val="FF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l-GR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的內積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976408-E1BC-112F-4C26-20AFE4C81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700" y="669436"/>
                <a:ext cx="6579513" cy="369332"/>
              </a:xfrm>
              <a:prstGeom prst="rect">
                <a:avLst/>
              </a:prstGeom>
              <a:blipFill>
                <a:blip r:embed="rId10"/>
                <a:stretch>
                  <a:fillRect l="-77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0646516-6BB2-18B4-E30C-DEB612A0C514}"/>
              </a:ext>
            </a:extLst>
          </p:cNvPr>
          <p:cNvSpPr txBox="1"/>
          <p:nvPr/>
        </p:nvSpPr>
        <p:spPr bwMode="auto">
          <a:xfrm>
            <a:off x="1182701" y="210276"/>
            <a:ext cx="7187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兩個函數乘積的積分滿足線性代數中兩向量的內積的所有性質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8046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8" grpId="0"/>
      <p:bldP spid="17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606CC-530C-32D2-58E2-04388E2E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D24247-2FB8-CA26-50EF-C2AE6788CFFF}"/>
              </a:ext>
            </a:extLst>
          </p:cNvPr>
          <p:cNvSpPr txBox="1"/>
          <p:nvPr/>
        </p:nvSpPr>
        <p:spPr bwMode="auto">
          <a:xfrm>
            <a:off x="1043608" y="1556792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這個內積在前換互換後，會變為複數共軛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8C00B-9E0C-6D09-D4DB-1F1B258EEC4E}"/>
                  </a:ext>
                </a:extLst>
              </p:cNvPr>
              <p:cNvSpPr txBox="1"/>
              <p:nvPr/>
            </p:nvSpPr>
            <p:spPr bwMode="auto">
              <a:xfrm>
                <a:off x="1142402" y="3048284"/>
                <a:ext cx="5760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可見一個狀態函數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與自己的內積一定是實數，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8C00B-9E0C-6D09-D4DB-1F1B258EE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402" y="3048284"/>
                <a:ext cx="5760730" cy="369332"/>
              </a:xfrm>
              <a:prstGeom prst="rect">
                <a:avLst/>
              </a:prstGeom>
              <a:blipFill>
                <a:blip r:embed="rId2"/>
                <a:stretch>
                  <a:fillRect l="-879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3D4D4B46-0D02-DEC0-FABD-32F7DD8D608A}"/>
                  </a:ext>
                </a:extLst>
              </p:cNvPr>
              <p:cNvSpPr/>
              <p:nvPr/>
            </p:nvSpPr>
            <p:spPr>
              <a:xfrm>
                <a:off x="1142402" y="3470301"/>
                <a:ext cx="1807674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3D4D4B46-0D02-DEC0-FABD-32F7DD8D6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02" y="3470301"/>
                <a:ext cx="1807674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0BA321-F998-2D96-7E59-8061C8E2E9D1}"/>
                  </a:ext>
                </a:extLst>
              </p:cNvPr>
              <p:cNvSpPr txBox="1"/>
              <p:nvPr/>
            </p:nvSpPr>
            <p:spPr bwMode="auto">
              <a:xfrm>
                <a:off x="1142402" y="3952941"/>
                <a:ext cx="5760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這個內積可以用來書寫一個狀態函數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的歸一化條件：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0BA321-F998-2D96-7E59-8061C8E2E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402" y="3952941"/>
                <a:ext cx="5760730" cy="369332"/>
              </a:xfrm>
              <a:prstGeom prst="rect">
                <a:avLst/>
              </a:prstGeom>
              <a:blipFill>
                <a:blip r:embed="rId4"/>
                <a:stretch>
                  <a:fillRect l="-879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36">
                <a:extLst>
                  <a:ext uri="{FF2B5EF4-FFF2-40B4-BE49-F238E27FC236}">
                    <a16:creationId xmlns:a16="http://schemas.microsoft.com/office/drawing/2014/main" id="{F47276D4-E298-2FAE-C2BF-10723A38CCD9}"/>
                  </a:ext>
                </a:extLst>
              </p:cNvPr>
              <p:cNvSpPr/>
              <p:nvPr/>
            </p:nvSpPr>
            <p:spPr>
              <a:xfrm>
                <a:off x="1142402" y="4435581"/>
                <a:ext cx="3556038" cy="9019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r>
                        <a:rPr kumimoji="0" lang="zh-TW" alt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𝜓</m:t>
                          </m:r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36">
                <a:extLst>
                  <a:ext uri="{FF2B5EF4-FFF2-40B4-BE49-F238E27FC236}">
                    <a16:creationId xmlns:a16="http://schemas.microsoft.com/office/drawing/2014/main" id="{F47276D4-E298-2FAE-C2BF-10723A38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02" y="4435581"/>
                <a:ext cx="3556038" cy="901914"/>
              </a:xfrm>
              <a:prstGeom prst="rect">
                <a:avLst/>
              </a:prstGeom>
              <a:blipFill>
                <a:blip r:embed="rId5"/>
                <a:stretch>
                  <a:fillRect l="-21277" t="-111111" b="-1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44454B-ACE7-A87B-88D3-D5DEDDD50ACB}"/>
                  </a:ext>
                </a:extLst>
              </p:cNvPr>
              <p:cNvSpPr txBox="1"/>
              <p:nvPr/>
            </p:nvSpPr>
            <p:spPr bwMode="auto">
              <a:xfrm>
                <a:off x="4814810" y="4672932"/>
                <a:ext cx="25646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zh-TW" alt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只能是單位向量！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44454B-ACE7-A87B-88D3-D5DEDDD5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4810" y="4672932"/>
                <a:ext cx="2564643" cy="369332"/>
              </a:xfrm>
              <a:prstGeom prst="rect">
                <a:avLst/>
              </a:prstGeom>
              <a:blipFill>
                <a:blip r:embed="rId6"/>
                <a:stretch>
                  <a:fillRect l="-493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305DA88-996B-8BCC-28D3-95636DA5F424}"/>
              </a:ext>
            </a:extLst>
          </p:cNvPr>
          <p:cNvSpPr txBox="1"/>
          <p:nvPr/>
        </p:nvSpPr>
        <p:spPr bwMode="auto">
          <a:xfrm>
            <a:off x="3188603" y="3470301"/>
            <a:ext cx="2778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對應向量的長度平方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1709A9E6-42C6-B90A-7CEB-5826482889D8}"/>
                  </a:ext>
                </a:extLst>
              </p:cNvPr>
              <p:cNvSpPr/>
              <p:nvPr/>
            </p:nvSpPr>
            <p:spPr>
              <a:xfrm>
                <a:off x="1142402" y="1947293"/>
                <a:ext cx="5478423" cy="929293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zh-TW" alt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𝜓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</m:e>
                              </m:nary>
                              <m:sSup>
                                <m:s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zh-TW" alt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n-US" i="1">
                          <a:solidFill>
                            <a:srgbClr val="000000"/>
                          </a:solidFill>
                          <a:latin typeface="Cambria Math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zh-TW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1709A9E6-42C6-B90A-7CEB-5826482889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402" y="1947293"/>
                <a:ext cx="5478423" cy="929293"/>
              </a:xfrm>
              <a:prstGeom prst="rect">
                <a:avLst/>
              </a:prstGeom>
              <a:blipFill>
                <a:blip r:embed="rId7"/>
                <a:stretch>
                  <a:fillRect t="-105405" b="-1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7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2" grpId="0"/>
      <p:bldP spid="13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2F462-CCD4-56D6-0381-15EDCF000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1149C8A0-653F-9047-5E18-6CB9D13D8811}"/>
                  </a:ext>
                </a:extLst>
              </p:cNvPr>
              <p:cNvSpPr txBox="1"/>
              <p:nvPr/>
            </p:nvSpPr>
            <p:spPr bwMode="auto">
              <a:xfrm>
                <a:off x="1187624" y="2204864"/>
                <a:ext cx="5877635" cy="6257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4">
                <a:extLst>
                  <a:ext uri="{FF2B5EF4-FFF2-40B4-BE49-F238E27FC236}">
                    <a16:creationId xmlns:a16="http://schemas.microsoft.com/office/drawing/2014/main" id="{1149C8A0-653F-9047-5E18-6CB9D13D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204864"/>
                <a:ext cx="5877635" cy="625749"/>
              </a:xfrm>
              <a:prstGeom prst="rect">
                <a:avLst/>
              </a:prstGeom>
              <a:blipFill>
                <a:blip r:embed="rId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C483D10-5290-48D8-BE70-C8F4F74D7F09}"/>
              </a:ext>
            </a:extLst>
          </p:cNvPr>
          <p:cNvSpPr txBox="1"/>
          <p:nvPr/>
        </p:nvSpPr>
        <p:spPr bwMode="auto">
          <a:xfrm>
            <a:off x="1154417" y="2902940"/>
            <a:ext cx="7227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Under boundary conditions, the equation has a countable set of solutions.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E7C5A4-7D98-523A-033C-8FF6E255A7C7}"/>
                  </a:ext>
                </a:extLst>
              </p:cNvPr>
              <p:cNvSpPr txBox="1"/>
              <p:nvPr/>
            </p:nvSpPr>
            <p:spPr bwMode="auto">
              <a:xfrm>
                <a:off x="1148613" y="3274295"/>
                <a:ext cx="75998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We can classify them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and order them by eigenvalues from small to large: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E7C5A4-7D98-523A-033C-8FF6E255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8613" y="3274295"/>
                <a:ext cx="7599851" cy="369332"/>
              </a:xfrm>
              <a:prstGeom prst="rect">
                <a:avLst/>
              </a:prstGeom>
              <a:blipFill>
                <a:blip r:embed="rId3"/>
                <a:stretch>
                  <a:fillRect l="-66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D6D8288-F506-3502-93FE-0F45E414C073}"/>
              </a:ext>
            </a:extLst>
          </p:cNvPr>
          <p:cNvSpPr txBox="1"/>
          <p:nvPr/>
        </p:nvSpPr>
        <p:spPr bwMode="auto">
          <a:xfrm>
            <a:off x="1136512" y="1744069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Problem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A68EFC-C2B6-FFD0-20A3-C78078FB7103}"/>
                  </a:ext>
                </a:extLst>
              </p:cNvPr>
              <p:cNvSpPr txBox="1"/>
              <p:nvPr/>
            </p:nvSpPr>
            <p:spPr bwMode="auto">
              <a:xfrm>
                <a:off x="1144111" y="3692479"/>
                <a:ext cx="25202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A68EFC-C2B6-FFD0-20A3-C78078FB7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4111" y="3692479"/>
                <a:ext cx="2520280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36104-5257-6987-62D0-FD0E11C698D2}"/>
                  </a:ext>
                </a:extLst>
              </p:cNvPr>
              <p:cNvSpPr txBox="1"/>
              <p:nvPr/>
            </p:nvSpPr>
            <p:spPr bwMode="auto">
              <a:xfrm>
                <a:off x="1187624" y="4221088"/>
                <a:ext cx="43924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It could be proven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is unbounded: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36104-5257-6987-62D0-FD0E11C69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221088"/>
                <a:ext cx="4392488" cy="369332"/>
              </a:xfrm>
              <a:prstGeom prst="rect">
                <a:avLst/>
              </a:prstGeom>
              <a:blipFill>
                <a:blip r:embed="rId5"/>
                <a:stretch>
                  <a:fillRect l="-115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2C9092-E1E4-0EF0-5617-7E6B96076DE9}"/>
                  </a:ext>
                </a:extLst>
              </p:cNvPr>
              <p:cNvSpPr txBox="1"/>
              <p:nvPr/>
            </p:nvSpPr>
            <p:spPr bwMode="auto">
              <a:xfrm>
                <a:off x="5148064" y="4221088"/>
                <a:ext cx="2016224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2C9092-E1E4-0EF0-5617-7E6B96076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4" y="4221088"/>
                <a:ext cx="2016224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DBDE0-28FA-62D2-6369-3E7730C49E55}"/>
              </a:ext>
            </a:extLst>
          </p:cNvPr>
          <p:cNvSpPr txBox="1"/>
          <p:nvPr/>
        </p:nvSpPr>
        <p:spPr bwMode="auto">
          <a:xfrm>
            <a:off x="1154417" y="4652566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We’ll skip the proof of this crucial step since it’s too technical.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EB41FF-6C53-4DED-CE8C-52047DAC2967}"/>
              </a:ext>
            </a:extLst>
          </p:cNvPr>
          <p:cNvSpPr txBox="1"/>
          <p:nvPr/>
        </p:nvSpPr>
        <p:spPr bwMode="auto">
          <a:xfrm>
            <a:off x="1154417" y="5096971"/>
            <a:ext cx="6336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But it is reasonable and true for the examples we talked about.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5D32E-ECFC-B436-33B4-8F846E3A7B74}"/>
              </a:ext>
            </a:extLst>
          </p:cNvPr>
          <p:cNvSpPr txBox="1"/>
          <p:nvPr/>
        </p:nvSpPr>
        <p:spPr bwMode="auto">
          <a:xfrm>
            <a:off x="1115616" y="980728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現在開始完備性的證明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68819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32905C9-D405-7632-6217-17C3021B28E6}"/>
              </a:ext>
            </a:extLst>
          </p:cNvPr>
          <p:cNvSpPr/>
          <p:nvPr/>
        </p:nvSpPr>
        <p:spPr>
          <a:xfrm>
            <a:off x="7083223" y="1449095"/>
            <a:ext cx="1800200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24">
                <a:extLst>
                  <a:ext uri="{FF2B5EF4-FFF2-40B4-BE49-F238E27FC236}">
                    <a16:creationId xmlns:a16="http://schemas.microsoft.com/office/drawing/2014/main" id="{E769F472-E4C3-3BF6-7724-564533CC2779}"/>
                  </a:ext>
                </a:extLst>
              </p:cNvPr>
              <p:cNvSpPr txBox="1"/>
              <p:nvPr/>
            </p:nvSpPr>
            <p:spPr bwMode="auto">
              <a:xfrm>
                <a:off x="7287252" y="1548558"/>
                <a:ext cx="1366271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𝑖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字方塊 24">
                <a:extLst>
                  <a:ext uri="{FF2B5EF4-FFF2-40B4-BE49-F238E27FC236}">
                    <a16:creationId xmlns:a16="http://schemas.microsoft.com/office/drawing/2014/main" id="{E769F472-E4C3-3BF6-7724-564533CC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7252" y="1548558"/>
                <a:ext cx="1366271" cy="618246"/>
              </a:xfrm>
              <a:prstGeom prst="rect">
                <a:avLst/>
              </a:prstGeom>
              <a:blipFill>
                <a:blip r:embed="rId5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4">
                <a:extLst>
                  <a:ext uri="{FF2B5EF4-FFF2-40B4-BE49-F238E27FC236}">
                    <a16:creationId xmlns:a16="http://schemas.microsoft.com/office/drawing/2014/main" id="{3A5AF7C5-855E-BEA3-FF83-231E2687BAD4}"/>
                  </a:ext>
                </a:extLst>
              </p:cNvPr>
              <p:cNvSpPr txBox="1"/>
              <p:nvPr/>
            </p:nvSpPr>
            <p:spPr bwMode="auto">
              <a:xfrm>
                <a:off x="7286774" y="2318813"/>
                <a:ext cx="810991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字方塊 24">
                <a:extLst>
                  <a:ext uri="{FF2B5EF4-FFF2-40B4-BE49-F238E27FC236}">
                    <a16:creationId xmlns:a16="http://schemas.microsoft.com/office/drawing/2014/main" id="{3A5AF7C5-855E-BEA3-FF83-231E2687B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6774" y="2318813"/>
                <a:ext cx="81099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26C5A3-647E-D3BD-3B57-65C997B54D67}"/>
                  </a:ext>
                </a:extLst>
              </p:cNvPr>
              <p:cNvSpPr txBox="1"/>
              <p:nvPr/>
            </p:nvSpPr>
            <p:spPr bwMode="auto">
              <a:xfrm>
                <a:off x="782523" y="1036413"/>
                <a:ext cx="7200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動量算子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定義為空間微分運算，那有位能時的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能量算子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可以寫成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526C5A3-647E-D3BD-3B57-65C997B54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523" y="1036413"/>
                <a:ext cx="7200800" cy="369332"/>
              </a:xfrm>
              <a:prstGeom prst="rect">
                <a:avLst/>
              </a:prstGeom>
              <a:blipFill>
                <a:blip r:embed="rId7"/>
                <a:stretch>
                  <a:fillRect l="-70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4">
                <a:extLst>
                  <a:ext uri="{FF2B5EF4-FFF2-40B4-BE49-F238E27FC236}">
                    <a16:creationId xmlns:a16="http://schemas.microsoft.com/office/drawing/2014/main" id="{DF9246B6-82FF-A8F5-A388-0A03AC9460D5}"/>
                  </a:ext>
                </a:extLst>
              </p:cNvPr>
              <p:cNvSpPr txBox="1"/>
              <p:nvPr/>
            </p:nvSpPr>
            <p:spPr bwMode="auto">
              <a:xfrm>
                <a:off x="789216" y="1485045"/>
                <a:ext cx="3804952" cy="6481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zh-TW" altLang="en-US" i="1">
                          <a:latin typeface="Cambria Math" panose="02040503050406030204" pitchFamily="18" charset="0"/>
                          <a:ea typeface="Cambria Math"/>
                        </a:rPr>
                        <m:t>＝</m:t>
                      </m:r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字方塊 24">
                <a:extLst>
                  <a:ext uri="{FF2B5EF4-FFF2-40B4-BE49-F238E27FC236}">
                    <a16:creationId xmlns:a16="http://schemas.microsoft.com/office/drawing/2014/main" id="{DF9246B6-82FF-A8F5-A388-0A03AC946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16" y="1485045"/>
                <a:ext cx="3804952" cy="648126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76041CB-8F97-3A8F-B571-F80F21319AE8}"/>
              </a:ext>
            </a:extLst>
          </p:cNvPr>
          <p:cNvSpPr txBox="1"/>
          <p:nvPr/>
        </p:nvSpPr>
        <p:spPr bwMode="auto">
          <a:xfrm>
            <a:off x="782523" y="2268787"/>
            <a:ext cx="709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漢米爾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或稱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能量算子就定義為動量算子的平方加上位能算子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23740C86-9CCF-F110-892C-176D41949EED}"/>
                  </a:ext>
                </a:extLst>
              </p:cNvPr>
              <p:cNvSpPr txBox="1"/>
              <p:nvPr/>
            </p:nvSpPr>
            <p:spPr bwMode="auto">
              <a:xfrm>
                <a:off x="838958" y="3175544"/>
                <a:ext cx="3587649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23740C86-9CCF-F110-892C-176D41949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958" y="3175544"/>
                <a:ext cx="3587649" cy="7173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4E82BBF2-CBE8-8913-10AF-970AFB812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5368" y="2716342"/>
                <a:ext cx="6044565" cy="376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與時間無關的薛丁格方程式也可以以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運算子表述：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4E82BBF2-CBE8-8913-10AF-970AFB812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368" y="2716342"/>
                <a:ext cx="6044565" cy="376770"/>
              </a:xfrm>
              <a:prstGeom prst="rect">
                <a:avLst/>
              </a:prstGeom>
              <a:blipFill>
                <a:blip r:embed="rId10"/>
                <a:stretch>
                  <a:fillRect l="-628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C075A4-5518-1B7D-EE40-DDDD22D0B736}"/>
                  </a:ext>
                </a:extLst>
              </p:cNvPr>
              <p:cNvSpPr txBox="1"/>
              <p:nvPr/>
            </p:nvSpPr>
            <p:spPr bwMode="auto">
              <a:xfrm>
                <a:off x="820115" y="4500616"/>
                <a:ext cx="5918799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數學上這個關係稱為運算子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的本徵函數問題！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C075A4-5518-1B7D-EE40-DDDD22D0B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115" y="4500616"/>
                <a:ext cx="5918799" cy="376770"/>
              </a:xfrm>
              <a:prstGeom prst="rect">
                <a:avLst/>
              </a:prstGeom>
              <a:blipFill>
                <a:blip r:embed="rId11"/>
                <a:stretch>
                  <a:fillRect l="-857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20">
                <a:extLst>
                  <a:ext uri="{FF2B5EF4-FFF2-40B4-BE49-F238E27FC236}">
                    <a16:creationId xmlns:a16="http://schemas.microsoft.com/office/drawing/2014/main" id="{47C5182D-B057-2DA3-900F-CE12818CE01F}"/>
                  </a:ext>
                </a:extLst>
              </p:cNvPr>
              <p:cNvSpPr txBox="1"/>
              <p:nvPr/>
            </p:nvSpPr>
            <p:spPr bwMode="auto">
              <a:xfrm>
                <a:off x="864284" y="4002799"/>
                <a:ext cx="1193660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20">
                <a:extLst>
                  <a:ext uri="{FF2B5EF4-FFF2-40B4-BE49-F238E27FC236}">
                    <a16:creationId xmlns:a16="http://schemas.microsoft.com/office/drawing/2014/main" id="{47C5182D-B057-2DA3-900F-CE12818CE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4284" y="4002799"/>
                <a:ext cx="1193660" cy="376770"/>
              </a:xfrm>
              <a:prstGeom prst="rect">
                <a:avLst/>
              </a:prstGeom>
              <a:blipFill>
                <a:blip r:embed="rId12"/>
                <a:stretch>
                  <a:fillRect t="-6667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51EAF-744A-9065-8BF3-1A8305BBD01B}"/>
                  </a:ext>
                </a:extLst>
              </p:cNvPr>
              <p:cNvSpPr txBox="1"/>
              <p:nvPr/>
            </p:nvSpPr>
            <p:spPr bwMode="auto">
              <a:xfrm>
                <a:off x="815788" y="5596303"/>
                <a:ext cx="7580286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定態的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Eigenfunction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！對應的本徵值Eigenvalue為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51EAF-744A-9065-8BF3-1A8305BBD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5596303"/>
                <a:ext cx="7580286" cy="376770"/>
              </a:xfrm>
              <a:prstGeom prst="rect">
                <a:avLst/>
              </a:prstGeom>
              <a:blipFill>
                <a:blip r:embed="rId13"/>
                <a:stretch>
                  <a:fillRect l="-670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32F035-47CC-F534-81CC-1B48415C9218}"/>
                  </a:ext>
                </a:extLst>
              </p:cNvPr>
              <p:cNvSpPr txBox="1"/>
              <p:nvPr/>
            </p:nvSpPr>
            <p:spPr bwMode="auto">
              <a:xfrm>
                <a:off x="815788" y="4936052"/>
                <a:ext cx="8149491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原來，與時間無關的薛丁格方程式並不是波方程式，而是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的本徵函數方程式！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32F035-47CC-F534-81CC-1B48415C9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5788" y="4936052"/>
                <a:ext cx="8149491" cy="376770"/>
              </a:xfrm>
              <a:prstGeom prst="rect">
                <a:avLst/>
              </a:prstGeom>
              <a:blipFill>
                <a:blip r:embed="rId14"/>
                <a:stretch>
                  <a:fillRect l="-622" t="-3226" r="-311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781FC-B7F9-CA9C-06AF-5F9CB9B26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A085801B-0FD3-7FD4-B6CA-D1F27270A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" r="58986" b="5021"/>
          <a:stretch>
            <a:fillRect/>
          </a:stretch>
        </p:blipFill>
        <p:spPr bwMode="auto">
          <a:xfrm>
            <a:off x="4198621" y="864348"/>
            <a:ext cx="2801815" cy="401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Media\Images\chapter40\4006.jpg">
            <a:extLst>
              <a:ext uri="{FF2B5EF4-FFF2-40B4-BE49-F238E27FC236}">
                <a16:creationId xmlns:a16="http://schemas.microsoft.com/office/drawing/2014/main" id="{ABCF46E3-A541-72FF-92E9-D620466FD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b="2684"/>
          <a:stretch>
            <a:fillRect/>
          </a:stretch>
        </p:blipFill>
        <p:spPr bwMode="auto">
          <a:xfrm>
            <a:off x="1639624" y="981902"/>
            <a:ext cx="2401106" cy="390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B84E9-F6F4-4962-94A2-AEC877B49B85}"/>
                  </a:ext>
                </a:extLst>
              </p:cNvPr>
              <p:cNvSpPr txBox="1"/>
              <p:nvPr/>
            </p:nvSpPr>
            <p:spPr bwMode="auto">
              <a:xfrm>
                <a:off x="1259632" y="5290593"/>
                <a:ext cx="25202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EB84E9-F6F4-4962-94A2-AEC877B49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9632" y="5290593"/>
                <a:ext cx="25202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EB535C-A5A5-0268-BB33-4ECBD4FB83DF}"/>
                  </a:ext>
                </a:extLst>
              </p:cNvPr>
              <p:cNvSpPr txBox="1"/>
              <p:nvPr/>
            </p:nvSpPr>
            <p:spPr bwMode="auto">
              <a:xfrm>
                <a:off x="3779912" y="5301208"/>
                <a:ext cx="427019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每一個本徵值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cs typeface="Times New Roman" pitchFamily="18" charset="0"/>
                  </a:rPr>
                  <a:t>對應一個函數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EB535C-A5A5-0268-BB33-4ECBD4FB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5301208"/>
                <a:ext cx="4270198" cy="369332"/>
              </a:xfrm>
              <a:prstGeom prst="rect">
                <a:avLst/>
              </a:prstGeom>
              <a:blipFill>
                <a:blip r:embed="rId5"/>
                <a:stretch>
                  <a:fillRect l="-11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014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D39C6-68CF-D168-ECC7-E6F328AC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76D2B-4F61-95D0-50F0-00384AEE0881}"/>
                  </a:ext>
                </a:extLst>
              </p:cNvPr>
              <p:cNvSpPr txBox="1"/>
              <p:nvPr/>
            </p:nvSpPr>
            <p:spPr bwMode="auto">
              <a:xfrm>
                <a:off x="1115616" y="1330153"/>
                <a:ext cx="2520280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⋯&lt;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76D2B-4F61-95D0-50F0-00384AEE0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330153"/>
                <a:ext cx="2520280" cy="369332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FF26A-8985-7EE3-DD3D-FD0EBEAA28D2}"/>
                  </a:ext>
                </a:extLst>
              </p:cNvPr>
              <p:cNvSpPr txBox="1"/>
              <p:nvPr/>
            </p:nvSpPr>
            <p:spPr bwMode="auto">
              <a:xfrm>
                <a:off x="3635896" y="1340768"/>
                <a:ext cx="58426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每一個本徵值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cs typeface="Times New Roman" pitchFamily="18" charset="0"/>
                  </a:rPr>
                  <a:t>對應一個函數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0FF26A-8985-7EE3-DD3D-FD0EBEAA2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1340768"/>
                <a:ext cx="5842602" cy="369332"/>
              </a:xfrm>
              <a:prstGeom prst="rect">
                <a:avLst/>
              </a:prstGeom>
              <a:blipFill>
                <a:blip r:embed="rId3"/>
                <a:stretch>
                  <a:fillRect l="-86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B198AF2-4C3D-009D-6B4A-79B5E77E2063}"/>
              </a:ext>
            </a:extLst>
          </p:cNvPr>
          <p:cNvSpPr/>
          <p:nvPr/>
        </p:nvSpPr>
        <p:spPr>
          <a:xfrm>
            <a:off x="5037291" y="3717032"/>
            <a:ext cx="688878" cy="2015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Coordinate Axes and Coordinates planes | Definition, Examples, Diagrams">
            <a:extLst>
              <a:ext uri="{FF2B5EF4-FFF2-40B4-BE49-F238E27FC236}">
                <a16:creationId xmlns:a16="http://schemas.microsoft.com/office/drawing/2014/main" id="{70073545-004E-04B0-E1DB-EA7A17E12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9" b="7587"/>
          <a:stretch/>
        </p:blipFill>
        <p:spPr bwMode="auto">
          <a:xfrm>
            <a:off x="2545702" y="3717032"/>
            <a:ext cx="2491589" cy="20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E248B2E-FD77-C8D3-D16D-CEBEE7510C50}"/>
              </a:ext>
            </a:extLst>
          </p:cNvPr>
          <p:cNvCxnSpPr>
            <a:cxnSpLocks/>
          </p:cNvCxnSpPr>
          <p:nvPr/>
        </p:nvCxnSpPr>
        <p:spPr>
          <a:xfrm flipV="1">
            <a:off x="3359274" y="4695587"/>
            <a:ext cx="685494" cy="361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9E6790-0576-D003-E004-F060EAF1A94B}"/>
                  </a:ext>
                </a:extLst>
              </p:cNvPr>
              <p:cNvSpPr txBox="1"/>
              <p:nvPr/>
            </p:nvSpPr>
            <p:spPr bwMode="auto">
              <a:xfrm>
                <a:off x="3158712" y="3715916"/>
                <a:ext cx="50448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99E6790-0576-D003-E004-F060EAF1A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8712" y="3715916"/>
                <a:ext cx="504488" cy="215444"/>
              </a:xfrm>
              <a:prstGeom prst="rect">
                <a:avLst/>
              </a:prstGeom>
              <a:blipFill>
                <a:blip r:embed="rId5"/>
                <a:stretch>
                  <a:fillRect l="-2439" r="-9756"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9A4EDBA-22DF-0202-67BF-95A2B62513AF}"/>
              </a:ext>
            </a:extLst>
          </p:cNvPr>
          <p:cNvCxnSpPr>
            <a:cxnSpLocks/>
          </p:cNvCxnSpPr>
          <p:nvPr/>
        </p:nvCxnSpPr>
        <p:spPr>
          <a:xfrm>
            <a:off x="3312218" y="4994693"/>
            <a:ext cx="768700" cy="49851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5071C9-4613-0C67-03B9-F10929FD02D8}"/>
              </a:ext>
            </a:extLst>
          </p:cNvPr>
          <p:cNvCxnSpPr>
            <a:cxnSpLocks/>
          </p:cNvCxnSpPr>
          <p:nvPr/>
        </p:nvCxnSpPr>
        <p:spPr>
          <a:xfrm flipV="1">
            <a:off x="3323123" y="4208003"/>
            <a:ext cx="0" cy="78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303C6-9F2A-269D-4182-E060C02FC9DD}"/>
                  </a:ext>
                </a:extLst>
              </p:cNvPr>
              <p:cNvSpPr txBox="1"/>
              <p:nvPr/>
            </p:nvSpPr>
            <p:spPr bwMode="auto">
              <a:xfrm>
                <a:off x="2298811" y="5177745"/>
                <a:ext cx="9898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303C6-9F2A-269D-4182-E060C02FC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8811" y="5177745"/>
                <a:ext cx="98985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BE31DF-1D6F-181D-4BE3-9650C59E033F}"/>
                  </a:ext>
                </a:extLst>
              </p:cNvPr>
              <p:cNvSpPr txBox="1"/>
              <p:nvPr/>
            </p:nvSpPr>
            <p:spPr bwMode="auto">
              <a:xfrm>
                <a:off x="3906492" y="4415449"/>
                <a:ext cx="57223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BE31DF-1D6F-181D-4BE3-9650C59E0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6492" y="4415449"/>
                <a:ext cx="572238" cy="215444"/>
              </a:xfrm>
              <a:prstGeom prst="rect">
                <a:avLst/>
              </a:prstGeom>
              <a:blipFill>
                <a:blip r:embed="rId7"/>
                <a:stretch>
                  <a:fillRect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98B61B-D10E-D621-7BB7-EDDA8F8321A9}"/>
                  </a:ext>
                </a:extLst>
              </p:cNvPr>
              <p:cNvSpPr txBox="1"/>
              <p:nvPr/>
            </p:nvSpPr>
            <p:spPr bwMode="auto">
              <a:xfrm>
                <a:off x="4697215" y="4721304"/>
                <a:ext cx="9898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98B61B-D10E-D621-7BB7-EDDA8F83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215" y="4721304"/>
                <a:ext cx="989857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1A19DCD-CD0C-BCFB-8951-F595588E1027}"/>
              </a:ext>
            </a:extLst>
          </p:cNvPr>
          <p:cNvSpPr/>
          <p:nvPr/>
        </p:nvSpPr>
        <p:spPr>
          <a:xfrm>
            <a:off x="4435346" y="5139420"/>
            <a:ext cx="6888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ACFC0C-78DB-A868-20FE-02FEB8139E99}"/>
              </a:ext>
            </a:extLst>
          </p:cNvPr>
          <p:cNvSpPr/>
          <p:nvPr/>
        </p:nvSpPr>
        <p:spPr>
          <a:xfrm>
            <a:off x="3066516" y="5520058"/>
            <a:ext cx="839975" cy="16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2037A0-D35E-4AB7-7C74-74FB650A0B04}"/>
              </a:ext>
            </a:extLst>
          </p:cNvPr>
          <p:cNvSpPr/>
          <p:nvPr/>
        </p:nvSpPr>
        <p:spPr>
          <a:xfrm>
            <a:off x="4100545" y="4747048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BA72F-825A-9A22-B38E-3C4891637FCF}"/>
                  </a:ext>
                </a:extLst>
              </p:cNvPr>
              <p:cNvSpPr txBox="1"/>
              <p:nvPr/>
            </p:nvSpPr>
            <p:spPr bwMode="auto">
              <a:xfrm>
                <a:off x="1043608" y="1779339"/>
                <a:ext cx="7987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用向量的類比，每一個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cs typeface="Times New Roman" pitchFamily="18" charset="0"/>
                  </a:rPr>
                  <a:t>都是一個彼此正交單位向量</a:t>
                </a:r>
                <a:r>
                  <a:rPr lang="en-US" dirty="0" err="1">
                    <a:cs typeface="Times New Roman" pitchFamily="18" charset="0"/>
                  </a:rPr>
                  <a:t>，展開一維的空間</a:t>
                </a:r>
                <a:r>
                  <a:rPr lang="en-US" dirty="0"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5BA72F-825A-9A22-B38E-3C4891637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779339"/>
                <a:ext cx="7987367" cy="369332"/>
              </a:xfrm>
              <a:prstGeom prst="rect">
                <a:avLst/>
              </a:prstGeom>
              <a:blipFill>
                <a:blip r:embed="rId9"/>
                <a:stretch>
                  <a:fillRect l="-636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9C82C-097C-1904-3194-7272F3B7D8FD}"/>
                  </a:ext>
                </a:extLst>
              </p:cNvPr>
              <p:cNvSpPr txBox="1"/>
              <p:nvPr/>
            </p:nvSpPr>
            <p:spPr bwMode="auto">
              <a:xfrm>
                <a:off x="1043608" y="2186708"/>
                <a:ext cx="7987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cs typeface="Times New Roman" pitchFamily="18" charset="0"/>
                  </a:rPr>
                  <a:t>是一個彼此正交歸一的座標系統，直覺是：任一函數可以以此展開</a:t>
                </a:r>
                <a:r>
                  <a:rPr lang="en-US" dirty="0">
                    <a:cs typeface="Times New Roman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9C82C-097C-1904-3194-7272F3B7D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186708"/>
                <a:ext cx="7987367" cy="369332"/>
              </a:xfrm>
              <a:prstGeom prst="rect">
                <a:avLst/>
              </a:prstGeom>
              <a:blipFill>
                <a:blip r:embed="rId10"/>
                <a:stretch>
                  <a:fillRect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2">
                <a:extLst>
                  <a:ext uri="{FF2B5EF4-FFF2-40B4-BE49-F238E27FC236}">
                    <a16:creationId xmlns:a16="http://schemas.microsoft.com/office/drawing/2014/main" id="{32F6CD9A-DD3B-6B74-877B-5B85EBB3673D}"/>
                  </a:ext>
                </a:extLst>
              </p:cNvPr>
              <p:cNvSpPr/>
              <p:nvPr/>
            </p:nvSpPr>
            <p:spPr>
              <a:xfrm>
                <a:off x="2558694" y="2636455"/>
                <a:ext cx="2465604" cy="87120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2">
                <a:extLst>
                  <a:ext uri="{FF2B5EF4-FFF2-40B4-BE49-F238E27FC236}">
                    <a16:creationId xmlns:a16="http://schemas.microsoft.com/office/drawing/2014/main" id="{32F6CD9A-DD3B-6B74-877B-5B85EBB36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694" y="2636455"/>
                <a:ext cx="2465604" cy="871201"/>
              </a:xfrm>
              <a:prstGeom prst="rect">
                <a:avLst/>
              </a:prstGeom>
              <a:blipFill>
                <a:blip r:embed="rId11"/>
                <a:stretch>
                  <a:fillRect t="-97101" b="-1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555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57104" y="2469994"/>
                <a:ext cx="2844753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04" y="2469994"/>
                <a:ext cx="2844753" cy="932628"/>
              </a:xfrm>
              <a:prstGeom prst="rect">
                <a:avLst/>
              </a:prstGeom>
              <a:blipFill>
                <a:blip r:embed="rId2"/>
                <a:stretch>
                  <a:fillRect l="-9292" t="-105405" b="-16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765296" y="1149758"/>
                <a:ext cx="2465604" cy="87120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96" y="1149758"/>
                <a:ext cx="2465604" cy="871201"/>
              </a:xfrm>
              <a:prstGeom prst="rect">
                <a:avLst/>
              </a:prstGeom>
              <a:blipFill>
                <a:blip r:embed="rId3"/>
                <a:stretch>
                  <a:fillRect t="-95714" b="-1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374640" y="2060848"/>
                <a:ext cx="70567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latin typeface="Times New Roman" panose="02020603050405020304" pitchFamily="18" charset="0"/>
                  </a:rPr>
                  <a:t>若是分量展開是可能的，那</a:t>
                </a:r>
                <a:r>
                  <a:rPr lang="zh-TW" altLang="en-US" sz="1800" dirty="0">
                    <a:latin typeface="Times New Roman" panose="02020603050405020304" pitchFamily="18" charset="0"/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可以寫成：</a:t>
                </a:r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40" y="2060848"/>
                <a:ext cx="7056784" cy="369332"/>
              </a:xfrm>
              <a:prstGeom prst="rect">
                <a:avLst/>
              </a:prstGeom>
              <a:blipFill>
                <a:blip r:embed="rId4"/>
                <a:stretch>
                  <a:fillRect l="-71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3">
                <a:extLst>
                  <a:ext uri="{FF2B5EF4-FFF2-40B4-BE49-F238E27FC236}">
                    <a16:creationId xmlns:a16="http://schemas.microsoft.com/office/drawing/2014/main" id="{8B9AF71A-336E-0B2D-A83C-26430713E0D9}"/>
                  </a:ext>
                </a:extLst>
              </p:cNvPr>
              <p:cNvSpPr txBox="1"/>
              <p:nvPr/>
            </p:nvSpPr>
            <p:spPr bwMode="auto">
              <a:xfrm>
                <a:off x="1374640" y="732571"/>
                <a:ext cx="7301816" cy="378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>
                    <a:latin typeface="Times New Roman" panose="02020603050405020304" pitchFamily="18" charset="0"/>
                  </a:rPr>
                  <a:t>展開定理：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任一狀態函數</a:t>
                </a:r>
                <a14:m>
                  <m:oMath xmlns:m="http://schemas.openxmlformats.org/officeDocument/2006/math">
                    <m:r>
                      <a:rPr kumimoji="0" lang="zh-TW" alt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可以此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kumimoji="0" lang="en-US" altLang="zh-TW" i="1">
                        <a:latin typeface="Cambria Math"/>
                      </a:rPr>
                      <m:t>(</m:t>
                    </m:r>
                    <m:r>
                      <a:rPr kumimoji="0" lang="en-US" altLang="zh-TW" i="1">
                        <a:latin typeface="Cambria Math"/>
                      </a:rPr>
                      <m:t>𝑥</m:t>
                    </m:r>
                    <m:r>
                      <a:rPr kumimoji="0" lang="en-US" altLang="zh-TW" i="1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作分量展開。</a:t>
                </a:r>
                <a:endParaRPr lang="en-US" altLang="zh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3">
                <a:extLst>
                  <a:ext uri="{FF2B5EF4-FFF2-40B4-BE49-F238E27FC236}">
                    <a16:creationId xmlns:a16="http://schemas.microsoft.com/office/drawing/2014/main" id="{8B9AF71A-336E-0B2D-A83C-26430713E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40" y="732571"/>
                <a:ext cx="7301816" cy="378758"/>
              </a:xfrm>
              <a:prstGeom prst="rect">
                <a:avLst/>
              </a:prstGeom>
              <a:blipFill>
                <a:blip r:embed="rId5"/>
                <a:stretch>
                  <a:fillRect l="-694" t="-3226" b="-22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13C87-DE1F-FE98-88B8-D3C1C8EE6F63}"/>
                  </a:ext>
                </a:extLst>
              </p:cNvPr>
              <p:cNvSpPr txBox="1"/>
              <p:nvPr/>
            </p:nvSpPr>
            <p:spPr bwMode="auto">
              <a:xfrm>
                <a:off x="1374800" y="347159"/>
                <a:ext cx="74415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cs typeface="Times New Roman" pitchFamily="18" charset="0"/>
                  </a:rPr>
                  <a:t>這個可以嚴格證明的數學性質稱為</a:t>
                </a:r>
                <a:r>
                  <a:rPr lang="en-US" dirty="0">
                    <a:solidFill>
                      <a:srgbClr val="FF0000"/>
                    </a:solidFill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kumimoji="0"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是完備的complete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F13C87-DE1F-FE98-88B8-D3C1C8EE6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800" y="347159"/>
                <a:ext cx="7441532" cy="369332"/>
              </a:xfrm>
              <a:prstGeom prst="rect">
                <a:avLst/>
              </a:prstGeom>
              <a:blipFill>
                <a:blip r:embed="rId6"/>
                <a:stretch>
                  <a:fillRect l="-681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CF9E0352-8E51-BCBA-E816-8A8B56C9893E}"/>
                  </a:ext>
                </a:extLst>
              </p:cNvPr>
              <p:cNvSpPr/>
              <p:nvPr/>
            </p:nvSpPr>
            <p:spPr>
              <a:xfrm>
                <a:off x="2757103" y="3902158"/>
                <a:ext cx="2844753" cy="86972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kumimoji="0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  <m:groupChr>
                        <m:groupChrPr>
                          <m:chr m:val="→"/>
                          <m:pos m:val="top"/>
                          <m:ctrlPr>
                            <a:rPr kumimoji="0"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1"/>
                            </m:rP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→∞</m:t>
                          </m:r>
                        </m:e>
                      </m:groupChr>
                      <m:r>
                        <a:rPr kumimoji="0" lang="zh-TW" altLang="el-GR" i="1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2">
                <a:extLst>
                  <a:ext uri="{FF2B5EF4-FFF2-40B4-BE49-F238E27FC236}">
                    <a16:creationId xmlns:a16="http://schemas.microsoft.com/office/drawing/2014/main" id="{CF9E0352-8E51-BCBA-E816-8A8B56C98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03" y="3902158"/>
                <a:ext cx="2844753" cy="869725"/>
              </a:xfrm>
              <a:prstGeom prst="rect">
                <a:avLst/>
              </a:prstGeom>
              <a:blipFill>
                <a:blip r:embed="rId7"/>
                <a:stretch>
                  <a:fillRect l="-18584" t="-98551" b="-149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4">
                <a:extLst>
                  <a:ext uri="{FF2B5EF4-FFF2-40B4-BE49-F238E27FC236}">
                    <a16:creationId xmlns:a16="http://schemas.microsoft.com/office/drawing/2014/main" id="{8D7F342A-6DFE-E74D-CF2E-E577800B082E}"/>
                  </a:ext>
                </a:extLst>
              </p:cNvPr>
              <p:cNvSpPr txBox="1"/>
              <p:nvPr/>
            </p:nvSpPr>
            <p:spPr bwMode="auto">
              <a:xfrm>
                <a:off x="1374640" y="3500438"/>
                <a:ext cx="74415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所以要證明的是：用如此分量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寫成的級數，會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趨近正確的狀態函數：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文字方塊 4">
                <a:extLst>
                  <a:ext uri="{FF2B5EF4-FFF2-40B4-BE49-F238E27FC236}">
                    <a16:creationId xmlns:a16="http://schemas.microsoft.com/office/drawing/2014/main" id="{8D7F342A-6DFE-E74D-CF2E-E577800B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640" y="3500438"/>
                <a:ext cx="7441532" cy="369332"/>
              </a:xfrm>
              <a:prstGeom prst="rect">
                <a:avLst/>
              </a:prstGeom>
              <a:blipFill>
                <a:blip r:embed="rId9"/>
                <a:stretch>
                  <a:fillRect l="-68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6EF6E735-E451-F8D6-D179-0ACADC8BAE72}"/>
                  </a:ext>
                </a:extLst>
              </p:cNvPr>
              <p:cNvSpPr txBox="1"/>
              <p:nvPr/>
            </p:nvSpPr>
            <p:spPr bwMode="auto">
              <a:xfrm>
                <a:off x="2755203" y="5254206"/>
                <a:ext cx="3864327" cy="9530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5">
                <a:extLst>
                  <a:ext uri="{FF2B5EF4-FFF2-40B4-BE49-F238E27FC236}">
                    <a16:creationId xmlns:a16="http://schemas.microsoft.com/office/drawing/2014/main" id="{6EF6E735-E451-F8D6-D179-0ACADC8BA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5203" y="5254206"/>
                <a:ext cx="3864327" cy="953081"/>
              </a:xfrm>
              <a:prstGeom prst="rect">
                <a:avLst/>
              </a:prstGeom>
              <a:blipFill>
                <a:blip r:embed="rId10"/>
                <a:stretch>
                  <a:fillRect l="-10131" t="-100000" b="-16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310F0C-699C-4B5B-F509-D3E699019A15}"/>
                  </a:ext>
                </a:extLst>
              </p:cNvPr>
              <p:cNvSpPr txBox="1"/>
              <p:nvPr/>
            </p:nvSpPr>
            <p:spPr>
              <a:xfrm>
                <a:off x="1374640" y="4859368"/>
                <a:ext cx="7589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趨近的數學判準之一，兩者差距的平方和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時，趨近於零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310F0C-699C-4B5B-F509-D3E69901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40" y="4859368"/>
                <a:ext cx="7589848" cy="369332"/>
              </a:xfrm>
              <a:prstGeom prst="rect">
                <a:avLst/>
              </a:prstGeom>
              <a:blipFill>
                <a:blip r:embed="rId11"/>
                <a:stretch>
                  <a:fillRect l="-66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4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5F476-3950-1950-8E68-4D5ED3A9D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2F21B3-56BE-F3D4-F5BA-CD7B3C4242E3}"/>
                  </a:ext>
                </a:extLst>
              </p:cNvPr>
              <p:cNvSpPr txBox="1"/>
              <p:nvPr/>
            </p:nvSpPr>
            <p:spPr bwMode="auto">
              <a:xfrm>
                <a:off x="1044154" y="3469983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任一函數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投影在向量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方向的分量可以算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2F21B3-56BE-F3D4-F5BA-CD7B3C424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154" y="3469983"/>
                <a:ext cx="6480720" cy="369332"/>
              </a:xfrm>
              <a:prstGeom prst="rect">
                <a:avLst/>
              </a:prstGeom>
              <a:blipFill>
                <a:blip r:embed="rId2"/>
                <a:stretch>
                  <a:fillRect l="-7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C60217-76FA-06E6-FE06-E6C2B295B80D}"/>
                  </a:ext>
                </a:extLst>
              </p:cNvPr>
              <p:cNvSpPr txBox="1"/>
              <p:nvPr/>
            </p:nvSpPr>
            <p:spPr bwMode="auto">
              <a:xfrm>
                <a:off x="1044154" y="4275642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扣掉此投影後，就與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的正交：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C60217-76FA-06E6-FE06-E6C2B295B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154" y="4275642"/>
                <a:ext cx="6480720" cy="369332"/>
              </a:xfrm>
              <a:prstGeom prst="rect">
                <a:avLst/>
              </a:prstGeom>
              <a:blipFill>
                <a:blip r:embed="rId3"/>
                <a:stretch>
                  <a:fillRect l="-78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D9E3EF-A156-CC89-1F64-F2D970D52F91}"/>
                  </a:ext>
                </a:extLst>
              </p:cNvPr>
              <p:cNvSpPr txBox="1"/>
              <p:nvPr/>
            </p:nvSpPr>
            <p:spPr bwMode="auto">
              <a:xfrm>
                <a:off x="1038918" y="5719708"/>
                <a:ext cx="81050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扣掉投影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的動作，壓縮此函數的空間，使只能存在於與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正交的平面上。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D9E3EF-A156-CC89-1F64-F2D970D5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918" y="5719708"/>
                <a:ext cx="8105082" cy="369332"/>
              </a:xfrm>
              <a:prstGeom prst="rect">
                <a:avLst/>
              </a:prstGeom>
              <a:blipFill>
                <a:blip r:embed="rId4"/>
                <a:stretch>
                  <a:fillRect l="-626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0B09E5C-48A1-2107-D5A3-414135230FF8}"/>
              </a:ext>
            </a:extLst>
          </p:cNvPr>
          <p:cNvSpPr/>
          <p:nvPr/>
        </p:nvSpPr>
        <p:spPr>
          <a:xfrm>
            <a:off x="3535743" y="779349"/>
            <a:ext cx="688878" cy="2015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oordinate Axes and Coordinates planes | Definition, Examples, Diagrams">
            <a:extLst>
              <a:ext uri="{FF2B5EF4-FFF2-40B4-BE49-F238E27FC236}">
                <a16:creationId xmlns:a16="http://schemas.microsoft.com/office/drawing/2014/main" id="{0C6293C0-B02F-F4B9-A6FF-0CE1D9A1D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9" b="7587"/>
          <a:stretch/>
        </p:blipFill>
        <p:spPr bwMode="auto">
          <a:xfrm>
            <a:off x="1044154" y="779349"/>
            <a:ext cx="2491589" cy="20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E98A6-837F-54FB-1676-45288E881240}"/>
              </a:ext>
            </a:extLst>
          </p:cNvPr>
          <p:cNvCxnSpPr>
            <a:cxnSpLocks/>
          </p:cNvCxnSpPr>
          <p:nvPr/>
        </p:nvCxnSpPr>
        <p:spPr>
          <a:xfrm flipV="1">
            <a:off x="1857726" y="1757904"/>
            <a:ext cx="685494" cy="36164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B86E3-BBC9-9997-09F7-B32E3564A21C}"/>
                  </a:ext>
                </a:extLst>
              </p:cNvPr>
              <p:cNvSpPr txBox="1"/>
              <p:nvPr/>
            </p:nvSpPr>
            <p:spPr bwMode="auto">
              <a:xfrm>
                <a:off x="2616523" y="2517061"/>
                <a:ext cx="1325255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400" i="1">
                          <a:latin typeface="Cambria Math"/>
                        </a:rPr>
                        <m:t>(</m:t>
                      </m:r>
                      <m:r>
                        <a:rPr kumimoji="0" lang="en-US" altLang="zh-TW" sz="14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DB86E3-BBC9-9997-09F7-B32E3564A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6523" y="2517061"/>
                <a:ext cx="1325255" cy="215444"/>
              </a:xfrm>
              <a:prstGeom prst="rect">
                <a:avLst/>
              </a:prstGeom>
              <a:blipFill>
                <a:blip r:embed="rId6"/>
                <a:stretch>
                  <a:fillRect l="-1887" r="-1887" b="-3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479876-409D-B864-F232-D1FA6B958F83}"/>
                  </a:ext>
                </a:extLst>
              </p:cNvPr>
              <p:cNvSpPr txBox="1"/>
              <p:nvPr/>
            </p:nvSpPr>
            <p:spPr bwMode="auto">
              <a:xfrm>
                <a:off x="1657164" y="778233"/>
                <a:ext cx="50448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479876-409D-B864-F232-D1FA6B95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64" y="778233"/>
                <a:ext cx="504488" cy="215444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9C2CE7-91E3-33ED-0410-29A464DA3D8D}"/>
              </a:ext>
            </a:extLst>
          </p:cNvPr>
          <p:cNvCxnSpPr>
            <a:cxnSpLocks/>
          </p:cNvCxnSpPr>
          <p:nvPr/>
        </p:nvCxnSpPr>
        <p:spPr>
          <a:xfrm>
            <a:off x="1810670" y="2057010"/>
            <a:ext cx="768700" cy="498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69DA03-CC9E-DD31-5E81-73847B1F22CD}"/>
              </a:ext>
            </a:extLst>
          </p:cNvPr>
          <p:cNvCxnSpPr>
            <a:cxnSpLocks/>
          </p:cNvCxnSpPr>
          <p:nvPr/>
        </p:nvCxnSpPr>
        <p:spPr>
          <a:xfrm flipV="1">
            <a:off x="1821575" y="1270320"/>
            <a:ext cx="0" cy="7866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F42AB7-BD4F-A478-234C-32332EEA573E}"/>
                  </a:ext>
                </a:extLst>
              </p:cNvPr>
              <p:cNvSpPr txBox="1"/>
              <p:nvPr/>
            </p:nvSpPr>
            <p:spPr bwMode="auto">
              <a:xfrm>
                <a:off x="1001817" y="1183430"/>
                <a:ext cx="98985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200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7F42AB7-BD4F-A478-234C-32332EEA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1817" y="1183430"/>
                <a:ext cx="989857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BC9016-2D65-ABD7-E695-DFC6EA699DE1}"/>
                  </a:ext>
                </a:extLst>
              </p:cNvPr>
              <p:cNvSpPr txBox="1"/>
              <p:nvPr/>
            </p:nvSpPr>
            <p:spPr bwMode="auto">
              <a:xfrm>
                <a:off x="2404944" y="1477766"/>
                <a:ext cx="57223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BC9016-2D65-ABD7-E695-DFC6EA699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944" y="1477766"/>
                <a:ext cx="572238" cy="215444"/>
              </a:xfrm>
              <a:prstGeom prst="rect">
                <a:avLst/>
              </a:prstGeom>
              <a:blipFill>
                <a:blip r:embed="rId9"/>
                <a:stretch>
                  <a:fillRect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41DB4-4C45-A771-8591-3B34839C6C83}"/>
                  </a:ext>
                </a:extLst>
              </p:cNvPr>
              <p:cNvSpPr txBox="1"/>
              <p:nvPr/>
            </p:nvSpPr>
            <p:spPr bwMode="auto">
              <a:xfrm>
                <a:off x="6288889" y="3286977"/>
                <a:ext cx="2737396" cy="9326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A41DB4-4C45-A771-8591-3B34839C6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8889" y="3286977"/>
                <a:ext cx="2737396" cy="932628"/>
              </a:xfrm>
              <a:prstGeom prst="rect">
                <a:avLst/>
              </a:prstGeom>
              <a:blipFill>
                <a:blip r:embed="rId10"/>
                <a:stretch>
                  <a:fillRect l="-12037" t="-104000" b="-162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35BB15-9495-1725-5F7E-CE4A6F1C123D}"/>
                  </a:ext>
                </a:extLst>
              </p:cNvPr>
              <p:cNvSpPr txBox="1"/>
              <p:nvPr/>
            </p:nvSpPr>
            <p:spPr bwMode="auto">
              <a:xfrm>
                <a:off x="5580112" y="4286255"/>
                <a:ext cx="1777387" cy="36933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35BB15-9495-1725-5F7E-CE4A6F1C1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0112" y="4286255"/>
                <a:ext cx="1777387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36">
                <a:extLst>
                  <a:ext uri="{FF2B5EF4-FFF2-40B4-BE49-F238E27FC236}">
                    <a16:creationId xmlns:a16="http://schemas.microsoft.com/office/drawing/2014/main" id="{30CF8253-ADEB-611E-20AE-25D70B2C3010}"/>
                  </a:ext>
                </a:extLst>
              </p:cNvPr>
              <p:cNvSpPr/>
              <p:nvPr/>
            </p:nvSpPr>
            <p:spPr>
              <a:xfrm>
                <a:off x="1038918" y="4731384"/>
                <a:ext cx="5927969" cy="90191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36">
                <a:extLst>
                  <a:ext uri="{FF2B5EF4-FFF2-40B4-BE49-F238E27FC236}">
                    <a16:creationId xmlns:a16="http://schemas.microsoft.com/office/drawing/2014/main" id="{30CF8253-ADEB-611E-20AE-25D70B2C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18" y="4731384"/>
                <a:ext cx="5927969" cy="901914"/>
              </a:xfrm>
              <a:prstGeom prst="rect">
                <a:avLst/>
              </a:prstGeom>
              <a:blipFill>
                <a:blip r:embed="rId12"/>
                <a:stretch>
                  <a:fillRect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2763ADA5-BF43-29E7-1F82-3E35B826C7E1}"/>
              </a:ext>
            </a:extLst>
          </p:cNvPr>
          <p:cNvSpPr/>
          <p:nvPr/>
        </p:nvSpPr>
        <p:spPr>
          <a:xfrm>
            <a:off x="2567585" y="1841429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D95907-D85E-B4F6-5C18-44825EBA8FB8}"/>
              </a:ext>
            </a:extLst>
          </p:cNvPr>
          <p:cNvSpPr/>
          <p:nvPr/>
        </p:nvSpPr>
        <p:spPr>
          <a:xfrm>
            <a:off x="1601071" y="2563565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473B07-9EB1-F3A4-0643-7EC8DC193177}"/>
              </a:ext>
            </a:extLst>
          </p:cNvPr>
          <p:cNvSpPr/>
          <p:nvPr/>
        </p:nvSpPr>
        <p:spPr>
          <a:xfrm>
            <a:off x="2912024" y="2208268"/>
            <a:ext cx="688878" cy="201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ojection Plane - an overview | ScienceDirect Topics">
            <a:extLst>
              <a:ext uri="{FF2B5EF4-FFF2-40B4-BE49-F238E27FC236}">
                <a16:creationId xmlns:a16="http://schemas.microsoft.com/office/drawing/2014/main" id="{80397231-0D96-F337-038B-0592C2AA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55012"/>
            <a:ext cx="3203380" cy="19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7B49C6-12AF-EAD4-38B1-909796A88C6C}"/>
              </a:ext>
            </a:extLst>
          </p:cNvPr>
          <p:cNvCxnSpPr>
            <a:cxnSpLocks/>
          </p:cNvCxnSpPr>
          <p:nvPr/>
        </p:nvCxnSpPr>
        <p:spPr>
          <a:xfrm>
            <a:off x="5708141" y="1725049"/>
            <a:ext cx="1096107" cy="29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938C34-1C13-3F57-92DF-3A7FE3413628}"/>
              </a:ext>
            </a:extLst>
          </p:cNvPr>
          <p:cNvCxnSpPr>
            <a:cxnSpLocks/>
          </p:cNvCxnSpPr>
          <p:nvPr/>
        </p:nvCxnSpPr>
        <p:spPr>
          <a:xfrm flipV="1">
            <a:off x="5709214" y="1270320"/>
            <a:ext cx="1006996" cy="4462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573EC3-2063-3E7F-A6B2-8177B70631A7}"/>
                  </a:ext>
                </a:extLst>
              </p:cNvPr>
              <p:cNvSpPr txBox="1"/>
              <p:nvPr/>
            </p:nvSpPr>
            <p:spPr bwMode="auto">
              <a:xfrm>
                <a:off x="1038918" y="2907539"/>
                <a:ext cx="7987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每一個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cs typeface="Times New Roman" pitchFamily="18" charset="0"/>
                  </a:rPr>
                  <a:t>都是一個彼此正交單位向量</a:t>
                </a:r>
                <a:r>
                  <a:rPr lang="en-US" dirty="0" err="1">
                    <a:cs typeface="Times New Roman" pitchFamily="18" charset="0"/>
                  </a:rPr>
                  <a:t>，展開一維的空間</a:t>
                </a:r>
                <a:r>
                  <a:rPr lang="en-US" dirty="0">
                    <a:cs typeface="Times New Roman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4573EC3-2063-3E7F-A6B2-8177B706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918" y="2907539"/>
                <a:ext cx="7987367" cy="369332"/>
              </a:xfrm>
              <a:prstGeom prst="rect">
                <a:avLst/>
              </a:prstGeom>
              <a:blipFill>
                <a:blip r:embed="rId14"/>
                <a:stretch>
                  <a:fillRect l="-635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F12EE9-E938-A819-9F93-F48751BBF439}"/>
                  </a:ext>
                </a:extLst>
              </p:cNvPr>
              <p:cNvSpPr txBox="1"/>
              <p:nvPr/>
            </p:nvSpPr>
            <p:spPr bwMode="auto">
              <a:xfrm>
                <a:off x="5143841" y="778233"/>
                <a:ext cx="520961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200" i="1">
                          <a:latin typeface="Cambria Math"/>
                        </a:rPr>
                        <m:t>(</m:t>
                      </m:r>
                      <m:r>
                        <a:rPr kumimoji="0" lang="en-US" altLang="zh-TW" sz="12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F12EE9-E938-A819-9F93-F48751BBF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841" y="778233"/>
                <a:ext cx="520961" cy="276999"/>
              </a:xfrm>
              <a:prstGeom prst="rect">
                <a:avLst/>
              </a:prstGeom>
              <a:blipFill>
                <a:blip r:embed="rId15"/>
                <a:stretch>
                  <a:fillRect r="-4878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C8493C-30F2-5579-3EF0-B93B3D95BC3B}"/>
                  </a:ext>
                </a:extLst>
              </p:cNvPr>
              <p:cNvSpPr txBox="1"/>
              <p:nvPr/>
            </p:nvSpPr>
            <p:spPr bwMode="auto">
              <a:xfrm>
                <a:off x="5768690" y="2045163"/>
                <a:ext cx="1325255" cy="215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sz="1400" i="1">
                          <a:latin typeface="Cambria Math"/>
                        </a:rPr>
                        <m:t>(</m:t>
                      </m:r>
                      <m:r>
                        <a:rPr kumimoji="0" lang="en-US" altLang="zh-TW" sz="1400" i="1">
                          <a:latin typeface="Cambria Math"/>
                        </a:rPr>
                        <m:t>𝑥</m:t>
                      </m:r>
                      <m:r>
                        <a:rPr kumimoji="0" lang="en-US" altLang="zh-TW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C8493C-30F2-5579-3EF0-B93B3D95B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8690" y="2045163"/>
                <a:ext cx="1325255" cy="215444"/>
              </a:xfrm>
              <a:prstGeom prst="rect">
                <a:avLst/>
              </a:prstGeom>
              <a:blipFill>
                <a:blip r:embed="rId16"/>
                <a:stretch>
                  <a:fillRect l="-2857" r="-2857" b="-315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2ABFBC-2B9A-2233-77C7-58A5894D9148}"/>
                  </a:ext>
                </a:extLst>
              </p:cNvPr>
              <p:cNvSpPr txBox="1"/>
              <p:nvPr/>
            </p:nvSpPr>
            <p:spPr bwMode="auto">
              <a:xfrm>
                <a:off x="6634969" y="1039014"/>
                <a:ext cx="572238" cy="2154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TW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2ABFBC-2B9A-2233-77C7-58A5894D9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969" y="1039014"/>
                <a:ext cx="572238" cy="215444"/>
              </a:xfrm>
              <a:prstGeom prst="rect">
                <a:avLst/>
              </a:prstGeom>
              <a:blipFill>
                <a:blip r:embed="rId17"/>
                <a:stretch>
                  <a:fillRect b="-38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BF42ADDC-8466-EDB9-067F-D0E874CDA400}"/>
              </a:ext>
            </a:extLst>
          </p:cNvPr>
          <p:cNvSpPr txBox="1"/>
          <p:nvPr/>
        </p:nvSpPr>
        <p:spPr bwMode="auto">
          <a:xfrm>
            <a:off x="6100026" y="1917035"/>
            <a:ext cx="225371" cy="15706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TW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B75FC6-3E56-C6E2-2AF7-88BEF37F2DAC}"/>
              </a:ext>
            </a:extLst>
          </p:cNvPr>
          <p:cNvSpPr txBox="1"/>
          <p:nvPr/>
        </p:nvSpPr>
        <p:spPr bwMode="auto">
          <a:xfrm>
            <a:off x="5439431" y="1646515"/>
            <a:ext cx="225371" cy="15706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endParaRPr lang="en-TW" sz="1400" dirty="0"/>
          </a:p>
        </p:txBody>
      </p:sp>
    </p:spTree>
    <p:extLst>
      <p:ext uri="{BB962C8B-B14F-4D97-AF65-F5344CB8AC3E}">
        <p14:creationId xmlns:p14="http://schemas.microsoft.com/office/powerpoint/2010/main" val="1968376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95526-E36E-D0D0-E704-A2AAB1642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8F0C342D-5A1F-1851-2A5B-C0D49E6E0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" r="58986" b="5021"/>
          <a:stretch>
            <a:fillRect/>
          </a:stretch>
        </p:blipFill>
        <p:spPr bwMode="auto">
          <a:xfrm>
            <a:off x="3119946" y="-34176"/>
            <a:ext cx="1837852" cy="26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AF059-4C95-4D18-8A05-8F2B724E781E}"/>
                  </a:ext>
                </a:extLst>
              </p:cNvPr>
              <p:cNvSpPr txBox="1"/>
              <p:nvPr/>
            </p:nvSpPr>
            <p:spPr bwMode="auto">
              <a:xfrm>
                <a:off x="693866" y="2592675"/>
                <a:ext cx="703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itchFamily="18" charset="0"/>
                  </a:rPr>
                  <a:t>我們可以由下而上，一層一層將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一函數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的投影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扣掉， </a:t>
                </a:r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1AF059-4C95-4D18-8A05-8F2B724E7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66" y="2592675"/>
                <a:ext cx="7036188" cy="369332"/>
              </a:xfrm>
              <a:prstGeom prst="rect">
                <a:avLst/>
              </a:prstGeom>
              <a:blipFill>
                <a:blip r:embed="rId3"/>
                <a:stretch>
                  <a:fillRect l="-7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6F7147-9DE5-6468-BD06-D4009815C962}"/>
              </a:ext>
            </a:extLst>
          </p:cNvPr>
          <p:cNvSpPr txBox="1"/>
          <p:nvPr/>
        </p:nvSpPr>
        <p:spPr bwMode="auto">
          <a:xfrm>
            <a:off x="693866" y="5146795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如此函數被壓縮於“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越來越高、越來越小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”的空間中，直覺是向量長度會越來越短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C30915-BE88-ED38-E4B1-FF1B1D16F0EC}"/>
                  </a:ext>
                </a:extLst>
              </p:cNvPr>
              <p:cNvSpPr txBox="1"/>
              <p:nvPr/>
            </p:nvSpPr>
            <p:spPr bwMode="auto">
              <a:xfrm>
                <a:off x="3037640" y="2962007"/>
                <a:ext cx="3147888" cy="87055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C30915-BE88-ED38-E4B1-FF1B1D16F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640" y="2962007"/>
                <a:ext cx="3147888" cy="870559"/>
              </a:xfrm>
              <a:prstGeom prst="rect">
                <a:avLst/>
              </a:prstGeom>
              <a:blipFill>
                <a:blip r:embed="rId4"/>
                <a:stretch>
                  <a:fillRect t="-95652" b="-15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44F2A38E-4216-1058-27F4-871F65073C3C}"/>
                  </a:ext>
                </a:extLst>
              </p:cNvPr>
              <p:cNvSpPr/>
              <p:nvPr/>
            </p:nvSpPr>
            <p:spPr>
              <a:xfrm>
                <a:off x="1979712" y="4223542"/>
                <a:ext cx="5559535" cy="932628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zh-TW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𝑑𝑥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</m:e>
                      </m:nary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180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0" lang="en-US" altLang="zh-TW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44F2A38E-4216-1058-27F4-871F65073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23542"/>
                <a:ext cx="5559535" cy="932628"/>
              </a:xfrm>
              <a:prstGeom prst="rect">
                <a:avLst/>
              </a:prstGeom>
              <a:blipFill>
                <a:blip r:embed="rId5"/>
                <a:stretch>
                  <a:fillRect t="-104000" b="-16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856C4-4E7B-CF10-9FD3-C862985EB00F}"/>
                  </a:ext>
                </a:extLst>
              </p:cNvPr>
              <p:cNvSpPr txBox="1"/>
              <p:nvPr/>
            </p:nvSpPr>
            <p:spPr bwMode="auto">
              <a:xfrm>
                <a:off x="693866" y="3832871"/>
                <a:ext cx="53182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結果與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以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下所有的向量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都正交：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856C4-4E7B-CF10-9FD3-C862985E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866" y="3832871"/>
                <a:ext cx="5318294" cy="369332"/>
              </a:xfrm>
              <a:prstGeom prst="rect">
                <a:avLst/>
              </a:prstGeom>
              <a:blipFill>
                <a:blip r:embed="rId6"/>
                <a:stretch>
                  <a:fillRect l="-95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35936C05-14C8-A80A-943B-83450EBD84A4}"/>
                  </a:ext>
                </a:extLst>
              </p:cNvPr>
              <p:cNvSpPr txBox="1"/>
              <p:nvPr/>
            </p:nvSpPr>
            <p:spPr bwMode="auto">
              <a:xfrm>
                <a:off x="1979712" y="5525116"/>
                <a:ext cx="5373907" cy="95308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limLoc m:val="undOv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cs typeface="Times New Roman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kumimoji="0" lang="en-US" altLang="zh-TW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=?0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0" name="文字方塊 15">
                <a:extLst>
                  <a:ext uri="{FF2B5EF4-FFF2-40B4-BE49-F238E27FC236}">
                    <a16:creationId xmlns:a16="http://schemas.microsoft.com/office/drawing/2014/main" id="{35936C05-14C8-A80A-943B-83450EBD8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5525116"/>
                <a:ext cx="5373907" cy="953081"/>
              </a:xfrm>
              <a:prstGeom prst="rect">
                <a:avLst/>
              </a:prstGeom>
              <a:blipFill>
                <a:blip r:embed="rId7"/>
                <a:stretch>
                  <a:fillRect t="-97403" b="-158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>
            <a:extLst>
              <a:ext uri="{FF2B5EF4-FFF2-40B4-BE49-F238E27FC236}">
                <a16:creationId xmlns:a16="http://schemas.microsoft.com/office/drawing/2014/main" id="{37EFB308-C385-01CA-D184-7D9CCF0D9FA4}"/>
              </a:ext>
            </a:extLst>
          </p:cNvPr>
          <p:cNvSpPr/>
          <p:nvPr/>
        </p:nvSpPr>
        <p:spPr>
          <a:xfrm>
            <a:off x="4321625" y="857774"/>
            <a:ext cx="261526" cy="158061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9DD6C-51D2-E2EC-F2CA-2B5544D88D40}"/>
                  </a:ext>
                </a:extLst>
              </p:cNvPr>
              <p:cNvSpPr txBox="1"/>
              <p:nvPr/>
            </p:nvSpPr>
            <p:spPr>
              <a:xfrm>
                <a:off x="657464" y="6424306"/>
                <a:ext cx="8379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這正是完備性的數學判準，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函數與其展開的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差距的平方積分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時，趨近於零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59DD6C-51D2-E2EC-F2CA-2B5544D88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4" y="6424306"/>
                <a:ext cx="8379032" cy="369332"/>
              </a:xfrm>
              <a:prstGeom prst="rect">
                <a:avLst/>
              </a:prstGeom>
              <a:blipFill>
                <a:blip r:embed="rId8"/>
                <a:stretch>
                  <a:fillRect l="-605" t="-6667" r="-60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00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81228-A64D-D4E7-1A1D-65AC657E3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C7D48E3B-BE61-18D1-6385-38485107D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25" r="58986" b="5021"/>
          <a:stretch>
            <a:fillRect/>
          </a:stretch>
        </p:blipFill>
        <p:spPr bwMode="auto">
          <a:xfrm>
            <a:off x="3779912" y="599414"/>
            <a:ext cx="1837852" cy="263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7DB566-B79E-82AB-8C4D-C02E965C87F6}"/>
                  </a:ext>
                </a:extLst>
              </p:cNvPr>
              <p:cNvSpPr txBox="1"/>
              <p:nvPr/>
            </p:nvSpPr>
            <p:spPr bwMode="auto">
              <a:xfrm>
                <a:off x="683568" y="3235042"/>
                <a:ext cx="703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就是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與其展開的有限級數之間的差距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7DB566-B79E-82AB-8C4D-C02E965C8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35042"/>
                <a:ext cx="7036188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92FC3-D4EA-07E6-F721-7492ED9D0AF7}"/>
                  </a:ext>
                </a:extLst>
              </p:cNvPr>
              <p:cNvSpPr txBox="1"/>
              <p:nvPr/>
            </p:nvSpPr>
            <p:spPr bwMode="auto">
              <a:xfrm>
                <a:off x="683568" y="4515726"/>
                <a:ext cx="85689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時，會被壓縮於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越來越高、越來越限縮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的空間中</a:t>
                </a:r>
                <a14:m>
                  <m:oMath xmlns:m="http://schemas.openxmlformats.org/officeDocument/2006/math">
                    <m:r>
                      <a:rPr lang="zh-TW" alt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92FC3-D4EA-07E6-F721-7492ED9D0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4515726"/>
                <a:ext cx="8568952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F51E0-8AC1-6B4C-6417-4199A365DAB8}"/>
                  </a:ext>
                </a:extLst>
              </p:cNvPr>
              <p:cNvSpPr txBox="1"/>
              <p:nvPr/>
            </p:nvSpPr>
            <p:spPr bwMode="auto">
              <a:xfrm>
                <a:off x="3027342" y="3604374"/>
                <a:ext cx="3147888" cy="87055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1F51E0-8AC1-6B4C-6417-4199A365D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7342" y="3604374"/>
                <a:ext cx="3147888" cy="870559"/>
              </a:xfrm>
              <a:prstGeom prst="rect">
                <a:avLst/>
              </a:prstGeom>
              <a:blipFill>
                <a:blip r:embed="rId5"/>
                <a:stretch>
                  <a:fillRect t="-92857" b="-14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>
            <a:extLst>
              <a:ext uri="{FF2B5EF4-FFF2-40B4-BE49-F238E27FC236}">
                <a16:creationId xmlns:a16="http://schemas.microsoft.com/office/drawing/2014/main" id="{59B0F91D-0E54-69B9-9C6A-E675F6E9D2B2}"/>
              </a:ext>
            </a:extLst>
          </p:cNvPr>
          <p:cNvSpPr/>
          <p:nvPr/>
        </p:nvSpPr>
        <p:spPr>
          <a:xfrm>
            <a:off x="4981591" y="1491364"/>
            <a:ext cx="261526" cy="158061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00861C-1E2D-CBAE-7902-D1D9885E02BA}"/>
                  </a:ext>
                </a:extLst>
              </p:cNvPr>
              <p:cNvSpPr txBox="1"/>
              <p:nvPr/>
            </p:nvSpPr>
            <p:spPr bwMode="auto">
              <a:xfrm>
                <a:off x="697360" y="5338277"/>
                <a:ext cx="77906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注意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不在這空間中，因為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與他們都正交。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00861C-1E2D-CBAE-7902-D1D9885E0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360" y="5338277"/>
                <a:ext cx="7790618" cy="369332"/>
              </a:xfrm>
              <a:prstGeom prst="rect">
                <a:avLst/>
              </a:prstGeom>
              <a:blipFill>
                <a:blip r:embed="rId6"/>
                <a:stretch>
                  <a:fillRect l="-650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2FE0E3-D088-93A8-4E6C-D96AF8090B8E}"/>
                  </a:ext>
                </a:extLst>
              </p:cNvPr>
              <p:cNvSpPr txBox="1"/>
              <p:nvPr/>
            </p:nvSpPr>
            <p:spPr bwMode="auto">
              <a:xfrm>
                <a:off x="706306" y="4915058"/>
                <a:ext cx="707536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函數的集合，也就是這個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越來越限縮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的空間，給個符號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2FE0E3-D088-93A8-4E6C-D96AF8090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6306" y="4915058"/>
                <a:ext cx="7075367" cy="369332"/>
              </a:xfrm>
              <a:prstGeom prst="rect">
                <a:avLst/>
              </a:prstGeom>
              <a:blipFill>
                <a:blip r:embed="rId9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087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5AB468-1301-07E7-EFA9-F210A7240E22}"/>
                  </a:ext>
                </a:extLst>
              </p:cNvPr>
              <p:cNvSpPr txBox="1"/>
              <p:nvPr/>
            </p:nvSpPr>
            <p:spPr bwMode="auto">
              <a:xfrm>
                <a:off x="1185594" y="908720"/>
                <a:ext cx="74188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當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zh-TW" altLang="en-US" dirty="0">
                    <a:ea typeface="Cambria Math" panose="020405030504060302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函數被壓縮於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越來越小、越來越限縮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的空間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5AB468-1301-07E7-EFA9-F210A7240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594" y="908720"/>
                <a:ext cx="7418853" cy="369332"/>
              </a:xfrm>
              <a:prstGeom prst="rect">
                <a:avLst/>
              </a:prstGeom>
              <a:blipFill>
                <a:blip r:embed="rId2"/>
                <a:stretch>
                  <a:fillRect l="-684" t="-10000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8DEF8A0-E261-2D80-C8EA-A78480EA8F54}"/>
              </a:ext>
            </a:extLst>
          </p:cNvPr>
          <p:cNvSpPr txBox="1"/>
          <p:nvPr/>
        </p:nvSpPr>
        <p:spPr bwMode="auto">
          <a:xfrm>
            <a:off x="1185594" y="1296916"/>
            <a:ext cx="4974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何謂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越來越小、越來越限縮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的空間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04E81F-0E87-1BDF-D266-AE110EBE47F0}"/>
                  </a:ext>
                </a:extLst>
              </p:cNvPr>
              <p:cNvSpPr txBox="1"/>
              <p:nvPr/>
            </p:nvSpPr>
            <p:spPr bwMode="auto">
              <a:xfrm>
                <a:off x="1185594" y="1799502"/>
                <a:ext cx="72028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將證明，在此空間中的向量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其向量長度小於本徵值的倒數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04E81F-0E87-1BDF-D266-AE110EBE4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594" y="1799502"/>
                <a:ext cx="7202830" cy="369332"/>
              </a:xfrm>
              <a:prstGeom prst="rect">
                <a:avLst/>
              </a:prstGeom>
              <a:blipFill>
                <a:blip r:embed="rId3"/>
                <a:stretch>
                  <a:fillRect l="-70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37883567-5141-4191-3CA3-B4F74BB57D6A}"/>
                  </a:ext>
                </a:extLst>
              </p:cNvPr>
              <p:cNvSpPr txBox="1"/>
              <p:nvPr/>
            </p:nvSpPr>
            <p:spPr bwMode="auto">
              <a:xfrm>
                <a:off x="2997664" y="3516202"/>
                <a:ext cx="1835311" cy="4584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5">
                <a:extLst>
                  <a:ext uri="{FF2B5EF4-FFF2-40B4-BE49-F238E27FC236}">
                    <a16:creationId xmlns:a16="http://schemas.microsoft.com/office/drawing/2014/main" id="{37883567-5141-4191-3CA3-B4F74BB57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664" y="3516202"/>
                <a:ext cx="1835311" cy="458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604D6B53-136A-5FC3-B221-836136576AC2}"/>
                  </a:ext>
                </a:extLst>
              </p:cNvPr>
              <p:cNvSpPr txBox="1"/>
              <p:nvPr/>
            </p:nvSpPr>
            <p:spPr bwMode="auto">
              <a:xfrm>
                <a:off x="2997664" y="2231550"/>
                <a:ext cx="1519455" cy="6134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15">
                <a:extLst>
                  <a:ext uri="{FF2B5EF4-FFF2-40B4-BE49-F238E27FC236}">
                    <a16:creationId xmlns:a16="http://schemas.microsoft.com/office/drawing/2014/main" id="{604D6B53-136A-5FC3-B221-836136576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664" y="2231550"/>
                <a:ext cx="1519455" cy="613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8310D-5461-20F0-3F44-AEB5A2BD7762}"/>
                  </a:ext>
                </a:extLst>
              </p:cNvPr>
              <p:cNvSpPr txBox="1"/>
              <p:nvPr/>
            </p:nvSpPr>
            <p:spPr bwMode="auto">
              <a:xfrm>
                <a:off x="2997664" y="2978242"/>
                <a:ext cx="2016224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as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→∞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8310D-5461-20F0-3F44-AEB5A2BD7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7664" y="2978242"/>
                <a:ext cx="2016224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6E3D799-26F5-5C83-6163-BCA8C110C189}"/>
              </a:ext>
            </a:extLst>
          </p:cNvPr>
          <p:cNvSpPr txBox="1"/>
          <p:nvPr/>
        </p:nvSpPr>
        <p:spPr bwMode="auto">
          <a:xfrm>
            <a:off x="1185594" y="3000154"/>
            <a:ext cx="115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已知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CEB9F2-D710-50F4-EAD7-5569E21E86D3}"/>
              </a:ext>
            </a:extLst>
          </p:cNvPr>
          <p:cNvSpPr txBox="1"/>
          <p:nvPr/>
        </p:nvSpPr>
        <p:spPr bwMode="auto">
          <a:xfrm>
            <a:off x="1185594" y="3516202"/>
            <a:ext cx="12261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因此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0020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5B9249-DE22-A841-22A7-0DC5F75FEC2B}"/>
                  </a:ext>
                </a:extLst>
              </p:cNvPr>
              <p:cNvSpPr txBox="1"/>
              <p:nvPr/>
            </p:nvSpPr>
            <p:spPr bwMode="auto">
              <a:xfrm>
                <a:off x="1295330" y="3485262"/>
                <a:ext cx="7665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若只對與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/>
                  <a:t>正交的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算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最小值為次一個本徵值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5B9249-DE22-A841-22A7-0DC5F75FE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30" y="3485262"/>
                <a:ext cx="7665930" cy="369332"/>
              </a:xfrm>
              <a:prstGeom prst="rect">
                <a:avLst/>
              </a:prstGeom>
              <a:blipFill>
                <a:blip r:embed="rId2"/>
                <a:stretch>
                  <a:fillRect l="-661" t="-6667" r="-331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B6583B-DEAA-7D13-A801-3331E42350C7}"/>
                  </a:ext>
                </a:extLst>
              </p:cNvPr>
              <p:cNvSpPr txBox="1"/>
              <p:nvPr/>
            </p:nvSpPr>
            <p:spPr bwMode="auto">
              <a:xfrm>
                <a:off x="1295330" y="1902306"/>
                <a:ext cx="5328592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瑞利之商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的最小值就是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的最小本徵值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8B6583B-DEAA-7D13-A801-3331E423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30" y="1902306"/>
                <a:ext cx="5328592" cy="378758"/>
              </a:xfrm>
              <a:prstGeom prst="rect">
                <a:avLst/>
              </a:prstGeom>
              <a:blipFill>
                <a:blip r:embed="rId3"/>
                <a:stretch>
                  <a:fillRect l="-950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9142DA0-B9B5-8B69-A4CD-8183E78CCDC6}"/>
              </a:ext>
            </a:extLst>
          </p:cNvPr>
          <p:cNvSpPr txBox="1"/>
          <p:nvPr/>
        </p:nvSpPr>
        <p:spPr bwMode="auto">
          <a:xfrm>
            <a:off x="2771800" y="136079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Rayleigh quotient </a:t>
            </a:r>
            <a:r>
              <a:rPr lang="zh-TW" altLang="en-US" dirty="0"/>
              <a:t>瑞利之商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C247B9-9496-F61D-E64E-8B027DD7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324199"/>
            <a:ext cx="1749711" cy="235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79802C-837C-4F62-B695-8474C349BC52}"/>
              </a:ext>
            </a:extLst>
          </p:cNvPr>
          <p:cNvSpPr txBox="1"/>
          <p:nvPr/>
        </p:nvSpPr>
        <p:spPr bwMode="auto">
          <a:xfrm>
            <a:off x="6802633" y="2676045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 Rayleigh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1842-1919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81F8495B-2DA1-CC7F-F4FB-5E1129AA1901}"/>
                  </a:ext>
                </a:extLst>
              </p:cNvPr>
              <p:cNvSpPr/>
              <p:nvPr/>
            </p:nvSpPr>
            <p:spPr>
              <a:xfrm>
                <a:off x="2867402" y="882425"/>
                <a:ext cx="1676806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36">
                <a:extLst>
                  <a:ext uri="{FF2B5EF4-FFF2-40B4-BE49-F238E27FC236}">
                    <a16:creationId xmlns:a16="http://schemas.microsoft.com/office/drawing/2014/main" id="{81F8495B-2DA1-CC7F-F4FB-5E1129AA1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02" y="882425"/>
                <a:ext cx="1676806" cy="698461"/>
              </a:xfrm>
              <a:prstGeom prst="rect">
                <a:avLst/>
              </a:prstGeom>
              <a:blipFill>
                <a:blip r:embed="rId5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1AB883-7600-9939-8233-80A2BA5600F8}"/>
                  </a:ext>
                </a:extLst>
              </p:cNvPr>
              <p:cNvSpPr txBox="1"/>
              <p:nvPr/>
            </p:nvSpPr>
            <p:spPr bwMode="auto">
              <a:xfrm>
                <a:off x="1285592" y="514665"/>
                <a:ext cx="5196949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對任一函數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err="1"/>
                  <a:t>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，</a:t>
                </a:r>
                <a:r>
                  <a:rPr lang="en-US" dirty="0" err="1"/>
                  <a:t>可以定義一個商</a:t>
                </a:r>
                <a:r>
                  <a:rPr lang="en-US" dirty="0"/>
                  <a:t>：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51AB883-7600-9939-8233-80A2BA560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592" y="514665"/>
                <a:ext cx="5196949" cy="378758"/>
              </a:xfrm>
              <a:prstGeom prst="rect">
                <a:avLst/>
              </a:prstGeom>
              <a:blipFill>
                <a:blip r:embed="rId6"/>
                <a:stretch>
                  <a:fillRect l="-1220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DBE89D-E63A-3485-190F-CDC96C532700}"/>
                  </a:ext>
                </a:extLst>
              </p:cNvPr>
              <p:cNvSpPr txBox="1"/>
              <p:nvPr/>
            </p:nvSpPr>
            <p:spPr bwMode="auto">
              <a:xfrm>
                <a:off x="1295330" y="2244570"/>
                <a:ext cx="58326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最小值發生時的</a:t>
                </a:r>
                <a:r>
                  <a:rPr lang="en-US" dirty="0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對應的本徵函數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DBE89D-E63A-3485-190F-CDC96C532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30" y="2244570"/>
                <a:ext cx="5832648" cy="369332"/>
              </a:xfrm>
              <a:prstGeom prst="rect">
                <a:avLst/>
              </a:prstGeom>
              <a:blipFill>
                <a:blip r:embed="rId7"/>
                <a:stretch>
                  <a:fillRect l="-868" t="-6667" r="-434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9D5E39-1617-2723-8F23-47D80D00C633}"/>
                  </a:ext>
                </a:extLst>
              </p:cNvPr>
              <p:cNvSpPr txBox="1"/>
              <p:nvPr/>
            </p:nvSpPr>
            <p:spPr bwMode="auto">
              <a:xfrm>
                <a:off x="1303848" y="3875783"/>
                <a:ext cx="64807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最小值發生時的</a:t>
                </a:r>
                <a:r>
                  <a:rPr lang="en-US" dirty="0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對應的本徵函數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9D5E39-1617-2723-8F23-47D80D00C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3848" y="3875783"/>
                <a:ext cx="6480720" cy="369332"/>
              </a:xfrm>
              <a:prstGeom prst="rect">
                <a:avLst/>
              </a:prstGeom>
              <a:blipFill>
                <a:blip r:embed="rId8"/>
                <a:stretch>
                  <a:fillRect l="-783" t="-10000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40531AF-F74F-F609-D965-0D1183863FC2}"/>
              </a:ext>
            </a:extLst>
          </p:cNvPr>
          <p:cNvSpPr txBox="1"/>
          <p:nvPr/>
        </p:nvSpPr>
        <p:spPr bwMode="auto">
          <a:xfrm>
            <a:off x="1303848" y="1236970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定理一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71FD9A56-EDE6-AACA-67CB-006EC3926617}"/>
                  </a:ext>
                </a:extLst>
              </p:cNvPr>
              <p:cNvSpPr/>
              <p:nvPr/>
            </p:nvSpPr>
            <p:spPr>
              <a:xfrm>
                <a:off x="2963887" y="2633984"/>
                <a:ext cx="2200411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71FD9A56-EDE6-AACA-67CB-006EC3926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887" y="2633984"/>
                <a:ext cx="2200411" cy="698461"/>
              </a:xfrm>
              <a:prstGeom prst="rect">
                <a:avLst/>
              </a:prstGeom>
              <a:blipFill>
                <a:blip r:embed="rId9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36">
                <a:extLst>
                  <a:ext uri="{FF2B5EF4-FFF2-40B4-BE49-F238E27FC236}">
                    <a16:creationId xmlns:a16="http://schemas.microsoft.com/office/drawing/2014/main" id="{F0036EEF-B922-7FBB-59FB-92A34ECA6C15}"/>
                  </a:ext>
                </a:extLst>
              </p:cNvPr>
              <p:cNvSpPr/>
              <p:nvPr/>
            </p:nvSpPr>
            <p:spPr>
              <a:xfrm>
                <a:off x="3078753" y="4308569"/>
                <a:ext cx="3225883" cy="70987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36">
                <a:extLst>
                  <a:ext uri="{FF2B5EF4-FFF2-40B4-BE49-F238E27FC236}">
                    <a16:creationId xmlns:a16="http://schemas.microsoft.com/office/drawing/2014/main" id="{F0036EEF-B922-7FBB-59FB-92A34ECA6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53" y="4308569"/>
                <a:ext cx="3225883" cy="709874"/>
              </a:xfrm>
              <a:prstGeom prst="rect">
                <a:avLst/>
              </a:prstGeom>
              <a:blipFill>
                <a:blip r:embed="rId10"/>
                <a:stretch>
                  <a:fillRect t="-1754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DA2FE35-9BE5-F078-50B4-410A89A778FB}"/>
              </a:ext>
            </a:extLst>
          </p:cNvPr>
          <p:cNvSpPr txBox="1"/>
          <p:nvPr/>
        </p:nvSpPr>
        <p:spPr bwMode="auto">
          <a:xfrm>
            <a:off x="1366018" y="5195251"/>
            <a:ext cx="1593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36">
                <a:extLst>
                  <a:ext uri="{FF2B5EF4-FFF2-40B4-BE49-F238E27FC236}">
                    <a16:creationId xmlns:a16="http://schemas.microsoft.com/office/drawing/2014/main" id="{03769E72-8497-9C8F-A743-E7593E933EBE}"/>
                  </a:ext>
                </a:extLst>
              </p:cNvPr>
              <p:cNvSpPr/>
              <p:nvPr/>
            </p:nvSpPr>
            <p:spPr>
              <a:xfrm>
                <a:off x="3078753" y="5081897"/>
                <a:ext cx="2620461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36">
                <a:extLst>
                  <a:ext uri="{FF2B5EF4-FFF2-40B4-BE49-F238E27FC236}">
                    <a16:creationId xmlns:a16="http://schemas.microsoft.com/office/drawing/2014/main" id="{03769E72-8497-9C8F-A743-E7593E933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53" y="5081897"/>
                <a:ext cx="2620461" cy="708079"/>
              </a:xfrm>
              <a:prstGeom prst="rect">
                <a:avLst/>
              </a:prstGeom>
              <a:blipFill>
                <a:blip r:embed="rId11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D9AB3075-5BC4-1C10-7242-455A081358CB}"/>
              </a:ext>
            </a:extLst>
          </p:cNvPr>
          <p:cNvSpPr txBox="1"/>
          <p:nvPr/>
        </p:nvSpPr>
        <p:spPr bwMode="auto">
          <a:xfrm>
            <a:off x="1385188" y="5839834"/>
            <a:ext cx="1617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若分子有限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F6D975F0-ABE9-9E60-9F44-6F06C412641F}"/>
                  </a:ext>
                </a:extLst>
              </p:cNvPr>
              <p:cNvSpPr txBox="1"/>
              <p:nvPr/>
            </p:nvSpPr>
            <p:spPr bwMode="auto">
              <a:xfrm>
                <a:off x="3057844" y="5832355"/>
                <a:ext cx="1519455" cy="61343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9" name="文字方塊 15">
                <a:extLst>
                  <a:ext uri="{FF2B5EF4-FFF2-40B4-BE49-F238E27FC236}">
                    <a16:creationId xmlns:a16="http://schemas.microsoft.com/office/drawing/2014/main" id="{F6D975F0-ABE9-9E60-9F44-6F06C4126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7844" y="5832355"/>
                <a:ext cx="1519455" cy="6134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3A454477-CA6F-7436-E460-BB5A916E3D38}"/>
                  </a:ext>
                </a:extLst>
              </p:cNvPr>
              <p:cNvSpPr txBox="1"/>
              <p:nvPr/>
            </p:nvSpPr>
            <p:spPr bwMode="auto">
              <a:xfrm>
                <a:off x="4657800" y="5853430"/>
                <a:ext cx="1835311" cy="4584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3A454477-CA6F-7436-E460-BB5A916E3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800" y="5853430"/>
                <a:ext cx="1835311" cy="4584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701E007-A19B-2CF0-C33F-8E3AE0886AE3}"/>
              </a:ext>
            </a:extLst>
          </p:cNvPr>
          <p:cNvSpPr txBox="1"/>
          <p:nvPr/>
        </p:nvSpPr>
        <p:spPr bwMode="auto">
          <a:xfrm>
            <a:off x="6662765" y="5853430"/>
            <a:ext cx="2073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完備性就得證了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7D2D9-3CEC-ACC8-2737-A2FFC83EE168}"/>
              </a:ext>
            </a:extLst>
          </p:cNvPr>
          <p:cNvSpPr txBox="1"/>
          <p:nvPr/>
        </p:nvSpPr>
        <p:spPr bwMode="auto">
          <a:xfrm>
            <a:off x="1285592" y="3106676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DCF797-81E3-F905-89AC-19D4BBBA6461}"/>
                  </a:ext>
                </a:extLst>
              </p:cNvPr>
              <p:cNvSpPr txBox="1"/>
              <p:nvPr/>
            </p:nvSpPr>
            <p:spPr bwMode="auto">
              <a:xfrm>
                <a:off x="1295329" y="1564925"/>
                <a:ext cx="5832647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瑞利之商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的極值就是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的本徵值，發生在本徵函數時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DCF797-81E3-F905-89AC-19D4BBBA6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329" y="1564925"/>
                <a:ext cx="5832647" cy="378758"/>
              </a:xfrm>
              <a:prstGeom prst="rect">
                <a:avLst/>
              </a:prstGeom>
              <a:blipFill>
                <a:blip r:embed="rId14"/>
                <a:stretch>
                  <a:fillRect l="-868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6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AFC3A2-043B-C1B4-F556-B61266A37571}"/>
              </a:ext>
            </a:extLst>
          </p:cNvPr>
          <p:cNvSpPr txBox="1"/>
          <p:nvPr/>
        </p:nvSpPr>
        <p:spPr bwMode="auto">
          <a:xfrm>
            <a:off x="1607298" y="950975"/>
            <a:ext cx="5556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Rayleigh quotient </a:t>
            </a:r>
            <a:r>
              <a:rPr lang="zh-TW" altLang="en-US" dirty="0"/>
              <a:t>瑞利之商有一個很簡單性質：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32F108E-6B81-B636-F24E-C8E91C52CE24}"/>
                  </a:ext>
                </a:extLst>
              </p:cNvPr>
              <p:cNvSpPr/>
              <p:nvPr/>
            </p:nvSpPr>
            <p:spPr>
              <a:xfrm>
                <a:off x="1607298" y="2720921"/>
                <a:ext cx="5175712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32F108E-6B81-B636-F24E-C8E91C52C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98" y="2720921"/>
                <a:ext cx="5175712" cy="708079"/>
              </a:xfrm>
              <a:prstGeom prst="rect">
                <a:avLst/>
              </a:prstGeom>
              <a:blipFill>
                <a:blip r:embed="rId2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E06CC0-2894-95FE-71C2-0EF1D7978737}"/>
                  </a:ext>
                </a:extLst>
              </p:cNvPr>
              <p:cNvSpPr txBox="1"/>
              <p:nvPr/>
            </p:nvSpPr>
            <p:spPr bwMode="auto">
              <a:xfrm>
                <a:off x="1607298" y="1392604"/>
                <a:ext cx="6205062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cs typeface="Times New Roman" pitchFamily="18" charset="0"/>
                  </a:rPr>
                  <a:t>對任一</a:t>
                </a:r>
                <a:r>
                  <a:rPr lang="en-US" dirty="0" err="1"/>
                  <a:t>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cs typeface="Times New Roman" pitchFamily="18" charset="0"/>
                  </a:rPr>
                  <a:t>的本徵</a:t>
                </a:r>
                <a:r>
                  <a:rPr lang="en-US" dirty="0" err="1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E06CC0-2894-95FE-71C2-0EF1D797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7298" y="1392604"/>
                <a:ext cx="6205062" cy="378758"/>
              </a:xfrm>
              <a:prstGeom prst="rect">
                <a:avLst/>
              </a:prstGeom>
              <a:blipFill>
                <a:blip r:embed="rId3"/>
                <a:stretch>
                  <a:fillRect l="-816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4143A9D-EF52-81E7-20AA-6E663B816C35}"/>
              </a:ext>
            </a:extLst>
          </p:cNvPr>
          <p:cNvSpPr txBox="1"/>
          <p:nvPr/>
        </p:nvSpPr>
        <p:spPr bwMode="auto">
          <a:xfrm>
            <a:off x="1600298" y="2266174"/>
            <a:ext cx="4548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瑞利之商就等於其本徵值：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AEB396EE-F0DE-D107-BE29-4BEE54243F7B}"/>
                  </a:ext>
                </a:extLst>
              </p:cNvPr>
              <p:cNvSpPr txBox="1"/>
              <p:nvPr/>
            </p:nvSpPr>
            <p:spPr bwMode="auto">
              <a:xfrm>
                <a:off x="3152680" y="1829389"/>
                <a:ext cx="1779141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kumimoji="0" lang="en-US" altLang="zh-TW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14">
                <a:extLst>
                  <a:ext uri="{FF2B5EF4-FFF2-40B4-BE49-F238E27FC236}">
                    <a16:creationId xmlns:a16="http://schemas.microsoft.com/office/drawing/2014/main" id="{AEB396EE-F0DE-D107-BE29-4BEE54243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2680" y="1829389"/>
                <a:ext cx="1779141" cy="378758"/>
              </a:xfrm>
              <a:prstGeom prst="rect">
                <a:avLst/>
              </a:prstGeom>
              <a:blipFill>
                <a:blip r:embed="rId4"/>
                <a:stretch>
                  <a:fillRect t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1BDECAD3-55FE-0412-573F-00CC01EF8972}"/>
                  </a:ext>
                </a:extLst>
              </p:cNvPr>
              <p:cNvSpPr/>
              <p:nvPr/>
            </p:nvSpPr>
            <p:spPr>
              <a:xfrm>
                <a:off x="1607298" y="3645024"/>
                <a:ext cx="135569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1BDECAD3-55FE-0412-573F-00CC01EF8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298" y="3645024"/>
                <a:ext cx="13556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49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D53D48-B10C-4571-41C9-F0FD2ED8346D}"/>
              </a:ext>
            </a:extLst>
          </p:cNvPr>
          <p:cNvSpPr/>
          <p:nvPr/>
        </p:nvSpPr>
        <p:spPr>
          <a:xfrm>
            <a:off x="6905331" y="295210"/>
            <a:ext cx="1824925" cy="1535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0F448-694A-2F2A-0598-9498534C0841}"/>
              </a:ext>
            </a:extLst>
          </p:cNvPr>
          <p:cNvSpPr txBox="1"/>
          <p:nvPr/>
        </p:nvSpPr>
        <p:spPr bwMode="auto">
          <a:xfrm>
            <a:off x="665540" y="375221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定理一證明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74A94-07D5-74DF-3FB9-1B2F65CF69A1}"/>
              </a:ext>
            </a:extLst>
          </p:cNvPr>
          <p:cNvSpPr txBox="1"/>
          <p:nvPr/>
        </p:nvSpPr>
        <p:spPr bwMode="auto">
          <a:xfrm>
            <a:off x="665540" y="806356"/>
            <a:ext cx="6408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瑞利之商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的極值可以用常見的極值計算法找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CB815-1D56-B489-3C98-898AD924BE4F}"/>
              </a:ext>
            </a:extLst>
          </p:cNvPr>
          <p:cNvSpPr txBox="1"/>
          <p:nvPr/>
        </p:nvSpPr>
        <p:spPr bwMode="auto">
          <a:xfrm>
            <a:off x="691537" y="1706666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現在可變的量不是變數，而是函數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8DC74-DD5C-41A1-FD20-22BC6328888B}"/>
                  </a:ext>
                </a:extLst>
              </p:cNvPr>
              <p:cNvSpPr txBox="1"/>
              <p:nvPr/>
            </p:nvSpPr>
            <p:spPr bwMode="auto">
              <a:xfrm>
                <a:off x="690445" y="2420888"/>
                <a:ext cx="77631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加上任意一點小偏移deviation</a:t>
                </a:r>
                <a:r>
                  <a:rPr lang="en-US" dirty="0"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𝑡𝑢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/>
                  <a:t>，變化率為零：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8DC74-DD5C-41A1-FD20-22BC63288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445" y="2420888"/>
                <a:ext cx="7763110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2059B7-8466-6F76-0726-1B4351630DD8}"/>
                  </a:ext>
                </a:extLst>
              </p:cNvPr>
              <p:cNvSpPr txBox="1"/>
              <p:nvPr/>
            </p:nvSpPr>
            <p:spPr bwMode="auto">
              <a:xfrm>
                <a:off x="2834908" y="2846751"/>
                <a:ext cx="2069976" cy="6347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2059B7-8466-6F76-0726-1B4351630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4908" y="2846751"/>
                <a:ext cx="2069976" cy="634789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B324-2FA9-69C0-3AF4-FE955802A98D}"/>
                  </a:ext>
                </a:extLst>
              </p:cNvPr>
              <p:cNvSpPr txBox="1"/>
              <p:nvPr/>
            </p:nvSpPr>
            <p:spPr bwMode="auto">
              <a:xfrm>
                <a:off x="5585558" y="1166566"/>
                <a:ext cx="1008112" cy="6347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B324-2FA9-69C0-3AF4-FE955802A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5558" y="1166566"/>
                <a:ext cx="1008112" cy="634789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C67FA8E-3787-9512-366C-675A1527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6463"/>
            <a:ext cx="1891760" cy="15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BBAD1C14-3D2A-9787-D721-76687A92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00" y="3568016"/>
            <a:ext cx="4090702" cy="306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C93F7C-482C-B84E-06F6-40A54BFB9F6B}"/>
              </a:ext>
            </a:extLst>
          </p:cNvPr>
          <p:cNvSpPr txBox="1"/>
          <p:nvPr/>
        </p:nvSpPr>
        <p:spPr bwMode="auto">
          <a:xfrm>
            <a:off x="691537" y="1299295"/>
            <a:ext cx="5398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極值之處斜率為零，極值附近函數圖形是平的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9D6A08-5665-F5F6-12EF-859DF216BF51}"/>
                  </a:ext>
                </a:extLst>
              </p:cNvPr>
              <p:cNvSpPr txBox="1"/>
              <p:nvPr/>
            </p:nvSpPr>
            <p:spPr bwMode="auto">
              <a:xfrm>
                <a:off x="679293" y="2042368"/>
                <a:ext cx="81951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但原理相同，極值是谷底，附近函數是平坦的。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假設極值發生在某函數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9D6A08-5665-F5F6-12EF-859DF216B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293" y="2042368"/>
                <a:ext cx="8195159" cy="369332"/>
              </a:xfrm>
              <a:prstGeom prst="rect">
                <a:avLst/>
              </a:prstGeom>
              <a:blipFill>
                <a:blip r:embed="rId7"/>
                <a:stretch>
                  <a:fillRect l="-619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E1A52C-6D91-DA0E-2822-CB71B8E71939}"/>
              </a:ext>
            </a:extLst>
          </p:cNvPr>
          <p:cNvCxnSpPr/>
          <p:nvPr/>
        </p:nvCxnSpPr>
        <p:spPr>
          <a:xfrm>
            <a:off x="3563888" y="558924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64B-6880-AA73-B8A0-26A26A1E28F9}"/>
              </a:ext>
            </a:extLst>
          </p:cNvPr>
          <p:cNvCxnSpPr>
            <a:cxnSpLocks/>
          </p:cNvCxnSpPr>
          <p:nvPr/>
        </p:nvCxnSpPr>
        <p:spPr>
          <a:xfrm flipH="1">
            <a:off x="3390575" y="5589819"/>
            <a:ext cx="152400" cy="279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072E7C-E07C-2853-ED7C-DC771425A14A}"/>
              </a:ext>
            </a:extLst>
          </p:cNvPr>
          <p:cNvCxnSpPr>
            <a:cxnSpLocks/>
          </p:cNvCxnSpPr>
          <p:nvPr/>
        </p:nvCxnSpPr>
        <p:spPr>
          <a:xfrm>
            <a:off x="3542975" y="5599153"/>
            <a:ext cx="164929" cy="270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6CDA-006B-5BC2-B06A-468F4ACAC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1A866-46B4-9FDC-6CFF-766DDB7B1615}"/>
              </a:ext>
            </a:extLst>
          </p:cNvPr>
          <p:cNvSpPr txBox="1"/>
          <p:nvPr/>
        </p:nvSpPr>
        <p:spPr bwMode="auto">
          <a:xfrm>
            <a:off x="5436096" y="3527541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物理量會對應算子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2111E-AF9F-3374-7BCE-D655DC010825}"/>
                  </a:ext>
                </a:extLst>
              </p:cNvPr>
              <p:cNvSpPr txBox="1"/>
              <p:nvPr/>
            </p:nvSpPr>
            <p:spPr bwMode="auto">
              <a:xfrm>
                <a:off x="5724128" y="2012470"/>
                <a:ext cx="908518" cy="9486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𝒜</m:t>
                          </m:r>
                        </m:e>
                      </m:acc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2111E-AF9F-3374-7BCE-D655DC010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2012470"/>
                <a:ext cx="908518" cy="948658"/>
              </a:xfrm>
              <a:prstGeom prst="rect">
                <a:avLst/>
              </a:prstGeom>
              <a:blipFill>
                <a:blip r:embed="rId2"/>
                <a:stretch>
                  <a:fillRect l="-16438" t="-18421" r="-13699" b="-65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63A7C5-CC1E-3DCA-BC07-C402270F53DF}"/>
                  </a:ext>
                </a:extLst>
              </p:cNvPr>
              <p:cNvSpPr txBox="1"/>
              <p:nvPr/>
            </p:nvSpPr>
            <p:spPr bwMode="auto">
              <a:xfrm>
                <a:off x="1835696" y="2132856"/>
                <a:ext cx="1379059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63A7C5-CC1E-3DCA-BC07-C402270F5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2132856"/>
                <a:ext cx="1379059" cy="707886"/>
              </a:xfrm>
              <a:prstGeom prst="rect">
                <a:avLst/>
              </a:prstGeom>
              <a:blipFill>
                <a:blip r:embed="rId3"/>
                <a:stretch>
                  <a:fillRect l="-5505" b="-2321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3798E0E-7F7E-399A-34E9-1D2C8AB06773}"/>
              </a:ext>
            </a:extLst>
          </p:cNvPr>
          <p:cNvSpPr txBox="1"/>
          <p:nvPr/>
        </p:nvSpPr>
        <p:spPr bwMode="auto">
          <a:xfrm>
            <a:off x="974176" y="3500438"/>
            <a:ext cx="3815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狀態由一個位置的函數代表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7F019-6319-1560-2B21-3E2F2C52CB85}"/>
                  </a:ext>
                </a:extLst>
              </p:cNvPr>
              <p:cNvSpPr txBox="1"/>
              <p:nvPr/>
            </p:nvSpPr>
            <p:spPr bwMode="auto">
              <a:xfrm>
                <a:off x="1212480" y="125167"/>
                <a:ext cx="2069976" cy="63478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B7F019-6319-1560-2B21-3E2F2C52C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125167"/>
                <a:ext cx="2069976" cy="634789"/>
              </a:xfrm>
              <a:prstGeom prst="rect">
                <a:avLst/>
              </a:prstGeom>
              <a:blipFill>
                <a:blip r:embed="rId2"/>
                <a:stretch>
                  <a:fillRect b="-19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7B3D08C-E024-9DA3-4AB8-8B92E2C5C1B0}"/>
                  </a:ext>
                </a:extLst>
              </p:cNvPr>
              <p:cNvSpPr/>
              <p:nvPr/>
            </p:nvSpPr>
            <p:spPr>
              <a:xfrm>
                <a:off x="3946420" y="93330"/>
                <a:ext cx="1676806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07B3D08C-E024-9DA3-4AB8-8B92E2C5C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0" y="93330"/>
                <a:ext cx="1676806" cy="698461"/>
              </a:xfrm>
              <a:prstGeom prst="rect">
                <a:avLst/>
              </a:prstGeom>
              <a:blipFill>
                <a:blip r:embed="rId3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2025E3-88A7-51A6-17D1-F5A864511A35}"/>
                  </a:ext>
                </a:extLst>
              </p:cNvPr>
              <p:cNvSpPr txBox="1"/>
              <p:nvPr/>
            </p:nvSpPr>
            <p:spPr bwMode="auto">
              <a:xfrm>
                <a:off x="1212480" y="917255"/>
                <a:ext cx="3815227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𝑡𝑢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𝑡𝑢</m:t>
                                  </m:r>
                                </m:e>
                              </m:d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kumimoji="0" lang="en-US" altLang="zh-TW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𝑡𝑢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𝑡𝑢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2025E3-88A7-51A6-17D1-F5A864511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917255"/>
                <a:ext cx="3815227" cy="706604"/>
              </a:xfrm>
              <a:prstGeom prst="rect">
                <a:avLst/>
              </a:prstGeom>
              <a:blipFill>
                <a:blip r:embed="rId4"/>
                <a:stretch>
                  <a:fillRect t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74222-59C8-EEFF-06F6-68552B914298}"/>
                  </a:ext>
                </a:extLst>
              </p:cNvPr>
              <p:cNvSpPr txBox="1"/>
              <p:nvPr/>
            </p:nvSpPr>
            <p:spPr bwMode="auto">
              <a:xfrm>
                <a:off x="1212480" y="1781158"/>
                <a:ext cx="3744416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274222-59C8-EEFF-06F6-68552B914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1781158"/>
                <a:ext cx="3744416" cy="706604"/>
              </a:xfrm>
              <a:prstGeom prst="rect">
                <a:avLst/>
              </a:prstGeom>
              <a:blipFill>
                <a:blip r:embed="rId5"/>
                <a:stretch>
                  <a:fillRect t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41F6E1-30F0-71C9-11DE-8D6038984FA4}"/>
                  </a:ext>
                </a:extLst>
              </p:cNvPr>
              <p:cNvSpPr txBox="1"/>
              <p:nvPr/>
            </p:nvSpPr>
            <p:spPr bwMode="auto">
              <a:xfrm>
                <a:off x="5388944" y="1933283"/>
                <a:ext cx="3168352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41F6E1-30F0-71C9-11DE-8D6038984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8944" y="1933283"/>
                <a:ext cx="3168352" cy="4023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6C41FF9-F4B1-5BD7-2F34-3FF617448C74}"/>
              </a:ext>
            </a:extLst>
          </p:cNvPr>
          <p:cNvSpPr txBox="1"/>
          <p:nvPr/>
        </p:nvSpPr>
        <p:spPr bwMode="auto">
          <a:xfrm>
            <a:off x="5388944" y="1493319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870346-D8E0-766E-9C3C-123DF3935559}"/>
                  </a:ext>
                </a:extLst>
              </p:cNvPr>
              <p:cNvSpPr txBox="1"/>
              <p:nvPr/>
            </p:nvSpPr>
            <p:spPr bwMode="auto">
              <a:xfrm>
                <a:off x="1212480" y="2558394"/>
                <a:ext cx="331236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取微分需為零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870346-D8E0-766E-9C3C-123DF3935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480" y="2558394"/>
                <a:ext cx="3312368" cy="369332"/>
              </a:xfrm>
              <a:prstGeom prst="rect">
                <a:avLst/>
              </a:prstGeom>
              <a:blipFill>
                <a:blip r:embed="rId7"/>
                <a:stretch>
                  <a:fillRect l="-152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5CC7F5-3D05-4DDE-E028-78D0901565D8}"/>
                  </a:ext>
                </a:extLst>
              </p:cNvPr>
              <p:cNvSpPr txBox="1"/>
              <p:nvPr/>
            </p:nvSpPr>
            <p:spPr bwMode="auto">
              <a:xfrm>
                <a:off x="1187624" y="3031662"/>
                <a:ext cx="6073528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𝑡𝑢</m:t>
                              </m:r>
                            </m:e>
                          </m:d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5CC7F5-3D05-4DDE-E028-78D090156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031662"/>
                <a:ext cx="6073528" cy="706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D0C96A-895C-F8B9-3A5B-9E8DB34558BB}"/>
                  </a:ext>
                </a:extLst>
              </p:cNvPr>
              <p:cNvSpPr txBox="1"/>
              <p:nvPr/>
            </p:nvSpPr>
            <p:spPr bwMode="auto">
              <a:xfrm>
                <a:off x="1187624" y="3931549"/>
                <a:ext cx="3625256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D0C96A-895C-F8B9-3A5B-9E8DB345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931549"/>
                <a:ext cx="3625256" cy="402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E4353-4708-CC25-1811-1E64C763D0CE}"/>
                  </a:ext>
                </a:extLst>
              </p:cNvPr>
              <p:cNvSpPr txBox="1"/>
              <p:nvPr/>
            </p:nvSpPr>
            <p:spPr bwMode="auto">
              <a:xfrm>
                <a:off x="1187624" y="4527186"/>
                <a:ext cx="3265216" cy="70660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E4353-4708-CC25-1811-1E64C763D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527186"/>
                <a:ext cx="3265216" cy="706604"/>
              </a:xfrm>
              <a:prstGeom prst="rect">
                <a:avLst/>
              </a:prstGeom>
              <a:blipFill>
                <a:blip r:embed="rId10"/>
                <a:stretch>
                  <a:fillRect t="-17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E412D2-0DB4-2DDA-D65F-2195FAC74991}"/>
                  </a:ext>
                </a:extLst>
              </p:cNvPr>
              <p:cNvSpPr txBox="1"/>
              <p:nvPr/>
            </p:nvSpPr>
            <p:spPr bwMode="auto">
              <a:xfrm>
                <a:off x="4716016" y="4679311"/>
                <a:ext cx="2880320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E412D2-0DB4-2DDA-D65F-2195FAC74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6016" y="4679311"/>
                <a:ext cx="2880320" cy="4023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E12BB-9CB3-A58C-9D6A-3E2906CA3FEF}"/>
                  </a:ext>
                </a:extLst>
              </p:cNvPr>
              <p:cNvSpPr txBox="1"/>
              <p:nvPr/>
            </p:nvSpPr>
            <p:spPr bwMode="auto">
              <a:xfrm>
                <a:off x="1182224" y="5353297"/>
                <a:ext cx="2689097" cy="4023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E12BB-9CB3-A58C-9D6A-3E2906CA3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2224" y="5353297"/>
                <a:ext cx="2689097" cy="4023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9A1DB4-324C-BD1B-950F-A33681312EB1}"/>
                  </a:ext>
                </a:extLst>
              </p:cNvPr>
              <p:cNvSpPr txBox="1"/>
              <p:nvPr/>
            </p:nvSpPr>
            <p:spPr bwMode="auto">
              <a:xfrm>
                <a:off x="1151620" y="5804183"/>
                <a:ext cx="712879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此式對任意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都要成立，唯一可能：內積中的右邊必須為零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D9A1DB4-324C-BD1B-950F-A3368131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1620" y="5804183"/>
                <a:ext cx="7128792" cy="369332"/>
              </a:xfrm>
              <a:prstGeom prst="rect">
                <a:avLst/>
              </a:prstGeom>
              <a:blipFill>
                <a:blip r:embed="rId13"/>
                <a:stretch>
                  <a:fillRect l="-712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D0D388-5820-24D1-7905-2161029B59C2}"/>
                  </a:ext>
                </a:extLst>
              </p:cNvPr>
              <p:cNvSpPr txBox="1"/>
              <p:nvPr/>
            </p:nvSpPr>
            <p:spPr bwMode="auto">
              <a:xfrm>
                <a:off x="1176319" y="6240214"/>
                <a:ext cx="2100333" cy="3787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D0D388-5820-24D1-7905-2161029B5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6319" y="6240214"/>
                <a:ext cx="2100333" cy="378758"/>
              </a:xfrm>
              <a:prstGeom prst="rect">
                <a:avLst/>
              </a:prstGeom>
              <a:blipFill>
                <a:blip r:embed="rId14"/>
                <a:stretch>
                  <a:fillRect t="-32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4A2A8-679A-7D40-91DD-D42E92BFCE4E}"/>
                  </a:ext>
                </a:extLst>
              </p:cNvPr>
              <p:cNvSpPr txBox="1"/>
              <p:nvPr/>
            </p:nvSpPr>
            <p:spPr bwMode="auto">
              <a:xfrm>
                <a:off x="3300360" y="6240214"/>
                <a:ext cx="56641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err="1"/>
                  <a:t>是一個數，</a:t>
                </a:r>
                <a:r>
                  <a:rPr lang="en-US" dirty="0" err="1">
                    <a:solidFill>
                      <a:srgbClr val="FF0000"/>
                    </a:solidFill>
                  </a:rPr>
                  <a:t>因此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瑞利之商的極值</a:t>
                </a:r>
                <a:r>
                  <a:rPr lang="en-US" dirty="0" err="1">
                    <a:solidFill>
                      <a:srgbClr val="FF0000"/>
                    </a:solidFill>
                  </a:rPr>
                  <a:t>必須是本徵值</a:t>
                </a:r>
                <a:r>
                  <a:rPr lang="en-US" dirty="0">
                    <a:solidFill>
                      <a:srgbClr val="FF0000"/>
                    </a:solidFill>
                  </a:rPr>
                  <a:t>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F4A2A8-679A-7D40-91DD-D42E92BFC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0360" y="6240214"/>
                <a:ext cx="5664128" cy="369332"/>
              </a:xfrm>
              <a:prstGeom prst="rect">
                <a:avLst/>
              </a:prstGeom>
              <a:blipFill>
                <a:blip r:embed="rId15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61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88326-D162-6611-3C39-3D47A516A88E}"/>
                  </a:ext>
                </a:extLst>
              </p:cNvPr>
              <p:cNvSpPr txBox="1"/>
              <p:nvPr/>
            </p:nvSpPr>
            <p:spPr bwMode="auto">
              <a:xfrm>
                <a:off x="935791" y="836712"/>
                <a:ext cx="2100333" cy="37875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DB88326-D162-6611-3C39-3D47A516A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5791" y="836712"/>
                <a:ext cx="2100333" cy="378758"/>
              </a:xfrm>
              <a:prstGeom prst="rect">
                <a:avLst/>
              </a:prstGeom>
              <a:blipFill>
                <a:blip r:embed="rId2"/>
                <a:stretch>
                  <a:fillRect t="-32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24D1ACA-5751-64B1-38E1-2791ED517ED2}"/>
              </a:ext>
            </a:extLst>
          </p:cNvPr>
          <p:cNvSpPr txBox="1"/>
          <p:nvPr/>
        </p:nvSpPr>
        <p:spPr bwMode="auto">
          <a:xfrm>
            <a:off x="3059832" y="836712"/>
            <a:ext cx="5328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瑞利之商的極值</a:t>
            </a:r>
            <a:r>
              <a:rPr lang="en-US" dirty="0" err="1"/>
              <a:t>必須是本徵值</a:t>
            </a:r>
            <a:r>
              <a:rPr lang="en-US" dirty="0"/>
              <a:t> 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1B93D6-0D7B-E936-F70C-5FE515858144}"/>
                  </a:ext>
                </a:extLst>
              </p:cNvPr>
              <p:cNvSpPr txBox="1"/>
              <p:nvPr/>
            </p:nvSpPr>
            <p:spPr bwMode="auto">
              <a:xfrm>
                <a:off x="912890" y="1268760"/>
                <a:ext cx="5148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而且極值發生的函數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就是本徵函數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1B93D6-0D7B-E936-F70C-5FE515858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890" y="1268760"/>
                <a:ext cx="5148377" cy="369332"/>
              </a:xfrm>
              <a:prstGeom prst="rect">
                <a:avLst/>
              </a:prstGeom>
              <a:blipFill>
                <a:blip r:embed="rId3"/>
                <a:stretch>
                  <a:fillRect l="-1232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C3324C0-2864-3B9F-A807-BF4DDF6646AD}"/>
              </a:ext>
            </a:extLst>
          </p:cNvPr>
          <p:cNvSpPr txBox="1"/>
          <p:nvPr/>
        </p:nvSpPr>
        <p:spPr bwMode="auto">
          <a:xfrm>
            <a:off x="912890" y="1916832"/>
            <a:ext cx="6611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/>
              <a:t>因為所有本徵函數的瑞利之商就等於其本徵值，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430E54-8A1D-855C-2F33-A0A993F12C5F}"/>
                  </a:ext>
                </a:extLst>
              </p:cNvPr>
              <p:cNvSpPr txBox="1"/>
              <p:nvPr/>
            </p:nvSpPr>
            <p:spPr bwMode="auto">
              <a:xfrm>
                <a:off x="912890" y="2348880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最小</a:t>
                </a:r>
                <a:r>
                  <a:rPr lang="zh-TW" altLang="en-US" dirty="0"/>
                  <a:t>瑞利之商必須是最小的本徵值：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！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430E54-8A1D-855C-2F33-A0A993F1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890" y="2348880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l="-1385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19C44-DA4D-FFC1-BE66-3B26F0009E68}"/>
                  </a:ext>
                </a:extLst>
              </p:cNvPr>
              <p:cNvSpPr txBox="1"/>
              <p:nvPr/>
            </p:nvSpPr>
            <p:spPr bwMode="auto">
              <a:xfrm>
                <a:off x="899383" y="2736839"/>
                <a:ext cx="51483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而且極值發生的函數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就是本徵函數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519C44-DA4D-FFC1-BE66-3B26F0009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383" y="2736839"/>
                <a:ext cx="5148377" cy="369332"/>
              </a:xfrm>
              <a:prstGeom prst="rect">
                <a:avLst/>
              </a:prstGeom>
              <a:blipFill>
                <a:blip r:embed="rId5"/>
                <a:stretch>
                  <a:fillRect l="-123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9F921C-1C64-7A3D-6DF3-6CEF3F873950}"/>
              </a:ext>
            </a:extLst>
          </p:cNvPr>
          <p:cNvSpPr txBox="1"/>
          <p:nvPr/>
        </p:nvSpPr>
        <p:spPr bwMode="auto">
          <a:xfrm>
            <a:off x="912890" y="4020252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定理一得證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4BE715DC-CD42-F29D-53D1-0B537EFB6C72}"/>
                  </a:ext>
                </a:extLst>
              </p:cNvPr>
              <p:cNvSpPr/>
              <p:nvPr/>
            </p:nvSpPr>
            <p:spPr>
              <a:xfrm>
                <a:off x="3111977" y="3207615"/>
                <a:ext cx="2200411" cy="698461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4BE715DC-CD42-F29D-53D1-0B537EFB6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977" y="3207615"/>
                <a:ext cx="2200411" cy="698461"/>
              </a:xfrm>
              <a:prstGeom prst="rect">
                <a:avLst/>
              </a:prstGeom>
              <a:blipFill>
                <a:blip r:embed="rId6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694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AD1ED7-B2B7-AE0C-ABC4-C817D08F267F}"/>
                  </a:ext>
                </a:extLst>
              </p:cNvPr>
              <p:cNvSpPr txBox="1"/>
              <p:nvPr/>
            </p:nvSpPr>
            <p:spPr bwMode="auto">
              <a:xfrm>
                <a:off x="814069" y="1518280"/>
                <a:ext cx="76659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cs typeface="Times New Roman" pitchFamily="18" charset="0"/>
                  </a:rPr>
                  <a:t>若只對</a:t>
                </a:r>
                <a:r>
                  <a:rPr lang="en-US" dirty="0" err="1">
                    <a:cs typeface="Times New Roman" pitchFamily="18" charset="0"/>
                  </a:rPr>
                  <a:t>已扣掉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 err="1">
                    <a:cs typeface="Times New Roman" pitchFamily="18" charset="0"/>
                  </a:rPr>
                  <a:t>前面本徵函數投影的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，計算</a:t>
                </a:r>
                <a:r>
                  <a:rPr lang="zh-TW" altLang="en-US" dirty="0"/>
                  <a:t>瑞利之商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，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AD1ED7-B2B7-AE0C-ABC4-C817D08F2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9" y="1518280"/>
                <a:ext cx="7665930" cy="369332"/>
              </a:xfrm>
              <a:prstGeom prst="rect">
                <a:avLst/>
              </a:prstGeom>
              <a:blipFill>
                <a:blip r:embed="rId2"/>
                <a:stretch>
                  <a:fillRect l="-6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8253F9A7-91B3-0975-C381-5EA89B07883B}"/>
                  </a:ext>
                </a:extLst>
              </p:cNvPr>
              <p:cNvSpPr/>
              <p:nvPr/>
            </p:nvSpPr>
            <p:spPr>
              <a:xfrm>
                <a:off x="2757897" y="2411048"/>
                <a:ext cx="157543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6">
                <a:extLst>
                  <a:ext uri="{FF2B5EF4-FFF2-40B4-BE49-F238E27FC236}">
                    <a16:creationId xmlns:a16="http://schemas.microsoft.com/office/drawing/2014/main" id="{8253F9A7-91B3-0975-C381-5EA89B078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97" y="2411048"/>
                <a:ext cx="1575431" cy="369332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9337C9-B8A2-06C9-4F6A-C8E0A34E419A}"/>
              </a:ext>
            </a:extLst>
          </p:cNvPr>
          <p:cNvSpPr txBox="1"/>
          <p:nvPr/>
        </p:nvSpPr>
        <p:spPr bwMode="auto">
          <a:xfrm>
            <a:off x="804331" y="1139694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8DBA8-471E-BE59-2302-2775A6DB82D0}"/>
                  </a:ext>
                </a:extLst>
              </p:cNvPr>
              <p:cNvSpPr txBox="1"/>
              <p:nvPr/>
            </p:nvSpPr>
            <p:spPr bwMode="auto">
              <a:xfrm>
                <a:off x="814068" y="3681503"/>
                <a:ext cx="85104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 err="1">
                    <a:cs typeface="Times New Roman" pitchFamily="18" charset="0"/>
                  </a:rPr>
                  <a:t>前面本徵函數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都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不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，因為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所有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都與</a:t>
                </a:r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正交。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38DBA8-471E-BE59-2302-2775A6DB8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8" y="3681503"/>
                <a:ext cx="8510459" cy="369332"/>
              </a:xfrm>
              <a:prstGeom prst="rect">
                <a:avLst/>
              </a:prstGeom>
              <a:blipFill>
                <a:blip r:embed="rId4"/>
                <a:stretch>
                  <a:fillRect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AEFD9-AB61-69DD-7E15-DE4EDA8BA793}"/>
                  </a:ext>
                </a:extLst>
              </p:cNvPr>
              <p:cNvSpPr txBox="1"/>
              <p:nvPr/>
            </p:nvSpPr>
            <p:spPr bwMode="auto">
              <a:xfrm>
                <a:off x="814069" y="1926665"/>
                <a:ext cx="81626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最小值為次一個本徵值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，發生時的</a:t>
                </a:r>
                <a:r>
                  <a:rPr lang="en-US" dirty="0"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對應的本徵函數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7AEFD9-AB61-69DD-7E15-DE4EDA8BA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9" y="1926665"/>
                <a:ext cx="8162662" cy="369332"/>
              </a:xfrm>
              <a:prstGeom prst="rect">
                <a:avLst/>
              </a:prstGeom>
              <a:blipFill>
                <a:blip r:embed="rId5"/>
                <a:stretch>
                  <a:fillRect l="-6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E294D5-3272-4A34-20E8-760F085A5E7B}"/>
              </a:ext>
            </a:extLst>
          </p:cNvPr>
          <p:cNvSpPr txBox="1"/>
          <p:nvPr/>
        </p:nvSpPr>
        <p:spPr bwMode="auto">
          <a:xfrm>
            <a:off x="804331" y="3232494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證明：如定理一，最小值一定是一個本徵值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DB3AA2-C5DF-78BF-5FBD-50C8C026D96A}"/>
                  </a:ext>
                </a:extLst>
              </p:cNvPr>
              <p:cNvSpPr txBox="1"/>
              <p:nvPr/>
            </p:nvSpPr>
            <p:spPr bwMode="auto">
              <a:xfrm>
                <a:off x="814068" y="4162407"/>
                <a:ext cx="74303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/>
                  <a:t>最小的瑞利之商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只能是下一個本徵值：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DB3AA2-C5DF-78BF-5FBD-50C8C026D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068" y="4162407"/>
                <a:ext cx="7430339" cy="369332"/>
              </a:xfrm>
              <a:prstGeom prst="rect">
                <a:avLst/>
              </a:prstGeom>
              <a:blipFill>
                <a:blip r:embed="rId6"/>
                <a:stretch>
                  <a:fillRect l="-684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E34CE61-A8B2-CCCB-822D-CED23480D9B9}"/>
              </a:ext>
            </a:extLst>
          </p:cNvPr>
          <p:cNvSpPr txBox="1"/>
          <p:nvPr/>
        </p:nvSpPr>
        <p:spPr bwMode="auto">
          <a:xfrm>
            <a:off x="814068" y="5251675"/>
            <a:ext cx="19565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定理二得證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E0A5F57D-B1A5-B8E7-9812-CCE270E33E0D}"/>
                  </a:ext>
                </a:extLst>
              </p:cNvPr>
              <p:cNvSpPr/>
              <p:nvPr/>
            </p:nvSpPr>
            <p:spPr>
              <a:xfrm>
                <a:off x="2757896" y="4689474"/>
                <a:ext cx="1575431" cy="3693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E0A5F57D-B1A5-B8E7-9812-CCE270E33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96" y="4689474"/>
                <a:ext cx="1575431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53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30EBA-BC09-0E33-245A-59BC1DE196C3}"/>
              </a:ext>
            </a:extLst>
          </p:cNvPr>
          <p:cNvSpPr txBox="1"/>
          <p:nvPr/>
        </p:nvSpPr>
        <p:spPr bwMode="auto">
          <a:xfrm>
            <a:off x="449734" y="346595"/>
            <a:ext cx="30963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現在只剩最後一步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B52F0058-7BBB-7907-D9CE-C88BA674BE66}"/>
                  </a:ext>
                </a:extLst>
              </p:cNvPr>
              <p:cNvSpPr/>
              <p:nvPr/>
            </p:nvSpPr>
            <p:spPr>
              <a:xfrm>
                <a:off x="2648970" y="191534"/>
                <a:ext cx="3225883" cy="709874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36">
                <a:extLst>
                  <a:ext uri="{FF2B5EF4-FFF2-40B4-BE49-F238E27FC236}">
                    <a16:creationId xmlns:a16="http://schemas.microsoft.com/office/drawing/2014/main" id="{B52F0058-7BBB-7907-D9CE-C88BA674B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970" y="191534"/>
                <a:ext cx="3225883" cy="709874"/>
              </a:xfrm>
              <a:prstGeom prst="rect">
                <a:avLst/>
              </a:prstGeom>
              <a:blipFill>
                <a:blip r:embed="rId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4F08BB4-7CB8-07A0-8FA6-AEA006B6AA2C}"/>
              </a:ext>
            </a:extLst>
          </p:cNvPr>
          <p:cNvSpPr txBox="1"/>
          <p:nvPr/>
        </p:nvSpPr>
        <p:spPr bwMode="auto">
          <a:xfrm>
            <a:off x="460690" y="1197366"/>
            <a:ext cx="1593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注意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6">
                <a:extLst>
                  <a:ext uri="{FF2B5EF4-FFF2-40B4-BE49-F238E27FC236}">
                    <a16:creationId xmlns:a16="http://schemas.microsoft.com/office/drawing/2014/main" id="{DD688D3D-125D-B143-1469-3BB1FCAC1998}"/>
                  </a:ext>
                </a:extLst>
              </p:cNvPr>
              <p:cNvSpPr/>
              <p:nvPr/>
            </p:nvSpPr>
            <p:spPr>
              <a:xfrm>
                <a:off x="2182913" y="1027993"/>
                <a:ext cx="2620461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36">
                <a:extLst>
                  <a:ext uri="{FF2B5EF4-FFF2-40B4-BE49-F238E27FC236}">
                    <a16:creationId xmlns:a16="http://schemas.microsoft.com/office/drawing/2014/main" id="{DD688D3D-125D-B143-1469-3BB1FCAC1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13" y="1027993"/>
                <a:ext cx="2620461" cy="708079"/>
              </a:xfrm>
              <a:prstGeom prst="rect">
                <a:avLst/>
              </a:prstGeom>
              <a:blipFill>
                <a:blip r:embed="rId3"/>
                <a:stretch>
                  <a:fillRect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36">
                <a:extLst>
                  <a:ext uri="{FF2B5EF4-FFF2-40B4-BE49-F238E27FC236}">
                    <a16:creationId xmlns:a16="http://schemas.microsoft.com/office/drawing/2014/main" id="{B29C80D8-3F2E-1B93-9E5B-AE67EB01974E}"/>
                  </a:ext>
                </a:extLst>
              </p:cNvPr>
              <p:cNvSpPr/>
              <p:nvPr/>
            </p:nvSpPr>
            <p:spPr>
              <a:xfrm>
                <a:off x="527452" y="1805155"/>
                <a:ext cx="6671185" cy="8705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sSub>
                            <m:sSub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d>
                            <m:dPr>
                              <m:ctrlPr>
                                <a:rPr kumimoji="0"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kumimoji="0"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36">
                <a:extLst>
                  <a:ext uri="{FF2B5EF4-FFF2-40B4-BE49-F238E27FC236}">
                    <a16:creationId xmlns:a16="http://schemas.microsoft.com/office/drawing/2014/main" id="{B29C80D8-3F2E-1B93-9E5B-AE67EB019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2" y="1805155"/>
                <a:ext cx="6671185" cy="870559"/>
              </a:xfrm>
              <a:prstGeom prst="rect">
                <a:avLst/>
              </a:prstGeom>
              <a:blipFill>
                <a:blip r:embed="rId4"/>
                <a:stretch>
                  <a:fillRect t="-95652" b="-150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1796C0B5-CDBA-FA06-3F6A-4EBAEB4E247F}"/>
                  </a:ext>
                </a:extLst>
              </p:cNvPr>
              <p:cNvSpPr/>
              <p:nvPr/>
            </p:nvSpPr>
            <p:spPr>
              <a:xfrm>
                <a:off x="527451" y="2794977"/>
                <a:ext cx="6814173" cy="9018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0"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36">
                <a:extLst>
                  <a:ext uri="{FF2B5EF4-FFF2-40B4-BE49-F238E27FC236}">
                    <a16:creationId xmlns:a16="http://schemas.microsoft.com/office/drawing/2014/main" id="{1796C0B5-CDBA-FA06-3F6A-4EBAEB4E2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1" y="2794977"/>
                <a:ext cx="6814173" cy="901850"/>
              </a:xfrm>
              <a:prstGeom prst="rect">
                <a:avLst/>
              </a:prstGeom>
              <a:blipFill>
                <a:blip r:embed="rId5"/>
                <a:stretch>
                  <a:fillRect t="-90278" b="-14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71206582-C908-1E8C-F346-CB97DB217415}"/>
                  </a:ext>
                </a:extLst>
              </p:cNvPr>
              <p:cNvSpPr/>
              <p:nvPr/>
            </p:nvSpPr>
            <p:spPr>
              <a:xfrm>
                <a:off x="536351" y="3764942"/>
                <a:ext cx="6912767" cy="9018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zh-TW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kumimoji="0"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36">
                <a:extLst>
                  <a:ext uri="{FF2B5EF4-FFF2-40B4-BE49-F238E27FC236}">
                    <a16:creationId xmlns:a16="http://schemas.microsoft.com/office/drawing/2014/main" id="{71206582-C908-1E8C-F346-CB97DB217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1" y="3764942"/>
                <a:ext cx="6912767" cy="901850"/>
              </a:xfrm>
              <a:prstGeom prst="rect">
                <a:avLst/>
              </a:prstGeom>
              <a:blipFill>
                <a:blip r:embed="rId6"/>
                <a:stretch>
                  <a:fillRect t="-91667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36">
                <a:extLst>
                  <a:ext uri="{FF2B5EF4-FFF2-40B4-BE49-F238E27FC236}">
                    <a16:creationId xmlns:a16="http://schemas.microsoft.com/office/drawing/2014/main" id="{28DD5C09-9986-2629-9867-4119E0102C6F}"/>
                  </a:ext>
                </a:extLst>
              </p:cNvPr>
              <p:cNvSpPr/>
              <p:nvPr/>
            </p:nvSpPr>
            <p:spPr>
              <a:xfrm>
                <a:off x="536351" y="4749099"/>
                <a:ext cx="6408711" cy="90185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36">
                <a:extLst>
                  <a:ext uri="{FF2B5EF4-FFF2-40B4-BE49-F238E27FC236}">
                    <a16:creationId xmlns:a16="http://schemas.microsoft.com/office/drawing/2014/main" id="{28DD5C09-9986-2629-9867-4119E0102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1" y="4749099"/>
                <a:ext cx="6408711" cy="901850"/>
              </a:xfrm>
              <a:prstGeom prst="rect">
                <a:avLst/>
              </a:prstGeom>
              <a:blipFill>
                <a:blip r:embed="rId7"/>
                <a:stretch>
                  <a:fillRect t="-90278" b="-1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0D48628D-7FF8-B5DD-1627-74954C4AA28B}"/>
                  </a:ext>
                </a:extLst>
              </p:cNvPr>
              <p:cNvSpPr/>
              <p:nvPr/>
            </p:nvSpPr>
            <p:spPr>
              <a:xfrm>
                <a:off x="539552" y="5733256"/>
                <a:ext cx="8270227" cy="87055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&lt;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36">
                <a:extLst>
                  <a:ext uri="{FF2B5EF4-FFF2-40B4-BE49-F238E27FC236}">
                    <a16:creationId xmlns:a16="http://schemas.microsoft.com/office/drawing/2014/main" id="{0D48628D-7FF8-B5DD-1627-74954C4AA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33256"/>
                <a:ext cx="8270227" cy="870559"/>
              </a:xfrm>
              <a:prstGeom prst="rect">
                <a:avLst/>
              </a:prstGeom>
              <a:blipFill>
                <a:blip r:embed="rId8"/>
                <a:stretch>
                  <a:fillRect t="-95652" b="-1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817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58040646-3E4F-CA0A-5C97-481D03E4A7F1}"/>
                  </a:ext>
                </a:extLst>
              </p:cNvPr>
              <p:cNvSpPr txBox="1"/>
              <p:nvPr/>
            </p:nvSpPr>
            <p:spPr bwMode="auto">
              <a:xfrm>
                <a:off x="1889595" y="2202355"/>
                <a:ext cx="1835311" cy="45845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15">
                <a:extLst>
                  <a:ext uri="{FF2B5EF4-FFF2-40B4-BE49-F238E27FC236}">
                    <a16:creationId xmlns:a16="http://schemas.microsoft.com/office/drawing/2014/main" id="{58040646-3E4F-CA0A-5C97-481D03E4A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595" y="2202355"/>
                <a:ext cx="1835311" cy="458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DAF06A9-7C1D-3AAF-F158-16E76029D729}"/>
              </a:ext>
            </a:extLst>
          </p:cNvPr>
          <p:cNvSpPr txBox="1"/>
          <p:nvPr/>
        </p:nvSpPr>
        <p:spPr bwMode="auto">
          <a:xfrm>
            <a:off x="1868841" y="4725144"/>
            <a:ext cx="5778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Sturm-Liouville 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算子本徵函數的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完備性就得證了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25FA3-EFB8-B276-82A6-0FC37C1A8BC3}"/>
              </a:ext>
            </a:extLst>
          </p:cNvPr>
          <p:cNvSpPr txBox="1"/>
          <p:nvPr/>
        </p:nvSpPr>
        <p:spPr bwMode="auto">
          <a:xfrm>
            <a:off x="5652120" y="1426530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分子是有限值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D402597E-4C97-1519-36B9-635E506AA382}"/>
                  </a:ext>
                </a:extLst>
              </p:cNvPr>
              <p:cNvSpPr/>
              <p:nvPr/>
            </p:nvSpPr>
            <p:spPr>
              <a:xfrm>
                <a:off x="1889595" y="1257157"/>
                <a:ext cx="3646511" cy="70807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kumimoji="0"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zh-TW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36">
                <a:extLst>
                  <a:ext uri="{FF2B5EF4-FFF2-40B4-BE49-F238E27FC236}">
                    <a16:creationId xmlns:a16="http://schemas.microsoft.com/office/drawing/2014/main" id="{D402597E-4C97-1519-36B9-635E506AA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95" y="1257157"/>
                <a:ext cx="3646511" cy="708079"/>
              </a:xfrm>
              <a:prstGeom prst="rect">
                <a:avLst/>
              </a:prstGeom>
              <a:blipFill>
                <a:blip r:embed="rId3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1DFB61-57F3-E38C-FC20-421A03F9B908}"/>
                  </a:ext>
                </a:extLst>
              </p:cNvPr>
              <p:cNvSpPr txBox="1"/>
              <p:nvPr/>
            </p:nvSpPr>
            <p:spPr bwMode="auto">
              <a:xfrm>
                <a:off x="1887040" y="3804839"/>
                <a:ext cx="70361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：函數</a:t>
                </a:r>
                <a14:m>
                  <m:oMath xmlns:m="http://schemas.openxmlformats.org/officeDocument/2006/math"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與其展開的有限級數之間的差距趨近於零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！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1DFB61-57F3-E38C-FC20-421A03F9B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040" y="3804839"/>
                <a:ext cx="7036188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1C579-4203-C736-E825-ACEAD4E1DDE0}"/>
                  </a:ext>
                </a:extLst>
              </p:cNvPr>
              <p:cNvSpPr txBox="1"/>
              <p:nvPr/>
            </p:nvSpPr>
            <p:spPr bwMode="auto">
              <a:xfrm>
                <a:off x="1887040" y="2799209"/>
                <a:ext cx="3147888" cy="87055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1C579-4203-C736-E825-ACEAD4E1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7040" y="2799209"/>
                <a:ext cx="3147888" cy="870559"/>
              </a:xfrm>
              <a:prstGeom prst="rect">
                <a:avLst/>
              </a:prstGeom>
              <a:blipFill>
                <a:blip r:embed="rId5"/>
                <a:stretch>
                  <a:fillRect t="-95652" b="-1521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1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2EE497-007D-BCF3-B5B4-6024DE6D400E}"/>
              </a:ext>
            </a:extLst>
          </p:cNvPr>
          <p:cNvSpPr/>
          <p:nvPr/>
        </p:nvSpPr>
        <p:spPr>
          <a:xfrm>
            <a:off x="5580112" y="1717538"/>
            <a:ext cx="2952328" cy="358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1137F02B-1433-8BE8-BF77-EA715D72C351}"/>
                  </a:ext>
                </a:extLst>
              </p:cNvPr>
              <p:cNvSpPr txBox="1"/>
              <p:nvPr/>
            </p:nvSpPr>
            <p:spPr bwMode="auto">
              <a:xfrm>
                <a:off x="3441774" y="874555"/>
                <a:ext cx="1449307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1137F02B-1433-8BE8-BF77-EA715D72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1774" y="874555"/>
                <a:ext cx="1449307" cy="376770"/>
              </a:xfrm>
              <a:prstGeom prst="rect">
                <a:avLst/>
              </a:prstGeom>
              <a:blipFill>
                <a:blip r:embed="rId2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青蛙王子怎么画简单好看青蛙简笔画图片- 巧巧简笔画">
            <a:extLst>
              <a:ext uri="{FF2B5EF4-FFF2-40B4-BE49-F238E27FC236}">
                <a16:creationId xmlns:a16="http://schemas.microsoft.com/office/drawing/2014/main" id="{1850FAC6-89E2-C95A-DD46-94098F2D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134768" cy="18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ana (The Princess and the Frog) - Wikipedia">
            <a:extLst>
              <a:ext uri="{FF2B5EF4-FFF2-40B4-BE49-F238E27FC236}">
                <a16:creationId xmlns:a16="http://schemas.microsoft.com/office/drawing/2014/main" id="{A7F5905E-D697-FA9C-0FF8-A869ADBD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7538"/>
            <a:ext cx="2794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nce Naveen | Heroes Wiki | Fandom">
            <a:extLst>
              <a:ext uri="{FF2B5EF4-FFF2-40B4-BE49-F238E27FC236}">
                <a16:creationId xmlns:a16="http://schemas.microsoft.com/office/drawing/2014/main" id="{16916BAB-CB90-A688-6DA8-76C2612F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73" y="1717538"/>
            <a:ext cx="1774984" cy="35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4791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044DF-03A3-69D2-BC0C-04F0BF5F3A9A}"/>
                  </a:ext>
                </a:extLst>
              </p:cNvPr>
              <p:cNvSpPr txBox="1"/>
              <p:nvPr/>
            </p:nvSpPr>
            <p:spPr bwMode="auto">
              <a:xfrm>
                <a:off x="886384" y="2122577"/>
                <a:ext cx="4950568" cy="402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</a:t>
                </a:r>
                <a:r>
                  <a:rPr lang="zh-TW" altLang="en-US" dirty="0">
                    <a:latin typeface="Times New Roman" panose="02020603050405020304" pitchFamily="18" charset="0"/>
                  </a:rPr>
                  <a:t>處於定態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的電子的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的期望值：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TW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</m:acc>
                      </m:e>
                    </m:d>
                  </m:oMath>
                </a14:m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D044DF-03A3-69D2-BC0C-04F0BF5F3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84" y="2122577"/>
                <a:ext cx="4950568" cy="402354"/>
              </a:xfrm>
              <a:prstGeom prst="rect">
                <a:avLst/>
              </a:prstGeom>
              <a:blipFill>
                <a:blip r:embed="rId2"/>
                <a:stretch>
                  <a:fillRect l="-1023" b="-1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5A898-7750-0C63-27AA-D7B8BEE50D5C}"/>
                  </a:ext>
                </a:extLst>
              </p:cNvPr>
              <p:cNvSpPr txBox="1"/>
              <p:nvPr/>
            </p:nvSpPr>
            <p:spPr bwMode="auto">
              <a:xfrm>
                <a:off x="883489" y="4680767"/>
                <a:ext cx="1111811" cy="40235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5A898-7750-0C63-27AA-D7B8BEE50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489" y="4680767"/>
                <a:ext cx="1111811" cy="402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35D001-150A-196E-E754-F78384208900}"/>
                  </a:ext>
                </a:extLst>
              </p:cNvPr>
              <p:cNvSpPr txBox="1"/>
              <p:nvPr/>
            </p:nvSpPr>
            <p:spPr bwMode="auto">
              <a:xfrm>
                <a:off x="851688" y="5209731"/>
                <a:ext cx="73927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描述的定態的能量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的期望值</a:t>
                </a:r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就是本徵值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。不意外！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35D001-150A-196E-E754-F7838420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688" y="5209731"/>
                <a:ext cx="7392719" cy="369332"/>
              </a:xfrm>
              <a:prstGeom prst="rect">
                <a:avLst/>
              </a:prstGeom>
              <a:blipFill>
                <a:blip r:embed="rId4"/>
                <a:stretch>
                  <a:fillRect l="-859" t="-6667" b="-20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01977010-F797-CAC3-A2DB-FABEE1E0FC15}"/>
                  </a:ext>
                </a:extLst>
              </p:cNvPr>
              <p:cNvSpPr txBox="1"/>
              <p:nvPr/>
            </p:nvSpPr>
            <p:spPr bwMode="auto">
              <a:xfrm>
                <a:off x="884873" y="2627879"/>
                <a:ext cx="6264697" cy="171149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01977010-F797-CAC3-A2DB-FABEE1E0F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873" y="2627879"/>
                <a:ext cx="6264697" cy="1711494"/>
              </a:xfrm>
              <a:prstGeom prst="rect">
                <a:avLst/>
              </a:prstGeom>
              <a:blipFill>
                <a:blip r:embed="rId5"/>
                <a:stretch>
                  <a:fillRect l="-1818" t="-58088" b="-8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C150CB-7C7A-B271-DD77-FB2986AE4BC5}"/>
              </a:ext>
            </a:extLst>
          </p:cNvPr>
          <p:cNvSpPr txBox="1"/>
          <p:nvPr/>
        </p:nvSpPr>
        <p:spPr bwMode="auto">
          <a:xfrm>
            <a:off x="886384" y="1170273"/>
            <a:ext cx="6421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能量的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本徵函數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之前稱為定態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有很多重要的性質！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67D8FAA0-D519-7803-6636-4590B263327D}"/>
                  </a:ext>
                </a:extLst>
              </p:cNvPr>
              <p:cNvSpPr txBox="1"/>
              <p:nvPr/>
            </p:nvSpPr>
            <p:spPr bwMode="auto">
              <a:xfrm>
                <a:off x="927036" y="1630613"/>
                <a:ext cx="1449307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20">
                <a:extLst>
                  <a:ext uri="{FF2B5EF4-FFF2-40B4-BE49-F238E27FC236}">
                    <a16:creationId xmlns:a16="http://schemas.microsoft.com/office/drawing/2014/main" id="{67D8FAA0-D519-7803-6636-4590B2633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036" y="1630613"/>
                <a:ext cx="1449307" cy="376770"/>
              </a:xfrm>
              <a:prstGeom prst="rect">
                <a:avLst/>
              </a:prstGeom>
              <a:blipFill>
                <a:blip r:embed="rId6"/>
                <a:stretch>
                  <a:fillRect t="-3333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50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19C484AC-8707-CA85-EA2D-3699CE004D31}"/>
                  </a:ext>
                </a:extLst>
              </p:cNvPr>
              <p:cNvSpPr txBox="1"/>
              <p:nvPr/>
            </p:nvSpPr>
            <p:spPr bwMode="auto">
              <a:xfrm>
                <a:off x="1135275" y="2200330"/>
                <a:ext cx="633907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字方塊 13">
                <a:extLst>
                  <a:ext uri="{FF2B5EF4-FFF2-40B4-BE49-F238E27FC236}">
                    <a16:creationId xmlns:a16="http://schemas.microsoft.com/office/drawing/2014/main" id="{19C484AC-8707-CA85-EA2D-3699CE00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275" y="2200330"/>
                <a:ext cx="6339078" cy="901914"/>
              </a:xfrm>
              <a:prstGeom prst="rect">
                <a:avLst/>
              </a:prstGeom>
              <a:blipFill>
                <a:blip r:embed="rId2"/>
                <a:stretch>
                  <a:fillRect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BE089307-2A4D-BBA7-D900-A3D21A46C634}"/>
                  </a:ext>
                </a:extLst>
              </p:cNvPr>
              <p:cNvSpPr txBox="1"/>
              <p:nvPr/>
            </p:nvSpPr>
            <p:spPr bwMode="auto">
              <a:xfrm>
                <a:off x="1115616" y="1322821"/>
                <a:ext cx="7541181" cy="5721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BE089307-2A4D-BBA7-D900-A3D21A46C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322821"/>
                <a:ext cx="7541181" cy="572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89B5EA-BBBF-38E2-FBA8-D0CB6015CEA1}"/>
                  </a:ext>
                </a:extLst>
              </p:cNvPr>
              <p:cNvSpPr txBox="1"/>
              <p:nvPr/>
            </p:nvSpPr>
            <p:spPr bwMode="auto">
              <a:xfrm>
                <a:off x="1135275" y="894798"/>
                <a:ext cx="6913593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計算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 smtClean="0">
                        <a:solidFill>
                          <a:schemeClr val="tx1"/>
                        </a:solidFill>
                        <a:latin typeface="PMingLiU" panose="02020500000000000000" pitchFamily="18" charset="-120"/>
                        <a:ea typeface="PMingLiU" panose="02020500000000000000" pitchFamily="18" charset="-120"/>
                      </a:rPr>
                      <m:t>本徵函數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zh-TW" altLang="en-US" dirty="0">
                        <a:solidFill>
                          <a:schemeClr val="tx1"/>
                        </a:solidFill>
                        <a:latin typeface="PMingLiU" panose="02020500000000000000" pitchFamily="18" charset="-120"/>
                        <a:ea typeface="PMingLiU" panose="02020500000000000000" pitchFamily="18" charset="-120"/>
                      </a:rPr>
                      <m:t>描述的</m:t>
                    </m:r>
                    <m:r>
                      <m:rPr>
                        <m:nor/>
                      </m:rPr>
                      <a:rPr lang="zh-TW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m:t>電子</m:t>
                    </m:r>
                    <m:r>
                      <m:rPr>
                        <m:nor/>
                      </m:rPr>
                      <a:rPr lang="zh-TW" altLang="en-US" dirty="0">
                        <a:solidFill>
                          <a:schemeClr val="tx1"/>
                        </a:solidFill>
                        <a:latin typeface="PMingLiU" panose="02020500000000000000" pitchFamily="18" charset="-120"/>
                        <a:ea typeface="PMingLiU" panose="02020500000000000000" pitchFamily="18" charset="-120"/>
                      </a:rPr>
                      <m:t>狀態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的能量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測量不確定性：</a:t>
                </a:r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𝐻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89B5EA-BBBF-38E2-FBA8-D0CB6015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275" y="894798"/>
                <a:ext cx="6913593" cy="376770"/>
              </a:xfrm>
              <a:prstGeom prst="rect">
                <a:avLst/>
              </a:prstGeom>
              <a:blipFill>
                <a:blip r:embed="rId4"/>
                <a:stretch>
                  <a:fillRect l="-734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DEE11A2-759F-5A4E-21EA-B3A85C5798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616" y="4797152"/>
                <a:ext cx="72347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處於定態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的電子，能量的測量值為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，完全沒有不確定性！</a:t>
                </a:r>
              </a:p>
            </p:txBody>
          </p:sp>
        </mc:Choice>
        <mc:Fallback xmlns="">
          <p:sp>
            <p:nvSpPr>
              <p:cNvPr id="13" name="文字方塊 13">
                <a:extLst>
                  <a:ext uri="{FF2B5EF4-FFF2-40B4-BE49-F238E27FC236}">
                    <a16:creationId xmlns:a16="http://schemas.microsoft.com/office/drawing/2014/main" id="{4DEE11A2-759F-5A4E-21EA-B3A85C57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797152"/>
                <a:ext cx="7234734" cy="369332"/>
              </a:xfrm>
              <a:prstGeom prst="rect">
                <a:avLst/>
              </a:prstGeom>
              <a:blipFill>
                <a:blip r:embed="rId5"/>
                <a:stretch>
                  <a:fillRect l="-525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33D5D324-18CF-3C18-587F-932E4C505499}"/>
                  </a:ext>
                </a:extLst>
              </p:cNvPr>
              <p:cNvSpPr txBox="1"/>
              <p:nvPr/>
            </p:nvSpPr>
            <p:spPr bwMode="auto">
              <a:xfrm>
                <a:off x="1136354" y="4292052"/>
                <a:ext cx="102054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33D5D324-18CF-3C18-587F-932E4C505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354" y="4292052"/>
                <a:ext cx="10205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A6652E01-A41B-8F88-580F-62B6EEF830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402" y="5201828"/>
                <a:ext cx="667743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可以說定態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是具有特定確定能量的測量值為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的狀態。</a:t>
                </a:r>
              </a:p>
            </p:txBody>
          </p:sp>
        </mc:Choice>
        <mc:Fallback xmlns="">
          <p:sp>
            <p:nvSpPr>
              <p:cNvPr id="2" name="文字方塊 13">
                <a:extLst>
                  <a:ext uri="{FF2B5EF4-FFF2-40B4-BE49-F238E27FC236}">
                    <a16:creationId xmlns:a16="http://schemas.microsoft.com/office/drawing/2014/main" id="{A6652E01-A41B-8F88-580F-62B6EEF83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3402" y="5201828"/>
                <a:ext cx="6677435" cy="369332"/>
              </a:xfrm>
              <a:prstGeom prst="rect">
                <a:avLst/>
              </a:prstGeom>
              <a:blipFill>
                <a:blip r:embed="rId7"/>
                <a:stretch>
                  <a:fillRect l="-75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4513D6F6-2347-6013-4BC7-E82D8A7CB8A4}"/>
                  </a:ext>
                </a:extLst>
              </p:cNvPr>
              <p:cNvSpPr txBox="1"/>
              <p:nvPr/>
            </p:nvSpPr>
            <p:spPr bwMode="auto">
              <a:xfrm>
                <a:off x="1135275" y="3170128"/>
                <a:ext cx="3529218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sSubSup>
                        <m:sSub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13">
                <a:extLst>
                  <a:ext uri="{FF2B5EF4-FFF2-40B4-BE49-F238E27FC236}">
                    <a16:creationId xmlns:a16="http://schemas.microsoft.com/office/drawing/2014/main" id="{4513D6F6-2347-6013-4BC7-E82D8A7CB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5275" y="3170128"/>
                <a:ext cx="3529218" cy="901914"/>
              </a:xfrm>
              <a:prstGeom prst="rect">
                <a:avLst/>
              </a:prstGeom>
              <a:blipFill>
                <a:blip r:embed="rId8"/>
                <a:stretch>
                  <a:fillRect l="-8602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78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5E7C69A-A10E-40E7-6D41-10D18BFC4A28}"/>
              </a:ext>
            </a:extLst>
          </p:cNvPr>
          <p:cNvSpPr/>
          <p:nvPr/>
        </p:nvSpPr>
        <p:spPr>
          <a:xfrm>
            <a:off x="5022567" y="3035394"/>
            <a:ext cx="3712299" cy="3337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066EEB5E-C24D-4E48-04BC-CA0EBC1B7D27}"/>
                  </a:ext>
                </a:extLst>
              </p:cNvPr>
              <p:cNvSpPr txBox="1"/>
              <p:nvPr/>
            </p:nvSpPr>
            <p:spPr bwMode="auto">
              <a:xfrm>
                <a:off x="899592" y="3035394"/>
                <a:ext cx="2086918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066EEB5E-C24D-4E48-04BC-CA0EBC1B7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035394"/>
                <a:ext cx="2086918" cy="376770"/>
              </a:xfrm>
              <a:prstGeom prst="rect">
                <a:avLst/>
              </a:prstGeom>
              <a:blipFill>
                <a:blip r:embed="rId2"/>
                <a:stretch>
                  <a:fillRect t="-3333"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5A898-7750-0C63-27AA-D7B8BEE50D5C}"/>
                  </a:ext>
                </a:extLst>
              </p:cNvPr>
              <p:cNvSpPr txBox="1"/>
              <p:nvPr/>
            </p:nvSpPr>
            <p:spPr bwMode="auto">
              <a:xfrm>
                <a:off x="899592" y="3544598"/>
                <a:ext cx="1111811" cy="3693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TW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D5A898-7750-0C63-27AA-D7B8BEE50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544598"/>
                <a:ext cx="111181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76FB3E7D-4C7A-CC4C-FA68-0D8F9D1B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83" y="447863"/>
            <a:ext cx="3671979" cy="22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6B186A-5CBC-2A2D-8C82-CD36DE80AC24}"/>
                  </a:ext>
                </a:extLst>
              </p:cNvPr>
              <p:cNvSpPr txBox="1"/>
              <p:nvPr/>
            </p:nvSpPr>
            <p:spPr bwMode="auto">
              <a:xfrm>
                <a:off x="5317495" y="2660244"/>
                <a:ext cx="3049997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無限大位能井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6B186A-5CBC-2A2D-8C82-CD36DE80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95" y="2660244"/>
                <a:ext cx="3049997" cy="376770"/>
              </a:xfrm>
              <a:prstGeom prst="rect">
                <a:avLst/>
              </a:prstGeom>
              <a:blipFill>
                <a:blip r:embed="rId5"/>
                <a:stretch>
                  <a:fillRect l="-1653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1E16C967-45EA-EBF4-70F6-6F7862E6511F}"/>
                  </a:ext>
                </a:extLst>
              </p:cNvPr>
              <p:cNvSpPr txBox="1"/>
              <p:nvPr/>
            </p:nvSpPr>
            <p:spPr bwMode="auto">
              <a:xfrm>
                <a:off x="899592" y="4009150"/>
                <a:ext cx="1111811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字方塊 13">
                <a:extLst>
                  <a:ext uri="{FF2B5EF4-FFF2-40B4-BE49-F238E27FC236}">
                    <a16:creationId xmlns:a16="http://schemas.microsoft.com/office/drawing/2014/main" id="{1E16C967-45EA-EBF4-70F6-6F7862E65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4009150"/>
                <a:ext cx="111181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8B859DF5-DEB0-37DD-30BF-FC197B3C05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592" y="1586034"/>
                <a:ext cx="24652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處於定態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的電子，</a:t>
                </a:r>
              </a:p>
            </p:txBody>
          </p:sp>
        </mc:Choice>
        <mc:Fallback xmlns="">
          <p:sp>
            <p:nvSpPr>
              <p:cNvPr id="12" name="文字方塊 13">
                <a:extLst>
                  <a:ext uri="{FF2B5EF4-FFF2-40B4-BE49-F238E27FC236}">
                    <a16:creationId xmlns:a16="http://schemas.microsoft.com/office/drawing/2014/main" id="{8B859DF5-DEB0-37DD-30BF-FC197B3C0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586034"/>
                <a:ext cx="2465239" cy="369332"/>
              </a:xfrm>
              <a:prstGeom prst="rect">
                <a:avLst/>
              </a:prstGeom>
              <a:blipFill>
                <a:blip r:embed="rId7"/>
                <a:stretch>
                  <a:fillRect l="-2577" t="-6452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41F8282-65BC-EED7-1D90-C0F1715774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15" t="467" r="57109" b="76967"/>
          <a:stretch>
            <a:fillRect/>
          </a:stretch>
        </p:blipFill>
        <p:spPr>
          <a:xfrm>
            <a:off x="5022567" y="3035394"/>
            <a:ext cx="2076925" cy="184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52B726-46B3-F113-7FA8-21D671148D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31" t="28211" r="57109" b="3961"/>
          <a:stretch>
            <a:fillRect/>
          </a:stretch>
        </p:blipFill>
        <p:spPr>
          <a:xfrm>
            <a:off x="7380312" y="3035394"/>
            <a:ext cx="1354554" cy="3337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4BB66B-6AF7-3560-E0B1-9B7A88D1350C}"/>
                  </a:ext>
                </a:extLst>
              </p:cNvPr>
              <p:cNvSpPr txBox="1"/>
              <p:nvPr/>
            </p:nvSpPr>
            <p:spPr bwMode="auto">
              <a:xfrm>
                <a:off x="5238591" y="5249395"/>
                <a:ext cx="3049997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>
                    <a:latin typeface="Times New Roman" pitchFamily="18" charset="0"/>
                    <a:cs typeface="Times New Roman" pitchFamily="18" charset="0"/>
                  </a:rPr>
                  <a:t>SHO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4BB66B-6AF7-3560-E0B1-9B7A88D13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591" y="5249395"/>
                <a:ext cx="3049997" cy="376770"/>
              </a:xfrm>
              <a:prstGeom prst="rect">
                <a:avLst/>
              </a:prstGeom>
              <a:blipFill>
                <a:blip r:embed="rId9"/>
                <a:stretch>
                  <a:fillRect l="-1660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D46C8E-4ABF-0608-E8B3-246D51068938}"/>
                  </a:ext>
                </a:extLst>
              </p:cNvPr>
              <p:cNvSpPr txBox="1"/>
              <p:nvPr/>
            </p:nvSpPr>
            <p:spPr bwMode="auto">
              <a:xfrm>
                <a:off x="899592" y="2069076"/>
                <a:ext cx="4572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能量的測量值為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，完全沒有不確定性！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D46C8E-4ABF-0608-E8B3-246D51068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2069076"/>
                <a:ext cx="4572000" cy="369332"/>
              </a:xfrm>
              <a:prstGeom prst="rect">
                <a:avLst/>
              </a:prstGeom>
              <a:blipFill>
                <a:blip r:embed="rId10"/>
                <a:stretch>
                  <a:fillRect l="-138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92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A22FB-AEE1-1E3F-AED9-993935417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4AD48048-1A54-707B-FEB9-A5F78C9B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529116"/>
            <a:ext cx="4536504" cy="275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B2761CE-2374-637E-219D-7A0F9A19695C}"/>
                  </a:ext>
                </a:extLst>
              </p:cNvPr>
              <p:cNvSpPr txBox="1"/>
              <p:nvPr/>
            </p:nvSpPr>
            <p:spPr bwMode="auto">
              <a:xfrm>
                <a:off x="4921473" y="529116"/>
                <a:ext cx="682238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1400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0">
                <a:extLst>
                  <a:ext uri="{FF2B5EF4-FFF2-40B4-BE49-F238E27FC236}">
                    <a16:creationId xmlns:a16="http://schemas.microsoft.com/office/drawing/2014/main" id="{DB2761CE-2374-637E-219D-7A0F9A196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473" y="529116"/>
                <a:ext cx="68223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085AD-4145-2583-8E16-10759800EF4F}"/>
                  </a:ext>
                </a:extLst>
              </p:cNvPr>
              <p:cNvSpPr txBox="1"/>
              <p:nvPr/>
            </p:nvSpPr>
            <p:spPr bwMode="auto">
              <a:xfrm>
                <a:off x="464127" y="4259242"/>
                <a:ext cx="55843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sz="18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</a:rPr>
                  <a:t>，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此時一定存在於某一個本徵態！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4085AD-4145-2583-8E16-10759800E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27" y="4259242"/>
                <a:ext cx="5584317" cy="369332"/>
              </a:xfrm>
              <a:prstGeom prst="rect">
                <a:avLst/>
              </a:prstGeom>
              <a:blipFill>
                <a:blip r:embed="rId4"/>
                <a:stretch>
                  <a:fillRect l="-907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9C35A5C-6E26-E9C1-807D-DED16336F065}"/>
              </a:ext>
            </a:extLst>
          </p:cNvPr>
          <p:cNvSpPr txBox="1"/>
          <p:nvPr/>
        </p:nvSpPr>
        <p:spPr bwMode="auto">
          <a:xfrm>
            <a:off x="450673" y="5528079"/>
            <a:ext cx="8550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到此，無限大位能井內，電子能量的量子化完全確立！不一定是在定態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8">
                <a:extLst>
                  <a:ext uri="{FF2B5EF4-FFF2-40B4-BE49-F238E27FC236}">
                    <a16:creationId xmlns:a16="http://schemas.microsoft.com/office/drawing/2014/main" id="{871D93EA-F88A-438E-B58A-6C4D48AB62F1}"/>
                  </a:ext>
                </a:extLst>
              </p:cNvPr>
              <p:cNvSpPr txBox="1"/>
              <p:nvPr/>
            </p:nvSpPr>
            <p:spPr bwMode="auto">
              <a:xfrm>
                <a:off x="461014" y="3844968"/>
                <a:ext cx="85509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剛測量完時，立刻再作一次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能量</a:t>
                </a:r>
                <a14:m>
                  <m:oMath xmlns:m="http://schemas.openxmlformats.org/officeDocument/2006/math"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測量，結果一定確定</m:t>
                    </m:r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還</m:t>
                    </m:r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是</m:t>
                    </m:r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同樣的值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，無不確定性。</a:t>
                </a:r>
              </a:p>
            </p:txBody>
          </p:sp>
        </mc:Choice>
        <mc:Fallback xmlns="">
          <p:sp>
            <p:nvSpPr>
              <p:cNvPr id="15" name="文字方塊 8">
                <a:extLst>
                  <a:ext uri="{FF2B5EF4-FFF2-40B4-BE49-F238E27FC236}">
                    <a16:creationId xmlns:a16="http://schemas.microsoft.com/office/drawing/2014/main" id="{871D93EA-F88A-438E-B58A-6C4D48AB6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014" y="3844968"/>
                <a:ext cx="8550996" cy="369332"/>
              </a:xfrm>
              <a:prstGeom prst="rect">
                <a:avLst/>
              </a:prstGeom>
              <a:blipFill>
                <a:blip r:embed="rId5"/>
                <a:stretch>
                  <a:fillRect l="-593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3118A2D6-D487-524C-1194-0B96FD8104B0}"/>
                  </a:ext>
                </a:extLst>
              </p:cNvPr>
              <p:cNvSpPr txBox="1"/>
              <p:nvPr/>
            </p:nvSpPr>
            <p:spPr bwMode="auto">
              <a:xfrm>
                <a:off x="465024" y="3441170"/>
                <a:ext cx="64171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對任一狀態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作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量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000000"/>
                        </a:solidFill>
                        <a:latin typeface="Cambria Math"/>
                      </a:rPr>
                      <m:t>的測量</m:t>
                    </m:r>
                  </m:oMath>
                </a14:m>
                <a:r>
                  <a:rPr lang="zh-TW" altLang="en-US" sz="1800" dirty="0">
                    <a:latin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/>
                      </a:rPr>
                      <m:t>若所得到的結果是</m:t>
                    </m:r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某值</m:t>
                    </m:r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6" name="文字方塊 11">
                <a:extLst>
                  <a:ext uri="{FF2B5EF4-FFF2-40B4-BE49-F238E27FC236}">
                    <a16:creationId xmlns:a16="http://schemas.microsoft.com/office/drawing/2014/main" id="{3118A2D6-D487-524C-1194-0B96FD810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024" y="3441170"/>
                <a:ext cx="6417140" cy="369332"/>
              </a:xfrm>
              <a:prstGeom prst="rect">
                <a:avLst/>
              </a:prstGeom>
              <a:blipFill>
                <a:blip r:embed="rId6"/>
                <a:stretch>
                  <a:fillRect l="-79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BC320-A206-092D-ADBC-F35C1EAB5D9F}"/>
                  </a:ext>
                </a:extLst>
              </p:cNvPr>
              <p:cNvSpPr txBox="1"/>
              <p:nvPr/>
            </p:nvSpPr>
            <p:spPr bwMode="auto">
              <a:xfrm>
                <a:off x="450673" y="5925880"/>
                <a:ext cx="84281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解能量算子本徵值、是在決定測量能量時會得到什麼結果：只會是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其中之一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BC320-A206-092D-ADBC-F35C1EAB5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673" y="5925880"/>
                <a:ext cx="8428126" cy="369332"/>
              </a:xfrm>
              <a:prstGeom prst="rect">
                <a:avLst/>
              </a:prstGeom>
              <a:blipFill>
                <a:blip r:embed="rId7"/>
                <a:stretch>
                  <a:fillRect l="-60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0D2A6E-799A-EFB2-6555-170E98AC7CF4}"/>
                  </a:ext>
                </a:extLst>
              </p:cNvPr>
              <p:cNvSpPr txBox="1"/>
              <p:nvPr/>
            </p:nvSpPr>
            <p:spPr bwMode="auto">
              <a:xfrm>
                <a:off x="455843" y="4674408"/>
                <a:ext cx="79667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那麼、剛剛測得的能量結果一定只能是某一本徵值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20D2A6E-799A-EFB2-6555-170E98AC7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843" y="4674408"/>
                <a:ext cx="7966717" cy="369332"/>
              </a:xfrm>
              <a:prstGeom prst="rect">
                <a:avLst/>
              </a:prstGeom>
              <a:blipFill>
                <a:blip r:embed="rId8"/>
                <a:stretch>
                  <a:fillRect l="-796" t="-10345" b="-2413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F0038-DEE3-B225-D241-F1FF2F350AC0}"/>
                  </a:ext>
                </a:extLst>
              </p:cNvPr>
              <p:cNvSpPr txBox="1"/>
              <p:nvPr/>
            </p:nvSpPr>
            <p:spPr bwMode="auto">
              <a:xfrm>
                <a:off x="450673" y="5107808"/>
                <a:ext cx="84424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Calibri" pitchFamily="34" charset="0"/>
                  </a:rPr>
                  <a:t>驚人的：在此位能中任意一次能量測量結果只能是某本徵值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dirty="0">
                    <a:solidFill>
                      <a:srgbClr val="FF0000"/>
                    </a:solidFill>
                    <a:latin typeface="Calibri" pitchFamily="34" charset="0"/>
                  </a:rPr>
                  <a:t>，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不會測到其他值。</a:t>
                </a:r>
                <a:endParaRPr 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F0038-DEE3-B225-D241-F1FF2F350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673" y="5107808"/>
                <a:ext cx="8442476" cy="369332"/>
              </a:xfrm>
              <a:prstGeom prst="rect">
                <a:avLst/>
              </a:prstGeom>
              <a:blipFill>
                <a:blip r:embed="rId9"/>
                <a:stretch>
                  <a:fillRect l="-601" t="-10000" r="-45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4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11956</TotalTime>
  <Words>2883</Words>
  <Application>Microsoft Macintosh PowerPoint</Application>
  <PresentationFormat>On-screen Show (4:3)</PresentationFormat>
  <Paragraphs>402</Paragraphs>
  <Slides>44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743</cp:revision>
  <cp:lastPrinted>2024-11-12T04:59:05Z</cp:lastPrinted>
  <dcterms:created xsi:type="dcterms:W3CDTF">2008-03-17T12:32:20Z</dcterms:created>
  <dcterms:modified xsi:type="dcterms:W3CDTF">2026-01-01T07:14:16Z</dcterms:modified>
</cp:coreProperties>
</file>