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810" r:id="rId2"/>
    <p:sldId id="933" r:id="rId3"/>
    <p:sldId id="2148" r:id="rId4"/>
    <p:sldId id="444" r:id="rId5"/>
    <p:sldId id="280" r:id="rId6"/>
    <p:sldId id="1569" r:id="rId7"/>
    <p:sldId id="373" r:id="rId8"/>
    <p:sldId id="281" r:id="rId9"/>
    <p:sldId id="1811" r:id="rId10"/>
    <p:sldId id="935" r:id="rId11"/>
    <p:sldId id="283" r:id="rId12"/>
    <p:sldId id="374" r:id="rId13"/>
    <p:sldId id="284" r:id="rId14"/>
    <p:sldId id="1096" r:id="rId15"/>
    <p:sldId id="1597" r:id="rId16"/>
    <p:sldId id="342" r:id="rId17"/>
    <p:sldId id="583" r:id="rId18"/>
    <p:sldId id="1794" r:id="rId19"/>
    <p:sldId id="1793" r:id="rId20"/>
    <p:sldId id="1752" r:id="rId21"/>
    <p:sldId id="1784" r:id="rId22"/>
    <p:sldId id="1780" r:id="rId23"/>
    <p:sldId id="1781" r:id="rId24"/>
    <p:sldId id="1787" r:id="rId25"/>
    <p:sldId id="1806" r:id="rId26"/>
    <p:sldId id="1788" r:id="rId27"/>
    <p:sldId id="1789" r:id="rId28"/>
    <p:sldId id="1786" r:id="rId29"/>
    <p:sldId id="1785" r:id="rId30"/>
    <p:sldId id="1792" r:id="rId31"/>
    <p:sldId id="1790" r:id="rId32"/>
    <p:sldId id="1802" r:id="rId33"/>
    <p:sldId id="1803" r:id="rId34"/>
    <p:sldId id="282" r:id="rId35"/>
    <p:sldId id="1791" r:id="rId36"/>
    <p:sldId id="1753" r:id="rId37"/>
    <p:sldId id="1795" r:id="rId38"/>
    <p:sldId id="1754" r:id="rId39"/>
    <p:sldId id="1755" r:id="rId40"/>
    <p:sldId id="1796" r:id="rId41"/>
    <p:sldId id="1757" r:id="rId42"/>
    <p:sldId id="394" r:id="rId43"/>
    <p:sldId id="1758" r:id="rId44"/>
    <p:sldId id="1797" r:id="rId45"/>
    <p:sldId id="1807" r:id="rId46"/>
    <p:sldId id="1808" r:id="rId47"/>
    <p:sldId id="1809" r:id="rId48"/>
    <p:sldId id="1804" r:id="rId49"/>
    <p:sldId id="343" r:id="rId50"/>
    <p:sldId id="1805" r:id="rId51"/>
    <p:sldId id="1769" r:id="rId52"/>
    <p:sldId id="344" r:id="rId53"/>
    <p:sldId id="1763" r:id="rId54"/>
    <p:sldId id="1762" r:id="rId55"/>
    <p:sldId id="1764" r:id="rId56"/>
    <p:sldId id="1765" r:id="rId57"/>
    <p:sldId id="1767" r:id="rId58"/>
    <p:sldId id="1744" r:id="rId59"/>
    <p:sldId id="399" r:id="rId60"/>
    <p:sldId id="1626" r:id="rId61"/>
    <p:sldId id="1761" r:id="rId62"/>
    <p:sldId id="1559" r:id="rId63"/>
    <p:sldId id="1555" r:id="rId64"/>
    <p:sldId id="1560" r:id="rId65"/>
    <p:sldId id="1567" r:id="rId66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DE887"/>
    <a:srgbClr val="CC3399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95"/>
    <p:restoredTop sz="96197" autoAdjust="0"/>
  </p:normalViewPr>
  <p:slideViewPr>
    <p:cSldViewPr>
      <p:cViewPr varScale="1">
        <p:scale>
          <a:sx n="122" d="100"/>
          <a:sy n="122" d="100"/>
        </p:scale>
        <p:origin x="1208" y="224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F0E8003-1474-4B8E-940D-84CB7D9A8EA3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8799E8D5-88C0-4892-BDA7-B863EB08935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14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6B0C9555-E961-4F69-ACA4-79C5FA72A480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新細明體" pitchFamily="18" charset="-120"/>
              </a:defRPr>
            </a:lvl1pPr>
          </a:lstStyle>
          <a:p>
            <a:pPr>
              <a:defRPr/>
            </a:pPr>
            <a:fld id="{2D7E969D-132A-4D59-8EC3-AD32CABFE40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86058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A44C2-06D8-43FF-A9AF-440150451A37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3DD8-5C54-42B9-A2D9-B349CC4D3FE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29250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070E7-AD48-4024-954A-7A0ECBB641BF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8289-0223-4D07-939A-CE42C3A4862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51949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ED59D-86BC-49FD-B825-082C079FB64A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E6B9A-1CD7-41FE-9B0E-446E3ABAC7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2193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973E9-25B0-4E2E-BAAE-455E95DB67F0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817C8-31D5-4801-B1B3-1FAA39DF877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2999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E8E49-37CB-46EF-BCAC-1DE3216CA0BA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D286A-F7CE-4EE9-A765-A1A1E196A5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66060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23B38-7037-466F-BA37-D70B43316A1B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B93C2-0A05-4449-AC77-ED2FD2FD8B7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558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288EF-1A6C-4C60-BE16-DB4D13EFD62F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4AB37-46D5-4BE7-98B8-3D0D1B4449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54268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FC559-E49E-430C-ABDB-882723C7652E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3FE616-3A23-4736-9A25-AA16EC042EC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4817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4B77B-672B-4CED-BCF5-76CABB2838E2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938FE-B7F1-42AD-84A7-8EC19675893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47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8D129-AD7D-4A40-8870-A15309344601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7C6B6-7C11-4490-898D-6B0026F096D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5805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9D379-BB0B-4744-9F53-F9DDD81DA4CA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98C23-9545-49C0-8E05-4AEB2895C44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1105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56323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993EFFD-7999-46F0-AAF6-7765E241E78C}" type="datetimeFigureOut">
              <a:rPr lang="zh-TW" altLang="en-US"/>
              <a:pPr>
                <a:defRPr/>
              </a:pPr>
              <a:t>2025/12/22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2F4AAA8D-E2ED-435B-928D-B0FC0F5210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0.png"/><Relationship Id="rId4" Type="http://schemas.openxmlformats.org/officeDocument/2006/relationships/image" Target="../media/image8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0.png"/><Relationship Id="rId3" Type="http://schemas.openxmlformats.org/officeDocument/2006/relationships/image" Target="../media/image227.png"/><Relationship Id="rId7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2.png"/><Relationship Id="rId11" Type="http://schemas.openxmlformats.org/officeDocument/2006/relationships/image" Target="../media/image117.png"/><Relationship Id="rId5" Type="http://schemas.openxmlformats.org/officeDocument/2006/relationships/image" Target="../media/image880.png"/><Relationship Id="rId10" Type="http://schemas.openxmlformats.org/officeDocument/2006/relationships/image" Target="../media/image9.jpeg"/><Relationship Id="rId9" Type="http://schemas.openxmlformats.org/officeDocument/2006/relationships/image" Target="../media/image7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910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0.png"/><Relationship Id="rId11" Type="http://schemas.openxmlformats.org/officeDocument/2006/relationships/image" Target="../media/image7.png"/><Relationship Id="rId5" Type="http://schemas.openxmlformats.org/officeDocument/2006/relationships/image" Target="../media/image930.png"/><Relationship Id="rId10" Type="http://schemas.openxmlformats.org/officeDocument/2006/relationships/image" Target="../media/image1140.pn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21.png"/><Relationship Id="rId7" Type="http://schemas.openxmlformats.org/officeDocument/2006/relationships/image" Target="../media/image12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3.png"/><Relationship Id="rId4" Type="http://schemas.openxmlformats.org/officeDocument/2006/relationships/image" Target="../media/image1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161.png"/><Relationship Id="rId12" Type="http://schemas.openxmlformats.org/officeDocument/2006/relationships/image" Target="../media/image137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2.png"/><Relationship Id="rId5" Type="http://schemas.openxmlformats.org/officeDocument/2006/relationships/image" Target="../media/image690.png"/><Relationship Id="rId4" Type="http://schemas.openxmlformats.org/officeDocument/2006/relationships/image" Target="../media/image68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6.jpeg"/><Relationship Id="rId7" Type="http://schemas.openxmlformats.org/officeDocument/2006/relationships/image" Target="NUL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18.svg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0.png"/><Relationship Id="rId7" Type="http://schemas.openxmlformats.org/officeDocument/2006/relationships/image" Target="../media/image58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1.png"/><Relationship Id="rId5" Type="http://schemas.openxmlformats.org/officeDocument/2006/relationships/image" Target="../media/image56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1.png"/><Relationship Id="rId5" Type="http://schemas.openxmlformats.org/officeDocument/2006/relationships/image" Target="../media/image641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00.png"/><Relationship Id="rId7" Type="http://schemas.openxmlformats.org/officeDocument/2006/relationships/image" Target="../media/image221.png"/><Relationship Id="rId12" Type="http://schemas.openxmlformats.org/officeDocument/2006/relationships/image" Target="../media/image2112.png"/><Relationship Id="rId2" Type="http://schemas.openxmlformats.org/officeDocument/2006/relationships/image" Target="../media/image18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3.png"/><Relationship Id="rId11" Type="http://schemas.openxmlformats.org/officeDocument/2006/relationships/image" Target="../media/image230.png"/><Relationship Id="rId5" Type="http://schemas.openxmlformats.org/officeDocument/2006/relationships/image" Target="../media/image220.png"/><Relationship Id="rId10" Type="http://schemas.openxmlformats.org/officeDocument/2006/relationships/image" Target="../media/image160.png"/><Relationship Id="rId4" Type="http://schemas.openxmlformats.org/officeDocument/2006/relationships/image" Target="../media/image210.png"/><Relationship Id="rId9" Type="http://schemas.openxmlformats.org/officeDocument/2006/relationships/image" Target="../media/image15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8.png"/><Relationship Id="rId7" Type="http://schemas.openxmlformats.org/officeDocument/2006/relationships/image" Target="../media/image223.png"/><Relationship Id="rId2" Type="http://schemas.openxmlformats.org/officeDocument/2006/relationships/image" Target="../media/image7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1.png"/><Relationship Id="rId5" Type="http://schemas.openxmlformats.org/officeDocument/2006/relationships/image" Target="../media/image30.png"/><Relationship Id="rId4" Type="http://schemas.openxmlformats.org/officeDocument/2006/relationships/image" Target="../media/image1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3" Type="http://schemas.openxmlformats.org/officeDocument/2006/relationships/image" Target="../media/image710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10.png"/><Relationship Id="rId11" Type="http://schemas.openxmlformats.org/officeDocument/2006/relationships/image" Target="../media/image290.png"/><Relationship Id="rId5" Type="http://schemas.openxmlformats.org/officeDocument/2006/relationships/image" Target="../media/image193.png"/><Relationship Id="rId10" Type="http://schemas.openxmlformats.org/officeDocument/2006/relationships/image" Target="../media/image28.png"/><Relationship Id="rId4" Type="http://schemas.openxmlformats.org/officeDocument/2006/relationships/image" Target="../media/image7500.png"/><Relationship Id="rId9" Type="http://schemas.openxmlformats.org/officeDocument/2006/relationships/image" Target="../media/image2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0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3.png"/><Relationship Id="rId9" Type="http://schemas.openxmlformats.org/officeDocument/2006/relationships/image" Target="../media/image44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1.png"/><Relationship Id="rId3" Type="http://schemas.openxmlformats.org/officeDocument/2006/relationships/image" Target="../media/image30.png"/><Relationship Id="rId7" Type="http://schemas.openxmlformats.org/officeDocument/2006/relationships/image" Target="../media/image1130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0.png"/><Relationship Id="rId5" Type="http://schemas.openxmlformats.org/officeDocument/2006/relationships/image" Target="../media/image11000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70.png"/><Relationship Id="rId3" Type="http://schemas.openxmlformats.org/officeDocument/2006/relationships/image" Target="../media/image33.png"/><Relationship Id="rId12" Type="http://schemas.openxmlformats.org/officeDocument/2006/relationships/image" Target="../media/image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800.png"/><Relationship Id="rId10" Type="http://schemas.openxmlformats.org/officeDocument/2006/relationships/image" Target="../media/image115.png"/><Relationship Id="rId4" Type="http://schemas.openxmlformats.org/officeDocument/2006/relationships/image" Target="../media/image11300.png"/><Relationship Id="rId9" Type="http://schemas.openxmlformats.org/officeDocument/2006/relationships/image" Target="../media/image10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1.png"/><Relationship Id="rId7" Type="http://schemas.openxmlformats.org/officeDocument/2006/relationships/image" Target="../media/image123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5" Type="http://schemas.openxmlformats.org/officeDocument/2006/relationships/image" Target="../media/image1200.png"/><Relationship Id="rId4" Type="http://schemas.openxmlformats.org/officeDocument/2006/relationships/image" Target="../media/image1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0.png"/><Relationship Id="rId4" Type="http://schemas.openxmlformats.org/officeDocument/2006/relationships/image" Target="../media/image128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310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0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1.jpeg"/><Relationship Id="rId9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0.png"/><Relationship Id="rId3" Type="http://schemas.openxmlformats.org/officeDocument/2006/relationships/image" Target="../media/image27.png"/><Relationship Id="rId7" Type="http://schemas.openxmlformats.org/officeDocument/2006/relationships/image" Target="../media/image149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1.png"/><Relationship Id="rId5" Type="http://schemas.openxmlformats.org/officeDocument/2006/relationships/image" Target="../media/image1400.png"/><Relationship Id="rId4" Type="http://schemas.openxmlformats.org/officeDocument/2006/relationships/image" Target="../media/image2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0.png"/><Relationship Id="rId13" Type="http://schemas.openxmlformats.org/officeDocument/2006/relationships/image" Target="../media/image1591.png"/><Relationship Id="rId3" Type="http://schemas.openxmlformats.org/officeDocument/2006/relationships/image" Target="../media/image1390.png"/><Relationship Id="rId7" Type="http://schemas.openxmlformats.org/officeDocument/2006/relationships/image" Target="../media/image1530.png"/><Relationship Id="rId12" Type="http://schemas.openxmlformats.org/officeDocument/2006/relationships/image" Target="../media/image163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0.png"/><Relationship Id="rId11" Type="http://schemas.openxmlformats.org/officeDocument/2006/relationships/image" Target="../media/image1570.png"/><Relationship Id="rId5" Type="http://schemas.openxmlformats.org/officeDocument/2006/relationships/image" Target="../media/image1510.png"/><Relationship Id="rId15" Type="http://schemas.openxmlformats.org/officeDocument/2006/relationships/image" Target="../media/image1611.png"/><Relationship Id="rId10" Type="http://schemas.openxmlformats.org/officeDocument/2006/relationships/image" Target="../media/image1561.png"/><Relationship Id="rId4" Type="http://schemas.openxmlformats.org/officeDocument/2006/relationships/image" Target="../media/image1441.png"/><Relationship Id="rId9" Type="http://schemas.openxmlformats.org/officeDocument/2006/relationships/image" Target="../media/image155.png"/><Relationship Id="rId14" Type="http://schemas.openxmlformats.org/officeDocument/2006/relationships/image" Target="../media/image160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3.png"/><Relationship Id="rId3" Type="http://schemas.openxmlformats.org/officeDocument/2006/relationships/image" Target="../media/image642.png"/><Relationship Id="rId7" Type="http://schemas.openxmlformats.org/officeDocument/2006/relationships/image" Target="../media/image171.png"/><Relationship Id="rId12" Type="http://schemas.openxmlformats.org/officeDocument/2006/relationships/image" Target="../media/image703.png"/><Relationship Id="rId2" Type="http://schemas.openxmlformats.org/officeDocument/2006/relationships/image" Target="../media/image166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png"/><Relationship Id="rId11" Type="http://schemas.openxmlformats.org/officeDocument/2006/relationships/image" Target="../media/image69.png"/><Relationship Id="rId5" Type="http://schemas.openxmlformats.org/officeDocument/2006/relationships/image" Target="../media/image168.png"/><Relationship Id="rId10" Type="http://schemas.openxmlformats.org/officeDocument/2006/relationships/image" Target="../media/image682.png"/><Relationship Id="rId4" Type="http://schemas.openxmlformats.org/officeDocument/2006/relationships/image" Target="../media/image652.png"/><Relationship Id="rId9" Type="http://schemas.openxmlformats.org/officeDocument/2006/relationships/image" Target="../media/image672.png"/><Relationship Id="rId14" Type="http://schemas.openxmlformats.org/officeDocument/2006/relationships/image" Target="../media/image72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7" Type="http://schemas.openxmlformats.org/officeDocument/2006/relationships/image" Target="../media/image1740.png"/><Relationship Id="rId12" Type="http://schemas.openxmlformats.org/officeDocument/2006/relationships/image" Target="../media/image7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0.png"/><Relationship Id="rId11" Type="http://schemas.openxmlformats.org/officeDocument/2006/relationships/image" Target="../media/image75.png"/><Relationship Id="rId5" Type="http://schemas.openxmlformats.org/officeDocument/2006/relationships/image" Target="../media/image73.png"/><Relationship Id="rId10" Type="http://schemas.openxmlformats.org/officeDocument/2006/relationships/image" Target="../media/image74.png"/><Relationship Id="rId4" Type="http://schemas.openxmlformats.org/officeDocument/2006/relationships/image" Target="../media/image179.png"/><Relationship Id="rId9" Type="http://schemas.openxmlformats.org/officeDocument/2006/relationships/image" Target="../media/image16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7" Type="http://schemas.openxmlformats.org/officeDocument/2006/relationships/image" Target="../media/image430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png"/><Relationship Id="rId5" Type="http://schemas.openxmlformats.org/officeDocument/2006/relationships/image" Target="../media/image410.png"/><Relationship Id="rId4" Type="http://schemas.openxmlformats.org/officeDocument/2006/relationships/image" Target="../media/image40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1.png"/><Relationship Id="rId3" Type="http://schemas.openxmlformats.org/officeDocument/2006/relationships/image" Target="../media/image1771.png"/><Relationship Id="rId7" Type="http://schemas.openxmlformats.org/officeDocument/2006/relationships/image" Target="../media/image181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1.png"/><Relationship Id="rId11" Type="http://schemas.openxmlformats.org/officeDocument/2006/relationships/image" Target="../media/image185.png"/><Relationship Id="rId5" Type="http://schemas.openxmlformats.org/officeDocument/2006/relationships/image" Target="../media/image1791.png"/><Relationship Id="rId10" Type="http://schemas.openxmlformats.org/officeDocument/2006/relationships/image" Target="../media/image47.png"/><Relationship Id="rId4" Type="http://schemas.openxmlformats.org/officeDocument/2006/relationships/image" Target="../media/image1780.png"/><Relationship Id="rId9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0.png"/><Relationship Id="rId3" Type="http://schemas.openxmlformats.org/officeDocument/2006/relationships/image" Target="../media/image186.png"/><Relationship Id="rId7" Type="http://schemas.openxmlformats.org/officeDocument/2006/relationships/image" Target="../media/image1820.png"/><Relationship Id="rId2" Type="http://schemas.openxmlformats.org/officeDocument/2006/relationships/image" Target="../media/image17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100.png"/><Relationship Id="rId11" Type="http://schemas.openxmlformats.org/officeDocument/2006/relationships/image" Target="../media/image187.png"/><Relationship Id="rId5" Type="http://schemas.openxmlformats.org/officeDocument/2006/relationships/image" Target="../media/image1800.png"/><Relationship Id="rId10" Type="http://schemas.openxmlformats.org/officeDocument/2006/relationships/image" Target="../media/image1860.png"/><Relationship Id="rId4" Type="http://schemas.openxmlformats.org/officeDocument/2006/relationships/image" Target="../media/image1790.png"/><Relationship Id="rId9" Type="http://schemas.openxmlformats.org/officeDocument/2006/relationships/image" Target="../media/image18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89.png"/><Relationship Id="rId7" Type="http://schemas.openxmlformats.org/officeDocument/2006/relationships/image" Target="../media/image19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4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58.png"/><Relationship Id="rId7" Type="http://schemas.openxmlformats.org/officeDocument/2006/relationships/image" Target="../media/image20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11" Type="http://schemas.openxmlformats.org/officeDocument/2006/relationships/image" Target="../media/image209.png"/><Relationship Id="rId5" Type="http://schemas.openxmlformats.org/officeDocument/2006/relationships/image" Target="../media/image202.png"/><Relationship Id="rId10" Type="http://schemas.openxmlformats.org/officeDocument/2006/relationships/image" Target="../media/image208.png"/><Relationship Id="rId4" Type="http://schemas.openxmlformats.org/officeDocument/2006/relationships/image" Target="../media/image199.png"/><Relationship Id="rId9" Type="http://schemas.openxmlformats.org/officeDocument/2006/relationships/image" Target="../media/image2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13" Type="http://schemas.openxmlformats.org/officeDocument/2006/relationships/image" Target="../media/image82.png"/><Relationship Id="rId3" Type="http://schemas.openxmlformats.org/officeDocument/2006/relationships/image" Target="../media/image211.png"/><Relationship Id="rId7" Type="http://schemas.openxmlformats.org/officeDocument/2006/relationships/image" Target="../media/image59.jpeg"/><Relationship Id="rId12" Type="http://schemas.openxmlformats.org/officeDocument/2006/relationships/image" Target="../media/image219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0.png"/><Relationship Id="rId11" Type="http://schemas.openxmlformats.org/officeDocument/2006/relationships/image" Target="../media/image218.png"/><Relationship Id="rId5" Type="http://schemas.openxmlformats.org/officeDocument/2006/relationships/image" Target="../media/image2110.png"/><Relationship Id="rId10" Type="http://schemas.openxmlformats.org/officeDocument/2006/relationships/image" Target="../media/image217.png"/><Relationship Id="rId4" Type="http://schemas.openxmlformats.org/officeDocument/2006/relationships/image" Target="../media/image213.png"/><Relationship Id="rId9" Type="http://schemas.openxmlformats.org/officeDocument/2006/relationships/image" Target="../media/image216.png"/><Relationship Id="rId14" Type="http://schemas.openxmlformats.org/officeDocument/2006/relationships/image" Target="../media/image2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0.png"/><Relationship Id="rId7" Type="http://schemas.openxmlformats.org/officeDocument/2006/relationships/image" Target="../media/image179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1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7" Type="http://schemas.openxmlformats.org/officeDocument/2006/relationships/image" Target="../media/image1920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0.png"/><Relationship Id="rId5" Type="http://schemas.openxmlformats.org/officeDocument/2006/relationships/image" Target="../media/image1900.png"/><Relationship Id="rId4" Type="http://schemas.openxmlformats.org/officeDocument/2006/relationships/image" Target="../media/image8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00.png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870.png"/><Relationship Id="rId3" Type="http://schemas.openxmlformats.org/officeDocument/2006/relationships/image" Target="../media/image2.jpeg"/><Relationship Id="rId7" Type="http://schemas.openxmlformats.org/officeDocument/2006/relationships/image" Target="../media/image721.png"/><Relationship Id="rId12" Type="http://schemas.openxmlformats.org/officeDocument/2006/relationships/image" Target="../media/image4.jpeg"/><Relationship Id="rId17" Type="http://schemas.openxmlformats.org/officeDocument/2006/relationships/image" Target="../media/image820.png"/><Relationship Id="rId2" Type="http://schemas.openxmlformats.org/officeDocument/2006/relationships/image" Target="../media/image1.jpeg"/><Relationship Id="rId16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0.png"/><Relationship Id="rId11" Type="http://schemas.openxmlformats.org/officeDocument/2006/relationships/image" Target="../media/image850.png"/><Relationship Id="rId5" Type="http://schemas.openxmlformats.org/officeDocument/2006/relationships/image" Target="../media/image791.png"/><Relationship Id="rId15" Type="http://schemas.openxmlformats.org/officeDocument/2006/relationships/image" Target="../media/image810.png"/><Relationship Id="rId10" Type="http://schemas.openxmlformats.org/officeDocument/2006/relationships/image" Target="../media/image750.png"/><Relationship Id="rId4" Type="http://schemas.openxmlformats.org/officeDocument/2006/relationships/image" Target="../media/image780.png"/><Relationship Id="rId9" Type="http://schemas.openxmlformats.org/officeDocument/2006/relationships/image" Target="../media/image3.jpeg"/><Relationship Id="rId14" Type="http://schemas.openxmlformats.org/officeDocument/2006/relationships/image" Target="../media/image77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0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gi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2.png"/><Relationship Id="rId7" Type="http://schemas.openxmlformats.org/officeDocument/2006/relationships/image" Target="../media/image70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4.png"/><Relationship Id="rId5" Type="http://schemas.openxmlformats.org/officeDocument/2006/relationships/image" Target="../media/image3231.png"/><Relationship Id="rId4" Type="http://schemas.openxmlformats.org/officeDocument/2006/relationships/image" Target="../media/image2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0.png"/><Relationship Id="rId13" Type="http://schemas.openxmlformats.org/officeDocument/2006/relationships/image" Target="../media/image2310.png"/><Relationship Id="rId3" Type="http://schemas.openxmlformats.org/officeDocument/2006/relationships/image" Target="../media/image2251.png"/><Relationship Id="rId7" Type="http://schemas.openxmlformats.org/officeDocument/2006/relationships/image" Target="../media/image2261.png"/><Relationship Id="rId12" Type="http://schemas.openxmlformats.org/officeDocument/2006/relationships/image" Target="../media/image22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00.png"/><Relationship Id="rId11" Type="http://schemas.openxmlformats.org/officeDocument/2006/relationships/image" Target="../media/image1021.png"/><Relationship Id="rId5" Type="http://schemas.openxmlformats.org/officeDocument/2006/relationships/image" Target="../media/image2220.png"/><Relationship Id="rId15" Type="http://schemas.openxmlformats.org/officeDocument/2006/relationships/image" Target="../media/image2350.png"/><Relationship Id="rId10" Type="http://schemas.openxmlformats.org/officeDocument/2006/relationships/image" Target="../media/image86.jpeg"/><Relationship Id="rId4" Type="http://schemas.openxmlformats.org/officeDocument/2006/relationships/image" Target="../media/image981.png"/><Relationship Id="rId9" Type="http://schemas.openxmlformats.org/officeDocument/2006/relationships/image" Target="../media/image10000.png"/><Relationship Id="rId14" Type="http://schemas.openxmlformats.org/officeDocument/2006/relationships/image" Target="../media/image232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0.png"/><Relationship Id="rId3" Type="http://schemas.openxmlformats.org/officeDocument/2006/relationships/image" Target="../media/image87.png"/><Relationship Id="rId7" Type="http://schemas.openxmlformats.org/officeDocument/2006/relationships/image" Target="../media/image24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10.png"/><Relationship Id="rId5" Type="http://schemas.openxmlformats.org/officeDocument/2006/relationships/image" Target="../media/image347.png"/><Relationship Id="rId10" Type="http://schemas.openxmlformats.org/officeDocument/2006/relationships/image" Target="../media/image49.jpeg"/><Relationship Id="rId4" Type="http://schemas.openxmlformats.org/officeDocument/2006/relationships/image" Target="../media/image88.png"/><Relationship Id="rId9" Type="http://schemas.openxmlformats.org/officeDocument/2006/relationships/image" Target="../media/image24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5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1.png"/><Relationship Id="rId5" Type="http://schemas.openxmlformats.org/officeDocument/2006/relationships/image" Target="../media/image2490.png"/><Relationship Id="rId4" Type="http://schemas.openxmlformats.org/officeDocument/2006/relationships/image" Target="../media/image8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2.png"/><Relationship Id="rId13" Type="http://schemas.openxmlformats.org/officeDocument/2006/relationships/image" Target="../media/image960.png"/><Relationship Id="rId18" Type="http://schemas.openxmlformats.org/officeDocument/2006/relationships/image" Target="../media/image101.png"/><Relationship Id="rId3" Type="http://schemas.openxmlformats.org/officeDocument/2006/relationships/image" Target="../media/image830.png"/><Relationship Id="rId21" Type="http://schemas.openxmlformats.org/officeDocument/2006/relationships/image" Target="../media/image104.png"/><Relationship Id="rId7" Type="http://schemas.openxmlformats.org/officeDocument/2006/relationships/image" Target="../media/image892.png"/><Relationship Id="rId12" Type="http://schemas.openxmlformats.org/officeDocument/2006/relationships/image" Target="../media/image950.png"/><Relationship Id="rId17" Type="http://schemas.openxmlformats.org/officeDocument/2006/relationships/image" Target="../media/image890.png"/><Relationship Id="rId2" Type="http://schemas.openxmlformats.org/officeDocument/2006/relationships/image" Target="../media/image1.jpeg"/><Relationship Id="rId16" Type="http://schemas.openxmlformats.org/officeDocument/2006/relationships/image" Target="../media/image990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2.png"/><Relationship Id="rId11" Type="http://schemas.openxmlformats.org/officeDocument/2006/relationships/image" Target="../media/image940.png"/><Relationship Id="rId5" Type="http://schemas.openxmlformats.org/officeDocument/2006/relationships/image" Target="../media/image861.png"/><Relationship Id="rId15" Type="http://schemas.openxmlformats.org/officeDocument/2006/relationships/image" Target="../media/image980.png"/><Relationship Id="rId23" Type="http://schemas.openxmlformats.org/officeDocument/2006/relationships/image" Target="../media/image7.png"/><Relationship Id="rId10" Type="http://schemas.openxmlformats.org/officeDocument/2006/relationships/image" Target="../media/image932.png"/><Relationship Id="rId19" Type="http://schemas.openxmlformats.org/officeDocument/2006/relationships/image" Target="../media/image102.png"/><Relationship Id="rId4" Type="http://schemas.openxmlformats.org/officeDocument/2006/relationships/image" Target="../media/image842.png"/><Relationship Id="rId9" Type="http://schemas.openxmlformats.org/officeDocument/2006/relationships/image" Target="../media/image920.png"/><Relationship Id="rId14" Type="http://schemas.openxmlformats.org/officeDocument/2006/relationships/image" Target="../media/image970.png"/><Relationship Id="rId22" Type="http://schemas.openxmlformats.org/officeDocument/2006/relationships/image" Target="../media/image10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070.png"/><Relationship Id="rId3" Type="http://schemas.openxmlformats.org/officeDocument/2006/relationships/image" Target="../media/image106.png"/><Relationship Id="rId7" Type="http://schemas.openxmlformats.org/officeDocument/2006/relationships/image" Target="../media/image1031.png"/><Relationship Id="rId12" Type="http://schemas.openxmlformats.org/officeDocument/2006/relationships/image" Target="../media/image790.png"/><Relationship Id="rId17" Type="http://schemas.openxmlformats.org/officeDocument/2006/relationships/image" Target="../media/image931.png"/><Relationship Id="rId2" Type="http://schemas.openxmlformats.org/officeDocument/2006/relationships/image" Target="../media/image8.jpeg"/><Relationship Id="rId16" Type="http://schemas.openxmlformats.org/officeDocument/2006/relationships/image" Target="../media/image9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0.png"/><Relationship Id="rId11" Type="http://schemas.openxmlformats.org/officeDocument/2006/relationships/image" Target="../media/image9.jpeg"/><Relationship Id="rId5" Type="http://schemas.openxmlformats.org/officeDocument/2006/relationships/image" Target="../media/image1012.png"/><Relationship Id="rId15" Type="http://schemas.openxmlformats.org/officeDocument/2006/relationships/image" Target="../media/image911.png"/><Relationship Id="rId10" Type="http://schemas.openxmlformats.org/officeDocument/2006/relationships/image" Target="../media/image1051.png"/><Relationship Id="rId4" Type="http://schemas.openxmlformats.org/officeDocument/2006/relationships/image" Target="../media/image1000.png"/><Relationship Id="rId9" Type="http://schemas.openxmlformats.org/officeDocument/2006/relationships/image" Target="../media/image760.png"/><Relationship Id="rId14" Type="http://schemas.openxmlformats.org/officeDocument/2006/relationships/image" Target="../media/image89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090.png"/><Relationship Id="rId7" Type="http://schemas.openxmlformats.org/officeDocument/2006/relationships/image" Target="../media/image1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2EB675-20EB-2E6A-7EDF-9CD5E48876DB}"/>
              </a:ext>
            </a:extLst>
          </p:cNvPr>
          <p:cNvSpPr txBox="1"/>
          <p:nvPr/>
        </p:nvSpPr>
        <p:spPr bwMode="auto">
          <a:xfrm>
            <a:off x="2339752" y="2276872"/>
            <a:ext cx="44644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Schrodinger Wave Equation in finite space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56770-F549-AF70-2C9B-5EDBA4C3BA4E}"/>
              </a:ext>
            </a:extLst>
          </p:cNvPr>
          <p:cNvSpPr txBox="1"/>
          <p:nvPr/>
        </p:nvSpPr>
        <p:spPr bwMode="auto">
          <a:xfrm>
            <a:off x="2345812" y="2924944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Discreet Eigenvalues for Bound State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束縛態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65309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5" name="Text Box 7"/>
          <p:cNvSpPr txBox="1">
            <a:spLocks noChangeArrowheads="1"/>
          </p:cNvSpPr>
          <p:nvPr/>
        </p:nvSpPr>
        <p:spPr bwMode="auto">
          <a:xfrm>
            <a:off x="4859338" y="5157788"/>
            <a:ext cx="30972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/>
              <a:t>注意基態的動量不為零。</a:t>
            </a:r>
          </a:p>
        </p:txBody>
      </p:sp>
      <p:sp>
        <p:nvSpPr>
          <p:cNvPr id="51207" name="文字方塊 8"/>
          <p:cNvSpPr txBox="1">
            <a:spLocks noChangeArrowheads="1"/>
          </p:cNvSpPr>
          <p:nvPr/>
        </p:nvSpPr>
        <p:spPr bwMode="auto">
          <a:xfrm>
            <a:off x="4857750" y="5643563"/>
            <a:ext cx="2571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電子是靜不下來的！</a:t>
            </a:r>
          </a:p>
        </p:txBody>
      </p:sp>
      <p:sp>
        <p:nvSpPr>
          <p:cNvPr id="51209" name="文字方塊 10"/>
          <p:cNvSpPr txBox="1">
            <a:spLocks noChangeArrowheads="1"/>
          </p:cNvSpPr>
          <p:nvPr/>
        </p:nvSpPr>
        <p:spPr bwMode="auto">
          <a:xfrm>
            <a:off x="4859338" y="6092825"/>
            <a:ext cx="3214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/>
              <a:t>這是測不準原理的結果。</a:t>
            </a:r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50" y="791415"/>
            <a:ext cx="6191014" cy="37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1" name="Line 8"/>
          <p:cNvSpPr>
            <a:spLocks noChangeShapeType="1"/>
          </p:cNvSpPr>
          <p:nvPr/>
        </p:nvSpPr>
        <p:spPr bwMode="auto">
          <a:xfrm flipV="1">
            <a:off x="2371925" y="4048122"/>
            <a:ext cx="759915" cy="101554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2" name="文字方塊 11"/>
          <p:cNvSpPr txBox="1">
            <a:spLocks noChangeArrowheads="1"/>
          </p:cNvSpPr>
          <p:nvPr/>
        </p:nvSpPr>
        <p:spPr bwMode="auto">
          <a:xfrm>
            <a:off x="684212" y="5432425"/>
            <a:ext cx="38877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有一能量最低的基態，能量不為零！</a:t>
            </a:r>
          </a:p>
        </p:txBody>
      </p:sp>
      <p:pic>
        <p:nvPicPr>
          <p:cNvPr id="13" name="Picture 2" descr="http://static.squidoo.com/resize/squidoo_images/-1/draft_lens1898511module8670655photo_EnergizerBunny.jpg1205357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7540625" y="4797152"/>
            <a:ext cx="1270490" cy="1578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0" y="4653363"/>
                <a:ext cx="1616275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/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C42E59E4-8A2E-0DFC-7636-DD38CD556F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9244" y="4289188"/>
                <a:ext cx="324733" cy="246221"/>
              </a:xfrm>
              <a:prstGeom prst="rect">
                <a:avLst/>
              </a:prstGeom>
              <a:blipFill>
                <a:blip r:embed="rId6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Line 8">
            <a:extLst>
              <a:ext uri="{FF2B5EF4-FFF2-40B4-BE49-F238E27FC236}">
                <a16:creationId xmlns:a16="http://schemas.microsoft.com/office/drawing/2014/main" id="{A03AF5B8-7D05-1A5E-6CF6-315B7F0CAD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83717" y="4048121"/>
            <a:ext cx="1616275" cy="138430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441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1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5" grpId="0"/>
      <p:bldP spid="51207" grpId="0"/>
      <p:bldP spid="5120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4" descr="f39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07841"/>
            <a:ext cx="5617170" cy="2613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9" name="Text Box 7"/>
          <p:cNvSpPr txBox="1">
            <a:spLocks noChangeArrowheads="1"/>
          </p:cNvSpPr>
          <p:nvPr/>
        </p:nvSpPr>
        <p:spPr bwMode="auto">
          <a:xfrm>
            <a:off x="1619821" y="3781963"/>
            <a:ext cx="424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zh-TW" altLang="en-US"/>
          </a:p>
        </p:txBody>
      </p:sp>
      <p:sp>
        <p:nvSpPr>
          <p:cNvPr id="52230" name="Text Box 8"/>
          <p:cNvSpPr txBox="1">
            <a:spLocks noChangeArrowheads="1"/>
          </p:cNvSpPr>
          <p:nvPr/>
        </p:nvSpPr>
        <p:spPr bwMode="auto">
          <a:xfrm>
            <a:off x="1763688" y="4056575"/>
            <a:ext cx="6264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電子可以在能階定態之間以放出與吸收光子的方式躍遷。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h𝑓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=∆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79848" y="4516409"/>
                <a:ext cx="109651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7F23FA8-C2D5-E561-38DC-85A570DE3691}"/>
              </a:ext>
            </a:extLst>
          </p:cNvPr>
          <p:cNvSpPr txBox="1"/>
          <p:nvPr/>
        </p:nvSpPr>
        <p:spPr bwMode="auto">
          <a:xfrm>
            <a:off x="1763688" y="5013176"/>
            <a:ext cx="61926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到達基態後，</a:t>
            </a:r>
            <a:r>
              <a:rPr lang="en-TW">
                <a:latin typeface="Times New Roman" pitchFamily="18" charset="0"/>
                <a:cs typeface="Times New Roman" pitchFamily="18" charset="0"/>
              </a:rPr>
              <a:t>電子是穩定的。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9D797D-43B1-599C-1629-9CDB98DC8D31}"/>
              </a:ext>
            </a:extLst>
          </p:cNvPr>
          <p:cNvSpPr txBox="1"/>
          <p:nvPr/>
        </p:nvSpPr>
        <p:spPr bwMode="auto">
          <a:xfrm>
            <a:off x="1763688" y="5465731"/>
            <a:ext cx="4320480" cy="36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基態的存在是量子力學重要的特徵！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4280" name="文字方塊 9"/>
              <p:cNvSpPr txBox="1">
                <a:spLocks noChangeArrowheads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/>
                  <a:t>總機率必須等於 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</a:rPr>
                      <m:t>1</m:t>
                    </m:r>
                  </m:oMath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5428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765175"/>
                <a:ext cx="2428875" cy="368300"/>
              </a:xfrm>
              <a:prstGeom prst="rect">
                <a:avLst/>
              </a:prstGeom>
              <a:blipFill rotWithShape="1">
                <a:blip r:embed="rId3"/>
                <a:stretch>
                  <a:fillRect l="-2005" t="-6667" b="-28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281" name="文字方塊 10"/>
          <p:cNvSpPr txBox="1">
            <a:spLocks noChangeArrowheads="1"/>
          </p:cNvSpPr>
          <p:nvPr/>
        </p:nvSpPr>
        <p:spPr bwMode="auto">
          <a:xfrm>
            <a:off x="1331913" y="1484313"/>
            <a:ext cx="4248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由歸一化條件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可以解出係數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C</a:t>
            </a:r>
            <a:endParaRPr lang="zh-TW" altLang="en-US" i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9792" y="3212975"/>
                <a:ext cx="2153218" cy="9106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𝐶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0135" y="3212976"/>
                <a:ext cx="1154610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l-GR" altLang="zh-TW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Ψ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l-GR" altLang="zh-CN" i="1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i="1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zh-CN" altLang="en-US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＝</m:t>
                      </m:r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35084" y="467718"/>
                <a:ext cx="3763723" cy="927242"/>
              </a:xfrm>
              <a:prstGeom prst="rect">
                <a:avLst/>
              </a:prstGeom>
              <a:blipFill>
                <a:blip r:embed="rId7"/>
                <a:stretch>
                  <a:fillRect l="-22222" t="-106757" b="-16351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𝐶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dPr>
                                <m:e>
                                  <m:func>
                                    <m:func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TW">
                                          <a:latin typeface="Cambria Math"/>
                                          <a:cs typeface="Times New Roman" pitchFamily="18" charset="0"/>
                                        </a:rPr>
                                        <m:t>sin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i="1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naryPr>
                        <m:sub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1−</m:t>
                                  </m:r>
                                  <m:func>
                                    <m:funcPr>
                                      <m:ctrlP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  <a:ea typeface="Cambria Math"/>
                                          <a:cs typeface="Times New Roman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altLang="zh-CN" b="0" i="0" smtClean="0">
                                          <a:latin typeface="Cambria Math"/>
                                          <a:ea typeface="Cambria Math"/>
                                          <a:cs typeface="Times New Roman" pitchFamily="18" charset="0"/>
                                        </a:rPr>
                                        <m:t>cos</m:t>
                                      </m:r>
                                    </m:fName>
                                    <m:e>
                                      <m:d>
                                        <m:d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altLang="zh-TW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altLang="zh-TW" i="1">
                                                  <a:latin typeface="Cambria Math"/>
                                                </a:rPr>
                                                <m:t>𝑛</m:t>
                                              </m:r>
                                              <m:r>
                                                <a:rPr lang="zh-TW" altLang="en-US" i="1">
                                                  <a:latin typeface="Cambria Math"/>
                                                </a:rPr>
                                                <m:t>𝜋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altLang="zh-TW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𝑎</m:t>
                                              </m:r>
                                            </m:den>
                                          </m:f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func>
                                </m:num>
                                <m:den>
                                  <m:r>
                                    <a:rPr lang="en-US" altLang="zh-CN" b="0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=1</m:t>
                      </m:r>
                    </m:oMath>
                  </m:oMathPara>
                </a14:m>
                <a:endParaRPr lang="zh-CN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31913" y="2032906"/>
                <a:ext cx="6805389" cy="933461"/>
              </a:xfrm>
              <a:prstGeom prst="rect">
                <a:avLst/>
              </a:prstGeom>
              <a:blipFill>
                <a:blip r:embed="rId8"/>
                <a:stretch>
                  <a:fillRect l="-12291" t="-102667" b="-162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/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的絕對值對物理有影響。所以常就直接取實數。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8AEEBB6-7A36-14D9-9715-F88933C9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4204" y="4190748"/>
                <a:ext cx="6034447" cy="369332"/>
              </a:xfrm>
              <a:prstGeom prst="rect">
                <a:avLst/>
              </a:prstGeom>
              <a:blipFill>
                <a:blip r:embed="rId9"/>
                <a:stretch>
                  <a:fillRect l="-840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7BD84E52-657B-2E98-4295-14D0ADFD99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88" t="57821" r="1790"/>
          <a:stretch/>
        </p:blipFill>
        <p:spPr bwMode="auto">
          <a:xfrm>
            <a:off x="2843808" y="4679693"/>
            <a:ext cx="3085235" cy="171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/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4" name="矩形 25">
                <a:extLst>
                  <a:ext uri="{FF2B5EF4-FFF2-40B4-BE49-F238E27FC236}">
                    <a16:creationId xmlns:a16="http://schemas.microsoft.com/office/drawing/2014/main" id="{B3B9437E-9E28-988D-9CF0-CC56847C6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995" y="6144061"/>
                <a:ext cx="324733" cy="246221"/>
              </a:xfrm>
              <a:prstGeom prst="rect">
                <a:avLst/>
              </a:prstGeom>
              <a:blipFill>
                <a:blip r:embed="rId11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Picture 12" descr="D:\Dropbox\Documents\課程\YoungTextBook\Images\Chapter40\A_Images\A_Figures_and_Photos\40_12_Figure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318542" y="3331358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Line 8"/>
          <p:cNvSpPr>
            <a:spLocks noChangeShapeType="1"/>
          </p:cNvSpPr>
          <p:nvPr/>
        </p:nvSpPr>
        <p:spPr bwMode="auto">
          <a:xfrm>
            <a:off x="7229443" y="4699431"/>
            <a:ext cx="0" cy="5032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3253" name="Text Box 9"/>
          <p:cNvSpPr txBox="1">
            <a:spLocks noChangeArrowheads="1"/>
          </p:cNvSpPr>
          <p:nvPr/>
        </p:nvSpPr>
        <p:spPr bwMode="auto">
          <a:xfrm>
            <a:off x="6902917" y="4363415"/>
            <a:ext cx="6477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sz="1600" dirty="0"/>
              <a:t>節點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4" name="Text Box 10"/>
              <p:cNvSpPr txBox="1">
                <a:spLocks noChangeArrowheads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zh-TW" altLang="en-US" dirty="0"/>
                  <a:t>在節點處，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𝑃</m:t>
                    </m:r>
                  </m:oMath>
                </a14:m>
                <a:r>
                  <a:rPr lang="zh-TW" altLang="en-US" dirty="0"/>
                  <a:t>一直為零，永遠不可能發現該電子！</a:t>
                </a:r>
              </a:p>
            </p:txBody>
          </p:sp>
        </mc:Choice>
        <mc:Fallback xmlns="">
          <p:sp>
            <p:nvSpPr>
              <p:cNvPr id="53254" name="Text 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8312" y="2801172"/>
                <a:ext cx="5471840" cy="369332"/>
              </a:xfrm>
              <a:prstGeom prst="rect">
                <a:avLst/>
              </a:prstGeom>
              <a:blipFill>
                <a:blip r:embed="rId3"/>
                <a:stretch>
                  <a:fillRect l="-926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255" name="文字方塊 9"/>
          <p:cNvSpPr txBox="1">
            <a:spLocks noChangeArrowheads="1"/>
          </p:cNvSpPr>
          <p:nvPr/>
        </p:nvSpPr>
        <p:spPr bwMode="auto">
          <a:xfrm>
            <a:off x="474408" y="920658"/>
            <a:ext cx="2428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機率密度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257" name="文字方塊 8"/>
              <p:cNvSpPr txBox="1">
                <a:spLocks noChangeArrowheads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注意：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𝑛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</m:t>
                    </m:r>
                    <m:r>
                      <a:rPr lang="en-US" altLang="zh-TW" i="1" dirty="0" smtClean="0">
                        <a:latin typeface="Cambria Math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即是節點數目！</a:t>
                </a:r>
              </a:p>
            </p:txBody>
          </p:sp>
        </mc:Choice>
        <mc:Fallback xmlns="">
          <p:sp>
            <p:nvSpPr>
              <p:cNvPr id="53257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8760" y="5173633"/>
                <a:ext cx="3884332" cy="369332"/>
              </a:xfrm>
              <a:prstGeom prst="rect">
                <a:avLst/>
              </a:prstGeom>
              <a:blipFill>
                <a:blip r:embed="rId5"/>
                <a:stretch>
                  <a:fillRect l="-130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𝑃</m:t>
                      </m:r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/>
                          <a:cs typeface="Times New Roman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b="0" i="1" smtClean="0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579" y="1303605"/>
                <a:ext cx="3379964" cy="619593"/>
              </a:xfrm>
              <a:prstGeom prst="rect">
                <a:avLst/>
              </a:prstGeom>
              <a:blipFill>
                <a:blip r:embed="rId6"/>
                <a:stretch>
                  <a:fillRect b="-2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/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FE97E72C-0FF8-9165-BD0F-DDCAE685536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400" y="641050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 descr="http://static.squidoo.com/resize/squidoo_images/-1/draft_lens1898511module8670655photo_EnergizerBunny.jpg1205357114">
            <a:extLst>
              <a:ext uri="{FF2B5EF4-FFF2-40B4-BE49-F238E27FC236}">
                <a16:creationId xmlns:a16="http://schemas.microsoft.com/office/drawing/2014/main" id="{BECFC0B3-A29F-0383-E516-1B87D33FB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" t="2367" r="8855" b="6656"/>
          <a:stretch>
            <a:fillRect/>
          </a:stretch>
        </p:blipFill>
        <p:spPr bwMode="auto">
          <a:xfrm>
            <a:off x="1754187" y="3232151"/>
            <a:ext cx="10668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8FAB9E-6D73-3AD4-5F1C-AE23E38D2814}"/>
              </a:ext>
            </a:extLst>
          </p:cNvPr>
          <p:cNvSpPr txBox="1"/>
          <p:nvPr/>
        </p:nvSpPr>
        <p:spPr bwMode="auto">
          <a:xfrm>
            <a:off x="468312" y="4681007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此電子靜不下來，但在節點卻永遠找不到它！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/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4F0FC71-7DDE-6184-EFC4-D3E5E17FA3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829" y="2122690"/>
                <a:ext cx="2178289" cy="566694"/>
              </a:xfrm>
              <a:prstGeom prst="rect">
                <a:avLst/>
              </a:prstGeom>
              <a:blipFill>
                <a:blip r:embed="rId10"/>
                <a:stretch>
                  <a:fillRect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86602514-C2F6-730E-803A-9151D73CFF19}"/>
              </a:ext>
            </a:extLst>
          </p:cNvPr>
          <p:cNvSpPr txBox="1"/>
          <p:nvPr/>
        </p:nvSpPr>
        <p:spPr bwMode="auto">
          <a:xfrm>
            <a:off x="2820987" y="2221371"/>
            <a:ext cx="17294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稱為節點。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A46B6-F123-3C03-1190-CBFFC60246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8968" y="120550"/>
            <a:ext cx="2559757" cy="311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/>
              <p:nvPr/>
            </p:nvSpPr>
            <p:spPr bwMode="auto">
              <a:xfrm>
                <a:off x="969125" y="1675080"/>
                <a:ext cx="1052339" cy="56489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85041C6-6379-7562-74B1-4539F0E957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1675080"/>
                <a:ext cx="1052339" cy="564898"/>
              </a:xfrm>
              <a:prstGeom prst="rect">
                <a:avLst/>
              </a:prstGeom>
              <a:blipFill>
                <a:blip r:embed="rId2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/>
              <p:nvPr/>
            </p:nvSpPr>
            <p:spPr bwMode="auto">
              <a:xfrm>
                <a:off x="969125" y="5613279"/>
                <a:ext cx="105233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7466B12-EDF9-B8A1-FC7C-64DFA951E2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5613279"/>
                <a:ext cx="1052339" cy="369332"/>
              </a:xfrm>
              <a:prstGeom prst="rect">
                <a:avLst/>
              </a:prstGeom>
              <a:blipFill>
                <a:blip r:embed="rId3"/>
                <a:stretch>
                  <a:fillRect b="-1379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/>
              <p:nvPr/>
            </p:nvSpPr>
            <p:spPr bwMode="auto">
              <a:xfrm>
                <a:off x="2480586" y="1767378"/>
                <a:ext cx="1875390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altLang="zh-TW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sz="18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r>
                  <a:rPr lang="en-US" dirty="0"/>
                  <a:t> 習題！</a:t>
                </a:r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80586" y="1767378"/>
                <a:ext cx="1875390" cy="369332"/>
              </a:xfrm>
              <a:prstGeom prst="rect">
                <a:avLst/>
              </a:prstGeom>
              <a:blipFill>
                <a:blip r:embed="rId4"/>
                <a:stretch>
                  <a:fillRect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9E0F76A-9E06-DEF5-87A0-3D28D8340A2B}"/>
              </a:ext>
            </a:extLst>
          </p:cNvPr>
          <p:cNvSpPr txBox="1"/>
          <p:nvPr/>
        </p:nvSpPr>
        <p:spPr bwMode="auto">
          <a:xfrm>
            <a:off x="903553" y="883850"/>
            <a:ext cx="4917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我們很容易就計算這些定態解的各個期望值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9451B6-D402-8B46-847B-F1798BDA3F1A}"/>
              </a:ext>
            </a:extLst>
          </p:cNvPr>
          <p:cNvSpPr txBox="1"/>
          <p:nvPr/>
        </p:nvSpPr>
        <p:spPr bwMode="auto">
          <a:xfrm>
            <a:off x="903553" y="1253182"/>
            <a:ext cx="21538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因為對稱的關係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5035239A-4F6F-D53E-2E81-731B10F91434}"/>
                  </a:ext>
                </a:extLst>
              </p:cNvPr>
              <p:cNvSpPr txBox="1"/>
              <p:nvPr/>
            </p:nvSpPr>
            <p:spPr bwMode="auto">
              <a:xfrm>
                <a:off x="969125" y="3079666"/>
                <a:ext cx="396044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5035239A-4F6F-D53E-2E81-731B10F914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69125" y="3079666"/>
                <a:ext cx="3960440" cy="901914"/>
              </a:xfrm>
              <a:prstGeom prst="rect">
                <a:avLst/>
              </a:prstGeom>
              <a:blipFill>
                <a:blip r:embed="rId5"/>
                <a:stretch>
                  <a:fillRect l="-2875" t="-111111" b="-1708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90AD17E-8C50-0F07-94BA-3A50CCF88697}"/>
                  </a:ext>
                </a:extLst>
              </p:cNvPr>
              <p:cNvSpPr txBox="1"/>
              <p:nvPr/>
            </p:nvSpPr>
            <p:spPr bwMode="auto">
              <a:xfrm>
                <a:off x="971600" y="4077072"/>
                <a:ext cx="5123804" cy="142866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/>
                        </a:rPr>
                        <m:t>𝑖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ℏ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sSubSup>
                        <m:sSub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13">
                <a:extLst>
                  <a:ext uri="{FF2B5EF4-FFF2-40B4-BE49-F238E27FC236}">
                    <a16:creationId xmlns:a16="http://schemas.microsoft.com/office/drawing/2014/main" id="{490AD17E-8C50-0F07-94BA-3A50CCF886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71600" y="4077072"/>
                <a:ext cx="5123804" cy="1428661"/>
              </a:xfrm>
              <a:prstGeom prst="rect">
                <a:avLst/>
              </a:prstGeom>
              <a:blipFill>
                <a:blip r:embed="rId6"/>
                <a:stretch>
                  <a:fillRect l="-1235" t="-70796" b="-7256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12" descr="D:\Dropbox\Documents\課程\YoungTextBook\Images\Chapter40\A_Images\A_Figures_and_Photos\40_12_FigureB.jpg">
            <a:extLst>
              <a:ext uri="{FF2B5EF4-FFF2-40B4-BE49-F238E27FC236}">
                <a16:creationId xmlns:a16="http://schemas.microsoft.com/office/drawing/2014/main" id="{F47B39E7-A12B-A018-67EB-6A1270184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>
            <a:fillRect/>
          </a:stretch>
        </p:blipFill>
        <p:spPr bwMode="auto">
          <a:xfrm>
            <a:off x="5606388" y="571113"/>
            <a:ext cx="3530183" cy="333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5">
                <a:extLst>
                  <a:ext uri="{FF2B5EF4-FFF2-40B4-BE49-F238E27FC236}">
                    <a16:creationId xmlns:a16="http://schemas.microsoft.com/office/drawing/2014/main" id="{24D65481-3535-5887-6EF8-C1C2FBDC7131}"/>
                  </a:ext>
                </a:extLst>
              </p:cNvPr>
              <p:cNvSpPr/>
              <p:nvPr/>
            </p:nvSpPr>
            <p:spPr>
              <a:xfrm>
                <a:off x="8460246" y="365026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0" name="矩形 25">
                <a:extLst>
                  <a:ext uri="{FF2B5EF4-FFF2-40B4-BE49-F238E27FC236}">
                    <a16:creationId xmlns:a16="http://schemas.microsoft.com/office/drawing/2014/main" id="{24D65481-3535-5887-6EF8-C1C2FBDC71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0246" y="3650261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43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/>
              <p:nvPr/>
            </p:nvSpPr>
            <p:spPr bwMode="auto">
              <a:xfrm>
                <a:off x="611560" y="686282"/>
                <a:ext cx="1080119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sz="18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=?</m:t>
                      </m:r>
                    </m:oMath>
                  </m:oMathPara>
                </a14:m>
                <a:endParaRPr lang="en-TW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1D8BE8E-5973-C1F0-FA41-1D534333E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686282"/>
                <a:ext cx="1080119" cy="369332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/>
              <p:nvPr/>
            </p:nvSpPr>
            <p:spPr bwMode="auto">
              <a:xfrm>
                <a:off x="624354" y="4622707"/>
                <a:ext cx="2808312" cy="61824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en-US" altLang="zh-TW" sz="18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3" name="文字方塊 13">
                <a:extLst>
                  <a:ext uri="{FF2B5EF4-FFF2-40B4-BE49-F238E27FC236}">
                    <a16:creationId xmlns:a16="http://schemas.microsoft.com/office/drawing/2014/main" id="{D721FCE8-22BA-C78C-A828-D70FDC0960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4354" y="4622707"/>
                <a:ext cx="2808312" cy="618246"/>
              </a:xfrm>
              <a:prstGeom prst="rect">
                <a:avLst/>
              </a:prstGeom>
              <a:blipFill>
                <a:blip r:embed="rId3"/>
                <a:stretch>
                  <a:fillRect b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8AF2500B-0DD7-74A7-CB9C-B662BEA81A01}"/>
                  </a:ext>
                </a:extLst>
              </p:cNvPr>
              <p:cNvSpPr txBox="1"/>
              <p:nvPr/>
            </p:nvSpPr>
            <p:spPr bwMode="auto">
              <a:xfrm>
                <a:off x="611560" y="1358893"/>
                <a:ext cx="3960440" cy="90191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  <m:r>
                                <m:rPr>
                                  <m:sty m:val="p"/>
                                </m:rPr>
                                <a:rPr lang="el-GR" altLang="zh-TW" sz="1800" b="0" i="1" smtClean="0">
                                  <a:latin typeface="Cambria Math"/>
                                  <a:ea typeface="Cambria Math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nary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−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8" name="文字方塊 13">
                <a:extLst>
                  <a:ext uri="{FF2B5EF4-FFF2-40B4-BE49-F238E27FC236}">
                    <a16:creationId xmlns:a16="http://schemas.microsoft.com/office/drawing/2014/main" id="{8AF2500B-0DD7-74A7-CB9C-B662BEA81A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1560" y="1358893"/>
                <a:ext cx="3960440" cy="901914"/>
              </a:xfrm>
              <a:prstGeom prst="rect">
                <a:avLst/>
              </a:prstGeom>
              <a:blipFill>
                <a:blip r:embed="rId4"/>
                <a:stretch>
                  <a:fillRect l="-2885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9BDF1E3-CE85-FC7B-10DF-1DFFFF727306}"/>
                  </a:ext>
                </a:extLst>
              </p:cNvPr>
              <p:cNvSpPr txBox="1"/>
              <p:nvPr/>
            </p:nvSpPr>
            <p:spPr bwMode="auto">
              <a:xfrm>
                <a:off x="594820" y="2283951"/>
                <a:ext cx="6924642" cy="904543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2</m:t>
                          </m:r>
                        </m:sup>
                      </m:sSup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TW">
                                      <a:latin typeface="Cambria Math"/>
                                      <a:cs typeface="Times New Roman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  <m:sup>
                          <m:r>
                            <a:rPr lang="en-US" altLang="zh-CN" i="1">
                              <a:latin typeface="Cambria Math"/>
                              <a:ea typeface="Cambria Math"/>
                              <a:cs typeface="Times New Roman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dirty="0"/>
              </a:p>
            </p:txBody>
          </p:sp>
        </mc:Choice>
        <mc:Fallback xmlns="">
          <p:sp>
            <p:nvSpPr>
              <p:cNvPr id="12" name="文字方塊 13">
                <a:extLst>
                  <a:ext uri="{FF2B5EF4-FFF2-40B4-BE49-F238E27FC236}">
                    <a16:creationId xmlns:a16="http://schemas.microsoft.com/office/drawing/2014/main" id="{09BDF1E3-CE85-FC7B-10DF-1DFFFF7273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2283951"/>
                <a:ext cx="6924642" cy="904543"/>
              </a:xfrm>
              <a:prstGeom prst="rect">
                <a:avLst/>
              </a:prstGeom>
              <a:blipFill>
                <a:blip r:embed="rId5"/>
                <a:stretch>
                  <a:fillRect l="-2381" t="-111111" b="-16944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D0FA9F3D-FC62-F04A-C826-BE76653F3363}"/>
                  </a:ext>
                </a:extLst>
              </p:cNvPr>
              <p:cNvSpPr txBox="1"/>
              <p:nvPr/>
            </p:nvSpPr>
            <p:spPr bwMode="auto">
              <a:xfrm>
                <a:off x="2387244" y="312468"/>
                <a:ext cx="2153218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0">
                <a:extLst>
                  <a:ext uri="{FF2B5EF4-FFF2-40B4-BE49-F238E27FC236}">
                    <a16:creationId xmlns:a16="http://schemas.microsoft.com/office/drawing/2014/main" id="{D0FA9F3D-FC62-F04A-C826-BE76653F3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87244" y="312468"/>
                <a:ext cx="2153218" cy="9106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621A215-71E6-08D4-0EC4-546991CAC603}"/>
                  </a:ext>
                </a:extLst>
              </p:cNvPr>
              <p:cNvSpPr txBox="1"/>
              <p:nvPr/>
            </p:nvSpPr>
            <p:spPr bwMode="auto">
              <a:xfrm>
                <a:off x="594820" y="3259626"/>
                <a:ext cx="7047670" cy="933461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nary>
                        <m:naryPr>
                          <m:limLoc m:val="undOvr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0</m:t>
                          </m:r>
                        </m:sub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𝑎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/>
                            </a:rPr>
                            <m:t>𝑑𝑥</m:t>
                          </m:r>
                        </m:e>
                      </m:nary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altLang="zh-CN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TW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  <m:f>
                                        <m:fPr>
                                          <m:ctrlP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altLang="zh-TW" i="1">
                                              <a:latin typeface="Cambria Math"/>
                                            </a:rPr>
                                            <m:t>𝑛</m:t>
                                          </m:r>
                                          <m:r>
                                            <a:rPr lang="zh-TW" altLang="en-US" i="1">
                                              <a:latin typeface="Cambria Math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altLang="zh-TW" i="1"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den>
                                      </m:f>
                                      <m:r>
                                        <a:rPr lang="en-US" altLang="zh-TW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d>
                                </m:e>
                              </m:func>
                            </m:num>
                            <m:den>
                              <m:r>
                                <a:rPr lang="en-US" altLang="zh-CN" i="1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  <a:ea typeface="Cambria Math"/>
                          <a:cs typeface="Times New Roman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altLang="zh-TW" sz="1800" dirty="0"/>
              </a:p>
            </p:txBody>
          </p:sp>
        </mc:Choice>
        <mc:Fallback xmlns="">
          <p:sp>
            <p:nvSpPr>
              <p:cNvPr id="14" name="文字方塊 13">
                <a:extLst>
                  <a:ext uri="{FF2B5EF4-FFF2-40B4-BE49-F238E27FC236}">
                    <a16:creationId xmlns:a16="http://schemas.microsoft.com/office/drawing/2014/main" id="{B621A215-71E6-08D4-0EC4-546991CAC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3259626"/>
                <a:ext cx="7047670" cy="933461"/>
              </a:xfrm>
              <a:prstGeom prst="rect">
                <a:avLst/>
              </a:prstGeom>
              <a:blipFill>
                <a:blip r:embed="rId7"/>
                <a:stretch>
                  <a:fillRect t="-102667" b="-162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4D741-697E-CA69-8FB3-6F8E944B739D}"/>
                  </a:ext>
                </a:extLst>
              </p:cNvPr>
              <p:cNvSpPr txBox="1"/>
              <p:nvPr/>
            </p:nvSpPr>
            <p:spPr bwMode="auto">
              <a:xfrm>
                <a:off x="594820" y="5678810"/>
                <a:ext cx="3552974" cy="621389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B74D741-697E-CA69-8FB3-6F8E944B73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5678810"/>
                <a:ext cx="3552974" cy="621389"/>
              </a:xfrm>
              <a:prstGeom prst="rect">
                <a:avLst/>
              </a:prstGeom>
              <a:blipFill>
                <a:blip r:embed="rId8"/>
                <a:stretch>
                  <a:fillRect b="-204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01169D6-E3AC-6084-F749-479D03BF087E}"/>
              </a:ext>
            </a:extLst>
          </p:cNvPr>
          <p:cNvSpPr txBox="1"/>
          <p:nvPr/>
        </p:nvSpPr>
        <p:spPr bwMode="auto">
          <a:xfrm>
            <a:off x="570062" y="4264219"/>
            <a:ext cx="36215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我們得到動量測量的不準度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5">
                <a:extLst>
                  <a:ext uri="{FF2B5EF4-FFF2-40B4-BE49-F238E27FC236}">
                    <a16:creationId xmlns:a16="http://schemas.microsoft.com/office/drawing/2014/main" id="{D6AF86DA-1895-723C-79C3-D8A5328F16C3}"/>
                  </a:ext>
                </a:extLst>
              </p:cNvPr>
              <p:cNvSpPr txBox="1"/>
              <p:nvPr/>
            </p:nvSpPr>
            <p:spPr>
              <a:xfrm>
                <a:off x="5670283" y="4895607"/>
                <a:ext cx="1972207" cy="720325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字方塊 15">
                <a:extLst>
                  <a:ext uri="{FF2B5EF4-FFF2-40B4-BE49-F238E27FC236}">
                    <a16:creationId xmlns:a16="http://schemas.microsoft.com/office/drawing/2014/main" id="{D6AF86DA-1895-723C-79C3-D8A5328F16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283" y="4895607"/>
                <a:ext cx="1972207" cy="72032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ACF7F5-E7EB-C29E-65FF-DCACAF310455}"/>
                  </a:ext>
                </a:extLst>
              </p:cNvPr>
              <p:cNvSpPr txBox="1"/>
              <p:nvPr/>
            </p:nvSpPr>
            <p:spPr bwMode="auto">
              <a:xfrm>
                <a:off x="594820" y="5268812"/>
                <a:ext cx="512292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而且得到動量平方的期望值就是能量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𝑛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ACF7F5-E7EB-C29E-65FF-DCACAF310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4820" y="5268812"/>
                <a:ext cx="5122925" cy="369332"/>
              </a:xfrm>
              <a:prstGeom prst="rect">
                <a:avLst/>
              </a:prstGeom>
              <a:blipFill>
                <a:blip r:embed="rId10"/>
                <a:stretch>
                  <a:fillRect l="-12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35E55EB7-1F5E-B360-BADA-893824C03772}"/>
              </a:ext>
            </a:extLst>
          </p:cNvPr>
          <p:cNvSpPr txBox="1"/>
          <p:nvPr/>
        </p:nvSpPr>
        <p:spPr bwMode="auto">
          <a:xfrm>
            <a:off x="4191658" y="5813161"/>
            <a:ext cx="18925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這應該表示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52C5AE-90A7-FE55-8AEB-372712AAA33C}"/>
                  </a:ext>
                </a:extLst>
              </p:cNvPr>
              <p:cNvSpPr txBox="1"/>
              <p:nvPr/>
            </p:nvSpPr>
            <p:spPr bwMode="auto">
              <a:xfrm>
                <a:off x="5670283" y="5678810"/>
                <a:ext cx="1950036" cy="79662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A52C5AE-90A7-FE55-8AEB-372712AAA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70283" y="5678810"/>
                <a:ext cx="1950036" cy="79662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6476D-A690-013C-F1CF-4F7278DD409F}"/>
                  </a:ext>
                </a:extLst>
              </p:cNvPr>
              <p:cNvSpPr txBox="1"/>
              <p:nvPr/>
            </p:nvSpPr>
            <p:spPr bwMode="auto">
              <a:xfrm>
                <a:off x="570062" y="6349931"/>
                <a:ext cx="7430520" cy="3767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 err="1"/>
                  <a:t>就是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acc>
                  </m:oMath>
                </a14:m>
                <a:r>
                  <a:rPr lang="en-US" dirty="0" err="1"/>
                  <a:t>的期望值！這進一步驗證了期望值計算的方法是正確的</a:t>
                </a:r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8B6476D-A690-013C-F1CF-4F7278DD40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062" y="6349931"/>
                <a:ext cx="7430520" cy="376770"/>
              </a:xfrm>
              <a:prstGeom prst="rect">
                <a:avLst/>
              </a:prstGeom>
              <a:blipFill>
                <a:blip r:embed="rId12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905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4" grpId="0" animBg="1"/>
      <p:bldP spid="16" grpId="0" animBg="1"/>
      <p:bldP spid="17" grpId="0"/>
      <p:bldP spid="18" grpId="0" animBg="1"/>
      <p:bldP spid="19" grpId="0"/>
      <p:bldP spid="20" grpId="0"/>
      <p:bldP spid="22" grpId="0" animBg="1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49243" y="332656"/>
            <a:ext cx="46874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簡諧振盪器、量子彈簧、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1D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位能束縛態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5644142" y="1671716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336371" y="1628863"/>
                <a:ext cx="2972417" cy="6540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1" y="1628863"/>
                <a:ext cx="2972417" cy="654025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/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𝑎</m:t>
                      </m:r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07CA66D-A565-6D43-E3FE-BF40764FB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0875" y="2201425"/>
                <a:ext cx="402258" cy="184666"/>
              </a:xfrm>
              <a:prstGeom prst="rect">
                <a:avLst/>
              </a:prstGeom>
              <a:blipFill>
                <a:blip r:embed="rId5"/>
                <a:stretch>
                  <a:fillRect l="-3030" r="-3030" b="-1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7266E53-AF5E-3B39-E264-D0DC473ED1D6}"/>
              </a:ext>
            </a:extLst>
          </p:cNvPr>
          <p:cNvSpPr txBox="1"/>
          <p:nvPr/>
        </p:nvSpPr>
        <p:spPr bwMode="auto">
          <a:xfrm>
            <a:off x="2336370" y="2402806"/>
            <a:ext cx="4255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最簡單的量子彈簧就是雙原子分子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/>
              <p:nvPr/>
            </p:nvSpPr>
            <p:spPr bwMode="auto">
              <a:xfrm>
                <a:off x="2336370" y="832899"/>
                <a:ext cx="3913187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D47E5483-0438-3AFE-81A3-FC827855F8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6370" y="832899"/>
                <a:ext cx="3913187" cy="7173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5756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441" y="1447354"/>
            <a:ext cx="3174275" cy="369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5" descr="180px-Max_plan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251" y="2194992"/>
            <a:ext cx="1981877" cy="295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Text Box 7"/>
          <p:cNvSpPr txBox="1">
            <a:spLocks noChangeArrowheads="1"/>
          </p:cNvSpPr>
          <p:nvPr/>
        </p:nvSpPr>
        <p:spPr bwMode="auto">
          <a:xfrm>
            <a:off x="1335092" y="5263357"/>
            <a:ext cx="741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/>
              <a:t>量子彈簧的能量不是連續的，而是固定</a:t>
            </a:r>
            <a:r>
              <a:rPr lang="zh-TW" altLang="en-US" sz="1800" dirty="0">
                <a:solidFill>
                  <a:srgbClr val="FF0000"/>
                </a:solidFill>
              </a:rPr>
              <a:t>量子</a:t>
            </a:r>
            <a:r>
              <a:rPr lang="zh-TW" altLang="en-US" sz="1800" dirty="0"/>
              <a:t>的整數倍（離散型式）</a:t>
            </a:r>
          </a:p>
        </p:txBody>
      </p:sp>
      <p:sp>
        <p:nvSpPr>
          <p:cNvPr id="93189" name="Text Box 8"/>
          <p:cNvSpPr txBox="1">
            <a:spLocks noChangeArrowheads="1"/>
          </p:cNvSpPr>
          <p:nvPr/>
        </p:nvSpPr>
        <p:spPr bwMode="auto">
          <a:xfrm>
            <a:off x="1335092" y="5695157"/>
            <a:ext cx="3714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solidFill>
                  <a:srgbClr val="FF0000"/>
                </a:solidFill>
              </a:rPr>
              <a:t>量子</a:t>
            </a:r>
            <a:r>
              <a:rPr lang="en-US" altLang="zh-TW" sz="1800">
                <a:solidFill>
                  <a:srgbClr val="FF0000"/>
                </a:solidFill>
              </a:rPr>
              <a:t>(</a:t>
            </a:r>
            <a:r>
              <a:rPr lang="en-US" altLang="zh-TW" sz="1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Quantum)</a:t>
            </a:r>
            <a:r>
              <a:rPr lang="zh-TW" altLang="en-US" sz="1800">
                <a:cs typeface="Times New Roman" pitchFamily="18" charset="0"/>
              </a:rPr>
              <a:t>的大小與頻率成正比！</a:t>
            </a:r>
          </a:p>
        </p:txBody>
      </p:sp>
      <p:sp>
        <p:nvSpPr>
          <p:cNvPr id="93191" name="文字方塊 7"/>
          <p:cNvSpPr txBox="1">
            <a:spLocks noChangeArrowheads="1"/>
          </p:cNvSpPr>
          <p:nvPr/>
        </p:nvSpPr>
        <p:spPr bwMode="auto">
          <a:xfrm>
            <a:off x="2774979" y="6199882"/>
            <a:ext cx="2571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i="1" dirty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altLang="zh-TW" sz="1800" dirty="0">
                <a:cs typeface="Times New Roman" pitchFamily="18" charset="0"/>
              </a:rPr>
              <a:t>: </a:t>
            </a:r>
            <a:r>
              <a:rPr lang="en-US" altLang="zh-TW" sz="1800" dirty="0">
                <a:latin typeface="+mj-lt"/>
                <a:cs typeface="Times New Roman" pitchFamily="18" charset="0"/>
              </a:rPr>
              <a:t>Planck Constant</a:t>
            </a:r>
            <a:endParaRPr lang="zh-TW" altLang="en-US" sz="1800" dirty="0">
              <a:latin typeface="+mj-lt"/>
              <a:cs typeface="Times New Roman" pitchFamily="18" charset="0"/>
            </a:endParaRPr>
          </a:p>
        </p:txBody>
      </p:sp>
      <p:sp>
        <p:nvSpPr>
          <p:cNvPr id="9" name="文字方塊 8"/>
          <p:cNvSpPr txBox="1">
            <a:spLocks noChangeArrowheads="1"/>
          </p:cNvSpPr>
          <p:nvPr/>
        </p:nvSpPr>
        <p:spPr bwMode="auto">
          <a:xfrm>
            <a:off x="1462084" y="560589"/>
            <a:ext cx="63019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如果要解釋黑體輻射，量子彈簧的能量變化必需是能階狀的！</a:t>
            </a:r>
          </a:p>
        </p:txBody>
      </p:sp>
      <p:sp>
        <p:nvSpPr>
          <p:cNvPr id="10" name="文字方塊 5"/>
          <p:cNvSpPr txBox="1">
            <a:spLocks noChangeArrowheads="1"/>
          </p:cNvSpPr>
          <p:nvPr/>
        </p:nvSpPr>
        <p:spPr bwMode="auto">
          <a:xfrm>
            <a:off x="1510441" y="953146"/>
            <a:ext cx="60170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Max Planck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在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1900</a:t>
            </a:r>
            <a:r>
              <a:rPr lang="zh-TW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sz="1800" dirty="0"/>
              <a:t>開啟了量子革命的第一槍！</a:t>
            </a:r>
          </a:p>
        </p:txBody>
      </p:sp>
      <p:sp>
        <p:nvSpPr>
          <p:cNvPr id="11" name="文字方塊 7"/>
          <p:cNvSpPr txBox="1">
            <a:spLocks noChangeArrowheads="1"/>
          </p:cNvSpPr>
          <p:nvPr/>
        </p:nvSpPr>
        <p:spPr bwMode="auto">
          <a:xfrm>
            <a:off x="1462084" y="178710"/>
            <a:ext cx="5834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</a:rPr>
              <a:t>黑體輻射以及空腔輻射也是一系列的量子彈簧。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/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𝑛</m:t>
                      </m:r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>
                          <a:latin typeface="Cambria Math"/>
                        </a:rPr>
                        <m:t>h𝑓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D839E76E-895B-BB49-9AAE-D04361E7CE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2904" y="6184196"/>
                <a:ext cx="1362424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/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h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=6.625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−34</m:t>
                          </m:r>
                        </m:sup>
                      </m:sSup>
                      <m:r>
                        <m:rPr>
                          <m:nor/>
                        </m:rP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J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2BC1DFCB-2D0C-8F42-9D97-50451A013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3251" y="6215241"/>
                <a:ext cx="2342949" cy="369332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Graphic 1" descr="Cat with solid fill">
            <a:extLst>
              <a:ext uri="{FF2B5EF4-FFF2-40B4-BE49-F238E27FC236}">
                <a16:creationId xmlns:a16="http://schemas.microsoft.com/office/drawing/2014/main" id="{B974AF21-A5A3-F6D6-4941-865508DE1D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316417" y="6021768"/>
            <a:ext cx="619090" cy="6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53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250083" y="1519903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927" y="46579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0083" y="1757651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1138100" y="1040969"/>
            <a:ext cx="46805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固體內原子晶格的振動也是一系列量子彈簧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802733" y="1519903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49348" y="1829047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111" r="-7407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25412" y="1829047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6667" r="-13333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5054000" y="1519903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76662" y="1829047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538" r="-7692" b="-1875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FEB5E05E-D689-9217-AE71-1119414EE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6773" y="3468600"/>
            <a:ext cx="2853179" cy="1188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D13D2D-AB77-863E-345A-12F423A070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056" y="3468599"/>
            <a:ext cx="3091627" cy="24928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ABAD1C-9721-D2FF-8118-5B3E7F06C57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8927" y="4869160"/>
            <a:ext cx="2998974" cy="109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658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1" name="Picture 2" descr="C:\Users\Chia-Hung Chang\Downloads\Data\Knight\Media\Chapter41\Images\41_20Figure-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1752330"/>
            <a:ext cx="3630612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3" descr="C:\Users\Chia-Hung Chang\Downloads\Data\Knight\Media\Chapter41\Images\41_21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752330"/>
            <a:ext cx="4633913" cy="335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文字方塊 3"/>
          <p:cNvSpPr txBox="1">
            <a:spLocks noChangeArrowheads="1"/>
          </p:cNvSpPr>
          <p:nvPr/>
        </p:nvSpPr>
        <p:spPr bwMode="auto">
          <a:xfrm>
            <a:off x="1907704" y="394991"/>
            <a:ext cx="6408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量子簡諧振盪器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Simple Harmonic Oscillator SHO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、量子彈簧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304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2" b="81731"/>
          <a:stretch>
            <a:fillRect/>
          </a:stretch>
        </p:blipFill>
        <p:spPr bwMode="auto">
          <a:xfrm>
            <a:off x="6012160" y="953395"/>
            <a:ext cx="135572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5" name="文字方塊 7"/>
          <p:cNvSpPr txBox="1">
            <a:spLocks noChangeArrowheads="1"/>
          </p:cNvSpPr>
          <p:nvPr/>
        </p:nvSpPr>
        <p:spPr bwMode="auto">
          <a:xfrm>
            <a:off x="4728200" y="5909780"/>
            <a:ext cx="218340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能量是量子化的！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 bwMode="auto">
              <a:xfrm>
                <a:off x="2638829" y="898164"/>
                <a:ext cx="3009092" cy="72032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38829" y="898164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/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  <m:r>
                            <a:rPr lang="en-US" altLang="zh-CN" b="0" i="1" smtClean="0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1</m:t>
                              </m:r>
                            </m:den>
                          </m:f>
                        </m:e>
                      </m:d>
                      <m:r>
                        <a:rPr lang="en-US" altLang="zh-CN" b="0" i="1" smtClean="0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zh-CN" altLang="en-US" b="0" i="1" smtClean="0">
                          <a:latin typeface="Cambria Math"/>
                          <a:ea typeface="Cambria Math"/>
                        </a:rPr>
                        <m:t>𝜔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7286" y="5642196"/>
                <a:ext cx="1955792" cy="7146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38637B6-7EA1-ED58-6B25-7DEB0A024E1D}"/>
              </a:ext>
            </a:extLst>
          </p:cNvPr>
          <p:cNvSpPr txBox="1"/>
          <p:nvPr/>
        </p:nvSpPr>
        <p:spPr bwMode="auto">
          <a:xfrm>
            <a:off x="4749376" y="5457530"/>
            <a:ext cx="36306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波函數會進入古典禁止區域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6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/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183DEFB2-7679-07CB-7627-B3F1788E8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0981" y="6153530"/>
                <a:ext cx="1515608" cy="49686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/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sz="180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018C0E52-5932-6BB0-C93D-6C009A543E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607260"/>
                <a:ext cx="2343142" cy="36933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定態波函數，</a:t>
                </a:r>
                <a:r>
                  <a:rPr lang="zh-TW" altLang="en-US" dirty="0"/>
                  <a:t>時間部分與空間部分可以分離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</a:rPr>
                      <m:t>：</m:t>
                    </m:r>
                  </m:oMath>
                </a14:m>
                <a:endParaRPr lang="zh-TW" alt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文字方塊 24">
                <a:extLst>
                  <a:ext uri="{FF2B5EF4-FFF2-40B4-BE49-F238E27FC236}">
                    <a16:creationId xmlns:a16="http://schemas.microsoft.com/office/drawing/2014/main" id="{42F9EF10-8AB9-10D6-96F0-BD2D43A15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07604" y="188640"/>
                <a:ext cx="7128791" cy="369332"/>
              </a:xfrm>
              <a:prstGeom prst="rect">
                <a:avLst/>
              </a:prstGeom>
              <a:blipFill>
                <a:blip r:embed="rId4"/>
                <a:stretch>
                  <a:fillRect l="-712" t="-6452" b="-19355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/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l-GR" altLang="zh-TW" sz="1800" b="0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b="0" i="1" smtClean="0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m:rPr>
                          <m:sty m:val="p"/>
                        </m:rPr>
                        <a:rPr lang="el-GR" altLang="zh-TW" sz="1800" i="1">
                          <a:latin typeface="Cambria Math"/>
                          <a:ea typeface="Cambria Math"/>
                        </a:rPr>
                        <m:t>Ψ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m:rPr>
                              <m:sty m:val="p"/>
                            </m:rPr>
                            <a:rPr lang="el-GR" altLang="zh-TW" sz="1800" i="1">
                              <a:latin typeface="Cambria Math"/>
                              <a:ea typeface="Cambria Math"/>
                            </a:rPr>
                            <m:t>Ψ</m:t>
                          </m:r>
                        </m:num>
                        <m:den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7">
                <a:extLst>
                  <a:ext uri="{FF2B5EF4-FFF2-40B4-BE49-F238E27FC236}">
                    <a16:creationId xmlns:a16="http://schemas.microsoft.com/office/drawing/2014/main" id="{50FE97BF-F9CC-9049-9E69-511A75273D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1420874"/>
                <a:ext cx="3035318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F182764-1A02-01FF-7F87-BC29063A7C7A}"/>
              </a:ext>
            </a:extLst>
          </p:cNvPr>
          <p:cNvSpPr txBox="1"/>
          <p:nvPr/>
        </p:nvSpPr>
        <p:spPr bwMode="auto">
          <a:xfrm>
            <a:off x="1007604" y="1009129"/>
            <a:ext cx="34701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代入薛丁格方程式：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/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+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𝜓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7">
                <a:extLst>
                  <a:ext uri="{FF2B5EF4-FFF2-40B4-BE49-F238E27FC236}">
                    <a16:creationId xmlns:a16="http://schemas.microsoft.com/office/drawing/2014/main" id="{E8C721A5-BE99-6A4C-7081-E99B8E89AF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21325" y="2424279"/>
                <a:ext cx="5363238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83DCA21F-7078-0730-1B70-F3184B67A661}"/>
              </a:ext>
            </a:extLst>
          </p:cNvPr>
          <p:cNvSpPr txBox="1"/>
          <p:nvPr/>
        </p:nvSpPr>
        <p:spPr bwMode="auto">
          <a:xfrm>
            <a:off x="1021324" y="2081720"/>
            <a:ext cx="15121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得到：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/>
              <p:nvPr/>
            </p:nvSpPr>
            <p:spPr bwMode="auto">
              <a:xfrm>
                <a:off x="1032063" y="3476451"/>
                <a:ext cx="5196121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7">
                <a:extLst>
                  <a:ext uri="{FF2B5EF4-FFF2-40B4-BE49-F238E27FC236}">
                    <a16:creationId xmlns:a16="http://schemas.microsoft.com/office/drawing/2014/main" id="{3467789E-8BFD-0DAB-CE14-B54E198BA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2063" y="3476451"/>
                <a:ext cx="5196121" cy="717312"/>
              </a:xfrm>
              <a:prstGeom prst="rect">
                <a:avLst/>
              </a:prstGeom>
              <a:blipFill>
                <a:blip r:embed="rId7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/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左右都除以</a:t>
                </a:r>
                <a:r>
                  <a:rPr lang="en-US" altLang="zh-TW" sz="1800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/>
                          </a:rPr>
                          <m:t>𝑥</m:t>
                        </m:r>
                      </m:e>
                    </m:d>
                    <m:r>
                      <a:rPr lang="en-US" altLang="zh-TW" i="1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FB70AF0-FB36-A7A7-687D-382D623FC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3" y="3097194"/>
                <a:ext cx="3275006" cy="369332"/>
              </a:xfrm>
              <a:prstGeom prst="rect">
                <a:avLst/>
              </a:prstGeom>
              <a:blipFill>
                <a:blip r:embed="rId8"/>
                <a:stretch>
                  <a:fillRect l="-193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/>
              <p:nvPr/>
            </p:nvSpPr>
            <p:spPr bwMode="auto">
              <a:xfrm>
                <a:off x="1015832" y="4226135"/>
                <a:ext cx="65805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現在左邊只與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有關，右邊只與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𝑡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有關，兩者是獨立變數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7B88944-CBCB-2502-107B-BA8FEAACE4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5832" y="4226135"/>
                <a:ext cx="6580503" cy="369332"/>
              </a:xfrm>
              <a:prstGeom prst="rect">
                <a:avLst/>
              </a:prstGeom>
              <a:blipFill>
                <a:blip r:embed="rId9"/>
                <a:stretch>
                  <a:fillRect l="-9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/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這不可能，唯一例外是左右兩式與兩者都無關，是一常數。設為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DEB02-68AA-8C1F-D5CF-B0012A5B8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99603" y="4595467"/>
                <a:ext cx="7128791" cy="369332"/>
              </a:xfrm>
              <a:prstGeom prst="rect">
                <a:avLst/>
              </a:prstGeom>
              <a:blipFill>
                <a:blip r:embed="rId10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/>
              <p:nvPr/>
            </p:nvSpPr>
            <p:spPr bwMode="auto">
              <a:xfrm>
                <a:off x="1048919" y="5064364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3C81761D-5DD6-80B9-D706-700FB10380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8919" y="5064364"/>
                <a:ext cx="5683322" cy="717312"/>
              </a:xfrm>
              <a:prstGeom prst="rect">
                <a:avLst/>
              </a:prstGeom>
              <a:blipFill>
                <a:blip r:embed="rId11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FD3741FE-F34E-1CD4-55CD-E029BF00AEC5}"/>
              </a:ext>
            </a:extLst>
          </p:cNvPr>
          <p:cNvSpPr/>
          <p:nvPr/>
        </p:nvSpPr>
        <p:spPr>
          <a:xfrm>
            <a:off x="4526519" y="4938712"/>
            <a:ext cx="2242986" cy="1054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/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06FFFC2E-3864-A523-19F4-91DC86075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7175" y="6069379"/>
                <a:ext cx="1992657" cy="629852"/>
              </a:xfrm>
              <a:prstGeom prst="rect">
                <a:avLst/>
              </a:prstGeom>
              <a:blipFill>
                <a:blip r:embed="rId12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2D568CF5-A444-3F32-6596-594C7824643F}"/>
              </a:ext>
            </a:extLst>
          </p:cNvPr>
          <p:cNvSpPr/>
          <p:nvPr/>
        </p:nvSpPr>
        <p:spPr>
          <a:xfrm>
            <a:off x="3194914" y="6300809"/>
            <a:ext cx="220985" cy="1698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64C4913-2EAE-DF12-A6B2-D141DF6814E3}"/>
              </a:ext>
            </a:extLst>
          </p:cNvPr>
          <p:cNvCxnSpPr/>
          <p:nvPr/>
        </p:nvCxnSpPr>
        <p:spPr>
          <a:xfrm flipH="1">
            <a:off x="2051720" y="976592"/>
            <a:ext cx="481772" cy="5802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6BC422D-3C3F-DE0F-D4A0-ABAB7B8AFE9A}"/>
              </a:ext>
            </a:extLst>
          </p:cNvPr>
          <p:cNvCxnSpPr>
            <a:cxnSpLocks/>
          </p:cNvCxnSpPr>
          <p:nvPr/>
        </p:nvCxnSpPr>
        <p:spPr>
          <a:xfrm>
            <a:off x="2533492" y="966716"/>
            <a:ext cx="402851" cy="64785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5272DE8-A85C-5CFE-B5FD-505E30135D3C}"/>
              </a:ext>
            </a:extLst>
          </p:cNvPr>
          <p:cNvCxnSpPr>
            <a:cxnSpLocks/>
          </p:cNvCxnSpPr>
          <p:nvPr/>
        </p:nvCxnSpPr>
        <p:spPr>
          <a:xfrm>
            <a:off x="2551306" y="977288"/>
            <a:ext cx="1151638" cy="5184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3051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5" grpId="0"/>
      <p:bldP spid="6" grpId="0" animBg="1"/>
      <p:bldP spid="7" grpId="0"/>
      <p:bldP spid="8" grpId="0" animBg="1"/>
      <p:bldP spid="10" grpId="0"/>
      <p:bldP spid="11" grpId="0"/>
      <p:bldP spid="13" grpId="0"/>
      <p:bldP spid="14" grpId="0" animBg="1"/>
      <p:bldP spid="9" grpId="0" animBg="1"/>
      <p:bldP spid="12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551521"/>
            <a:ext cx="5803278" cy="3103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4" y="227421"/>
            <a:ext cx="5803900" cy="2324100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027090"/>
            <a:ext cx="1770580" cy="2627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2F4196-3ECC-9B47-343F-2B7B83CE60C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444" r="10099" b="82055"/>
          <a:stretch/>
        </p:blipFill>
        <p:spPr>
          <a:xfrm>
            <a:off x="5796136" y="1615417"/>
            <a:ext cx="3024959" cy="522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00109-9DD0-C345-3678-2F55FEEB2153}"/>
              </a:ext>
            </a:extLst>
          </p:cNvPr>
          <p:cNvSpPr txBox="1"/>
          <p:nvPr/>
        </p:nvSpPr>
        <p:spPr bwMode="auto">
          <a:xfrm>
            <a:off x="2123281" y="6331089"/>
            <a:ext cx="40750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先讓我們定性的來猜一下它的定態解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/>
              <p:nvPr/>
            </p:nvSpPr>
            <p:spPr bwMode="auto">
              <a:xfrm>
                <a:off x="2123281" y="5682963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14">
                <a:extLst>
                  <a:ext uri="{FF2B5EF4-FFF2-40B4-BE49-F238E27FC236}">
                    <a16:creationId xmlns:a16="http://schemas.microsoft.com/office/drawing/2014/main" id="{55CD1D4A-A67B-E1A2-C898-DA83B82EC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281" y="5682963"/>
                <a:ext cx="4435573" cy="648126"/>
              </a:xfrm>
              <a:prstGeom prst="rect">
                <a:avLst/>
              </a:prstGeom>
              <a:blipFill>
                <a:blip r:embed="rId6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316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/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彈力位能是左右對稱的，對稱點在原點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=0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78DBB1B-49E8-DE19-6EED-2762F0B4A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189924"/>
                <a:ext cx="5224355" cy="369332"/>
              </a:xfrm>
              <a:prstGeom prst="rect">
                <a:avLst/>
              </a:prstGeom>
              <a:blipFill>
                <a:blip r:embed="rId2"/>
                <a:stretch>
                  <a:fillRect l="-971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/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物理結果應該左右對稱，所以，定態方程式的解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或許也是對稱的？例如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73D54CA-EF7E-FD83-6967-317D85E01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6328" y="2091923"/>
                <a:ext cx="7800167" cy="369332"/>
              </a:xfrm>
              <a:prstGeom prst="rect">
                <a:avLst/>
              </a:prstGeom>
              <a:blipFill>
                <a:blip r:embed="rId3"/>
                <a:stretch>
                  <a:fillRect l="-6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2" descr="C:\Users\Chia-Hung Chang\Downloads\Data\Knight\Media\Chapter41\Images\41_20Figure-F.jpg">
            <a:extLst>
              <a:ext uri="{FF2B5EF4-FFF2-40B4-BE49-F238E27FC236}">
                <a16:creationId xmlns:a16="http://schemas.microsoft.com/office/drawing/2014/main" id="{D9D8FC3F-9786-EB3C-239F-A54FBA92E0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9" b="32972"/>
          <a:stretch/>
        </p:blipFill>
        <p:spPr bwMode="auto">
          <a:xfrm>
            <a:off x="2267744" y="589092"/>
            <a:ext cx="2088232" cy="1454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E8FEC4C-736B-93EB-823D-3328605651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61"/>
          <a:stretch/>
        </p:blipFill>
        <p:spPr>
          <a:xfrm>
            <a:off x="2249353" y="5350417"/>
            <a:ext cx="2908534" cy="1012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/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在無限限遠處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可以猜想到，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會漸漸趨近於零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6E823AC-8268-CA30-5BED-C23BE3B80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509120"/>
                <a:ext cx="7704856" cy="369332"/>
              </a:xfrm>
              <a:prstGeom prst="rect">
                <a:avLst/>
              </a:prstGeom>
              <a:blipFill>
                <a:blip r:embed="rId6"/>
                <a:stretch>
                  <a:fillRect l="-65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/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→∞,</m:t>
                    </m:r>
                    <m:r>
                      <a:rPr lang="zh-TW" altLang="en-US" i="1" smtClean="0">
                        <a:latin typeface="Cambria Math"/>
                      </a:rPr>
                      <m:t>𝜓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zh-TW" altLang="en-US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附近，會與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對稱！如下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4F070E-FEAA-A526-5373-D19644EC4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59663"/>
                <a:ext cx="712879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73277197-E581-68EB-8514-E929484F551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0632" b="40346"/>
          <a:stretch/>
        </p:blipFill>
        <p:spPr>
          <a:xfrm>
            <a:off x="2249353" y="2460775"/>
            <a:ext cx="3682610" cy="9214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169066-C766-2191-C85E-A7655BAA6891}"/>
              </a:ext>
            </a:extLst>
          </p:cNvPr>
          <p:cNvSpPr txBox="1"/>
          <p:nvPr/>
        </p:nvSpPr>
        <p:spPr bwMode="auto">
          <a:xfrm>
            <a:off x="1259632" y="3439371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這樣的對稱的解稱為：偶函數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556428-39EB-4005-DB0B-7C65C286D748}"/>
              </a:ext>
            </a:extLst>
          </p:cNvPr>
          <p:cNvSpPr txBox="1"/>
          <p:nvPr/>
        </p:nvSpPr>
        <p:spPr bwMode="auto">
          <a:xfrm>
            <a:off x="1259632" y="3820128"/>
            <a:ext cx="68407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偶函數在原點的斜率必須為零！斜率在原點才能連續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FA2512-8BA5-1D62-F04E-8C9A7D9729AE}"/>
              </a:ext>
            </a:extLst>
          </p:cNvPr>
          <p:cNvSpPr/>
          <p:nvPr/>
        </p:nvSpPr>
        <p:spPr>
          <a:xfrm>
            <a:off x="2681401" y="5917127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77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FCE988B-2A66-C21D-6826-8B9C03880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140" b="2922"/>
          <a:stretch/>
        </p:blipFill>
        <p:spPr>
          <a:xfrm>
            <a:off x="1114052" y="3484826"/>
            <a:ext cx="3888432" cy="9461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/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在</a:t>
                </a:r>
                <a14:m>
                  <m:oMath xmlns:m="http://schemas.openxmlformats.org/officeDocument/2006/math">
                    <m:r>
                      <a:rPr lang="en-US" altLang="zh-TW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→±∞</m:t>
                    </m:r>
                  </m:oMath>
                </a14:m>
                <a:r>
                  <a:rPr lang="zh-TW" altLang="en-US" dirty="0"/>
                  <a:t>兩者之間，解的變化就由方程式決定，我們也有一些定性的了解：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8391A2B-A559-9DCA-78FE-865D8CE75A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7277"/>
                <a:ext cx="7920880" cy="369332"/>
              </a:xfrm>
              <a:prstGeom prst="rect">
                <a:avLst/>
              </a:prstGeom>
              <a:blipFill>
                <a:blip r:embed="rId3"/>
                <a:stretch>
                  <a:fillRect l="-64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/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25">
                <a:extLst>
                  <a:ext uri="{FF2B5EF4-FFF2-40B4-BE49-F238E27FC236}">
                    <a16:creationId xmlns:a16="http://schemas.microsoft.com/office/drawing/2014/main" id="{E0C96032-EC77-EE71-7664-59DFE21FF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669313"/>
                <a:ext cx="3043551" cy="648126"/>
              </a:xfrm>
              <a:prstGeom prst="rect">
                <a:avLst/>
              </a:prstGeom>
              <a:blipFill>
                <a:blip r:embed="rId4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40817" y="675028"/>
                <a:ext cx="2278894" cy="675441"/>
              </a:xfrm>
              <a:prstGeom prst="rect">
                <a:avLst/>
              </a:prstGeom>
              <a:blipFill>
                <a:blip r:embed="rId5"/>
                <a:stretch>
                  <a:fillRect b="-74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/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的正負號會決定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的正負號！而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是斜率的變化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2932180-4A7C-6457-779D-4802023636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6401" y="1315196"/>
                <a:ext cx="6552728" cy="557781"/>
              </a:xfrm>
              <a:prstGeom prst="rect">
                <a:avLst/>
              </a:prstGeom>
              <a:blipFill>
                <a:blip r:embed="rId6"/>
                <a:stretch>
                  <a:fillRect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8F8C161F-F013-AE03-1456-97E3BD96E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738"/>
          <a:stretch/>
        </p:blipFill>
        <p:spPr>
          <a:xfrm>
            <a:off x="1105503" y="2512033"/>
            <a:ext cx="3888432" cy="9727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/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這是古典不容許的區域</a:t>
                </a:r>
                <a:r>
                  <a:rPr lang="en-US" dirty="0"/>
                  <a:t>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為正。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16F1031-1B4C-DE25-C6D7-39762143A3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1903861"/>
                <a:ext cx="5553165" cy="557781"/>
              </a:xfrm>
              <a:prstGeom prst="rect">
                <a:avLst/>
              </a:prstGeom>
              <a:blipFill>
                <a:blip r:embed="rId7"/>
                <a:stretch>
                  <a:fillRect l="-91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前述</a:t>
                </a:r>
                <a14:m>
                  <m:oMath xmlns:m="http://schemas.openxmlformats.org/officeDocument/2006/math">
                    <m:r>
                      <a:rPr lang="en-US" altLang="zh-TW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dirty="0" err="1"/>
                  <a:t>處就是這樣的例子</a:t>
                </a:r>
                <a:r>
                  <a:rPr lang="en-US" dirty="0"/>
                  <a:t>：</a:t>
                </a:r>
                <a:r>
                  <a:rPr lang="en-US" dirty="0"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增加時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/>
                  <a:t>負的斜率增加，傾斜度減小到零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5345" y="5262548"/>
                <a:ext cx="7637919" cy="369332"/>
              </a:xfrm>
              <a:prstGeom prst="rect">
                <a:avLst/>
              </a:prstGeom>
              <a:blipFill>
                <a:blip r:embed="rId8"/>
                <a:stretch>
                  <a:fillRect l="-66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/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通常就說</a:t>
                </a:r>
                <a:r>
                  <a:rPr lang="en-US" dirty="0">
                    <a:cs typeface="Times New Roman" pitchFamily="18" charset="0"/>
                  </a:rPr>
                  <a:t>：</a:t>
                </a:r>
                <a:r>
                  <a:rPr lang="en-US" dirty="0"/>
                  <a:t>古典不容許的區域，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增加時，波函數會趨離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A3390D-3CC3-E74B-E487-7E43D17E2D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4094" y="4525219"/>
                <a:ext cx="7567417" cy="369332"/>
              </a:xfrm>
              <a:prstGeom prst="rect">
                <a:avLst/>
              </a:prstGeom>
              <a:blipFill>
                <a:blip r:embed="rId9"/>
                <a:stretch>
                  <a:fillRect l="-67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/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波函數為正</a:t>
                </a:r>
                <a:r>
                  <a:rPr lang="en-US" dirty="0"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而增加！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9838BE3-3CAF-0756-FFD4-6F1A64B0C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2495316"/>
                <a:ext cx="4752528" cy="369332"/>
              </a:xfrm>
              <a:prstGeom prst="rect">
                <a:avLst/>
              </a:prstGeom>
              <a:blipFill>
                <a:blip r:embed="rId10"/>
                <a:stretch>
                  <a:fillRect l="-1067" t="-6667" r="-2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/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cs typeface="Times New Roman" pitchFamily="18" charset="0"/>
                  </a:rPr>
                  <a:t>波函數為負，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936D0DC-10C4-B9F2-CC45-A0FBC1DCE7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19236" y="3578866"/>
                <a:ext cx="4752528" cy="369332"/>
              </a:xfrm>
              <a:prstGeom prst="rect">
                <a:avLst/>
              </a:prstGeom>
              <a:blipFill>
                <a:blip r:embed="rId11"/>
                <a:stretch>
                  <a:fillRect l="-1067" t="-6452" r="-267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00654BA1-6987-EC92-587A-32A920834C6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161"/>
          <a:stretch/>
        </p:blipFill>
        <p:spPr>
          <a:xfrm>
            <a:off x="1093209" y="5676999"/>
            <a:ext cx="2908534" cy="10123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C8E6DF9-5479-560B-5878-5790D9FAEBF1}"/>
              </a:ext>
            </a:extLst>
          </p:cNvPr>
          <p:cNvSpPr/>
          <p:nvPr/>
        </p:nvSpPr>
        <p:spPr>
          <a:xfrm>
            <a:off x="1544472" y="6263421"/>
            <a:ext cx="2088232" cy="377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20B3FA-1215-CEFB-99DC-4D09AFC5AB8D}"/>
              </a:ext>
            </a:extLst>
          </p:cNvPr>
          <p:cNvSpPr txBox="1"/>
          <p:nvPr/>
        </p:nvSpPr>
        <p:spPr bwMode="auto">
          <a:xfrm>
            <a:off x="4064219" y="5975705"/>
            <a:ext cx="25821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定性上類似指數遞減</a:t>
            </a:r>
            <a:r>
              <a:rPr lang="en-US" dirty="0"/>
              <a:t>。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138B36A-8D60-E99F-B092-0C4FE144A5E9}"/>
              </a:ext>
            </a:extLst>
          </p:cNvPr>
          <p:cNvSpPr/>
          <p:nvPr/>
        </p:nvSpPr>
        <p:spPr>
          <a:xfrm>
            <a:off x="1402084" y="2512033"/>
            <a:ext cx="1008112" cy="79370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E54035E-A34D-7702-23AE-5E03F7C480B5}"/>
              </a:ext>
            </a:extLst>
          </p:cNvPr>
          <p:cNvCxnSpPr>
            <a:cxnSpLocks/>
          </p:cNvCxnSpPr>
          <p:nvPr/>
        </p:nvCxnSpPr>
        <p:spPr>
          <a:xfrm>
            <a:off x="2051720" y="3035466"/>
            <a:ext cx="1152128" cy="29402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9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5" grpId="0"/>
      <p:bldP spid="11" grpId="0"/>
      <p:bldP spid="10" grpId="0" animBg="1"/>
      <p:bldP spid="15" grpId="0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/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′′</m:t>
                              </m:r>
                            </m:sup>
                          </m:sSup>
                        </m:num>
                        <m:den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)−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5">
                <a:extLst>
                  <a:ext uri="{FF2B5EF4-FFF2-40B4-BE49-F238E27FC236}">
                    <a16:creationId xmlns:a16="http://schemas.microsoft.com/office/drawing/2014/main" id="{83A9AB78-44C0-7A41-0D96-7F626D8832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77079" y="537369"/>
                <a:ext cx="2278894" cy="675441"/>
              </a:xfrm>
              <a:prstGeom prst="rect">
                <a:avLst/>
              </a:prstGeom>
              <a:blipFill>
                <a:blip r:embed="rId2"/>
                <a:stretch>
                  <a:fillRect b="-92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/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的區域是古典容許的</a:t>
                </a:r>
                <a:r>
                  <a:rPr lang="en-US" dirty="0"/>
                  <a:t>！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為負。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F942DD6-D245-2701-91C2-5AE90E7240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231272"/>
                <a:ext cx="5199008" cy="557781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A860E449-7C6D-2C28-8281-1287536989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5456"/>
          <a:stretch/>
        </p:blipFill>
        <p:spPr>
          <a:xfrm>
            <a:off x="1165964" y="2170751"/>
            <a:ext cx="4409678" cy="17172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DEBDE-9423-BD4E-DD73-ECACA57C04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2" y="2159821"/>
            <a:ext cx="2267466" cy="2538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/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/>
                  <a:t>在古典容許的區域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增加時，波函數會趨向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軸而彎曲，直到與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軸相交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0145B2-7047-F0DE-0F92-530654FE0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4764401"/>
                <a:ext cx="7860912" cy="369332"/>
              </a:xfrm>
              <a:prstGeom prst="rect">
                <a:avLst/>
              </a:prstGeom>
              <a:blipFill>
                <a:blip r:embed="rId6"/>
                <a:stretch>
                  <a:fillRect l="-645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BA46AC3-3951-A4A5-4C4B-7CDD46DB4FC2}"/>
              </a:ext>
            </a:extLst>
          </p:cNvPr>
          <p:cNvSpPr txBox="1"/>
          <p:nvPr/>
        </p:nvSpPr>
        <p:spPr bwMode="auto">
          <a:xfrm>
            <a:off x="1066787" y="5739348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結論：</a:t>
            </a:r>
            <a:r>
              <a:rPr lang="en-US" dirty="0" err="1">
                <a:solidFill>
                  <a:srgbClr val="FF0000"/>
                </a:solidFill>
              </a:rPr>
              <a:t>在古典不容許的區域，定性上類似指數遞減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CB2CD7-E20B-4D78-23CF-391E8E1A797A}"/>
              </a:ext>
            </a:extLst>
          </p:cNvPr>
          <p:cNvSpPr txBox="1"/>
          <p:nvPr/>
        </p:nvSpPr>
        <p:spPr bwMode="auto">
          <a:xfrm>
            <a:off x="1058207" y="6135965"/>
            <a:ext cx="6633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在古典容許的區域，定性上類似來回振盪</a:t>
            </a:r>
            <a:r>
              <a:rPr lang="en-US" dirty="0">
                <a:solidFill>
                  <a:srgbClr val="FF0000"/>
                </a:solidFill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/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為正時，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為負，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減小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24C40B5-C5B7-9EDF-6985-A6DA2FF19C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9228" y="1735196"/>
                <a:ext cx="5199008" cy="369332"/>
              </a:xfrm>
              <a:prstGeom prst="rect">
                <a:avLst/>
              </a:prstGeom>
              <a:blipFill>
                <a:blip r:embed="rId7"/>
                <a:stretch>
                  <a:fillRect l="-73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/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波函數</a:t>
                </a:r>
                <a14:m>
                  <m:oMath xmlns:m="http://schemas.openxmlformats.org/officeDocument/2006/math"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>
                    <a:cs typeface="Times New Roman" pitchFamily="18" charset="0"/>
                  </a:rPr>
                  <a:t>為負時，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cs typeface="Times New Roman" pitchFamily="18" charset="0"/>
                  </a:rPr>
                  <a:t>為正，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斜率隨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C7D80C3-467B-0CCE-6575-6541BAC8B9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17022" y="3955862"/>
                <a:ext cx="5199008" cy="369332"/>
              </a:xfrm>
              <a:prstGeom prst="rect">
                <a:avLst/>
              </a:prstGeom>
              <a:blipFill>
                <a:blip r:embed="rId8"/>
                <a:stretch>
                  <a:fillRect l="-122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/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後又會趨向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彎曲，再一次又穿過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，典型的情況會來回穿過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CE4D4E8-52A7-9EFF-E93F-17EA9DF630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6" y="5185350"/>
                <a:ext cx="8077214" cy="369332"/>
              </a:xfrm>
              <a:prstGeom prst="rect">
                <a:avLst/>
              </a:prstGeom>
              <a:blipFill>
                <a:blip r:embed="rId9"/>
                <a:stretch>
                  <a:fillRect l="-629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  <p:bldP spid="7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7915"/>
          <a:stretch/>
        </p:blipFill>
        <p:spPr>
          <a:xfrm>
            <a:off x="592402" y="2922505"/>
            <a:ext cx="5213370" cy="15146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9148FC-EFCE-26AB-D632-2A64F61B46EA}"/>
              </a:ext>
            </a:extLst>
          </p:cNvPr>
          <p:cNvSpPr txBox="1"/>
          <p:nvPr/>
        </p:nvSpPr>
        <p:spPr bwMode="auto">
          <a:xfrm>
            <a:off x="586306" y="1089700"/>
            <a:ext cx="7423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策略：考慮一系列的能量值，大小不同，因此折返點不同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/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已知當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 波函數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m:t>解</m:t>
                    </m:r>
                    <m:r>
                      <a:rPr lang="zh-TW" altLang="en-US" i="1">
                        <a:latin typeface="Cambria Math"/>
                      </a:rPr>
                      <m:t>𝜓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及其斜率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會趨近於零。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29E4E7-D52F-2E5F-7F53-CD1010E2E7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6" y="1470705"/>
                <a:ext cx="7026970" cy="369332"/>
              </a:xfrm>
              <a:prstGeom prst="rect">
                <a:avLst/>
              </a:prstGeom>
              <a:blipFill>
                <a:blip r:embed="rId3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/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從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出發向內朝原點前進，</a:t>
                </a:r>
                <a:r>
                  <a:rPr lang="en-US" dirty="0"/>
                  <a:t>以斜率變化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的正負，定性得到函數的行為。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C5E2304-A995-464A-9722-A77C02803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6307" y="1867472"/>
                <a:ext cx="8386390" cy="369332"/>
              </a:xfrm>
              <a:prstGeom prst="rect">
                <a:avLst/>
              </a:prstGeom>
              <a:blipFill>
                <a:blip r:embed="rId4"/>
                <a:stretch>
                  <a:fillRect l="-60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/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而當地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)−</m:t>
                    </m:r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 err="1"/>
                  <a:t>的正負號，也就是是否為古典容許區域，會決定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 err="1"/>
                  <a:t>的正負號</a:t>
                </a:r>
                <a:r>
                  <a:rPr lang="en-US" dirty="0"/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1F46B9-8EBD-7C30-B69B-653DBFDA0F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402" y="2204864"/>
                <a:ext cx="8078797" cy="557781"/>
              </a:xfrm>
              <a:prstGeom prst="rect">
                <a:avLst/>
              </a:prstGeom>
              <a:blipFill>
                <a:blip r:embed="rId5"/>
                <a:stretch>
                  <a:fillRect l="-628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4329A5A8-B0CC-1C62-EB77-75484D8005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161"/>
          <a:stretch/>
        </p:blipFill>
        <p:spPr>
          <a:xfrm>
            <a:off x="4788024" y="3831691"/>
            <a:ext cx="2908534" cy="101230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972CCF-BEC9-E830-9491-F43A6EF899DE}"/>
              </a:ext>
            </a:extLst>
          </p:cNvPr>
          <p:cNvSpPr/>
          <p:nvPr/>
        </p:nvSpPr>
        <p:spPr>
          <a:xfrm>
            <a:off x="5220072" y="4398401"/>
            <a:ext cx="2088232" cy="4455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F9E49-17E4-9437-485E-EB0D36624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715944-C7E0-5965-D06E-3B3B32CEDE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592402" y="2922505"/>
            <a:ext cx="5213370" cy="2722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CADA1-C452-4D74-3E8A-5AA8F9434B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5989360" y="5013110"/>
            <a:ext cx="1965841" cy="832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056BB5-D388-53C6-03AA-DDB4EA6CB1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887776" y="2067427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C662573-3D2A-3862-B989-112A6CB68283}"/>
              </a:ext>
            </a:extLst>
          </p:cNvPr>
          <p:cNvCxnSpPr>
            <a:cxnSpLocks/>
          </p:cNvCxnSpPr>
          <p:nvPr/>
        </p:nvCxnSpPr>
        <p:spPr>
          <a:xfrm flipH="1">
            <a:off x="3199087" y="2693096"/>
            <a:ext cx="493555" cy="20089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A77DECE-B33C-9505-6037-91910B6507F9}"/>
              </a:ext>
            </a:extLst>
          </p:cNvPr>
          <p:cNvCxnSpPr>
            <a:cxnSpLocks/>
          </p:cNvCxnSpPr>
          <p:nvPr/>
        </p:nvCxnSpPr>
        <p:spPr>
          <a:xfrm flipH="1" flipV="1">
            <a:off x="3753601" y="5173741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DB71DCC-DC5D-DE6F-55F8-FB6F477812B4}"/>
              </a:ext>
            </a:extLst>
          </p:cNvPr>
          <p:cNvSpPr txBox="1"/>
          <p:nvPr/>
        </p:nvSpPr>
        <p:spPr bwMode="auto">
          <a:xfrm>
            <a:off x="4884052" y="3474363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但如果傾斜度到達原點，來不及降為零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/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近時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傾斜度開始漸漸下降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3BEBB22-D573-5CFD-5235-3CD12C542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5469" y="2431347"/>
                <a:ext cx="4335277" cy="369332"/>
              </a:xfrm>
              <a:prstGeom prst="rect">
                <a:avLst/>
              </a:prstGeom>
              <a:blipFill>
                <a:blip r:embed="rId5"/>
                <a:stretch>
                  <a:fillRect l="-585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87B4B30A-B3B0-58D2-B0BB-3D520FE3BB12}"/>
              </a:ext>
            </a:extLst>
          </p:cNvPr>
          <p:cNvSpPr txBox="1"/>
          <p:nvPr/>
        </p:nvSpPr>
        <p:spPr bwMode="auto">
          <a:xfrm>
            <a:off x="4905657" y="3854014"/>
            <a:ext cx="43136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斜率在原點就無法連續，此解不成立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/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如圖，對於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，沒有解！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AC2DA21-0346-351D-2BD1-8A1D048BC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75082" y="4432180"/>
                <a:ext cx="2917398" cy="369332"/>
              </a:xfrm>
              <a:prstGeom prst="rect">
                <a:avLst/>
              </a:prstGeom>
              <a:blipFill>
                <a:blip r:embed="rId6"/>
                <a:stretch>
                  <a:fillRect l="-173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/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B538CD6-1626-2825-249B-F1694601AF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7037" y="1992956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 l="-110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C84D71A-77F1-F9FD-49A9-CA98A38ADCDF}"/>
              </a:ext>
            </a:extLst>
          </p:cNvPr>
          <p:cNvSpPr txBox="1"/>
          <p:nvPr/>
        </p:nvSpPr>
        <p:spPr bwMode="auto">
          <a:xfrm>
            <a:off x="1055242" y="6364289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往內走，負的斜率繼續減小。傾斜度增加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/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在折返點內，曲線趨向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軸彎曲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85835A0-E7F1-122E-9396-F01B5BDC88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53501" y="2069200"/>
                <a:ext cx="3726954" cy="369332"/>
              </a:xfrm>
              <a:prstGeom prst="rect">
                <a:avLst/>
              </a:prstGeom>
              <a:blipFill>
                <a:blip r:embed="rId8"/>
                <a:stretch>
                  <a:fillRect l="-136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A4FD30C2-1353-2A6D-20DD-80E41DD9B4B7}"/>
              </a:ext>
            </a:extLst>
          </p:cNvPr>
          <p:cNvSpPr/>
          <p:nvPr/>
        </p:nvSpPr>
        <p:spPr>
          <a:xfrm>
            <a:off x="3275856" y="479715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/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折返點外，從無限遠傾斜度為零，</a:t>
                </a:r>
                <a:r>
                  <a:rPr lang="en-US" dirty="0" err="1">
                    <a:cs typeface="Times New Roman" pitchFamily="18" charset="0"/>
                  </a:rPr>
                  <a:t>這是</a:t>
                </a:r>
                <a:r>
                  <a:rPr lang="en-US" dirty="0" err="1"/>
                  <a:t>古典不容許的區域</a:t>
                </a:r>
                <a:r>
                  <a:rPr lang="en-US" dirty="0"/>
                  <a:t>，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i="1">
                                <a:latin typeface="Cambria Math"/>
                              </a:rPr>
                              <m:t>𝜓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den>
                    </m:f>
                  </m:oMath>
                </a14:m>
                <a:r>
                  <a:rPr lang="en-US" dirty="0"/>
                  <a:t>為正。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C07D42-9AE8-4774-3096-1B35F88599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55242" y="5885134"/>
                <a:ext cx="7215593" cy="557781"/>
              </a:xfrm>
              <a:prstGeom prst="rect">
                <a:avLst/>
              </a:prstGeom>
              <a:blipFill>
                <a:blip r:embed="rId9"/>
                <a:stretch>
                  <a:fillRect l="-703" b="-444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67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  <p:bldP spid="9" grpId="0"/>
      <p:bldP spid="10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11560" y="963093"/>
            <a:ext cx="5213370" cy="2722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1560" y="3717032"/>
            <a:ext cx="5213370" cy="1304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B093B-B7ED-6255-5EA0-8586E1DED3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2" b="45089"/>
          <a:stretch/>
        </p:blipFill>
        <p:spPr>
          <a:xfrm>
            <a:off x="4474304" y="2333381"/>
            <a:ext cx="1342792" cy="568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343" r="15420" b="53923"/>
          <a:stretch/>
        </p:blipFill>
        <p:spPr>
          <a:xfrm>
            <a:off x="2573345" y="158428"/>
            <a:ext cx="1915517" cy="66596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3218245" y="824394"/>
            <a:ext cx="312859" cy="19182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>
            <a:off x="3772759" y="2675173"/>
            <a:ext cx="943257" cy="5391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563871" y="5538781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3871" y="5930171"/>
                <a:ext cx="8536336" cy="369332"/>
              </a:xfrm>
              <a:prstGeom prst="rect">
                <a:avLst/>
              </a:prstGeom>
              <a:blipFill>
                <a:blip r:embed="rId5"/>
                <a:stretch>
                  <a:fillRect l="-594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A01A71B-0A10-A165-E283-4429C6C982B0}"/>
              </a:ext>
            </a:extLst>
          </p:cNvPr>
          <p:cNvSpPr txBox="1"/>
          <p:nvPr/>
        </p:nvSpPr>
        <p:spPr bwMode="auto">
          <a:xfrm>
            <a:off x="3855057" y="898338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/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84327-3496-92AF-1502-F9EBBE110A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55900" y="126093"/>
                <a:ext cx="4418416" cy="369332"/>
              </a:xfrm>
              <a:prstGeom prst="rect">
                <a:avLst/>
              </a:prstGeom>
              <a:blipFill>
                <a:blip r:embed="rId6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6707FF12-144D-F7A4-4404-255264DFAF4C}"/>
              </a:ext>
            </a:extLst>
          </p:cNvPr>
          <p:cNvSpPr txBox="1"/>
          <p:nvPr/>
        </p:nvSpPr>
        <p:spPr bwMode="auto">
          <a:xfrm>
            <a:off x="4567225" y="508943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CFAD803-5FAE-1FFE-A5DA-97A44228ED92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D12919C-4EE5-9EEB-2B60-4F43D6140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7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3D6F3E-0748-783E-4BE0-CA99E5A8F3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8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4ECAA5C-6BEF-A761-2D67-31C513C83297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0572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28" grpId="0"/>
      <p:bldP spid="29" grpId="0"/>
      <p:bldP spid="30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683568" y="418050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 b="18869"/>
          <a:stretch/>
        </p:blipFill>
        <p:spPr>
          <a:xfrm>
            <a:off x="683568" y="4509120"/>
            <a:ext cx="5213370" cy="1342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83568" y="3171989"/>
            <a:ext cx="5213370" cy="1304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8215FD-25A8-8018-EAD5-C69A737CDF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3" r="15420" b="53923"/>
          <a:stretch/>
        </p:blipFill>
        <p:spPr>
          <a:xfrm>
            <a:off x="3029150" y="108226"/>
            <a:ext cx="1604227" cy="55774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6C7781B-FB48-4207-E69D-9C767FB51423}"/>
              </a:ext>
            </a:extLst>
          </p:cNvPr>
          <p:cNvCxnSpPr>
            <a:cxnSpLocks/>
          </p:cNvCxnSpPr>
          <p:nvPr/>
        </p:nvCxnSpPr>
        <p:spPr>
          <a:xfrm flipH="1">
            <a:off x="3290253" y="567461"/>
            <a:ext cx="705683" cy="16301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8672454-7E35-AD44-24A0-0BB8212E215E}"/>
              </a:ext>
            </a:extLst>
          </p:cNvPr>
          <p:cNvCxnSpPr>
            <a:cxnSpLocks/>
          </p:cNvCxnSpPr>
          <p:nvPr/>
        </p:nvCxnSpPr>
        <p:spPr>
          <a:xfrm flipH="1" flipV="1">
            <a:off x="3844767" y="2669286"/>
            <a:ext cx="2199801" cy="111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4FB26EA-84CB-2068-90B9-D151AE239843}"/>
              </a:ext>
            </a:extLst>
          </p:cNvPr>
          <p:cNvSpPr txBox="1"/>
          <p:nvPr/>
        </p:nvSpPr>
        <p:spPr bwMode="auto">
          <a:xfrm>
            <a:off x="6044568" y="405887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/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F44DE7C-EFD7-F1A0-404D-3658A8BC0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2421" y="3312369"/>
                <a:ext cx="2522471" cy="369332"/>
              </a:xfrm>
              <a:prstGeom prst="rect">
                <a:avLst/>
              </a:prstGeom>
              <a:blipFill>
                <a:blip r:embed="rId4"/>
                <a:stretch>
                  <a:fillRect l="-2010" t="-6667" r="-50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/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B3C9BC3-680C-0489-ADA1-0517C8B7F3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51057" y="4428203"/>
                <a:ext cx="2952823" cy="369332"/>
              </a:xfrm>
              <a:prstGeom prst="rect">
                <a:avLst/>
              </a:prstGeom>
              <a:blipFill>
                <a:blip r:embed="rId9"/>
                <a:stretch>
                  <a:fillRect t="-6667" r="-858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斜率在原點前變號！但函數不為零，解又不成立了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5921207"/>
                <a:ext cx="7490340" cy="369332"/>
              </a:xfrm>
              <a:prstGeom prst="rect">
                <a:avLst/>
              </a:prstGeom>
              <a:blipFill>
                <a:blip r:embed="rId10"/>
                <a:stretch>
                  <a:fillRect l="-50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/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在以上的範圍，能量只能是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大一點小一點都不行，能量是量子化的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CDE773D-F4A7-55A7-5099-79FC60F397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7651" y="6323007"/>
                <a:ext cx="7707399" cy="369332"/>
              </a:xfrm>
              <a:prstGeom prst="rect">
                <a:avLst/>
              </a:prstGeom>
              <a:blipFill>
                <a:blip r:embed="rId11"/>
                <a:stretch>
                  <a:fillRect l="-493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82C7000F-3B8E-5DBF-FB6D-47559BBE56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402" b="45089"/>
          <a:stretch/>
        </p:blipFill>
        <p:spPr>
          <a:xfrm>
            <a:off x="4502326" y="1698856"/>
            <a:ext cx="1604226" cy="67942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7E21B10-7049-61C7-C795-E81741099764}"/>
              </a:ext>
            </a:extLst>
          </p:cNvPr>
          <p:cNvSpPr txBox="1"/>
          <p:nvPr/>
        </p:nvSpPr>
        <p:spPr bwMode="auto">
          <a:xfrm>
            <a:off x="5148066" y="1182185"/>
            <a:ext cx="3879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/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89610B5-A18C-B5D0-47BE-B7527D161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20699" y="430786"/>
                <a:ext cx="4418416" cy="369332"/>
              </a:xfrm>
              <a:prstGeom prst="rect">
                <a:avLst/>
              </a:prstGeom>
              <a:blipFill>
                <a:blip r:embed="rId13"/>
                <a:stretch>
                  <a:fillRect l="-1146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FCA93528-6320-58E7-73E2-142984126021}"/>
              </a:ext>
            </a:extLst>
          </p:cNvPr>
          <p:cNvSpPr txBox="1"/>
          <p:nvPr/>
        </p:nvSpPr>
        <p:spPr bwMode="auto">
          <a:xfrm>
            <a:off x="5159391" y="826195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16CCB3-7C55-D3AB-0DA4-AC68AD49AE18}"/>
              </a:ext>
            </a:extLst>
          </p:cNvPr>
          <p:cNvSpPr txBox="1"/>
          <p:nvPr/>
        </p:nvSpPr>
        <p:spPr bwMode="auto">
          <a:xfrm>
            <a:off x="6044568" y="368170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162154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EB7A19-D66F-E9B7-C32C-F057224FE9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1" b="77951"/>
          <a:stretch/>
        </p:blipFill>
        <p:spPr>
          <a:xfrm>
            <a:off x="1313670" y="443656"/>
            <a:ext cx="5213370" cy="13947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2A274-0693-ACD0-3115-344D24819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1302063" y="2213956"/>
            <a:ext cx="5213370" cy="1304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F96F14-DD30-67EB-6355-CAA785C013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978"/>
          <a:stretch/>
        </p:blipFill>
        <p:spPr>
          <a:xfrm>
            <a:off x="1331640" y="5013176"/>
            <a:ext cx="5213370" cy="130452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8DBB1B-49E8-DE19-6EED-2762F0B4A183}"/>
              </a:ext>
            </a:extLst>
          </p:cNvPr>
          <p:cNvSpPr txBox="1"/>
          <p:nvPr/>
        </p:nvSpPr>
        <p:spPr bwMode="auto">
          <a:xfrm>
            <a:off x="1302685" y="119455"/>
            <a:ext cx="52243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位能左右對稱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3D54CA-EF7E-FD83-6967-317D85E01EF4}"/>
              </a:ext>
            </a:extLst>
          </p:cNvPr>
          <p:cNvSpPr txBox="1"/>
          <p:nvPr/>
        </p:nvSpPr>
        <p:spPr bwMode="auto">
          <a:xfrm>
            <a:off x="1313670" y="1844624"/>
            <a:ext cx="54726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定態方程式的解是對稱的：偶函數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2069ED-0C2A-44A0-2F37-D37AE1F45798}"/>
              </a:ext>
            </a:extLst>
          </p:cNvPr>
          <p:cNvSpPr txBox="1"/>
          <p:nvPr/>
        </p:nvSpPr>
        <p:spPr bwMode="auto">
          <a:xfrm>
            <a:off x="1334040" y="4643844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定態方程式的解也可以反對稱的：稱為奇函數，例如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8F5568-9D3C-C699-8BAA-738C864456E6}"/>
              </a:ext>
            </a:extLst>
          </p:cNvPr>
          <p:cNvSpPr txBox="1"/>
          <p:nvPr/>
        </p:nvSpPr>
        <p:spPr bwMode="auto">
          <a:xfrm>
            <a:off x="1302063" y="3555504"/>
            <a:ext cx="39604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627CD5-557C-3E02-996C-F2FDA8A31ABB}"/>
              </a:ext>
            </a:extLst>
          </p:cNvPr>
          <p:cNvSpPr txBox="1"/>
          <p:nvPr/>
        </p:nvSpPr>
        <p:spPr bwMode="auto">
          <a:xfrm>
            <a:off x="1331639" y="6338406"/>
            <a:ext cx="69017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但注意！如此奇函數在原點的函數值必須為零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893B38-29F2-71A7-D0E7-6606B402478C}"/>
              </a:ext>
            </a:extLst>
          </p:cNvPr>
          <p:cNvSpPr txBox="1"/>
          <p:nvPr/>
        </p:nvSpPr>
        <p:spPr bwMode="auto">
          <a:xfrm>
            <a:off x="1319588" y="3914941"/>
            <a:ext cx="59742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物理應該對稱，但物理是由狀態函數的平方決定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/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狀態波函數也可以是反對稱，意思是右邊函數式左邊函數乘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CF44CE8-47A6-1EFA-46D7-FECA5B9C6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0402" y="4284273"/>
                <a:ext cx="7109045" cy="369332"/>
              </a:xfrm>
              <a:prstGeom prst="rect">
                <a:avLst/>
              </a:prstGeom>
              <a:blipFill>
                <a:blip r:embed="rId3"/>
                <a:stretch>
                  <a:fillRect l="-713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ECC54043-3A74-40F4-73F3-B3F136E74CF0}"/>
              </a:ext>
            </a:extLst>
          </p:cNvPr>
          <p:cNvSpPr txBox="1"/>
          <p:nvPr/>
        </p:nvSpPr>
        <p:spPr bwMode="auto">
          <a:xfrm>
            <a:off x="6609410" y="3088270"/>
            <a:ext cx="1440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見課本3-6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F9EB81-D5DD-5E04-D6C1-09E3561897B6}"/>
              </a:ext>
            </a:extLst>
          </p:cNvPr>
          <p:cNvSpPr txBox="1"/>
          <p:nvPr/>
        </p:nvSpPr>
        <p:spPr bwMode="auto">
          <a:xfrm>
            <a:off x="6611560" y="3498447"/>
            <a:ext cx="208823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有較細緻的討論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4830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2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60297"/>
          <a:stretch/>
        </p:blipFill>
        <p:spPr>
          <a:xfrm>
            <a:off x="823688" y="-59856"/>
            <a:ext cx="5213370" cy="2722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E1859D-6A35-8204-1F45-3A96443DA9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550"/>
          <a:stretch/>
        </p:blipFill>
        <p:spPr>
          <a:xfrm>
            <a:off x="823688" y="4031214"/>
            <a:ext cx="5213370" cy="2636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823688" y="2694083"/>
            <a:ext cx="5213370" cy="13045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/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對於大於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斜率在原點前變號，但函數不為零！解不成立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C06DC12-F9CD-8F2D-B4B5-C6057354FA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1996" y="4453234"/>
                <a:ext cx="3652004" cy="646331"/>
              </a:xfrm>
              <a:prstGeom prst="rect">
                <a:avLst/>
              </a:prstGeom>
              <a:blipFill>
                <a:blip r:embed="rId3"/>
                <a:stretch>
                  <a:fillRect l="-1389" t="-3846" r="-1042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/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但直到某更大的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，原點函數值降為零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，此解成立。是一奇函數解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C217E149-6233-7EB2-5044-5923542055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34430" y="5584645"/>
                <a:ext cx="3709569" cy="646331"/>
              </a:xfrm>
              <a:prstGeom prst="rect">
                <a:avLst/>
              </a:prstGeom>
              <a:blipFill>
                <a:blip r:embed="rId4"/>
                <a:stretch>
                  <a:fillRect l="-1365" t="-3846" b="-1346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>
            <a:extLst>
              <a:ext uri="{FF2B5EF4-FFF2-40B4-BE49-F238E27FC236}">
                <a16:creationId xmlns:a16="http://schemas.microsoft.com/office/drawing/2014/main" id="{84F773EE-2BDA-71FE-D07E-6276AD455C1E}"/>
              </a:ext>
            </a:extLst>
          </p:cNvPr>
          <p:cNvSpPr/>
          <p:nvPr/>
        </p:nvSpPr>
        <p:spPr>
          <a:xfrm>
            <a:off x="4716016" y="1214901"/>
            <a:ext cx="1152128" cy="584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5CD30F4-200F-33CC-C5D3-B96A5E12FCCF}"/>
              </a:ext>
            </a:extLst>
          </p:cNvPr>
          <p:cNvSpPr txBox="1"/>
          <p:nvPr/>
        </p:nvSpPr>
        <p:spPr bwMode="auto">
          <a:xfrm>
            <a:off x="4375213" y="1400056"/>
            <a:ext cx="50765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如果傾斜度到原點，來不及降為零，解不成立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/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由遠處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向原點靠</m:t>
                    </m:r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近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傾斜度漸漸增加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82C4F90-8282-B442-9A43-DD66AADD3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76056" y="627811"/>
                <a:ext cx="4418416" cy="369332"/>
              </a:xfrm>
              <a:prstGeom prst="rect">
                <a:avLst/>
              </a:prstGeom>
              <a:blipFill>
                <a:blip r:embed="rId5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A75DA847-5FFF-903D-EF1F-CFE96916FCA0}"/>
              </a:ext>
            </a:extLst>
          </p:cNvPr>
          <p:cNvSpPr txBox="1"/>
          <p:nvPr/>
        </p:nvSpPr>
        <p:spPr bwMode="auto">
          <a:xfrm>
            <a:off x="5087381" y="1010661"/>
            <a:ext cx="37491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到折返點後，傾斜度又漸漸減小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31F6A5E-4326-3F00-7804-B758451D3053}"/>
              </a:ext>
            </a:extLst>
          </p:cNvPr>
          <p:cNvSpPr txBox="1"/>
          <p:nvPr/>
        </p:nvSpPr>
        <p:spPr bwMode="auto">
          <a:xfrm>
            <a:off x="6009205" y="343866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傾斜度在原點恰好降為零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/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對於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，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折返點右移！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49024E2-6F75-0F56-92A1-EEF93B0DE1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7058" y="2692159"/>
                <a:ext cx="2522471" cy="369332"/>
              </a:xfrm>
              <a:prstGeom prst="rect">
                <a:avLst/>
              </a:prstGeom>
              <a:blipFill>
                <a:blip r:embed="rId6"/>
                <a:stretch>
                  <a:fillRect l="-2010" t="-10345" r="-503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/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定態方程式有解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561D0E8-1165-A26C-ED39-1797228272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5694" y="3807993"/>
                <a:ext cx="2952823" cy="369332"/>
              </a:xfrm>
              <a:prstGeom prst="rect">
                <a:avLst/>
              </a:prstGeom>
              <a:blipFill>
                <a:blip r:embed="rId7"/>
                <a:stretch>
                  <a:fillRect t="-10345" r="-427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4E5E811A-B50F-D093-E364-1A9A78A09EDC}"/>
              </a:ext>
            </a:extLst>
          </p:cNvPr>
          <p:cNvSpPr txBox="1"/>
          <p:nvPr/>
        </p:nvSpPr>
        <p:spPr bwMode="auto">
          <a:xfrm>
            <a:off x="6009205" y="3061491"/>
            <a:ext cx="29705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傾斜度有較大間隔下降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475022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1A33-E4DB-CDA8-539D-D32ADC375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D64F1DE9-37C7-7BF5-9AC5-F2150012223B}"/>
                  </a:ext>
                </a:extLst>
              </p:cNvPr>
              <p:cNvSpPr txBox="1"/>
              <p:nvPr/>
            </p:nvSpPr>
            <p:spPr bwMode="auto">
              <a:xfrm>
                <a:off x="3868013" y="3107209"/>
                <a:ext cx="1515608" cy="49686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</m:t>
                          </m:r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𝐸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den>
                          </m:f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12">
                <a:extLst>
                  <a:ext uri="{FF2B5EF4-FFF2-40B4-BE49-F238E27FC236}">
                    <a16:creationId xmlns:a16="http://schemas.microsoft.com/office/drawing/2014/main" id="{D64F1DE9-37C7-7BF5-9AC5-F21500122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8013" y="3107209"/>
                <a:ext cx="1515608" cy="496867"/>
              </a:xfrm>
              <a:prstGeom prst="rect">
                <a:avLst/>
              </a:prstGeom>
              <a:blipFill>
                <a:blip r:embed="rId2"/>
                <a:stretch>
                  <a:fillRect b="-1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8D69A745-9DFA-1718-BFD0-3B29C58F8E28}"/>
                  </a:ext>
                </a:extLst>
              </p:cNvPr>
              <p:cNvSpPr txBox="1"/>
              <p:nvPr/>
            </p:nvSpPr>
            <p:spPr bwMode="auto">
              <a:xfrm>
                <a:off x="838200" y="1634462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17">
                <a:extLst>
                  <a:ext uri="{FF2B5EF4-FFF2-40B4-BE49-F238E27FC236}">
                    <a16:creationId xmlns:a16="http://schemas.microsoft.com/office/drawing/2014/main" id="{8D69A745-9DFA-1718-BFD0-3B29C58F8E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8200" y="1634462"/>
                <a:ext cx="5683322" cy="717312"/>
              </a:xfrm>
              <a:prstGeom prst="rect">
                <a:avLst/>
              </a:prstGeom>
              <a:blipFill>
                <a:blip r:embed="rId3"/>
                <a:stretch>
                  <a:fillRect b="-34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2E22CB42-C703-7CA1-142D-532C922D8096}"/>
              </a:ext>
            </a:extLst>
          </p:cNvPr>
          <p:cNvSpPr/>
          <p:nvPr/>
        </p:nvSpPr>
        <p:spPr>
          <a:xfrm>
            <a:off x="4315800" y="1508810"/>
            <a:ext cx="2242986" cy="10544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1A57AC79-1EC9-D5C3-8B1D-3BA9FD19ED25}"/>
                  </a:ext>
                </a:extLst>
              </p:cNvPr>
              <p:cNvSpPr txBox="1"/>
              <p:nvPr/>
            </p:nvSpPr>
            <p:spPr bwMode="auto">
              <a:xfrm>
                <a:off x="843516" y="3040717"/>
                <a:ext cx="2128284" cy="62985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/>
                        </a:rPr>
                        <m:t>𝑖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ℏ</m:t>
                          </m:r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17">
                <a:extLst>
                  <a:ext uri="{FF2B5EF4-FFF2-40B4-BE49-F238E27FC236}">
                    <a16:creationId xmlns:a16="http://schemas.microsoft.com/office/drawing/2014/main" id="{1A57AC79-1EC9-D5C3-8B1D-3BA9FD19ED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3516" y="3040717"/>
                <a:ext cx="2128284" cy="629852"/>
              </a:xfrm>
              <a:prstGeom prst="rect">
                <a:avLst/>
              </a:prstGeom>
              <a:blipFill>
                <a:blip r:embed="rId4"/>
                <a:stretch>
                  <a:fillRect b="-6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D6083699-626B-32ED-7710-24EF447C1C49}"/>
              </a:ext>
            </a:extLst>
          </p:cNvPr>
          <p:cNvSpPr/>
          <p:nvPr/>
        </p:nvSpPr>
        <p:spPr>
          <a:xfrm>
            <a:off x="3397518" y="3337230"/>
            <a:ext cx="220985" cy="169810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C89A02-8A24-A092-7B48-707413A23ACD}"/>
              </a:ext>
            </a:extLst>
          </p:cNvPr>
          <p:cNvSpPr txBox="1"/>
          <p:nvPr/>
        </p:nvSpPr>
        <p:spPr>
          <a:xfrm>
            <a:off x="838200" y="3844262"/>
            <a:ext cx="441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這是非常一般的一次微分方程式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</a:p>
        </p:txBody>
      </p:sp>
      <p:sp>
        <p:nvSpPr>
          <p:cNvPr id="20" name="文字方塊 24">
            <a:extLst>
              <a:ext uri="{FF2B5EF4-FFF2-40B4-BE49-F238E27FC236}">
                <a16:creationId xmlns:a16="http://schemas.microsoft.com/office/drawing/2014/main" id="{7F36693C-5859-084E-2C8B-5252D3A1C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267200"/>
            <a:ext cx="792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如同古典的可分解波，定態波函數</a:t>
            </a:r>
            <a:r>
              <a:rPr lang="zh-TW" altLang="en-US" dirty="0">
                <a:solidFill>
                  <a:srgbClr val="FF0000"/>
                </a:solidFill>
              </a:rPr>
              <a:t>時間部分可以被分離，且可被完全決定，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5C4ECA-FA40-36AA-F29A-7E8D262DC7D3}"/>
                  </a:ext>
                </a:extLst>
              </p:cNvPr>
              <p:cNvSpPr txBox="1"/>
              <p:nvPr/>
            </p:nvSpPr>
            <p:spPr>
              <a:xfrm>
                <a:off x="838200" y="4727151"/>
                <a:ext cx="73914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 err="1"/>
                  <a:t>不完全是古典的簡諧運動演化</a:t>
                </a:r>
                <a:r>
                  <a:rPr lang="en-US" dirty="0"/>
                  <a:t>，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95C4ECA-FA40-36AA-F29A-7E8D262DC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4727151"/>
                <a:ext cx="7391400" cy="369332"/>
              </a:xfrm>
              <a:prstGeom prst="rect">
                <a:avLst/>
              </a:prstGeom>
              <a:blipFill>
                <a:blip r:embed="rId5"/>
                <a:stretch>
                  <a:fillRect l="-344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96C11957-219E-7FDF-8175-664FAAB1C8BF}"/>
              </a:ext>
            </a:extLst>
          </p:cNvPr>
          <p:cNvSpPr txBox="1"/>
          <p:nvPr/>
        </p:nvSpPr>
        <p:spPr>
          <a:xfrm>
            <a:off x="835694" y="5200782"/>
            <a:ext cx="62509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但如果取實數部的話，就是古典的簡諧運動演化</a:t>
            </a:r>
            <a:r>
              <a:rPr lang="en-US" dirty="0"/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15350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9" grpId="0" animBg="1"/>
      <p:bldP spid="12" grpId="0" animBg="1"/>
      <p:bldP spid="1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714C4F-BD31-5D04-E555-39951F134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2" t="-1" r="7458" b="77694"/>
          <a:stretch/>
        </p:blipFill>
        <p:spPr>
          <a:xfrm>
            <a:off x="598101" y="207191"/>
            <a:ext cx="4752528" cy="15298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598101" y="2007391"/>
            <a:ext cx="5213370" cy="1304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B83291-5B4F-7957-5C19-44A17854CCE5}"/>
              </a:ext>
            </a:extLst>
          </p:cNvPr>
          <p:cNvSpPr txBox="1"/>
          <p:nvPr/>
        </p:nvSpPr>
        <p:spPr bwMode="auto">
          <a:xfrm>
            <a:off x="607664" y="3397650"/>
            <a:ext cx="6336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所以條件必須剛好成立，定態方程式才會有解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能量必須恰好使得傾斜度在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由零加大，在折返點開始減小，到原點恰好減到零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7664" y="3789040"/>
                <a:ext cx="8536336" cy="369332"/>
              </a:xfrm>
              <a:prstGeom prst="rect">
                <a:avLst/>
              </a:prstGeom>
              <a:blipFill>
                <a:blip r:embed="rId3"/>
                <a:stretch>
                  <a:fillRect l="-74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37953" y="4211262"/>
            <a:ext cx="5213370" cy="13669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/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能量必須使得傾斜度在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由零加大，在折返點開始減小直到變號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15C293-6C7A-7E58-23E0-5D02671EC2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7953" y="5631702"/>
                <a:ext cx="8159942" cy="369332"/>
              </a:xfrm>
              <a:prstGeom prst="rect">
                <a:avLst/>
              </a:prstGeom>
              <a:blipFill>
                <a:blip r:embed="rId4"/>
                <a:stretch>
                  <a:fillRect l="-6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D6DBA1BA-D42B-8B72-933E-00251A6A66F8}"/>
              </a:ext>
            </a:extLst>
          </p:cNvPr>
          <p:cNvSpPr txBox="1"/>
          <p:nvPr/>
        </p:nvSpPr>
        <p:spPr bwMode="auto">
          <a:xfrm>
            <a:off x="637952" y="5998263"/>
            <a:ext cx="6306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函數值開始減小，同時使函數值在原點洽降到零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3874A-563B-2202-2A2E-31A530D1B574}"/>
              </a:ext>
            </a:extLst>
          </p:cNvPr>
          <p:cNvSpPr txBox="1"/>
          <p:nvPr/>
        </p:nvSpPr>
        <p:spPr bwMode="auto">
          <a:xfrm>
            <a:off x="6033835" y="2542734"/>
            <a:ext cx="18210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AA298-4B38-9EF5-30AE-F631EA52C2EC}"/>
              </a:ext>
            </a:extLst>
          </p:cNvPr>
          <p:cNvSpPr txBox="1"/>
          <p:nvPr/>
        </p:nvSpPr>
        <p:spPr bwMode="auto">
          <a:xfrm>
            <a:off x="6033836" y="4666014"/>
            <a:ext cx="16930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82994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6F2B2AA-8F33-7D0C-19A9-6B7299C3E906}"/>
              </a:ext>
            </a:extLst>
          </p:cNvPr>
          <p:cNvCxnSpPr/>
          <p:nvPr/>
        </p:nvCxnSpPr>
        <p:spPr>
          <a:xfrm flipH="1" flipV="1">
            <a:off x="4572000" y="2708920"/>
            <a:ext cx="144016" cy="3124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A47E7FC-2E0F-1853-FC74-E11960D03847}"/>
              </a:ext>
            </a:extLst>
          </p:cNvPr>
          <p:cNvCxnSpPr>
            <a:cxnSpLocks/>
          </p:cNvCxnSpPr>
          <p:nvPr/>
        </p:nvCxnSpPr>
        <p:spPr>
          <a:xfrm flipV="1">
            <a:off x="4283968" y="885797"/>
            <a:ext cx="216024" cy="4258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一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偶函數在原點的斜率必須為零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2922243"/>
                <a:ext cx="5328592" cy="369332"/>
              </a:xfrm>
              <a:prstGeom prst="rect">
                <a:avLst/>
              </a:prstGeom>
              <a:blipFill>
                <a:blip r:embed="rId3"/>
                <a:stretch>
                  <a:fillRect l="-952"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軸一次，奇函數在原點的函數值必須為零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9960" y="1302462"/>
                <a:ext cx="5328592" cy="369332"/>
              </a:xfrm>
              <a:prstGeom prst="rect">
                <a:avLst/>
              </a:prstGeom>
              <a:blipFill>
                <a:blip r:embed="rId4"/>
                <a:stretch>
                  <a:fillRect l="-950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/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能量再增加，折返點距原點越遠，函數曲線可以來回穿過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軸數次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AC5F42-C5E2-27FC-C98A-71686A8549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43608" y="6005294"/>
                <a:ext cx="7868096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9CB5355A-593C-A807-3059-E33A39D532B9}"/>
              </a:ext>
            </a:extLst>
          </p:cNvPr>
          <p:cNvSpPr txBox="1"/>
          <p:nvPr/>
        </p:nvSpPr>
        <p:spPr bwMode="auto">
          <a:xfrm>
            <a:off x="1043608" y="6335361"/>
            <a:ext cx="50937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但必須滿足以上條件才是解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27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1"/>
            <a:ext cx="2632484" cy="61701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/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軸一次後使偶函數在原點的斜率為零！此能量給出一個解，共穿過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軸二次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9B052EC-4964-1B8F-4733-3634424C0E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9" y="2996419"/>
                <a:ext cx="8444986" cy="369332"/>
              </a:xfrm>
              <a:prstGeom prst="rect">
                <a:avLst/>
              </a:prstGeom>
              <a:blipFill>
                <a:blip r:embed="rId3"/>
                <a:stretch>
                  <a:fillRect l="-752" t="-10345" r="-602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/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軸一次後使奇函數在原點的函數值為零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 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此能量給出一個解，共穿過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三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F00E910-987E-8D88-092C-206C8E1EE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7498" y="1285972"/>
                <a:ext cx="8758998" cy="369332"/>
              </a:xfrm>
              <a:prstGeom prst="rect">
                <a:avLst/>
              </a:prstGeom>
              <a:blipFill>
                <a:blip r:embed="rId4"/>
                <a:stretch>
                  <a:fillRect l="-725" t="-10000" r="-29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/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4FB533E-282C-31ED-B32A-F4F8390329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23728" y="6376074"/>
                <a:ext cx="5155555" cy="369332"/>
              </a:xfrm>
              <a:prstGeom prst="rect">
                <a:avLst/>
              </a:prstGeom>
              <a:blipFill>
                <a:blip r:embed="rId5"/>
                <a:stretch>
                  <a:fillRect l="-983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6992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5" t="28068" r="53161" b="4786"/>
          <a:stretch/>
        </p:blipFill>
        <p:spPr>
          <a:xfrm>
            <a:off x="3379676" y="226742"/>
            <a:ext cx="2384648" cy="5589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807210-02AE-4C32-0A69-97C7718048A1}"/>
              </a:ext>
            </a:extLst>
          </p:cNvPr>
          <p:cNvSpPr txBox="1"/>
          <p:nvPr/>
        </p:nvSpPr>
        <p:spPr bwMode="auto">
          <a:xfrm>
            <a:off x="2771800" y="6093296"/>
            <a:ext cx="4392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偶函數、奇函數隨能量增加間隔出現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864F13-3D65-CE5E-3C40-BC2A2E61F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2" r="53759" b="78674"/>
          <a:stretch/>
        </p:blipFill>
        <p:spPr>
          <a:xfrm>
            <a:off x="179512" y="2085712"/>
            <a:ext cx="2808313" cy="2088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3E6C65-EC0F-5F97-63E4-C1EA01F3AF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93" t="23484" r="3720" b="4785"/>
          <a:stretch/>
        </p:blipFill>
        <p:spPr>
          <a:xfrm>
            <a:off x="6300192" y="226742"/>
            <a:ext cx="2384648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8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2C7B001-C10D-3203-97D4-1878F70C03CE}"/>
              </a:ext>
            </a:extLst>
          </p:cNvPr>
          <p:cNvSpPr/>
          <p:nvPr/>
        </p:nvSpPr>
        <p:spPr>
          <a:xfrm>
            <a:off x="6230587" y="3544343"/>
            <a:ext cx="2806698" cy="3382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30" y="1646726"/>
            <a:ext cx="5233001" cy="31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9497" y="4594949"/>
                <a:ext cx="324733" cy="184666"/>
              </a:xfrm>
              <a:prstGeom prst="rect">
                <a:avLst/>
              </a:prstGeom>
              <a:blipFill>
                <a:blip r:embed="rId3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5" descr="f40_02">
            <a:extLst>
              <a:ext uri="{FF2B5EF4-FFF2-40B4-BE49-F238E27FC236}">
                <a16:creationId xmlns:a16="http://schemas.microsoft.com/office/drawing/2014/main" id="{E8F92603-A57B-FA6D-769B-5239E81E6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587" y="1759020"/>
            <a:ext cx="2806698" cy="1899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/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10">
                <a:extLst>
                  <a:ext uri="{FF2B5EF4-FFF2-40B4-BE49-F238E27FC236}">
                    <a16:creationId xmlns:a16="http://schemas.microsoft.com/office/drawing/2014/main" id="{374C9EBC-E7B6-80FB-BEC8-961B9A703E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4140" y="1869767"/>
                <a:ext cx="662682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E87C6B35-45CA-A0C3-5147-A8BDBD29A5C8}"/>
              </a:ext>
            </a:extLst>
          </p:cNvPr>
          <p:cNvSpPr txBox="1"/>
          <p:nvPr/>
        </p:nvSpPr>
        <p:spPr bwMode="auto">
          <a:xfrm>
            <a:off x="437578" y="5059279"/>
            <a:ext cx="3496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偶函數、奇函數也是間隔分佈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/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能階定態解會有個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−1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Node節點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BD18D58-6473-427D-ABE0-5A6F713EA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454" y="5900817"/>
                <a:ext cx="4666011" cy="369332"/>
              </a:xfrm>
              <a:prstGeom prst="rect">
                <a:avLst/>
              </a:prstGeom>
              <a:blipFill>
                <a:blip r:embed="rId6"/>
                <a:stretch>
                  <a:fillRect l="-108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/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 Box 3">
                <a:extLst>
                  <a:ext uri="{FF2B5EF4-FFF2-40B4-BE49-F238E27FC236}">
                    <a16:creationId xmlns:a16="http://schemas.microsoft.com/office/drawing/2014/main" id="{FEDCC4F9-0030-FBFF-7B65-559491610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693" y="3436918"/>
                <a:ext cx="156845" cy="250825"/>
              </a:xfrm>
              <a:prstGeom prst="rect">
                <a:avLst/>
              </a:prstGeom>
              <a:blipFill>
                <a:blip r:embed="rId7"/>
                <a:stretch>
                  <a:fillRect b="-19048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/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 Box 3">
                <a:extLst>
                  <a:ext uri="{FF2B5EF4-FFF2-40B4-BE49-F238E27FC236}">
                    <a16:creationId xmlns:a16="http://schemas.microsoft.com/office/drawing/2014/main" id="{0772C029-756C-2E96-D09D-A1588548C7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8847" y="3467257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/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00" b="0" i="1" smtClean="0">
                          <a:effectLst/>
                          <a:latin typeface="Cambria Math" panose="02040503050406030204" pitchFamily="18" charset="0"/>
                          <a:ea typeface="PMingLiU" panose="02020500000000000000" pitchFamily="18" charset="-120"/>
                          <a:cs typeface="Times New Roman" panose="020206030504050203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 Box 3">
                <a:extLst>
                  <a:ext uri="{FF2B5EF4-FFF2-40B4-BE49-F238E27FC236}">
                    <a16:creationId xmlns:a16="http://schemas.microsoft.com/office/drawing/2014/main" id="{F23702B7-0E5B-C755-1ABA-8BCB52B89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547" y="4533394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/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solidFill>
                <a:schemeClr val="lt1"/>
              </a:solidFill>
              <a:ln w="6350"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1000" i="1">
                              <a:effectLst/>
                              <a:latin typeface="Cambria Math" panose="02040503050406030204" pitchFamily="18" charset="0"/>
                              <a:ea typeface="PMingLiU" panose="02020500000000000000" pitchFamily="18" charset="-12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GB" sz="1000" dirty="0">
                  <a:effectLst/>
                  <a:latin typeface="Calibri" panose="020F0502020204030204" pitchFamily="34" charset="0"/>
                  <a:ea typeface="PMingLiU" panose="02020500000000000000" pitchFamily="18" charset="-12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 Box 3">
                <a:extLst>
                  <a:ext uri="{FF2B5EF4-FFF2-40B4-BE49-F238E27FC236}">
                    <a16:creationId xmlns:a16="http://schemas.microsoft.com/office/drawing/2014/main" id="{FB2A406D-7F72-985F-9DAE-AC57271FDE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260" y="4515880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25000"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0CACAEB3-BF36-03D6-421F-05EBC3FC5435}"/>
              </a:ext>
            </a:extLst>
          </p:cNvPr>
          <p:cNvSpPr txBox="1"/>
          <p:nvPr/>
        </p:nvSpPr>
        <p:spPr bwMode="auto">
          <a:xfrm>
            <a:off x="437578" y="688836"/>
            <a:ext cx="64018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在無限大位能的問題中，如果將原點置於位能井的中央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F036EB-7276-8A12-8B5C-0EDBB9381B19}"/>
              </a:ext>
            </a:extLst>
          </p:cNvPr>
          <p:cNvSpPr txBox="1"/>
          <p:nvPr/>
        </p:nvSpPr>
        <p:spPr bwMode="auto">
          <a:xfrm>
            <a:off x="417572" y="1142251"/>
            <a:ext cx="55446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就更能利用本徵函數是奇函數或偶函數的特性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/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</m:e>
                      </m:rad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zh-TW" altLang="en-US" i="1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10">
                <a:extLst>
                  <a:ext uri="{FF2B5EF4-FFF2-40B4-BE49-F238E27FC236}">
                    <a16:creationId xmlns:a16="http://schemas.microsoft.com/office/drawing/2014/main" id="{58E5D88F-A0C4-B181-1CE2-86FFC38EFE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205474" y="3948326"/>
                <a:ext cx="1957331" cy="9106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/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2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8" name="矩形 25">
                <a:extLst>
                  <a:ext uri="{FF2B5EF4-FFF2-40B4-BE49-F238E27FC236}">
                    <a16:creationId xmlns:a16="http://schemas.microsoft.com/office/drawing/2014/main" id="{CEAA4867-2E77-26A3-CA3A-495D22C235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3756" y="3452011"/>
                <a:ext cx="324733" cy="184666"/>
              </a:xfrm>
              <a:prstGeom prst="rect">
                <a:avLst/>
              </a:prstGeom>
              <a:blipFill>
                <a:blip r:embed="rId12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0559244-7BA3-C415-DB5A-506D2A187222}"/>
              </a:ext>
            </a:extLst>
          </p:cNvPr>
          <p:cNvSpPr txBox="1"/>
          <p:nvPr/>
        </p:nvSpPr>
        <p:spPr bwMode="auto">
          <a:xfrm>
            <a:off x="5221847" y="404107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B6C16F-5F33-60F0-A52C-496F5B8C1BA9}"/>
              </a:ext>
            </a:extLst>
          </p:cNvPr>
          <p:cNvSpPr txBox="1"/>
          <p:nvPr/>
        </p:nvSpPr>
        <p:spPr bwMode="auto">
          <a:xfrm>
            <a:off x="5201901" y="3008197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F05BA99-1DA6-4F5A-A291-D24B4CAD20A1}"/>
              </a:ext>
            </a:extLst>
          </p:cNvPr>
          <p:cNvSpPr txBox="1"/>
          <p:nvPr/>
        </p:nvSpPr>
        <p:spPr bwMode="auto">
          <a:xfrm>
            <a:off x="5221847" y="1881304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138D87-D52D-8929-41EB-FA457E64CCD7}"/>
              </a:ext>
            </a:extLst>
          </p:cNvPr>
          <p:cNvSpPr txBox="1"/>
          <p:nvPr/>
        </p:nvSpPr>
        <p:spPr bwMode="auto">
          <a:xfrm>
            <a:off x="5221847" y="3561946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1573CAC-51F0-2510-AA58-297651A77713}"/>
              </a:ext>
            </a:extLst>
          </p:cNvPr>
          <p:cNvSpPr txBox="1"/>
          <p:nvPr/>
        </p:nvSpPr>
        <p:spPr bwMode="auto">
          <a:xfrm>
            <a:off x="5236942" y="2442325"/>
            <a:ext cx="14201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FB3BBF-843B-23DB-9812-83218CAFBA2D}"/>
              </a:ext>
            </a:extLst>
          </p:cNvPr>
          <p:cNvSpPr txBox="1"/>
          <p:nvPr/>
        </p:nvSpPr>
        <p:spPr bwMode="auto">
          <a:xfrm>
            <a:off x="423480" y="5466975"/>
            <a:ext cx="75918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偶函數在原點的斜率為零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，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奇函數在原點的函數值必須為零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389DF0-36FB-4494-8115-45A310877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2794149"/>
            <a:ext cx="5544616" cy="2964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2E117E-B71B-0BEF-D74D-2B4A3F1F8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605794"/>
            <a:ext cx="5544616" cy="2220273"/>
          </a:xfrm>
          <a:prstGeom prst="rect">
            <a:avLst/>
          </a:prstGeom>
        </p:spPr>
      </p:pic>
      <p:pic>
        <p:nvPicPr>
          <p:cNvPr id="5" name="Picture 8" descr="http://photos.aip.org/history/Thumbnails/schrodinger_erwin_a1.jpg">
            <a:extLst>
              <a:ext uri="{FF2B5EF4-FFF2-40B4-BE49-F238E27FC236}">
                <a16:creationId xmlns:a16="http://schemas.microsoft.com/office/drawing/2014/main" id="{BF79107C-E6EE-4BAF-636D-EA883B848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213" y="1844824"/>
            <a:ext cx="20859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724E70-D517-0C53-00C6-4FB11FA98895}"/>
              </a:ext>
            </a:extLst>
          </p:cNvPr>
          <p:cNvSpPr txBox="1"/>
          <p:nvPr/>
        </p:nvSpPr>
        <p:spPr bwMode="auto">
          <a:xfrm>
            <a:off x="2016521" y="172550"/>
            <a:ext cx="49685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We can do better! Solving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Euqation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/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ADAAB38B-24C5-6FC1-3F55-FA4349CE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16663" y="5892043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/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E7CF37E2-6C2F-DD32-3061-03821D4748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860032" y="5919328"/>
                <a:ext cx="2870466" cy="648126"/>
              </a:xfrm>
              <a:prstGeom prst="rect">
                <a:avLst/>
              </a:prstGeom>
              <a:blipFill>
                <a:blip r:embed="rId6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/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B2B11F4-FBFF-BD05-9E0D-9D825F92D4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40352" y="5796855"/>
                <a:ext cx="1096389" cy="9106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ight Arrow 8">
            <a:extLst>
              <a:ext uri="{FF2B5EF4-FFF2-40B4-BE49-F238E27FC236}">
                <a16:creationId xmlns:a16="http://schemas.microsoft.com/office/drawing/2014/main" id="{821DB275-48C6-83D9-D10F-99B0B8309721}"/>
              </a:ext>
            </a:extLst>
          </p:cNvPr>
          <p:cNvSpPr/>
          <p:nvPr/>
        </p:nvSpPr>
        <p:spPr>
          <a:xfrm>
            <a:off x="4355976" y="6165304"/>
            <a:ext cx="266512" cy="21602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/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69FC92D8-86A7-4EB6-17A9-0CEC9136CE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95972" y="5285156"/>
                <a:ext cx="1618456" cy="369332"/>
              </a:xfrm>
              <a:prstGeom prst="rect">
                <a:avLst/>
              </a:prstGeom>
              <a:blipFill>
                <a:blip r:embed="rId8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995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/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0D1DD54C-83D4-937B-9C8E-2B93B23C6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952" y="287442"/>
                <a:ext cx="2870466" cy="648126"/>
              </a:xfrm>
              <a:prstGeom prst="rect">
                <a:avLst/>
              </a:prstGeom>
              <a:blipFill>
                <a:blip r:embed="rId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/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83B43BFB-34C0-8EA6-CC25-8C70334886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91995" y="1548378"/>
                <a:ext cx="1220655" cy="9106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/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0648903-EB5B-E817-1F57-EDDEDA8CE7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1721310"/>
                <a:ext cx="606443" cy="566694"/>
              </a:xfrm>
              <a:prstGeom prst="rect">
                <a:avLst/>
              </a:prstGeom>
              <a:blipFill>
                <a:blip r:embed="rId4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F4E88A4-C72E-911F-20E3-BD6FFC958374}"/>
              </a:ext>
            </a:extLst>
          </p:cNvPr>
          <p:cNvSpPr txBox="1"/>
          <p:nvPr/>
        </p:nvSpPr>
        <p:spPr bwMode="auto">
          <a:xfrm>
            <a:off x="1421798" y="1816647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單位是長度平方的倒數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6E9D1-5D59-AB32-56BB-C4A8B99CFDD8}"/>
              </a:ext>
            </a:extLst>
          </p:cNvPr>
          <p:cNvSpPr txBox="1"/>
          <p:nvPr/>
        </p:nvSpPr>
        <p:spPr bwMode="auto">
          <a:xfrm>
            <a:off x="3100207" y="2456433"/>
            <a:ext cx="51442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我們可以選擇長度單位使此式的數值等於1。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/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67BC78AA-0510-2617-7719-F1BC5D74F6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3830095"/>
                <a:ext cx="2080121" cy="648126"/>
              </a:xfrm>
              <a:prstGeom prst="rect">
                <a:avLst/>
              </a:prstGeom>
              <a:blipFill>
                <a:blip r:embed="rId5"/>
                <a:stretch>
                  <a:fillRect b="-57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/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5A80A4F3-F6CA-FF9A-AE7B-ECAB56E9D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77648" y="2784957"/>
                <a:ext cx="919867" cy="618246"/>
              </a:xfrm>
              <a:prstGeom prst="rect">
                <a:avLst/>
              </a:prstGeom>
              <a:blipFill>
                <a:blip r:embed="rId6"/>
                <a:stretch>
                  <a:fillRect b="-20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/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9" name="文字方塊 9">
                <a:extLst>
                  <a:ext uri="{FF2B5EF4-FFF2-40B4-BE49-F238E27FC236}">
                    <a16:creationId xmlns:a16="http://schemas.microsoft.com/office/drawing/2014/main" id="{0D8EE3E9-BEBE-F2D2-7E50-0CEA93493F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1991" y="5092618"/>
                <a:ext cx="1877886" cy="648126"/>
              </a:xfrm>
              <a:prstGeom prst="rect">
                <a:avLst/>
              </a:prstGeom>
              <a:blipFill>
                <a:blip r:embed="rId7"/>
                <a:stretch>
                  <a:fillRect b="-377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/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59583B5E-3F65-281C-D30F-AB9DA17F4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0951" y="5066584"/>
                <a:ext cx="1846724" cy="695447"/>
              </a:xfrm>
              <a:prstGeom prst="rect">
                <a:avLst/>
              </a:prstGeom>
              <a:blipFill>
                <a:blip r:embed="rId8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ight Arrow 20">
            <a:extLst>
              <a:ext uri="{FF2B5EF4-FFF2-40B4-BE49-F238E27FC236}">
                <a16:creationId xmlns:a16="http://schemas.microsoft.com/office/drawing/2014/main" id="{839794AD-FF1F-5C0C-B4AF-2361874B96A9}"/>
              </a:ext>
            </a:extLst>
          </p:cNvPr>
          <p:cNvSpPr/>
          <p:nvPr/>
        </p:nvSpPr>
        <p:spPr>
          <a:xfrm>
            <a:off x="2859808" y="5293742"/>
            <a:ext cx="657995" cy="272565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/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0EDC7360-5E85-835F-324B-6AC7ECE383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85685" y="5580536"/>
                <a:ext cx="1356653" cy="91069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/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99E33E0E-C209-7B71-A4EF-6278DBDFEA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58855" y="4433684"/>
                <a:ext cx="971292" cy="612732"/>
              </a:xfrm>
              <a:prstGeom prst="rect">
                <a:avLst/>
              </a:prstGeom>
              <a:blipFill>
                <a:blip r:embed="rId10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F14C2AEB-839D-8310-B81D-89E62DC45965}"/>
              </a:ext>
            </a:extLst>
          </p:cNvPr>
          <p:cNvSpPr txBox="1"/>
          <p:nvPr/>
        </p:nvSpPr>
        <p:spPr bwMode="auto">
          <a:xfrm>
            <a:off x="762082" y="977983"/>
            <a:ext cx="74783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很神奇又自然的：我們可以取任一個較方便的長度單位來解此方程式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11297-9155-7CF8-948E-D3454281B7F2}"/>
              </a:ext>
            </a:extLst>
          </p:cNvPr>
          <p:cNvSpPr txBox="1"/>
          <p:nvPr/>
        </p:nvSpPr>
        <p:spPr bwMode="auto">
          <a:xfrm>
            <a:off x="736215" y="3453570"/>
            <a:ext cx="222275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方程式簡化為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/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方程式只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剩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一個參數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den>
                    </m:f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無單位，可以定義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為單位能量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，引入：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19521B2-765E-C1AD-FDE6-541A4D131D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7170" y="4511564"/>
                <a:ext cx="7781653" cy="485646"/>
              </a:xfrm>
              <a:prstGeom prst="rect">
                <a:avLst/>
              </a:prstGeom>
              <a:blipFill>
                <a:blip r:embed="rId11"/>
                <a:stretch>
                  <a:fillRect l="-651" b="-512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/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給此單位制中的位置、新的名字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508B6AA-D916-A41C-05F4-B5E31C1301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8679" y="5757123"/>
                <a:ext cx="4746072" cy="369332"/>
              </a:xfrm>
              <a:prstGeom prst="rect">
                <a:avLst/>
              </a:prstGeom>
              <a:blipFill>
                <a:blip r:embed="rId12"/>
                <a:stretch>
                  <a:fillRect l="-106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/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他們可以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很容易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換算回到原來的單位制的位置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48DB63D-7BFC-7DDB-94EB-02F4BF6CB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50996" y="6142834"/>
                <a:ext cx="6311392" cy="369332"/>
              </a:xfrm>
              <a:prstGeom prst="rect">
                <a:avLst/>
              </a:prstGeom>
              <a:blipFill>
                <a:blip r:embed="rId13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53E57BA-3EC5-74DE-38FF-AAAE4618FD63}"/>
              </a:ext>
            </a:extLst>
          </p:cNvPr>
          <p:cNvSpPr txBox="1"/>
          <p:nvPr/>
        </p:nvSpPr>
        <p:spPr bwMode="auto">
          <a:xfrm>
            <a:off x="5476494" y="1334679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得到解後再換算回原單位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1A91193-A0D7-0F5E-56F3-22B0A9AE85F4}"/>
              </a:ext>
            </a:extLst>
          </p:cNvPr>
          <p:cNvSpPr/>
          <p:nvPr/>
        </p:nvSpPr>
        <p:spPr>
          <a:xfrm>
            <a:off x="1530414" y="202309"/>
            <a:ext cx="720080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96A5DF-07BC-B77F-9577-2E8FFE9FC247}"/>
              </a:ext>
            </a:extLst>
          </p:cNvPr>
          <p:cNvSpPr/>
          <p:nvPr/>
        </p:nvSpPr>
        <p:spPr>
          <a:xfrm>
            <a:off x="2769109" y="189184"/>
            <a:ext cx="650763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E0270-334D-F9BA-C6AA-78E8EF8A5903}"/>
              </a:ext>
            </a:extLst>
          </p:cNvPr>
          <p:cNvSpPr txBox="1"/>
          <p:nvPr/>
        </p:nvSpPr>
        <p:spPr bwMode="auto">
          <a:xfrm>
            <a:off x="3604397" y="461351"/>
            <a:ext cx="29013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這些常數很繁雜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/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那第一個常數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  <a:ea typeface="Cambria Math"/>
                              </a:rPr>
                              <m:t>ℏ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也等於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CAA1960-50F9-9236-6639-6A0514716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944337" y="2793610"/>
                <a:ext cx="3793245" cy="524054"/>
              </a:xfrm>
              <a:prstGeom prst="rect">
                <a:avLst/>
              </a:prstGeom>
              <a:blipFill>
                <a:blip r:embed="rId14"/>
                <a:stretch>
                  <a:fillRect l="-1338"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>
            <a:extLst>
              <a:ext uri="{FF2B5EF4-FFF2-40B4-BE49-F238E27FC236}">
                <a16:creationId xmlns:a16="http://schemas.microsoft.com/office/drawing/2014/main" id="{D19FBEAB-74EE-16BB-816B-886FD040CE7B}"/>
              </a:ext>
            </a:extLst>
          </p:cNvPr>
          <p:cNvSpPr/>
          <p:nvPr/>
        </p:nvSpPr>
        <p:spPr>
          <a:xfrm>
            <a:off x="2173114" y="3767794"/>
            <a:ext cx="455735" cy="838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/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8" name="文字方塊 9">
                <a:extLst>
                  <a:ext uri="{FF2B5EF4-FFF2-40B4-BE49-F238E27FC236}">
                    <a16:creationId xmlns:a16="http://schemas.microsoft.com/office/drawing/2014/main" id="{40A172D5-2666-8AF0-7D81-20378E4F8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7532" y="2789850"/>
                <a:ext cx="1044132" cy="566694"/>
              </a:xfrm>
              <a:prstGeom prst="rect">
                <a:avLst/>
              </a:prstGeom>
              <a:blipFill>
                <a:blip r:embed="rId15"/>
                <a:stretch>
                  <a:fillRect b="-4348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40CD827-232C-0A4C-3C10-95D1231A626E}"/>
              </a:ext>
            </a:extLst>
          </p:cNvPr>
          <p:cNvSpPr txBox="1"/>
          <p:nvPr/>
        </p:nvSpPr>
        <p:spPr bwMode="auto">
          <a:xfrm>
            <a:off x="5476494" y="1817540"/>
            <a:ext cx="3171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單位是長度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801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8" grpId="0"/>
      <p:bldP spid="9" grpId="0"/>
      <p:bldP spid="12" grpId="0" animBg="1"/>
      <p:bldP spid="15" grpId="0" animBg="1"/>
      <p:bldP spid="19" grpId="0" animBg="1"/>
      <p:bldP spid="20" grpId="0" animBg="1"/>
      <p:bldP spid="21" grpId="0" animBg="1"/>
      <p:bldP spid="2" grpId="0" animBg="1"/>
      <p:bldP spid="4" grpId="0" animBg="1"/>
      <p:bldP spid="7" grpId="0"/>
      <p:bldP spid="10" grpId="0"/>
      <p:bldP spid="13" grpId="0"/>
      <p:bldP spid="22" grpId="0"/>
      <p:bldP spid="26" grpId="0"/>
      <p:bldP spid="27" grpId="0" animBg="1"/>
      <p:bldP spid="28" grpId="0" animBg="1"/>
      <p:bldP spid="2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916F3-D29A-CD72-9783-21DC43E567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703D47-038C-9E0D-0DF7-8A52F14D8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867" y="1052736"/>
            <a:ext cx="5336199" cy="40481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CBE7F9-E6F3-C9FB-E360-F2C79BDC6471}"/>
              </a:ext>
            </a:extLst>
          </p:cNvPr>
          <p:cNvSpPr txBox="1"/>
          <p:nvPr/>
        </p:nvSpPr>
        <p:spPr bwMode="auto">
          <a:xfrm>
            <a:off x="1907704" y="472868"/>
            <a:ext cx="35283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薛丁格怎麼解這個方程式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B5DBBC-A3B7-CCED-65D8-7A8486B82250}"/>
              </a:ext>
            </a:extLst>
          </p:cNvPr>
          <p:cNvSpPr txBox="1"/>
          <p:nvPr/>
        </p:nvSpPr>
        <p:spPr bwMode="auto">
          <a:xfrm>
            <a:off x="2025678" y="5148049"/>
            <a:ext cx="25922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他直接知道答案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/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883DF5A-E5B6-DF8C-2BFD-A6DE6494DE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11268" y="5564543"/>
                <a:ext cx="3779560" cy="532518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/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D4E6ED73-D1FD-709F-67BA-541F5EBA1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75997" y="309811"/>
                <a:ext cx="1906739" cy="695447"/>
              </a:xfrm>
              <a:prstGeom prst="rect">
                <a:avLst/>
              </a:prstGeom>
              <a:blipFill>
                <a:blip r:embed="rId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FE5A9EDC-B54F-3DD7-4C74-8D0F5D41188D}"/>
              </a:ext>
            </a:extLst>
          </p:cNvPr>
          <p:cNvSpPr txBox="1"/>
          <p:nvPr/>
        </p:nvSpPr>
        <p:spPr bwMode="auto">
          <a:xfrm>
            <a:off x="2025678" y="6145210"/>
            <a:ext cx="66507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這是一個指數遞減的高斯分佈函數，乘上一個Hermite多項式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1B0A082-4A3A-70AD-DC6E-F85B9D1C4149}"/>
              </a:ext>
            </a:extLst>
          </p:cNvPr>
          <p:cNvSpPr/>
          <p:nvPr/>
        </p:nvSpPr>
        <p:spPr>
          <a:xfrm>
            <a:off x="3491880" y="2924944"/>
            <a:ext cx="2304256" cy="6480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73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/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有限次多項式無法是此式的解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，因為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顯然比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num>
                      <m:den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及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來得高階。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72CC98E-EA8C-D07E-B525-46C859DFF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957833"/>
                <a:ext cx="7071187" cy="555152"/>
              </a:xfrm>
              <a:prstGeom prst="rect">
                <a:avLst/>
              </a:prstGeom>
              <a:blipFill>
                <a:blip r:embed="rId2"/>
                <a:stretch>
                  <a:fillRect l="-717" b="-222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/>
              <p:nvPr/>
            </p:nvSpPr>
            <p:spPr bwMode="auto">
              <a:xfrm>
                <a:off x="5354989" y="4923824"/>
                <a:ext cx="1931042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EB08C82E-A5F7-E469-1605-AD9A7340F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54989" y="4923824"/>
                <a:ext cx="1931042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4364504" y="5385399"/>
                <a:ext cx="193104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4504" y="5385399"/>
                <a:ext cx="1931041" cy="695447"/>
              </a:xfrm>
              <a:prstGeom prst="rect">
                <a:avLst/>
              </a:prstGeom>
              <a:blipFill>
                <a:blip r:embed="rId4"/>
                <a:stretch>
                  <a:fillRect b="-35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/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退而求其次，薛丁格猜想解可能是一個非多項式函數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乘上多項式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542EE67-39B8-39ED-F649-E50E21090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2372277"/>
                <a:ext cx="7857490" cy="369332"/>
              </a:xfrm>
              <a:prstGeom prst="rect">
                <a:avLst/>
              </a:prstGeom>
              <a:blipFill>
                <a:blip r:embed="rId5"/>
                <a:stretch>
                  <a:fillRect l="-645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/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F02D99F-3C15-FA3E-8C12-1AA267618B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5347" y="2778532"/>
                <a:ext cx="220297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/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20456848-015D-F54E-650A-64BCEA5457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2315" y="318357"/>
                <a:ext cx="2250681" cy="695447"/>
              </a:xfrm>
              <a:prstGeom prst="rect">
                <a:avLst/>
              </a:prstGeom>
              <a:blipFill>
                <a:blip r:embed="rId7"/>
                <a:stretch>
                  <a:fillRect b="-53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/>
              <p:nvPr/>
            </p:nvSpPr>
            <p:spPr bwMode="auto">
              <a:xfrm>
                <a:off x="1091107" y="4379077"/>
                <a:ext cx="785749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多項式相比之下如一個常數， 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→∞，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~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0316F5-7DBB-00FD-21F5-BBCFBBDC7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379077"/>
                <a:ext cx="7857491" cy="369332"/>
              </a:xfrm>
              <a:prstGeom prst="rect">
                <a:avLst/>
              </a:prstGeom>
              <a:blipFill>
                <a:blip r:embed="rId8"/>
                <a:stretch>
                  <a:fillRect l="-48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/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78EC3EC-84B2-03CB-DCF0-EBC338BCBB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57561" y="3076599"/>
                <a:ext cx="3678058" cy="532518"/>
              </a:xfrm>
              <a:prstGeom prst="rect">
                <a:avLst/>
              </a:prstGeom>
              <a:blipFill>
                <a:blip r:embed="rId9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/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但薛丁格如何猜到正確的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呢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？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9C4F9A-9211-B15A-8DF3-17889AB5BB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3059590"/>
                <a:ext cx="4215451" cy="521746"/>
              </a:xfrm>
              <a:prstGeom prst="rect">
                <a:avLst/>
              </a:prstGeom>
              <a:blipFill>
                <a:blip r:embed="rId10"/>
                <a:stretch>
                  <a:fillRect l="-1201" b="-1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/>
              <p:nvPr/>
            </p:nvSpPr>
            <p:spPr bwMode="auto">
              <a:xfrm>
                <a:off x="1078129" y="4944791"/>
                <a:ext cx="441699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而在無限遠處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第二項比較重要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DC1706-0BD2-3322-98AB-7B343C845C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78129" y="4944791"/>
                <a:ext cx="4416997" cy="369332"/>
              </a:xfrm>
              <a:prstGeom prst="rect">
                <a:avLst/>
              </a:prstGeom>
              <a:blipFill>
                <a:blip r:embed="rId11"/>
                <a:stretch>
                  <a:fillRect l="-114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/>
              <p:nvPr/>
            </p:nvSpPr>
            <p:spPr bwMode="auto">
              <a:xfrm>
                <a:off x="1114574" y="6147239"/>
                <a:ext cx="338090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解出此方程式就可以得到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C730057-4B5F-F761-6771-BC2135C5A1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4574" y="6147239"/>
                <a:ext cx="3380909" cy="369332"/>
              </a:xfrm>
              <a:prstGeom prst="rect">
                <a:avLst/>
              </a:prstGeom>
              <a:blipFill>
                <a:blip r:embed="rId12"/>
                <a:stretch>
                  <a:fillRect l="-1498"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FEEFCB3-682C-9DDA-1A65-A0C07AF76784}"/>
              </a:ext>
            </a:extLst>
          </p:cNvPr>
          <p:cNvSpPr txBox="1"/>
          <p:nvPr/>
        </p:nvSpPr>
        <p:spPr bwMode="auto">
          <a:xfrm>
            <a:off x="1091107" y="1834493"/>
            <a:ext cx="7071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而且有限次多項式在無限遠處會發散，不符合定態的要求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/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猜想：在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𝑦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→∞ 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必須趨近於零，且比多項式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h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重要，才能使整個解趨零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06B9CF-F8BE-113F-5F24-7E19730BC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1107" y="4003452"/>
                <a:ext cx="7945390" cy="369332"/>
              </a:xfrm>
              <a:prstGeom prst="rect">
                <a:avLst/>
              </a:prstGeom>
              <a:blipFill>
                <a:blip r:embed="rId13"/>
                <a:stretch>
                  <a:fillRect l="-478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/>
              <p:nvPr/>
            </p:nvSpPr>
            <p:spPr bwMode="auto">
              <a:xfrm>
                <a:off x="1161751" y="5362125"/>
                <a:ext cx="2310697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C442C0EB-E8AB-B47B-F726-ACB918DE2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1751" y="5362125"/>
                <a:ext cx="2310697" cy="695447"/>
              </a:xfrm>
              <a:prstGeom prst="rect">
                <a:avLst/>
              </a:prstGeom>
              <a:blipFill>
                <a:blip r:embed="rId14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Arrow 15">
            <a:extLst>
              <a:ext uri="{FF2B5EF4-FFF2-40B4-BE49-F238E27FC236}">
                <a16:creationId xmlns:a16="http://schemas.microsoft.com/office/drawing/2014/main" id="{0F46666F-F91F-F783-4BDE-85DEF1ADCD07}"/>
              </a:ext>
            </a:extLst>
          </p:cNvPr>
          <p:cNvSpPr/>
          <p:nvPr/>
        </p:nvSpPr>
        <p:spPr>
          <a:xfrm>
            <a:off x="3717159" y="5611743"/>
            <a:ext cx="432048" cy="274387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/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的最高次項沒有人可以抵消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B9F3AC7-A119-F692-B270-6E2C1733F9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18356" y="1434378"/>
                <a:ext cx="3772036" cy="369332"/>
              </a:xfrm>
              <a:prstGeom prst="rect">
                <a:avLst/>
              </a:prstGeom>
              <a:blipFill>
                <a:blip r:embed="rId16"/>
                <a:stretch>
                  <a:fillRect t="-6452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48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 animBg="1"/>
      <p:bldP spid="15" grpId="0"/>
      <p:bldP spid="2" grpId="0" animBg="1"/>
      <p:bldP spid="3" grpId="0"/>
      <p:bldP spid="18" grpId="0"/>
      <p:bldP spid="21" grpId="0"/>
      <p:bldP spid="5" grpId="0"/>
      <p:bldP spid="11" grpId="0"/>
      <p:bldP spid="14" grpId="0" animBg="1"/>
      <p:bldP spid="1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/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A6E1E4DA-A258-FFBE-F439-65F6345776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66348"/>
                <a:ext cx="2097434" cy="532518"/>
              </a:xfrm>
              <a:prstGeom prst="rect">
                <a:avLst/>
              </a:prstGeom>
              <a:blipFill>
                <a:blip r:embed="rId2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/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cs typeface="Times New Roman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𝑦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6CB32E2F-D575-A721-2312-A617941871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938" y="1728850"/>
                <a:ext cx="2470356" cy="695447"/>
              </a:xfrm>
              <a:prstGeom prst="rect">
                <a:avLst/>
              </a:prstGeom>
              <a:blipFill>
                <a:blip r:embed="rId3"/>
                <a:stretch>
                  <a:fillRect b="-35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F77B65FB-9FF6-7110-895F-1CEF13F95398}"/>
              </a:ext>
            </a:extLst>
          </p:cNvPr>
          <p:cNvSpPr txBox="1"/>
          <p:nvPr/>
        </p:nvSpPr>
        <p:spPr bwMode="auto">
          <a:xfrm>
            <a:off x="795201" y="2470590"/>
            <a:ext cx="66677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TW" altLang="en-US" dirty="0"/>
              <a:t>因此如果這樣設定：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/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A01EB426-D38C-7807-0F37-BD373233E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48936" y="1074089"/>
                <a:ext cx="1576201" cy="532518"/>
              </a:xfrm>
              <a:prstGeom prst="rect">
                <a:avLst/>
              </a:prstGeom>
              <a:blipFill>
                <a:blip r:embed="rId4"/>
                <a:stretch>
                  <a:fillRect b="-69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/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4" name="文字方塊 9">
                <a:extLst>
                  <a:ext uri="{FF2B5EF4-FFF2-40B4-BE49-F238E27FC236}">
                    <a16:creationId xmlns:a16="http://schemas.microsoft.com/office/drawing/2014/main" id="{6B5786AB-701C-02EE-A33E-3E007C7C7F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474" y="4244058"/>
                <a:ext cx="1846724" cy="695447"/>
              </a:xfrm>
              <a:prstGeom prst="rect">
                <a:avLst/>
              </a:prstGeom>
              <a:blipFill>
                <a:blip r:embed="rId5"/>
                <a:stretch>
                  <a:fillRect b="-545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own Arrow 14">
            <a:extLst>
              <a:ext uri="{FF2B5EF4-FFF2-40B4-BE49-F238E27FC236}">
                <a16:creationId xmlns:a16="http://schemas.microsoft.com/office/drawing/2014/main" id="{436284A8-2AF1-EAB2-5444-F1A1435BF3A8}"/>
              </a:ext>
            </a:extLst>
          </p:cNvPr>
          <p:cNvSpPr/>
          <p:nvPr/>
        </p:nvSpPr>
        <p:spPr>
          <a:xfrm rot="16200000">
            <a:off x="2745303" y="4506337"/>
            <a:ext cx="168646" cy="24837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/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4D072493-375B-1351-D254-0AD87FCB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27584" y="5306390"/>
                <a:ext cx="3026919" cy="695447"/>
              </a:xfrm>
              <a:prstGeom prst="rect">
                <a:avLst/>
              </a:prstGeom>
              <a:blipFill>
                <a:blip r:embed="rId6"/>
                <a:stretch>
                  <a:fillRect b="-89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/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真的消失了。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0572793-2332-3F19-5FB2-C67318DFB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986208" y="5469447"/>
                <a:ext cx="2830682" cy="369332"/>
              </a:xfrm>
              <a:prstGeom prst="rect">
                <a:avLst/>
              </a:prstGeom>
              <a:blipFill>
                <a:blip r:embed="rId7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/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 err="1">
                    <a:cs typeface="Times New Roman" pitchFamily="18" charset="0"/>
                  </a:rPr>
                  <a:t>而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err="1"/>
                  <a:t>很容易就可以找到，就是一個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高斯分佈函數，課本有細膩的推導</a:t>
                </a:r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P86。</a:t>
                </a:r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1715B80-41B7-A7A9-63EE-87C76CB746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285853"/>
                <a:ext cx="7755761" cy="369332"/>
              </a:xfrm>
              <a:prstGeom prst="rect">
                <a:avLst/>
              </a:prstGeom>
              <a:blipFill>
                <a:blip r:embed="rId9"/>
                <a:stretch>
                  <a:fillRect l="-654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/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就可能有有限次多項式的解！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951B3F-4F32-BC8D-9F47-68240CAB43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1309" y="3429000"/>
                <a:ext cx="4572000" cy="369332"/>
              </a:xfrm>
              <a:prstGeom prst="rect">
                <a:avLst/>
              </a:prstGeom>
              <a:blipFill>
                <a:blip r:embed="rId10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008DDEFD-7DDB-2010-1D3D-18AE8D89B56C}"/>
              </a:ext>
            </a:extLst>
          </p:cNvPr>
          <p:cNvSpPr txBox="1"/>
          <p:nvPr/>
        </p:nvSpPr>
        <p:spPr bwMode="auto">
          <a:xfrm>
            <a:off x="827584" y="6165304"/>
            <a:ext cx="80144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後兩項是同次多項式，第一項則較低次，故後兩項的最高次項可以彼此抵消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3E397D-A124-F3A9-AB9B-2BC1E48F50E5}"/>
              </a:ext>
            </a:extLst>
          </p:cNvPr>
          <p:cNvSpPr txBox="1"/>
          <p:nvPr/>
        </p:nvSpPr>
        <p:spPr bwMode="auto">
          <a:xfrm>
            <a:off x="811309" y="678331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我們直接代入驗證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/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/>
                              </a:rPr>
                              <m:t>𝑑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/>
                            <a:ea typeface="Cambria Math"/>
                          </a:rPr>
                          <m:t>𝑑</m:t>
                        </m:r>
                        <m:sSup>
                          <m:sSup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sz="18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𝑦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f>
                      <m:f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𝑑h</m:t>
                        </m:r>
                      </m:num>
                      <m:den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𝑑𝑦</m:t>
                        </m:r>
                      </m:den>
                    </m:f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i="1">
                            <a:latin typeface="Cambria Math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altLang="zh-TW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</m:d>
                  </m:oMath>
                </a14:m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6C42667E-0E63-2150-A3F4-9AEEC535D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73054" y="4262849"/>
                <a:ext cx="5922968" cy="6190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own Arrow 8">
            <a:extLst>
              <a:ext uri="{FF2B5EF4-FFF2-40B4-BE49-F238E27FC236}">
                <a16:creationId xmlns:a16="http://schemas.microsoft.com/office/drawing/2014/main" id="{D9861E68-B70F-2C02-149D-0824B6010F8F}"/>
              </a:ext>
            </a:extLst>
          </p:cNvPr>
          <p:cNvSpPr/>
          <p:nvPr/>
        </p:nvSpPr>
        <p:spPr>
          <a:xfrm>
            <a:off x="3635896" y="4870646"/>
            <a:ext cx="144016" cy="358554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/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/>
                  <a:t>滿足的方程式為：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9B9CDCE-DC5F-40D1-060C-B2E8EAB2B2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8901" y="3822839"/>
                <a:ext cx="4572000" cy="369332"/>
              </a:xfrm>
              <a:prstGeom prst="rect">
                <a:avLst/>
              </a:prstGeom>
              <a:blipFill>
                <a:blip r:embed="rId12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106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  <p:bldP spid="14" grpId="0" animBg="1"/>
      <p:bldP spid="15" grpId="0" animBg="1"/>
      <p:bldP spid="16" grpId="0" animBg="1"/>
      <p:bldP spid="18" grpId="0"/>
      <p:bldP spid="6" grpId="0"/>
      <p:bldP spid="2" grpId="0"/>
      <p:bldP spid="5" grpId="0" animBg="1"/>
      <p:bldP spid="9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4" name="Rectangle 13"/>
          <p:cNvSpPr>
            <a:spLocks noChangeArrowheads="1"/>
          </p:cNvSpPr>
          <p:nvPr/>
        </p:nvSpPr>
        <p:spPr bwMode="auto">
          <a:xfrm>
            <a:off x="0" y="20764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p:sp>
        <p:nvSpPr>
          <p:cNvPr id="16395" name="文字方塊 15"/>
          <p:cNvSpPr txBox="1">
            <a:spLocks noChangeArrowheads="1"/>
          </p:cNvSpPr>
          <p:nvPr/>
        </p:nvSpPr>
        <p:spPr bwMode="auto">
          <a:xfrm>
            <a:off x="1185633" y="1265060"/>
            <a:ext cx="5857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定態解的特點是：時間部分與空間部分分離。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1219157" y="3568849"/>
                <a:ext cx="4320481" cy="3698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滿足此</a:t>
                </a:r>
                <a:r>
                  <a:rPr lang="zh-TW" altLang="en-US" dirty="0">
                    <a:solidFill>
                      <a:srgbClr val="FF0000"/>
                    </a:solidFill>
                  </a:rPr>
                  <a:t>常微分方程式</a:t>
                </a:r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157" y="3568849"/>
                <a:ext cx="4320481" cy="369888"/>
              </a:xfrm>
              <a:prstGeom prst="rect">
                <a:avLst/>
              </a:prstGeom>
              <a:blipFill>
                <a:blip r:embed="rId2"/>
                <a:stretch>
                  <a:fillRect l="-293" t="-6452" b="-1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661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7625" y="853721"/>
                <a:ext cx="770485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solidFill>
                      <a:srgbClr val="FF0000"/>
                    </a:solidFill>
                  </a:rPr>
                  <a:t>時間部分已解出，現在我們來寫定態解空間位置部分</a:t>
                </a:r>
                <a14:m>
                  <m:oMath xmlns:m="http://schemas.openxmlformats.org/officeDocument/2006/math">
                    <m:r>
                      <a:rPr lang="zh-TW" altLang="en-US" i="1" smtClean="0">
                        <a:solidFill>
                          <a:srgbClr val="FF0000"/>
                        </a:solidFill>
                        <a:latin typeface="Cambria Math"/>
                        <a:cs typeface="Times New Roman" pitchFamily="18" charset="0"/>
                      </a:rPr>
                      <m:t>𝜓</m:t>
                    </m:r>
                    <m:d>
                      <m:dPr>
                        <m:ctrlPr>
                          <a:rPr lang="en-US" altLang="zh-TW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solidFill>
                              <a:srgbClr val="FF0000"/>
                            </a:solidFill>
                            <a:latin typeface="Cambria Math"/>
                            <a:cs typeface="Times New Roman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>
                    <a:solidFill>
                      <a:srgbClr val="FF0000"/>
                    </a:solidFill>
                  </a:rPr>
                  <a:t>滿足的方程式：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2" name="文字方塊 15">
                <a:extLst>
                  <a:ext uri="{FF2B5EF4-FFF2-40B4-BE49-F238E27FC236}">
                    <a16:creationId xmlns:a16="http://schemas.microsoft.com/office/drawing/2014/main" id="{78E5B52A-0AEE-5482-6EC3-230F2C6638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5" y="853721"/>
                <a:ext cx="7704856" cy="369332"/>
              </a:xfrm>
              <a:prstGeom prst="rect">
                <a:avLst/>
              </a:prstGeom>
              <a:blipFill>
                <a:blip r:embed="rId3"/>
                <a:stretch>
                  <a:fillRect l="-65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/>
              <p:nvPr/>
            </p:nvSpPr>
            <p:spPr bwMode="auto">
              <a:xfrm>
                <a:off x="1237976" y="4070448"/>
                <a:ext cx="4435573" cy="64812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i="1">
                          <a:latin typeface="Cambria Math"/>
                        </a:rPr>
                        <m:t>+</m:t>
                      </m:r>
                      <m:r>
                        <a:rPr lang="en-US" altLang="zh-TW" i="1">
                          <a:latin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14">
                <a:extLst>
                  <a:ext uri="{FF2B5EF4-FFF2-40B4-BE49-F238E27FC236}">
                    <a16:creationId xmlns:a16="http://schemas.microsoft.com/office/drawing/2014/main" id="{5B4CDC4D-115B-63CA-D468-794D59A15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37976" y="4070448"/>
                <a:ext cx="4435573" cy="648126"/>
              </a:xfrm>
              <a:prstGeom prst="rect">
                <a:avLst/>
              </a:prstGeom>
              <a:blipFill>
                <a:blip r:embed="rId4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/>
              <p:nvPr/>
            </p:nvSpPr>
            <p:spPr bwMode="auto">
              <a:xfrm>
                <a:off x="1242274" y="4891491"/>
                <a:ext cx="4128631" cy="717312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14">
                <a:extLst>
                  <a:ext uri="{FF2B5EF4-FFF2-40B4-BE49-F238E27FC236}">
                    <a16:creationId xmlns:a16="http://schemas.microsoft.com/office/drawing/2014/main" id="{51F13163-CD5C-F44F-C71F-39D9ECEF5C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42274" y="4891491"/>
                <a:ext cx="4128631" cy="717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/>
              <p:nvPr/>
            </p:nvSpPr>
            <p:spPr bwMode="auto">
              <a:xfrm>
                <a:off x="1187624" y="1844824"/>
                <a:ext cx="5683322" cy="71731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+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𝑉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𝑖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ℏ</m:t>
                      </m:r>
                      <m:f>
                        <m:f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den>
                      </m:f>
                      <m:f>
                        <m:f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  <m:r>
                        <a:rPr lang="en-US" altLang="zh-TW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≡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17">
                <a:extLst>
                  <a:ext uri="{FF2B5EF4-FFF2-40B4-BE49-F238E27FC236}">
                    <a16:creationId xmlns:a16="http://schemas.microsoft.com/office/drawing/2014/main" id="{1EBD963D-753F-BF45-ADB8-FD933927C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1844824"/>
                <a:ext cx="5683322" cy="717312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864879DF-130C-A963-9F7D-8A9846565FE5}"/>
              </a:ext>
            </a:extLst>
          </p:cNvPr>
          <p:cNvSpPr/>
          <p:nvPr/>
        </p:nvSpPr>
        <p:spPr>
          <a:xfrm>
            <a:off x="1219157" y="1730133"/>
            <a:ext cx="3568867" cy="10671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W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/>
              <p:nvPr/>
            </p:nvSpPr>
            <p:spPr>
              <a:xfrm>
                <a:off x="1187624" y="3194903"/>
                <a:ext cx="623396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zh-TW" altLang="en-US" dirty="0"/>
                  <a:t>位置函數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(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  <m:r>
                      <a:rPr lang="en-US" altLang="zh-TW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zh-TW" altLang="en-US" dirty="0"/>
                  <a:t>對應特定的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，因此將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zh-TW" altLang="en-US" dirty="0"/>
                  <a:t>寫在足標：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TW" altLang="en-US" i="1">
                            <a:latin typeface="Cambria Math"/>
                          </a:rPr>
                          <m:t>𝜓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𝐸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dirty="0"/>
                  <a:t>：</a:t>
                </a:r>
              </a:p>
            </p:txBody>
          </p:sp>
        </mc:Choice>
        <mc:Fallback xmlns="">
          <p:sp>
            <p:nvSpPr>
              <p:cNvPr id="11" name="文字方塊 16">
                <a:extLst>
                  <a:ext uri="{FF2B5EF4-FFF2-40B4-BE49-F238E27FC236}">
                    <a16:creationId xmlns:a16="http://schemas.microsoft.com/office/drawing/2014/main" id="{B83B88AA-696A-3BC9-B43F-29AB6BF77B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3194903"/>
                <a:ext cx="6233964" cy="369332"/>
              </a:xfrm>
              <a:prstGeom prst="rect">
                <a:avLst/>
              </a:prstGeom>
              <a:blipFill>
                <a:blip r:embed="rId7"/>
                <a:stretch>
                  <a:fillRect l="-813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6">
            <a:extLst>
              <a:ext uri="{FF2B5EF4-FFF2-40B4-BE49-F238E27FC236}">
                <a16:creationId xmlns:a16="http://schemas.microsoft.com/office/drawing/2014/main" id="{FC2A642B-AFBB-E7C3-BABC-7DAA2AA13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7976" y="6147243"/>
            <a:ext cx="3186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</a:rPr>
              <a:t>與時間無關之薛丁格方程式</a:t>
            </a:r>
            <a:r>
              <a:rPr lang="zh-TW" altLang="en-US" dirty="0"/>
              <a:t>。</a:t>
            </a:r>
          </a:p>
        </p:txBody>
      </p:sp>
      <p:sp>
        <p:nvSpPr>
          <p:cNvPr id="5" name="Text Box 19">
            <a:extLst>
              <a:ext uri="{FF2B5EF4-FFF2-40B4-BE49-F238E27FC236}">
                <a16:creationId xmlns:a16="http://schemas.microsoft.com/office/drawing/2014/main" id="{14F568CB-2273-3880-81AD-BD5FDBF81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7976" y="5766304"/>
            <a:ext cx="47065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Time-Independent </a:t>
            </a:r>
            <a:r>
              <a:rPr kumimoji="0" lang="en-US" altLang="zh-TW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Schrodinger Equation</a:t>
            </a:r>
            <a:endParaRPr kumimoji="0"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98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8" grpId="0" animBg="1"/>
      <p:bldP spid="11" grpId="0"/>
      <p:bldP spid="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437CEEE-D657-6E21-EFF9-A23486FC2E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632" b="40346"/>
          <a:stretch/>
        </p:blipFill>
        <p:spPr>
          <a:xfrm>
            <a:off x="617968" y="1830541"/>
            <a:ext cx="3928730" cy="9830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/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趨近指數遞減，在原點附近維持緩慢變化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9F025E1-1118-10B9-9C68-E741DA1B8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381524"/>
                <a:ext cx="5443920" cy="369332"/>
              </a:xfrm>
              <a:prstGeom prst="rect">
                <a:avLst/>
              </a:prstGeom>
              <a:blipFill>
                <a:blip r:embed="rId3"/>
                <a:stretch>
                  <a:fillRect l="-69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ABC1BF3-0B5E-EC14-6B73-B5F6595E1A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068"/>
          <a:stretch/>
        </p:blipFill>
        <p:spPr>
          <a:xfrm>
            <a:off x="617968" y="3665966"/>
            <a:ext cx="4784684" cy="125451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/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𝑢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zh-TW" altLang="en-US" i="0">
                              <a:latin typeface="+mj-ea"/>
                              <a:ea typeface="+mj-ea"/>
                            </a:rPr>
                            <m:t>一個特別的多項式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B7991B4-F027-7893-CEC1-BA4DD3E66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407627"/>
                <a:ext cx="3678058" cy="532518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/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讓我們先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感覺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一下這個函數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的特性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24CB227-6C55-B619-EAD7-FA7960EDB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1116" y="20199"/>
                <a:ext cx="4856693" cy="369332"/>
              </a:xfrm>
              <a:prstGeom prst="rect">
                <a:avLst/>
              </a:prstGeom>
              <a:blipFill>
                <a:blip r:embed="rId5"/>
                <a:stretch>
                  <a:fillRect l="-104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/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zh-TW" altLang="en-US" i="1" dirty="0">
                        <a:latin typeface="Cambria Math" panose="02040503050406030204" pitchFamily="18" charset="0"/>
                        <a:ea typeface="+mj-ea"/>
                      </a:rPr>
                      <m:t>式中</m:t>
                    </m:r>
                    <m:r>
                      <m:rPr>
                        <m:nor/>
                      </m:rPr>
                      <a:rPr lang="en-US" altLang="zh-TW" b="0" i="0" dirty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 err="1"/>
                  <a:t>是常數，此函數就是一個單純的高斯分佈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E28426-F425-AB29-C5F6-73BAB4D291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9953" y="1041126"/>
                <a:ext cx="7028095" cy="369332"/>
              </a:xfrm>
              <a:prstGeom prst="rect">
                <a:avLst/>
              </a:prstGeom>
              <a:blipFill>
                <a:blip r:embed="rId6"/>
                <a:stretch>
                  <a:fillRect l="-541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/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ea typeface="+mj-ea"/>
                  </a:rPr>
                  <a:t>若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  <a:ea typeface="+mj-ea"/>
                      </a:rPr>
                      <m:t>(</m:t>
                    </m:r>
                    <m:r>
                      <m:rPr>
                        <m:nor/>
                      </m:rPr>
                      <a:rPr lang="zh-TW" altLang="en-US" i="0" smtClean="0">
                        <a:latin typeface="+mj-ea"/>
                        <a:ea typeface="+mj-ea"/>
                      </a:rPr>
                      <m:t>特別的多項式</m:t>
                    </m:r>
                    <m:r>
                      <m:rPr>
                        <m:nor/>
                      </m:rPr>
                      <a:rPr lang="en-US" altLang="zh-TW" b="0" i="0" smtClean="0">
                        <a:latin typeface="+mj-ea"/>
                        <a:ea typeface="+mj-ea"/>
                      </a:rPr>
                      <m:t>)</m:t>
                    </m:r>
                  </m:oMath>
                </a14:m>
                <a:r>
                  <a:rPr lang="en-US" dirty="0"/>
                  <a:t>是一次方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，</a:t>
                </a:r>
                <a:r>
                  <a:rPr lang="en-US" dirty="0" err="1"/>
                  <a:t>此函數在遠處是高斯分佈</a:t>
                </a:r>
                <a:r>
                  <a:rPr lang="en-US" dirty="0"/>
                  <a:t>：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7E26A9C-FB5A-8931-F7C2-631208191B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2867400"/>
                <a:ext cx="7028095" cy="369332"/>
              </a:xfrm>
              <a:prstGeom prst="rect">
                <a:avLst/>
              </a:prstGeom>
              <a:blipFill>
                <a:blip r:embed="rId7"/>
                <a:stretch>
                  <a:fillRect l="-72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/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趨近指數遞減，在原點附近穿過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軸，在此函數需為零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0AB934E-EF69-65C5-992F-FF01EB08A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7968" y="3207798"/>
                <a:ext cx="6306414" cy="369332"/>
              </a:xfrm>
              <a:prstGeom prst="rect">
                <a:avLst/>
              </a:prstGeom>
              <a:blipFill>
                <a:blip r:embed="rId8"/>
                <a:stretch>
                  <a:fillRect l="-80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/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大膽猜想：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此解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在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rPr>
                      <m:t>趨近</m:t>
                    </m:r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∞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處由高斯分佈控制</a:t>
                </a:r>
                <a:r>
                  <a:rPr lang="en-US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，在原點附近則由多項式控制</a:t>
                </a:r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F063332-CA7A-D57F-3C51-62282CBB2B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4948891"/>
                <a:ext cx="8485203" cy="369332"/>
              </a:xfrm>
              <a:prstGeom prst="rect">
                <a:avLst/>
              </a:prstGeom>
              <a:blipFill>
                <a:blip r:embed="rId9"/>
                <a:stretch>
                  <a:fillRect l="-448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2D8F4262-7B84-0622-7CC0-6572CC0B3E4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10" t="47299" r="53958" b="39817"/>
          <a:stretch/>
        </p:blipFill>
        <p:spPr>
          <a:xfrm>
            <a:off x="643270" y="5763798"/>
            <a:ext cx="2160240" cy="10039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49DF82-0AA3-2BED-E908-DD2F7113562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506" t="28916" r="55763" b="59658"/>
          <a:stretch/>
        </p:blipFill>
        <p:spPr>
          <a:xfrm>
            <a:off x="3155185" y="5733255"/>
            <a:ext cx="2354903" cy="10039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/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該多項式若是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次，則會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穿過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軸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次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越大能量越大。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541F6E6-0BA9-9E52-7AD5-7EA817510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58797" y="5325802"/>
                <a:ext cx="6306414" cy="369332"/>
              </a:xfrm>
              <a:prstGeom prst="rect">
                <a:avLst/>
              </a:prstGeom>
              <a:blipFill>
                <a:blip r:embed="rId11"/>
                <a:stretch>
                  <a:fillRect l="-60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3D63213-752F-E932-2D93-3A2347BD77C8}"/>
              </a:ext>
            </a:extLst>
          </p:cNvPr>
          <p:cNvSpPr txBox="1"/>
          <p:nvPr/>
        </p:nvSpPr>
        <p:spPr bwMode="auto">
          <a:xfrm>
            <a:off x="5580112" y="4149080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0360C1-866E-9C65-2082-354AA4743499}"/>
              </a:ext>
            </a:extLst>
          </p:cNvPr>
          <p:cNvSpPr txBox="1"/>
          <p:nvPr/>
        </p:nvSpPr>
        <p:spPr bwMode="auto">
          <a:xfrm>
            <a:off x="4788024" y="2143203"/>
            <a:ext cx="2304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這是偶函數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023906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  <p:bldP spid="18" grpId="0"/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/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8315AB00-29EE-1809-618D-C92B70848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513417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71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/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這個方程式有有限次多項式解嗎？先讓我們假設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3527E916-1C92-12B3-DC9A-101CFA34A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6319" y="1305505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/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9">
                <a:extLst>
                  <a:ext uri="{FF2B5EF4-FFF2-40B4-BE49-F238E27FC236}">
                    <a16:creationId xmlns:a16="http://schemas.microsoft.com/office/drawing/2014/main" id="{D0862D8D-867F-6FA6-0076-BA8671CA4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1654841"/>
                <a:ext cx="4425058" cy="378245"/>
              </a:xfrm>
              <a:prstGeom prst="rect">
                <a:avLst/>
              </a:prstGeom>
              <a:blipFill>
                <a:blip r:embed="rId4"/>
                <a:stretch>
                  <a:fillRect b="-645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58CB6B3F-3E2D-C576-6B8A-17834300E1D6}"/>
              </a:ext>
            </a:extLst>
          </p:cNvPr>
          <p:cNvSpPr txBox="1"/>
          <p:nvPr/>
        </p:nvSpPr>
        <p:spPr bwMode="auto">
          <a:xfrm>
            <a:off x="1273824" y="2033086"/>
            <a:ext cx="4320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代入後先看各項的最高次的貢獻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/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E4DF6E-7F27-453F-1453-9F22CA9F25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3824" y="2489577"/>
                <a:ext cx="4400115" cy="369332"/>
              </a:xfrm>
              <a:prstGeom prst="rect">
                <a:avLst/>
              </a:prstGeom>
              <a:blipFill>
                <a:blip r:embed="rId5"/>
                <a:stretch>
                  <a:fillRect b="-96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6FB6A7E-B1E9-91C6-1D06-1603282F6D77}"/>
              </a:ext>
            </a:extLst>
          </p:cNvPr>
          <p:cNvSpPr txBox="1"/>
          <p:nvPr/>
        </p:nvSpPr>
        <p:spPr bwMode="auto">
          <a:xfrm>
            <a:off x="1273824" y="3041198"/>
            <a:ext cx="769066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第一項的貢獻其實小兩次，在此可以先忽略。第二項與第三項必須抵消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/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2747E06E-0D30-30AF-B31C-BCB57996A9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3463954"/>
                <a:ext cx="3125663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/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C7AE29F4-DA54-0B4D-9963-6690999BD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332657"/>
                <a:ext cx="2101153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/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+1≡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9">
                <a:extLst>
                  <a:ext uri="{FF2B5EF4-FFF2-40B4-BE49-F238E27FC236}">
                    <a16:creationId xmlns:a16="http://schemas.microsoft.com/office/drawing/2014/main" id="{B35704A2-D72C-D745-A075-8697C3985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4800045"/>
                <a:ext cx="1941878" cy="612732"/>
              </a:xfrm>
              <a:prstGeom prst="rect">
                <a:avLst/>
              </a:prstGeom>
              <a:blipFill>
                <a:blip r:embed="rId8"/>
                <a:stretch>
                  <a:fillRect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38EA670-4106-CE68-BEEC-DAD35CBE23CD}"/>
              </a:ext>
            </a:extLst>
          </p:cNvPr>
          <p:cNvSpPr txBox="1"/>
          <p:nvPr/>
        </p:nvSpPr>
        <p:spPr bwMode="auto">
          <a:xfrm>
            <a:off x="1247936" y="3931145"/>
            <a:ext cx="43463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簡化後得到一個極漂亮的式子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/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2" name="文字方塊 9">
                <a:extLst>
                  <a:ext uri="{FF2B5EF4-FFF2-40B4-BE49-F238E27FC236}">
                    <a16:creationId xmlns:a16="http://schemas.microsoft.com/office/drawing/2014/main" id="{BABB6723-F772-D2A2-056C-2D2636705D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71329" y="5808446"/>
                <a:ext cx="1819088" cy="618631"/>
              </a:xfrm>
              <a:prstGeom prst="rect">
                <a:avLst/>
              </a:prstGeom>
              <a:blipFill>
                <a:blip r:embed="rId9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/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只有當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為奇整數時，方程式才有可歸一化的有限次多項式解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！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091BE20-7E20-BA1E-7E30-AE474768CD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259632" y="5425945"/>
                <a:ext cx="6624736" cy="369332"/>
              </a:xfrm>
              <a:prstGeom prst="rect">
                <a:avLst/>
              </a:prstGeom>
              <a:blipFill>
                <a:blip r:embed="rId10"/>
                <a:stretch>
                  <a:fillRect l="-76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3C20FE4-A41B-88F6-3920-63FB98718724}"/>
              </a:ext>
            </a:extLst>
          </p:cNvPr>
          <p:cNvSpPr txBox="1"/>
          <p:nvPr/>
        </p:nvSpPr>
        <p:spPr bwMode="auto">
          <a:xfrm>
            <a:off x="3201510" y="5928734"/>
            <a:ext cx="54171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能量只有在這些值時，定態方程式才有解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8604E0-47AE-2910-7928-AA698552D6B4}"/>
              </a:ext>
            </a:extLst>
          </p:cNvPr>
          <p:cNvSpPr txBox="1"/>
          <p:nvPr/>
        </p:nvSpPr>
        <p:spPr bwMode="auto">
          <a:xfrm>
            <a:off x="1229278" y="6413321"/>
            <a:ext cx="59816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量子簡諧運動的能量是量子化的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07B152-51D1-075F-7FDB-5D4B7B172FC2}"/>
              </a:ext>
            </a:extLst>
          </p:cNvPr>
          <p:cNvSpPr txBox="1"/>
          <p:nvPr/>
        </p:nvSpPr>
        <p:spPr bwMode="auto">
          <a:xfrm>
            <a:off x="1258121" y="70799"/>
            <a:ext cx="63814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以上是一個猜測的過程，是否可行，必須直接求解</a:t>
            </a:r>
            <a:r>
              <a:rPr lang="en-US" dirty="0"/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/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是多項式解的冪次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是該解對應的能量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E3910E9-16D3-CE3D-BF03-37F9204845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09850" y="4332657"/>
                <a:ext cx="5417130" cy="369332"/>
              </a:xfrm>
              <a:prstGeom prst="rect">
                <a:avLst/>
              </a:prstGeom>
              <a:blipFill>
                <a:blip r:embed="rId11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17">
            <a:extLst>
              <a:ext uri="{FF2B5EF4-FFF2-40B4-BE49-F238E27FC236}">
                <a16:creationId xmlns:a16="http://schemas.microsoft.com/office/drawing/2014/main" id="{F78F4D50-D2EB-31C5-31A1-25034C67E03F}"/>
              </a:ext>
            </a:extLst>
          </p:cNvPr>
          <p:cNvSpPr/>
          <p:nvPr/>
        </p:nvSpPr>
        <p:spPr>
          <a:xfrm>
            <a:off x="2123728" y="1674837"/>
            <a:ext cx="648072" cy="458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8F13350-C414-D2AA-A0AD-8D7A277563B0}"/>
              </a:ext>
            </a:extLst>
          </p:cNvPr>
          <p:cNvCxnSpPr>
            <a:stCxn id="18" idx="0"/>
          </p:cNvCxnSpPr>
          <p:nvPr/>
        </p:nvCxnSpPr>
        <p:spPr>
          <a:xfrm flipH="1" flipV="1">
            <a:off x="1763688" y="764704"/>
            <a:ext cx="684076" cy="9101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ACA62DD-E63C-7527-D82D-75A41C0700BD}"/>
              </a:ext>
            </a:extLst>
          </p:cNvPr>
          <p:cNvCxnSpPr>
            <a:cxnSpLocks/>
            <a:stCxn id="18" idx="7"/>
          </p:cNvCxnSpPr>
          <p:nvPr/>
        </p:nvCxnSpPr>
        <p:spPr>
          <a:xfrm flipH="1" flipV="1">
            <a:off x="2600164" y="764704"/>
            <a:ext cx="76728" cy="9772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92463D7-611B-4B61-90E2-ACEA6F4C6F43}"/>
              </a:ext>
            </a:extLst>
          </p:cNvPr>
          <p:cNvCxnSpPr>
            <a:cxnSpLocks/>
          </p:cNvCxnSpPr>
          <p:nvPr/>
        </p:nvCxnSpPr>
        <p:spPr>
          <a:xfrm flipV="1">
            <a:off x="2771800" y="980728"/>
            <a:ext cx="864096" cy="86409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/>
      <p:bldP spid="15" grpId="0"/>
      <p:bldP spid="17" grpId="0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D:\Dropbox\Documents\課程\YoungTextBook\Images\Chapter40\A_Images\A_Figures_and_Photos\40_25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2181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/>
              <p:nvPr/>
            </p:nvSpPr>
            <p:spPr bwMode="auto">
              <a:xfrm>
                <a:off x="3563888" y="5423940"/>
                <a:ext cx="1919115" cy="618631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=ℏ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78F022C4-CF9A-CB3E-94DA-4808517578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3888" y="5423940"/>
                <a:ext cx="1919115" cy="618631"/>
              </a:xfrm>
              <a:prstGeom prst="rect">
                <a:avLst/>
              </a:prstGeom>
              <a:blipFill>
                <a:blip r:embed="rId3"/>
                <a:stretch>
                  <a:fillRect b="-40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0320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30E2A8-4645-D80A-0FFD-17F531F28403}"/>
              </a:ext>
            </a:extLst>
          </p:cNvPr>
          <p:cNvSpPr txBox="1"/>
          <p:nvPr/>
        </p:nvSpPr>
        <p:spPr bwMode="auto">
          <a:xfrm>
            <a:off x="1188335" y="881066"/>
            <a:ext cx="51845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完整的解可以以</a:t>
            </a:r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關係得到：</a:t>
            </a:r>
            <a:endParaRPr lang="en-US" dirty="0">
              <a:latin typeface="Times New Roman" panose="020206030504050203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/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𝑦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𝑑h</m:t>
                          </m:r>
                        </m:num>
                        <m:den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" name="文字方塊 9">
                <a:extLst>
                  <a:ext uri="{FF2B5EF4-FFF2-40B4-BE49-F238E27FC236}">
                    <a16:creationId xmlns:a16="http://schemas.microsoft.com/office/drawing/2014/main" id="{6E91EA16-8EEF-E9BC-AA1A-62380C1DF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0830" y="1323818"/>
                <a:ext cx="3026919" cy="695447"/>
              </a:xfrm>
              <a:prstGeom prst="rect">
                <a:avLst/>
              </a:prstGeom>
              <a:blipFill>
                <a:blip r:embed="rId2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/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>
                    <a:latin typeface="+mj-ea"/>
                    <a:ea typeface="+mj-ea"/>
                  </a:rPr>
                  <a:t>已知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對應的解為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次多項式，記為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FB72341-6BEE-E789-C17B-53D4812DC4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013554"/>
                <a:ext cx="7128792" cy="369332"/>
              </a:xfrm>
              <a:prstGeom prst="rect">
                <a:avLst/>
              </a:prstGeom>
              <a:blipFill>
                <a:blip r:embed="rId3"/>
                <a:stretch>
                  <a:fillRect l="-712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/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altLang="zh-TW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b>
                      </m:sSub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altLang="zh-TW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C33E3E6A-F546-C240-146E-E424018BB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2380495"/>
                <a:ext cx="6336704" cy="933269"/>
              </a:xfrm>
              <a:prstGeom prst="rect">
                <a:avLst/>
              </a:prstGeom>
              <a:blipFill>
                <a:blip r:embed="rId4"/>
                <a:stretch>
                  <a:fillRect t="-89333" b="-129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/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p>
                          </m:sSup>
                        </m:e>
                      </m:nary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nary>
                        <m:naryPr>
                          <m:chr m:val="∑"/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zh-TW" altLang="en-US" i="1">
                              <a:latin typeface="Cambria Math" panose="02040503050406030204" pitchFamily="18" charset="0"/>
                            </a:rPr>
                            <m:t>或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5FAC188C-CDE1-5F2E-B1AE-C0D67A3BF9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7624" y="3356992"/>
                <a:ext cx="6136745" cy="933269"/>
              </a:xfrm>
              <a:prstGeom prst="rect">
                <a:avLst/>
              </a:prstGeom>
              <a:blipFill>
                <a:blip r:embed="rId5"/>
                <a:stretch>
                  <a:fillRect l="-9091" t="-91892" b="-1324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/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收集</a:t>
                </a:r>
                <a:r>
                  <a:rPr lang="en-US" altLang="zh-TW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p>
                    </m:sSup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的項，係數必須為零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0B9B053-826F-D8C5-02A6-C3B74CD3B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269250"/>
                <a:ext cx="3672408" cy="378245"/>
              </a:xfrm>
              <a:prstGeom prst="rect">
                <a:avLst/>
              </a:prstGeom>
              <a:blipFill>
                <a:blip r:embed="rId6"/>
                <a:stretch>
                  <a:fillRect l="-1379" t="-3333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/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e>
                      </m:d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−2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𝑖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DEF5F522-C2C7-9E26-7EE0-5AA3970E90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4647495"/>
                <a:ext cx="388580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EFA3BBF7-EA18-C528-CA68-37F827DB8F0D}"/>
              </a:ext>
            </a:extLst>
          </p:cNvPr>
          <p:cNvSpPr txBox="1"/>
          <p:nvPr/>
        </p:nvSpPr>
        <p:spPr bwMode="auto">
          <a:xfrm>
            <a:off x="3902852" y="532567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/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7058C094-B355-2F40-F002-25E69AC625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86913" y="5175789"/>
                <a:ext cx="2567178" cy="66909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56283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10" grpId="0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100BEB-4330-BE3F-A7D1-952FDDE77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650" y="4018433"/>
            <a:ext cx="2177798" cy="27376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52FC7D-58D4-A8DA-B61C-31780FE25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4025673"/>
            <a:ext cx="2304256" cy="2761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DE9732-CF8D-AEE1-A38F-15E54001226B}"/>
              </a:ext>
            </a:extLst>
          </p:cNvPr>
          <p:cNvSpPr txBox="1"/>
          <p:nvPr/>
        </p:nvSpPr>
        <p:spPr bwMode="auto">
          <a:xfrm>
            <a:off x="3907506" y="410529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b="0" i="0" u="none" strike="noStrike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Recursion</a:t>
            </a:r>
            <a:r>
              <a:rPr lang="zh-TW" dirty="0"/>
              <a:t>遞迴</a:t>
            </a:r>
            <a:r>
              <a:rPr lang="zh-TW" altLang="en-US" dirty="0"/>
              <a:t>關係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/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F9F655ED-B316-478A-3B98-C4554932A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91567" y="260648"/>
                <a:ext cx="2567178" cy="6690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/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3400D3D-8D20-3FF3-B7C4-8F562ADD2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55171" y="1387026"/>
                <a:ext cx="2351864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/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zh-TW" altLang="en-US" dirty="0"/>
                  <a:t>分子為零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停止。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525A169-7AD0-FC80-CC34-55FA35E7C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01487" y="1401650"/>
                <a:ext cx="3413158" cy="369332"/>
              </a:xfrm>
              <a:prstGeom prst="rect">
                <a:avLst/>
              </a:prstGeom>
              <a:blipFill>
                <a:blip r:embed="rId6"/>
                <a:stretch>
                  <a:fillRect l="-1481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/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  <m:r>
                        <a:rPr lang="en-US" altLang="zh-TW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DC26E8-D242-842E-CD74-7754B82DB6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69601" y="2321103"/>
                <a:ext cx="23518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/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+2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m:rPr>
                        <m:nor/>
                      </m:rPr>
                      <a:rPr lang="zh-TW" alt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會停止。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9C5BE86-DEF3-2149-287E-F3C3BCC65C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15917" y="2299075"/>
                <a:ext cx="2567178" cy="369332"/>
              </a:xfrm>
              <a:prstGeom prst="rect">
                <a:avLst/>
              </a:prstGeom>
              <a:blipFill>
                <a:blip r:embed="rId8"/>
                <a:stretch>
                  <a:fillRect t="-3226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/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偶函數：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是偶數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B6F2EF-A4E5-E5EB-DB31-8FF3BB344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1359113"/>
                <a:ext cx="2446316" cy="369332"/>
              </a:xfrm>
              <a:prstGeom prst="rect">
                <a:avLst/>
              </a:prstGeom>
              <a:blipFill>
                <a:blip r:embed="rId9"/>
                <a:stretch>
                  <a:fillRect l="-2591" t="-10000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/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奇函數：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是奇數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C7BDD7E-2F47-E354-4C1D-9207FDFE0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9421" y="2306887"/>
                <a:ext cx="2446316" cy="369332"/>
              </a:xfrm>
              <a:prstGeom prst="rect">
                <a:avLst/>
              </a:prstGeom>
              <a:blipFill>
                <a:blip r:embed="rId10"/>
                <a:stretch>
                  <a:fillRect l="-2073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/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/>
                  <a:t>若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不是整數，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zh-TW" altLang="en-US" dirty="0"/>
                      <m:t>遞迴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不會停止，多項式是無限次，可證明所得的解會發散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DB84EF-A7F5-DD53-C27A-2FC7B20545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4991" y="3594580"/>
                <a:ext cx="7753176" cy="369332"/>
              </a:xfrm>
              <a:prstGeom prst="rect">
                <a:avLst/>
              </a:prstGeom>
              <a:blipFill>
                <a:blip r:embed="rId11"/>
                <a:stretch>
                  <a:fillRect l="-818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CB6EE2D7-4F17-A128-67BD-4B6E732C0108}"/>
              </a:ext>
            </a:extLst>
          </p:cNvPr>
          <p:cNvSpPr txBox="1"/>
          <p:nvPr/>
        </p:nvSpPr>
        <p:spPr bwMode="auto">
          <a:xfrm>
            <a:off x="1144991" y="956860"/>
            <a:ext cx="68211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注意多項式中偶數次項是偶函數，奇數次項是奇函數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CD9005-75B2-1DF7-E6EE-63711CEA72E5}"/>
              </a:ext>
            </a:extLst>
          </p:cNvPr>
          <p:cNvSpPr txBox="1"/>
          <p:nvPr/>
        </p:nvSpPr>
        <p:spPr bwMode="auto">
          <a:xfrm>
            <a:off x="1147471" y="1803903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其餘奇數次項係數都為零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F57BE6-F857-9FE4-D4D9-1238C1D6043B}"/>
              </a:ext>
            </a:extLst>
          </p:cNvPr>
          <p:cNvSpPr txBox="1"/>
          <p:nvPr/>
        </p:nvSpPr>
        <p:spPr bwMode="auto">
          <a:xfrm>
            <a:off x="1144991" y="2737980"/>
            <a:ext cx="36120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其餘偶數次項係數都為零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F65ADE-D430-9E9A-B80B-76CEC9ABA84D}"/>
              </a:ext>
            </a:extLst>
          </p:cNvPr>
          <p:cNvSpPr txBox="1"/>
          <p:nvPr/>
        </p:nvSpPr>
        <p:spPr bwMode="auto">
          <a:xfrm>
            <a:off x="1144991" y="3177703"/>
            <a:ext cx="4964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這樣多項式正是Hermite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polynomials。</a:t>
            </a:r>
          </a:p>
        </p:txBody>
      </p:sp>
    </p:spTree>
    <p:extLst>
      <p:ext uri="{BB962C8B-B14F-4D97-AF65-F5344CB8AC3E}">
        <p14:creationId xmlns:p14="http://schemas.microsoft.com/office/powerpoint/2010/main" val="6444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/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+2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9">
                <a:extLst>
                  <a:ext uri="{FF2B5EF4-FFF2-40B4-BE49-F238E27FC236}">
                    <a16:creationId xmlns:a16="http://schemas.microsoft.com/office/drawing/2014/main" id="{9117B015-38D4-A7BD-8FD3-291602618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80607" y="1079747"/>
                <a:ext cx="2567178" cy="66909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/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A01F130-CDF1-63B1-3DA0-118AB62F0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9340" y="2419131"/>
                <a:ext cx="86409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/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5" name="文字方塊 9">
                <a:extLst>
                  <a:ext uri="{FF2B5EF4-FFF2-40B4-BE49-F238E27FC236}">
                    <a16:creationId xmlns:a16="http://schemas.microsoft.com/office/drawing/2014/main" id="{56A31305-EC18-5F19-E37E-27722BC8A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21869" y="2324444"/>
                <a:ext cx="3381671" cy="532518"/>
              </a:xfrm>
              <a:prstGeom prst="rect">
                <a:avLst/>
              </a:prstGeom>
              <a:blipFill>
                <a:blip r:embed="rId4"/>
                <a:stretch>
                  <a:fillRect b="-454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/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CD8B0BE-7F0D-2711-E0A9-18F2596B7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4" y="4548517"/>
                <a:ext cx="86363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/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C579BCDD-E977-81C2-F0BF-BCD93F4353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6118" y="4466924"/>
                <a:ext cx="3662522" cy="532518"/>
              </a:xfrm>
              <a:prstGeom prst="rect">
                <a:avLst/>
              </a:prstGeom>
              <a:blipFill>
                <a:blip r:embed="rId6"/>
                <a:stretch>
                  <a:fillRect b="-46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75A13ED4-018C-40E1-6A6A-64916915D9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691" b="7465"/>
          <a:stretch/>
        </p:blipFill>
        <p:spPr bwMode="auto">
          <a:xfrm>
            <a:off x="6949307" y="44624"/>
            <a:ext cx="1992267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A5ADA087-AA3B-4AC0-62B8-B1BF2DF2ED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r="51067"/>
          <a:stretch/>
        </p:blipFill>
        <p:spPr bwMode="auto">
          <a:xfrm>
            <a:off x="6932581" y="1970883"/>
            <a:ext cx="1992267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/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9C178B9-D663-81E6-9911-DDFFDEF170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6175" y="5702805"/>
                <a:ext cx="863637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/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9">
                <a:extLst>
                  <a:ext uri="{FF2B5EF4-FFF2-40B4-BE49-F238E27FC236}">
                    <a16:creationId xmlns:a16="http://schemas.microsoft.com/office/drawing/2014/main" id="{D47044DF-45E2-6484-3714-404E763AA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5447089"/>
                <a:ext cx="1699440" cy="6509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/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,  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−2</m:t>
                          </m:r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4563BCE-6A16-F481-6A5B-B6D69138C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96345" y="6169749"/>
                <a:ext cx="5328592" cy="532518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 descr="D:\Dropbox\Documents\課程\YoungTextBook\Images\Chapter40\A_Images\A_Figures_and_Photos\40_26_Figure.jpg">
            <a:extLst>
              <a:ext uri="{FF2B5EF4-FFF2-40B4-BE49-F238E27FC236}">
                <a16:creationId xmlns:a16="http://schemas.microsoft.com/office/drawing/2014/main" id="{BB9120BE-398E-26FB-4AAC-54D87011C9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4" r="25786"/>
          <a:stretch/>
        </p:blipFill>
        <p:spPr bwMode="auto">
          <a:xfrm>
            <a:off x="6935604" y="4060416"/>
            <a:ext cx="200597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9CAF7B0-F1F9-B3DE-A0D4-D5ED388C4A2E}"/>
              </a:ext>
            </a:extLst>
          </p:cNvPr>
          <p:cNvSpPr txBox="1"/>
          <p:nvPr/>
        </p:nvSpPr>
        <p:spPr bwMode="auto">
          <a:xfrm>
            <a:off x="497736" y="2061119"/>
            <a:ext cx="19449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前三個定態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/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5" name="文字方塊 9">
                <a:extLst>
                  <a:ext uri="{FF2B5EF4-FFF2-40B4-BE49-F238E27FC236}">
                    <a16:creationId xmlns:a16="http://schemas.microsoft.com/office/drawing/2014/main" id="{E3FF5D1D-8A74-9745-F9AC-4699E6671E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795785" y="855732"/>
                <a:ext cx="1872208" cy="879856"/>
              </a:xfrm>
              <a:prstGeom prst="rect">
                <a:avLst/>
              </a:prstGeom>
              <a:blipFill>
                <a:blip r:embed="rId11"/>
                <a:stretch>
                  <a:fillRect t="-97143" b="-1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/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i="1">
                          <a:latin typeface="Cambria Math"/>
                        </a:rPr>
                        <m:t>𝑥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i="1">
                          <a:latin typeface="Cambria Math" panose="02040503050406030204" pitchFamily="18" charset="0"/>
                        </a:rPr>
                        <m:t>𝑦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6" name="文字方塊 9">
                <a:extLst>
                  <a:ext uri="{FF2B5EF4-FFF2-40B4-BE49-F238E27FC236}">
                    <a16:creationId xmlns:a16="http://schemas.microsoft.com/office/drawing/2014/main" id="{2E08666D-3F54-1329-1B38-E6BB5950F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0377" y="3077276"/>
                <a:ext cx="1356653" cy="9106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/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altLang="zh-TW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1/4</m:t>
                          </m:r>
                        </m:sup>
                      </m:sSup>
                      <m:sSup>
                        <m:sSup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sSup>
                                <m:sSupPr>
                                  <m:ctrlP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altLang="zh-TW" sz="1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7" name="文字方塊 9">
                <a:extLst>
                  <a:ext uri="{FF2B5EF4-FFF2-40B4-BE49-F238E27FC236}">
                    <a16:creationId xmlns:a16="http://schemas.microsoft.com/office/drawing/2014/main" id="{249E0968-5D74-2C95-0DD2-B832D7871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9447" y="3341759"/>
                <a:ext cx="2774093" cy="640368"/>
              </a:xfrm>
              <a:prstGeom prst="rect">
                <a:avLst/>
              </a:prstGeom>
              <a:blipFill>
                <a:blip r:embed="rId13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51FFD75F-8234-D58D-8CA1-7DE350900641}"/>
              </a:ext>
            </a:extLst>
          </p:cNvPr>
          <p:cNvSpPr txBox="1"/>
          <p:nvPr/>
        </p:nvSpPr>
        <p:spPr bwMode="auto">
          <a:xfrm>
            <a:off x="1897030" y="3475262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Ground state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B7A1BF-99DA-B193-538F-86F41361E187}"/>
              </a:ext>
            </a:extLst>
          </p:cNvPr>
          <p:cNvSpPr txBox="1"/>
          <p:nvPr/>
        </p:nvSpPr>
        <p:spPr bwMode="auto">
          <a:xfrm>
            <a:off x="1485359" y="4548517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1st excited state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905939-D72A-88E0-3F3E-499AC1493453}"/>
              </a:ext>
            </a:extLst>
          </p:cNvPr>
          <p:cNvSpPr txBox="1"/>
          <p:nvPr/>
        </p:nvSpPr>
        <p:spPr bwMode="auto">
          <a:xfrm>
            <a:off x="1820234" y="3982793"/>
            <a:ext cx="29755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常數則由歸一化條件給定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/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  <m:d>
                      <m:dPr>
                        <m:ctrlPr>
                          <a:rPr lang="en-US" altLang="zh-TW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altLang="zh-TW" sz="1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altLang="zh-TW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altLang="zh-TW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zh-TW" altLang="en-US" sz="1800" b="0" i="0" dirty="0">
                    <a:latin typeface="PMingLiU" panose="02020500000000000000" pitchFamily="18" charset="-120"/>
                    <a:ea typeface="PMingLiU" panose="02020500000000000000" pitchFamily="18" charset="-120"/>
                  </a:rPr>
                  <a:t>的</a:t>
                </a:r>
                <a14:m>
                  <m:oMath xmlns:m="http://schemas.openxmlformats.org/officeDocument/2006/math">
                    <m:r>
                      <a:rPr lang="en-US" altLang="zh-TW" sz="18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zh-TW" altLang="en-US" i="0" dirty="0">
                    <a:latin typeface="+mj-lt"/>
                    <a:ea typeface="+mn-ea"/>
                  </a:rPr>
                  <a:t>次</a:t>
                </a:r>
                <a:r>
                  <a:rPr lang="zh-TW" altLang="en-US" i="0" dirty="0">
                    <a:latin typeface="+mj-lt"/>
                    <a:ea typeface="+mj-ea"/>
                  </a:rPr>
                  <a:t>多項式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0" name="文字方塊 9">
                <a:extLst>
                  <a:ext uri="{FF2B5EF4-FFF2-40B4-BE49-F238E27FC236}">
                    <a16:creationId xmlns:a16="http://schemas.microsoft.com/office/drawing/2014/main" id="{FF5BF8E9-FBEC-3B18-861E-4052851A04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782" y="395200"/>
                <a:ext cx="3233001" cy="521746"/>
              </a:xfrm>
              <a:prstGeom prst="rect">
                <a:avLst/>
              </a:prstGeom>
              <a:blipFill>
                <a:blip r:embed="rId14"/>
                <a:stretch>
                  <a:fillRect b="-1707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BD147C32-760D-89A7-1C4D-86F27CFD82AB}"/>
              </a:ext>
            </a:extLst>
          </p:cNvPr>
          <p:cNvSpPr txBox="1"/>
          <p:nvPr/>
        </p:nvSpPr>
        <p:spPr bwMode="auto">
          <a:xfrm>
            <a:off x="1443435" y="5698774"/>
            <a:ext cx="2144264" cy="37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2nd excited state</a:t>
            </a:r>
          </a:p>
        </p:txBody>
      </p:sp>
    </p:spTree>
    <p:extLst>
      <p:ext uri="{BB962C8B-B14F-4D97-AF65-F5344CB8AC3E}">
        <p14:creationId xmlns:p14="http://schemas.microsoft.com/office/powerpoint/2010/main" val="70648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6" grpId="0" animBg="1"/>
      <p:bldP spid="17" grpId="0" animBg="1"/>
      <p:bldP spid="18" grpId="0"/>
      <p:bldP spid="19" grpId="0"/>
      <p:bldP spid="3" grpId="0"/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6063FE-78F2-D57D-0160-925FA7AE56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31" t="467" r="57109" b="-467"/>
          <a:stretch/>
        </p:blipFill>
        <p:spPr>
          <a:xfrm>
            <a:off x="2123728" y="63500"/>
            <a:ext cx="1870599" cy="6794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/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altLang="zh-TW" sz="1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altLang="zh-TW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F662C2-1EA0-39FC-2E1D-FD6A5BE7D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724128" y="1052736"/>
                <a:ext cx="1133872" cy="566694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9602D49C-9998-4198-4109-ECF8B2150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475" t="1747" b="78117"/>
          <a:stretch/>
        </p:blipFill>
        <p:spPr>
          <a:xfrm>
            <a:off x="4283968" y="1844824"/>
            <a:ext cx="4318839" cy="2376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AE122-7CB5-4C43-1582-AEAC582E347B}"/>
              </a:ext>
            </a:extLst>
          </p:cNvPr>
          <p:cNvSpPr txBox="1"/>
          <p:nvPr/>
        </p:nvSpPr>
        <p:spPr bwMode="auto">
          <a:xfrm>
            <a:off x="4499992" y="4509120"/>
            <a:ext cx="34563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能量量子化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Energy Quantization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/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4FCC689A-26A5-A340-A1EE-C06AD309EE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6" y="3789040"/>
                <a:ext cx="742553" cy="338554"/>
              </a:xfrm>
              <a:prstGeom prst="rect">
                <a:avLst/>
              </a:prstGeom>
              <a:blipFill>
                <a:blip r:embed="rId4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/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7" name="文字方塊 9">
                <a:extLst>
                  <a:ext uri="{FF2B5EF4-FFF2-40B4-BE49-F238E27FC236}">
                    <a16:creationId xmlns:a16="http://schemas.microsoft.com/office/drawing/2014/main" id="{4972D2C8-7D89-F781-4E8E-A1E47D97E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5" y="3331731"/>
                <a:ext cx="742553" cy="338554"/>
              </a:xfrm>
              <a:prstGeom prst="rect">
                <a:avLst/>
              </a:prstGeom>
              <a:blipFill>
                <a:blip r:embed="rId5"/>
                <a:stretch>
                  <a:fillRect b="-37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/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8" name="文字方塊 9">
                <a:extLst>
                  <a:ext uri="{FF2B5EF4-FFF2-40B4-BE49-F238E27FC236}">
                    <a16:creationId xmlns:a16="http://schemas.microsoft.com/office/drawing/2014/main" id="{50ECB7C0-EF37-6298-D1A4-0BD0E16E8F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863679"/>
                <a:ext cx="742553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/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altLang="zh-TW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600" dirty="0"/>
              </a:p>
            </p:txBody>
          </p:sp>
        </mc:Choice>
        <mc:Fallback xmlns="">
          <p:sp>
            <p:nvSpPr>
              <p:cNvPr id="9" name="文字方塊 9">
                <a:extLst>
                  <a:ext uri="{FF2B5EF4-FFF2-40B4-BE49-F238E27FC236}">
                    <a16:creationId xmlns:a16="http://schemas.microsoft.com/office/drawing/2014/main" id="{BEC5479A-363B-3148-E330-78DAD3BFD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55974" y="2381109"/>
                <a:ext cx="742553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10651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4EAE5B-74D6-F3E0-4952-C40327BBB917}"/>
              </a:ext>
            </a:extLst>
          </p:cNvPr>
          <p:cNvSpPr txBox="1"/>
          <p:nvPr/>
        </p:nvSpPr>
        <p:spPr bwMode="auto">
          <a:xfrm>
            <a:off x="941409" y="2716073"/>
            <a:ext cx="6644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sz="1800">
                <a:latin typeface="Times New Roman" pitchFamily="18" charset="0"/>
                <a:cs typeface="Times New Roman" pitchFamily="18" charset="0"/>
              </a:rPr>
              <a:t>正交定理：</a:t>
            </a:r>
            <a:r>
              <a:rPr kumimoji="0" lang="zh-TW" altLang="en-US" sz="1800" dirty="0">
                <a:solidFill>
                  <a:srgbClr val="000000"/>
                </a:solidFill>
                <a:latin typeface="Calibri" pitchFamily="34" charset="0"/>
              </a:rPr>
              <a:t>本徵函數彼此正交。這很像一組彼此正交的基底！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/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nary>
                            <m:naryPr>
                              <m:limLoc m:val="undOvr"/>
                              <m:ctrlPr>
                                <a:rPr lang="zh-TW" alt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4"/>
                                </m:rPr>
                                <a:rPr lang="en-US" altLang="zh-TW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b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𝑑𝑥</m:t>
                              </m:r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∙</m:t>
                              </m:r>
                            </m:e>
                          </m:nary>
                          <m:sSub>
                            <m:sSub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  <m:t>𝑚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TW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sz="1800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TW" sz="1800" i="1">
                                  <a:latin typeface="Cambria Math"/>
                                  <a:ea typeface="Cambria Math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TW" sz="1800" i="1">
                              <a:latin typeface="Cambria Math"/>
                              <a:ea typeface="Cambria Math"/>
                            </a:rPr>
                            <m:t>∙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sz="1800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TW" sz="1800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sz="18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zh-TW" altLang="en-US" sz="1800" i="1">
                              <a:latin typeface="Cambria Math"/>
                              <a:ea typeface="Cambria Math"/>
                            </a:rPr>
                            <m:t>𝛿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𝑚𝑛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90A2F7D9-3019-F933-4EFF-E1395B9901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8008" y="3166862"/>
                <a:ext cx="3216330" cy="901914"/>
              </a:xfrm>
              <a:prstGeom prst="rect">
                <a:avLst/>
              </a:prstGeom>
              <a:blipFill>
                <a:blip r:embed="rId2"/>
                <a:stretch>
                  <a:fillRect l="-24016" t="-111111" b="-170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/>
              <p:nvPr/>
            </p:nvSpPr>
            <p:spPr>
              <a:xfrm>
                <a:off x="2062105" y="4574139"/>
                <a:ext cx="2963567" cy="90191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zh-TW" altLang="en-US" sz="18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altLang="zh-TW" sz="1800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b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∞</m:t>
                          </m:r>
                        </m:sup>
                        <m:e>
                          <m:r>
                            <a:rPr lang="en-US" altLang="zh-TW" sz="1800" b="0" i="1" smtClean="0">
                              <a:latin typeface="Cambria Math"/>
                            </a:rPr>
                            <m:t>𝑑𝑥</m:t>
                          </m:r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</m:e>
                      </m:nary>
                      <m:sSub>
                        <m:sSub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US" altLang="zh-TW" sz="1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TW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sz="1800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  <m:sup>
                          <m:r>
                            <a:rPr lang="en-US" altLang="zh-TW" sz="180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p>
                      </m:sSup>
                      <m:r>
                        <a:rPr lang="en-US" altLang="zh-TW" sz="180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kumimoji="0" lang="zh-TW" altLang="el-GR" sz="1800" i="1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10772B13-511A-CCCE-FDD4-E5D2736CBD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105" y="4574139"/>
                <a:ext cx="2963567" cy="901914"/>
              </a:xfrm>
              <a:prstGeom prst="rect">
                <a:avLst/>
              </a:prstGeom>
              <a:blipFill>
                <a:blip r:embed="rId3"/>
                <a:stretch>
                  <a:fillRect l="-6838" t="-111111" b="-169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/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zh-TW" altLang="el-GR" sz="1800" i="1" smtClean="0">
                          <a:solidFill>
                            <a:srgbClr val="000000"/>
                          </a:solidFill>
                          <a:latin typeface="Cambria Math"/>
                          <a:ea typeface="Cambria Math"/>
                        </a:rPr>
                        <m:t>𝜓</m:t>
                      </m:r>
                      <m:d>
                        <m:dPr>
                          <m:ctrlPr>
                            <a:rPr lang="el-GR" altLang="zh-TW" sz="180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𝑛</m:t>
                          </m:r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=0</m:t>
                          </m:r>
                        </m:sub>
                        <m:sup>
                          <m:r>
                            <a:rPr lang="en-US" altLang="zh-TW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altLang="zh-TW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b>
                                    <m:sSubPr>
                                      <m:ctrlP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e>
                                    <m:sub>
                                      <m:r>
                                        <a:rPr lang="en-US" altLang="zh-TW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∙</m:t>
                                  </m:r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altLang="zh-TW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  <m:t>𝑛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矩形 2">
                <a:extLst>
                  <a:ext uri="{FF2B5EF4-FFF2-40B4-BE49-F238E27FC236}">
                    <a16:creationId xmlns:a16="http://schemas.microsoft.com/office/drawing/2014/main" id="{2A34777D-31F4-0144-8FE3-2EE387F7A3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4762" y="1808576"/>
                <a:ext cx="2465604" cy="847861"/>
              </a:xfrm>
              <a:prstGeom prst="rect">
                <a:avLst/>
              </a:prstGeom>
              <a:blipFill>
                <a:blip r:embed="rId4"/>
                <a:stretch>
                  <a:fillRect t="-100000" b="-15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/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zh-TW" altLang="en-US" sz="1800" dirty="0"/>
                  <a:t>分量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800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en-US" altLang="zh-TW" sz="1800" b="0" i="1" smtClean="0">
                            <a:latin typeface="Cambria Math" panose="02040503050406030204" pitchFamily="18" charset="0"/>
                            <a:ea typeface="Cambria Math"/>
                          </a:rPr>
                          <m:t>𝑐</m:t>
                        </m:r>
                      </m:e>
                      <m:sub>
                        <m:r>
                          <a:rPr lang="en-US" altLang="zh-TW" sz="1800" i="1">
                            <a:latin typeface="Cambria Math"/>
                            <a:ea typeface="Cambria Math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zh-TW" altLang="en-US" sz="1800" dirty="0"/>
                  <a:t>可以寫成態函數與本徵函數的空間積分</a:t>
                </a:r>
                <a:r>
                  <a:rPr lang="en-US" altLang="zh-TW" sz="1800" dirty="0"/>
                  <a:t>:</a:t>
                </a:r>
              </a:p>
            </p:txBody>
          </p:sp>
        </mc:Choice>
        <mc:Fallback xmlns="">
          <p:sp>
            <p:nvSpPr>
              <p:cNvPr id="11" name="文字方塊 4">
                <a:extLst>
                  <a:ext uri="{FF2B5EF4-FFF2-40B4-BE49-F238E27FC236}">
                    <a16:creationId xmlns:a16="http://schemas.microsoft.com/office/drawing/2014/main" id="{37C06F8C-EBF1-8472-EF16-03A8DE0F5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8239" y="4130811"/>
                <a:ext cx="4971020" cy="369332"/>
              </a:xfrm>
              <a:prstGeom prst="rect">
                <a:avLst/>
              </a:prstGeom>
              <a:blipFill>
                <a:blip r:embed="rId5"/>
                <a:stretch>
                  <a:fillRect l="-101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/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zh-TW" altLang="en-US" sz="1800" dirty="0"/>
                  <a:t>展開定理：任一狀態</a:t>
                </a:r>
                <a14:m>
                  <m:oMath xmlns:m="http://schemas.openxmlformats.org/officeDocument/2006/math">
                    <m:r>
                      <a:rPr kumimoji="0" lang="zh-TW" altLang="el-GR" sz="1800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</m:oMath>
                </a14:m>
                <a:r>
                  <a:rPr lang="zh-TW" altLang="en-US" sz="1800" dirty="0"/>
                  <a:t>可以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sz="1800" dirty="0"/>
                  <a:t>作展開。展開讓我們聯想到向量以基底展開：</a:t>
                </a:r>
                <a:endParaRPr lang="en-US" altLang="zh-TW" sz="1800" dirty="0"/>
              </a:p>
            </p:txBody>
          </p:sp>
        </mc:Choice>
        <mc:Fallback xmlns="">
          <p:sp>
            <p:nvSpPr>
              <p:cNvPr id="13" name="文字方塊 3">
                <a:extLst>
                  <a:ext uri="{FF2B5EF4-FFF2-40B4-BE49-F238E27FC236}">
                    <a16:creationId xmlns:a16="http://schemas.microsoft.com/office/drawing/2014/main" id="{FE53F8B5-7C25-E9E9-B34E-9594D1AC48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1409" y="1380430"/>
                <a:ext cx="7869946" cy="369332"/>
              </a:xfrm>
              <a:prstGeom prst="rect">
                <a:avLst/>
              </a:prstGeom>
              <a:blipFill>
                <a:blip r:embed="rId6"/>
                <a:stretch>
                  <a:fillRect l="-48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21674628-D860-5600-F628-82D753548D78}"/>
              </a:ext>
            </a:extLst>
          </p:cNvPr>
          <p:cNvSpPr txBox="1"/>
          <p:nvPr/>
        </p:nvSpPr>
        <p:spPr bwMode="auto">
          <a:xfrm>
            <a:off x="935596" y="836712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別忘了！能量本徵函數滿足的性質，SHO的本徵函數也都滿足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/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kumimoji="0" lang="en-US" altLang="zh-TW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kumimoji="0" lang="en-US" altLang="zh-TW" sz="18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TW" sz="18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kumimoji="0" lang="en-US" altLang="zh-TW" sz="18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mbria Math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altLang="zh-TW" sz="18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zh-TW" altLang="en-US" sz="1800" dirty="0"/>
                  <a:t>就是在</a:t>
                </a:r>
                <a14:m>
                  <m:oMath xmlns:m="http://schemas.openxmlformats.org/officeDocument/2006/math">
                    <m:r>
                      <a:rPr kumimoji="0" lang="zh-TW" altLang="el-GR" i="1">
                        <a:solidFill>
                          <a:srgbClr val="000000"/>
                        </a:solidFill>
                        <a:latin typeface="Cambria Math"/>
                        <a:ea typeface="Cambria Math"/>
                      </a:rPr>
                      <m:t>𝜓</m:t>
                    </m:r>
                    <m:d>
                      <m:dPr>
                        <m:ctrlPr>
                          <a:rPr lang="el-GR" altLang="zh-TW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/>
                            <a:ea typeface="Cambria Math"/>
                          </a:rPr>
                          <m:t>𝑥</m:t>
                        </m:r>
                      </m:e>
                    </m:d>
                  </m:oMath>
                </a14:m>
                <a:r>
                  <a:rPr lang="zh-TW" altLang="en-US" sz="1800" dirty="0"/>
                  <a:t>狀態，測量</a:t>
                </a:r>
                <a:r>
                  <a:rPr lang="zh-TW" altLang="en-US" dirty="0"/>
                  <a:t>能量</a:t>
                </a:r>
                <a:r>
                  <a:rPr lang="zh-TW" altLang="en-US" sz="1800" dirty="0"/>
                  <a:t>時得到</a:t>
                </a:r>
                <a14:m>
                  <m:oMath xmlns:m="http://schemas.openxmlformats.org/officeDocument/2006/math">
                    <m:r>
                      <a:rPr kumimoji="0" lang="zh-TW" altLang="en-US" sz="1800" i="1">
                        <a:solidFill>
                          <a:srgbClr val="000000"/>
                        </a:solidFill>
                        <a:latin typeface="Cambria Math"/>
                      </a:rPr>
                      <m:t>結果是</m:t>
                    </m:r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altLang="zh-TW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</a:rPr>
                      <m:t>ℏ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d>
                      <m:dPr>
                        <m:ctrlP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altLang="zh-TW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altLang="zh-TW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TW" altLang="en-US" sz="1800" dirty="0"/>
                  <a:t>的機率！</a:t>
                </a:r>
              </a:p>
            </p:txBody>
          </p:sp>
        </mc:Choice>
        <mc:Fallback xmlns="">
          <p:sp>
            <p:nvSpPr>
              <p:cNvPr id="16" name="矩形 7">
                <a:extLst>
                  <a:ext uri="{FF2B5EF4-FFF2-40B4-BE49-F238E27FC236}">
                    <a16:creationId xmlns:a16="http://schemas.microsoft.com/office/drawing/2014/main" id="{77DC81B5-C4FB-1049-F290-1E9DEA43C1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596" y="5640840"/>
                <a:ext cx="7524836" cy="506870"/>
              </a:xfrm>
              <a:prstGeom prst="rect">
                <a:avLst/>
              </a:prstGeom>
              <a:blipFill>
                <a:blip r:embed="rId7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4843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595BBB-0A59-7F47-5ADE-5BAC9D565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2398340"/>
            <a:ext cx="5156130" cy="41270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2B743E-3639-F0DB-6D8D-9885738C51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33"/>
          <a:stretch/>
        </p:blipFill>
        <p:spPr>
          <a:xfrm>
            <a:off x="1331640" y="312472"/>
            <a:ext cx="7560070" cy="13907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A53CB5-9EA6-EB95-3AEA-9078E3AB9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1703248"/>
            <a:ext cx="7560070" cy="5736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2C3986-0C5F-AD8A-76BC-978869C8D1D5}"/>
                  </a:ext>
                </a:extLst>
              </p:cNvPr>
              <p:cNvSpPr txBox="1"/>
              <p:nvPr/>
            </p:nvSpPr>
            <p:spPr bwMode="auto">
              <a:xfrm>
                <a:off x="5882618" y="2405655"/>
                <a:ext cx="3009092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sz="1800" b="0" i="1" smtClean="0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  <m:r>
                            <a:rPr lang="en-US" altLang="zh-TW" i="1">
                              <a:latin typeface="Cambria Math"/>
                            </a:rPr>
                            <m:t>𝑘</m:t>
                          </m:r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e>
                      </m:d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9">
                <a:extLst>
                  <a:ext uri="{FF2B5EF4-FFF2-40B4-BE49-F238E27FC236}">
                    <a16:creationId xmlns:a16="http://schemas.microsoft.com/office/drawing/2014/main" id="{1E2C3986-0C5F-AD8A-76BC-978869C8D1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82618" y="2405655"/>
                <a:ext cx="3009092" cy="720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6994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C:\Users\Chia-Hung Chang\Downloads\Data\Knight\Media\Chapter41\Images\41_22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20888"/>
            <a:ext cx="517525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文字方塊 2"/>
          <p:cNvSpPr txBox="1">
            <a:spLocks noChangeArrowheads="1"/>
          </p:cNvSpPr>
          <p:nvPr/>
        </p:nvSpPr>
        <p:spPr bwMode="auto">
          <a:xfrm>
            <a:off x="6804695" y="4208413"/>
            <a:ext cx="1714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zh-TW" i="1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>
                <a:latin typeface="Times New Roman" pitchFamily="18" charset="0"/>
                <a:cs typeface="Times New Roman" pitchFamily="18" charset="0"/>
              </a:rPr>
              <a:t> = 11 State </a:t>
            </a:r>
            <a:endParaRPr lang="zh-TW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60" name="文字方塊 3"/>
          <p:cNvSpPr txBox="1">
            <a:spLocks noChangeArrowheads="1"/>
          </p:cNvSpPr>
          <p:nvPr/>
        </p:nvSpPr>
        <p:spPr bwMode="auto">
          <a:xfrm>
            <a:off x="759495" y="5505400"/>
            <a:ext cx="72695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For large </a:t>
            </a:r>
            <a:r>
              <a:rPr lang="en-US" altLang="zh-TW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, the quantum probability is similar to the classical one.</a:t>
            </a:r>
            <a:endParaRPr lang="zh-TW" alt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6261" name="Picture 5" descr="D:\Dropbox\Documents\課程\YoungTextBook\Images\Chapter40\A_Images\A_Figures_and_Photos\40_27_Fig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86229"/>
            <a:ext cx="85471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D082BD-3AE1-FD81-E9DA-3BB202D4C4DF}"/>
              </a:ext>
            </a:extLst>
          </p:cNvPr>
          <p:cNvSpPr txBox="1"/>
          <p:nvPr/>
        </p:nvSpPr>
        <p:spPr bwMode="auto">
          <a:xfrm>
            <a:off x="251521" y="2038616"/>
            <a:ext cx="86607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綠縣是量子機率分佈，藍線是對應古典振動的位置機率，兩端運動慢，出現機率高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F682A-9EAE-CF17-A3D3-DB65479D65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4"/>
          <a:stretch/>
        </p:blipFill>
        <p:spPr bwMode="auto">
          <a:xfrm rot="16200000">
            <a:off x="4101176" y="5447336"/>
            <a:ext cx="961395" cy="174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6270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34406"/>
            <a:ext cx="3530600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Text Box 14"/>
          <p:cNvSpPr txBox="1">
            <a:spLocks noChangeArrowheads="1"/>
          </p:cNvSpPr>
          <p:nvPr/>
        </p:nvSpPr>
        <p:spPr bwMode="auto">
          <a:xfrm>
            <a:off x="2705220" y="580142"/>
            <a:ext cx="44590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無限位能井，盒子中自由電子的定態。</a:t>
            </a:r>
            <a:endParaRPr lang="zh-TW" alt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10" name="文字方塊 20"/>
          <p:cNvSpPr txBox="1">
            <a:spLocks noChangeArrowheads="1"/>
          </p:cNvSpPr>
          <p:nvPr/>
        </p:nvSpPr>
        <p:spPr bwMode="auto">
          <a:xfrm>
            <a:off x="2340982" y="5823942"/>
            <a:ext cx="37966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邊界條件，對任何時間：</a:t>
            </a:r>
          </a:p>
        </p:txBody>
      </p:sp>
      <p:pic>
        <p:nvPicPr>
          <p:cNvPr id="47111" name="Picture 7" descr="410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32"/>
          <a:stretch>
            <a:fillRect/>
          </a:stretch>
        </p:blipFill>
        <p:spPr bwMode="auto">
          <a:xfrm>
            <a:off x="372697" y="2348880"/>
            <a:ext cx="2202772" cy="2281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414572" y="6244667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572" y="6244667"/>
                <a:ext cx="1283621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3924600" y="6244667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600" y="6244667"/>
                <a:ext cx="1289263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5015432" y="5823942"/>
                <a:ext cx="235449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TW" b="0" i="1" smtClean="0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altLang="zh-TW" i="1">
                          <a:latin typeface="Cambria Math"/>
                          <a:ea typeface="Cambria Math"/>
                        </a:rPr>
                        <m:t>Ψ</m:t>
                      </m:r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altLang="zh-TW" i="1">
                              <a:latin typeface="Cambria Math"/>
                            </a:rPr>
                            <m:t>,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5823942"/>
                <a:ext cx="2354491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/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" name="矩形 25">
                <a:extLst>
                  <a:ext uri="{FF2B5EF4-FFF2-40B4-BE49-F238E27FC236}">
                    <a16:creationId xmlns:a16="http://schemas.microsoft.com/office/drawing/2014/main" id="{29925A9C-1A31-3905-7576-26929F8FC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432" y="437737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/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83302DA1-6822-23DE-A3AE-9DADD0E4B6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1716" y="2377566"/>
                <a:ext cx="324733" cy="246221"/>
              </a:xfrm>
              <a:prstGeom prst="rect">
                <a:avLst/>
              </a:prstGeom>
              <a:blipFill>
                <a:blip r:embed="rId8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18C3BBC-1459-298E-7EA0-BDE6D3D21805}"/>
              </a:ext>
            </a:extLst>
          </p:cNvPr>
          <p:cNvSpPr txBox="1"/>
          <p:nvPr/>
        </p:nvSpPr>
        <p:spPr bwMode="auto">
          <a:xfrm>
            <a:off x="1382367" y="5085900"/>
            <a:ext cx="6433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邊界內波函數，必須在邊界上與邊界外波函數連續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，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f40_01">
            <a:extLst>
              <a:ext uri="{FF2B5EF4-FFF2-40B4-BE49-F238E27FC236}">
                <a16:creationId xmlns:a16="http://schemas.microsoft.com/office/drawing/2014/main" id="{CFEB6217-3BC8-39A7-1B38-C328A7F0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248" y="1010221"/>
            <a:ext cx="259238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/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3" name="矩形 25">
                <a:extLst>
                  <a:ext uri="{FF2B5EF4-FFF2-40B4-BE49-F238E27FC236}">
                    <a16:creationId xmlns:a16="http://schemas.microsoft.com/office/drawing/2014/main" id="{81B552AC-D96E-2D1E-3A7C-E4F9ED87F5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6287" y="1730414"/>
                <a:ext cx="324733" cy="246221"/>
              </a:xfrm>
              <a:prstGeom prst="rect">
                <a:avLst/>
              </a:prstGeom>
              <a:blipFill>
                <a:blip r:embed="rId10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/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4" name="矩形 25">
                <a:extLst>
                  <a:ext uri="{FF2B5EF4-FFF2-40B4-BE49-F238E27FC236}">
                    <a16:creationId xmlns:a16="http://schemas.microsoft.com/office/drawing/2014/main" id="{4BBFD6D1-8350-A915-289A-E99632C0D7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0852" y="1533413"/>
                <a:ext cx="143699" cy="246221"/>
              </a:xfrm>
              <a:prstGeom prst="rect">
                <a:avLst/>
              </a:prstGeom>
              <a:blipFill>
                <a:blip r:embed="rId11"/>
                <a:stretch>
                  <a:fillRect l="-25000" r="-25000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3" descr="C:\Users\Chia-Hung Chang\Downloads\Data\Knight\Media\Chapter41\Images\41_05Figure-F.jpg">
            <a:extLst>
              <a:ext uri="{FF2B5EF4-FFF2-40B4-BE49-F238E27FC236}">
                <a16:creationId xmlns:a16="http://schemas.microsoft.com/office/drawing/2014/main" id="{545E5C28-D543-BA5B-2F96-B8098FF96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409" y="2210038"/>
            <a:ext cx="2590576" cy="24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/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ADA01E01-88E2-969A-C07E-A75BFDD94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8654" y="3626944"/>
                <a:ext cx="324733" cy="246221"/>
              </a:xfrm>
              <a:prstGeom prst="rect">
                <a:avLst/>
              </a:prstGeom>
              <a:blipFill>
                <a:blip r:embed="rId13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49619EED-D79D-E759-AFAB-F5341F8A71DB}"/>
              </a:ext>
            </a:extLst>
          </p:cNvPr>
          <p:cNvSpPr txBox="1"/>
          <p:nvPr/>
        </p:nvSpPr>
        <p:spPr bwMode="auto">
          <a:xfrm>
            <a:off x="1382368" y="4716568"/>
            <a:ext cx="757226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邊界外的位能是無限大，波函數必須為零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。否則位能期望值會是無限大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！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文字方塊 2">
            <a:extLst>
              <a:ext uri="{FF2B5EF4-FFF2-40B4-BE49-F238E27FC236}">
                <a16:creationId xmlns:a16="http://schemas.microsoft.com/office/drawing/2014/main" id="{39D4B0F6-F3C7-0A46-EFF8-56153CD935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186442"/>
            <a:ext cx="31258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接著討論一個典型的束縛態。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063CFE-6288-9A2C-3F23-58754367599B}"/>
              </a:ext>
            </a:extLst>
          </p:cNvPr>
          <p:cNvSpPr txBox="1"/>
          <p:nvPr/>
        </p:nvSpPr>
        <p:spPr bwMode="auto">
          <a:xfrm>
            <a:off x="1382367" y="5442413"/>
            <a:ext cx="598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因此邊界內波函數在</a:t>
            </a:r>
            <a:r>
              <a:rPr lang="en-GB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邊界上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必須為零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/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∞      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altLang="zh-TW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矩形 10">
                <a:extLst>
                  <a:ext uri="{FF2B5EF4-FFF2-40B4-BE49-F238E27FC236}">
                    <a16:creationId xmlns:a16="http://schemas.microsoft.com/office/drawing/2014/main" id="{DC91F6B7-77E9-50BD-65D3-FDD7F2B58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996454"/>
                <a:ext cx="2087110" cy="369332"/>
              </a:xfrm>
              <a:prstGeom prst="rect">
                <a:avLst/>
              </a:prstGeom>
              <a:blipFill>
                <a:blip r:embed="rId1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/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 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     0&lt;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矩形 10">
                <a:extLst>
                  <a:ext uri="{FF2B5EF4-FFF2-40B4-BE49-F238E27FC236}">
                    <a16:creationId xmlns:a16="http://schemas.microsoft.com/office/drawing/2014/main" id="{1ADC0219-54A1-1774-85A1-59C8816E76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167" y="1430764"/>
                <a:ext cx="2378985" cy="369332"/>
              </a:xfrm>
              <a:prstGeom prst="rect">
                <a:avLst/>
              </a:prstGeom>
              <a:blipFill>
                <a:blip r:embed="rId1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/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altLang="zh-TW" b="0" dirty="0"/>
                  <a:t>        </a:t>
                </a:r>
                <a14:m>
                  <m:oMath xmlns:m="http://schemas.openxmlformats.org/officeDocument/2006/math">
                    <m:r>
                      <a:rPr lang="en-US" altLang="zh-TW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TW" b="0" i="1" smtClean="0">
                        <a:latin typeface="Cambria Math"/>
                      </a:rPr>
                      <m:t>=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altLang="zh-TW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1" name="矩形 10">
                <a:extLst>
                  <a:ext uri="{FF2B5EF4-FFF2-40B4-BE49-F238E27FC236}">
                    <a16:creationId xmlns:a16="http://schemas.microsoft.com/office/drawing/2014/main" id="{8DB3100B-E514-525C-3A37-919C3F9195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0426" y="1840706"/>
                <a:ext cx="2106474" cy="369332"/>
              </a:xfrm>
              <a:prstGeom prst="rect">
                <a:avLst/>
              </a:prstGeom>
              <a:blipFill>
                <a:blip r:embed="rId16"/>
                <a:stretch>
                  <a:fillRect b="-1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/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10">
                <a:extLst>
                  <a:ext uri="{FF2B5EF4-FFF2-40B4-BE49-F238E27FC236}">
                    <a16:creationId xmlns:a16="http://schemas.microsoft.com/office/drawing/2014/main" id="{6A06451C-93D0-2A6E-587A-6DB63DA652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9789" y="2483604"/>
                <a:ext cx="722377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/>
      <p:bldP spid="8" grpId="0" animBg="1"/>
      <p:bldP spid="10" grpId="0" animBg="1"/>
      <p:bldP spid="11" grpId="0" animBg="1"/>
      <p:bldP spid="3" grpId="0" animBg="1"/>
      <p:bldP spid="9" grpId="0"/>
      <p:bldP spid="13" grpId="0" animBg="1"/>
      <p:bldP spid="14" grpId="0" animBg="1"/>
      <p:bldP spid="16" grpId="0" animBg="1"/>
      <p:bldP spid="22" grpId="0"/>
      <p:bldP spid="1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236EDE-3902-7E6C-0932-515EF52D42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548680"/>
            <a:ext cx="5760640" cy="45037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/>
              <p:nvPr/>
            </p:nvSpPr>
            <p:spPr bwMode="auto">
              <a:xfrm>
                <a:off x="4139952" y="2523567"/>
                <a:ext cx="75257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=60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D94913-AF1A-73F7-F6CF-68C9CD537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139952" y="2523567"/>
                <a:ext cx="752578" cy="276999"/>
              </a:xfrm>
              <a:prstGeom prst="rect">
                <a:avLst/>
              </a:prstGeom>
              <a:blipFill>
                <a:blip r:embed="rId3"/>
                <a:stretch>
                  <a:fillRect l="-1639" r="-4918" b="-434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2">
            <a:extLst>
              <a:ext uri="{FF2B5EF4-FFF2-40B4-BE49-F238E27FC236}">
                <a16:creationId xmlns:a16="http://schemas.microsoft.com/office/drawing/2014/main" id="{F71925CA-401A-1748-CC20-DF0835E92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4"/>
          <a:stretch/>
        </p:blipFill>
        <p:spPr bwMode="auto">
          <a:xfrm rot="16200000">
            <a:off x="3848286" y="4565359"/>
            <a:ext cx="1447428" cy="2631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8971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1835696" y="1243372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 dirty="0">
                <a:latin typeface="Arial" charset="0"/>
              </a:rPr>
              <a:t>微觀世界有許多彈簧！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92896"/>
            <a:ext cx="5167595" cy="291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5">
            <a:extLst>
              <a:ext uri="{FF2B5EF4-FFF2-40B4-BE49-F238E27FC236}">
                <a16:creationId xmlns:a16="http://schemas.microsoft.com/office/drawing/2014/main" id="{F29FF6F8-9C84-E000-0A0F-1C1EA368C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696" y="1659880"/>
            <a:ext cx="67024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 dirty="0"/>
              <a:t>一個力學系統在平衡點附近的小範圍運動，都是簡諧運動！</a:t>
            </a:r>
          </a:p>
        </p:txBody>
      </p:sp>
    </p:spTree>
    <p:extLst>
      <p:ext uri="{BB962C8B-B14F-4D97-AF65-F5344CB8AC3E}">
        <p14:creationId xmlns:p14="http://schemas.microsoft.com/office/powerpoint/2010/main" val="41438387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Chia-Hung Chang\Downloads\Data\Knight\Media\Chapter41\Images\41_23Figure-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3641725" cy="391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283" name="Picture 3" descr="C:\Users\Chia-Hung Chang\Downloads\Data\Knight\Media\Chapter41\Images\41_24Figure-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33" y="3068961"/>
            <a:ext cx="4411680" cy="2633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4" name="文字方塊 3"/>
          <p:cNvSpPr txBox="1">
            <a:spLocks noChangeArrowheads="1"/>
          </p:cNvSpPr>
          <p:nvPr/>
        </p:nvSpPr>
        <p:spPr bwMode="auto">
          <a:xfrm>
            <a:off x="4102328" y="2492896"/>
            <a:ext cx="311894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dirty="0">
                <a:latin typeface="Times New Roman" pitchFamily="18" charset="0"/>
                <a:cs typeface="Times New Roman" pitchFamily="18" charset="0"/>
              </a:rPr>
              <a:t>Molecular Vibration 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分子光譜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D1221-333D-D8E2-5542-1A5355683649}"/>
              </a:ext>
            </a:extLst>
          </p:cNvPr>
          <p:cNvSpPr txBox="1"/>
          <p:nvPr/>
        </p:nvSpPr>
        <p:spPr bwMode="auto">
          <a:xfrm>
            <a:off x="2771800" y="1093335"/>
            <a:ext cx="41044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分子的束縛鍵就是一個彈簧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21442229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6B96A9-BFF2-0430-CBA0-AD15E2A80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9609" b="65218"/>
          <a:stretch/>
        </p:blipFill>
        <p:spPr>
          <a:xfrm>
            <a:off x="2934546" y="1268760"/>
            <a:ext cx="3282876" cy="10066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A4263D-3A5A-145A-846B-F580B2F39612}"/>
              </a:ext>
            </a:extLst>
          </p:cNvPr>
          <p:cNvSpPr txBox="1"/>
          <p:nvPr/>
        </p:nvSpPr>
        <p:spPr bwMode="auto">
          <a:xfrm>
            <a:off x="611560" y="5507940"/>
            <a:ext cx="82089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三個原子組成的分子，可以有兩個振盪模式Mode，如同兩條獨立振動的彈簧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BBB543-770F-57FB-15D9-EAADBFF6F9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609" b="65218"/>
          <a:stretch/>
        </p:blipFill>
        <p:spPr>
          <a:xfrm>
            <a:off x="2930562" y="2503649"/>
            <a:ext cx="3282876" cy="10066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ED882-6610-CF9D-3925-70D26488B7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433" r="49609"/>
          <a:stretch/>
        </p:blipFill>
        <p:spPr>
          <a:xfrm>
            <a:off x="2930562" y="3861048"/>
            <a:ext cx="3282876" cy="143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8384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91826D-32FD-1478-0C6D-137D1E7B92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640" y="1740560"/>
            <a:ext cx="3146223" cy="180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C72A8A-4CF2-43A6-5450-9BFB22F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40" y="147407"/>
            <a:ext cx="4640312" cy="15413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8A73BF-F31C-9B55-8911-940A02F66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640" y="4762065"/>
            <a:ext cx="5397500" cy="1752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B2104B-21E0-55AC-ECF9-8E217235F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139" y="4762065"/>
            <a:ext cx="3098800" cy="711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6BA4F3-F404-14D9-7674-A7C09B2382B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54" r="25912" b="62985"/>
          <a:stretch/>
        </p:blipFill>
        <p:spPr>
          <a:xfrm>
            <a:off x="384640" y="3637884"/>
            <a:ext cx="1732701" cy="102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CE8682-373A-9BC0-C102-77C4ED98ABB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795" t="78626" r="20262" b="4554"/>
          <a:stretch/>
        </p:blipFill>
        <p:spPr>
          <a:xfrm>
            <a:off x="2501100" y="3650189"/>
            <a:ext cx="2523852" cy="5596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7164BA-21B5-884F-D370-8793DA8F0C3B}"/>
              </a:ext>
            </a:extLst>
          </p:cNvPr>
          <p:cNvSpPr txBox="1"/>
          <p:nvPr/>
        </p:nvSpPr>
        <p:spPr bwMode="auto">
          <a:xfrm>
            <a:off x="5804644" y="5573837"/>
            <a:ext cx="2240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等於兩條獨立彈簧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733CC4-6BE4-9F8D-3250-8406274BD927}"/>
              </a:ext>
            </a:extLst>
          </p:cNvPr>
          <p:cNvSpPr txBox="1"/>
          <p:nvPr/>
        </p:nvSpPr>
        <p:spPr bwMode="auto">
          <a:xfrm>
            <a:off x="5843285" y="6042761"/>
            <a:ext cx="21633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有2個mode。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AA6350-2942-2223-E208-A3F0C0F02A07}"/>
              </a:ext>
            </a:extLst>
          </p:cNvPr>
          <p:cNvSpPr txBox="1"/>
          <p:nvPr/>
        </p:nvSpPr>
        <p:spPr bwMode="auto">
          <a:xfrm>
            <a:off x="5836389" y="6412093"/>
            <a:ext cx="35924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3" descr="C:\Users\Chia-Hung Chang\Downloads\Data\Knight\Media\Chapter41\Images\41_24Figure-F.jpg">
            <a:extLst>
              <a:ext uri="{FF2B5EF4-FFF2-40B4-BE49-F238E27FC236}">
                <a16:creationId xmlns:a16="http://schemas.microsoft.com/office/drawing/2014/main" id="{0CF11541-2CDC-3CD7-B357-0DB601B84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043" y="1397341"/>
            <a:ext cx="3635896" cy="2170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FF9C35-58DB-60F3-42AE-F2937B59660A}"/>
              </a:ext>
            </a:extLst>
          </p:cNvPr>
          <p:cNvSpPr/>
          <p:nvPr/>
        </p:nvSpPr>
        <p:spPr>
          <a:xfrm>
            <a:off x="6372200" y="2132856"/>
            <a:ext cx="1728192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2A7A9B-C48B-3869-A8FE-C767430E88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9829" y="147407"/>
            <a:ext cx="1771386" cy="121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96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A42A689-B112-BA19-017C-76DEBB484D05}"/>
              </a:ext>
            </a:extLst>
          </p:cNvPr>
          <p:cNvSpPr/>
          <p:nvPr/>
        </p:nvSpPr>
        <p:spPr>
          <a:xfrm>
            <a:off x="1011238" y="2055107"/>
            <a:ext cx="6451600" cy="259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79F59D-AA27-95EF-F03C-CDAB6AC60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664" y="1428759"/>
            <a:ext cx="3302000" cy="469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CFF76E-FA34-7A05-544A-C751E2FE7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238" y="2292855"/>
            <a:ext cx="6451600" cy="1473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AEAB96-23C1-5C18-5162-6B5FD4B47B6A}"/>
              </a:ext>
            </a:extLst>
          </p:cNvPr>
          <p:cNvSpPr txBox="1"/>
          <p:nvPr/>
        </p:nvSpPr>
        <p:spPr bwMode="auto">
          <a:xfrm>
            <a:off x="5633664" y="1511917"/>
            <a:ext cx="25202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原子晶格的振動波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ADE35E-285E-0A47-254B-730EF50E23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11681" b="5501"/>
          <a:stretch/>
        </p:blipFill>
        <p:spPr>
          <a:xfrm>
            <a:off x="3563888" y="2055107"/>
            <a:ext cx="1152128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/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972327D-D8FE-CC75-77AD-E574F8DC27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0503" y="2364251"/>
                <a:ext cx="329449" cy="199542"/>
              </a:xfrm>
              <a:prstGeom prst="rect">
                <a:avLst/>
              </a:prstGeom>
              <a:blipFill>
                <a:blip r:embed="rId5"/>
                <a:stretch>
                  <a:fillRect l="-11538" r="-3846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/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A3CB98-725A-C390-2F7C-2EFAE38D95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86567" y="2364251"/>
                <a:ext cx="181973" cy="199542"/>
              </a:xfrm>
              <a:prstGeom prst="rect">
                <a:avLst/>
              </a:prstGeom>
              <a:blipFill>
                <a:blip r:embed="rId6"/>
                <a:stretch>
                  <a:fillRect l="-20000" r="-13333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19020373-C21D-0D5B-9844-EFA1545310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04" t="52500" r="41583" b="5501"/>
          <a:stretch/>
        </p:blipFill>
        <p:spPr>
          <a:xfrm>
            <a:off x="4815155" y="2055107"/>
            <a:ext cx="908973" cy="6182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/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+1</m:t>
                          </m:r>
                        </m:sub>
                      </m:sSub>
                    </m:oMath>
                  </m:oMathPara>
                </a14:m>
                <a:endParaRPr lang="en-US" sz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E868DB6-4979-CE65-8249-0A1381E5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237817" y="2364251"/>
                <a:ext cx="329449" cy="199542"/>
              </a:xfrm>
              <a:prstGeom prst="rect">
                <a:avLst/>
              </a:prstGeom>
              <a:blipFill>
                <a:blip r:embed="rId7"/>
                <a:stretch>
                  <a:fillRect l="-11111" r="-3704" b="-1176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E124BE6-0A29-0CED-4EB5-C012041EFC6D}"/>
              </a:ext>
            </a:extLst>
          </p:cNvPr>
          <p:cNvSpPr txBox="1"/>
          <p:nvPr/>
        </p:nvSpPr>
        <p:spPr bwMode="auto">
          <a:xfrm>
            <a:off x="1011238" y="4173798"/>
            <a:ext cx="72728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晶格上原子的前後移動，可以改寫成一個一個獨立的振動模式mode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2800628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C69FBBA-C8B5-6B76-BA4D-E157AD329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73" y="716151"/>
            <a:ext cx="4232638" cy="5679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/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𝜋</m:t>
                          </m:r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EA6FB8-2303-CA25-DAE3-69676834E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88390" y="2898400"/>
                <a:ext cx="1365374" cy="513602"/>
              </a:xfrm>
              <a:prstGeom prst="rect">
                <a:avLst/>
              </a:prstGeom>
              <a:blipFill>
                <a:blip r:embed="rId3"/>
                <a:stretch>
                  <a:fillRect l="-3704" r="-2778" b="-975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/>
              <p:nvPr/>
            </p:nvSpPr>
            <p:spPr bwMode="auto">
              <a:xfrm>
                <a:off x="4572000" y="1643068"/>
                <a:ext cx="3768917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+1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𝑗𝑑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4F8AF6-C072-1E46-113D-377139352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0" y="1643068"/>
                <a:ext cx="3768917" cy="524695"/>
              </a:xfrm>
              <a:prstGeom prst="rect">
                <a:avLst/>
              </a:prstGeom>
              <a:blipFill>
                <a:blip r:embed="rId4"/>
                <a:stretch>
                  <a:fillRect b="-9524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/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第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個mode的角頻率為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F624A9-F393-D4CB-BBFA-EE5AEA8056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83224" y="763058"/>
                <a:ext cx="4326221" cy="369332"/>
              </a:xfrm>
              <a:prstGeom prst="rect">
                <a:avLst/>
              </a:prstGeom>
              <a:blipFill>
                <a:blip r:embed="rId5"/>
                <a:stretch>
                  <a:fillRect l="-1170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/>
              <p:nvPr/>
            </p:nvSpPr>
            <p:spPr bwMode="auto">
              <a:xfrm>
                <a:off x="4595505" y="3949299"/>
                <a:ext cx="2090123" cy="299313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31AC4F3-1622-4323-5366-C270479BB3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5505" y="3949299"/>
                <a:ext cx="2090123" cy="299313"/>
              </a:xfrm>
              <a:prstGeom prst="rect">
                <a:avLst/>
              </a:prstGeom>
              <a:blipFill>
                <a:blip r:embed="rId6"/>
                <a:stretch>
                  <a:fillRect l="-1807" b="-25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/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𝑗𝑑</m:t>
                      </m:r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4E869C4-98CC-D36B-198E-98484F3CE2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645243" y="2926022"/>
                <a:ext cx="713209" cy="276999"/>
              </a:xfrm>
              <a:prstGeom prst="rect">
                <a:avLst/>
              </a:prstGeom>
              <a:blipFill>
                <a:blip r:embed="rId7"/>
                <a:stretch>
                  <a:fillRect l="-3509" t="-4348" r="-10526" b="-3478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/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E214831-89A5-ED3B-4F73-0AA33E937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9477" y="4360260"/>
                <a:ext cx="3509294" cy="565155"/>
              </a:xfrm>
              <a:prstGeom prst="rect">
                <a:avLst/>
              </a:prstGeom>
              <a:blipFill>
                <a:blip r:embed="rId8"/>
                <a:stretch>
                  <a:fillRect l="-361" t="-2222" r="-1083" b="-666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>
                    <a:solidFill>
                      <a:srgbClr val="FF0000"/>
                    </a:solidFill>
                  </a:rPr>
                  <a:t>對應一條彈簧！</a:t>
                </a:r>
              </a:p>
            </p:txBody>
          </p:sp>
        </mc:Choice>
        <mc:Fallback xmlns="">
          <p:sp>
            <p:nvSpPr>
              <p:cNvPr id="14" name="文字方塊 33">
                <a:extLst>
                  <a:ext uri="{FF2B5EF4-FFF2-40B4-BE49-F238E27FC236}">
                    <a16:creationId xmlns:a16="http://schemas.microsoft.com/office/drawing/2014/main" id="{54BA34A0-E5E6-D450-EDC0-D2896C0B3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06705" y="5046829"/>
                <a:ext cx="4129737" cy="369332"/>
              </a:xfrm>
              <a:prstGeom prst="rect">
                <a:avLst/>
              </a:prstGeom>
              <a:blipFill>
                <a:blip r:embed="rId9"/>
                <a:stretch>
                  <a:fillRect l="-1223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2" descr="http://www.mbseurope.com/wp-content/uploads/wpsc/product_images/MBS%20Springs.jpg">
            <a:extLst>
              <a:ext uri="{FF2B5EF4-FFF2-40B4-BE49-F238E27FC236}">
                <a16:creationId xmlns:a16="http://schemas.microsoft.com/office/drawing/2014/main" id="{14E80326-3A3E-2BCB-252B-CDA5C438F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477" y="5474527"/>
            <a:ext cx="1980286" cy="111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01E73F-215A-69A1-4C58-5DD460887363}"/>
              </a:ext>
            </a:extLst>
          </p:cNvPr>
          <p:cNvSpPr txBox="1"/>
          <p:nvPr/>
        </p:nvSpPr>
        <p:spPr bwMode="auto">
          <a:xfrm>
            <a:off x="4493316" y="301998"/>
            <a:ext cx="4143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每一個振動mode</a:t>
            </a:r>
            <a:r>
              <a:rPr lang="zh-TW" altLang="en-US" dirty="0"/>
              <a:t>對應一條獨立彈簧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/>
              <p:nvPr/>
            </p:nvSpPr>
            <p:spPr bwMode="auto">
              <a:xfrm>
                <a:off x="200332" y="716151"/>
                <a:ext cx="242118" cy="26603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16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BDAFAD9-9476-6C88-FF41-216F9C75BE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0332" y="716151"/>
                <a:ext cx="242118" cy="266035"/>
              </a:xfrm>
              <a:prstGeom prst="rect">
                <a:avLst/>
              </a:prstGeom>
              <a:blipFill>
                <a:blip r:embed="rId11"/>
                <a:stretch>
                  <a:fillRect l="-14286" r="-4762" b="-22727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/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𝑟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itchFamily="18" charset="0"/>
                                    </a:rPr>
                                    <m:t>2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itchFamily="18" charset="0"/>
                                        </a:rPr>
                                        <m:t>+1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776D084-F328-0337-7845-7DC554C3C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7415" y="640405"/>
                <a:ext cx="1889556" cy="524695"/>
              </a:xfrm>
              <a:prstGeom prst="rect">
                <a:avLst/>
              </a:prstGeom>
              <a:blipFill>
                <a:blip r:embed="rId12"/>
                <a:stretch>
                  <a:fillRect l="-1342" b="-714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/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在第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個mode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，第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個粒子的振幅可以寫成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3C68833-5238-18A2-0BA0-D56DC9E8FA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3029" y="1221561"/>
                <a:ext cx="4620972" cy="369332"/>
              </a:xfrm>
              <a:prstGeom prst="rect">
                <a:avLst/>
              </a:prstGeom>
              <a:blipFill>
                <a:blip r:embed="rId13"/>
                <a:stretch>
                  <a:fillRect l="-1099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/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重新定義變數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為第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𝑗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個粒子的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位置。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70E69E4-A408-D32D-FA26-E932B31748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26954" y="2495984"/>
                <a:ext cx="4302740" cy="369332"/>
              </a:xfrm>
              <a:prstGeom prst="rect">
                <a:avLst/>
              </a:prstGeom>
              <a:blipFill>
                <a:blip r:embed="rId14"/>
                <a:stretch>
                  <a:fillRect l="-117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875717A-07AC-D476-A179-3519FDE42ED5}"/>
              </a:ext>
            </a:extLst>
          </p:cNvPr>
          <p:cNvSpPr txBox="1"/>
          <p:nvPr/>
        </p:nvSpPr>
        <p:spPr bwMode="auto">
          <a:xfrm>
            <a:off x="4506705" y="3491716"/>
            <a:ext cx="30176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以上可以改寫成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/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𝑟</m:t>
                    </m:r>
                  </m:oMath>
                </a14:m>
                <a:r>
                  <a:rPr lang="en-US" dirty="0"/>
                  <a:t>以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/>
                  <a:t>取代。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0C248E0-A629-3EEE-5C17-0AF62B20D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10578" y="2965587"/>
                <a:ext cx="1401214" cy="369332"/>
              </a:xfrm>
              <a:prstGeom prst="rect">
                <a:avLst/>
              </a:prstGeom>
              <a:blipFill>
                <a:blip r:embed="rId15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AE07CD2-70CC-E208-3780-20805A3206FF}"/>
              </a:ext>
            </a:extLst>
          </p:cNvPr>
          <p:cNvSpPr txBox="1"/>
          <p:nvPr/>
        </p:nvSpPr>
        <p:spPr bwMode="auto">
          <a:xfrm>
            <a:off x="4524277" y="2122418"/>
            <a:ext cx="26630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很像駐波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27898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3" grpId="0" animBg="1"/>
      <p:bldP spid="14" grpId="0"/>
      <p:bldP spid="21" grpId="0"/>
      <p:bldP spid="22" grpId="0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1A08AC-4743-B2EC-071C-AD07FDE9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332656"/>
            <a:ext cx="4482475" cy="3614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49196-5C45-60B6-8B3A-9A8ECCCEE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4149080"/>
            <a:ext cx="48895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95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A64F908-6B63-68B2-EA42-8797B1E3F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475" y="1152069"/>
            <a:ext cx="2286000" cy="952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A1A66E-BC24-68CB-86D1-EBFD10534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6" y="2295647"/>
            <a:ext cx="2311400" cy="2527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0E3BCB-2563-77DA-841D-A0ABB9EFEA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332361"/>
            <a:ext cx="3783214" cy="24740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46A05D-6595-4730-FE92-700BD3D860DE}"/>
              </a:ext>
            </a:extLst>
          </p:cNvPr>
          <p:cNvSpPr txBox="1"/>
          <p:nvPr/>
        </p:nvSpPr>
        <p:spPr bwMode="auto">
          <a:xfrm>
            <a:off x="1156446" y="5081253"/>
            <a:ext cx="59454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晶體中原子的振動，可以找到一系列如彈簧的模式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/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這些模式一般如縱波平面波一般，有角波數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及對應的角頻率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𝜔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5CA39D-2860-C739-D312-BBBB6D8323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62186" y="5471578"/>
                <a:ext cx="6809582" cy="369332"/>
              </a:xfrm>
              <a:prstGeom prst="rect">
                <a:avLst/>
              </a:prstGeom>
              <a:blipFill>
                <a:blip r:embed="rId5"/>
                <a:stretch>
                  <a:fillRect l="-745" t="-10345" b="-24138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2C5579E-DC7B-5089-032D-EDFAE0EC1798}"/>
              </a:ext>
            </a:extLst>
          </p:cNvPr>
          <p:cNvSpPr txBox="1"/>
          <p:nvPr/>
        </p:nvSpPr>
        <p:spPr bwMode="auto">
          <a:xfrm>
            <a:off x="1147439" y="5867980"/>
            <a:ext cx="56552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如同量子彈簧，每一模式的能量皆為量子化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/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很大時，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就成為連續變數。其實這就是角波數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716C8A2-00DB-1224-0A1F-E9EA7F3B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07904" y="422350"/>
                <a:ext cx="5256584" cy="369332"/>
              </a:xfrm>
              <a:prstGeom prst="rect">
                <a:avLst/>
              </a:prstGeom>
              <a:blipFill>
                <a:blip r:embed="rId6"/>
                <a:stretch>
                  <a:fillRect t="-6667" r="-721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/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𝑞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itchFamily="18" charset="0"/>
                        </a:rPr>
                        <m:t>)~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𝑖</m:t>
                          </m:r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cs typeface="Times New Roman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6236A46-4E86-4C74-C172-8053031AEF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211033"/>
                <a:ext cx="2339230" cy="295594"/>
              </a:xfrm>
              <a:prstGeom prst="rect">
                <a:avLst/>
              </a:prstGeom>
              <a:blipFill>
                <a:blip r:embed="rId7"/>
                <a:stretch>
                  <a:fillRect l="-1613" b="-375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/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𝜔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𝑘</m:t>
                          </m:r>
                        </m:e>
                      </m:d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itchFamily="18" charset="0"/>
                        </a:rPr>
                        <m:t>~</m:t>
                      </m:r>
                      <m:func>
                        <m:func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𝑘𝑑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9EF41FA-2428-F658-F3A6-80881CA08F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44301" y="1631464"/>
                <a:ext cx="1355243" cy="524118"/>
              </a:xfrm>
              <a:prstGeom prst="rect">
                <a:avLst/>
              </a:prstGeom>
              <a:blipFill>
                <a:blip r:embed="rId8"/>
                <a:stretch>
                  <a:fillRect l="-1852" t="-2381" r="-3704" b="-14286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DA75759-6718-5483-DE27-FCA04A238237}"/>
              </a:ext>
            </a:extLst>
          </p:cNvPr>
          <p:cNvSpPr txBox="1"/>
          <p:nvPr/>
        </p:nvSpPr>
        <p:spPr bwMode="auto">
          <a:xfrm>
            <a:off x="5154043" y="1704723"/>
            <a:ext cx="30931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晶格振動波的色散關係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/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時，在位置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𝑥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的粒子的運動可以解出</a:t>
                </a:r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4F8A8C1-0B10-0A7B-C049-1E30058E70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75037" y="799294"/>
                <a:ext cx="4572115" cy="369332"/>
              </a:xfrm>
              <a:prstGeom prst="rect">
                <a:avLst/>
              </a:prstGeom>
              <a:blipFill>
                <a:blip r:embed="rId9"/>
                <a:stretch>
                  <a:fillRect l="-1108" t="-6452" r="-831" b="-19355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2" descr="D:\Dropbox\Documents\課程\YoungTextBook\Images\Chapter40\A_Images\A_Figures_and_Photos\40_25_Figure.jpg">
            <a:extLst>
              <a:ext uri="{FF2B5EF4-FFF2-40B4-BE49-F238E27FC236}">
                <a16:creationId xmlns:a16="http://schemas.microsoft.com/office/drawing/2014/main" id="{68C57C80-923F-60FB-3897-3AFFCED1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9124" y="3406445"/>
            <a:ext cx="1775364" cy="13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9207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1619672" y="193675"/>
            <a:ext cx="6120680" cy="5327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062163" y="330676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橢圓 2"/>
          <p:cNvSpPr/>
          <p:nvPr/>
        </p:nvSpPr>
        <p:spPr>
          <a:xfrm>
            <a:off x="22145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" name="橢圓 3"/>
          <p:cNvSpPr/>
          <p:nvPr/>
        </p:nvSpPr>
        <p:spPr>
          <a:xfrm>
            <a:off x="2519363" y="368776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2052638" y="25685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6" name="橢圓 5"/>
          <p:cNvSpPr/>
          <p:nvPr/>
        </p:nvSpPr>
        <p:spPr>
          <a:xfrm>
            <a:off x="22050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2509838" y="29495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8" name="橢圓 7"/>
          <p:cNvSpPr/>
          <p:nvPr/>
        </p:nvSpPr>
        <p:spPr>
          <a:xfrm>
            <a:off x="2357438" y="27971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52638" y="1776413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22050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2" name="橢圓 11"/>
          <p:cNvSpPr/>
          <p:nvPr/>
        </p:nvSpPr>
        <p:spPr>
          <a:xfrm>
            <a:off x="25098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3" name="橢圓 12"/>
          <p:cNvSpPr/>
          <p:nvPr/>
        </p:nvSpPr>
        <p:spPr>
          <a:xfrm>
            <a:off x="2357438" y="20050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052638" y="19367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20526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2738438" y="2157413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>
            <a:off x="22050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8" name="橢圓 17"/>
          <p:cNvSpPr/>
          <p:nvPr/>
        </p:nvSpPr>
        <p:spPr>
          <a:xfrm>
            <a:off x="25098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25860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2357438" y="5746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25860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2" name="橢圓 21"/>
          <p:cNvSpPr/>
          <p:nvPr/>
        </p:nvSpPr>
        <p:spPr>
          <a:xfrm>
            <a:off x="2738438" y="4222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橢圓 22"/>
          <p:cNvSpPr/>
          <p:nvPr/>
        </p:nvSpPr>
        <p:spPr>
          <a:xfrm>
            <a:off x="2281238" y="26987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04472" name="文字方塊 35"/>
          <p:cNvSpPr txBox="1">
            <a:spLocks noChangeArrowheads="1"/>
          </p:cNvSpPr>
          <p:nvPr/>
        </p:nvSpPr>
        <p:spPr bwMode="auto">
          <a:xfrm rot="16200000">
            <a:off x="2053432" y="1272381"/>
            <a:ext cx="838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latin typeface="Times New Roman" pitchFamily="18" charset="0"/>
                <a:cs typeface="Times New Roman" pitchFamily="18" charset="0"/>
              </a:rPr>
              <a:t>…….</a:t>
            </a:r>
            <a:endParaRPr lang="zh-TW" altLang="en-US"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73" name="Picture 2" descr="E:\Media\Images\chapter40\40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409575"/>
            <a:ext cx="43878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矩形 27"/>
          <p:cNvSpPr/>
          <p:nvPr/>
        </p:nvSpPr>
        <p:spPr>
          <a:xfrm>
            <a:off x="2052638" y="40100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0" name="橢圓 29"/>
          <p:cNvSpPr/>
          <p:nvPr/>
        </p:nvSpPr>
        <p:spPr>
          <a:xfrm>
            <a:off x="2509838" y="4391025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2052638" y="4873625"/>
            <a:ext cx="914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477" name="文字方塊 33"/>
              <p:cNvSpPr txBox="1">
                <a:spLocks noChangeArrowheads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kumimoji="1" sz="32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每一角波數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sz="1800" dirty="0" err="1">
                    <a:latin typeface="Times New Roman" pitchFamily="18" charset="0"/>
                    <a:cs typeface="Times New Roman" pitchFamily="18" charset="0"/>
                  </a:rPr>
                  <a:t>模式</a:t>
                </a:r>
                <a:r>
                  <a:rPr lang="zh-TW" altLang="en-US" sz="1800" dirty="0"/>
                  <a:t>的能階像極了在盒子中一個個裝入能量相同的粒子。</a:t>
                </a:r>
              </a:p>
            </p:txBody>
          </p:sp>
        </mc:Choice>
        <mc:Fallback xmlns="">
          <p:sp>
            <p:nvSpPr>
              <p:cNvPr id="104477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765300" y="5543012"/>
                <a:ext cx="7378700" cy="369332"/>
              </a:xfrm>
              <a:prstGeom prst="rect">
                <a:avLst/>
              </a:prstGeom>
              <a:blipFill>
                <a:blip r:embed="rId3"/>
                <a:stretch>
                  <a:fillRect l="-861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文字方塊 34"/>
          <p:cNvSpPr txBox="1">
            <a:spLocks noChangeArrowheads="1"/>
          </p:cNvSpPr>
          <p:nvPr/>
        </p:nvSpPr>
        <p:spPr bwMode="auto">
          <a:xfrm>
            <a:off x="1765300" y="6026150"/>
            <a:ext cx="13684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量子</a:t>
            </a:r>
          </a:p>
        </p:txBody>
      </p:sp>
      <p:sp>
        <p:nvSpPr>
          <p:cNvPr id="36" name="文字方塊 35"/>
          <p:cNvSpPr txBox="1">
            <a:spLocks noChangeArrowheads="1"/>
          </p:cNvSpPr>
          <p:nvPr/>
        </p:nvSpPr>
        <p:spPr bwMode="auto">
          <a:xfrm>
            <a:off x="3205163" y="6026150"/>
            <a:ext cx="10080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</a:t>
            </a:r>
          </a:p>
        </p:txBody>
      </p:sp>
      <p:sp>
        <p:nvSpPr>
          <p:cNvPr id="37" name="向右箭號 36"/>
          <p:cNvSpPr/>
          <p:nvPr/>
        </p:nvSpPr>
        <p:spPr>
          <a:xfrm>
            <a:off x="2557463" y="6097588"/>
            <a:ext cx="431800" cy="28733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9" name="文字方塊 38"/>
          <p:cNvSpPr txBox="1">
            <a:spLocks noChangeArrowheads="1"/>
          </p:cNvSpPr>
          <p:nvPr/>
        </p:nvSpPr>
        <p:spPr bwMode="auto">
          <a:xfrm>
            <a:off x="4141788" y="6026150"/>
            <a:ext cx="9350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1800"/>
              <a:t>粒子數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矩形 37"/>
              <p:cNvSpPr/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i="1" smtClean="0">
                          <a:latin typeface="Cambria Math"/>
                        </a:rPr>
                        <m:t>𝑛</m:t>
                      </m:r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sz="1800" b="0" i="1" smtClean="0">
                              <a:latin typeface="Cambria Math"/>
                            </a:rPr>
                            <m:t>𝐸</m:t>
                          </m:r>
                        </m:num>
                        <m:den>
                          <m:r>
                            <a:rPr lang="en-US" altLang="zh-TW" i="1">
                              <a:latin typeface="Cambria Math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altLang="zh-TW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d>
                            <m:dPr>
                              <m:ctrlPr>
                                <a:rPr lang="en-US" altLang="zh-TW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8" name="矩形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7328" y="5881864"/>
                <a:ext cx="1320170" cy="650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phic 24" descr="Cat with solid fill">
            <a:extLst>
              <a:ext uri="{FF2B5EF4-FFF2-40B4-BE49-F238E27FC236}">
                <a16:creationId xmlns:a16="http://schemas.microsoft.com/office/drawing/2014/main" id="{1A360210-6660-9EA5-4222-0B78427B5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15756" y="6209075"/>
            <a:ext cx="619090" cy="6190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A5514F5-43FA-6455-2B4F-A8210129412F}"/>
              </a:ext>
            </a:extLst>
          </p:cNvPr>
          <p:cNvSpPr txBox="1"/>
          <p:nvPr/>
        </p:nvSpPr>
        <p:spPr bwMode="auto">
          <a:xfrm>
            <a:off x="1765300" y="6475327"/>
            <a:ext cx="532698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這就稱為聲子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TW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phonon</a:t>
            </a:r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：量子彈簧的激發態！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244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B217D-3658-DEEB-0FB3-7E89B8B3E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024" y="1443599"/>
            <a:ext cx="4038600" cy="369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5DF218-A296-0E9B-A9E8-8DBDECD7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5301208"/>
            <a:ext cx="6797555" cy="6480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AC9E6-22B6-A475-63DF-3A3199DAB25F}"/>
              </a:ext>
            </a:extLst>
          </p:cNvPr>
          <p:cNvSpPr txBox="1"/>
          <p:nvPr/>
        </p:nvSpPr>
        <p:spPr bwMode="auto">
          <a:xfrm>
            <a:off x="2029068" y="820406"/>
            <a:ext cx="5069363" cy="367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金屬中的傳導電子</a:t>
            </a:r>
            <a:r>
              <a:rPr lang="LID4096">
                <a:latin typeface="Times New Roman" pitchFamily="18" charset="0"/>
                <a:cs typeface="Times New Roman" pitchFamily="18" charset="0"/>
              </a:rPr>
              <a:t>所感受的位能就類似位能井</a:t>
            </a:r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。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5561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2290F3-727E-5D15-7AE0-AD9611350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67804"/>
            <a:ext cx="2324100" cy="2006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1BD4A4-37CD-E069-A71B-29F25F8F65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567804"/>
            <a:ext cx="5143500" cy="2794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4FB20B5-E2EB-BC01-9CBE-1B29857C5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8169" y="3337648"/>
            <a:ext cx="5182176" cy="12241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3883E2-F07A-E217-E868-EEC1FC858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84" y="2576063"/>
            <a:ext cx="2286000" cy="2590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64AEDB-49E6-C023-D9B6-217A37CFD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215" y="4561784"/>
            <a:ext cx="3141712" cy="19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85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3">
            <a:extLst>
              <a:ext uri="{FF2B5EF4-FFF2-40B4-BE49-F238E27FC236}">
                <a16:creationId xmlns:a16="http://schemas.microsoft.com/office/drawing/2014/main" id="{FA2BD7FF-7EB0-4936-F60D-11604B70D2FB}"/>
              </a:ext>
            </a:extLst>
          </p:cNvPr>
          <p:cNvSpPr/>
          <p:nvPr/>
        </p:nvSpPr>
        <p:spPr>
          <a:xfrm>
            <a:off x="1073709" y="2208205"/>
            <a:ext cx="4143102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BC69EF3-E82C-339D-F5BB-C5F63ADB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010" y="692627"/>
            <a:ext cx="2786211" cy="100850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197BEAB-D8C6-3EC5-371B-B5B7AA394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7704" y="685946"/>
            <a:ext cx="2724605" cy="610972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89B75E9-C65E-EB8C-A410-A9D2F561383E}"/>
              </a:ext>
            </a:extLst>
          </p:cNvPr>
          <p:cNvSpPr/>
          <p:nvPr/>
        </p:nvSpPr>
        <p:spPr>
          <a:xfrm>
            <a:off x="1414007" y="2671327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AB55E6B-15FF-2D6A-53C8-4BC836514628}"/>
              </a:ext>
            </a:extLst>
          </p:cNvPr>
          <p:cNvCxnSpPr>
            <a:cxnSpLocks/>
          </p:cNvCxnSpPr>
          <p:nvPr/>
        </p:nvCxnSpPr>
        <p:spPr>
          <a:xfrm>
            <a:off x="1630031" y="2815343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7BA11759-6C4A-13BE-5BDD-079D0D1A80AE}"/>
              </a:ext>
            </a:extLst>
          </p:cNvPr>
          <p:cNvSpPr/>
          <p:nvPr/>
        </p:nvSpPr>
        <p:spPr>
          <a:xfrm>
            <a:off x="7338913" y="46685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D895A3E-769E-C15D-AA23-75F0E4526F18}"/>
              </a:ext>
            </a:extLst>
          </p:cNvPr>
          <p:cNvCxnSpPr>
            <a:cxnSpLocks/>
          </p:cNvCxnSpPr>
          <p:nvPr/>
        </p:nvCxnSpPr>
        <p:spPr>
          <a:xfrm flipV="1">
            <a:off x="7038655" y="611745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2" descr="E:\Media\Images\chapter40\4006.jpg">
            <a:extLst>
              <a:ext uri="{FF2B5EF4-FFF2-40B4-BE49-F238E27FC236}">
                <a16:creationId xmlns:a16="http://schemas.microsoft.com/office/drawing/2014/main" id="{08857376-D8F3-EDB9-8942-F4C2F044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762" y="2208205"/>
            <a:ext cx="2761935" cy="3217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矩形 30">
            <a:extLst>
              <a:ext uri="{FF2B5EF4-FFF2-40B4-BE49-F238E27FC236}">
                <a16:creationId xmlns:a16="http://schemas.microsoft.com/office/drawing/2014/main" id="{CD83A053-645C-89DC-33F3-C5D6903C4394}"/>
              </a:ext>
            </a:extLst>
          </p:cNvPr>
          <p:cNvSpPr/>
          <p:nvPr/>
        </p:nvSpPr>
        <p:spPr>
          <a:xfrm>
            <a:off x="1506675" y="5019535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0" name="矩形 23">
            <a:extLst>
              <a:ext uri="{FF2B5EF4-FFF2-40B4-BE49-F238E27FC236}">
                <a16:creationId xmlns:a16="http://schemas.microsoft.com/office/drawing/2014/main" id="{CA9B6964-BC0D-C743-FED9-5C37CAE84584}"/>
              </a:ext>
            </a:extLst>
          </p:cNvPr>
          <p:cNvSpPr/>
          <p:nvPr/>
        </p:nvSpPr>
        <p:spPr>
          <a:xfrm>
            <a:off x="6484202" y="2204864"/>
            <a:ext cx="1504188" cy="32175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27">
            <a:extLst>
              <a:ext uri="{FF2B5EF4-FFF2-40B4-BE49-F238E27FC236}">
                <a16:creationId xmlns:a16="http://schemas.microsoft.com/office/drawing/2014/main" id="{93214BBC-844E-82A0-E673-50D2845B5D17}"/>
              </a:ext>
            </a:extLst>
          </p:cNvPr>
          <p:cNvSpPr/>
          <p:nvPr/>
        </p:nvSpPr>
        <p:spPr>
          <a:xfrm>
            <a:off x="6926693" y="4505090"/>
            <a:ext cx="618959" cy="3681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8" name="橢圓 29">
            <a:extLst>
              <a:ext uri="{FF2B5EF4-FFF2-40B4-BE49-F238E27FC236}">
                <a16:creationId xmlns:a16="http://schemas.microsoft.com/office/drawing/2014/main" id="{0D54C261-F35C-1210-5815-2E86D183BEB3}"/>
              </a:ext>
            </a:extLst>
          </p:cNvPr>
          <p:cNvSpPr/>
          <p:nvPr/>
        </p:nvSpPr>
        <p:spPr>
          <a:xfrm>
            <a:off x="7236297" y="4675455"/>
            <a:ext cx="174624" cy="180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2326FD35-A2F3-4027-DA43-A2C2849151EF}"/>
              </a:ext>
            </a:extLst>
          </p:cNvPr>
          <p:cNvSpPr/>
          <p:nvPr/>
        </p:nvSpPr>
        <p:spPr>
          <a:xfrm>
            <a:off x="7140953" y="5648233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944C6F8C-87DB-8268-59CB-8FE884BA5BA8}"/>
              </a:ext>
            </a:extLst>
          </p:cNvPr>
          <p:cNvCxnSpPr>
            <a:cxnSpLocks/>
          </p:cNvCxnSpPr>
          <p:nvPr/>
        </p:nvCxnSpPr>
        <p:spPr>
          <a:xfrm flipV="1">
            <a:off x="6809156" y="5824304"/>
            <a:ext cx="216024" cy="1381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8F06C106-AA81-178C-2E13-8E3D4270A359}"/>
              </a:ext>
            </a:extLst>
          </p:cNvPr>
          <p:cNvSpPr/>
          <p:nvPr/>
        </p:nvSpPr>
        <p:spPr>
          <a:xfrm>
            <a:off x="2155714" y="5962462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75A7E985-66A9-494F-9D10-770A135ED12A}"/>
              </a:ext>
            </a:extLst>
          </p:cNvPr>
          <p:cNvCxnSpPr>
            <a:cxnSpLocks/>
          </p:cNvCxnSpPr>
          <p:nvPr/>
        </p:nvCxnSpPr>
        <p:spPr>
          <a:xfrm>
            <a:off x="2371738" y="6106478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橢圓 29">
            <a:extLst>
              <a:ext uri="{FF2B5EF4-FFF2-40B4-BE49-F238E27FC236}">
                <a16:creationId xmlns:a16="http://schemas.microsoft.com/office/drawing/2014/main" id="{92FAA658-82BE-2CDF-FF8D-D3D6DCCE75AF}"/>
              </a:ext>
            </a:extLst>
          </p:cNvPr>
          <p:cNvSpPr/>
          <p:nvPr/>
        </p:nvSpPr>
        <p:spPr>
          <a:xfrm>
            <a:off x="7158926" y="6392245"/>
            <a:ext cx="154740" cy="1380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2879D27E-22CA-3FC3-0938-EC6DD626BA01}"/>
              </a:ext>
            </a:extLst>
          </p:cNvPr>
          <p:cNvCxnSpPr>
            <a:cxnSpLocks/>
          </p:cNvCxnSpPr>
          <p:nvPr/>
        </p:nvCxnSpPr>
        <p:spPr>
          <a:xfrm>
            <a:off x="6652116" y="6106478"/>
            <a:ext cx="475359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/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電子移動中放出一個角波數為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的聲子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A4DF309-5AB1-436B-B5B4-E853F3D11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9124" y="5797221"/>
                <a:ext cx="4180031" cy="369332"/>
              </a:xfrm>
              <a:prstGeom prst="rect">
                <a:avLst/>
              </a:prstGeom>
              <a:blipFill>
                <a:blip r:embed="rId5"/>
                <a:stretch>
                  <a:fillRect l="-90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Oval 56">
            <a:extLst>
              <a:ext uri="{FF2B5EF4-FFF2-40B4-BE49-F238E27FC236}">
                <a16:creationId xmlns:a16="http://schemas.microsoft.com/office/drawing/2014/main" id="{C2475D2F-FB89-3B2B-14D9-513457821217}"/>
              </a:ext>
            </a:extLst>
          </p:cNvPr>
          <p:cNvSpPr/>
          <p:nvPr/>
        </p:nvSpPr>
        <p:spPr>
          <a:xfrm>
            <a:off x="1691680" y="469940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94FDF76-8474-2526-B084-A6B9E5368FDC}"/>
              </a:ext>
            </a:extLst>
          </p:cNvPr>
          <p:cNvCxnSpPr>
            <a:cxnSpLocks/>
          </p:cNvCxnSpPr>
          <p:nvPr/>
        </p:nvCxnSpPr>
        <p:spPr>
          <a:xfrm>
            <a:off x="1907704" y="613956"/>
            <a:ext cx="432048" cy="2616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6170F01C-E605-0FA6-F7CE-3E6F85B2EFD5}"/>
              </a:ext>
            </a:extLst>
          </p:cNvPr>
          <p:cNvSpPr txBox="1"/>
          <p:nvPr/>
        </p:nvSpPr>
        <p:spPr bwMode="auto">
          <a:xfrm>
            <a:off x="3635896" y="188640"/>
            <a:ext cx="31732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電子碰撞晶體中的原子鏈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/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電子碰撞激發某個模式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𝑘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由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=1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躍遷到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  <a:cs typeface="Times New Roman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2</m:t>
                    </m:r>
                  </m:oMath>
                </a14:m>
                <a:r>
                  <a:rPr lang="en-US" dirty="0">
                    <a:latin typeface="Times New Roman" pitchFamily="18" charset="0"/>
                    <a:cs typeface="Times New Roman" pitchFamily="18" charset="0"/>
                  </a:rPr>
                  <a:t>定態。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F6D8E64A-6A7B-D127-598E-9F6D9456DD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0996" y="1719087"/>
                <a:ext cx="5985419" cy="369332"/>
              </a:xfrm>
              <a:prstGeom prst="rect">
                <a:avLst/>
              </a:prstGeom>
              <a:blipFill>
                <a:blip r:embed="rId6"/>
                <a:stretch>
                  <a:fillRect l="-84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8DE2DDCC-D9D1-8544-2BC7-F1F7213BAB91}"/>
              </a:ext>
            </a:extLst>
          </p:cNvPr>
          <p:cNvSpPr txBox="1"/>
          <p:nvPr/>
        </p:nvSpPr>
        <p:spPr bwMode="auto">
          <a:xfrm>
            <a:off x="2125634" y="6392245"/>
            <a:ext cx="28784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聲子好像一個基本粒子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66663E0-2BC1-FFC7-1471-6ED1A9A4C373}"/>
              </a:ext>
            </a:extLst>
          </p:cNvPr>
          <p:cNvSpPr/>
          <p:nvPr/>
        </p:nvSpPr>
        <p:spPr>
          <a:xfrm>
            <a:off x="8244407" y="3043568"/>
            <a:ext cx="144016" cy="144016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6846A9-B9F7-5B0A-68C5-07CC6439B362}"/>
              </a:ext>
            </a:extLst>
          </p:cNvPr>
          <p:cNvCxnSpPr>
            <a:cxnSpLocks/>
          </p:cNvCxnSpPr>
          <p:nvPr/>
        </p:nvCxnSpPr>
        <p:spPr>
          <a:xfrm flipV="1">
            <a:off x="7747439" y="3139553"/>
            <a:ext cx="424961" cy="9606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Up Arrow 8">
            <a:extLst>
              <a:ext uri="{FF2B5EF4-FFF2-40B4-BE49-F238E27FC236}">
                <a16:creationId xmlns:a16="http://schemas.microsoft.com/office/drawing/2014/main" id="{8AE8E251-36AB-58B2-D442-8BABD5FEDEDB}"/>
              </a:ext>
            </a:extLst>
          </p:cNvPr>
          <p:cNvSpPr/>
          <p:nvPr/>
        </p:nvSpPr>
        <p:spPr>
          <a:xfrm>
            <a:off x="4572000" y="4797152"/>
            <a:ext cx="216024" cy="360040"/>
          </a:xfrm>
          <a:prstGeom prst="up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4D59D4-CEF0-398F-8CB8-3C9A2A4605AF}"/>
              </a:ext>
            </a:extLst>
          </p:cNvPr>
          <p:cNvSpPr/>
          <p:nvPr/>
        </p:nvSpPr>
        <p:spPr>
          <a:xfrm>
            <a:off x="2587762" y="3149470"/>
            <a:ext cx="544078" cy="2151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5E1030-9A17-9E60-43EC-C15A464A3C0B}"/>
              </a:ext>
            </a:extLst>
          </p:cNvPr>
          <p:cNvSpPr txBox="1"/>
          <p:nvPr/>
        </p:nvSpPr>
        <p:spPr bwMode="auto">
          <a:xfrm>
            <a:off x="1073708" y="1432201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56F405-7AB5-D175-5F73-621611F77905}"/>
              </a:ext>
            </a:extLst>
          </p:cNvPr>
          <p:cNvSpPr txBox="1"/>
          <p:nvPr/>
        </p:nvSpPr>
        <p:spPr bwMode="auto">
          <a:xfrm>
            <a:off x="1045448" y="5675722"/>
            <a:ext cx="83399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等同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67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39" grpId="0" animBg="1"/>
      <p:bldP spid="40" grpId="0" animBg="1"/>
      <p:bldP spid="46" grpId="0" animBg="1"/>
      <p:bldP spid="48" grpId="0" animBg="1"/>
      <p:bldP spid="49" grpId="0" animBg="1"/>
      <p:bldP spid="51" grpId="0" animBg="1"/>
      <p:bldP spid="53" grpId="0" animBg="1"/>
      <p:bldP spid="56" grpId="0"/>
      <p:bldP spid="60" grpId="0"/>
      <p:bldP spid="2" grpId="0"/>
      <p:bldP spid="4" grpId="0" animBg="1"/>
      <p:bldP spid="9" grpId="0" animBg="1"/>
      <p:bldP spid="10" grpId="0" animBg="1"/>
      <p:bldP spid="11" grpId="0"/>
      <p:bldP spid="1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8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152" y="1935956"/>
            <a:ext cx="36290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2819" name="文字方塊 2"/>
          <p:cNvSpPr txBox="1">
            <a:spLocks noChangeArrowheads="1"/>
          </p:cNvSpPr>
          <p:nvPr/>
        </p:nvSpPr>
        <p:spPr bwMode="auto">
          <a:xfrm>
            <a:off x="1619672" y="928169"/>
            <a:ext cx="62166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zh-TW" altLang="en-US" sz="1800" dirty="0">
                <a:solidFill>
                  <a:srgbClr val="FF0000"/>
                </a:solidFill>
                <a:latin typeface="Tahoma" pitchFamily="34" charset="0"/>
              </a:rPr>
              <a:t>量子彈簧不是彈簧，而是可以產生、可以消滅的粒子的系統。</a:t>
            </a:r>
          </a:p>
        </p:txBody>
      </p:sp>
      <p:pic>
        <p:nvPicPr>
          <p:cNvPr id="162822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4" y="3085306"/>
            <a:ext cx="2747963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28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164" y="1535906"/>
            <a:ext cx="2482850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4017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文字方塊 1"/>
          <p:cNvSpPr txBox="1">
            <a:spLocks noChangeArrowheads="1"/>
          </p:cNvSpPr>
          <p:nvPr/>
        </p:nvSpPr>
        <p:spPr bwMode="auto">
          <a:xfrm>
            <a:off x="1296991" y="2320218"/>
            <a:ext cx="78470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但我們早已熟悉、真空中場的擾動，也可看成一個一個的彈簧的組合！</a:t>
            </a:r>
          </a:p>
        </p:txBody>
      </p:sp>
      <p:pic>
        <p:nvPicPr>
          <p:cNvPr id="15872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69" y="2852936"/>
            <a:ext cx="3524820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27" y="2852936"/>
            <a:ext cx="2993012" cy="198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8725" name="文字方塊 1"/>
          <p:cNvSpPr txBox="1">
            <a:spLocks noChangeArrowheads="1"/>
          </p:cNvSpPr>
          <p:nvPr/>
        </p:nvSpPr>
        <p:spPr bwMode="auto">
          <a:xfrm>
            <a:off x="1404768" y="5142724"/>
            <a:ext cx="73436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如果場也量子化了，這就稱為量子場，激發態就會是一個個基本粒子。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EA5DD5-A2A9-4FCF-4D2D-832257293F48}"/>
              </a:ext>
            </a:extLst>
          </p:cNvPr>
          <p:cNvSpPr txBox="1"/>
          <p:nvPr/>
        </p:nvSpPr>
        <p:spPr bwMode="auto">
          <a:xfrm>
            <a:off x="1289030" y="1120684"/>
            <a:ext cx="55428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那基本粒子如電子，可不可能看成聲子呢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3E785E-CC60-EF45-A769-0ADACB5727C7}"/>
              </a:ext>
            </a:extLst>
          </p:cNvPr>
          <p:cNvSpPr txBox="1"/>
          <p:nvPr/>
        </p:nvSpPr>
        <p:spPr bwMode="auto">
          <a:xfrm>
            <a:off x="1289030" y="1530332"/>
            <a:ext cx="69245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基本粒子如電子，可不可能看成是量子彈簧的激發態呢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？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3A02D0-F591-6EEA-912F-DC1AA5D44BBA}"/>
              </a:ext>
            </a:extLst>
          </p:cNvPr>
          <p:cNvSpPr txBox="1"/>
          <p:nvPr/>
        </p:nvSpPr>
        <p:spPr bwMode="auto">
          <a:xfrm>
            <a:off x="1296991" y="1926774"/>
            <a:ext cx="61847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當然這時的彈簧就不能是原子的晶格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。</a:t>
            </a:r>
          </a:p>
        </p:txBody>
      </p:sp>
      <p:pic>
        <p:nvPicPr>
          <p:cNvPr id="6" name="Picture 5" descr="24_02_Figure.jpg">
            <a:extLst>
              <a:ext uri="{FF2B5EF4-FFF2-40B4-BE49-F238E27FC236}">
                <a16:creationId xmlns:a16="http://schemas.microsoft.com/office/drawing/2014/main" id="{FACB902E-41DD-096E-1024-8573B19AD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>
          <a:xfrm>
            <a:off x="3287628" y="2852936"/>
            <a:ext cx="2203452" cy="198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3920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2" name="Picture 5" descr="Std3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5008" y="1549400"/>
            <a:ext cx="4659312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3" name="文字方塊 2"/>
          <p:cNvSpPr txBox="1">
            <a:spLocks noChangeArrowheads="1"/>
          </p:cNvSpPr>
          <p:nvPr/>
        </p:nvSpPr>
        <p:spPr bwMode="auto">
          <a:xfrm>
            <a:off x="2471420" y="879475"/>
            <a:ext cx="39608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zh-TW" altLang="en-US" sz="1800" dirty="0">
                <a:latin typeface="Arial" charset="0"/>
              </a:rPr>
              <a:t>每一個基本粒子都對應一個量子場</a:t>
            </a:r>
          </a:p>
        </p:txBody>
      </p:sp>
      <p:sp>
        <p:nvSpPr>
          <p:cNvPr id="12" name="左-右雙向箭號 11"/>
          <p:cNvSpPr/>
          <p:nvPr/>
        </p:nvSpPr>
        <p:spPr>
          <a:xfrm>
            <a:off x="4116070" y="4749800"/>
            <a:ext cx="914400" cy="46513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1AACD1-C874-80D0-700D-CAE33715D694}"/>
              </a:ext>
            </a:extLst>
          </p:cNvPr>
          <p:cNvSpPr txBox="1"/>
          <p:nvPr/>
        </p:nvSpPr>
        <p:spPr bwMode="auto">
          <a:xfrm>
            <a:off x="2339752" y="4780721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6D632-CB07-5120-F14F-6A3D99F05E1D}"/>
              </a:ext>
            </a:extLst>
          </p:cNvPr>
          <p:cNvSpPr txBox="1"/>
          <p:nvPr/>
        </p:nvSpPr>
        <p:spPr bwMode="auto">
          <a:xfrm>
            <a:off x="5478572" y="4799638"/>
            <a:ext cx="9536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電子場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/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3947703-FB34-F4BB-2D90-8AC0F5852F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9752" y="5222073"/>
                <a:ext cx="953661" cy="369332"/>
              </a:xfrm>
              <a:prstGeom prst="rect">
                <a:avLst/>
              </a:prstGeom>
              <a:blipFill>
                <a:blip r:embed="rId3"/>
                <a:stretch>
                  <a:fillRect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/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𝑢</m:t>
                    </m:r>
                  </m:oMath>
                </a14:m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夸克場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AA1CB97-6B77-CFAB-E4BC-60BA5EF3A6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497431" y="5214938"/>
                <a:ext cx="1594849" cy="369332"/>
              </a:xfrm>
              <a:prstGeom prst="rect">
                <a:avLst/>
              </a:prstGeom>
              <a:blipFill>
                <a:blip r:embed="rId4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C7C4CD1-CFF1-5B10-BEF8-35650D34EFD3}"/>
              </a:ext>
            </a:extLst>
          </p:cNvPr>
          <p:cNvSpPr txBox="1"/>
          <p:nvPr/>
        </p:nvSpPr>
        <p:spPr bwMode="auto">
          <a:xfrm>
            <a:off x="2339752" y="5733256"/>
            <a:ext cx="54006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itchFamily="18" charset="0"/>
                <a:cs typeface="Times New Roman" pitchFamily="18" charset="0"/>
              </a:rPr>
              <a:t>描述可產生可消滅的粒子的理論：量子場論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2216895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文字方塊 1"/>
          <p:cNvSpPr txBox="1">
            <a:spLocks noChangeArrowheads="1"/>
          </p:cNvSpPr>
          <p:nvPr/>
        </p:nvSpPr>
        <p:spPr bwMode="auto">
          <a:xfrm>
            <a:off x="2855278" y="1356995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itchFamily="18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1800">
                <a:latin typeface="Arial" charset="0"/>
              </a:rPr>
              <a:t>我們的宇宙是由彈簧組成的</a:t>
            </a:r>
          </a:p>
        </p:txBody>
      </p:sp>
      <p:pic>
        <p:nvPicPr>
          <p:cNvPr id="122883" name="Picture 2" descr="http://www.mbseurope.com/wp-content/uploads/wpsc/product_images/MBS%20Spring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290" y="2004695"/>
            <a:ext cx="5661025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633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67" name="Picture 5" descr="f40_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68" y="539000"/>
            <a:ext cx="2905708" cy="19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8" name="Text Box 14"/>
          <p:cNvSpPr txBox="1">
            <a:spLocks noChangeArrowheads="1"/>
          </p:cNvSpPr>
          <p:nvPr/>
        </p:nvSpPr>
        <p:spPr bwMode="auto">
          <a:xfrm>
            <a:off x="512293" y="161465"/>
            <a:ext cx="2520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>
                <a:solidFill>
                  <a:srgbClr val="FF0000"/>
                </a:solidFill>
              </a:rPr>
              <a:t>有邊界之自由電子</a:t>
            </a:r>
          </a:p>
        </p:txBody>
      </p:sp>
      <p:sp>
        <p:nvSpPr>
          <p:cNvPr id="37904" name="Line 19"/>
          <p:cNvSpPr>
            <a:spLocks noChangeShapeType="1"/>
          </p:cNvSpPr>
          <p:nvPr/>
        </p:nvSpPr>
        <p:spPr bwMode="auto">
          <a:xfrm>
            <a:off x="5250929" y="3055852"/>
            <a:ext cx="9366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7905" name="Line 21"/>
          <p:cNvSpPr>
            <a:spLocks noChangeShapeType="1"/>
          </p:cNvSpPr>
          <p:nvPr/>
        </p:nvSpPr>
        <p:spPr bwMode="auto">
          <a:xfrm>
            <a:off x="5364163" y="4869681"/>
            <a:ext cx="5032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49171" name="文字方塊 20"/>
          <p:cNvSpPr txBox="1">
            <a:spLocks noChangeArrowheads="1"/>
          </p:cNvSpPr>
          <p:nvPr/>
        </p:nvSpPr>
        <p:spPr bwMode="auto">
          <a:xfrm>
            <a:off x="670871" y="2723850"/>
            <a:ext cx="24288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邊界條件：</a:t>
            </a:r>
          </a:p>
        </p:txBody>
      </p:sp>
      <p:sp>
        <p:nvSpPr>
          <p:cNvPr id="37908" name="Line 27"/>
          <p:cNvSpPr>
            <a:spLocks noChangeShapeType="1"/>
          </p:cNvSpPr>
          <p:nvPr/>
        </p:nvSpPr>
        <p:spPr bwMode="auto">
          <a:xfrm>
            <a:off x="6548530" y="5071397"/>
            <a:ext cx="472" cy="38714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 bwMode="auto">
              <a:xfrm>
                <a:off x="3797738" y="1224597"/>
                <a:ext cx="1786963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97738" y="1224597"/>
                <a:ext cx="1786963" cy="648126"/>
              </a:xfrm>
              <a:prstGeom prst="rect">
                <a:avLst/>
              </a:prstGeom>
              <a:blipFill>
                <a:blip r:embed="rId3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 bwMode="auto">
              <a:xfrm>
                <a:off x="3844797" y="1986038"/>
                <a:ext cx="2342757" cy="37824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44797" y="1986038"/>
                <a:ext cx="2342757" cy="378245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413744" y="3233277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44" y="3233277"/>
                <a:ext cx="1283621" cy="369332"/>
              </a:xfrm>
              <a:prstGeom prst="rect">
                <a:avLst/>
              </a:prstGeom>
              <a:blipFill>
                <a:blip r:embed="rId5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1810483" y="3244334"/>
                <a:ext cx="1289263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483" y="3244334"/>
                <a:ext cx="1289263" cy="369332"/>
              </a:xfrm>
              <a:prstGeom prst="rect">
                <a:avLst/>
              </a:prstGeom>
              <a:blipFill>
                <a:blip r:embed="rId6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 26"/>
              <p:cNvSpPr/>
              <p:nvPr/>
            </p:nvSpPr>
            <p:spPr>
              <a:xfrm>
                <a:off x="3811141" y="2835745"/>
                <a:ext cx="1283621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矩形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1141" y="2835745"/>
                <a:ext cx="1283621" cy="369332"/>
              </a:xfrm>
              <a:prstGeom prst="rect">
                <a:avLst/>
              </a:prstGeom>
              <a:blipFill>
                <a:blip r:embed="rId7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851920" y="4643224"/>
                <a:ext cx="1289264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b="0" i="1" smtClean="0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4643224"/>
                <a:ext cx="1289264" cy="369332"/>
              </a:xfrm>
              <a:prstGeom prst="rect">
                <a:avLst/>
              </a:prstGeom>
              <a:blipFill>
                <a:blip r:embed="rId8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 28"/>
              <p:cNvSpPr/>
              <p:nvPr/>
            </p:nvSpPr>
            <p:spPr>
              <a:xfrm>
                <a:off x="6403429" y="2835745"/>
                <a:ext cx="1260730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r>
                        <a:rPr lang="en-US" altLang="zh-TW" b="0" i="1" smtClean="0">
                          <a:latin typeface="Cambria Math"/>
                        </a:rPr>
                        <m:t>+</m:t>
                      </m:r>
                      <m:r>
                        <a:rPr lang="en-US" altLang="zh-TW" b="0" i="1" smtClean="0">
                          <a:latin typeface="Cambria Math"/>
                        </a:rPr>
                        <m:t>𝐵</m:t>
                      </m:r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矩形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3429" y="2835745"/>
                <a:ext cx="126073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字方塊 29"/>
              <p:cNvSpPr txBox="1"/>
              <p:nvPr/>
            </p:nvSpPr>
            <p:spPr bwMode="auto">
              <a:xfrm>
                <a:off x="3811141" y="3415272"/>
                <a:ext cx="3609578" cy="37824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r>
                        <a:rPr lang="en-US" altLang="zh-TW" b="0" i="1" smtClean="0">
                          <a:latin typeface="Cambria Math"/>
                        </a:rPr>
                        <m:t>𝐴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𝑖𝑘𝑥</m:t>
                          </m:r>
                        </m:sup>
                      </m:sSup>
                      <m:r>
                        <a:rPr lang="en-US" altLang="zh-TW" b="0" i="1" smtClean="0">
                          <a:latin typeface="Cambria Math"/>
                        </a:rPr>
                        <m:t>=2</m:t>
                      </m:r>
                      <m:r>
                        <a:rPr lang="en-US" altLang="zh-TW" b="0" i="1" smtClean="0">
                          <a:latin typeface="Cambria Math"/>
                        </a:rPr>
                        <m:t>𝑖𝐴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0" name="文字方塊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1141" y="3415272"/>
                <a:ext cx="3609578" cy="378245"/>
              </a:xfrm>
              <a:prstGeom prst="rect">
                <a:avLst/>
              </a:prstGeom>
              <a:blipFill>
                <a:blip r:embed="rId10"/>
                <a:stretch>
                  <a:fillRect b="-1290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字方塊 30"/>
              <p:cNvSpPr txBox="1"/>
              <p:nvPr/>
            </p:nvSpPr>
            <p:spPr bwMode="auto">
              <a:xfrm>
                <a:off x="3803204" y="4072636"/>
                <a:ext cx="1609287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𝑘𝑥</m:t>
                          </m:r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1" name="文字方塊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03204" y="4072636"/>
                <a:ext cx="1609287" cy="369332"/>
              </a:xfrm>
              <a:prstGeom prst="rect">
                <a:avLst/>
              </a:prstGeom>
              <a:blipFill>
                <a:blip r:embed="rId11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字方塊 31"/>
              <p:cNvSpPr txBox="1"/>
              <p:nvPr/>
            </p:nvSpPr>
            <p:spPr bwMode="auto">
              <a:xfrm>
                <a:off x="6128179" y="4643224"/>
                <a:ext cx="236782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altLang="zh-TW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2" name="文字方塊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4643224"/>
                <a:ext cx="2367828" cy="369332"/>
              </a:xfrm>
              <a:prstGeom prst="rect">
                <a:avLst/>
              </a:prstGeom>
              <a:blipFill>
                <a:blip r:embed="rId12"/>
                <a:stretch>
                  <a:fillRect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矩形 32"/>
              <p:cNvSpPr/>
              <p:nvPr/>
            </p:nvSpPr>
            <p:spPr>
              <a:xfrm>
                <a:off x="6128179" y="5542836"/>
                <a:ext cx="1084912" cy="369332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𝑘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𝑛</m:t>
                      </m:r>
                      <m:r>
                        <a:rPr lang="zh-TW" altLang="en-US" b="0" i="1" smtClean="0">
                          <a:latin typeface="Cambria Math"/>
                        </a:rPr>
                        <m:t>𝜋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3" name="矩形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8179" y="5542836"/>
                <a:ext cx="1084912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字方塊 33"/>
              <p:cNvSpPr txBox="1"/>
              <p:nvPr/>
            </p:nvSpPr>
            <p:spPr>
              <a:xfrm>
                <a:off x="6145700" y="6021288"/>
                <a:ext cx="957762" cy="56669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4" name="文字方塊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700" y="6021288"/>
                <a:ext cx="957762" cy="566694"/>
              </a:xfrm>
              <a:prstGeom prst="rect">
                <a:avLst/>
              </a:prstGeom>
              <a:blipFill>
                <a:blip r:embed="rId14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字方塊 34"/>
              <p:cNvSpPr txBox="1"/>
              <p:nvPr/>
            </p:nvSpPr>
            <p:spPr bwMode="auto">
              <a:xfrm>
                <a:off x="3779912" y="6021288"/>
                <a:ext cx="2012409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35" name="文字方塊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79912" y="6021288"/>
                <a:ext cx="2012409" cy="58214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字方塊 24">
            <a:extLst>
              <a:ext uri="{FF2B5EF4-FFF2-40B4-BE49-F238E27FC236}">
                <a16:creationId xmlns:a16="http://schemas.microsoft.com/office/drawing/2014/main" id="{552F23DB-687D-ADBC-20CD-3D3857664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964" y="125195"/>
            <a:ext cx="5324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/>
              <a:t>在邊界內，如同自由電子，因此可延用自由電子波。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BED651-808B-C580-B4C0-D7A88DB52CC9}"/>
              </a:ext>
            </a:extLst>
          </p:cNvPr>
          <p:cNvSpPr txBox="1"/>
          <p:nvPr/>
        </p:nvSpPr>
        <p:spPr bwMode="auto">
          <a:xfrm>
            <a:off x="3779912" y="2420888"/>
            <a:ext cx="3609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 dirty="0">
                <a:latin typeface="Times New Roman" pitchFamily="18" charset="0"/>
                <a:cs typeface="Times New Roman" pitchFamily="18" charset="0"/>
              </a:rPr>
              <a:t>但必須加上邊界條件：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/>
              <p:nvPr/>
            </p:nvSpPr>
            <p:spPr bwMode="auto">
              <a:xfrm>
                <a:off x="6128179" y="4072596"/>
                <a:ext cx="2599943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zh-TW" altLang="en-US" dirty="0"/>
                  <a:t>重新定義常數：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  <m:r>
                      <a:rPr lang="en-US" altLang="zh-TW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altLang="zh-TW" i="1">
                        <a:latin typeface="Cambria Math"/>
                      </a:rPr>
                      <m:t>2</m:t>
                    </m:r>
                    <m:r>
                      <a:rPr lang="en-US" altLang="zh-TW" i="1">
                        <a:latin typeface="Cambria Math"/>
                      </a:rPr>
                      <m:t>𝑖𝐴</m:t>
                    </m:r>
                  </m:oMath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30">
                <a:extLst>
                  <a:ext uri="{FF2B5EF4-FFF2-40B4-BE49-F238E27FC236}">
                    <a16:creationId xmlns:a16="http://schemas.microsoft.com/office/drawing/2014/main" id="{630B1D9F-FFD6-BA7A-6877-3B5AC360B3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28179" y="4072596"/>
                <a:ext cx="2599943" cy="369332"/>
              </a:xfrm>
              <a:prstGeom prst="rect">
                <a:avLst/>
              </a:prstGeom>
              <a:blipFill>
                <a:blip r:embed="rId16"/>
                <a:stretch>
                  <a:fillRect l="-1942" t="-6667" b="-23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/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B2E3557A-8C3D-A774-9ED0-12D0EBF5C9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989" y="2264684"/>
                <a:ext cx="337813" cy="246221"/>
              </a:xfrm>
              <a:prstGeom prst="rect">
                <a:avLst/>
              </a:prstGeom>
              <a:blipFill>
                <a:blip r:embed="rId17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/>
              <p:nvPr/>
            </p:nvSpPr>
            <p:spPr bwMode="auto">
              <a:xfrm>
                <a:off x="6038420" y="623334"/>
                <a:ext cx="1189748" cy="369332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TW" altLang="en-US" i="1" smtClean="0">
                          <a:latin typeface="Cambria Math"/>
                        </a:rPr>
                        <m:t>≡</m:t>
                      </m:r>
                      <m:r>
                        <a:rPr lang="en-US" altLang="zh-TW" b="0" i="1" smtClean="0">
                          <a:latin typeface="Cambria Math"/>
                        </a:rPr>
                        <m:t>−</m:t>
                      </m:r>
                      <m:sSup>
                        <m:sSup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𝑘</m:t>
                          </m:r>
                        </m:e>
                        <m:sup>
                          <m:r>
                            <a:rPr lang="en-US" altLang="zh-TW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6" name="文字方塊 14">
                <a:extLst>
                  <a:ext uri="{FF2B5EF4-FFF2-40B4-BE49-F238E27FC236}">
                    <a16:creationId xmlns:a16="http://schemas.microsoft.com/office/drawing/2014/main" id="{F2361D96-68B2-C555-BC0D-4C85EF9962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38420" y="623334"/>
                <a:ext cx="1189748" cy="369332"/>
              </a:xfrm>
              <a:prstGeom prst="rect">
                <a:avLst/>
              </a:prstGeom>
              <a:blipFill>
                <a:blip r:embed="rId18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/>
              <p:nvPr/>
            </p:nvSpPr>
            <p:spPr bwMode="auto">
              <a:xfrm>
                <a:off x="7398977" y="613645"/>
                <a:ext cx="1329145" cy="910699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  <a:cs typeface="Times New Roman" pitchFamily="18" charset="0"/>
                        </a:rPr>
                        <m:t>𝑘</m:t>
                      </m:r>
                      <m:r>
                        <a:rPr lang="en-US" altLang="zh-TW" b="0" i="1" smtClean="0">
                          <a:latin typeface="Cambria Math"/>
                          <a:ea typeface="Cambria Math"/>
                          <a:cs typeface="Times New Roman" pitchFamily="18" charset="0"/>
                        </a:rPr>
                        <m:t>≡</m:t>
                      </m:r>
                      <m:rad>
                        <m:radPr>
                          <m:degHide m:val="on"/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  <a:ea typeface="Cambria Math"/>
                              <a:cs typeface="Times New Roman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altLang="zh-TW" i="1">
                                  <a:latin typeface="Cambria Math"/>
                                </a:rPr>
                                <m:t>𝑚𝐸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</m:oMath>
                  </m:oMathPara>
                </a14:m>
                <a:endParaRPr lang="zh-TW" altLang="en-US" i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文字方塊 13">
                <a:extLst>
                  <a:ext uri="{FF2B5EF4-FFF2-40B4-BE49-F238E27FC236}">
                    <a16:creationId xmlns:a16="http://schemas.microsoft.com/office/drawing/2014/main" id="{E0145FF0-981D-0A2D-BF26-6F82631AFB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98977" y="613645"/>
                <a:ext cx="1329145" cy="91069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/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 panose="02040503050406030204" pitchFamily="18" charset="0"/>
                          <a:ea typeface="Cambria Math"/>
                        </a:rPr>
                        <m:t>𝑉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矩形 10">
                <a:extLst>
                  <a:ext uri="{FF2B5EF4-FFF2-40B4-BE49-F238E27FC236}">
                    <a16:creationId xmlns:a16="http://schemas.microsoft.com/office/drawing/2014/main" id="{D7FD61B6-42E5-114E-4E67-BD003317C2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119" y="666045"/>
                <a:ext cx="722377" cy="3693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8CFA7-91B5-45EB-3CF3-F64E0B595E85}"/>
                  </a:ext>
                </a:extLst>
              </p:cNvPr>
              <p:cNvSpPr txBox="1"/>
              <p:nvPr/>
            </p:nvSpPr>
            <p:spPr bwMode="auto">
              <a:xfrm>
                <a:off x="7377944" y="5542836"/>
                <a:ext cx="151453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是自然數。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F08CFA7-91B5-45EB-3CF3-F64E0B595E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377944" y="5542836"/>
                <a:ext cx="1514536" cy="369332"/>
              </a:xfrm>
              <a:prstGeom prst="rect">
                <a:avLst/>
              </a:prstGeom>
              <a:blipFill>
                <a:blip r:embed="rId21"/>
                <a:stretch>
                  <a:fillRect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/>
              <p:nvPr/>
            </p:nvSpPr>
            <p:spPr bwMode="auto">
              <a:xfrm>
                <a:off x="3781644" y="488534"/>
                <a:ext cx="2094228" cy="648126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sz="1800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2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𝑚𝐸</m:t>
                          </m:r>
                        </m:num>
                        <m:den>
                          <m:sSup>
                            <m:sSup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i="1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0" name="文字方塊 14">
                <a:extLst>
                  <a:ext uri="{FF2B5EF4-FFF2-40B4-BE49-F238E27FC236}">
                    <a16:creationId xmlns:a16="http://schemas.microsoft.com/office/drawing/2014/main" id="{4C3CB518-0600-569D-6C71-A19502C1C9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781644" y="488534"/>
                <a:ext cx="2094228" cy="648126"/>
              </a:xfrm>
              <a:prstGeom prst="rect">
                <a:avLst/>
              </a:prstGeom>
              <a:blipFill>
                <a:blip r:embed="rId22"/>
                <a:stretch>
                  <a:fillRect b="-38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9ACE1829-2C76-B49B-7A94-385C72386EF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92889" y="3651421"/>
            <a:ext cx="2559757" cy="3111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7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04" grpId="0" animBg="1"/>
      <p:bldP spid="37905" grpId="0" animBg="1"/>
      <p:bldP spid="37908" grpId="0" animBg="1"/>
      <p:bldP spid="23" grpId="0" animBg="1"/>
      <p:bldP spid="24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" grpId="0"/>
      <p:bldP spid="4" grpId="0" animBg="1"/>
      <p:bldP spid="6" grpId="0" animBg="1"/>
      <p:bldP spid="6" grpId="1" animBg="1"/>
      <p:bldP spid="7" grpId="0" animBg="1"/>
      <p:bldP spid="9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3" name="Picture 5" descr="F16_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54"/>
          <a:stretch>
            <a:fillRect/>
          </a:stretch>
        </p:blipFill>
        <p:spPr bwMode="auto">
          <a:xfrm>
            <a:off x="5629135" y="674908"/>
            <a:ext cx="187282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5" name="Text Box 11"/>
          <p:cNvSpPr txBox="1">
            <a:spLocks noChangeArrowheads="1"/>
          </p:cNvSpPr>
          <p:nvPr/>
        </p:nvSpPr>
        <p:spPr bwMode="auto">
          <a:xfrm>
            <a:off x="738180" y="6333223"/>
            <a:ext cx="74884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TW" altLang="en-US" dirty="0">
                <a:solidFill>
                  <a:srgbClr val="FF0000"/>
                </a:solidFill>
              </a:rPr>
              <a:t>有邊界之電子束縛態波函數的實數部如同駐波，但它必得有虛數部。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186" name="文字方塊 11"/>
              <p:cNvSpPr txBox="1">
                <a:spLocks noChangeArrowheads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但波函數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TW" i="1">
                            <a:latin typeface="Cambria Math"/>
                            <a:ea typeface="Cambria Math"/>
                          </a:rPr>
                          <m:t>Ψ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還要乘上時間的部分。完整的解並不是實數！</a:t>
                </a:r>
              </a:p>
            </p:txBody>
          </p:sp>
        </mc:Choice>
        <mc:Fallback xmlns="">
          <p:sp>
            <p:nvSpPr>
              <p:cNvPr id="50186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5216841"/>
                <a:ext cx="8338703" cy="369332"/>
              </a:xfrm>
              <a:prstGeom prst="rect">
                <a:avLst/>
              </a:prstGeom>
              <a:blipFill>
                <a:blip r:embed="rId3"/>
                <a:stretch>
                  <a:fillRect l="-608" t="-6667" b="-2333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9289" y="3840480"/>
                <a:ext cx="2888483" cy="56669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字方塊 12"/>
              <p:cNvSpPr txBox="1"/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TW" i="1" smtClean="0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en-US" altLang="zh-TW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d>
                        <m:dPr>
                          <m:ctrlPr>
                            <a:rPr lang="en-US" altLang="zh-TW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b="0" i="1" smtClean="0">
                              <a:latin typeface="Cambria Math"/>
                            </a:rPr>
                            <m:t>𝑥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,</m:t>
                          </m:r>
                          <m:r>
                            <a:rPr lang="en-US" altLang="zh-TW" b="0" i="1" smtClean="0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altLang="zh-TW" b="0" i="1" smtClean="0">
                          <a:latin typeface="Cambria Math"/>
                          <a:ea typeface="Cambria Math"/>
                        </a:rPr>
                        <m:t>∙</m:t>
                      </m:r>
                      <m:sSup>
                        <m:sSup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TW" i="1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altLang="zh-TW" i="1">
                              <a:latin typeface="Cambria Math"/>
                            </a:rPr>
                            <m:t>−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𝑖</m:t>
                          </m:r>
                          <m:r>
                            <a:rPr lang="zh-TW" altLang="en-US" i="1" smtClean="0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13" name="文字方塊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7944" y="5692987"/>
                <a:ext cx="3219471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矩形 13"/>
              <p:cNvSpPr/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b="0" i="1" smtClean="0">
                          <a:latin typeface="Cambria Math"/>
                        </a:rPr>
                        <m:t>𝑦</m:t>
                      </m:r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𝑚</m:t>
                              </m:r>
                            </m:sub>
                          </m:sSub>
                          <m:r>
                            <a:rPr lang="en-US" altLang="zh-TW" i="1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altLang="zh-TW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altLang="zh-TW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i="1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func>
                        </m:e>
                      </m:d>
                      <m:r>
                        <a:rPr lang="en-US" altLang="zh-TW" i="1">
                          <a:latin typeface="Cambria Math"/>
                          <a:ea typeface="Cambria Math"/>
                        </a:rPr>
                        <m:t>∙</m:t>
                      </m:r>
                      <m:func>
                        <m:func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zh-TW" altLang="en-US" i="1">
                              <a:latin typeface="Cambria Math"/>
                            </a:rPr>
                            <m:t>𝜔</m:t>
                          </m:r>
                          <m:r>
                            <a:rPr lang="en-US" altLang="zh-TW" i="1">
                              <a:latin typeface="Cambria Math"/>
                            </a:rPr>
                            <m:t>𝑡</m:t>
                          </m:r>
                        </m:e>
                      </m:fun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30" y="3799905"/>
                <a:ext cx="3037819" cy="5821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/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原則上常數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𝐶</m:t>
                    </m:r>
                  </m:oMath>
                </a14:m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可以是任意複數。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4FA5553-4498-531C-BFCC-3DAFB7B607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94411" y="4460581"/>
                <a:ext cx="3839090" cy="369332"/>
              </a:xfrm>
              <a:prstGeom prst="rect">
                <a:avLst/>
              </a:prstGeom>
              <a:blipFill>
                <a:blip r:embed="rId7"/>
                <a:stretch>
                  <a:fillRect l="-1320" t="-10000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/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但只有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的絕對值對物理有影響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，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US" dirty="0" err="1">
                    <a:latin typeface="Times New Roman" pitchFamily="18" charset="0"/>
                    <a:cs typeface="Times New Roman" pitchFamily="18" charset="0"/>
                  </a:rPr>
                  <a:t>常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就取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</a:rPr>
                      <m:t>𝐶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為</a:t>
                </a:r>
                <a:r>
                  <a:rPr lang="en-TW">
                    <a:latin typeface="Times New Roman" pitchFamily="18" charset="0"/>
                    <a:cs typeface="Times New Roman" pitchFamily="18" charset="0"/>
                  </a:rPr>
                  <a:t>實數</a:t>
                </a:r>
                <a:r>
                  <a:rPr lang="en-TW" dirty="0">
                    <a:latin typeface="Times New Roman" pitchFamily="18" charset="0"/>
                    <a:cs typeface="Times New Roman" pitchFamily="18" charset="0"/>
                  </a:rPr>
                  <a:t>。</a:t>
                </a:r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如此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就完全是實數函數，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DC3D6-BFA3-D04D-9FF7-079F6E55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8380" y="4830752"/>
                <a:ext cx="8338703" cy="369332"/>
              </a:xfrm>
              <a:prstGeom prst="rect">
                <a:avLst/>
              </a:prstGeom>
              <a:blipFill>
                <a:blip r:embed="rId8"/>
                <a:stretch>
                  <a:fillRect l="-456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/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" name="矩形 25">
                <a:extLst>
                  <a:ext uri="{FF2B5EF4-FFF2-40B4-BE49-F238E27FC236}">
                    <a16:creationId xmlns:a16="http://schemas.microsoft.com/office/drawing/2014/main" id="{F8CBA87B-3496-CF0D-48CB-8D3AA56C4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6903" y="621690"/>
                <a:ext cx="324733" cy="246221"/>
              </a:xfrm>
              <a:prstGeom prst="rect">
                <a:avLst/>
              </a:prstGeom>
              <a:blipFill>
                <a:blip r:embed="rId9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/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解可以以量子數</a:t>
                </a:r>
                <a14:m>
                  <m:oMath xmlns:m="http://schemas.openxmlformats.org/officeDocument/2006/math">
                    <m:r>
                      <a:rPr lang="en-US" altLang="zh-TW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GB" dirty="0" err="1">
                    <a:latin typeface="Times New Roman" pitchFamily="18" charset="0"/>
                    <a:cs typeface="Times New Roman" pitchFamily="18" charset="0"/>
                  </a:rPr>
                  <a:t>編號，給它一個新的符號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altLang="zh-TW" i="1"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latin typeface="Times New Roman" pitchFamily="18" charset="0"/>
                    <a:cs typeface="Times New Roman" pitchFamily="18" charset="0"/>
                  </a:rPr>
                  <a:t>：</a:t>
                </a:r>
                <a:endParaRPr lang="en-TW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538EB4E-A2A9-D236-E047-5EEEC94C0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62521" y="3409413"/>
                <a:ext cx="5537381" cy="369332"/>
              </a:xfrm>
              <a:prstGeom prst="rect">
                <a:avLst/>
              </a:prstGeom>
              <a:blipFill>
                <a:blip r:embed="rId10"/>
                <a:stretch>
                  <a:fillRect l="-917" t="-6667" b="-23333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12" descr="D:\Dropbox\Documents\課程\YoungTextBook\Images\Chapter40\A_Images\A_Figures_and_Photos\40_11_Figure.jpg">
            <a:extLst>
              <a:ext uri="{FF2B5EF4-FFF2-40B4-BE49-F238E27FC236}">
                <a16:creationId xmlns:a16="http://schemas.microsoft.com/office/drawing/2014/main" id="{45664EB4-4CDA-4B94-7C05-74B560A93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99"/>
          <a:stretch/>
        </p:blipFill>
        <p:spPr bwMode="auto">
          <a:xfrm>
            <a:off x="812027" y="674908"/>
            <a:ext cx="2165784" cy="2735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/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zh-CN" altLang="en-US" i="1">
                              <a:latin typeface="Cambria Math"/>
                            </a:rPr>
                            <m:t>𝜆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字方塊 11">
                <a:extLst>
                  <a:ext uri="{FF2B5EF4-FFF2-40B4-BE49-F238E27FC236}">
                    <a16:creationId xmlns:a16="http://schemas.microsoft.com/office/drawing/2014/main" id="{35C14732-F8A8-A812-3D62-FDD7CA4C9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8101" y="1760995"/>
                <a:ext cx="815416" cy="618311"/>
              </a:xfrm>
              <a:prstGeom prst="rect">
                <a:avLst/>
              </a:prstGeom>
              <a:blipFill>
                <a:blip r:embed="rId1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/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  <m:r>
                            <a:rPr lang="zh-TW" altLang="en-US" i="1"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字方塊 33">
                <a:extLst>
                  <a:ext uri="{FF2B5EF4-FFF2-40B4-BE49-F238E27FC236}">
                    <a16:creationId xmlns:a16="http://schemas.microsoft.com/office/drawing/2014/main" id="{909D4B3D-72AB-1C86-206A-8B6985FE96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4592" y="1039418"/>
                <a:ext cx="957762" cy="566694"/>
              </a:xfrm>
              <a:prstGeom prst="rect">
                <a:avLst/>
              </a:prstGeom>
              <a:blipFill>
                <a:blip r:embed="rId13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字方塊 20">
            <a:extLst>
              <a:ext uri="{FF2B5EF4-FFF2-40B4-BE49-F238E27FC236}">
                <a16:creationId xmlns:a16="http://schemas.microsoft.com/office/drawing/2014/main" id="{8E62035A-EBA7-B82A-AE54-2B62FD085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027" y="208039"/>
            <a:ext cx="67843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latin typeface="Times New Roman" pitchFamily="18" charset="0"/>
                <a:cs typeface="Times New Roman" pitchFamily="18" charset="0"/>
              </a:rPr>
              <a:t>結果與弦波駐波的波函數的空間部分幾乎一模一樣！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/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7" name="矩形 25">
                <a:extLst>
                  <a:ext uri="{FF2B5EF4-FFF2-40B4-BE49-F238E27FC236}">
                    <a16:creationId xmlns:a16="http://schemas.microsoft.com/office/drawing/2014/main" id="{81E16534-1D4D-0ECF-90CE-46EDFEB306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1589" y="3150800"/>
                <a:ext cx="324733" cy="246221"/>
              </a:xfrm>
              <a:prstGeom prst="rect">
                <a:avLst/>
              </a:prstGeom>
              <a:blipFill>
                <a:blip r:embed="rId14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/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" name="矩形 25">
                <a:extLst>
                  <a:ext uri="{FF2B5EF4-FFF2-40B4-BE49-F238E27FC236}">
                    <a16:creationId xmlns:a16="http://schemas.microsoft.com/office/drawing/2014/main" id="{946264A0-79E2-B719-D9AB-D43A45CFC7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3114701"/>
                <a:ext cx="324733" cy="246221"/>
              </a:xfrm>
              <a:prstGeom prst="rect">
                <a:avLst/>
              </a:prstGeom>
              <a:blipFill>
                <a:blip r:embed="rId15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/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5" name="矩形 25">
                <a:extLst>
                  <a:ext uri="{FF2B5EF4-FFF2-40B4-BE49-F238E27FC236}">
                    <a16:creationId xmlns:a16="http://schemas.microsoft.com/office/drawing/2014/main" id="{E7262FF1-4F18-7EB3-D4EF-2418E71B5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0814" y="2186644"/>
                <a:ext cx="324733" cy="246221"/>
              </a:xfrm>
              <a:prstGeom prst="rect">
                <a:avLst/>
              </a:prstGeom>
              <a:blipFill>
                <a:blip r:embed="rId16"/>
                <a:stretch>
                  <a:fillRect b="-5000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/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6" name="矩形 25">
                <a:extLst>
                  <a:ext uri="{FF2B5EF4-FFF2-40B4-BE49-F238E27FC236}">
                    <a16:creationId xmlns:a16="http://schemas.microsoft.com/office/drawing/2014/main" id="{FC0275A7-931B-1662-390C-4977655249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9902" y="1241130"/>
                <a:ext cx="324733" cy="246221"/>
              </a:xfrm>
              <a:prstGeom prst="rect">
                <a:avLst/>
              </a:prstGeom>
              <a:blipFill>
                <a:blip r:embed="rId17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TW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0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5" grpId="0"/>
      <p:bldP spid="50186" grpId="0"/>
      <p:bldP spid="13" grpId="0" animBg="1"/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0" name="Picture 12" descr="D:\Dropbox\Documents\課程\YoungTextBook\Images\Chapter40\A_Images\A_Figures_and_Photos\40_11_Figur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30" y="153783"/>
            <a:ext cx="5688558" cy="345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字方塊 11"/>
              <p:cNvSpPr txBox="1">
                <a:spLocks noChangeArrowheads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新細明體" charset="-120"/>
                  </a:defRPr>
                </a:lvl9pPr>
              </a:lstStyle>
              <a:p>
                <a:pPr eaLnBrk="1" hangingPunct="1"/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能量</a:t>
                </a:r>
                <a14:m>
                  <m:oMath xmlns:m="http://schemas.openxmlformats.org/officeDocument/2006/math"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𝐸</m:t>
                    </m:r>
                  </m:oMath>
                </a14:m>
                <a:r>
                  <a:rPr lang="zh-TW" altLang="en-US" dirty="0">
                    <a:latin typeface="Times New Roman" pitchFamily="18" charset="0"/>
                    <a:cs typeface="Times New Roman" pitchFamily="18" charset="0"/>
                  </a:rPr>
                  <a:t>等於：</a:t>
                </a:r>
              </a:p>
            </p:txBody>
          </p:sp>
        </mc:Choice>
        <mc:Fallback xmlns="">
          <p:sp>
            <p:nvSpPr>
              <p:cNvPr id="12" name="文字方塊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31072" y="4788828"/>
                <a:ext cx="3600450" cy="369888"/>
              </a:xfrm>
              <a:prstGeom prst="rect">
                <a:avLst/>
              </a:prstGeom>
              <a:blipFill>
                <a:blip r:embed="rId3"/>
                <a:stretch>
                  <a:fillRect l="-1408" t="-10000" b="-2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CN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b="0" i="1" smtClean="0">
                                  <a:latin typeface="Cambria Math"/>
                                </a:rPr>
                                <m:t>8</m:t>
                              </m:r>
                              <m:r>
                                <a:rPr lang="en-US" altLang="zh-CN" b="0" i="1" smtClean="0">
                                  <a:latin typeface="Cambria Math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0" i="1" smtClean="0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b="0" i="1" smtClean="0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130" y="5096973"/>
                <a:ext cx="3466334" cy="720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/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TW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𝑛</m:t>
                          </m:r>
                        </m:sub>
                      </m:sSub>
                      <m:r>
                        <a:rPr lang="en-US" altLang="zh-TW" b="0" i="1" smtClean="0">
                          <a:latin typeface="Cambria Math"/>
                        </a:rPr>
                        <m:t>=</m:t>
                      </m:r>
                      <m:r>
                        <a:rPr lang="en-US" altLang="zh-TW" b="0" i="1" smtClean="0">
                          <a:latin typeface="Cambria Math"/>
                        </a:rPr>
                        <m:t>𝐶</m:t>
                      </m:r>
                      <m:func>
                        <m:funcPr>
                          <m:ctrlPr>
                            <a:rPr lang="en-US" altLang="zh-TW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TW" b="0" i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altLang="zh-TW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zh-TW" b="0" i="1" smtClean="0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zh-TW" altLang="en-US" b="0" i="1" smtClean="0">
                                      <a:latin typeface="Cambria Math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altLang="zh-TW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zh-TW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2" name="文字方塊 10">
                <a:extLst>
                  <a:ext uri="{FF2B5EF4-FFF2-40B4-BE49-F238E27FC236}">
                    <a16:creationId xmlns:a16="http://schemas.microsoft.com/office/drawing/2014/main" id="{3679C408-EADB-C783-6189-93C85DA39B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3499946"/>
                <a:ext cx="2012409" cy="58214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/>
              <p:nvPr/>
            </p:nvSpPr>
            <p:spPr bwMode="auto">
              <a:xfrm>
                <a:off x="1098129" y="4092650"/>
                <a:ext cx="4819717" cy="720325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eaLnBrk="1" hangingPunct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8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  <a:ea typeface="Cambria Math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</a:rPr>
                            <m:t>2</m:t>
                          </m:r>
                          <m:r>
                            <a:rPr lang="en-US" altLang="zh-TW" sz="1800" b="0" i="1" smtClean="0">
                              <a:latin typeface="Cambria Math"/>
                            </a:rPr>
                            <m:t>𝑚</m:t>
                          </m:r>
                        </m:den>
                      </m:f>
                      <m:f>
                        <m:fPr>
                          <m:ctrlPr>
                            <a:rPr lang="en-US" altLang="zh-TW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TW" altLang="en-US" i="1">
                                  <a:latin typeface="Cambria Math"/>
                                </a:rPr>
                                <m:t>𝜓</m:t>
                              </m:r>
                            </m:e>
                            <m:sub>
                              <m:r>
                                <a:rPr lang="en-US" altLang="zh-TW" i="1">
                                  <a:latin typeface="Cambria Math"/>
                                </a:rPr>
                                <m:t>𝐸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zh-TW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TW" i="1">
                                  <a:latin typeface="Cambria Math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TW" sz="1800" b="0" i="1" smtClean="0">
                              <a:latin typeface="Cambria Math"/>
                              <a:ea typeface="Cambria Math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altLang="zh-TW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TW" sz="18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TW" sz="1800" b="0" i="1" smtClean="0">
                          <a:latin typeface="Cambria Math"/>
                          <a:ea typeface="Cambria Math"/>
                        </a:rPr>
                        <m:t>𝐸</m:t>
                      </m:r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  <m:r>
                        <a:rPr lang="en-US" altLang="zh-TW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TW" i="1">
                                      <a:latin typeface="Cambria Math"/>
                                      <a:ea typeface="Cambria Math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altLang="zh-CN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altLang="zh-CN" i="1">
                                  <a:latin typeface="Cambria Math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f>
                        <m:f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US" altLang="zh-CN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/>
                            </a:rPr>
                            <m:t>𝑛</m:t>
                          </m:r>
                        </m:e>
                        <m:sup>
                          <m:r>
                            <a:rPr lang="en-US" altLang="zh-CN" i="1">
                              <a:latin typeface="Cambria Math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TW" altLang="en-US" i="1">
                              <a:latin typeface="Cambria Math"/>
                            </a:rPr>
                            <m:t>𝜓</m:t>
                          </m:r>
                        </m:e>
                        <m:sub>
                          <m:r>
                            <a:rPr lang="en-US" altLang="zh-TW" i="1">
                              <a:latin typeface="Cambria Math"/>
                            </a:rPr>
                            <m:t>𝐸</m:t>
                          </m:r>
                        </m:sub>
                      </m:sSub>
                      <m:d>
                        <m:dPr>
                          <m:ctrlPr>
                            <a:rPr lang="en-US" altLang="zh-TW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TW" i="1">
                              <a:latin typeface="Cambria Math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zh-TW" altLang="en-US" sz="1800" dirty="0"/>
              </a:p>
            </p:txBody>
          </p:sp>
        </mc:Choice>
        <mc:Fallback xmlns="">
          <p:sp>
            <p:nvSpPr>
              <p:cNvPr id="4" name="文字方塊 20">
                <a:extLst>
                  <a:ext uri="{FF2B5EF4-FFF2-40B4-BE49-F238E27FC236}">
                    <a16:creationId xmlns:a16="http://schemas.microsoft.com/office/drawing/2014/main" id="{FAC71F16-6BED-1A9B-18BD-99551EED5A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8129" y="4092650"/>
                <a:ext cx="4819717" cy="7203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3ACFDCB-E4BE-D714-B28B-A53C07E4D7EC}"/>
              </a:ext>
            </a:extLst>
          </p:cNvPr>
          <p:cNvSpPr txBox="1"/>
          <p:nvPr/>
        </p:nvSpPr>
        <p:spPr bwMode="auto">
          <a:xfrm>
            <a:off x="3110538" y="3641155"/>
            <a:ext cx="481971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rtlCol="0">
            <a:spAutoFit/>
          </a:bodyPr>
          <a:lstStyle/>
          <a:p>
            <a:r>
              <a:rPr lang="en-TW">
                <a:latin typeface="Times New Roman" pitchFamily="18" charset="0"/>
                <a:cs typeface="Times New Roman" pitchFamily="18" charset="0"/>
              </a:rPr>
              <a:t>代</a:t>
            </a:r>
            <a:r>
              <a:rPr lang="en-GB" dirty="0" err="1">
                <a:latin typeface="Times New Roman" pitchFamily="18" charset="0"/>
                <a:cs typeface="Times New Roman" pitchFamily="18" charset="0"/>
              </a:rPr>
              <a:t>回去與時間無關的薛丁格方程式</a:t>
            </a:r>
            <a:r>
              <a:rPr lang="en-GB" dirty="0">
                <a:latin typeface="Times New Roman" pitchFamily="18" charset="0"/>
                <a:cs typeface="Times New Roman" pitchFamily="18" charset="0"/>
              </a:rPr>
              <a:t>：</a:t>
            </a:r>
            <a:endParaRPr lang="en-TW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文字方塊 11">
            <a:extLst>
              <a:ext uri="{FF2B5EF4-FFF2-40B4-BE49-F238E27FC236}">
                <a16:creationId xmlns:a16="http://schemas.microsoft.com/office/drawing/2014/main" id="{19E4A93C-3292-131B-54C5-D86787CA15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865450"/>
            <a:ext cx="81292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zh-TW" alt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能量只有在這些值，與時無關薛丁格方程式才有滿足邊界條件的解！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/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TW" sz="16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" name="矩形 25">
                <a:extLst>
                  <a:ext uri="{FF2B5EF4-FFF2-40B4-BE49-F238E27FC236}">
                    <a16:creationId xmlns:a16="http://schemas.microsoft.com/office/drawing/2014/main" id="{90E70F3C-80E5-DDDE-0322-791E7260F4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2706" y="3348043"/>
                <a:ext cx="324733" cy="2462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/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zh-TW" alt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這些定態，能量是量子化。將會證明無限位能井的任意解，能量測量值只會是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。</a:t>
                </a:r>
                <a:endParaRPr lang="en-TW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71CE201-2AF8-E38D-6324-3CB9E738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6277457"/>
                <a:ext cx="8507966" cy="369332"/>
              </a:xfrm>
              <a:prstGeom prst="rect">
                <a:avLst/>
              </a:prstGeom>
              <a:blipFill>
                <a:blip r:embed="rId8"/>
                <a:stretch>
                  <a:fillRect l="-596" t="-6667" b="-20000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A8C7B35-D73C-32EC-AAD9-61612C27E7AD}"/>
              </a:ext>
            </a:extLst>
          </p:cNvPr>
          <p:cNvSpPr/>
          <p:nvPr/>
        </p:nvSpPr>
        <p:spPr>
          <a:xfrm>
            <a:off x="3942409" y="4092650"/>
            <a:ext cx="1277663" cy="720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6" grpId="0"/>
      <p:bldP spid="8" grpId="0"/>
      <p:bldP spid="7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rtlCol="0">
        <a:spAutoFit/>
      </a:bodyPr>
      <a:lstStyle>
        <a:defPPr>
          <a:defRPr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13117</TotalTime>
  <Words>2876</Words>
  <Application>Microsoft Macintosh PowerPoint</Application>
  <PresentationFormat>On-screen Show (4:3)</PresentationFormat>
  <Paragraphs>481</Paragraphs>
  <Slides>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2" baseType="lpstr">
      <vt:lpstr>PMingLiU</vt:lpstr>
      <vt:lpstr>Arial</vt:lpstr>
      <vt:lpstr>Calibri</vt:lpstr>
      <vt:lpstr>Cambria Math</vt:lpstr>
      <vt:lpstr>Tahoma</vt:lpstr>
      <vt:lpstr>Times New Roman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Chia-Hung Chang</dc:creator>
  <cp:lastModifiedBy>Chia-Hung Vincent Chang</cp:lastModifiedBy>
  <cp:revision>690</cp:revision>
  <cp:lastPrinted>2024-02-29T06:12:17Z</cp:lastPrinted>
  <dcterms:created xsi:type="dcterms:W3CDTF">2008-03-17T12:32:20Z</dcterms:created>
  <dcterms:modified xsi:type="dcterms:W3CDTF">2025-12-22T05:03:52Z</dcterms:modified>
</cp:coreProperties>
</file>