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8"/>
  </p:notesMasterIdLst>
  <p:handoutMasterIdLst>
    <p:handoutMasterId r:id="rId259"/>
  </p:handoutMasterIdLst>
  <p:sldIdLst>
    <p:sldId id="963" r:id="rId2"/>
    <p:sldId id="962" r:id="rId3"/>
    <p:sldId id="915" r:id="rId4"/>
    <p:sldId id="940" r:id="rId5"/>
    <p:sldId id="992" r:id="rId6"/>
    <p:sldId id="936" r:id="rId7"/>
    <p:sldId id="616" r:id="rId8"/>
    <p:sldId id="930" r:id="rId9"/>
    <p:sldId id="931" r:id="rId10"/>
    <p:sldId id="932" r:id="rId11"/>
    <p:sldId id="933" r:id="rId12"/>
    <p:sldId id="934" r:id="rId13"/>
    <p:sldId id="619" r:id="rId14"/>
    <p:sldId id="368" r:id="rId15"/>
    <p:sldId id="369" r:id="rId16"/>
    <p:sldId id="328" r:id="rId17"/>
    <p:sldId id="989" r:id="rId18"/>
    <p:sldId id="987" r:id="rId19"/>
    <p:sldId id="620" r:id="rId20"/>
    <p:sldId id="974" r:id="rId21"/>
    <p:sldId id="988" r:id="rId22"/>
    <p:sldId id="975" r:id="rId23"/>
    <p:sldId id="978" r:id="rId24"/>
    <p:sldId id="968" r:id="rId25"/>
    <p:sldId id="981" r:id="rId26"/>
    <p:sldId id="456" r:id="rId27"/>
    <p:sldId id="990" r:id="rId28"/>
    <p:sldId id="991" r:id="rId29"/>
    <p:sldId id="626" r:id="rId30"/>
    <p:sldId id="627" r:id="rId31"/>
    <p:sldId id="1589" r:id="rId32"/>
    <p:sldId id="1586" r:id="rId33"/>
    <p:sldId id="621" r:id="rId34"/>
    <p:sldId id="628" r:id="rId35"/>
    <p:sldId id="986" r:id="rId36"/>
    <p:sldId id="629" r:id="rId37"/>
    <p:sldId id="630" r:id="rId38"/>
    <p:sldId id="631" r:id="rId39"/>
    <p:sldId id="632" r:id="rId40"/>
    <p:sldId id="633" r:id="rId41"/>
    <p:sldId id="1764" r:id="rId42"/>
    <p:sldId id="939" r:id="rId43"/>
    <p:sldId id="941" r:id="rId44"/>
    <p:sldId id="635" r:id="rId45"/>
    <p:sldId id="1564" r:id="rId46"/>
    <p:sldId id="636" r:id="rId47"/>
    <p:sldId id="637" r:id="rId48"/>
    <p:sldId id="638" r:id="rId49"/>
    <p:sldId id="924" r:id="rId50"/>
    <p:sldId id="640" r:id="rId51"/>
    <p:sldId id="641" r:id="rId52"/>
    <p:sldId id="642" r:id="rId53"/>
    <p:sldId id="643" r:id="rId54"/>
    <p:sldId id="644" r:id="rId55"/>
    <p:sldId id="996" r:id="rId56"/>
    <p:sldId id="831" r:id="rId57"/>
    <p:sldId id="298" r:id="rId58"/>
    <p:sldId id="299" r:id="rId59"/>
    <p:sldId id="645" r:id="rId60"/>
    <p:sldId id="844" r:id="rId61"/>
    <p:sldId id="995" r:id="rId62"/>
    <p:sldId id="1765" r:id="rId63"/>
    <p:sldId id="832" r:id="rId64"/>
    <p:sldId id="833" r:id="rId65"/>
    <p:sldId id="834" r:id="rId66"/>
    <p:sldId id="835" r:id="rId67"/>
    <p:sldId id="837" r:id="rId68"/>
    <p:sldId id="838" r:id="rId69"/>
    <p:sldId id="841" r:id="rId70"/>
    <p:sldId id="842" r:id="rId71"/>
    <p:sldId id="843" r:id="rId72"/>
    <p:sldId id="845" r:id="rId73"/>
    <p:sldId id="846" r:id="rId74"/>
    <p:sldId id="646" r:id="rId75"/>
    <p:sldId id="647" r:id="rId76"/>
    <p:sldId id="648" r:id="rId77"/>
    <p:sldId id="649" r:id="rId78"/>
    <p:sldId id="452" r:id="rId79"/>
    <p:sldId id="475" r:id="rId80"/>
    <p:sldId id="739" r:id="rId81"/>
    <p:sldId id="1767" r:id="rId82"/>
    <p:sldId id="1768" r:id="rId83"/>
    <p:sldId id="401" r:id="rId84"/>
    <p:sldId id="770" r:id="rId85"/>
    <p:sldId id="260" r:id="rId86"/>
    <p:sldId id="454" r:id="rId87"/>
    <p:sldId id="312" r:id="rId88"/>
    <p:sldId id="1770" r:id="rId89"/>
    <p:sldId id="1777" r:id="rId90"/>
    <p:sldId id="584" r:id="rId91"/>
    <p:sldId id="1766" r:id="rId92"/>
    <p:sldId id="1696" r:id="rId93"/>
    <p:sldId id="1761" r:id="rId94"/>
    <p:sldId id="1762" r:id="rId95"/>
    <p:sldId id="359" r:id="rId96"/>
    <p:sldId id="317" r:id="rId97"/>
    <p:sldId id="448" r:id="rId98"/>
    <p:sldId id="587" r:id="rId99"/>
    <p:sldId id="1763" r:id="rId100"/>
    <p:sldId id="583" r:id="rId101"/>
    <p:sldId id="1760" r:id="rId102"/>
    <p:sldId id="1774" r:id="rId103"/>
    <p:sldId id="1697" r:id="rId104"/>
    <p:sldId id="790" r:id="rId105"/>
    <p:sldId id="791" r:id="rId106"/>
    <p:sldId id="1588" r:id="rId107"/>
    <p:sldId id="499" r:id="rId108"/>
    <p:sldId id="836" r:id="rId109"/>
    <p:sldId id="812" r:id="rId110"/>
    <p:sldId id="340" r:id="rId111"/>
    <p:sldId id="1773" r:id="rId112"/>
    <p:sldId id="1771" r:id="rId113"/>
    <p:sldId id="1775" r:id="rId114"/>
    <p:sldId id="793" r:id="rId115"/>
    <p:sldId id="792" r:id="rId116"/>
    <p:sldId id="794" r:id="rId117"/>
    <p:sldId id="795" r:id="rId118"/>
    <p:sldId id="796" r:id="rId119"/>
    <p:sldId id="797" r:id="rId120"/>
    <p:sldId id="798" r:id="rId121"/>
    <p:sldId id="799" r:id="rId122"/>
    <p:sldId id="1571" r:id="rId123"/>
    <p:sldId id="805" r:id="rId124"/>
    <p:sldId id="1783" r:id="rId125"/>
    <p:sldId id="806" r:id="rId126"/>
    <p:sldId id="1572" r:id="rId127"/>
    <p:sldId id="808" r:id="rId128"/>
    <p:sldId id="1573" r:id="rId129"/>
    <p:sldId id="1784" r:id="rId130"/>
    <p:sldId id="1575" r:id="rId131"/>
    <p:sldId id="1583" r:id="rId132"/>
    <p:sldId id="1563" r:id="rId133"/>
    <p:sldId id="825" r:id="rId134"/>
    <p:sldId id="1576" r:id="rId135"/>
    <p:sldId id="827" r:id="rId136"/>
    <p:sldId id="828" r:id="rId137"/>
    <p:sldId id="829" r:id="rId138"/>
    <p:sldId id="1580" r:id="rId139"/>
    <p:sldId id="1577" r:id="rId140"/>
    <p:sldId id="1578" r:id="rId141"/>
    <p:sldId id="1579" r:id="rId142"/>
    <p:sldId id="1128" r:id="rId143"/>
    <p:sldId id="1581" r:id="rId144"/>
    <p:sldId id="415" r:id="rId145"/>
    <p:sldId id="1778" r:id="rId146"/>
    <p:sldId id="1790" r:id="rId147"/>
    <p:sldId id="650" r:id="rId148"/>
    <p:sldId id="943" r:id="rId149"/>
    <p:sldId id="964" r:id="rId150"/>
    <p:sldId id="942" r:id="rId151"/>
    <p:sldId id="1779" r:id="rId152"/>
    <p:sldId id="826" r:id="rId153"/>
    <p:sldId id="853" r:id="rId154"/>
    <p:sldId id="969" r:id="rId155"/>
    <p:sldId id="919" r:id="rId156"/>
    <p:sldId id="1565" r:id="rId157"/>
    <p:sldId id="830" r:id="rId158"/>
    <p:sldId id="656" r:id="rId159"/>
    <p:sldId id="1569" r:id="rId160"/>
    <p:sldId id="350" r:id="rId161"/>
    <p:sldId id="351" r:id="rId162"/>
    <p:sldId id="920" r:id="rId163"/>
    <p:sldId id="1584" r:id="rId164"/>
    <p:sldId id="965" r:id="rId165"/>
    <p:sldId id="918" r:id="rId166"/>
    <p:sldId id="784" r:id="rId167"/>
    <p:sldId id="855" r:id="rId168"/>
    <p:sldId id="854" r:id="rId169"/>
    <p:sldId id="857" r:id="rId170"/>
    <p:sldId id="997" r:id="rId171"/>
    <p:sldId id="998" r:id="rId172"/>
    <p:sldId id="999" r:id="rId173"/>
    <p:sldId id="1000" r:id="rId174"/>
    <p:sldId id="860" r:id="rId175"/>
    <p:sldId id="1001" r:id="rId176"/>
    <p:sldId id="973" r:id="rId177"/>
    <p:sldId id="861" r:id="rId178"/>
    <p:sldId id="863" r:id="rId179"/>
    <p:sldId id="783" r:id="rId180"/>
    <p:sldId id="922" r:id="rId181"/>
    <p:sldId id="657" r:id="rId182"/>
    <p:sldId id="658" r:id="rId183"/>
    <p:sldId id="659" r:id="rId184"/>
    <p:sldId id="660" r:id="rId185"/>
    <p:sldId id="914" r:id="rId186"/>
    <p:sldId id="966" r:id="rId187"/>
    <p:sldId id="967" r:id="rId188"/>
    <p:sldId id="926" r:id="rId189"/>
    <p:sldId id="928" r:id="rId190"/>
    <p:sldId id="946" r:id="rId191"/>
    <p:sldId id="927" r:id="rId192"/>
    <p:sldId id="662" r:id="rId193"/>
    <p:sldId id="925" r:id="rId194"/>
    <p:sldId id="948" r:id="rId195"/>
    <p:sldId id="864" r:id="rId196"/>
    <p:sldId id="867" r:id="rId197"/>
    <p:sldId id="923" r:id="rId198"/>
    <p:sldId id="868" r:id="rId199"/>
    <p:sldId id="869" r:id="rId200"/>
    <p:sldId id="870" r:id="rId201"/>
    <p:sldId id="953" r:id="rId202"/>
    <p:sldId id="954" r:id="rId203"/>
    <p:sldId id="955" r:id="rId204"/>
    <p:sldId id="959" r:id="rId205"/>
    <p:sldId id="781" r:id="rId206"/>
    <p:sldId id="1566" r:id="rId207"/>
    <p:sldId id="871" r:id="rId208"/>
    <p:sldId id="950" r:id="rId209"/>
    <p:sldId id="952" r:id="rId210"/>
    <p:sldId id="874" r:id="rId211"/>
    <p:sldId id="947" r:id="rId212"/>
    <p:sldId id="957" r:id="rId213"/>
    <p:sldId id="945" r:id="rId214"/>
    <p:sldId id="872" r:id="rId215"/>
    <p:sldId id="873" r:id="rId216"/>
    <p:sldId id="876" r:id="rId217"/>
    <p:sldId id="877" r:id="rId218"/>
    <p:sldId id="878" r:id="rId219"/>
    <p:sldId id="960" r:id="rId220"/>
    <p:sldId id="879" r:id="rId221"/>
    <p:sldId id="881" r:id="rId222"/>
    <p:sldId id="882" r:id="rId223"/>
    <p:sldId id="883" r:id="rId224"/>
    <p:sldId id="884" r:id="rId225"/>
    <p:sldId id="885" r:id="rId226"/>
    <p:sldId id="886" r:id="rId227"/>
    <p:sldId id="887" r:id="rId228"/>
    <p:sldId id="888" r:id="rId229"/>
    <p:sldId id="890" r:id="rId230"/>
    <p:sldId id="891" r:id="rId231"/>
    <p:sldId id="892" r:id="rId232"/>
    <p:sldId id="893" r:id="rId233"/>
    <p:sldId id="894" r:id="rId234"/>
    <p:sldId id="895" r:id="rId235"/>
    <p:sldId id="1568" r:id="rId236"/>
    <p:sldId id="1567" r:id="rId237"/>
    <p:sldId id="899" r:id="rId238"/>
    <p:sldId id="1782" r:id="rId239"/>
    <p:sldId id="901" r:id="rId240"/>
    <p:sldId id="903" r:id="rId241"/>
    <p:sldId id="904" r:id="rId242"/>
    <p:sldId id="907" r:id="rId243"/>
    <p:sldId id="908" r:id="rId244"/>
    <p:sldId id="1780" r:id="rId245"/>
    <p:sldId id="1785" r:id="rId246"/>
    <p:sldId id="1787" r:id="rId247"/>
    <p:sldId id="1786" r:id="rId248"/>
    <p:sldId id="1788" r:id="rId249"/>
    <p:sldId id="1789" r:id="rId250"/>
    <p:sldId id="961" r:id="rId251"/>
    <p:sldId id="911" r:id="rId252"/>
    <p:sldId id="912" r:id="rId253"/>
    <p:sldId id="909" r:id="rId254"/>
    <p:sldId id="971" r:id="rId255"/>
    <p:sldId id="972" r:id="rId256"/>
    <p:sldId id="910" r:id="rId257"/>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38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0000"/>
    <a:srgbClr val="CCFFFF"/>
    <a:srgbClr val="CCECFF"/>
    <a:srgbClr val="33CC33"/>
    <a:srgbClr val="FF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8" autoAdjust="0"/>
    <p:restoredTop sz="94660" autoAdjust="0"/>
  </p:normalViewPr>
  <p:slideViewPr>
    <p:cSldViewPr>
      <p:cViewPr varScale="1">
        <p:scale>
          <a:sx n="114" d="100"/>
          <a:sy n="114" d="100"/>
        </p:scale>
        <p:origin x="1600" y="480"/>
      </p:cViewPr>
      <p:guideLst>
        <p:guide orient="horz" pos="3884"/>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handoutMaster" Target="handoutMasters/handout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viewProps" Target="view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2026/2/23</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2026/2/23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981200"/>
            <a:ext cx="3810000" cy="4114800"/>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3DE4928-4FAD-4F61-8EEA-EDE14A20F6E1}" type="slidenum">
              <a:rPr lang="zh-TW" altLang="en-US"/>
              <a:pPr>
                <a:defRPr/>
              </a:pPr>
              <a:t>‹#›</a:t>
            </a:fld>
            <a:endParaRPr lang="en-US" altLang="zh-TW"/>
          </a:p>
        </p:txBody>
      </p:sp>
    </p:spTree>
    <p:extLst>
      <p:ext uri="{BB962C8B-B14F-4D97-AF65-F5344CB8AC3E}">
        <p14:creationId xmlns:p14="http://schemas.microsoft.com/office/powerpoint/2010/main" val="396565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130.png"/><Relationship Id="rId3" Type="http://schemas.openxmlformats.org/officeDocument/2006/relationships/image" Target="../media/image206.jpeg"/><Relationship Id="rId7" Type="http://schemas.openxmlformats.org/officeDocument/2006/relationships/image" Target="../media/image2120.png"/><Relationship Id="rId2" Type="http://schemas.openxmlformats.org/officeDocument/2006/relationships/image" Target="../media/image205.gif"/><Relationship Id="rId1" Type="http://schemas.openxmlformats.org/officeDocument/2006/relationships/slideLayout" Target="../slideLayouts/slideLayout7.xml"/><Relationship Id="rId6" Type="http://schemas.openxmlformats.org/officeDocument/2006/relationships/image" Target="../media/image2111.png"/><Relationship Id="rId5" Type="http://schemas.openxmlformats.org/officeDocument/2006/relationships/image" Target="../media/image2100.png"/><Relationship Id="rId4" Type="http://schemas.openxmlformats.org/officeDocument/2006/relationships/image" Target="../media/image194.jpeg"/></Relationships>
</file>

<file path=ppt/slides/_rels/slide10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06.jpe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194.jpeg"/><Relationship Id="rId9" Type="http://schemas.openxmlformats.org/officeDocument/2006/relationships/image" Target="../media/image192.jpeg"/></Relationships>
</file>

<file path=ppt/slides/_rels/slide103.xml.rels><?xml version="1.0" encoding="UTF-8" standalone="yes"?>
<Relationships xmlns="http://schemas.openxmlformats.org/package/2006/relationships"><Relationship Id="rId8" Type="http://schemas.openxmlformats.org/officeDocument/2006/relationships/image" Target="../media/image2320.png"/><Relationship Id="rId3" Type="http://schemas.openxmlformats.org/officeDocument/2006/relationships/image" Target="../media/image232.png"/><Relationship Id="rId7" Type="http://schemas.openxmlformats.org/officeDocument/2006/relationships/image" Target="../media/image231.png"/><Relationship Id="rId2" Type="http://schemas.openxmlformats.org/officeDocument/2006/relationships/image" Target="../media/image215.jpe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216.jpeg"/><Relationship Id="rId10" Type="http://schemas.openxmlformats.org/officeDocument/2006/relationships/image" Target="../media/image2341.png"/><Relationship Id="rId4" Type="http://schemas.openxmlformats.org/officeDocument/2006/relationships/image" Target="../media/image2291.png"/><Relationship Id="rId9" Type="http://schemas.openxmlformats.org/officeDocument/2006/relationships/image" Target="../media/image2330.png"/></Relationships>
</file>

<file path=ppt/slides/_rels/slide10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41.png"/><Relationship Id="rId7" Type="http://schemas.openxmlformats.org/officeDocument/2006/relationships/image" Target="../media/image194.jpeg"/><Relationship Id="rId2" Type="http://schemas.openxmlformats.org/officeDocument/2006/relationships/image" Target="../media/image217.jpeg"/><Relationship Id="rId1" Type="http://schemas.openxmlformats.org/officeDocument/2006/relationships/slideLayout" Target="../slideLayouts/slideLayout7.xml"/><Relationship Id="rId6" Type="http://schemas.openxmlformats.org/officeDocument/2006/relationships/image" Target="../media/image169.svg"/><Relationship Id="rId11" Type="http://schemas.openxmlformats.org/officeDocument/2006/relationships/image" Target="../media/image246.png"/><Relationship Id="rId5" Type="http://schemas.openxmlformats.org/officeDocument/2006/relationships/image" Target="../media/image168.png"/><Relationship Id="rId10" Type="http://schemas.openxmlformats.org/officeDocument/2006/relationships/image" Target="../media/image245.png"/><Relationship Id="rId4" Type="http://schemas.openxmlformats.org/officeDocument/2006/relationships/image" Target="../media/image242.png"/><Relationship Id="rId9" Type="http://schemas.openxmlformats.org/officeDocument/2006/relationships/image" Target="../media/image244.png"/></Relationships>
</file>

<file path=ppt/slides/_rels/slide105.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image" Target="../media/image248.png"/><Relationship Id="rId7" Type="http://schemas.openxmlformats.org/officeDocument/2006/relationships/image" Target="../media/image191.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19.jpeg"/><Relationship Id="rId11" Type="http://schemas.openxmlformats.org/officeDocument/2006/relationships/image" Target="../media/image247.png"/><Relationship Id="rId5" Type="http://schemas.openxmlformats.org/officeDocument/2006/relationships/image" Target="../media/image169.svg"/><Relationship Id="rId10" Type="http://schemas.openxmlformats.org/officeDocument/2006/relationships/image" Target="../media/image2461.png"/><Relationship Id="rId4" Type="http://schemas.openxmlformats.org/officeDocument/2006/relationships/image" Target="../media/image168.png"/><Relationship Id="rId9" Type="http://schemas.openxmlformats.org/officeDocument/2006/relationships/image" Target="../media/image2450.png"/></Relationships>
</file>

<file path=ppt/slides/_rels/slide10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07.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oleObject" Target="../embeddings/oleObject3.bin"/><Relationship Id="rId7" Type="http://schemas.openxmlformats.org/officeDocument/2006/relationships/image" Target="../media/image224.png"/><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223.wmf"/><Relationship Id="rId5" Type="http://schemas.openxmlformats.org/officeDocument/2006/relationships/oleObject" Target="../embeddings/oleObject4.bin"/><Relationship Id="rId4" Type="http://schemas.openxmlformats.org/officeDocument/2006/relationships/image" Target="../media/image222.wmf"/></Relationships>
</file>

<file path=ppt/slides/_rels/slide10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7.xml"/><Relationship Id="rId5" Type="http://schemas.openxmlformats.org/officeDocument/2006/relationships/image" Target="../media/image228.gif"/><Relationship Id="rId4" Type="http://schemas.openxmlformats.org/officeDocument/2006/relationships/image" Target="../media/image227.gif"/></Relationships>
</file>

<file path=ppt/slides/_rels/slide109.xml.rels><?xml version="1.0" encoding="UTF-8" standalone="yes"?>
<Relationships xmlns="http://schemas.openxmlformats.org/package/2006/relationships"><Relationship Id="rId8" Type="http://schemas.openxmlformats.org/officeDocument/2006/relationships/image" Target="../media/image2340.png"/><Relationship Id="rId13" Type="http://schemas.openxmlformats.org/officeDocument/2006/relationships/image" Target="../media/image194.jpeg"/><Relationship Id="rId18" Type="http://schemas.openxmlformats.org/officeDocument/2006/relationships/image" Target="../media/image255.png"/><Relationship Id="rId3" Type="http://schemas.openxmlformats.org/officeDocument/2006/relationships/image" Target="../media/image2290.png"/><Relationship Id="rId7" Type="http://schemas.openxmlformats.org/officeDocument/2006/relationships/image" Target="../media/image2472.png"/><Relationship Id="rId12" Type="http://schemas.openxmlformats.org/officeDocument/2006/relationships/image" Target="../media/image230.png"/><Relationship Id="rId17" Type="http://schemas.openxmlformats.org/officeDocument/2006/relationships/image" Target="../media/image254.png"/><Relationship Id="rId2" Type="http://schemas.openxmlformats.org/officeDocument/2006/relationships/image" Target="../media/image257.png"/><Relationship Id="rId16" Type="http://schemas.openxmlformats.org/officeDocument/2006/relationships/image" Target="../media/image253.png"/><Relationship Id="rId1" Type="http://schemas.openxmlformats.org/officeDocument/2006/relationships/slideLayout" Target="../slideLayouts/slideLayout7.xml"/><Relationship Id="rId11" Type="http://schemas.openxmlformats.org/officeDocument/2006/relationships/image" Target="../media/image229.png"/><Relationship Id="rId5" Type="http://schemas.openxmlformats.org/officeDocument/2006/relationships/image" Target="../media/image260.png"/><Relationship Id="rId15" Type="http://schemas.openxmlformats.org/officeDocument/2006/relationships/image" Target="../media/image252.png"/><Relationship Id="rId10" Type="http://schemas.openxmlformats.org/officeDocument/2006/relationships/image" Target="../media/image169.svg"/><Relationship Id="rId4" Type="http://schemas.openxmlformats.org/officeDocument/2006/relationships/image" Target="../media/image259.png"/><Relationship Id="rId9" Type="http://schemas.openxmlformats.org/officeDocument/2006/relationships/image" Target="../media/image168.png"/><Relationship Id="rId14" Type="http://schemas.openxmlformats.org/officeDocument/2006/relationships/image" Target="../media/image25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upload.wikimedia.org/wikipedia/commons/b/b9/Democritus2.jp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187.png"/><Relationship Id="rId2" Type="http://schemas.openxmlformats.org/officeDocument/2006/relationships/hyperlink" Target="http://upload.wikimedia.org/wikipedia/commons/a/a2/Wiens_law.svg" TargetMode="External"/><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501.png"/></Relationships>
</file>

<file path=ppt/slides/_rels/slide111.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190.jpeg"/><Relationship Id="rId3" Type="http://schemas.openxmlformats.org/officeDocument/2006/relationships/image" Target="../media/image182.gif"/><Relationship Id="rId7" Type="http://schemas.openxmlformats.org/officeDocument/2006/relationships/image" Target="../media/image2650.png"/><Relationship Id="rId12" Type="http://schemas.openxmlformats.org/officeDocument/2006/relationships/image" Target="../media/image189.jpeg"/><Relationship Id="rId2" Type="http://schemas.openxmlformats.org/officeDocument/2006/relationships/image" Target="../media/image181.gif"/><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188.jpeg"/><Relationship Id="rId5" Type="http://schemas.openxmlformats.org/officeDocument/2006/relationships/image" Target="../media/image263.png"/><Relationship Id="rId15" Type="http://schemas.openxmlformats.org/officeDocument/2006/relationships/image" Target="../media/image239.jpeg"/><Relationship Id="rId10" Type="http://schemas.openxmlformats.org/officeDocument/2006/relationships/image" Target="../media/image268.png"/><Relationship Id="rId4" Type="http://schemas.openxmlformats.org/officeDocument/2006/relationships/image" Target="../media/image183.jpeg"/><Relationship Id="rId9" Type="http://schemas.openxmlformats.org/officeDocument/2006/relationships/image" Target="../media/image267.png"/><Relationship Id="rId14" Type="http://schemas.openxmlformats.org/officeDocument/2006/relationships/image" Target="../media/image191.jpeg"/></Relationships>
</file>

<file path=ppt/slides/_rels/slide112.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image" Target="../media/image2691.png"/><Relationship Id="rId7" Type="http://schemas.openxmlformats.org/officeDocument/2006/relationships/image" Target="../media/image191.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19.jpeg"/><Relationship Id="rId11" Type="http://schemas.openxmlformats.org/officeDocument/2006/relationships/image" Target="../media/image247.png"/><Relationship Id="rId5" Type="http://schemas.openxmlformats.org/officeDocument/2006/relationships/image" Target="../media/image169.svg"/><Relationship Id="rId10" Type="http://schemas.openxmlformats.org/officeDocument/2006/relationships/image" Target="../media/image2461.png"/><Relationship Id="rId4" Type="http://schemas.openxmlformats.org/officeDocument/2006/relationships/image" Target="../media/image168.png"/><Relationship Id="rId9" Type="http://schemas.openxmlformats.org/officeDocument/2006/relationships/image" Target="../media/image2450.png"/></Relationships>
</file>

<file path=ppt/slides/_rels/slide113.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40.png"/><Relationship Id="rId3" Type="http://schemas.openxmlformats.org/officeDocument/2006/relationships/image" Target="../media/image270.png"/><Relationship Id="rId7" Type="http://schemas.openxmlformats.org/officeDocument/2006/relationships/image" Target="../media/image262.png"/><Relationship Id="rId12" Type="http://schemas.openxmlformats.org/officeDocument/2006/relationships/image" Target="../media/image272.pn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61.png"/><Relationship Id="rId11" Type="http://schemas.openxmlformats.org/officeDocument/2006/relationships/image" Target="../media/image276.png"/><Relationship Id="rId5" Type="http://schemas.openxmlformats.org/officeDocument/2006/relationships/image" Target="../media/image169.svg"/><Relationship Id="rId10" Type="http://schemas.openxmlformats.org/officeDocument/2006/relationships/image" Target="../media/image271.png"/><Relationship Id="rId4" Type="http://schemas.openxmlformats.org/officeDocument/2006/relationships/image" Target="../media/image168.png"/><Relationship Id="rId9" Type="http://schemas.openxmlformats.org/officeDocument/2006/relationships/image" Target="../media/image269.png"/><Relationship Id="rId14" Type="http://schemas.openxmlformats.org/officeDocument/2006/relationships/image" Target="../media/image241.jpeg"/></Relationships>
</file>

<file path=ppt/slides/_rels/slide11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24.png"/></Relationships>
</file>

<file path=ppt/slides/_rels/slide11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42.jpeg"/><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279.png"/></Relationships>
</file>

<file path=ppt/slides/_rels/slide11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119.xml.rels><?xml version="1.0" encoding="UTF-8" standalone="yes"?>
<Relationships xmlns="http://schemas.openxmlformats.org/package/2006/relationships"><Relationship Id="rId3" Type="http://schemas.openxmlformats.org/officeDocument/2006/relationships/image" Target="../media/image250.gif"/><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53.jpeg"/></Relationships>
</file>

<file path=ppt/slides/_rels/slide121.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eg"/><Relationship Id="rId1" Type="http://schemas.openxmlformats.org/officeDocument/2006/relationships/slideLayout" Target="../slideLayouts/slideLayout7.xml"/><Relationship Id="rId4" Type="http://schemas.openxmlformats.org/officeDocument/2006/relationships/image" Target="NULL"/></Relationships>
</file>

<file path=ppt/slides/_rels/slide12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59.jpeg"/></Relationships>
</file>

<file path=ppt/slides/_rels/slide123.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273.png"/><Relationship Id="rId7" Type="http://schemas.openxmlformats.org/officeDocument/2006/relationships/image" Target="../media/image168.png"/><Relationship Id="rId2" Type="http://schemas.openxmlformats.org/officeDocument/2006/relationships/hyperlink" Target="http://upload.wikimedia.org/wikipedia/commons/4/44/Albert_Einstein_signature.svg" TargetMode="Externa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upload.wikimedia.org/wikipedia/en/a/a0/Einstein_patentoffice.jpg" TargetMode="External"/><Relationship Id="rId4" Type="http://schemas.openxmlformats.org/officeDocument/2006/relationships/image" Target="../media/image274.png"/></Relationships>
</file>

<file path=ppt/slides/_rels/slide124.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41.jpeg"/><Relationship Id="rId3" Type="http://schemas.openxmlformats.org/officeDocument/2006/relationships/image" Target="../media/image295.png"/><Relationship Id="rId7" Type="http://schemas.openxmlformats.org/officeDocument/2006/relationships/image" Target="../media/image265.png"/><Relationship Id="rId12" Type="http://schemas.openxmlformats.org/officeDocument/2006/relationships/image" Target="../media/image240.pn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62.png"/><Relationship Id="rId11" Type="http://schemas.openxmlformats.org/officeDocument/2006/relationships/image" Target="../media/image297.png"/><Relationship Id="rId5" Type="http://schemas.openxmlformats.org/officeDocument/2006/relationships/image" Target="../media/image169.svg"/><Relationship Id="rId10" Type="http://schemas.openxmlformats.org/officeDocument/2006/relationships/image" Target="../media/image296.png"/><Relationship Id="rId4" Type="http://schemas.openxmlformats.org/officeDocument/2006/relationships/image" Target="../media/image168.png"/><Relationship Id="rId9" Type="http://schemas.openxmlformats.org/officeDocument/2006/relationships/image" Target="../media/image271.png"/></Relationships>
</file>

<file path=ppt/slides/_rels/slide12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5.png"/><Relationship Id="rId1" Type="http://schemas.openxmlformats.org/officeDocument/2006/relationships/slideLayout" Target="../slideLayouts/slideLayout7.xml"/><Relationship Id="rId5" Type="http://schemas.openxmlformats.org/officeDocument/2006/relationships/image" Target="../media/image169.svg"/><Relationship Id="rId4" Type="http://schemas.openxmlformats.org/officeDocument/2006/relationships/image" Target="../media/image168.png"/></Relationships>
</file>

<file path=ppt/slides/_rels/slide126.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79.jpeg"/><Relationship Id="rId1" Type="http://schemas.openxmlformats.org/officeDocument/2006/relationships/slideLayout" Target="../slideLayouts/slideLayout7.xml"/><Relationship Id="rId4" Type="http://schemas.openxmlformats.org/officeDocument/2006/relationships/image" Target="../media/image169.svg"/></Relationships>
</file>

<file path=ppt/slides/_rels/slide128.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image" Target="../media/image168.png"/><Relationship Id="rId7" Type="http://schemas.openxmlformats.org/officeDocument/2006/relationships/image" Target="../media/image288.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169.svg"/></Relationships>
</file>

<file path=ppt/slides/_rels/slide129.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59.jpe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306.png"/><Relationship Id="rId5" Type="http://schemas.openxmlformats.org/officeDocument/2006/relationships/image" Target="../media/image169.svg"/><Relationship Id="rId4" Type="http://schemas.openxmlformats.org/officeDocument/2006/relationships/image" Target="../media/image168.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upload.wikimedia.org/wikipedia/commons/3/3f/Dalton_John_desk.jpg"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07.png"/><Relationship Id="rId1" Type="http://schemas.openxmlformats.org/officeDocument/2006/relationships/slideLayout" Target="../slideLayouts/slideLayout7.xml"/><Relationship Id="rId5" Type="http://schemas.openxmlformats.org/officeDocument/2006/relationships/image" Target="../media/image281.jpeg"/><Relationship Id="rId4" Type="http://schemas.openxmlformats.org/officeDocument/2006/relationships/image" Target="../media/image308.png"/></Relationships>
</file>

<file path=ppt/slides/_rels/slide131.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image" Target="../media/image168.png"/><Relationship Id="rId18" Type="http://schemas.openxmlformats.org/officeDocument/2006/relationships/image" Target="../media/image320.png"/><Relationship Id="rId3" Type="http://schemas.openxmlformats.org/officeDocument/2006/relationships/image" Target="../media/image310.png"/><Relationship Id="rId7" Type="http://schemas.openxmlformats.org/officeDocument/2006/relationships/image" Target="../media/image314.png"/><Relationship Id="rId12" Type="http://schemas.openxmlformats.org/officeDocument/2006/relationships/image" Target="../media/image319.png"/><Relationship Id="rId17" Type="http://schemas.openxmlformats.org/officeDocument/2006/relationships/image" Target="../media/image3010.png"/><Relationship Id="rId2" Type="http://schemas.openxmlformats.org/officeDocument/2006/relationships/image" Target="../media/image282.jpeg"/><Relationship Id="rId16"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284.jpeg"/><Relationship Id="rId11" Type="http://schemas.openxmlformats.org/officeDocument/2006/relationships/image" Target="../media/image318.png"/><Relationship Id="rId5" Type="http://schemas.openxmlformats.org/officeDocument/2006/relationships/image" Target="../media/image283.jpeg"/><Relationship Id="rId10" Type="http://schemas.openxmlformats.org/officeDocument/2006/relationships/image" Target="../media/image317.png"/><Relationship Id="rId4" Type="http://schemas.openxmlformats.org/officeDocument/2006/relationships/image" Target="../media/image311.png"/><Relationship Id="rId9" Type="http://schemas.openxmlformats.org/officeDocument/2006/relationships/image" Target="../media/image316.png"/><Relationship Id="rId14" Type="http://schemas.openxmlformats.org/officeDocument/2006/relationships/image" Target="../media/image169.svg"/></Relationships>
</file>

<file path=ppt/slides/_rels/slide13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86.png"/><Relationship Id="rId1" Type="http://schemas.openxmlformats.org/officeDocument/2006/relationships/slideLayout" Target="../slideLayouts/slideLayout7.xml"/><Relationship Id="rId4" Type="http://schemas.openxmlformats.org/officeDocument/2006/relationships/image" Target="../media/image169.svg"/></Relationships>
</file>

<file path=ppt/slides/_rels/slide134.xml.rels><?xml version="1.0" encoding="UTF-8" standalone="yes"?>
<Relationships xmlns="http://schemas.openxmlformats.org/package/2006/relationships"><Relationship Id="rId3" Type="http://schemas.openxmlformats.org/officeDocument/2006/relationships/image" Target="../media/image3051.png"/><Relationship Id="rId2" Type="http://schemas.openxmlformats.org/officeDocument/2006/relationships/image" Target="../media/image287.jpeg"/><Relationship Id="rId1" Type="http://schemas.openxmlformats.org/officeDocument/2006/relationships/slideLayout" Target="../slideLayouts/slideLayout7.xml"/><Relationship Id="rId6" Type="http://schemas.openxmlformats.org/officeDocument/2006/relationships/image" Target="../media/image3081.png"/><Relationship Id="rId5" Type="http://schemas.openxmlformats.org/officeDocument/2006/relationships/image" Target="../media/image3070.png"/><Relationship Id="rId4" Type="http://schemas.openxmlformats.org/officeDocument/2006/relationships/image" Target="../media/image3061.png"/></Relationships>
</file>

<file path=ppt/slides/_rels/slide13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91.png"/></Relationships>
</file>

<file path=ppt/slides/_rels/slide13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 Id="rId5" Type="http://schemas.openxmlformats.org/officeDocument/2006/relationships/image" Target="../media/image169.svg"/><Relationship Id="rId4" Type="http://schemas.openxmlformats.org/officeDocument/2006/relationships/image" Target="../media/image168.png"/></Relationships>
</file>

<file path=ppt/slides/_rels/slide137.xml.rels><?xml version="1.0" encoding="UTF-8" standalone="yes"?>
<Relationships xmlns="http://schemas.openxmlformats.org/package/2006/relationships"><Relationship Id="rId8" Type="http://schemas.openxmlformats.org/officeDocument/2006/relationships/image" Target="../media/image3210.png"/><Relationship Id="rId3" Type="http://schemas.openxmlformats.org/officeDocument/2006/relationships/image" Target="../media/image294.jpeg"/><Relationship Id="rId7" Type="http://schemas.openxmlformats.org/officeDocument/2006/relationships/image" Target="../media/image3200.png"/><Relationship Id="rId2" Type="http://schemas.openxmlformats.org/officeDocument/2006/relationships/image" Target="../media/image3140.png"/><Relationship Id="rId1" Type="http://schemas.openxmlformats.org/officeDocument/2006/relationships/slideLayout" Target="../slideLayouts/slideLayout7.xml"/><Relationship Id="rId6" Type="http://schemas.openxmlformats.org/officeDocument/2006/relationships/image" Target="../media/image3160.png"/><Relationship Id="rId5" Type="http://schemas.openxmlformats.org/officeDocument/2006/relationships/image" Target="../media/image169.svg"/><Relationship Id="rId4" Type="http://schemas.openxmlformats.org/officeDocument/2006/relationships/image" Target="../media/image168.png"/><Relationship Id="rId9" Type="http://schemas.openxmlformats.org/officeDocument/2006/relationships/image" Target="../media/image3221.png"/></Relationships>
</file>

<file path=ppt/slides/_rels/slide138.xml.rels><?xml version="1.0" encoding="UTF-8" standalone="yes"?>
<Relationships xmlns="http://schemas.openxmlformats.org/package/2006/relationships"><Relationship Id="rId8" Type="http://schemas.openxmlformats.org/officeDocument/2006/relationships/image" Target="../media/image3241.png"/><Relationship Id="rId3" Type="http://schemas.openxmlformats.org/officeDocument/2006/relationships/image" Target="../media/image3090.png"/><Relationship Id="rId7" Type="http://schemas.openxmlformats.org/officeDocument/2006/relationships/image" Target="../media/image298.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1281.png"/><Relationship Id="rId5" Type="http://schemas.openxmlformats.org/officeDocument/2006/relationships/image" Target="NULL"/><Relationship Id="rId4" Type="http://schemas.openxmlformats.org/officeDocument/2006/relationships/image" Target="../media/image1270.png"/><Relationship Id="rId9" Type="http://schemas.openxmlformats.org/officeDocument/2006/relationships/image" Target="../media/image3251.png"/></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99.jpeg"/><Relationship Id="rId1" Type="http://schemas.openxmlformats.org/officeDocument/2006/relationships/slideLayout" Target="../slideLayouts/slideLayout7.xml"/><Relationship Id="rId5" Type="http://schemas.openxmlformats.org/officeDocument/2006/relationships/image" Target="../media/image3120.png"/><Relationship Id="rId4" Type="http://schemas.openxmlformats.org/officeDocument/2006/relationships/image" Target="../media/image169.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9/97/A_New_System_of_Chemical_Philosophy_fp.jpg" TargetMode="Externa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300.jpeg"/><Relationship Id="rId1" Type="http://schemas.openxmlformats.org/officeDocument/2006/relationships/slideLayout" Target="../slideLayouts/slideLayout7.xml"/><Relationship Id="rId5" Type="http://schemas.openxmlformats.org/officeDocument/2006/relationships/image" Target="../media/image169.svg"/><Relationship Id="rId4" Type="http://schemas.openxmlformats.org/officeDocument/2006/relationships/image" Target="../media/image168.png"/></Relationships>
</file>

<file path=ppt/slides/_rels/slide141.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NULL"/><Relationship Id="rId7" Type="http://schemas.openxmlformats.org/officeDocument/2006/relationships/image" Target="../media/image168.pn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1282.png"/><Relationship Id="rId5" Type="http://schemas.openxmlformats.org/officeDocument/2006/relationships/image" Target="NULL"/><Relationship Id="rId4" Type="http://schemas.openxmlformats.org/officeDocument/2006/relationships/image" Target="../media/image302.jpeg"/></Relationships>
</file>

<file path=ppt/slides/_rels/slide14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7.xml"/><Relationship Id="rId4" Type="http://schemas.openxmlformats.org/officeDocument/2006/relationships/image" Target="../media/image313.png"/></Relationships>
</file>

<file path=ppt/slides/_rels/slide145.xml.rels><?xml version="1.0" encoding="UTF-8" standalone="yes"?>
<Relationships xmlns="http://schemas.openxmlformats.org/package/2006/relationships"><Relationship Id="rId8" Type="http://schemas.openxmlformats.org/officeDocument/2006/relationships/image" Target="../media/image3250.png"/><Relationship Id="rId3" Type="http://schemas.openxmlformats.org/officeDocument/2006/relationships/image" Target="../media/image3220.png"/><Relationship Id="rId7" Type="http://schemas.openxmlformats.org/officeDocument/2006/relationships/image" Target="../media/image3240.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3230.png"/><Relationship Id="rId11" Type="http://schemas.openxmlformats.org/officeDocument/2006/relationships/image" Target="../media/image3280.png"/><Relationship Id="rId5" Type="http://schemas.openxmlformats.org/officeDocument/2006/relationships/image" Target="../media/image194.jpeg"/><Relationship Id="rId10" Type="http://schemas.openxmlformats.org/officeDocument/2006/relationships/image" Target="../media/image3270.png"/><Relationship Id="rId4" Type="http://schemas.openxmlformats.org/officeDocument/2006/relationships/image" Target="../media/image38.jpeg"/><Relationship Id="rId9" Type="http://schemas.openxmlformats.org/officeDocument/2006/relationships/image" Target="../media/image326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7.xml"/><Relationship Id="rId4" Type="http://schemas.openxmlformats.org/officeDocument/2006/relationships/image" Target="../media/image324.jpeg"/></Relationships>
</file>

<file path=ppt/slides/_rels/slide14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14.jpeg"/><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15.xml.rels><?xml version="1.0" encoding="UTF-8" standalone="yes"?>
<Relationships xmlns="http://schemas.openxmlformats.org/package/2006/relationships"><Relationship Id="rId3" Type="http://schemas.openxmlformats.org/officeDocument/2006/relationships/hyperlink" Target="javascript:gotoPic(0)"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0.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328.jpeg"/></Relationships>
</file>

<file path=ppt/slides/_rels/slide151.xml.rels><?xml version="1.0" encoding="UTF-8" standalone="yes"?>
<Relationships xmlns="http://schemas.openxmlformats.org/package/2006/relationships"><Relationship Id="rId3" Type="http://schemas.openxmlformats.org/officeDocument/2006/relationships/image" Target="../media/image3090.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298.png"/><Relationship Id="rId5" Type="http://schemas.openxmlformats.org/officeDocument/2006/relationships/image" Target="NULL"/><Relationship Id="rId4" Type="http://schemas.openxmlformats.org/officeDocument/2006/relationships/image" Target="../media/image1270.png"/></Relationships>
</file>

<file path=ppt/slides/_rels/slide15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9.jpeg"/><Relationship Id="rId1" Type="http://schemas.openxmlformats.org/officeDocument/2006/relationships/slideLayout" Target="../slideLayouts/slideLayout7.xml"/><Relationship Id="rId6" Type="http://schemas.openxmlformats.org/officeDocument/2006/relationships/image" Target="../media/image3400.png"/><Relationship Id="rId5" Type="http://schemas.openxmlformats.org/officeDocument/2006/relationships/image" Target="../media/image2531.png"/><Relationship Id="rId4" Type="http://schemas.openxmlformats.org/officeDocument/2006/relationships/image" Target="../media/image330.jpeg"/></Relationships>
</file>

<file path=ppt/slides/_rels/slide15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541.png"/><Relationship Id="rId2" Type="http://schemas.openxmlformats.org/officeDocument/2006/relationships/image" Target="../media/image331.jpeg"/><Relationship Id="rId1" Type="http://schemas.openxmlformats.org/officeDocument/2006/relationships/slideLayout" Target="../slideLayouts/slideLayout7.xml"/><Relationship Id="rId5" Type="http://schemas.openxmlformats.org/officeDocument/2006/relationships/image" Target="../media/image349.png"/><Relationship Id="rId4" Type="http://schemas.openxmlformats.org/officeDocument/2006/relationships/image" Target="../media/image2551.png"/></Relationships>
</file>

<file path=ppt/slides/_rels/slide155.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2.jpeg"/><Relationship Id="rId1" Type="http://schemas.openxmlformats.org/officeDocument/2006/relationships/slideLayout" Target="../slideLayouts/slideLayout7.xml"/><Relationship Id="rId4" Type="http://schemas.openxmlformats.org/officeDocument/2006/relationships/image" Target="../media/image298.png"/></Relationships>
</file>

<file path=ppt/slides/_rels/slide156.xml.rels><?xml version="1.0" encoding="UTF-8" standalone="yes"?>
<Relationships xmlns="http://schemas.openxmlformats.org/package/2006/relationships"><Relationship Id="rId3" Type="http://schemas.openxmlformats.org/officeDocument/2006/relationships/image" Target="../media/image334.gif"/><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image" Target="../media/image2500.png"/><Relationship Id="rId3" Type="http://schemas.openxmlformats.org/officeDocument/2006/relationships/image" Target="../media/image335.jpeg"/><Relationship Id="rId2" Type="http://schemas.openxmlformats.org/officeDocument/2006/relationships/image" Target="../media/image247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30.png"/><Relationship Id="rId4" Type="http://schemas.openxmlformats.org/officeDocument/2006/relationships/hyperlink" Target="http://en.wikipedia.org/wiki/File:Emission_spectrum-H.pn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336.jpeg"/><Relationship Id="rId7" Type="http://schemas.openxmlformats.org/officeDocument/2006/relationships/image" Target="../media/image2550.png"/><Relationship Id="rId2" Type="http://schemas.openxmlformats.org/officeDocument/2006/relationships/image" Target="../media/image2480.png"/><Relationship Id="rId1" Type="http://schemas.openxmlformats.org/officeDocument/2006/relationships/slideLayout" Target="../slideLayouts/slideLayout7.xml"/><Relationship Id="rId6" Type="http://schemas.openxmlformats.org/officeDocument/2006/relationships/image" Target="../media/image2540.png"/><Relationship Id="rId5" Type="http://schemas.openxmlformats.org/officeDocument/2006/relationships/image" Target="../media/image2530.png"/><Relationship Id="rId4" Type="http://schemas.openxmlformats.org/officeDocument/2006/relationships/image" Target="../media/image355.png"/></Relationships>
</file>

<file path=ppt/slides/_rels/slide159.xml.rels><?xml version="1.0" encoding="UTF-8" standalone="yes"?>
<Relationships xmlns="http://schemas.openxmlformats.org/package/2006/relationships"><Relationship Id="rId3" Type="http://schemas.openxmlformats.org/officeDocument/2006/relationships/hyperlink" Target="http://upload.wikimedia.org/wikipedia/commons/6/6d/Translational_motion.gif" TargetMode="External"/><Relationship Id="rId2" Type="http://schemas.openxmlformats.org/officeDocument/2006/relationships/image" Target="../media/image337.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37.jpeg"/><Relationship Id="rId4" Type="http://schemas.openxmlformats.org/officeDocument/2006/relationships/image" Target="../media/image338.wmf"/></Relationships>
</file>

<file path=ppt/slides/_rels/slide16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341.jpg"/><Relationship Id="rId1" Type="http://schemas.openxmlformats.org/officeDocument/2006/relationships/slideLayout" Target="../slideLayouts/slideLayout7.xml"/><Relationship Id="rId6" Type="http://schemas.openxmlformats.org/officeDocument/2006/relationships/image" Target="../media/image340.jpeg"/><Relationship Id="rId5" Type="http://schemas.openxmlformats.org/officeDocument/2006/relationships/image" Target="../media/image339.wmf"/><Relationship Id="rId4" Type="http://schemas.openxmlformats.org/officeDocument/2006/relationships/oleObject" Target="../embeddings/oleObject6.bin"/></Relationships>
</file>

<file path=ppt/slides/_rels/slide162.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550.png"/><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29.jpeg"/><Relationship Id="rId1" Type="http://schemas.openxmlformats.org/officeDocument/2006/relationships/slideLayout" Target="../slideLayouts/slideLayout7.xml"/><Relationship Id="rId4" Type="http://schemas.openxmlformats.org/officeDocument/2006/relationships/image" Target="../media/image298.png"/></Relationships>
</file>

<file path=ppt/slides/_rels/slide16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1710.png"/><Relationship Id="rId1" Type="http://schemas.openxmlformats.org/officeDocument/2006/relationships/slideLayout" Target="../slideLayouts/slideLayout7.xml"/><Relationship Id="rId5" Type="http://schemas.openxmlformats.org/officeDocument/2006/relationships/image" Target="../media/image2730.png"/><Relationship Id="rId4" Type="http://schemas.openxmlformats.org/officeDocument/2006/relationships/image" Target="../media/image2720.png"/></Relationships>
</file>

<file path=ppt/slides/_rels/slide167.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7.xml"/><Relationship Id="rId4" Type="http://schemas.openxmlformats.org/officeDocument/2006/relationships/image" Target="../media/image298.png"/></Relationships>
</file>

<file path=ppt/slides/_rels/slide16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3670.png"/><Relationship Id="rId3" Type="http://schemas.openxmlformats.org/officeDocument/2006/relationships/image" Target="../media/image3620.png"/><Relationship Id="rId7" Type="http://schemas.openxmlformats.org/officeDocument/2006/relationships/image" Target="../media/image3661.png"/><Relationship Id="rId2" Type="http://schemas.openxmlformats.org/officeDocument/2006/relationships/image" Target="../media/image347.jpeg"/><Relationship Id="rId1" Type="http://schemas.openxmlformats.org/officeDocument/2006/relationships/slideLayout" Target="../slideLayouts/slideLayout7.xml"/><Relationship Id="rId6" Type="http://schemas.openxmlformats.org/officeDocument/2006/relationships/image" Target="../media/image3651.png"/><Relationship Id="rId5" Type="http://schemas.openxmlformats.org/officeDocument/2006/relationships/image" Target="../media/image3640.png"/><Relationship Id="rId10" Type="http://schemas.openxmlformats.org/officeDocument/2006/relationships/image" Target="../media/image3691.png"/><Relationship Id="rId4" Type="http://schemas.openxmlformats.org/officeDocument/2006/relationships/image" Target="../media/image3630.png"/><Relationship Id="rId9" Type="http://schemas.openxmlformats.org/officeDocument/2006/relationships/image" Target="../media/image368.png"/></Relationships>
</file>

<file path=ppt/slides/_rels/slide171.xml.rels><?xml version="1.0" encoding="UTF-8" standalone="yes"?>
<Relationships xmlns="http://schemas.openxmlformats.org/package/2006/relationships"><Relationship Id="rId3" Type="http://schemas.openxmlformats.org/officeDocument/2006/relationships/image" Target="../media/image3712.png"/><Relationship Id="rId2" Type="http://schemas.openxmlformats.org/officeDocument/2006/relationships/image" Target="../media/image35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7.xml"/><Relationship Id="rId4" Type="http://schemas.openxmlformats.org/officeDocument/2006/relationships/image" Target="../media/image354.png"/></Relationships>
</file>

<file path=ppt/slides/_rels/slide173.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53.png"/><Relationship Id="rId1" Type="http://schemas.openxmlformats.org/officeDocument/2006/relationships/slideLayout" Target="../slideLayouts/slideLayout7.xml"/><Relationship Id="rId5" Type="http://schemas.openxmlformats.org/officeDocument/2006/relationships/image" Target="../media/image2840.png"/><Relationship Id="rId4" Type="http://schemas.openxmlformats.org/officeDocument/2006/relationships/image" Target="../media/image2821.png"/></Relationships>
</file>

<file path=ppt/slides/_rels/slide174.xml.rels><?xml version="1.0" encoding="UTF-8" standalone="yes"?>
<Relationships xmlns="http://schemas.openxmlformats.org/package/2006/relationships"><Relationship Id="rId8" Type="http://schemas.openxmlformats.org/officeDocument/2006/relationships/image" Target="../media/image1690.png"/><Relationship Id="rId12" Type="http://schemas.openxmlformats.org/officeDocument/2006/relationships/image" Target="../media/image2771.png"/><Relationship Id="rId2" Type="http://schemas.openxmlformats.org/officeDocument/2006/relationships/image" Target="../media/image355.jpeg"/><Relationship Id="rId1" Type="http://schemas.openxmlformats.org/officeDocument/2006/relationships/slideLayout" Target="../slideLayouts/slideLayout7.xml"/><Relationship Id="rId11" Type="http://schemas.openxmlformats.org/officeDocument/2006/relationships/image" Target="../media/image1760.png"/><Relationship Id="rId10" Type="http://schemas.openxmlformats.org/officeDocument/2006/relationships/image" Target="../media/image1821.png"/><Relationship Id="rId9" Type="http://schemas.openxmlformats.org/officeDocument/2006/relationships/image" Target="../media/image335.jpeg"/></Relationships>
</file>

<file path=ppt/slides/_rels/slide175.xml.rels><?xml version="1.0" encoding="UTF-8" standalone="yes"?>
<Relationships xmlns="http://schemas.openxmlformats.org/package/2006/relationships"><Relationship Id="rId8" Type="http://schemas.openxmlformats.org/officeDocument/2006/relationships/image" Target="../media/image1841.png"/><Relationship Id="rId3" Type="http://schemas.openxmlformats.org/officeDocument/2006/relationships/image" Target="../media/image1791.png"/><Relationship Id="rId7" Type="http://schemas.openxmlformats.org/officeDocument/2006/relationships/image" Target="../media/image1831.png"/><Relationship Id="rId12" Type="http://schemas.openxmlformats.org/officeDocument/2006/relationships/image" Target="../media/image356.png"/><Relationship Id="rId2" Type="http://schemas.openxmlformats.org/officeDocument/2006/relationships/image" Target="../media/image1781.png"/><Relationship Id="rId1" Type="http://schemas.openxmlformats.org/officeDocument/2006/relationships/slideLayout" Target="../slideLayouts/slideLayout7.xml"/><Relationship Id="rId6" Type="http://schemas.openxmlformats.org/officeDocument/2006/relationships/image" Target="../media/image1822.png"/><Relationship Id="rId11" Type="http://schemas.openxmlformats.org/officeDocument/2006/relationships/image" Target="../media/image1871.png"/><Relationship Id="rId5" Type="http://schemas.openxmlformats.org/officeDocument/2006/relationships/image" Target="../media/image1810.png"/><Relationship Id="rId10" Type="http://schemas.openxmlformats.org/officeDocument/2006/relationships/image" Target="../media/image1860.png"/><Relationship Id="rId4" Type="http://schemas.openxmlformats.org/officeDocument/2006/relationships/image" Target="../media/image1800.png"/><Relationship Id="rId9" Type="http://schemas.openxmlformats.org/officeDocument/2006/relationships/image" Target="../media/image1850.png"/></Relationships>
</file>

<file path=ppt/slides/_rels/slide176.xml.rels><?xml version="1.0" encoding="UTF-8" standalone="yes"?>
<Relationships xmlns="http://schemas.openxmlformats.org/package/2006/relationships"><Relationship Id="rId3" Type="http://schemas.openxmlformats.org/officeDocument/2006/relationships/image" Target="../media/image1901.png"/><Relationship Id="rId2" Type="http://schemas.openxmlformats.org/officeDocument/2006/relationships/image" Target="../media/image357.png"/><Relationship Id="rId1" Type="http://schemas.openxmlformats.org/officeDocument/2006/relationships/slideLayout" Target="../slideLayouts/slideLayout7.xml"/><Relationship Id="rId4" Type="http://schemas.openxmlformats.org/officeDocument/2006/relationships/image" Target="../media/image1910.png"/></Relationships>
</file>

<file path=ppt/slides/_rels/slide177.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7.xml"/><Relationship Id="rId6" Type="http://schemas.openxmlformats.org/officeDocument/2006/relationships/image" Target="../media/image361.jpeg"/><Relationship Id="rId5" Type="http://schemas.openxmlformats.org/officeDocument/2006/relationships/image" Target="../media/image360.jpeg"/><Relationship Id="rId4" Type="http://schemas.openxmlformats.org/officeDocument/2006/relationships/hyperlink" Target="http://www-personal.umich.edu/~jbourj/images/money/bohr12.jpg" TargetMode="External"/></Relationships>
</file>

<file path=ppt/slides/_rels/slide178.xml.rels><?xml version="1.0" encoding="UTF-8" standalone="yes"?>
<Relationships xmlns="http://schemas.openxmlformats.org/package/2006/relationships"><Relationship Id="rId8" Type="http://schemas.openxmlformats.org/officeDocument/2006/relationships/image" Target="../media/image1770.png"/><Relationship Id="rId3" Type="http://schemas.openxmlformats.org/officeDocument/2006/relationships/image" Target="../media/image363.jpeg"/><Relationship Id="rId7" Type="http://schemas.openxmlformats.org/officeDocument/2006/relationships/image" Target="../media/image364.png"/><Relationship Id="rId2" Type="http://schemas.openxmlformats.org/officeDocument/2006/relationships/image" Target="../media/image362.png"/><Relationship Id="rId1" Type="http://schemas.openxmlformats.org/officeDocument/2006/relationships/slideLayout" Target="../slideLayouts/slideLayout7.xml"/><Relationship Id="rId6" Type="http://schemas.openxmlformats.org/officeDocument/2006/relationships/image" Target="../media/image1750.png"/><Relationship Id="rId5" Type="http://schemas.openxmlformats.org/officeDocument/2006/relationships/image" Target="../media/image1740.png"/><Relationship Id="rId4" Type="http://schemas.openxmlformats.org/officeDocument/2006/relationships/image" Target="../media/image1730.png"/><Relationship Id="rId9" Type="http://schemas.openxmlformats.org/officeDocument/2006/relationships/image" Target="../media/image1780.png"/></Relationships>
</file>

<file path=ppt/slides/_rels/slide179.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18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65.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367.jpeg"/><Relationship Id="rId4" Type="http://schemas.openxmlformats.org/officeDocument/2006/relationships/image" Target="../media/image366.jpeg"/></Relationships>
</file>

<file path=ppt/slides/_rels/slide1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331.jpeg"/><Relationship Id="rId4" Type="http://schemas.openxmlformats.org/officeDocument/2006/relationships/image" Target="../media/image369.jpeg"/></Relationships>
</file>

<file path=ppt/slides/_rels/slide1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331.jpeg"/><Relationship Id="rId4" Type="http://schemas.openxmlformats.org/officeDocument/2006/relationships/image" Target="../media/image369.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20.png"/><Relationship Id="rId2" Type="http://schemas.openxmlformats.org/officeDocument/2006/relationships/image" Target="../media/image370.jpeg"/><Relationship Id="rId1" Type="http://schemas.openxmlformats.org/officeDocument/2006/relationships/slideLayout" Target="../slideLayouts/slideLayout7.xml"/><Relationship Id="rId4" Type="http://schemas.openxmlformats.org/officeDocument/2006/relationships/image" Target="../media/image1830.png"/></Relationships>
</file>

<file path=ppt/slides/_rels/slide189.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9/97/A_New_System_of_Chemical_Philosophy_fp.jpg"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hyperlink" Target="http://upload.wikimedia.org/wikipedia/commons/e/e8/SS-dalton.jpg" TargetMode="Externa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8" Type="http://schemas.openxmlformats.org/officeDocument/2006/relationships/image" Target="../media/image1940.png"/><Relationship Id="rId3" Type="http://schemas.openxmlformats.org/officeDocument/2006/relationships/hyperlink" Target="http://upload.wikimedia.org/wikipedia/commons/b/b2/Hydrogen_transitions.svg" TargetMode="External"/><Relationship Id="rId7" Type="http://schemas.openxmlformats.org/officeDocument/2006/relationships/image" Target="../media/image373.jpeg"/><Relationship Id="rId2" Type="http://schemas.openxmlformats.org/officeDocument/2006/relationships/image" Target="../media/image372.jpeg"/><Relationship Id="rId1" Type="http://schemas.openxmlformats.org/officeDocument/2006/relationships/slideLayout" Target="../slideLayouts/slideLayout7.xml"/><Relationship Id="rId6" Type="http://schemas.openxmlformats.org/officeDocument/2006/relationships/image" Target="../media/image368.jpeg"/><Relationship Id="rId5" Type="http://schemas.openxmlformats.org/officeDocument/2006/relationships/hyperlink" Target="http://p6.p.pixnet.net/albums/userpics/6/4/19364/1178427098.jpg" TargetMode="External"/><Relationship Id="rId4" Type="http://schemas.openxmlformats.org/officeDocument/2006/relationships/image" Target="../media/image350.png"/></Relationships>
</file>

<file path=ppt/slides/_rels/slide191.xml.rels><?xml version="1.0" encoding="UTF-8" standalone="yes"?>
<Relationships xmlns="http://schemas.openxmlformats.org/package/2006/relationships"><Relationship Id="rId8" Type="http://schemas.openxmlformats.org/officeDocument/2006/relationships/image" Target="../media/image1970.png"/><Relationship Id="rId3" Type="http://schemas.openxmlformats.org/officeDocument/2006/relationships/image" Target="../media/image1880.png"/><Relationship Id="rId7" Type="http://schemas.openxmlformats.org/officeDocument/2006/relationships/image" Target="../media/image1960.png"/><Relationship Id="rId2"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950.png"/><Relationship Id="rId5" Type="http://schemas.openxmlformats.org/officeDocument/2006/relationships/image" Target="../media/image1900.png"/><Relationship Id="rId4" Type="http://schemas.openxmlformats.org/officeDocument/2006/relationships/image" Target="../media/image1930.png"/></Relationships>
</file>

<file path=ppt/slides/_rels/slide19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4.png"/><Relationship Id="rId1" Type="http://schemas.openxmlformats.org/officeDocument/2006/relationships/slideLayout" Target="../slideLayouts/slideLayout7.xml"/><Relationship Id="rId4" Type="http://schemas.openxmlformats.org/officeDocument/2006/relationships/image" Target="../media/image372.jpeg"/></Relationships>
</file>

<file path=ppt/slides/_rels/slide194.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jpeg"/><Relationship Id="rId1" Type="http://schemas.openxmlformats.org/officeDocument/2006/relationships/slideLayout" Target="../slideLayouts/slideLayout7.xml"/><Relationship Id="rId4" Type="http://schemas.openxmlformats.org/officeDocument/2006/relationships/image" Target="../media/image382.jpeg"/></Relationships>
</file>

<file path=ppt/slides/_rels/slide197.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image" Target="../media/image383.jpeg"/><Relationship Id="rId1" Type="http://schemas.openxmlformats.org/officeDocument/2006/relationships/slideLayout" Target="../slideLayouts/slideLayout7.xml"/><Relationship Id="rId4" Type="http://schemas.openxmlformats.org/officeDocument/2006/relationships/image" Target="../media/image384.png"/></Relationships>
</file>

<file path=ppt/slides/_rels/slide198.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00.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7.xml"/><Relationship Id="rId4" Type="http://schemas.openxmlformats.org/officeDocument/2006/relationships/image" Target="../media/image391.png"/></Relationships>
</file>

<file path=ppt/slides/_rels/slide202.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7.xml"/><Relationship Id="rId4" Type="http://schemas.openxmlformats.org/officeDocument/2006/relationships/image" Target="../media/image394.jpeg"/></Relationships>
</file>

<file path=ppt/slides/_rels/slide203.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9.jpeg"/><Relationship Id="rId1" Type="http://schemas.openxmlformats.org/officeDocument/2006/relationships/slideLayout" Target="../slideLayouts/slideLayout7.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401.jpeg"/></Relationships>
</file>

<file path=ppt/slides/_rels/slide208.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7.xml"/><Relationship Id="rId4" Type="http://schemas.openxmlformats.org/officeDocument/2006/relationships/image" Target="../media/image410.jpeg"/></Relationships>
</file>

<file path=ppt/slides/_rels/slide211.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jpeg"/><Relationship Id="rId1" Type="http://schemas.openxmlformats.org/officeDocument/2006/relationships/slideLayout" Target="../slideLayouts/slideLayout7.xml"/><Relationship Id="rId5" Type="http://schemas.openxmlformats.org/officeDocument/2006/relationships/image" Target="../media/image414.png"/><Relationship Id="rId4" Type="http://schemas.openxmlformats.org/officeDocument/2006/relationships/image" Target="../media/image413.png"/></Relationships>
</file>

<file path=ppt/slides/_rels/slide212.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415.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407.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401.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418.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4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4350.png"/><Relationship Id="rId3" Type="http://schemas.openxmlformats.org/officeDocument/2006/relationships/image" Target="../media/image110.jpeg"/><Relationship Id="rId7" Type="http://schemas.openxmlformats.org/officeDocument/2006/relationships/image" Target="../media/image4340.png"/><Relationship Id="rId2" Type="http://schemas.openxmlformats.org/officeDocument/2006/relationships/image" Target="../media/image336.jpeg"/><Relationship Id="rId1" Type="http://schemas.openxmlformats.org/officeDocument/2006/relationships/slideLayout" Target="../slideLayouts/slideLayout7.xml"/><Relationship Id="rId6" Type="http://schemas.openxmlformats.org/officeDocument/2006/relationships/image" Target="../media/image4330.png"/><Relationship Id="rId5" Type="http://schemas.openxmlformats.org/officeDocument/2006/relationships/image" Target="../media/image4320.png"/><Relationship Id="rId4" Type="http://schemas.openxmlformats.org/officeDocument/2006/relationships/image" Target="../media/image194.jpeg"/></Relationships>
</file>

<file path=ppt/slides/_rels/slide221.xml.rels><?xml version="1.0" encoding="UTF-8" standalone="yes"?>
<Relationships xmlns="http://schemas.openxmlformats.org/package/2006/relationships"><Relationship Id="rId2" Type="http://schemas.openxmlformats.org/officeDocument/2006/relationships/image" Target="../media/image420.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image" Target="../media/image420.jpeg"/><Relationship Id="rId1" Type="http://schemas.openxmlformats.org/officeDocument/2006/relationships/slideLayout" Target="../slideLayouts/slideLayout7.xml"/><Relationship Id="rId4" Type="http://schemas.openxmlformats.org/officeDocument/2006/relationships/image" Target="../media/image422.png"/></Relationships>
</file>

<file path=ppt/slides/_rels/slide223.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3.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8" Type="http://schemas.openxmlformats.org/officeDocument/2006/relationships/image" Target="../media/image4420.png"/><Relationship Id="rId3" Type="http://schemas.openxmlformats.org/officeDocument/2006/relationships/image" Target="../media/image423.jpeg"/><Relationship Id="rId7" Type="http://schemas.openxmlformats.org/officeDocument/2006/relationships/image" Target="../media/image2470.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4430.png"/><Relationship Id="rId5" Type="http://schemas.openxmlformats.org/officeDocument/2006/relationships/image" Target="../media/image4400.png"/></Relationships>
</file>

<file path=ppt/slides/_rels/slide227.xml.rels><?xml version="1.0" encoding="UTF-8" standalone="yes"?>
<Relationships xmlns="http://schemas.openxmlformats.org/package/2006/relationships"><Relationship Id="rId8" Type="http://schemas.openxmlformats.org/officeDocument/2006/relationships/image" Target="../media/image4440.png"/><Relationship Id="rId3" Type="http://schemas.openxmlformats.org/officeDocument/2006/relationships/image" Target="../media/image417.jpeg"/><Relationship Id="rId7" Type="http://schemas.openxmlformats.org/officeDocument/2006/relationships/image" Target="../media/image446.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445.png"/><Relationship Id="rId5" Type="http://schemas.openxmlformats.org/officeDocument/2006/relationships/image" Target="../media/image4441.png"/><Relationship Id="rId4" Type="http://schemas.openxmlformats.org/officeDocument/2006/relationships/image" Target="../media/image3510.png"/><Relationship Id="rId9" Type="http://schemas.openxmlformats.org/officeDocument/2006/relationships/image" Target="../media/image447.png"/></Relationships>
</file>

<file path=ppt/slides/_rels/slide228.xml.rels><?xml version="1.0" encoding="UTF-8" standalone="yes"?>
<Relationships xmlns="http://schemas.openxmlformats.org/package/2006/relationships"><Relationship Id="rId13" Type="http://schemas.openxmlformats.org/officeDocument/2006/relationships/image" Target="../media/image450.png"/><Relationship Id="rId7" Type="http://schemas.openxmlformats.org/officeDocument/2006/relationships/image" Target="../media/image448.png"/><Relationship Id="rId12" Type="http://schemas.openxmlformats.org/officeDocument/2006/relationships/image" Target="../media/image449.png"/><Relationship Id="rId2"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451.png"/></Relationships>
</file>

<file path=ppt/slides/_rels/slide229.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194.jpeg"/><Relationship Id="rId7" Type="http://schemas.openxmlformats.org/officeDocument/2006/relationships/image" Target="../media/image455.png"/><Relationship Id="rId2" Type="http://schemas.openxmlformats.org/officeDocument/2006/relationships/image" Target="../media/image417.jpeg"/><Relationship Id="rId1" Type="http://schemas.openxmlformats.org/officeDocument/2006/relationships/slideLayout" Target="../slideLayouts/slideLayout7.xml"/><Relationship Id="rId6" Type="http://schemas.openxmlformats.org/officeDocument/2006/relationships/image" Target="../media/image454.png"/><Relationship Id="rId5" Type="http://schemas.openxmlformats.org/officeDocument/2006/relationships/image" Target="../media/image453.png"/><Relationship Id="rId4" Type="http://schemas.openxmlformats.org/officeDocument/2006/relationships/image" Target="../media/image452.png"/><Relationship Id="rId9" Type="http://schemas.openxmlformats.org/officeDocument/2006/relationships/image" Target="../media/image457.png"/></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upload.wikimedia.org/wikipedia/commons/4/40/Clausius.jpg" TargetMode="External"/></Relationships>
</file>

<file path=ppt/slides/_rels/slide230.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hyperlink" Target="http://upload.wikimedia.org/wikipedia/commons/6/66/Helgoland_Vogelperspektive.jpg" TargetMode="External"/><Relationship Id="rId1" Type="http://schemas.openxmlformats.org/officeDocument/2006/relationships/slideLayout" Target="../slideLayouts/slideLayout7.xml"/><Relationship Id="rId5" Type="http://schemas.openxmlformats.org/officeDocument/2006/relationships/image" Target="../media/image429.jpeg"/><Relationship Id="rId4" Type="http://schemas.openxmlformats.org/officeDocument/2006/relationships/hyperlink" Target="http://upload.wikimedia.org/wikipedia/commons/5/50/Insel_Helgoland_um_1929-30_color.jpg"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image" Target="../media/image430.jpeg"/><Relationship Id="rId1" Type="http://schemas.openxmlformats.org/officeDocument/2006/relationships/slideLayout" Target="../slideLayouts/slideLayout7.xml"/><Relationship Id="rId5" Type="http://schemas.openxmlformats.org/officeDocument/2006/relationships/image" Target="../media/image433.jpeg"/><Relationship Id="rId4" Type="http://schemas.openxmlformats.org/officeDocument/2006/relationships/image" Target="../media/image432.jpeg"/></Relationships>
</file>

<file path=ppt/slides/_rels/slide234.xml.rels><?xml version="1.0" encoding="UTF-8" standalone="yes"?>
<Relationships xmlns="http://schemas.openxmlformats.org/package/2006/relationships"><Relationship Id="rId13" Type="http://schemas.openxmlformats.org/officeDocument/2006/relationships/image" Target="../media/image3731.png"/><Relationship Id="rId18" Type="http://schemas.openxmlformats.org/officeDocument/2006/relationships/image" Target="../media/image3781.png"/><Relationship Id="rId3" Type="http://schemas.openxmlformats.org/officeDocument/2006/relationships/image" Target="../media/image3711.png"/><Relationship Id="rId21" Type="http://schemas.openxmlformats.org/officeDocument/2006/relationships/image" Target="../media/image3811.png"/><Relationship Id="rId7" Type="http://schemas.openxmlformats.org/officeDocument/2006/relationships/image" Target="../media/image2750.png"/><Relationship Id="rId12" Type="http://schemas.openxmlformats.org/officeDocument/2006/relationships/image" Target="../media/image2810.png"/><Relationship Id="rId17" Type="http://schemas.openxmlformats.org/officeDocument/2006/relationships/image" Target="../media/image3771.png"/><Relationship Id="rId2" Type="http://schemas.openxmlformats.org/officeDocument/2006/relationships/image" Target="../media/image3701.png"/><Relationship Id="rId16" Type="http://schemas.openxmlformats.org/officeDocument/2006/relationships/image" Target="../media/image3760.png"/><Relationship Id="rId20" Type="http://schemas.openxmlformats.org/officeDocument/2006/relationships/image" Target="../media/image3801.png"/><Relationship Id="rId1" Type="http://schemas.openxmlformats.org/officeDocument/2006/relationships/slideLayout" Target="../slideLayouts/slideLayout7.xml"/><Relationship Id="rId6" Type="http://schemas.openxmlformats.org/officeDocument/2006/relationships/image" Target="../media/image3721.png"/><Relationship Id="rId5" Type="http://schemas.openxmlformats.org/officeDocument/2006/relationships/image" Target="../media/image3660.png"/><Relationship Id="rId15" Type="http://schemas.openxmlformats.org/officeDocument/2006/relationships/image" Target="../media/image3750.png"/><Relationship Id="rId19" Type="http://schemas.openxmlformats.org/officeDocument/2006/relationships/image" Target="../media/image3791.png"/><Relationship Id="rId4" Type="http://schemas.openxmlformats.org/officeDocument/2006/relationships/image" Target="../media/image3650.png"/><Relationship Id="rId14" Type="http://schemas.openxmlformats.org/officeDocument/2006/relationships/image" Target="../media/image3741.png"/><Relationship Id="rId22" Type="http://schemas.openxmlformats.org/officeDocument/2006/relationships/image" Target="../media/image434.jpeg"/></Relationships>
</file>

<file path=ppt/slides/_rels/slide235.xml.rels><?xml version="1.0" encoding="UTF-8" standalone="yes"?>
<Relationships xmlns="http://schemas.openxmlformats.org/package/2006/relationships"><Relationship Id="rId8" Type="http://schemas.openxmlformats.org/officeDocument/2006/relationships/image" Target="../media/image2750.png"/><Relationship Id="rId13" Type="http://schemas.openxmlformats.org/officeDocument/2006/relationships/image" Target="../media/image3841.png"/><Relationship Id="rId18" Type="http://schemas.openxmlformats.org/officeDocument/2006/relationships/image" Target="../media/image3710.png"/><Relationship Id="rId3" Type="http://schemas.openxmlformats.org/officeDocument/2006/relationships/image" Target="../media/image435.wmf"/><Relationship Id="rId7" Type="http://schemas.openxmlformats.org/officeDocument/2006/relationships/image" Target="../media/image2740.png"/><Relationship Id="rId12" Type="http://schemas.openxmlformats.org/officeDocument/2006/relationships/image" Target="../media/image2790.png"/><Relationship Id="rId17" Type="http://schemas.openxmlformats.org/officeDocument/2006/relationships/image" Target="../media/image3700.png"/><Relationship Id="rId2" Type="http://schemas.openxmlformats.org/officeDocument/2006/relationships/oleObject" Target="../embeddings/oleObject7.bin"/><Relationship Id="rId16" Type="http://schemas.openxmlformats.org/officeDocument/2006/relationships/image" Target="../media/image2830.png"/><Relationship Id="rId20" Type="http://schemas.openxmlformats.org/officeDocument/2006/relationships/image" Target="../media/image3860.png"/><Relationship Id="rId1" Type="http://schemas.openxmlformats.org/officeDocument/2006/relationships/slideLayout" Target="../slideLayouts/slideLayout7.xml"/><Relationship Id="rId6" Type="http://schemas.openxmlformats.org/officeDocument/2006/relationships/image" Target="../media/image3660.png"/><Relationship Id="rId11" Type="http://schemas.openxmlformats.org/officeDocument/2006/relationships/image" Target="../media/image2780.png"/><Relationship Id="rId5" Type="http://schemas.openxmlformats.org/officeDocument/2006/relationships/image" Target="../media/image3650.png"/><Relationship Id="rId15" Type="http://schemas.openxmlformats.org/officeDocument/2006/relationships/image" Target="../media/image2820.png"/><Relationship Id="rId10" Type="http://schemas.openxmlformats.org/officeDocument/2006/relationships/image" Target="../media/image2770.png"/><Relationship Id="rId19" Type="http://schemas.openxmlformats.org/officeDocument/2006/relationships/image" Target="../media/image3850.png"/><Relationship Id="rId4" Type="http://schemas.openxmlformats.org/officeDocument/2006/relationships/image" Target="../media/image3690.png"/><Relationship Id="rId9" Type="http://schemas.openxmlformats.org/officeDocument/2006/relationships/image" Target="../media/image2760.png"/><Relationship Id="rId14" Type="http://schemas.openxmlformats.org/officeDocument/2006/relationships/image" Target="../media/image2810.png"/></Relationships>
</file>

<file path=ppt/slides/_rels/slide236.xml.rels><?xml version="1.0" encoding="UTF-8" standalone="yes"?>
<Relationships xmlns="http://schemas.openxmlformats.org/package/2006/relationships"><Relationship Id="rId8" Type="http://schemas.openxmlformats.org/officeDocument/2006/relationships/image" Target="../media/image3751.png"/><Relationship Id="rId13" Type="http://schemas.openxmlformats.org/officeDocument/2006/relationships/image" Target="../media/image3800.png"/><Relationship Id="rId18" Type="http://schemas.openxmlformats.org/officeDocument/2006/relationships/image" Target="../media/image436.wmf"/><Relationship Id="rId3" Type="http://schemas.openxmlformats.org/officeDocument/2006/relationships/image" Target="../media/image435.wmf"/><Relationship Id="rId7" Type="http://schemas.openxmlformats.org/officeDocument/2006/relationships/image" Target="../media/image3740.png"/><Relationship Id="rId12" Type="http://schemas.openxmlformats.org/officeDocument/2006/relationships/image" Target="../media/image3790.png"/><Relationship Id="rId17" Type="http://schemas.openxmlformats.org/officeDocument/2006/relationships/oleObject" Target="../embeddings/oleObject8.bin"/><Relationship Id="rId2" Type="http://schemas.openxmlformats.org/officeDocument/2006/relationships/oleObject" Target="../embeddings/oleObject7.bin"/><Relationship Id="rId16" Type="http://schemas.openxmlformats.org/officeDocument/2006/relationships/image" Target="../media/image3820.png"/><Relationship Id="rId1" Type="http://schemas.openxmlformats.org/officeDocument/2006/relationships/slideLayout" Target="../slideLayouts/slideLayout7.xml"/><Relationship Id="rId6" Type="http://schemas.openxmlformats.org/officeDocument/2006/relationships/image" Target="../media/image3710.png"/><Relationship Id="rId11" Type="http://schemas.openxmlformats.org/officeDocument/2006/relationships/image" Target="../media/image3780.png"/><Relationship Id="rId5" Type="http://schemas.openxmlformats.org/officeDocument/2006/relationships/image" Target="../media/image3730.png"/><Relationship Id="rId15" Type="http://schemas.openxmlformats.org/officeDocument/2006/relationships/image" Target="../media/image3650.png"/><Relationship Id="rId10" Type="http://schemas.openxmlformats.org/officeDocument/2006/relationships/image" Target="../media/image3770.png"/><Relationship Id="rId19" Type="http://schemas.openxmlformats.org/officeDocument/2006/relationships/image" Target="../media/image3840.png"/><Relationship Id="rId4" Type="http://schemas.openxmlformats.org/officeDocument/2006/relationships/image" Target="../media/image3720.png"/><Relationship Id="rId9" Type="http://schemas.openxmlformats.org/officeDocument/2006/relationships/image" Target="../media/image3761.png"/><Relationship Id="rId14" Type="http://schemas.openxmlformats.org/officeDocument/2006/relationships/image" Target="../media/image3810.png"/></Relationships>
</file>

<file path=ppt/slides/_rels/slide237.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7.xml"/><Relationship Id="rId4" Type="http://schemas.openxmlformats.org/officeDocument/2006/relationships/image" Target="../media/image439.png"/></Relationships>
</file>

<file path=ppt/slides/_rels/slide238.xml.rels><?xml version="1.0" encoding="UTF-8" standalone="yes"?>
<Relationships xmlns="http://schemas.openxmlformats.org/package/2006/relationships"><Relationship Id="rId8" Type="http://schemas.openxmlformats.org/officeDocument/2006/relationships/image" Target="../media/image476.png"/><Relationship Id="rId13" Type="http://schemas.openxmlformats.org/officeDocument/2006/relationships/image" Target="../media/image480.png"/><Relationship Id="rId3" Type="http://schemas.openxmlformats.org/officeDocument/2006/relationships/image" Target="../media/image194.jpeg"/><Relationship Id="rId7" Type="http://schemas.openxmlformats.org/officeDocument/2006/relationships/image" Target="../media/image475.png"/><Relationship Id="rId12" Type="http://schemas.openxmlformats.org/officeDocument/2006/relationships/image" Target="../media/image479.png"/><Relationship Id="rId2" Type="http://schemas.openxmlformats.org/officeDocument/2006/relationships/image" Target="../media/image417.jpeg"/><Relationship Id="rId1" Type="http://schemas.openxmlformats.org/officeDocument/2006/relationships/slideLayout" Target="../slideLayouts/slideLayout7.xml"/><Relationship Id="rId6" Type="http://schemas.openxmlformats.org/officeDocument/2006/relationships/image" Target="../media/image474.png"/><Relationship Id="rId11" Type="http://schemas.openxmlformats.org/officeDocument/2006/relationships/image" Target="../media/image478.png"/><Relationship Id="rId5" Type="http://schemas.openxmlformats.org/officeDocument/2006/relationships/image" Target="../media/image473.png"/><Relationship Id="rId10" Type="http://schemas.openxmlformats.org/officeDocument/2006/relationships/image" Target="../media/image226.jpeg"/><Relationship Id="rId4" Type="http://schemas.openxmlformats.org/officeDocument/2006/relationships/image" Target="../media/image472.png"/><Relationship Id="rId9" Type="http://schemas.openxmlformats.org/officeDocument/2006/relationships/image" Target="../media/image477.png"/></Relationships>
</file>

<file path=ppt/slides/_rels/slide239.xml.rels><?xml version="1.0" encoding="UTF-8" standalone="yes"?>
<Relationships xmlns="http://schemas.openxmlformats.org/package/2006/relationships"><Relationship Id="rId8" Type="http://schemas.openxmlformats.org/officeDocument/2006/relationships/image" Target="../media/image485.png"/><Relationship Id="rId3" Type="http://schemas.openxmlformats.org/officeDocument/2006/relationships/image" Target="../media/image481.png"/><Relationship Id="rId7" Type="http://schemas.openxmlformats.org/officeDocument/2006/relationships/image" Target="../media/image484.png"/><Relationship Id="rId2" Type="http://schemas.openxmlformats.org/officeDocument/2006/relationships/image" Target="../media/image226.jpeg"/><Relationship Id="rId1" Type="http://schemas.openxmlformats.org/officeDocument/2006/relationships/slideLayout" Target="../slideLayouts/slideLayout7.xml"/><Relationship Id="rId6" Type="http://schemas.openxmlformats.org/officeDocument/2006/relationships/image" Target="../media/image483.png"/><Relationship Id="rId5" Type="http://schemas.openxmlformats.org/officeDocument/2006/relationships/image" Target="../media/image482.png"/><Relationship Id="rId4" Type="http://schemas.openxmlformats.org/officeDocument/2006/relationships/image" Target="../media/image194.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30.png"/><Relationship Id="rId4" Type="http://schemas.openxmlformats.org/officeDocument/2006/relationships/image" Target="../media/image50.jpeg"/></Relationships>
</file>

<file path=ppt/slides/_rels/slide240.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440.jpeg"/><Relationship Id="rId1" Type="http://schemas.openxmlformats.org/officeDocument/2006/relationships/slideLayout" Target="../slideLayouts/slideLayout7.xml"/><Relationship Id="rId4" Type="http://schemas.openxmlformats.org/officeDocument/2006/relationships/image" Target="../media/image442.jpeg"/></Relationships>
</file>

<file path=ppt/slides/_rels/slide241.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image" Target="../media/image444.jpeg"/><Relationship Id="rId1" Type="http://schemas.openxmlformats.org/officeDocument/2006/relationships/slideLayout" Target="../slideLayouts/slideLayout7.xml"/><Relationship Id="rId4" Type="http://schemas.openxmlformats.org/officeDocument/2006/relationships/image" Target="../media/image407.jpeg"/></Relationships>
</file>

<file path=ppt/slides/_rels/slide243.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image" Target="../media/image488.png"/><Relationship Id="rId7" Type="http://schemas.openxmlformats.org/officeDocument/2006/relationships/image" Target="../media/image490.png"/><Relationship Id="rId2" Type="http://schemas.openxmlformats.org/officeDocument/2006/relationships/image" Target="../media/image487.pn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226.jpeg"/><Relationship Id="rId10" Type="http://schemas.openxmlformats.org/officeDocument/2006/relationships/image" Target="../media/image493.png"/><Relationship Id="rId4" Type="http://schemas.openxmlformats.org/officeDocument/2006/relationships/image" Target="../media/image489.png"/><Relationship Id="rId9" Type="http://schemas.openxmlformats.org/officeDocument/2006/relationships/image" Target="../media/image492.png"/></Relationships>
</file>

<file path=ppt/slides/_rels/slide245.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498.png"/><Relationship Id="rId2" Type="http://schemas.openxmlformats.org/officeDocument/2006/relationships/image" Target="../media/image494.png"/><Relationship Id="rId1" Type="http://schemas.openxmlformats.org/officeDocument/2006/relationships/slideLayout" Target="../slideLayouts/slideLayout7.xml"/><Relationship Id="rId6" Type="http://schemas.openxmlformats.org/officeDocument/2006/relationships/image" Target="../media/image497.png"/><Relationship Id="rId5" Type="http://schemas.openxmlformats.org/officeDocument/2006/relationships/image" Target="../media/image496.png"/><Relationship Id="rId4" Type="http://schemas.openxmlformats.org/officeDocument/2006/relationships/image" Target="../media/image495.png"/></Relationships>
</file>

<file path=ppt/slides/_rels/slide24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9.png"/><Relationship Id="rId1" Type="http://schemas.openxmlformats.org/officeDocument/2006/relationships/slideLayout" Target="../slideLayouts/slideLayout7.xml"/><Relationship Id="rId5" Type="http://schemas.openxmlformats.org/officeDocument/2006/relationships/image" Target="../media/image502.png"/><Relationship Id="rId4" Type="http://schemas.openxmlformats.org/officeDocument/2006/relationships/image" Target="../media/image501.png"/></Relationships>
</file>

<file path=ppt/slides/_rels/slide248.xml.rels><?xml version="1.0" encoding="UTF-8" standalone="yes"?>
<Relationships xmlns="http://schemas.openxmlformats.org/package/2006/relationships"><Relationship Id="rId3" Type="http://schemas.openxmlformats.org/officeDocument/2006/relationships/image" Target="../media/image504.png"/><Relationship Id="rId2" Type="http://schemas.openxmlformats.org/officeDocument/2006/relationships/image" Target="../media/image503.png"/><Relationship Id="rId1" Type="http://schemas.openxmlformats.org/officeDocument/2006/relationships/slideLayout" Target="../slideLayouts/slideLayout7.xml"/><Relationship Id="rId4" Type="http://schemas.openxmlformats.org/officeDocument/2006/relationships/image" Target="../media/image505.png"/></Relationships>
</file>

<file path=ppt/slides/_rels/slide249.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7.xml"/><Relationship Id="rId4" Type="http://schemas.openxmlformats.org/officeDocument/2006/relationships/image" Target="../media/image508.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image" Target="../media/image459.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5040.png"/><Relationship Id="rId2" Type="http://schemas.openxmlformats.org/officeDocument/2006/relationships/image" Target="../media/image5030.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040.png"/></Relationships>
</file>

<file path=ppt/slides/_rels/slide254.xml.rels><?xml version="1.0" encoding="UTF-8" standalone="yes"?>
<Relationships xmlns="http://schemas.openxmlformats.org/package/2006/relationships"><Relationship Id="rId3" Type="http://schemas.openxmlformats.org/officeDocument/2006/relationships/image" Target="../media/image462.jpeg"/><Relationship Id="rId7" Type="http://schemas.openxmlformats.org/officeDocument/2006/relationships/image" Target="../media/image2950.png"/><Relationship Id="rId2" Type="http://schemas.openxmlformats.org/officeDocument/2006/relationships/image" Target="../media/image3050.png"/><Relationship Id="rId1" Type="http://schemas.openxmlformats.org/officeDocument/2006/relationships/slideLayout" Target="../slideLayouts/slideLayout7.xml"/><Relationship Id="rId6" Type="http://schemas.openxmlformats.org/officeDocument/2006/relationships/image" Target="../media/image3080.png"/><Relationship Id="rId4" Type="http://schemas.openxmlformats.org/officeDocument/2006/relationships/image" Target="../media/image461.png"/></Relationships>
</file>

<file path=ppt/slides/_rels/slide255.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7.xml"/><Relationship Id="rId5" Type="http://schemas.openxmlformats.org/officeDocument/2006/relationships/image" Target="../media/image2960.png"/><Relationship Id="rId4" Type="http://schemas.openxmlformats.org/officeDocument/2006/relationships/image" Target="../media/image3060.png"/></Relationships>
</file>

<file path=ppt/slides/_rels/slide256.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image" Target="../media/image46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jpe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61.png"/><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5/57/James_Clerk_Maxwell.png" TargetMode="External"/><Relationship Id="rId5" Type="http://schemas.openxmlformats.org/officeDocument/2006/relationships/image" Target="../media/image520.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63.jpeg"/><Relationship Id="rId7" Type="http://schemas.openxmlformats.org/officeDocument/2006/relationships/image" Target="../media/image580.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70.pn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00.png"/></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4/43/Brown.robert.jpg" TargetMode="External"/><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m.tw/url?sa=i&amp;rct=j&amp;q=&amp;esrc=s&amp;source=images&amp;cd=&amp;cad=rja&amp;uact=8&amp;docid=H8WWdGWBSminWM&amp;tbnid=F9xjD9EkSwTv8M:&amp;ved=0CAcQjRw&amp;url=http://wallsev.com/beautiful-purple-and-yellow-flower-wallpaper/&amp;ei=YacfVMWSLIXX8gWKpYDoDg&amp;psig=AFQjCNHNbvblGOMGz1V23I6rev-eRyhMmQ&amp;ust=1411446994241049" TargetMode="External"/><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www.google.com.tw/url?sa=i&amp;rct=j&amp;q=&amp;esrc=s&amp;source=images&amp;cd=&amp;cad=rja&amp;uact=8&amp;docid=gqL6QWPdIh84IM&amp;tbnid=P70IpO3WJQj-xM:&amp;ved=0CAcQjRw&amp;url=http://www.huffingtonpost.com/steven-crandell/&amp;ei=JqcfVI6bG4PZ8gXWlYDYBA&amp;psig=AFQjCNGT0FjZsb45ImcOcFr3mhO46TPozw&amp;ust=1411446904524097" TargetMode="External"/><Relationship Id="rId11" Type="http://schemas.openxmlformats.org/officeDocument/2006/relationships/image" Target="../media/image10.jpeg"/><Relationship Id="rId5" Type="http://schemas.openxmlformats.org/officeDocument/2006/relationships/image" Target="../media/image7.jpeg"/><Relationship Id="rId10" Type="http://schemas.openxmlformats.org/officeDocument/2006/relationships/hyperlink" Target="http://www.google.com.tw/url?sa=i&amp;rct=j&amp;q=&amp;esrc=s&amp;source=images&amp;cd=&amp;cad=rja&amp;uact=8&amp;docid=o_h7e7Zh_heR9M&amp;tbnid=ZHkpH5Pucp2tFM:&amp;ved=0CAcQjRw&amp;url=http://stock-clip.com/video-footage/world%20heritage&amp;ei=sKcfVNGnGZfY8gXr_oDABw&amp;psig=AFQjCNGFyjloXuwQrDkFs4ggx5Xuw1rw_g&amp;ust=1411447079005462" TargetMode="External"/><Relationship Id="rId4" Type="http://schemas.openxmlformats.org/officeDocument/2006/relationships/hyperlink" Target="http://www.google.com/url?sa=i&amp;rct=j&amp;q=&amp;esrc=s&amp;source=images&amp;cd=&amp;cad=rja&amp;uact=8&amp;docid=hIhDphO_ietceM&amp;tbnid=9jRUT0GJnnF8gM:&amp;ved=0CAcQjRw&amp;url=http://www.observatorio.ufmg.br/dicas06.htm&amp;ei=CZ8fVP2xGtP-8QWzh4KgDg&amp;psig=AFQjCNH_8tNCPZbVEMUmjr-Umg7j1HVaWw&amp;ust=1411444860044707" TargetMode="Externa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upload.wikimedia.org/wikipedia/en/a/a0/Einstein_patentoffice.jpg" TargetMode="Externa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javascript:gotoPic(0)"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6.gif"/></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hyperlink" Target="http://upload.wikimedia.org/wikipedia/commons/2/23/Helium_atom_QM.svg" TargetMode="Externa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hyperlink" Target="http://upload.wikimedia.org/wikipedia/en/6/62/Nz100.jpg" TargetMode="External"/><Relationship Id="rId4" Type="http://schemas.openxmlformats.org/officeDocument/2006/relationships/image" Target="../media/image107.gif"/></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commons/8/8e/Germicidal_UV_discharge_tube_glow.jpg" TargetMode="External"/><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961.pn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94.png"/><Relationship Id="rId4" Type="http://schemas.openxmlformats.org/officeDocument/2006/relationships/image" Target="../media/image125.jpeg"/></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29.jpe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wmf"/></Relationships>
</file>

<file path=ppt/slides/_rels/slide6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1.png"/><Relationship Id="rId3" Type="http://schemas.openxmlformats.org/officeDocument/2006/relationships/image" Target="../media/image134.jpeg"/><Relationship Id="rId7" Type="http://schemas.openxmlformats.org/officeDocument/2006/relationships/image" Target="../media/image1170.png"/><Relationship Id="rId12" Type="http://schemas.openxmlformats.org/officeDocument/2006/relationships/image" Target="../media/image140.gif"/><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jpeg"/><Relationship Id="rId11" Type="http://schemas.openxmlformats.org/officeDocument/2006/relationships/image" Target="../media/image139.jpeg"/><Relationship Id="rId5" Type="http://schemas.openxmlformats.org/officeDocument/2006/relationships/image" Target="../media/image135.jpeg"/><Relationship Id="rId10" Type="http://schemas.openxmlformats.org/officeDocument/2006/relationships/image" Target="../media/image1200.png"/><Relationship Id="rId4" Type="http://schemas.openxmlformats.org/officeDocument/2006/relationships/image" Target="../media/image1140.png"/><Relationship Id="rId9" Type="http://schemas.openxmlformats.org/officeDocument/2006/relationships/image" Target="../media/image138.jpe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42.png"/><Relationship Id="rId4" Type="http://schemas.openxmlformats.org/officeDocument/2006/relationships/hyperlink" Target="http://en.wikipedia.org/wiki/File:Emission_spectrum-Fe.p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6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File:Cumulative-absorption-spectrum-hubble-telescope.jpg" TargetMode="External"/><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00.png"/><Relationship Id="rId7" Type="http://schemas.openxmlformats.org/officeDocument/2006/relationships/image" Target="../media/image1280.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hyperlink" Target="http://upload.wikimedia.org/wikipedia/commons/5/51/Balmer.jpeg" TargetMode="External"/><Relationship Id="rId4" Type="http://schemas.openxmlformats.org/officeDocument/2006/relationships/image" Target="../media/image157.jpeg"/></Relationships>
</file>

<file path=ppt/slides/_rels/slide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upload.wikimedia.org/wikipedia/en/a/a8/LymanSeries1.gif" TargetMode="External"/><Relationship Id="rId1" Type="http://schemas.openxmlformats.org/officeDocument/2006/relationships/slideLayout" Target="../slideLayouts/slideLayout7.xml"/><Relationship Id="rId5" Type="http://schemas.openxmlformats.org/officeDocument/2006/relationships/image" Target="../media/image1310.png"/><Relationship Id="rId4" Type="http://schemas.openxmlformats.org/officeDocument/2006/relationships/image" Target="../media/image1300.png"/></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5" Type="http://schemas.openxmlformats.org/officeDocument/2006/relationships/image" Target="../media/image13400.png"/><Relationship Id="rId4" Type="http://schemas.openxmlformats.org/officeDocument/2006/relationships/image" Target="../media/image1330.png"/></Relationships>
</file>

<file path=ppt/slides/_rels/slide7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4" Type="http://schemas.openxmlformats.org/officeDocument/2006/relationships/image" Target="../media/image1360.png"/></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79.xml.rels><?xml version="1.0" encoding="UTF-8" standalone="yes"?>
<Relationships xmlns="http://schemas.openxmlformats.org/package/2006/relationships"><Relationship Id="rId3" Type="http://schemas.openxmlformats.org/officeDocument/2006/relationships/image" Target="../media/image732.png"/><Relationship Id="rId7"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png"/><Relationship Id="rId4" Type="http://schemas.openxmlformats.org/officeDocument/2006/relationships/image" Target="../media/image164.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6.pn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64.jpeg"/></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69.sv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761.pn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802.png"/><Relationship Id="rId4" Type="http://schemas.openxmlformats.org/officeDocument/2006/relationships/image" Target="../media/image1731.png"/></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6.pn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85.xml.rels><?xml version="1.0" encoding="UTF-8" standalone="yes"?>
<Relationships xmlns="http://schemas.openxmlformats.org/package/2006/relationships"><Relationship Id="rId3" Type="http://schemas.openxmlformats.org/officeDocument/2006/relationships/image" Target="../media/image1782.png"/><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801.png"/><Relationship Id="rId4" Type="http://schemas.openxmlformats.org/officeDocument/2006/relationships/image" Target="../media/image179.png"/></Relationships>
</file>

<file path=ppt/slides/_rels/slide86.xml.rels><?xml version="1.0" encoding="UTF-8" standalone="yes"?>
<Relationships xmlns="http://schemas.openxmlformats.org/package/2006/relationships"><Relationship Id="rId3" Type="http://schemas.openxmlformats.org/officeDocument/2006/relationships/image" Target="../media/image1823.png"/><Relationship Id="rId2" Type="http://schemas.openxmlformats.org/officeDocument/2006/relationships/image" Target="../media/image181.gif"/><Relationship Id="rId1" Type="http://schemas.openxmlformats.org/officeDocument/2006/relationships/slideLayout" Target="../slideLayouts/slideLayout7.xml"/><Relationship Id="rId5" Type="http://schemas.openxmlformats.org/officeDocument/2006/relationships/image" Target="../media/image183.jpeg"/><Relationship Id="rId4" Type="http://schemas.openxmlformats.org/officeDocument/2006/relationships/image" Target="../media/image182.gif"/></Relationships>
</file>

<file path=ppt/slides/_rels/slide87.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971.pn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86.jpeg"/></Relationships>
</file>

<file path=ppt/slides/_rels/slide88.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90.pn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87.png"/></Relationships>
</file>

<file path=ppt/slides/_rels/slide89.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182.gif"/><Relationship Id="rId7" Type="http://schemas.openxmlformats.org/officeDocument/2006/relationships/image" Target="../media/image201.png"/><Relationship Id="rId2" Type="http://schemas.openxmlformats.org/officeDocument/2006/relationships/image" Target="../media/image181.gif"/><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188.jpe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183.jpeg"/><Relationship Id="rId9" Type="http://schemas.openxmlformats.org/officeDocument/2006/relationships/image" Target="../media/image267.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89.jpeg"/><Relationship Id="rId7" Type="http://schemas.openxmlformats.org/officeDocument/2006/relationships/image" Target="../media/image1912.pn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851.png"/><Relationship Id="rId5" Type="http://schemas.openxmlformats.org/officeDocument/2006/relationships/image" Target="../media/image191.jpeg"/><Relationship Id="rId4" Type="http://schemas.openxmlformats.org/officeDocument/2006/relationships/image" Target="../media/image190.jpeg"/><Relationship Id="rId9" Type="http://schemas.openxmlformats.org/officeDocument/2006/relationships/image" Target="../media/image192.jpeg"/></Relationships>
</file>

<file path=ppt/slides/_rels/slide91.xml.rels><?xml version="1.0" encoding="UTF-8" standalone="yes"?>
<Relationships xmlns="http://schemas.openxmlformats.org/package/2006/relationships"><Relationship Id="rId8" Type="http://schemas.openxmlformats.org/officeDocument/2006/relationships/image" Target="../media/image1933.png"/><Relationship Id="rId3" Type="http://schemas.openxmlformats.org/officeDocument/2006/relationships/image" Target="../media/image189.jpeg"/><Relationship Id="rId7" Type="http://schemas.openxmlformats.org/officeDocument/2006/relationships/image" Target="../media/image1911.png"/><Relationship Id="rId2"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902.png"/><Relationship Id="rId5" Type="http://schemas.openxmlformats.org/officeDocument/2006/relationships/image" Target="../media/image191.jpeg"/><Relationship Id="rId10" Type="http://schemas.openxmlformats.org/officeDocument/2006/relationships/image" Target="../media/image1932.png"/><Relationship Id="rId4" Type="http://schemas.openxmlformats.org/officeDocument/2006/relationships/image" Target="../media/image190.jpeg"/><Relationship Id="rId9" Type="http://schemas.openxmlformats.org/officeDocument/2006/relationships/image" Target="../media/image193.jpeg"/></Relationships>
</file>

<file path=ppt/slides/_rels/slide92.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3" Type="http://schemas.openxmlformats.org/officeDocument/2006/relationships/image" Target="../media/image189.jpeg"/><Relationship Id="rId7" Type="http://schemas.openxmlformats.org/officeDocument/2006/relationships/image" Target="../media/image177.png"/><Relationship Id="rId12" Type="http://schemas.openxmlformats.org/officeDocument/2006/relationships/image" Target="../media/image212.png"/><Relationship Id="rId17" Type="http://schemas.openxmlformats.org/officeDocument/2006/relationships/image" Target="../media/image217.png"/><Relationship Id="rId2" Type="http://schemas.openxmlformats.org/officeDocument/2006/relationships/image" Target="../media/image188.jpeg"/><Relationship Id="rId16"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07.png"/><Relationship Id="rId11" Type="http://schemas.openxmlformats.org/officeDocument/2006/relationships/image" Target="../media/image211.png"/><Relationship Id="rId5" Type="http://schemas.openxmlformats.org/officeDocument/2006/relationships/image" Target="../media/image191.jpeg"/><Relationship Id="rId15" Type="http://schemas.openxmlformats.org/officeDocument/2006/relationships/image" Target="../media/image215.png"/><Relationship Id="rId10" Type="http://schemas.openxmlformats.org/officeDocument/2006/relationships/image" Target="../media/image210.png"/><Relationship Id="rId19" Type="http://schemas.openxmlformats.org/officeDocument/2006/relationships/image" Target="../media/image219.png"/><Relationship Id="rId4" Type="http://schemas.openxmlformats.org/officeDocument/2006/relationships/image" Target="../media/image190.jpeg"/><Relationship Id="rId9" Type="http://schemas.openxmlformats.org/officeDocument/2006/relationships/image" Target="../media/image209.png"/><Relationship Id="rId14" Type="http://schemas.openxmlformats.org/officeDocument/2006/relationships/image" Target="../media/image194.jpeg"/></Relationships>
</file>

<file path=ppt/slides/_rels/slide9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3.jpeg"/><Relationship Id="rId1" Type="http://schemas.openxmlformats.org/officeDocument/2006/relationships/slideLayout" Target="../slideLayouts/slideLayout7.xml"/><Relationship Id="rId5" Type="http://schemas.openxmlformats.org/officeDocument/2006/relationships/image" Target="../media/image2101.png"/><Relationship Id="rId4" Type="http://schemas.openxmlformats.org/officeDocument/2006/relationships/image" Target="../media/image2090.png"/></Relationships>
</file>

<file path=ppt/slides/_rels/slide96.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200.wmf"/><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93.jpeg"/><Relationship Id="rId4" Type="http://schemas.openxmlformats.org/officeDocument/2006/relationships/image" Target="../media/image850.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201.jpeg"/><Relationship Id="rId4" Type="http://schemas.openxmlformats.org/officeDocument/2006/relationships/image" Target="../media/image200.wmf"/></Relationships>
</file>

<file path=ppt/slides/_rels/slide98.xml.rels><?xml version="1.0" encoding="UTF-8" standalone="yes"?>
<Relationships xmlns="http://schemas.openxmlformats.org/package/2006/relationships"><Relationship Id="rId8" Type="http://schemas.openxmlformats.org/officeDocument/2006/relationships/image" Target="../media/image2210.png"/><Relationship Id="rId13" Type="http://schemas.openxmlformats.org/officeDocument/2006/relationships/image" Target="../media/image225.png"/><Relationship Id="rId3" Type="http://schemas.openxmlformats.org/officeDocument/2006/relationships/image" Target="../media/image2110.png"/><Relationship Id="rId7" Type="http://schemas.openxmlformats.org/officeDocument/2006/relationships/image" Target="../media/image2150.png"/><Relationship Id="rId12" Type="http://schemas.openxmlformats.org/officeDocument/2006/relationships/image" Target="../media/image2240.png"/><Relationship Id="rId1" Type="http://schemas.openxmlformats.org/officeDocument/2006/relationships/slideLayout" Target="../slideLayouts/slideLayout7.xml"/><Relationship Id="rId11" Type="http://schemas.openxmlformats.org/officeDocument/2006/relationships/image" Target="../media/image223.png"/><Relationship Id="rId5" Type="http://schemas.openxmlformats.org/officeDocument/2006/relationships/image" Target="../media/image203.png"/><Relationship Id="rId10" Type="http://schemas.openxmlformats.org/officeDocument/2006/relationships/image" Target="../media/image2220.png"/><Relationship Id="rId4" Type="http://schemas.openxmlformats.org/officeDocument/2006/relationships/image" Target="../media/image202.tiff"/><Relationship Id="rId9" Type="http://schemas.openxmlformats.org/officeDocument/2006/relationships/image" Target="../media/image194.jpeg"/></Relationships>
</file>

<file path=ppt/slides/_rels/slide9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43887" y="1268760"/>
            <a:ext cx="3833101" cy="400110"/>
          </a:xfrm>
          <a:prstGeom prst="rect">
            <a:avLst/>
          </a:prstGeom>
        </p:spPr>
        <p:txBody>
          <a:bodyPr wrap="none">
            <a:spAutoFit/>
          </a:bodyPr>
          <a:lstStyle/>
          <a:p>
            <a:r>
              <a:rPr lang="en-US" altLang="zh-TW" sz="2000" b="1" dirty="0"/>
              <a:t>1926</a:t>
            </a:r>
            <a:r>
              <a:rPr lang="zh-TW" altLang="en-US" sz="2000" b="1" dirty="0"/>
              <a:t>，量子物理發展關鍵的一年</a:t>
            </a:r>
            <a:endParaRPr lang="zh-TW" altLang="en-US" sz="2000" dirty="0"/>
          </a:p>
        </p:txBody>
      </p:sp>
      <p:sp>
        <p:nvSpPr>
          <p:cNvPr id="3" name="矩形 2"/>
          <p:cNvSpPr/>
          <p:nvPr/>
        </p:nvSpPr>
        <p:spPr>
          <a:xfrm>
            <a:off x="2989119" y="2201415"/>
            <a:ext cx="2274982" cy="400110"/>
          </a:xfrm>
          <a:prstGeom prst="rect">
            <a:avLst/>
          </a:prstGeom>
        </p:spPr>
        <p:txBody>
          <a:bodyPr wrap="none">
            <a:spAutoFit/>
          </a:bodyPr>
          <a:lstStyle/>
          <a:p>
            <a:r>
              <a:rPr lang="zh-TW" altLang="en-US" sz="2000" b="1" dirty="0"/>
              <a:t>談波恩的機率解釋</a:t>
            </a:r>
            <a:endParaRPr lang="zh-TW" altLang="en-US" sz="2000" dirty="0"/>
          </a:p>
        </p:txBody>
      </p:sp>
      <p:sp>
        <p:nvSpPr>
          <p:cNvPr id="4" name="文字方塊 3"/>
          <p:cNvSpPr txBox="1"/>
          <p:nvPr/>
        </p:nvSpPr>
        <p:spPr bwMode="auto">
          <a:xfrm>
            <a:off x="2989119" y="2903280"/>
            <a:ext cx="2808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2000" b="1" dirty="0"/>
              <a:t>揭開電子的真面目</a:t>
            </a:r>
          </a:p>
        </p:txBody>
      </p:sp>
      <p:pic>
        <p:nvPicPr>
          <p:cNvPr id="5"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863" y="3684887"/>
            <a:ext cx="2005912" cy="236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0" name="Picture 2" descr="\\psf\Home\Downloads\1280px-Franckfeier_1923_Die_Bonzen.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25" r="43457" b="14478"/>
          <a:stretch/>
        </p:blipFill>
        <p:spPr bwMode="auto">
          <a:xfrm>
            <a:off x="1537221" y="1988840"/>
            <a:ext cx="1194387" cy="40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525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字方塊 1"/>
          <p:cNvSpPr txBox="1">
            <a:spLocks noChangeArrowheads="1"/>
          </p:cNvSpPr>
          <p:nvPr/>
        </p:nvSpPr>
        <p:spPr bwMode="auto">
          <a:xfrm>
            <a:off x="857250" y="1526185"/>
            <a:ext cx="8035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而且分割後物質趨向簡化，不斷分割後的成分，將因單純而簡單而容易理解！</a:t>
            </a:r>
          </a:p>
        </p:txBody>
      </p:sp>
      <p:sp>
        <p:nvSpPr>
          <p:cNvPr id="2253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3665AA2-9FC9-4BA4-8895-64C81137E0C9}" type="slidenum">
              <a:rPr kumimoji="0" lang="zh-TW" altLang="en-US" sz="1400">
                <a:latin typeface="Tahoma" pitchFamily="34" charset="0"/>
              </a:rPr>
              <a:pPr eaLnBrk="1" hangingPunct="1">
                <a:spcBef>
                  <a:spcPct val="0"/>
                </a:spcBef>
                <a:buClrTx/>
                <a:buSzTx/>
                <a:buFontTx/>
                <a:buNone/>
              </a:pPr>
              <a:t>10</a:t>
            </a:fld>
            <a:endParaRPr kumimoji="0" lang="en-US" altLang="zh-TW" sz="1400">
              <a:latin typeface="Tahoma" pitchFamily="34" charset="0"/>
            </a:endParaRPr>
          </a:p>
        </p:txBody>
      </p:sp>
      <p:sp>
        <p:nvSpPr>
          <p:cNvPr id="2" name="矩形 1"/>
          <p:cNvSpPr/>
          <p:nvPr/>
        </p:nvSpPr>
        <p:spPr>
          <a:xfrm>
            <a:off x="857250" y="1988840"/>
            <a:ext cx="7111958" cy="369332"/>
          </a:xfrm>
          <a:prstGeom prst="rect">
            <a:avLst/>
          </a:prstGeom>
        </p:spPr>
        <p:txBody>
          <a:bodyPr wrap="square">
            <a:spAutoFit/>
          </a:bodyPr>
          <a:lstStyle/>
          <a:p>
            <a:r>
              <a:rPr kumimoji="0" lang="zh-TW" altLang="en-US" sz="1800" dirty="0">
                <a:latin typeface="新細明體" pitchFamily="18" charset="-120"/>
              </a:rPr>
              <a:t>所以原子必定是非常簡單單純，種類不多。</a:t>
            </a:r>
            <a:endParaRPr lang="zh-TW" altLang="en-US" sz="1800" dirty="0"/>
          </a:p>
        </p:txBody>
      </p:sp>
      <p:pic>
        <p:nvPicPr>
          <p:cNvPr id="27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542" y="2537720"/>
            <a:ext cx="48768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3995D4F-0441-5991-47D3-9027A3C6253D}"/>
              </a:ext>
            </a:extLst>
          </p:cNvPr>
          <p:cNvSpPr txBox="1"/>
          <p:nvPr/>
        </p:nvSpPr>
        <p:spPr>
          <a:xfrm>
            <a:off x="841226" y="756951"/>
            <a:ext cx="7531174" cy="369332"/>
          </a:xfrm>
          <a:prstGeom prst="rect">
            <a:avLst/>
          </a:prstGeom>
          <a:noFill/>
        </p:spPr>
        <p:txBody>
          <a:bodyPr wrap="square">
            <a:spAutoFit/>
          </a:bodyPr>
          <a:lstStyle/>
          <a:p>
            <a:r>
              <a:rPr kumimoji="0" lang="zh-TW" altLang="en-US" sz="1800" dirty="0">
                <a:latin typeface="+mn-ea"/>
                <a:ea typeface="新細明體" charset="0"/>
                <a:cs typeface="新細明體" charset="0"/>
              </a:rPr>
              <a:t>無法再分割的，自然就形成自然界物質的組成單位！世界就由它組成。</a:t>
            </a:r>
            <a:endParaRPr lang="en-US" sz="1800" dirty="0"/>
          </a:p>
        </p:txBody>
      </p:sp>
    </p:spTree>
    <p:extLst>
      <p:ext uri="{BB962C8B-B14F-4D97-AF65-F5344CB8AC3E}">
        <p14:creationId xmlns:p14="http://schemas.microsoft.com/office/powerpoint/2010/main" val="5185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0338"/>
                                        </p:tgtEl>
                                        <p:attrNameLst>
                                          <p:attrName>style.visibility</p:attrName>
                                        </p:attrNameLst>
                                      </p:cBhvr>
                                      <p:to>
                                        <p:strVal val="visible"/>
                                      </p:to>
                                    </p:set>
                                    <p:anim calcmode="lin" valueType="num">
                                      <p:cBhvr additive="base">
                                        <p:cTn id="15" dur="500" fill="hold"/>
                                        <p:tgtEl>
                                          <p:spTgt spid="270338"/>
                                        </p:tgtEl>
                                        <p:attrNameLst>
                                          <p:attrName>ppt_x</p:attrName>
                                        </p:attrNameLst>
                                      </p:cBhvr>
                                      <p:tavLst>
                                        <p:tav tm="0">
                                          <p:val>
                                            <p:strVal val="#ppt_x"/>
                                          </p:val>
                                        </p:tav>
                                        <p:tav tm="100000">
                                          <p:val>
                                            <p:strVal val="#ppt_x"/>
                                          </p:val>
                                        </p:tav>
                                      </p:tavLst>
                                    </p:anim>
                                    <p:anim calcmode="lin" valueType="num">
                                      <p:cBhvr additive="base">
                                        <p:cTn id="16" dur="500" fill="hold"/>
                                        <p:tgtEl>
                                          <p:spTgt spid="270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D155-34E6-352A-92A4-45A9B028FCD3}"/>
            </a:ext>
          </a:extLst>
        </p:cNvPr>
        <p:cNvGrpSpPr/>
        <p:nvPr/>
      </p:nvGrpSpPr>
      <p:grpSpPr>
        <a:xfrm>
          <a:off x="0" y="0"/>
          <a:ext cx="0" cy="0"/>
          <a:chOff x="0" y="0"/>
          <a:chExt cx="0" cy="0"/>
        </a:xfrm>
      </p:grpSpPr>
      <p:sp>
        <p:nvSpPr>
          <p:cNvPr id="93188" name="Text Box 7">
            <a:extLst>
              <a:ext uri="{FF2B5EF4-FFF2-40B4-BE49-F238E27FC236}">
                <a16:creationId xmlns:a16="http://schemas.microsoft.com/office/drawing/2014/main" id="{83C3D3FB-4F9F-D190-7922-E606348783DC}"/>
              </a:ext>
            </a:extLst>
          </p:cNvPr>
          <p:cNvSpPr txBox="1">
            <a:spLocks noChangeArrowheads="1"/>
          </p:cNvSpPr>
          <p:nvPr/>
        </p:nvSpPr>
        <p:spPr bwMode="auto">
          <a:xfrm>
            <a:off x="1189148" y="4509120"/>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但電子在彈力位能中的能量卻不是連續的，而是固定</a:t>
            </a:r>
            <a:r>
              <a:rPr lang="zh-TW" altLang="en-US" sz="1800" dirty="0">
                <a:solidFill>
                  <a:srgbClr val="FF0000"/>
                </a:solidFill>
              </a:rPr>
              <a:t>量子</a:t>
            </a:r>
            <a:r>
              <a:rPr lang="zh-TW" altLang="en-US" sz="1800" dirty="0"/>
              <a:t>的整數倍！</a:t>
            </a:r>
          </a:p>
        </p:txBody>
      </p:sp>
      <p:pic>
        <p:nvPicPr>
          <p:cNvPr id="1026" name="Picture 2" descr="undefined">
            <a:extLst>
              <a:ext uri="{FF2B5EF4-FFF2-40B4-BE49-F238E27FC236}">
                <a16:creationId xmlns:a16="http://schemas.microsoft.com/office/drawing/2014/main" id="{18488FB3-52A8-D4A1-A3DA-DCCBC2D41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80" r="56399"/>
          <a:stretch/>
        </p:blipFill>
        <p:spPr bwMode="auto">
          <a:xfrm rot="16200000">
            <a:off x="2328496" y="-253560"/>
            <a:ext cx="1729650" cy="2703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Chia-Hung Chang\Downloads\Data\Knight\Media\Chapter41\Images\41_20Figure-F.jpg">
            <a:extLst>
              <a:ext uri="{FF2B5EF4-FFF2-40B4-BE49-F238E27FC236}">
                <a16:creationId xmlns:a16="http://schemas.microsoft.com/office/drawing/2014/main" id="{5E02625F-E842-B2BC-B02C-903636C504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7989"/>
          <a:stretch/>
        </p:blipFill>
        <p:spPr bwMode="auto">
          <a:xfrm>
            <a:off x="4789548" y="233399"/>
            <a:ext cx="2304256" cy="171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919F71-DB0F-C5E4-2A4D-0F52E4A73693}"/>
              </a:ext>
            </a:extLst>
          </p:cNvPr>
          <p:cNvSpPr txBox="1"/>
          <p:nvPr/>
        </p:nvSpPr>
        <p:spPr>
          <a:xfrm>
            <a:off x="1189148" y="2012016"/>
            <a:ext cx="7416800" cy="369332"/>
          </a:xfrm>
          <a:prstGeom prst="rect">
            <a:avLst/>
          </a:prstGeom>
          <a:noFill/>
        </p:spPr>
        <p:txBody>
          <a:bodyPr wrap="square" rtlCol="0">
            <a:spAutoFit/>
          </a:bodyPr>
          <a:lstStyle/>
          <a:p>
            <a:pPr algn="l"/>
            <a:r>
              <a:rPr lang="en-US" sz="1800" dirty="0" err="1">
                <a:latin typeface="Cambria Math" panose="02040503050406030204" pitchFamily="18" charset="0"/>
              </a:rPr>
              <a:t>古典簡諧振盪器的能量是由平衡點的速度決定，可以任意連續調整</a:t>
            </a:r>
            <a:r>
              <a:rPr lang="en-US" sz="1800" dirty="0">
                <a:latin typeface="Cambria Math" panose="02040503050406030204" pitchFamily="18" charset="0"/>
              </a:rPr>
              <a:t>！</a:t>
            </a:r>
          </a:p>
        </p:txBody>
      </p:sp>
      <p:sp>
        <p:nvSpPr>
          <p:cNvPr id="6" name="TextBox 5">
            <a:extLst>
              <a:ext uri="{FF2B5EF4-FFF2-40B4-BE49-F238E27FC236}">
                <a16:creationId xmlns:a16="http://schemas.microsoft.com/office/drawing/2014/main" id="{37D51B2C-3EB0-BCB9-688C-41C5763CF59B}"/>
              </a:ext>
            </a:extLst>
          </p:cNvPr>
          <p:cNvSpPr txBox="1"/>
          <p:nvPr/>
        </p:nvSpPr>
        <p:spPr>
          <a:xfrm>
            <a:off x="1189148" y="5916025"/>
            <a:ext cx="7488832" cy="369332"/>
          </a:xfrm>
          <a:prstGeom prst="rect">
            <a:avLst/>
          </a:prstGeom>
          <a:noFill/>
        </p:spPr>
        <p:txBody>
          <a:bodyPr wrap="square" rtlCol="0">
            <a:spAutoFit/>
          </a:bodyPr>
          <a:lstStyle/>
          <a:p>
            <a:pPr algn="l"/>
            <a:r>
              <a:rPr lang="en-US" sz="1800" dirty="0" err="1">
                <a:latin typeface="Cambria Math" panose="02040503050406030204" pitchFamily="18" charset="0"/>
              </a:rPr>
              <a:t>想像此彈力位能中的電子在平衡點時，周圍類似沒有力的自由狀態</a:t>
            </a:r>
            <a:r>
              <a:rPr lang="en-US" sz="1800" dirty="0">
                <a:latin typeface="Cambria Math" panose="02040503050406030204" pitchFamily="18" charset="0"/>
              </a:rPr>
              <a:t>，</a:t>
            </a:r>
          </a:p>
        </p:txBody>
      </p:sp>
      <p:sp>
        <p:nvSpPr>
          <p:cNvPr id="7" name="TextBox 6">
            <a:extLst>
              <a:ext uri="{FF2B5EF4-FFF2-40B4-BE49-F238E27FC236}">
                <a16:creationId xmlns:a16="http://schemas.microsoft.com/office/drawing/2014/main" id="{504A3113-249E-72C8-66B7-F41645C83F9A}"/>
              </a:ext>
            </a:extLst>
          </p:cNvPr>
          <p:cNvSpPr txBox="1"/>
          <p:nvPr/>
        </p:nvSpPr>
        <p:spPr>
          <a:xfrm>
            <a:off x="1189148" y="5447973"/>
            <a:ext cx="6120680" cy="369332"/>
          </a:xfrm>
          <a:prstGeom prst="rect">
            <a:avLst/>
          </a:prstGeom>
          <a:noFill/>
        </p:spPr>
        <p:txBody>
          <a:bodyPr wrap="square" rtlCol="0">
            <a:spAutoFit/>
          </a:bodyPr>
          <a:lstStyle/>
          <a:p>
            <a:pPr algn="l"/>
            <a:r>
              <a:rPr lang="en-US" sz="1800" dirty="0" err="1">
                <a:latin typeface="Cambria Math" panose="02040503050406030204" pitchFamily="18" charset="0"/>
              </a:rPr>
              <a:t>自由電子的能量顯然可以連續調整</a:t>
            </a:r>
            <a:r>
              <a:rPr lang="en-US" sz="1800" dirty="0">
                <a:latin typeface="Cambria Math" panose="02040503050406030204" pitchFamily="18" charset="0"/>
              </a:rPr>
              <a:t>。</a:t>
            </a:r>
          </a:p>
        </p:txBody>
      </p:sp>
      <p:sp>
        <p:nvSpPr>
          <p:cNvPr id="8" name="TextBox 7">
            <a:extLst>
              <a:ext uri="{FF2B5EF4-FFF2-40B4-BE49-F238E27FC236}">
                <a16:creationId xmlns:a16="http://schemas.microsoft.com/office/drawing/2014/main" id="{A59E5028-86A8-66D9-364E-A2D674F1C323}"/>
              </a:ext>
            </a:extLst>
          </p:cNvPr>
          <p:cNvSpPr txBox="1"/>
          <p:nvPr/>
        </p:nvSpPr>
        <p:spPr>
          <a:xfrm>
            <a:off x="1189148" y="6369650"/>
            <a:ext cx="7416800" cy="369332"/>
          </a:xfrm>
          <a:prstGeom prst="rect">
            <a:avLst/>
          </a:prstGeom>
          <a:noFill/>
        </p:spPr>
        <p:txBody>
          <a:bodyPr wrap="square" rtlCol="0">
            <a:spAutoFit/>
          </a:bodyPr>
          <a:lstStyle/>
          <a:p>
            <a:pPr algn="l"/>
            <a:r>
              <a:rPr lang="en-US" sz="1800" dirty="0" err="1">
                <a:latin typeface="Cambria Math" panose="02040503050406030204" pitchFamily="18" charset="0"/>
              </a:rPr>
              <a:t>它如何能知道不遠處就有彈力出現，電子似乎不能只是一個點</a:t>
            </a:r>
            <a:r>
              <a:rPr lang="en-US" sz="1800" dirty="0">
                <a:latin typeface="Cambria Math" panose="02040503050406030204" pitchFamily="18" charset="0"/>
              </a:rPr>
              <a:t>！</a:t>
            </a:r>
          </a:p>
        </p:txBody>
      </p:sp>
      <p:sp>
        <p:nvSpPr>
          <p:cNvPr id="11" name="TextBox 10">
            <a:extLst>
              <a:ext uri="{FF2B5EF4-FFF2-40B4-BE49-F238E27FC236}">
                <a16:creationId xmlns:a16="http://schemas.microsoft.com/office/drawing/2014/main" id="{3E755F01-D888-9AC3-9918-5FCAE531CBCF}"/>
              </a:ext>
            </a:extLst>
          </p:cNvPr>
          <p:cNvSpPr txBox="1"/>
          <p:nvPr/>
        </p:nvSpPr>
        <p:spPr>
          <a:xfrm>
            <a:off x="1189148" y="4958118"/>
            <a:ext cx="7775340" cy="369332"/>
          </a:xfrm>
          <a:prstGeom prst="rect">
            <a:avLst/>
          </a:prstGeom>
          <a:noFill/>
        </p:spPr>
        <p:txBody>
          <a:bodyPr wrap="square" rtlCol="0">
            <a:spAutoFit/>
          </a:bodyPr>
          <a:lstStyle/>
          <a:p>
            <a:pPr algn="l"/>
            <a:r>
              <a:rPr lang="en-US" sz="1800" dirty="0" err="1">
                <a:latin typeface="Cambria Math" panose="02040503050406030204" pitchFamily="18" charset="0"/>
              </a:rPr>
              <a:t>這是一個巨大的差異！</a:t>
            </a:r>
            <a:r>
              <a:rPr lang="en-US" sz="1800" dirty="0" err="1">
                <a:solidFill>
                  <a:srgbClr val="FF0000"/>
                </a:solidFill>
                <a:latin typeface="Cambria Math" panose="02040503050406030204" pitchFamily="18" charset="0"/>
              </a:rPr>
              <a:t>顯然古典物理運動定律從原則上就不適用於電子</a:t>
            </a:r>
            <a:r>
              <a:rPr lang="en-US" sz="1800" dirty="0">
                <a:solidFill>
                  <a:srgbClr val="FF0000"/>
                </a:solidFill>
                <a:latin typeface="Cambria Math" panose="02040503050406030204" pitchFamily="18" charset="0"/>
              </a:rPr>
              <a:t>！</a:t>
            </a:r>
          </a:p>
        </p:txBody>
      </p:sp>
      <p:sp>
        <p:nvSpPr>
          <p:cNvPr id="2" name="Rectangle 1">
            <a:extLst>
              <a:ext uri="{FF2B5EF4-FFF2-40B4-BE49-F238E27FC236}">
                <a16:creationId xmlns:a16="http://schemas.microsoft.com/office/drawing/2014/main" id="{3961B916-864A-834A-3DFA-84FDAD6406E1}"/>
              </a:ext>
            </a:extLst>
          </p:cNvPr>
          <p:cNvSpPr/>
          <p:nvPr/>
        </p:nvSpPr>
        <p:spPr>
          <a:xfrm>
            <a:off x="3533091" y="2305165"/>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E:\Media\Images\chapter40\4006.jpg">
            <a:extLst>
              <a:ext uri="{FF2B5EF4-FFF2-40B4-BE49-F238E27FC236}">
                <a16:creationId xmlns:a16="http://schemas.microsoft.com/office/drawing/2014/main" id="{80187C6B-F649-9F5E-9320-994A16A879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8"/>
          <a:stretch/>
        </p:blipFill>
        <p:spPr bwMode="auto">
          <a:xfrm>
            <a:off x="3747181" y="2305165"/>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6E712EE-AEC5-3AA6-AD2B-5A80B5A4B670}"/>
                  </a:ext>
                </a:extLst>
              </p:cNvPr>
              <p:cNvSpPr txBox="1"/>
              <p:nvPr/>
            </p:nvSpPr>
            <p:spPr>
              <a:xfrm>
                <a:off x="3663259" y="4011971"/>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E6E712EE-AEC5-3AA6-AD2B-5A80B5A4B670}"/>
                  </a:ext>
                </a:extLst>
              </p:cNvPr>
              <p:cNvSpPr txBox="1">
                <a:spLocks noRot="1" noChangeAspect="1" noMove="1" noResize="1" noEditPoints="1" noAdjustHandles="1" noChangeArrowheads="1" noChangeShapeType="1" noTextEdit="1"/>
              </p:cNvSpPr>
              <p:nvPr/>
            </p:nvSpPr>
            <p:spPr>
              <a:xfrm>
                <a:off x="3663259" y="4011971"/>
                <a:ext cx="309502" cy="307777"/>
              </a:xfrm>
              <a:prstGeom prst="rect">
                <a:avLst/>
              </a:prstGeom>
              <a:blipFill>
                <a:blip r:embed="rId5"/>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7357E6-8D24-6ABA-4B2F-69AA01552BF1}"/>
                  </a:ext>
                </a:extLst>
              </p:cNvPr>
              <p:cNvSpPr txBox="1"/>
              <p:nvPr/>
            </p:nvSpPr>
            <p:spPr>
              <a:xfrm flipH="1">
                <a:off x="3602565" y="3546700"/>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587357E6-8D24-6ABA-4B2F-69AA01552BF1}"/>
                  </a:ext>
                </a:extLst>
              </p:cNvPr>
              <p:cNvSpPr txBox="1">
                <a:spLocks noRot="1" noChangeAspect="1" noMove="1" noResize="1" noEditPoints="1" noAdjustHandles="1" noChangeArrowheads="1" noChangeShapeType="1" noTextEdit="1"/>
              </p:cNvSpPr>
              <p:nvPr/>
            </p:nvSpPr>
            <p:spPr>
              <a:xfrm flipH="1">
                <a:off x="3602565" y="3546700"/>
                <a:ext cx="430889" cy="30777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6072AB9-A9A2-DD88-8DEE-2C49F7978936}"/>
                  </a:ext>
                </a:extLst>
              </p:cNvPr>
              <p:cNvSpPr txBox="1"/>
              <p:nvPr/>
            </p:nvSpPr>
            <p:spPr>
              <a:xfrm>
                <a:off x="3586614" y="3151121"/>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2" name="TextBox 11">
                <a:extLst>
                  <a:ext uri="{FF2B5EF4-FFF2-40B4-BE49-F238E27FC236}">
                    <a16:creationId xmlns:a16="http://schemas.microsoft.com/office/drawing/2014/main" id="{16072AB9-A9A2-DD88-8DEE-2C49F7978936}"/>
                  </a:ext>
                </a:extLst>
              </p:cNvPr>
              <p:cNvSpPr txBox="1">
                <a:spLocks noRot="1" noChangeAspect="1" noMove="1" noResize="1" noEditPoints="1" noAdjustHandles="1" noChangeArrowheads="1" noChangeShapeType="1" noTextEdit="1"/>
              </p:cNvSpPr>
              <p:nvPr/>
            </p:nvSpPr>
            <p:spPr>
              <a:xfrm>
                <a:off x="3586614" y="3151121"/>
                <a:ext cx="416439"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3D3788D-61FA-88E9-AC2C-DDAFB865FEE8}"/>
                  </a:ext>
                </a:extLst>
              </p:cNvPr>
              <p:cNvSpPr txBox="1"/>
              <p:nvPr/>
            </p:nvSpPr>
            <p:spPr>
              <a:xfrm>
                <a:off x="3584487" y="2865821"/>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3" name="TextBox 12">
                <a:extLst>
                  <a:ext uri="{FF2B5EF4-FFF2-40B4-BE49-F238E27FC236}">
                    <a16:creationId xmlns:a16="http://schemas.microsoft.com/office/drawing/2014/main" id="{B3D3788D-61FA-88E9-AC2C-DDAFB865FEE8}"/>
                  </a:ext>
                </a:extLst>
              </p:cNvPr>
              <p:cNvSpPr txBox="1">
                <a:spLocks noRot="1" noChangeAspect="1" noMove="1" noResize="1" noEditPoints="1" noAdjustHandles="1" noChangeArrowheads="1" noChangeShapeType="1" noTextEdit="1"/>
              </p:cNvSpPr>
              <p:nvPr/>
            </p:nvSpPr>
            <p:spPr>
              <a:xfrm>
                <a:off x="3584487" y="2865821"/>
                <a:ext cx="467835" cy="307777"/>
              </a:xfrm>
              <a:prstGeom prst="rect">
                <a:avLst/>
              </a:prstGeom>
              <a:blipFill>
                <a:blip r:embed="rId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432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063FE-78F2-D57D-0160-925FA7AE56EA}"/>
              </a:ext>
            </a:extLst>
          </p:cNvPr>
          <p:cNvPicPr>
            <a:picLocks noChangeAspect="1"/>
          </p:cNvPicPr>
          <p:nvPr/>
        </p:nvPicPr>
        <p:blipFill rotWithShape="1">
          <a:blip r:embed="rId2"/>
          <a:srcRect l="4131" t="467" r="57109" b="-467"/>
          <a:stretch/>
        </p:blipFill>
        <p:spPr>
          <a:xfrm>
            <a:off x="2123728" y="63500"/>
            <a:ext cx="1870599" cy="6794500"/>
          </a:xfrm>
          <a:prstGeom prst="rect">
            <a:avLst/>
          </a:prstGeom>
        </p:spPr>
      </p:pic>
      <p:pic>
        <p:nvPicPr>
          <p:cNvPr id="3" name="Picture 2">
            <a:extLst>
              <a:ext uri="{FF2B5EF4-FFF2-40B4-BE49-F238E27FC236}">
                <a16:creationId xmlns:a16="http://schemas.microsoft.com/office/drawing/2014/main" id="{9602D49C-9998-4198-4109-ECF8B21503FF}"/>
              </a:ext>
            </a:extLst>
          </p:cNvPr>
          <p:cNvPicPr>
            <a:picLocks noChangeAspect="1"/>
          </p:cNvPicPr>
          <p:nvPr/>
        </p:nvPicPr>
        <p:blipFill rotWithShape="1">
          <a:blip r:embed="rId2"/>
          <a:srcRect l="48475" t="1747" b="78117"/>
          <a:stretch/>
        </p:blipFill>
        <p:spPr>
          <a:xfrm>
            <a:off x="4283968" y="1844824"/>
            <a:ext cx="4318839" cy="2376264"/>
          </a:xfrm>
          <a:prstGeom prst="rect">
            <a:avLst/>
          </a:prstGeom>
        </p:spPr>
      </p:pic>
      <p:sp>
        <p:nvSpPr>
          <p:cNvPr id="5" name="TextBox 4">
            <a:extLst>
              <a:ext uri="{FF2B5EF4-FFF2-40B4-BE49-F238E27FC236}">
                <a16:creationId xmlns:a16="http://schemas.microsoft.com/office/drawing/2014/main" id="{93AAE122-7CB5-4C43-1582-AEAC582E347B}"/>
              </a:ext>
            </a:extLst>
          </p:cNvPr>
          <p:cNvSpPr txBox="1"/>
          <p:nvPr/>
        </p:nvSpPr>
        <p:spPr bwMode="auto">
          <a:xfrm>
            <a:off x="4499992" y="4509120"/>
            <a:ext cx="3456384" cy="369332"/>
          </a:xfrm>
          <a:prstGeom prst="rect">
            <a:avLst/>
          </a:prstGeom>
          <a:noFill/>
          <a:ln w="9525">
            <a:noFill/>
            <a:miter lim="800000"/>
            <a:headEnd/>
            <a:tailEnd/>
          </a:ln>
        </p:spPr>
        <p:txBody>
          <a:bodyPr wrap="square" rtlCol="0">
            <a:spAutoFit/>
          </a:bodyPr>
          <a:lstStyle/>
          <a:p>
            <a:r>
              <a:rPr lang="en-US" sz="1800" dirty="0" err="1">
                <a:solidFill>
                  <a:srgbClr val="FF0000"/>
                </a:solidFill>
                <a:latin typeface="Times New Roman" pitchFamily="18" charset="0"/>
                <a:cs typeface="Times New Roman" pitchFamily="18" charset="0"/>
              </a:rPr>
              <a:t>能量量子化</a:t>
            </a:r>
            <a:r>
              <a:rPr lang="zh-TW" altLang="en-US" sz="1800" dirty="0">
                <a:solidFill>
                  <a:srgbClr val="FF0000"/>
                </a:solidFill>
                <a:latin typeface="Times New Roman" pitchFamily="18" charset="0"/>
                <a:cs typeface="Times New Roman" pitchFamily="18" charset="0"/>
              </a:rPr>
              <a:t>  </a:t>
            </a:r>
            <a:r>
              <a:rPr lang="en-US" sz="1800" dirty="0">
                <a:solidFill>
                  <a:srgbClr val="FF0000"/>
                </a:solidFill>
                <a:latin typeface="Times New Roman" pitchFamily="18" charset="0"/>
                <a:cs typeface="Times New Roman" pitchFamily="18" charset="0"/>
              </a:rPr>
              <a:t>Energy Quantization</a:t>
            </a:r>
          </a:p>
        </p:txBody>
      </p:sp>
      <p:sp>
        <p:nvSpPr>
          <p:cNvPr id="6" name="TextBox 5">
            <a:extLst>
              <a:ext uri="{FF2B5EF4-FFF2-40B4-BE49-F238E27FC236}">
                <a16:creationId xmlns:a16="http://schemas.microsoft.com/office/drawing/2014/main" id="{384DEC4D-0367-BC20-1664-769785EE9465}"/>
              </a:ext>
            </a:extLst>
          </p:cNvPr>
          <p:cNvSpPr txBox="1"/>
          <p:nvPr/>
        </p:nvSpPr>
        <p:spPr>
          <a:xfrm>
            <a:off x="4283968" y="1331476"/>
            <a:ext cx="4032448"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原因就是電子是波函數所描述</a:t>
            </a:r>
            <a:r>
              <a:rPr lang="en-US" sz="1800" dirty="0">
                <a:solidFill>
                  <a:srgbClr val="FF0000"/>
                </a:solidFill>
                <a:latin typeface="Cambria Math" panose="02040503050406030204" pitchFamily="18" charset="0"/>
              </a:rPr>
              <a:t>！</a:t>
            </a:r>
          </a:p>
        </p:txBody>
      </p:sp>
      <p:pic>
        <p:nvPicPr>
          <p:cNvPr id="7" name="Picture 6">
            <a:extLst>
              <a:ext uri="{FF2B5EF4-FFF2-40B4-BE49-F238E27FC236}">
                <a16:creationId xmlns:a16="http://schemas.microsoft.com/office/drawing/2014/main" id="{AD3E87CD-5D52-D047-3722-7E42B6B8DF70}"/>
              </a:ext>
            </a:extLst>
          </p:cNvPr>
          <p:cNvPicPr>
            <a:picLocks noChangeAspect="1"/>
          </p:cNvPicPr>
          <p:nvPr/>
        </p:nvPicPr>
        <p:blipFill rotWithShape="1">
          <a:blip r:embed="rId2"/>
          <a:srcRect l="7052" t="2060" r="57109" b="78738"/>
          <a:stretch/>
        </p:blipFill>
        <p:spPr>
          <a:xfrm>
            <a:off x="1530787" y="63500"/>
            <a:ext cx="2463540" cy="1858289"/>
          </a:xfrm>
          <a:prstGeom prst="rect">
            <a:avLst/>
          </a:prstGeom>
        </p:spPr>
      </p:pic>
      <p:sp>
        <p:nvSpPr>
          <p:cNvPr id="8" name="Rectangle 7">
            <a:extLst>
              <a:ext uri="{FF2B5EF4-FFF2-40B4-BE49-F238E27FC236}">
                <a16:creationId xmlns:a16="http://schemas.microsoft.com/office/drawing/2014/main" id="{8B89AC8C-F52D-44BC-2F54-5842500ACEF2}"/>
              </a:ext>
            </a:extLst>
          </p:cNvPr>
          <p:cNvSpPr/>
          <p:nvPr/>
        </p:nvSpPr>
        <p:spPr>
          <a:xfrm>
            <a:off x="1530787" y="1844825"/>
            <a:ext cx="592941" cy="4981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21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1BEC-57B1-754C-23F0-E141CB9F503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188" name="Text Box 7">
                <a:extLst>
                  <a:ext uri="{FF2B5EF4-FFF2-40B4-BE49-F238E27FC236}">
                    <a16:creationId xmlns:a16="http://schemas.microsoft.com/office/drawing/2014/main" id="{3C8750D5-846F-B693-EDF2-DEAFFD1EF216}"/>
                  </a:ext>
                </a:extLst>
              </p:cNvPr>
              <p:cNvSpPr txBox="1">
                <a:spLocks noChangeArrowheads="1"/>
              </p:cNvSpPr>
              <p:nvPr/>
            </p:nvSpPr>
            <p:spPr bwMode="auto">
              <a:xfrm>
                <a:off x="1271274" y="3244334"/>
                <a:ext cx="74168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電子在彈力位能中的能量不是連續的，而是固定量子</a:t>
                </a:r>
                <a14:m>
                  <m:oMath xmlns:m="http://schemas.openxmlformats.org/officeDocument/2006/math">
                    <m:r>
                      <a:rPr lang="en-US" altLang="zh-TW" sz="1800" b="0" i="1" dirty="0" smtClean="0">
                        <a:solidFill>
                          <a:srgbClr val="FF0000"/>
                        </a:solidFill>
                        <a:latin typeface="Cambria Math" panose="02040503050406030204" pitchFamily="18" charset="0"/>
                      </a:rPr>
                      <m:t>h</m:t>
                    </m:r>
                    <m:r>
                      <a:rPr lang="en-US" altLang="zh-TW" sz="1800" b="0" i="1" dirty="0" smtClean="0">
                        <a:solidFill>
                          <a:srgbClr val="FF0000"/>
                        </a:solidFill>
                        <a:latin typeface="Cambria Math" panose="02040503050406030204" pitchFamily="18" charset="0"/>
                        <a:ea typeface="Cambria Math" panose="02040503050406030204" pitchFamily="18" charset="0"/>
                      </a:rPr>
                      <m:t>𝜈</m:t>
                    </m:r>
                  </m:oMath>
                </a14:m>
                <a:r>
                  <a:rPr lang="zh-TW" altLang="en-US" sz="1800" dirty="0">
                    <a:solidFill>
                      <a:srgbClr val="FF0000"/>
                    </a:solidFill>
                  </a:rPr>
                  <a:t>的整數倍！</a:t>
                </a:r>
              </a:p>
            </p:txBody>
          </p:sp>
        </mc:Choice>
        <mc:Fallback xmlns="">
          <p:sp>
            <p:nvSpPr>
              <p:cNvPr id="93188" name="Text Box 7">
                <a:extLst>
                  <a:ext uri="{FF2B5EF4-FFF2-40B4-BE49-F238E27FC236}">
                    <a16:creationId xmlns:a16="http://schemas.microsoft.com/office/drawing/2014/main" id="{3C8750D5-846F-B693-EDF2-DEAFFD1EF216}"/>
                  </a:ext>
                </a:extLst>
              </p:cNvPr>
              <p:cNvSpPr txBox="1">
                <a:spLocks noRot="1" noChangeAspect="1" noMove="1" noResize="1" noEditPoints="1" noAdjustHandles="1" noChangeArrowheads="1" noChangeShapeType="1" noTextEdit="1"/>
              </p:cNvSpPr>
              <p:nvPr/>
            </p:nvSpPr>
            <p:spPr bwMode="auto">
              <a:xfrm>
                <a:off x="1271274" y="3244334"/>
                <a:ext cx="7416800" cy="369332"/>
              </a:xfrm>
              <a:prstGeom prst="rect">
                <a:avLst/>
              </a:prstGeom>
              <a:blipFill>
                <a:blip r:embed="rId2"/>
                <a:stretch>
                  <a:fillRect l="-68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C:\Users\Chia-Hung Chang\Downloads\Data\Knight\Media\Chapter41\Images\41_20Figure-F.jpg">
            <a:extLst>
              <a:ext uri="{FF2B5EF4-FFF2-40B4-BE49-F238E27FC236}">
                <a16:creationId xmlns:a16="http://schemas.microsoft.com/office/drawing/2014/main" id="{839B570A-F80E-E159-E45E-D6F6593EB0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7989"/>
          <a:stretch/>
        </p:blipFill>
        <p:spPr bwMode="auto">
          <a:xfrm>
            <a:off x="4213991" y="864268"/>
            <a:ext cx="3019044" cy="22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89BCE77-27B0-2EE3-99DB-D26EB5A3B0D5}"/>
              </a:ext>
            </a:extLst>
          </p:cNvPr>
          <p:cNvSpPr/>
          <p:nvPr/>
        </p:nvSpPr>
        <p:spPr>
          <a:xfrm>
            <a:off x="2064801" y="833234"/>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E:\Media\Images\chapter40\4006.jpg">
            <a:extLst>
              <a:ext uri="{FF2B5EF4-FFF2-40B4-BE49-F238E27FC236}">
                <a16:creationId xmlns:a16="http://schemas.microsoft.com/office/drawing/2014/main" id="{EFA3B106-434B-FD07-2D1D-ABBE9AFB4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8"/>
          <a:stretch/>
        </p:blipFill>
        <p:spPr bwMode="auto">
          <a:xfrm>
            <a:off x="2278891" y="833234"/>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A44D8A-2DD3-40DE-3545-C10292DC398D}"/>
                  </a:ext>
                </a:extLst>
              </p:cNvPr>
              <p:cNvSpPr txBox="1"/>
              <p:nvPr/>
            </p:nvSpPr>
            <p:spPr>
              <a:xfrm>
                <a:off x="2194969" y="2540040"/>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D1A44D8A-2DD3-40DE-3545-C10292DC398D}"/>
                  </a:ext>
                </a:extLst>
              </p:cNvPr>
              <p:cNvSpPr txBox="1">
                <a:spLocks noRot="1" noChangeAspect="1" noMove="1" noResize="1" noEditPoints="1" noAdjustHandles="1" noChangeArrowheads="1" noChangeShapeType="1" noTextEdit="1"/>
              </p:cNvSpPr>
              <p:nvPr/>
            </p:nvSpPr>
            <p:spPr>
              <a:xfrm>
                <a:off x="2194969" y="2540040"/>
                <a:ext cx="309502" cy="307777"/>
              </a:xfrm>
              <a:prstGeom prst="rect">
                <a:avLst/>
              </a:prstGeom>
              <a:blipFill>
                <a:blip r:embed="rId5"/>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93484D-E7FC-555E-2C53-EB39591E8AF7}"/>
                  </a:ext>
                </a:extLst>
              </p:cNvPr>
              <p:cNvSpPr txBox="1"/>
              <p:nvPr/>
            </p:nvSpPr>
            <p:spPr>
              <a:xfrm flipH="1">
                <a:off x="2134275" y="2074769"/>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0B93484D-E7FC-555E-2C53-EB39591E8AF7}"/>
                  </a:ext>
                </a:extLst>
              </p:cNvPr>
              <p:cNvSpPr txBox="1">
                <a:spLocks noRot="1" noChangeAspect="1" noMove="1" noResize="1" noEditPoints="1" noAdjustHandles="1" noChangeArrowheads="1" noChangeShapeType="1" noTextEdit="1"/>
              </p:cNvSpPr>
              <p:nvPr/>
            </p:nvSpPr>
            <p:spPr>
              <a:xfrm flipH="1">
                <a:off x="2134275" y="2074769"/>
                <a:ext cx="430889" cy="30777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04B99D-E22B-4768-1282-19766C697648}"/>
                  </a:ext>
                </a:extLst>
              </p:cNvPr>
              <p:cNvSpPr txBox="1"/>
              <p:nvPr/>
            </p:nvSpPr>
            <p:spPr>
              <a:xfrm>
                <a:off x="2118324" y="1679190"/>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2" name="TextBox 11">
                <a:extLst>
                  <a:ext uri="{FF2B5EF4-FFF2-40B4-BE49-F238E27FC236}">
                    <a16:creationId xmlns:a16="http://schemas.microsoft.com/office/drawing/2014/main" id="{4A04B99D-E22B-4768-1282-19766C697648}"/>
                  </a:ext>
                </a:extLst>
              </p:cNvPr>
              <p:cNvSpPr txBox="1">
                <a:spLocks noRot="1" noChangeAspect="1" noMove="1" noResize="1" noEditPoints="1" noAdjustHandles="1" noChangeArrowheads="1" noChangeShapeType="1" noTextEdit="1"/>
              </p:cNvSpPr>
              <p:nvPr/>
            </p:nvSpPr>
            <p:spPr>
              <a:xfrm>
                <a:off x="2118324" y="1679190"/>
                <a:ext cx="416439" cy="307777"/>
              </a:xfrm>
              <a:prstGeom prst="rect">
                <a:avLst/>
              </a:prstGeom>
              <a:blipFill>
                <a:blip r:embed="rId7"/>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46B61C4-E2FC-D4B1-75C8-BAC218DB957A}"/>
                  </a:ext>
                </a:extLst>
              </p:cNvPr>
              <p:cNvSpPr txBox="1"/>
              <p:nvPr/>
            </p:nvSpPr>
            <p:spPr>
              <a:xfrm>
                <a:off x="2116197" y="1393890"/>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3" name="TextBox 12">
                <a:extLst>
                  <a:ext uri="{FF2B5EF4-FFF2-40B4-BE49-F238E27FC236}">
                    <a16:creationId xmlns:a16="http://schemas.microsoft.com/office/drawing/2014/main" id="{346B61C4-E2FC-D4B1-75C8-BAC218DB957A}"/>
                  </a:ext>
                </a:extLst>
              </p:cNvPr>
              <p:cNvSpPr txBox="1">
                <a:spLocks noRot="1" noChangeAspect="1" noMove="1" noResize="1" noEditPoints="1" noAdjustHandles="1" noChangeArrowheads="1" noChangeShapeType="1" noTextEdit="1"/>
              </p:cNvSpPr>
              <p:nvPr/>
            </p:nvSpPr>
            <p:spPr>
              <a:xfrm>
                <a:off x="2116197" y="1393890"/>
                <a:ext cx="467835" cy="307777"/>
              </a:xfrm>
              <a:prstGeom prst="rect">
                <a:avLst/>
              </a:prstGeom>
              <a:blipFill>
                <a:blip r:embed="rId8"/>
                <a:stretch>
                  <a:fillRect/>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51F6BAF-A406-C025-7C31-6B6539A3AC51}"/>
              </a:ext>
            </a:extLst>
          </p:cNvPr>
          <p:cNvSpPr txBox="1"/>
          <p:nvPr/>
        </p:nvSpPr>
        <p:spPr>
          <a:xfrm>
            <a:off x="1271274" y="3663041"/>
            <a:ext cx="4392488" cy="369332"/>
          </a:xfrm>
          <a:prstGeom prst="rect">
            <a:avLst/>
          </a:prstGeom>
          <a:noFill/>
        </p:spPr>
        <p:txBody>
          <a:bodyPr wrap="square" rtlCol="0">
            <a:spAutoFit/>
          </a:bodyPr>
          <a:lstStyle/>
          <a:p>
            <a:pPr algn="l"/>
            <a:r>
              <a:rPr lang="en-US" sz="1800" dirty="0" err="1">
                <a:latin typeface="Cambria Math" panose="02040503050406030204" pitchFamily="18" charset="0"/>
              </a:rPr>
              <a:t>這是量子物理第一個驚人的結果</a:t>
            </a:r>
            <a:r>
              <a:rPr lang="en-US" sz="1800" dirty="0">
                <a:latin typeface="Cambria Math" panose="02040503050406030204" pitchFamily="18" charset="0"/>
              </a:rPr>
              <a:t>！</a:t>
            </a:r>
          </a:p>
        </p:txBody>
      </p:sp>
      <p:pic>
        <p:nvPicPr>
          <p:cNvPr id="15" name="Picture 4" descr="Max Planck">
            <a:extLst>
              <a:ext uri="{FF2B5EF4-FFF2-40B4-BE49-F238E27FC236}">
                <a16:creationId xmlns:a16="http://schemas.microsoft.com/office/drawing/2014/main" id="{B57D1C49-5C5D-642A-1415-3E74721086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9533" y="4464065"/>
            <a:ext cx="1373453" cy="1907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7A183C-FFF8-8E5B-763A-3BC96DFA5605}"/>
              </a:ext>
            </a:extLst>
          </p:cNvPr>
          <p:cNvSpPr txBox="1"/>
          <p:nvPr/>
        </p:nvSpPr>
        <p:spPr>
          <a:xfrm>
            <a:off x="1271274" y="4072877"/>
            <a:ext cx="7416800"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顯然古典物理運動定律從原則上就不適用於電子</a:t>
            </a:r>
            <a:r>
              <a:rPr lang="en-US" sz="1800" dirty="0">
                <a:solidFill>
                  <a:srgbClr val="FF0000"/>
                </a:solidFill>
                <a:latin typeface="Cambria Math" panose="02040503050406030204" pitchFamily="18" charset="0"/>
              </a:rPr>
              <a:t>！</a:t>
            </a:r>
          </a:p>
        </p:txBody>
      </p:sp>
    </p:spTree>
    <p:extLst>
      <p:ext uri="{BB962C8B-B14F-4D97-AF65-F5344CB8AC3E}">
        <p14:creationId xmlns:p14="http://schemas.microsoft.com/office/powerpoint/2010/main" val="35314153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5DABD-527F-B985-5AA3-BB627F42C48B}"/>
            </a:ext>
          </a:extLst>
        </p:cNvPr>
        <p:cNvGrpSpPr/>
        <p:nvPr/>
      </p:nvGrpSpPr>
      <p:grpSpPr>
        <a:xfrm>
          <a:off x="0" y="0"/>
          <a:ext cx="0" cy="0"/>
          <a:chOff x="0" y="0"/>
          <a:chExt cx="0" cy="0"/>
        </a:xfrm>
      </p:grpSpPr>
      <p:pic>
        <p:nvPicPr>
          <p:cNvPr id="93187" name="Picture 5" descr="180px-Max_planck">
            <a:extLst>
              <a:ext uri="{FF2B5EF4-FFF2-40B4-BE49-F238E27FC236}">
                <a16:creationId xmlns:a16="http://schemas.microsoft.com/office/drawing/2014/main" id="{56B69168-5B30-214C-5F6A-EFA7E362A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063" y="1761851"/>
            <a:ext cx="1555986" cy="231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a:extLst>
              <a:ext uri="{FF2B5EF4-FFF2-40B4-BE49-F238E27FC236}">
                <a16:creationId xmlns:a16="http://schemas.microsoft.com/office/drawing/2014/main" id="{683B20E7-D8EF-EFA6-CC6A-F6B6D597F039}"/>
              </a:ext>
            </a:extLst>
          </p:cNvPr>
          <p:cNvSpPr txBox="1">
            <a:spLocks noChangeArrowheads="1"/>
          </p:cNvSpPr>
          <p:nvPr/>
        </p:nvSpPr>
        <p:spPr bwMode="auto">
          <a:xfrm>
            <a:off x="1110284" y="4375586"/>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量子彈簧的能量不是連續的，而是固定</a:t>
            </a:r>
            <a:r>
              <a:rPr lang="zh-TW" altLang="en-US" sz="1800" dirty="0">
                <a:solidFill>
                  <a:srgbClr val="FF0000"/>
                </a:solidFill>
              </a:rPr>
              <a:t>量子</a:t>
            </a:r>
            <a:r>
              <a:rPr lang="zh-TW" altLang="en-US" sz="1800" dirty="0"/>
              <a:t>的整數倍（離散型式）</a:t>
            </a:r>
          </a:p>
        </p:txBody>
      </p:sp>
      <p:sp>
        <p:nvSpPr>
          <p:cNvPr id="93189" name="Text Box 8">
            <a:extLst>
              <a:ext uri="{FF2B5EF4-FFF2-40B4-BE49-F238E27FC236}">
                <a16:creationId xmlns:a16="http://schemas.microsoft.com/office/drawing/2014/main" id="{B0D10553-A922-FD72-DBAC-8B025B431F9A}"/>
              </a:ext>
            </a:extLst>
          </p:cNvPr>
          <p:cNvSpPr txBox="1">
            <a:spLocks noChangeArrowheads="1"/>
          </p:cNvSpPr>
          <p:nvPr/>
        </p:nvSpPr>
        <p:spPr bwMode="auto">
          <a:xfrm>
            <a:off x="1110284" y="4807386"/>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這個能量的量子</a:t>
            </a:r>
            <a:r>
              <a:rPr lang="en-US" altLang="zh-TW" sz="1800" dirty="0">
                <a:solidFill>
                  <a:srgbClr val="FF0000"/>
                </a:solidFill>
              </a:rPr>
              <a:t>(</a:t>
            </a:r>
            <a:r>
              <a:rPr lang="en-US" altLang="zh-TW" sz="1800" dirty="0">
                <a:solidFill>
                  <a:srgbClr val="FF0000"/>
                </a:solidFill>
                <a:latin typeface="Times New Roman" pitchFamily="18" charset="0"/>
                <a:cs typeface="Times New Roman" pitchFamily="18" charset="0"/>
              </a:rPr>
              <a:t>Quantum)</a:t>
            </a:r>
            <a:r>
              <a:rPr lang="zh-TW" altLang="en-US" sz="1800" dirty="0">
                <a:solidFill>
                  <a:srgbClr val="FF0000"/>
                </a:solidFill>
              </a:rPr>
              <a:t>是不可分割的！量子</a:t>
            </a:r>
            <a:r>
              <a:rPr lang="zh-TW" altLang="en-US" sz="1800" dirty="0">
                <a:cs typeface="Times New Roman" pitchFamily="18" charset="0"/>
              </a:rPr>
              <a:t>的大小與頻率成正比！</a:t>
            </a:r>
          </a:p>
        </p:txBody>
      </p:sp>
      <p:sp>
        <p:nvSpPr>
          <p:cNvPr id="93191" name="文字方塊 7">
            <a:extLst>
              <a:ext uri="{FF2B5EF4-FFF2-40B4-BE49-F238E27FC236}">
                <a16:creationId xmlns:a16="http://schemas.microsoft.com/office/drawing/2014/main" id="{7193EA19-A22A-C8C9-0AAE-C5AA36D88D06}"/>
              </a:ext>
            </a:extLst>
          </p:cNvPr>
          <p:cNvSpPr txBox="1">
            <a:spLocks noChangeArrowheads="1"/>
          </p:cNvSpPr>
          <p:nvPr/>
        </p:nvSpPr>
        <p:spPr bwMode="auto">
          <a:xfrm>
            <a:off x="2550171" y="5312111"/>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000" i="1" dirty="0">
                <a:latin typeface="Times New Roman" pitchFamily="18" charset="0"/>
                <a:cs typeface="Times New Roman" pitchFamily="18" charset="0"/>
              </a:rPr>
              <a:t>h</a:t>
            </a:r>
            <a:r>
              <a:rPr lang="en-US" altLang="zh-TW" sz="1800" dirty="0">
                <a:cs typeface="Times New Roman" pitchFamily="18" charset="0"/>
              </a:rPr>
              <a:t>: </a:t>
            </a:r>
            <a:r>
              <a:rPr lang="en-US" altLang="zh-TW" sz="1800" dirty="0">
                <a:latin typeface="+mj-lt"/>
                <a:cs typeface="Times New Roman" pitchFamily="18" charset="0"/>
              </a:rPr>
              <a:t>Planck Constant</a:t>
            </a:r>
            <a:endParaRPr lang="zh-TW" altLang="en-US" sz="1800" dirty="0">
              <a:latin typeface="+mj-lt"/>
              <a:cs typeface="Times New Roman" pitchFamily="18" charset="0"/>
            </a:endParaRPr>
          </a:p>
        </p:txBody>
      </p:sp>
      <p:sp>
        <p:nvSpPr>
          <p:cNvPr id="10" name="文字方塊 5">
            <a:extLst>
              <a:ext uri="{FF2B5EF4-FFF2-40B4-BE49-F238E27FC236}">
                <a16:creationId xmlns:a16="http://schemas.microsoft.com/office/drawing/2014/main" id="{A9A31695-7D91-61E6-8238-7A4A9CB07755}"/>
              </a:ext>
            </a:extLst>
          </p:cNvPr>
          <p:cNvSpPr txBox="1">
            <a:spLocks noChangeArrowheads="1"/>
          </p:cNvSpPr>
          <p:nvPr/>
        </p:nvSpPr>
        <p:spPr bwMode="auto">
          <a:xfrm>
            <a:off x="1110284" y="1030694"/>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3F7E019E-F445-B84E-57AA-150571C79B9E}"/>
                  </a:ext>
                </a:extLst>
              </p:cNvPr>
              <p:cNvSpPr/>
              <p:nvPr/>
            </p:nvSpPr>
            <p:spPr>
              <a:xfrm>
                <a:off x="1158096" y="5296425"/>
                <a:ext cx="13544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m:t>
                      </m:r>
                      <m:r>
                        <a:rPr lang="en-US" altLang="zh-TW" sz="1800" i="1">
                          <a:latin typeface="Cambria Math"/>
                        </a:rPr>
                        <m:t>h</m:t>
                      </m:r>
                      <m:r>
                        <a:rPr lang="en-US" altLang="zh-TW" sz="180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12" name="矩形 11">
                <a:extLst>
                  <a:ext uri="{FF2B5EF4-FFF2-40B4-BE49-F238E27FC236}">
                    <a16:creationId xmlns:a16="http://schemas.microsoft.com/office/drawing/2014/main" id="{3F7E019E-F445-B84E-57AA-150571C79B9E}"/>
                  </a:ext>
                </a:extLst>
              </p:cNvPr>
              <p:cNvSpPr>
                <a:spLocks noRot="1" noChangeAspect="1" noMove="1" noResize="1" noEditPoints="1" noAdjustHandles="1" noChangeArrowheads="1" noChangeShapeType="1" noTextEdit="1"/>
              </p:cNvSpPr>
              <p:nvPr/>
            </p:nvSpPr>
            <p:spPr>
              <a:xfrm>
                <a:off x="1158096" y="5296425"/>
                <a:ext cx="135441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0">
                <a:extLst>
                  <a:ext uri="{FF2B5EF4-FFF2-40B4-BE49-F238E27FC236}">
                    <a16:creationId xmlns:a16="http://schemas.microsoft.com/office/drawing/2014/main" id="{FE703026-7BB2-55D2-2BA4-99250EDE6D5F}"/>
                  </a:ext>
                </a:extLst>
              </p:cNvPr>
              <p:cNvSpPr/>
              <p:nvPr/>
            </p:nvSpPr>
            <p:spPr>
              <a:xfrm>
                <a:off x="4998443" y="5327470"/>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3" name="矩形 10">
                <a:extLst>
                  <a:ext uri="{FF2B5EF4-FFF2-40B4-BE49-F238E27FC236}">
                    <a16:creationId xmlns:a16="http://schemas.microsoft.com/office/drawing/2014/main" id="{FE703026-7BB2-55D2-2BA4-99250EDE6D5F}"/>
                  </a:ext>
                </a:extLst>
              </p:cNvPr>
              <p:cNvSpPr>
                <a:spLocks noRot="1" noChangeAspect="1" noMove="1" noResize="1" noEditPoints="1" noAdjustHandles="1" noChangeArrowheads="1" noChangeShapeType="1" noTextEdit="1"/>
              </p:cNvSpPr>
              <p:nvPr/>
            </p:nvSpPr>
            <p:spPr>
              <a:xfrm>
                <a:off x="4998443" y="5327470"/>
                <a:ext cx="2342949" cy="369332"/>
              </a:xfrm>
              <a:prstGeom prst="rect">
                <a:avLst/>
              </a:prstGeom>
              <a:blipFill>
                <a:blip r:embed="rId4"/>
                <a:stretch>
                  <a:fillRect b="-6667"/>
                </a:stretch>
              </a:blipFill>
            </p:spPr>
            <p:txBody>
              <a:bodyPr/>
              <a:lstStyle/>
              <a:p>
                <a:r>
                  <a:rPr lang="en-US">
                    <a:noFill/>
                  </a:rPr>
                  <a:t> </a:t>
                </a:r>
              </a:p>
            </p:txBody>
          </p:sp>
        </mc:Fallback>
      </mc:AlternateContent>
      <p:pic>
        <p:nvPicPr>
          <p:cNvPr id="2" name="Picture 6" descr="Planck2mark">
            <a:extLst>
              <a:ext uri="{FF2B5EF4-FFF2-40B4-BE49-F238E27FC236}">
                <a16:creationId xmlns:a16="http://schemas.microsoft.com/office/drawing/2014/main" id="{3D8882F7-3586-7D20-E3F0-6432D1E12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438" y="3045502"/>
            <a:ext cx="2222984" cy="109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72B3C0D-D045-0FC4-B813-E0B4E90CAF30}"/>
              </a:ext>
            </a:extLst>
          </p:cNvPr>
          <p:cNvSpPr/>
          <p:nvPr/>
        </p:nvSpPr>
        <p:spPr>
          <a:xfrm>
            <a:off x="1338488" y="1740628"/>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E:\Media\Images\chapter40\4006.jpg">
            <a:extLst>
              <a:ext uri="{FF2B5EF4-FFF2-40B4-BE49-F238E27FC236}">
                <a16:creationId xmlns:a16="http://schemas.microsoft.com/office/drawing/2014/main" id="{A063EB67-3AB2-E674-1990-07A9D2322C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08"/>
          <a:stretch/>
        </p:blipFill>
        <p:spPr bwMode="auto">
          <a:xfrm>
            <a:off x="1552578" y="1740628"/>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1B4B365-0AF3-0835-6592-EA5550329DC8}"/>
                  </a:ext>
                </a:extLst>
              </p:cNvPr>
              <p:cNvSpPr txBox="1"/>
              <p:nvPr/>
            </p:nvSpPr>
            <p:spPr>
              <a:xfrm>
                <a:off x="1468656" y="3447434"/>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5" name="TextBox 4">
                <a:extLst>
                  <a:ext uri="{FF2B5EF4-FFF2-40B4-BE49-F238E27FC236}">
                    <a16:creationId xmlns:a16="http://schemas.microsoft.com/office/drawing/2014/main" id="{81B4B365-0AF3-0835-6592-EA5550329DC8}"/>
                  </a:ext>
                </a:extLst>
              </p:cNvPr>
              <p:cNvSpPr txBox="1">
                <a:spLocks noRot="1" noChangeAspect="1" noMove="1" noResize="1" noEditPoints="1" noAdjustHandles="1" noChangeArrowheads="1" noChangeShapeType="1" noTextEdit="1"/>
              </p:cNvSpPr>
              <p:nvPr/>
            </p:nvSpPr>
            <p:spPr>
              <a:xfrm>
                <a:off x="1468656" y="3447434"/>
                <a:ext cx="309502" cy="307777"/>
              </a:xfrm>
              <a:prstGeom prst="rect">
                <a:avLst/>
              </a:prstGeom>
              <a:blipFill>
                <a:blip r:embed="rId7"/>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C856C1-C3A7-97A5-130D-DD63859E9710}"/>
                  </a:ext>
                </a:extLst>
              </p:cNvPr>
              <p:cNvSpPr txBox="1"/>
              <p:nvPr/>
            </p:nvSpPr>
            <p:spPr>
              <a:xfrm flipH="1">
                <a:off x="1407962" y="2982163"/>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6" name="TextBox 5">
                <a:extLst>
                  <a:ext uri="{FF2B5EF4-FFF2-40B4-BE49-F238E27FC236}">
                    <a16:creationId xmlns:a16="http://schemas.microsoft.com/office/drawing/2014/main" id="{A3C856C1-C3A7-97A5-130D-DD63859E9710}"/>
                  </a:ext>
                </a:extLst>
              </p:cNvPr>
              <p:cNvSpPr txBox="1">
                <a:spLocks noRot="1" noChangeAspect="1" noMove="1" noResize="1" noEditPoints="1" noAdjustHandles="1" noChangeArrowheads="1" noChangeShapeType="1" noTextEdit="1"/>
              </p:cNvSpPr>
              <p:nvPr/>
            </p:nvSpPr>
            <p:spPr>
              <a:xfrm flipH="1">
                <a:off x="1407962" y="2982163"/>
                <a:ext cx="430889" cy="307777"/>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43405D-35CC-E8CE-CF9D-D4972FF3CEF4}"/>
                  </a:ext>
                </a:extLst>
              </p:cNvPr>
              <p:cNvSpPr txBox="1"/>
              <p:nvPr/>
            </p:nvSpPr>
            <p:spPr>
              <a:xfrm>
                <a:off x="1392011" y="2586584"/>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2B43405D-35CC-E8CE-CF9D-D4972FF3CEF4}"/>
                  </a:ext>
                </a:extLst>
              </p:cNvPr>
              <p:cNvSpPr txBox="1">
                <a:spLocks noRot="1" noChangeAspect="1" noMove="1" noResize="1" noEditPoints="1" noAdjustHandles="1" noChangeArrowheads="1" noChangeShapeType="1" noTextEdit="1"/>
              </p:cNvSpPr>
              <p:nvPr/>
            </p:nvSpPr>
            <p:spPr>
              <a:xfrm>
                <a:off x="1392011" y="2586584"/>
                <a:ext cx="416439" cy="307777"/>
              </a:xfrm>
              <a:prstGeom prst="rect">
                <a:avLst/>
              </a:prstGeom>
              <a:blipFill>
                <a:blip r:embed="rId9"/>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0FD57E-6783-5B9B-27C6-2AF62BA87955}"/>
                  </a:ext>
                </a:extLst>
              </p:cNvPr>
              <p:cNvSpPr txBox="1"/>
              <p:nvPr/>
            </p:nvSpPr>
            <p:spPr>
              <a:xfrm>
                <a:off x="1389884" y="2301284"/>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850FD57E-6783-5B9B-27C6-2AF62BA87955}"/>
                  </a:ext>
                </a:extLst>
              </p:cNvPr>
              <p:cNvSpPr txBox="1">
                <a:spLocks noRot="1" noChangeAspect="1" noMove="1" noResize="1" noEditPoints="1" noAdjustHandles="1" noChangeArrowheads="1" noChangeShapeType="1" noTextEdit="1"/>
              </p:cNvSpPr>
              <p:nvPr/>
            </p:nvSpPr>
            <p:spPr>
              <a:xfrm>
                <a:off x="1389884" y="2301284"/>
                <a:ext cx="467835" cy="307777"/>
              </a:xfrm>
              <a:prstGeom prst="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39350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0F337-8FF6-F68E-A9BE-2C6212FE4B61}"/>
            </a:ext>
          </a:extLst>
        </p:cNvPr>
        <p:cNvGrpSpPr/>
        <p:nvPr/>
      </p:nvGrpSpPr>
      <p:grpSpPr>
        <a:xfrm>
          <a:off x="0" y="0"/>
          <a:ext cx="0" cy="0"/>
          <a:chOff x="0" y="0"/>
          <a:chExt cx="0" cy="0"/>
        </a:xfrm>
      </p:grpSpPr>
      <p:sp>
        <p:nvSpPr>
          <p:cNvPr id="102402" name="文字方塊 1">
            <a:extLst>
              <a:ext uri="{FF2B5EF4-FFF2-40B4-BE49-F238E27FC236}">
                <a16:creationId xmlns:a16="http://schemas.microsoft.com/office/drawing/2014/main" id="{08289DB2-72E6-A745-0959-150EAF8E35E0}"/>
              </a:ext>
            </a:extLst>
          </p:cNvPr>
          <p:cNvSpPr txBox="1">
            <a:spLocks noChangeArrowheads="1"/>
          </p:cNvSpPr>
          <p:nvPr/>
        </p:nvSpPr>
        <p:spPr bwMode="auto">
          <a:xfrm>
            <a:off x="859166" y="648859"/>
            <a:ext cx="6377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cs typeface="Times New Roman" panose="02020603050405020304" pitchFamily="18" charset="0"/>
              </a:rPr>
              <a:t>量子  </a:t>
            </a:r>
            <a:r>
              <a:rPr lang="en-US" altLang="zh-TW" sz="1800" dirty="0">
                <a:solidFill>
                  <a:srgbClr val="FF0000"/>
                </a:solidFill>
                <a:latin typeface="Times New Roman" panose="02020603050405020304" pitchFamily="18" charset="0"/>
                <a:cs typeface="Times New Roman" panose="02020603050405020304" pitchFamily="18" charset="0"/>
              </a:rPr>
              <a:t>Quantum (Quanta)</a:t>
            </a:r>
            <a:r>
              <a:rPr lang="zh-TW" altLang="en-US" sz="1800" dirty="0">
                <a:solidFill>
                  <a:srgbClr val="FF0000"/>
                </a:solidFill>
                <a:latin typeface="Times New Roman" panose="02020603050405020304" pitchFamily="18" charset="0"/>
                <a:cs typeface="Times New Roman" panose="02020603050405020304" pitchFamily="18" charset="0"/>
              </a:rPr>
              <a:t> ：量子世界第一個重要概念！</a:t>
            </a:r>
          </a:p>
        </p:txBody>
      </p:sp>
      <p:pic>
        <p:nvPicPr>
          <p:cNvPr id="102405" name="Picture 9" descr="1104">
            <a:extLst>
              <a:ext uri="{FF2B5EF4-FFF2-40B4-BE49-F238E27FC236}">
                <a16:creationId xmlns:a16="http://schemas.microsoft.com/office/drawing/2014/main" id="{3BB6F598-D71F-BBE9-5548-769E8ACC1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3368" y="4932285"/>
            <a:ext cx="1507273" cy="13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3">
            <a:extLst>
              <a:ext uri="{FF2B5EF4-FFF2-40B4-BE49-F238E27FC236}">
                <a16:creationId xmlns:a16="http://schemas.microsoft.com/office/drawing/2014/main" id="{2F92FC32-132E-A06E-D7EE-74A273664F91}"/>
              </a:ext>
            </a:extLst>
          </p:cNvPr>
          <p:cNvSpPr txBox="1">
            <a:spLocks noChangeArrowheads="1"/>
          </p:cNvSpPr>
          <p:nvPr/>
        </p:nvSpPr>
        <p:spPr bwMode="auto">
          <a:xfrm>
            <a:off x="838336" y="3652391"/>
            <a:ext cx="748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在微觀世界中有許多物理量的值只能是一個最小量或此最小量的整數倍。</a:t>
            </a:r>
          </a:p>
        </p:txBody>
      </p:sp>
      <p:sp>
        <p:nvSpPr>
          <p:cNvPr id="102409" name="Text Box 14">
            <a:extLst>
              <a:ext uri="{FF2B5EF4-FFF2-40B4-BE49-F238E27FC236}">
                <a16:creationId xmlns:a16="http://schemas.microsoft.com/office/drawing/2014/main" id="{46B07BF8-9D07-BFB9-1CC8-BC81A5ACFAD7}"/>
              </a:ext>
            </a:extLst>
          </p:cNvPr>
          <p:cNvSpPr txBox="1">
            <a:spLocks noChangeArrowheads="1"/>
          </p:cNvSpPr>
          <p:nvPr/>
        </p:nvSpPr>
        <p:spPr bwMode="auto">
          <a:xfrm>
            <a:off x="838336" y="4120023"/>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這個最小量稱為量子，此物理量即稱被</a:t>
            </a:r>
            <a:r>
              <a:rPr lang="zh-TW" altLang="en-US" sz="1800" dirty="0">
                <a:solidFill>
                  <a:srgbClr val="FF0000"/>
                </a:solidFill>
              </a:rPr>
              <a:t>量子化 </a:t>
            </a:r>
            <a:r>
              <a:rPr lang="en-US" altLang="zh-TW" sz="1800" dirty="0">
                <a:solidFill>
                  <a:srgbClr val="FF0000"/>
                </a:solidFill>
                <a:latin typeface="Times New Roman" pitchFamily="18" charset="0"/>
              </a:rPr>
              <a:t>Quantized</a:t>
            </a:r>
            <a:r>
              <a:rPr lang="zh-TW" altLang="en-US" sz="1800" dirty="0">
                <a:latin typeface="Times New Roman" pitchFamily="18" charset="0"/>
              </a:rPr>
              <a:t>。</a:t>
            </a:r>
          </a:p>
        </p:txBody>
      </p:sp>
      <p:sp>
        <p:nvSpPr>
          <p:cNvPr id="102412" name="Text Box 17">
            <a:extLst>
              <a:ext uri="{FF2B5EF4-FFF2-40B4-BE49-F238E27FC236}">
                <a16:creationId xmlns:a16="http://schemas.microsoft.com/office/drawing/2014/main" id="{F422EE7F-33A6-A995-81E3-4DB8F4733F72}"/>
              </a:ext>
            </a:extLst>
          </p:cNvPr>
          <p:cNvSpPr txBox="1">
            <a:spLocks noChangeArrowheads="1"/>
          </p:cNvSpPr>
          <p:nvPr/>
        </p:nvSpPr>
        <p:spPr bwMode="auto">
          <a:xfrm>
            <a:off x="846793" y="4865014"/>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有時量子化的型式會比較複雜一點：如角動量的大小</a:t>
            </a:r>
          </a:p>
        </p:txBody>
      </p:sp>
      <p:sp>
        <p:nvSpPr>
          <p:cNvPr id="102413" name="Text Box 18">
            <a:extLst>
              <a:ext uri="{FF2B5EF4-FFF2-40B4-BE49-F238E27FC236}">
                <a16:creationId xmlns:a16="http://schemas.microsoft.com/office/drawing/2014/main" id="{046817A0-9168-088D-7A12-BD52858C9C07}"/>
              </a:ext>
            </a:extLst>
          </p:cNvPr>
          <p:cNvSpPr txBox="1">
            <a:spLocks noChangeArrowheads="1"/>
          </p:cNvSpPr>
          <p:nvPr/>
        </p:nvSpPr>
        <p:spPr bwMode="auto">
          <a:xfrm>
            <a:off x="846793" y="5873077"/>
            <a:ext cx="583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但基本上量子化的測量值指的是非連續的、離散的。</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81044419-2041-16D6-E65A-6179761BACE8}"/>
                  </a:ext>
                </a:extLst>
              </p:cNvPr>
              <p:cNvSpPr/>
              <p:nvPr/>
            </p:nvSpPr>
            <p:spPr>
              <a:xfrm>
                <a:off x="1342318" y="2070435"/>
                <a:ext cx="13544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m:t>
                      </m:r>
                      <m:r>
                        <a:rPr lang="en-US" altLang="zh-TW" sz="1800" i="1">
                          <a:latin typeface="Cambria Math"/>
                        </a:rPr>
                        <m:t>h</m:t>
                      </m:r>
                      <m:r>
                        <a:rPr lang="en-US" altLang="zh-TW" sz="180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2" name="矩形 1">
                <a:extLst>
                  <a:ext uri="{FF2B5EF4-FFF2-40B4-BE49-F238E27FC236}">
                    <a16:creationId xmlns:a16="http://schemas.microsoft.com/office/drawing/2014/main" id="{81044419-2041-16D6-E65A-6179761BACE8}"/>
                  </a:ext>
                </a:extLst>
              </p:cNvPr>
              <p:cNvSpPr>
                <a:spLocks noRot="1" noChangeAspect="1" noMove="1" noResize="1" noEditPoints="1" noAdjustHandles="1" noChangeArrowheads="1" noChangeShapeType="1" noTextEdit="1"/>
              </p:cNvSpPr>
              <p:nvPr/>
            </p:nvSpPr>
            <p:spPr>
              <a:xfrm>
                <a:off x="1342318" y="2070435"/>
                <a:ext cx="135441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CE93635-BA93-737F-4378-34EE24EBA086}"/>
                  </a:ext>
                </a:extLst>
              </p:cNvPr>
              <p:cNvSpPr txBox="1"/>
              <p:nvPr/>
            </p:nvSpPr>
            <p:spPr>
              <a:xfrm>
                <a:off x="2226495" y="5432732"/>
                <a:ext cx="15810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sz="1800" i="1" smtClean="0">
                              <a:latin typeface="Cambria Math" panose="02040503050406030204" pitchFamily="18" charset="0"/>
                            </a:rPr>
                          </m:ctrlPr>
                        </m:sSupPr>
                        <m:e>
                          <m:r>
                            <a:rPr lang="en-US" sz="1800" b="0" i="1" smtClean="0">
                              <a:latin typeface="Cambria Math" panose="02040503050406030204" pitchFamily="18" charset="0"/>
                            </a:rPr>
                            <m:t>𝐿</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r>
                        <a:rPr lang="en-US" sz="1800" b="0" i="1" smtClean="0">
                          <a:latin typeface="Cambria Math" panose="02040503050406030204" pitchFamily="18" charset="0"/>
                        </a:rPr>
                        <m:t>𝑙</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𝑙</m:t>
                          </m:r>
                          <m:r>
                            <a:rPr lang="en-US" sz="1800" b="0" i="1" smtClean="0">
                              <a:latin typeface="Cambria Math" panose="02040503050406030204" pitchFamily="18" charset="0"/>
                            </a:rPr>
                            <m:t>+1</m:t>
                          </m:r>
                        </m:e>
                      </m:d>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ℏ</m:t>
                          </m:r>
                        </m:e>
                        <m:sup>
                          <m:r>
                            <a:rPr lang="en-US" sz="1800" b="0" i="1" smtClean="0">
                              <a:latin typeface="Cambria Math" panose="02040503050406030204" pitchFamily="18" charset="0"/>
                            </a:rPr>
                            <m:t>2</m:t>
                          </m:r>
                        </m:sup>
                      </m:sSup>
                    </m:oMath>
                  </m:oMathPara>
                </a14:m>
                <a:endParaRPr lang="en-TW" sz="1800" dirty="0"/>
              </a:p>
            </p:txBody>
          </p:sp>
        </mc:Choice>
        <mc:Fallback xmlns="">
          <p:sp>
            <p:nvSpPr>
              <p:cNvPr id="3" name="TextBox 2">
                <a:extLst>
                  <a:ext uri="{FF2B5EF4-FFF2-40B4-BE49-F238E27FC236}">
                    <a16:creationId xmlns:a16="http://schemas.microsoft.com/office/drawing/2014/main" id="{DCE93635-BA93-737F-4378-34EE24EBA086}"/>
                  </a:ext>
                </a:extLst>
              </p:cNvPr>
              <p:cNvSpPr txBox="1">
                <a:spLocks noRot="1" noChangeAspect="1" noMove="1" noResize="1" noEditPoints="1" noAdjustHandles="1" noChangeArrowheads="1" noChangeShapeType="1" noTextEdit="1"/>
              </p:cNvSpPr>
              <p:nvPr/>
            </p:nvSpPr>
            <p:spPr>
              <a:xfrm>
                <a:off x="2226495" y="5432732"/>
                <a:ext cx="1581009" cy="276999"/>
              </a:xfrm>
              <a:prstGeom prst="rect">
                <a:avLst/>
              </a:prstGeom>
              <a:blipFill>
                <a:blip r:embed="rId4"/>
                <a:stretch>
                  <a:fillRect l="-2400" t="-4348" r="-800" b="-8696"/>
                </a:stretch>
              </a:blipFill>
            </p:spPr>
            <p:txBody>
              <a:bodyPr/>
              <a:lstStyle/>
              <a:p>
                <a:r>
                  <a:rPr lang="en-US">
                    <a:noFill/>
                  </a:rPr>
                  <a:t> </a:t>
                </a:r>
              </a:p>
            </p:txBody>
          </p:sp>
        </mc:Fallback>
      </mc:AlternateContent>
      <p:pic>
        <p:nvPicPr>
          <p:cNvPr id="4" name="Graphic 3" descr="Cat with solid fill">
            <a:extLst>
              <a:ext uri="{FF2B5EF4-FFF2-40B4-BE49-F238E27FC236}">
                <a16:creationId xmlns:a16="http://schemas.microsoft.com/office/drawing/2014/main" id="{5C2F4CA8-FBB4-0F8B-A525-A32240903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
        <p:nvSpPr>
          <p:cNvPr id="5" name="Rectangle 4">
            <a:extLst>
              <a:ext uri="{FF2B5EF4-FFF2-40B4-BE49-F238E27FC236}">
                <a16:creationId xmlns:a16="http://schemas.microsoft.com/office/drawing/2014/main" id="{0F7D4037-0C7A-B06B-3C23-F94658CD7EF8}"/>
              </a:ext>
            </a:extLst>
          </p:cNvPr>
          <p:cNvSpPr/>
          <p:nvPr/>
        </p:nvSpPr>
        <p:spPr>
          <a:xfrm>
            <a:off x="3700387" y="1208907"/>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Media\Images\chapter40\4006.jpg">
            <a:extLst>
              <a:ext uri="{FF2B5EF4-FFF2-40B4-BE49-F238E27FC236}">
                <a16:creationId xmlns:a16="http://schemas.microsoft.com/office/drawing/2014/main" id="{3918518E-ACC6-6B39-D0E9-14FB0F2BAC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408"/>
          <a:stretch/>
        </p:blipFill>
        <p:spPr bwMode="auto">
          <a:xfrm>
            <a:off x="3914477" y="1208907"/>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F4B6063-00CF-59AF-3EAA-4CC88807DA50}"/>
                  </a:ext>
                </a:extLst>
              </p:cNvPr>
              <p:cNvSpPr txBox="1"/>
              <p:nvPr/>
            </p:nvSpPr>
            <p:spPr>
              <a:xfrm>
                <a:off x="3830555" y="2915713"/>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7F4B6063-00CF-59AF-3EAA-4CC88807DA50}"/>
                  </a:ext>
                </a:extLst>
              </p:cNvPr>
              <p:cNvSpPr txBox="1">
                <a:spLocks noRot="1" noChangeAspect="1" noMove="1" noResize="1" noEditPoints="1" noAdjustHandles="1" noChangeArrowheads="1" noChangeShapeType="1" noTextEdit="1"/>
              </p:cNvSpPr>
              <p:nvPr/>
            </p:nvSpPr>
            <p:spPr>
              <a:xfrm>
                <a:off x="3830555" y="2915713"/>
                <a:ext cx="309502" cy="307777"/>
              </a:xfrm>
              <a:prstGeom prst="rect">
                <a:avLst/>
              </a:prstGeom>
              <a:blipFill>
                <a:blip r:embed="rId8"/>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F662E-3709-812B-B866-1E5E789ABC57}"/>
                  </a:ext>
                </a:extLst>
              </p:cNvPr>
              <p:cNvSpPr txBox="1"/>
              <p:nvPr/>
            </p:nvSpPr>
            <p:spPr>
              <a:xfrm flipH="1">
                <a:off x="3769861" y="2450442"/>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0C4F662E-3709-812B-B866-1E5E789ABC57}"/>
                  </a:ext>
                </a:extLst>
              </p:cNvPr>
              <p:cNvSpPr txBox="1">
                <a:spLocks noRot="1" noChangeAspect="1" noMove="1" noResize="1" noEditPoints="1" noAdjustHandles="1" noChangeArrowheads="1" noChangeShapeType="1" noTextEdit="1"/>
              </p:cNvSpPr>
              <p:nvPr/>
            </p:nvSpPr>
            <p:spPr>
              <a:xfrm flipH="1">
                <a:off x="3769861" y="2450442"/>
                <a:ext cx="430889" cy="307777"/>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8FA031-5283-A06A-33E7-77F4F826C161}"/>
                  </a:ext>
                </a:extLst>
              </p:cNvPr>
              <p:cNvSpPr txBox="1"/>
              <p:nvPr/>
            </p:nvSpPr>
            <p:spPr>
              <a:xfrm>
                <a:off x="3753910" y="2054863"/>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EA8FA031-5283-A06A-33E7-77F4F826C161}"/>
                  </a:ext>
                </a:extLst>
              </p:cNvPr>
              <p:cNvSpPr txBox="1">
                <a:spLocks noRot="1" noChangeAspect="1" noMove="1" noResize="1" noEditPoints="1" noAdjustHandles="1" noChangeArrowheads="1" noChangeShapeType="1" noTextEdit="1"/>
              </p:cNvSpPr>
              <p:nvPr/>
            </p:nvSpPr>
            <p:spPr>
              <a:xfrm>
                <a:off x="3753910" y="2054863"/>
                <a:ext cx="416439" cy="307777"/>
              </a:xfrm>
              <a:prstGeom prst="rect">
                <a:avLst/>
              </a:prstGeom>
              <a:blipFill>
                <a:blip r:embed="rId10"/>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D3E1CB-9AF2-AC7C-5128-843FD751234A}"/>
                  </a:ext>
                </a:extLst>
              </p:cNvPr>
              <p:cNvSpPr txBox="1"/>
              <p:nvPr/>
            </p:nvSpPr>
            <p:spPr>
              <a:xfrm>
                <a:off x="3751783" y="1769563"/>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52D3E1CB-9AF2-AC7C-5128-843FD751234A}"/>
                  </a:ext>
                </a:extLst>
              </p:cNvPr>
              <p:cNvSpPr txBox="1">
                <a:spLocks noRot="1" noChangeAspect="1" noMove="1" noResize="1" noEditPoints="1" noAdjustHandles="1" noChangeArrowheads="1" noChangeShapeType="1" noTextEdit="1"/>
              </p:cNvSpPr>
              <p:nvPr/>
            </p:nvSpPr>
            <p:spPr>
              <a:xfrm>
                <a:off x="3751783" y="1769563"/>
                <a:ext cx="467835" cy="307777"/>
              </a:xfrm>
              <a:prstGeom prst="rect">
                <a:avLst/>
              </a:prstGeom>
              <a:blipFill>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493710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67713-8819-0EB8-ACC3-D0DD211750F3}"/>
            </a:ext>
          </a:extLst>
        </p:cNvPr>
        <p:cNvGrpSpPr/>
        <p:nvPr/>
      </p:nvGrpSpPr>
      <p:grpSpPr>
        <a:xfrm>
          <a:off x="0" y="0"/>
          <a:ext cx="0" cy="0"/>
          <a:chOff x="0" y="0"/>
          <a:chExt cx="0" cy="0"/>
        </a:xfrm>
      </p:grpSpPr>
      <p:sp>
        <p:nvSpPr>
          <p:cNvPr id="24" name="矩形 23">
            <a:extLst>
              <a:ext uri="{FF2B5EF4-FFF2-40B4-BE49-F238E27FC236}">
                <a16:creationId xmlns:a16="http://schemas.microsoft.com/office/drawing/2014/main" id="{A14025A6-20DC-70EA-0853-C7082A0E0902}"/>
              </a:ext>
            </a:extLst>
          </p:cNvPr>
          <p:cNvSpPr/>
          <p:nvPr/>
        </p:nvSpPr>
        <p:spPr>
          <a:xfrm>
            <a:off x="681683" y="188764"/>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22364BB4-F6A9-F1FD-6D0C-48F54DE7DDDD}"/>
              </a:ext>
            </a:extLst>
          </p:cNvPr>
          <p:cNvSpPr/>
          <p:nvPr/>
        </p:nvSpPr>
        <p:spPr>
          <a:xfrm>
            <a:off x="1124174" y="330185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a:extLst>
              <a:ext uri="{FF2B5EF4-FFF2-40B4-BE49-F238E27FC236}">
                <a16:creationId xmlns:a16="http://schemas.microsoft.com/office/drawing/2014/main" id="{62A76C3C-21B9-D28E-D8E8-E1E566ED5586}"/>
              </a:ext>
            </a:extLst>
          </p:cNvPr>
          <p:cNvSpPr/>
          <p:nvPr/>
        </p:nvSpPr>
        <p:spPr>
          <a:xfrm>
            <a:off x="1276574" y="368285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a:extLst>
              <a:ext uri="{FF2B5EF4-FFF2-40B4-BE49-F238E27FC236}">
                <a16:creationId xmlns:a16="http://schemas.microsoft.com/office/drawing/2014/main" id="{DC7FB439-5E97-5002-4BB8-47B3C2739792}"/>
              </a:ext>
            </a:extLst>
          </p:cNvPr>
          <p:cNvSpPr/>
          <p:nvPr/>
        </p:nvSpPr>
        <p:spPr>
          <a:xfrm>
            <a:off x="1581374" y="368285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8CAB72EE-2E2B-5A85-4B40-6908A21B5502}"/>
              </a:ext>
            </a:extLst>
          </p:cNvPr>
          <p:cNvSpPr/>
          <p:nvPr/>
        </p:nvSpPr>
        <p:spPr>
          <a:xfrm>
            <a:off x="1114649" y="256366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a:extLst>
              <a:ext uri="{FF2B5EF4-FFF2-40B4-BE49-F238E27FC236}">
                <a16:creationId xmlns:a16="http://schemas.microsoft.com/office/drawing/2014/main" id="{2229FB38-B27B-85CF-39EF-BDC38985960A}"/>
              </a:ext>
            </a:extLst>
          </p:cNvPr>
          <p:cNvSpPr/>
          <p:nvPr/>
        </p:nvSpPr>
        <p:spPr>
          <a:xfrm>
            <a:off x="1267049" y="29446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a:extLst>
              <a:ext uri="{FF2B5EF4-FFF2-40B4-BE49-F238E27FC236}">
                <a16:creationId xmlns:a16="http://schemas.microsoft.com/office/drawing/2014/main" id="{E2B1714F-8EEA-493A-02DA-E9A639DB0638}"/>
              </a:ext>
            </a:extLst>
          </p:cNvPr>
          <p:cNvSpPr/>
          <p:nvPr/>
        </p:nvSpPr>
        <p:spPr>
          <a:xfrm>
            <a:off x="1571849" y="29446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a:extLst>
              <a:ext uri="{FF2B5EF4-FFF2-40B4-BE49-F238E27FC236}">
                <a16:creationId xmlns:a16="http://schemas.microsoft.com/office/drawing/2014/main" id="{92F1D299-5825-1630-1C75-E4EC4B3E8F9C}"/>
              </a:ext>
            </a:extLst>
          </p:cNvPr>
          <p:cNvSpPr/>
          <p:nvPr/>
        </p:nvSpPr>
        <p:spPr>
          <a:xfrm>
            <a:off x="1419449" y="27922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a:extLst>
              <a:ext uri="{FF2B5EF4-FFF2-40B4-BE49-F238E27FC236}">
                <a16:creationId xmlns:a16="http://schemas.microsoft.com/office/drawing/2014/main" id="{E4844019-0D01-0C9D-3011-8398918BD6AD}"/>
              </a:ext>
            </a:extLst>
          </p:cNvPr>
          <p:cNvSpPr/>
          <p:nvPr/>
        </p:nvSpPr>
        <p:spPr>
          <a:xfrm>
            <a:off x="18004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id="{D47CA639-9599-36B2-9F51-A47CEDE1DC24}"/>
              </a:ext>
            </a:extLst>
          </p:cNvPr>
          <p:cNvSpPr/>
          <p:nvPr/>
        </p:nvSpPr>
        <p:spPr>
          <a:xfrm>
            <a:off x="1114649" y="177150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a:extLst>
              <a:ext uri="{FF2B5EF4-FFF2-40B4-BE49-F238E27FC236}">
                <a16:creationId xmlns:a16="http://schemas.microsoft.com/office/drawing/2014/main" id="{75468AA8-2865-FBE5-DCAF-853C09036605}"/>
              </a:ext>
            </a:extLst>
          </p:cNvPr>
          <p:cNvSpPr/>
          <p:nvPr/>
        </p:nvSpPr>
        <p:spPr>
          <a:xfrm>
            <a:off x="12670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a:extLst>
              <a:ext uri="{FF2B5EF4-FFF2-40B4-BE49-F238E27FC236}">
                <a16:creationId xmlns:a16="http://schemas.microsoft.com/office/drawing/2014/main" id="{C3F069F9-96D8-B7B6-D507-32595B0086D1}"/>
              </a:ext>
            </a:extLst>
          </p:cNvPr>
          <p:cNvSpPr/>
          <p:nvPr/>
        </p:nvSpPr>
        <p:spPr>
          <a:xfrm>
            <a:off x="15718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a:extLst>
              <a:ext uri="{FF2B5EF4-FFF2-40B4-BE49-F238E27FC236}">
                <a16:creationId xmlns:a16="http://schemas.microsoft.com/office/drawing/2014/main" id="{F7BC79EF-9689-9D1C-3C76-BDDF04CD8B5A}"/>
              </a:ext>
            </a:extLst>
          </p:cNvPr>
          <p:cNvSpPr/>
          <p:nvPr/>
        </p:nvSpPr>
        <p:spPr>
          <a:xfrm>
            <a:off x="1419449" y="20001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a:extLst>
              <a:ext uri="{FF2B5EF4-FFF2-40B4-BE49-F238E27FC236}">
                <a16:creationId xmlns:a16="http://schemas.microsoft.com/office/drawing/2014/main" id="{1261A38C-4D88-F4C3-E793-E3397D718167}"/>
              </a:ext>
            </a:extLst>
          </p:cNvPr>
          <p:cNvSpPr/>
          <p:nvPr/>
        </p:nvSpPr>
        <p:spPr>
          <a:xfrm>
            <a:off x="1114649" y="18876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31D8A7E6-B494-1681-54C2-278FE95EDCE4}"/>
              </a:ext>
            </a:extLst>
          </p:cNvPr>
          <p:cNvSpPr/>
          <p:nvPr/>
        </p:nvSpPr>
        <p:spPr>
          <a:xfrm>
            <a:off x="11146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6C1E45ED-974E-A522-9853-E48E307125B2}"/>
              </a:ext>
            </a:extLst>
          </p:cNvPr>
          <p:cNvSpPr/>
          <p:nvPr/>
        </p:nvSpPr>
        <p:spPr>
          <a:xfrm>
            <a:off x="18004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A3DF725F-8DCF-436A-3B09-B005D07181A2}"/>
              </a:ext>
            </a:extLst>
          </p:cNvPr>
          <p:cNvSpPr/>
          <p:nvPr/>
        </p:nvSpPr>
        <p:spPr>
          <a:xfrm>
            <a:off x="12670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935EC80B-2E57-FE03-FB4D-5EF22F02627C}"/>
              </a:ext>
            </a:extLst>
          </p:cNvPr>
          <p:cNvSpPr/>
          <p:nvPr/>
        </p:nvSpPr>
        <p:spPr>
          <a:xfrm>
            <a:off x="15718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EDF4210E-B0FC-DE38-551B-DE9A322B3DA1}"/>
              </a:ext>
            </a:extLst>
          </p:cNvPr>
          <p:cNvSpPr/>
          <p:nvPr/>
        </p:nvSpPr>
        <p:spPr>
          <a:xfrm>
            <a:off x="16480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AD1CF111-929A-A0CF-BE96-1C99988509A8}"/>
              </a:ext>
            </a:extLst>
          </p:cNvPr>
          <p:cNvSpPr/>
          <p:nvPr/>
        </p:nvSpPr>
        <p:spPr>
          <a:xfrm>
            <a:off x="14194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a:extLst>
              <a:ext uri="{FF2B5EF4-FFF2-40B4-BE49-F238E27FC236}">
                <a16:creationId xmlns:a16="http://schemas.microsoft.com/office/drawing/2014/main" id="{F73AD121-72D8-5646-963E-DB6AF84542E5}"/>
              </a:ext>
            </a:extLst>
          </p:cNvPr>
          <p:cNvSpPr/>
          <p:nvPr/>
        </p:nvSpPr>
        <p:spPr>
          <a:xfrm>
            <a:off x="1648049" y="2649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a:extLst>
              <a:ext uri="{FF2B5EF4-FFF2-40B4-BE49-F238E27FC236}">
                <a16:creationId xmlns:a16="http://schemas.microsoft.com/office/drawing/2014/main" id="{AB40701B-83C6-1C8A-EA7B-BDC7C0CBE3C5}"/>
              </a:ext>
            </a:extLst>
          </p:cNvPr>
          <p:cNvSpPr/>
          <p:nvPr/>
        </p:nvSpPr>
        <p:spPr>
          <a:xfrm>
            <a:off x="18004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a:extLst>
              <a:ext uri="{FF2B5EF4-FFF2-40B4-BE49-F238E27FC236}">
                <a16:creationId xmlns:a16="http://schemas.microsoft.com/office/drawing/2014/main" id="{B6D34760-37BF-EFCA-9A4D-FD3C6A7367F9}"/>
              </a:ext>
            </a:extLst>
          </p:cNvPr>
          <p:cNvSpPr/>
          <p:nvPr/>
        </p:nvSpPr>
        <p:spPr>
          <a:xfrm>
            <a:off x="1343249" y="2649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a:extLst>
              <a:ext uri="{FF2B5EF4-FFF2-40B4-BE49-F238E27FC236}">
                <a16:creationId xmlns:a16="http://schemas.microsoft.com/office/drawing/2014/main" id="{9128DAF6-0B8F-7A68-B457-5CCF9EA430EA}"/>
              </a:ext>
            </a:extLst>
          </p:cNvPr>
          <p:cNvSpPr txBox="1">
            <a:spLocks noChangeArrowheads="1"/>
          </p:cNvSpPr>
          <p:nvPr/>
        </p:nvSpPr>
        <p:spPr bwMode="auto">
          <a:xfrm rot="16200000">
            <a:off x="1115443" y="1267470"/>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a:extLst>
              <a:ext uri="{FF2B5EF4-FFF2-40B4-BE49-F238E27FC236}">
                <a16:creationId xmlns:a16="http://schemas.microsoft.com/office/drawing/2014/main" id="{57779A76-0097-63D1-332A-78BF2CB34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04664"/>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a:extLst>
              <a:ext uri="{FF2B5EF4-FFF2-40B4-BE49-F238E27FC236}">
                <a16:creationId xmlns:a16="http://schemas.microsoft.com/office/drawing/2014/main" id="{3AD9A7B7-B9AF-4D63-1312-EAFDC0C5E4F2}"/>
              </a:ext>
            </a:extLst>
          </p:cNvPr>
          <p:cNvSpPr/>
          <p:nvPr/>
        </p:nvSpPr>
        <p:spPr>
          <a:xfrm>
            <a:off x="1114649" y="400511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87B241B3-8463-E858-674B-2F02A27350F1}"/>
              </a:ext>
            </a:extLst>
          </p:cNvPr>
          <p:cNvSpPr/>
          <p:nvPr/>
        </p:nvSpPr>
        <p:spPr>
          <a:xfrm>
            <a:off x="1571849" y="438611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A7ED683F-E026-1DF5-F980-E58EE543780C}"/>
              </a:ext>
            </a:extLst>
          </p:cNvPr>
          <p:cNvSpPr/>
          <p:nvPr/>
        </p:nvSpPr>
        <p:spPr>
          <a:xfrm>
            <a:off x="1114649" y="486871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a:extLst>
              <a:ext uri="{FF2B5EF4-FFF2-40B4-BE49-F238E27FC236}">
                <a16:creationId xmlns:a16="http://schemas.microsoft.com/office/drawing/2014/main" id="{1574430F-98D3-6627-160F-AF8D8DCA6E76}"/>
              </a:ext>
            </a:extLst>
          </p:cNvPr>
          <p:cNvSpPr txBox="1">
            <a:spLocks noChangeArrowheads="1"/>
          </p:cNvSpPr>
          <p:nvPr/>
        </p:nvSpPr>
        <p:spPr bwMode="auto">
          <a:xfrm>
            <a:off x="808484" y="5547648"/>
            <a:ext cx="8107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量子彈簧的能階像極了在盒子中一個一個裝入</a:t>
            </a:r>
            <a:r>
              <a:rPr lang="zh-TW" altLang="en-US" sz="1800" dirty="0">
                <a:solidFill>
                  <a:srgbClr val="FF0000"/>
                </a:solidFill>
              </a:rPr>
              <a:t>能量相同、無法分割</a:t>
            </a:r>
            <a:r>
              <a:rPr lang="zh-TW" altLang="en-US" sz="1800" dirty="0"/>
              <a:t>的粒子。</a:t>
            </a:r>
          </a:p>
        </p:txBody>
      </p:sp>
      <p:sp>
        <p:nvSpPr>
          <p:cNvPr id="35" name="文字方塊 34">
            <a:extLst>
              <a:ext uri="{FF2B5EF4-FFF2-40B4-BE49-F238E27FC236}">
                <a16:creationId xmlns:a16="http://schemas.microsoft.com/office/drawing/2014/main" id="{FB27ECDB-02B9-BCD8-6C2A-5FAF415A0ED5}"/>
              </a:ext>
            </a:extLst>
          </p:cNvPr>
          <p:cNvSpPr txBox="1">
            <a:spLocks noChangeArrowheads="1"/>
          </p:cNvSpPr>
          <p:nvPr/>
        </p:nvSpPr>
        <p:spPr bwMode="auto">
          <a:xfrm>
            <a:off x="827311" y="6021239"/>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a:extLst>
              <a:ext uri="{FF2B5EF4-FFF2-40B4-BE49-F238E27FC236}">
                <a16:creationId xmlns:a16="http://schemas.microsoft.com/office/drawing/2014/main" id="{6D0A1A8F-4BD2-7DEB-F0B8-A1F986388AEC}"/>
              </a:ext>
            </a:extLst>
          </p:cNvPr>
          <p:cNvSpPr txBox="1">
            <a:spLocks noChangeArrowheads="1"/>
          </p:cNvSpPr>
          <p:nvPr/>
        </p:nvSpPr>
        <p:spPr bwMode="auto">
          <a:xfrm>
            <a:off x="2267174" y="6021239"/>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a:extLst>
              <a:ext uri="{FF2B5EF4-FFF2-40B4-BE49-F238E27FC236}">
                <a16:creationId xmlns:a16="http://schemas.microsoft.com/office/drawing/2014/main" id="{D81DB6E7-8398-D400-76C6-B10BBFD46E34}"/>
              </a:ext>
            </a:extLst>
          </p:cNvPr>
          <p:cNvSpPr/>
          <p:nvPr/>
        </p:nvSpPr>
        <p:spPr>
          <a:xfrm>
            <a:off x="1619474" y="6092677"/>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a:extLst>
              <a:ext uri="{FF2B5EF4-FFF2-40B4-BE49-F238E27FC236}">
                <a16:creationId xmlns:a16="http://schemas.microsoft.com/office/drawing/2014/main" id="{A73F4426-B1C9-A938-6FB1-C51CE8A418AE}"/>
              </a:ext>
            </a:extLst>
          </p:cNvPr>
          <p:cNvSpPr txBox="1">
            <a:spLocks noChangeArrowheads="1"/>
          </p:cNvSpPr>
          <p:nvPr/>
        </p:nvSpPr>
        <p:spPr bwMode="auto">
          <a:xfrm>
            <a:off x="3203799" y="6021239"/>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A0751D34-AD4B-C1DB-AAB7-DA460D3F3E18}"/>
                  </a:ext>
                </a:extLst>
              </p:cNvPr>
              <p:cNvSpPr/>
              <p:nvPr/>
            </p:nvSpPr>
            <p:spPr>
              <a:xfrm>
                <a:off x="4264790" y="5901475"/>
                <a:ext cx="932756" cy="61087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𝑛</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𝐸</m:t>
                          </m:r>
                        </m:num>
                        <m:den>
                          <m:r>
                            <a:rPr lang="en-US" altLang="zh-TW" sz="1800" i="1">
                              <a:latin typeface="Cambria Math"/>
                            </a:rPr>
                            <m:t>h</m:t>
                          </m:r>
                          <m:r>
                            <a:rPr lang="en-US" altLang="zh-TW" sz="1800" i="1" smtClean="0">
                              <a:latin typeface="Cambria Math" panose="02040503050406030204" pitchFamily="18" charset="0"/>
                              <a:ea typeface="Cambria Math" panose="02040503050406030204" pitchFamily="18" charset="0"/>
                            </a:rPr>
                            <m:t>𝜈</m:t>
                          </m:r>
                        </m:den>
                      </m:f>
                    </m:oMath>
                  </m:oMathPara>
                </a14:m>
                <a:endParaRPr lang="zh-TW" altLang="en-US" sz="1800" dirty="0"/>
              </a:p>
            </p:txBody>
          </p:sp>
        </mc:Choice>
        <mc:Fallback xmlns="">
          <p:sp>
            <p:nvSpPr>
              <p:cNvPr id="38" name="矩形 37">
                <a:extLst>
                  <a:ext uri="{FF2B5EF4-FFF2-40B4-BE49-F238E27FC236}">
                    <a16:creationId xmlns:a16="http://schemas.microsoft.com/office/drawing/2014/main" id="{A0751D34-AD4B-C1DB-AAB7-DA460D3F3E18}"/>
                  </a:ext>
                </a:extLst>
              </p:cNvPr>
              <p:cNvSpPr>
                <a:spLocks noRot="1" noChangeAspect="1" noMove="1" noResize="1" noEditPoints="1" noAdjustHandles="1" noChangeArrowheads="1" noChangeShapeType="1" noTextEdit="1"/>
              </p:cNvSpPr>
              <p:nvPr/>
            </p:nvSpPr>
            <p:spPr>
              <a:xfrm>
                <a:off x="4264790" y="5901475"/>
                <a:ext cx="932756" cy="610873"/>
              </a:xfrm>
              <a:prstGeom prst="rect">
                <a:avLst/>
              </a:prstGeom>
              <a:blipFill>
                <a:blip r:embed="rId3"/>
                <a:stretch>
                  <a:fillRect b="-6122"/>
                </a:stretch>
              </a:blipFill>
            </p:spPr>
            <p:txBody>
              <a:bodyPr/>
              <a:lstStyle/>
              <a:p>
                <a:r>
                  <a:rPr lang="en-US">
                    <a:noFill/>
                  </a:rPr>
                  <a:t> </a:t>
                </a:r>
              </a:p>
            </p:txBody>
          </p:sp>
        </mc:Fallback>
      </mc:AlternateContent>
      <p:pic>
        <p:nvPicPr>
          <p:cNvPr id="25" name="Graphic 24" descr="Cat with solid fill">
            <a:extLst>
              <a:ext uri="{FF2B5EF4-FFF2-40B4-BE49-F238E27FC236}">
                <a16:creationId xmlns:a16="http://schemas.microsoft.com/office/drawing/2014/main" id="{B18B8BDD-7C3D-17CA-50D2-DA31E0132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pic>
        <p:nvPicPr>
          <p:cNvPr id="26" name="Picture 11" descr="f_1994480_1">
            <a:extLst>
              <a:ext uri="{FF2B5EF4-FFF2-40B4-BE49-F238E27FC236}">
                <a16:creationId xmlns:a16="http://schemas.microsoft.com/office/drawing/2014/main" id="{14EA3562-3E79-CF4B-1884-1CC9E1FA5A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132" b="6320"/>
          <a:stretch>
            <a:fillRect/>
          </a:stretch>
        </p:blipFill>
        <p:spPr bwMode="auto">
          <a:xfrm>
            <a:off x="6740748" y="3268264"/>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F15_05">
            <a:extLst>
              <a:ext uri="{FF2B5EF4-FFF2-40B4-BE49-F238E27FC236}">
                <a16:creationId xmlns:a16="http://schemas.microsoft.com/office/drawing/2014/main" id="{74AF3C83-2F13-49A2-D540-6FD1A55B1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6078"/>
          <a:stretch>
            <a:fillRect/>
          </a:stretch>
        </p:blipFill>
        <p:spPr bwMode="auto">
          <a:xfrm>
            <a:off x="6652716" y="684064"/>
            <a:ext cx="2470869" cy="78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5EA73CF-34C0-FFC8-B75C-D2E42092D347}"/>
                  </a:ext>
                </a:extLst>
              </p:cNvPr>
              <p:cNvSpPr txBox="1"/>
              <p:nvPr/>
            </p:nvSpPr>
            <p:spPr>
              <a:xfrm>
                <a:off x="3163771" y="4306937"/>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9" name="TextBox 28">
                <a:extLst>
                  <a:ext uri="{FF2B5EF4-FFF2-40B4-BE49-F238E27FC236}">
                    <a16:creationId xmlns:a16="http://schemas.microsoft.com/office/drawing/2014/main" id="{A5EA73CF-34C0-FFC8-B75C-D2E42092D347}"/>
                  </a:ext>
                </a:extLst>
              </p:cNvPr>
              <p:cNvSpPr txBox="1">
                <a:spLocks noRot="1" noChangeAspect="1" noMove="1" noResize="1" noEditPoints="1" noAdjustHandles="1" noChangeArrowheads="1" noChangeShapeType="1" noTextEdit="1"/>
              </p:cNvSpPr>
              <p:nvPr/>
            </p:nvSpPr>
            <p:spPr>
              <a:xfrm>
                <a:off x="3163771" y="4306937"/>
                <a:ext cx="309502" cy="307777"/>
              </a:xfrm>
              <a:prstGeom prst="rect">
                <a:avLst/>
              </a:prstGeom>
              <a:blipFill>
                <a:blip r:embed="rId8"/>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DFE4E3C-EDBF-DC55-75E8-5C0E4C7F597A}"/>
                  </a:ext>
                </a:extLst>
              </p:cNvPr>
              <p:cNvSpPr txBox="1"/>
              <p:nvPr/>
            </p:nvSpPr>
            <p:spPr>
              <a:xfrm flipH="1">
                <a:off x="3062944" y="3526680"/>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2" name="TextBox 31">
                <a:extLst>
                  <a:ext uri="{FF2B5EF4-FFF2-40B4-BE49-F238E27FC236}">
                    <a16:creationId xmlns:a16="http://schemas.microsoft.com/office/drawing/2014/main" id="{0DFE4E3C-EDBF-DC55-75E8-5C0E4C7F597A}"/>
                  </a:ext>
                </a:extLst>
              </p:cNvPr>
              <p:cNvSpPr txBox="1">
                <a:spLocks noRot="1" noChangeAspect="1" noMove="1" noResize="1" noEditPoints="1" noAdjustHandles="1" noChangeArrowheads="1" noChangeShapeType="1" noTextEdit="1"/>
              </p:cNvSpPr>
              <p:nvPr/>
            </p:nvSpPr>
            <p:spPr>
              <a:xfrm flipH="1">
                <a:off x="3062944" y="3526680"/>
                <a:ext cx="430889" cy="307777"/>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F0C824-CE4F-2DDE-257D-A4BBD29DABEA}"/>
                  </a:ext>
                </a:extLst>
              </p:cNvPr>
              <p:cNvSpPr txBox="1"/>
              <p:nvPr/>
            </p:nvSpPr>
            <p:spPr>
              <a:xfrm>
                <a:off x="3056834" y="2668971"/>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3" name="TextBox 32">
                <a:extLst>
                  <a:ext uri="{FF2B5EF4-FFF2-40B4-BE49-F238E27FC236}">
                    <a16:creationId xmlns:a16="http://schemas.microsoft.com/office/drawing/2014/main" id="{F6F0C824-CE4F-2DDE-257D-A4BBD29DABEA}"/>
                  </a:ext>
                </a:extLst>
              </p:cNvPr>
              <p:cNvSpPr txBox="1">
                <a:spLocks noRot="1" noChangeAspect="1" noMove="1" noResize="1" noEditPoints="1" noAdjustHandles="1" noChangeArrowheads="1" noChangeShapeType="1" noTextEdit="1"/>
              </p:cNvSpPr>
              <p:nvPr/>
            </p:nvSpPr>
            <p:spPr>
              <a:xfrm>
                <a:off x="3056834" y="2668971"/>
                <a:ext cx="416439" cy="307777"/>
              </a:xfrm>
              <a:prstGeom prst="rect">
                <a:avLst/>
              </a:prstGeom>
              <a:blipFill>
                <a:blip r:embed="rId10"/>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4868183-C96B-0F80-F921-923724E1F606}"/>
                  </a:ext>
                </a:extLst>
              </p:cNvPr>
              <p:cNvSpPr txBox="1"/>
              <p:nvPr/>
            </p:nvSpPr>
            <p:spPr>
              <a:xfrm>
                <a:off x="3075267" y="1844725"/>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4" name="TextBox 33">
                <a:extLst>
                  <a:ext uri="{FF2B5EF4-FFF2-40B4-BE49-F238E27FC236}">
                    <a16:creationId xmlns:a16="http://schemas.microsoft.com/office/drawing/2014/main" id="{D4868183-C96B-0F80-F921-923724E1F606}"/>
                  </a:ext>
                </a:extLst>
              </p:cNvPr>
              <p:cNvSpPr txBox="1">
                <a:spLocks noRot="1" noChangeAspect="1" noMove="1" noResize="1" noEditPoints="1" noAdjustHandles="1" noChangeArrowheads="1" noChangeShapeType="1" noTextEdit="1"/>
              </p:cNvSpPr>
              <p:nvPr/>
            </p:nvSpPr>
            <p:spPr>
              <a:xfrm>
                <a:off x="3075267" y="1844725"/>
                <a:ext cx="467835" cy="307777"/>
              </a:xfrm>
              <a:prstGeom prst="rect">
                <a:avLst/>
              </a:prstGeom>
              <a:blipFill>
                <a:blip r:embed="rId11"/>
                <a:stretch>
                  <a:fillRect/>
                </a:stretch>
              </a:blipFill>
              <a:ln>
                <a:noFill/>
              </a:ln>
            </p:spPr>
            <p:txBody>
              <a:bodyPr/>
              <a:lstStyle/>
              <a:p>
                <a:r>
                  <a:rPr lang="en-US">
                    <a:noFill/>
                  </a:rPr>
                  <a:t> </a:t>
                </a:r>
              </a:p>
            </p:txBody>
          </p:sp>
        </mc:Fallback>
      </mc:AlternateContent>
      <p:sp>
        <p:nvSpPr>
          <p:cNvPr id="40" name="TextBox 39">
            <a:extLst>
              <a:ext uri="{FF2B5EF4-FFF2-40B4-BE49-F238E27FC236}">
                <a16:creationId xmlns:a16="http://schemas.microsoft.com/office/drawing/2014/main" id="{F42737C7-85CD-69AE-6844-CC1EAF7E1CEC}"/>
              </a:ext>
            </a:extLst>
          </p:cNvPr>
          <p:cNvSpPr txBox="1"/>
          <p:nvPr/>
        </p:nvSpPr>
        <p:spPr>
          <a:xfrm>
            <a:off x="811053" y="6484570"/>
            <a:ext cx="4824809" cy="369332"/>
          </a:xfrm>
          <a:prstGeom prst="rect">
            <a:avLst/>
          </a:prstGeom>
          <a:noFill/>
        </p:spPr>
        <p:txBody>
          <a:bodyPr wrap="square" rtlCol="0">
            <a:spAutoFit/>
          </a:bodyPr>
          <a:lstStyle/>
          <a:p>
            <a:pPr algn="l"/>
            <a:r>
              <a:rPr lang="en-US" sz="1800" dirty="0" err="1">
                <a:latin typeface="Cambria Math" panose="02040503050406030204" pitchFamily="18" charset="0"/>
              </a:rPr>
              <a:t>此相似性沒有逃過愛因斯坦的目光</a:t>
            </a:r>
            <a:r>
              <a:rPr lang="en-US" sz="1800" dirty="0">
                <a:latin typeface="Cambria Math" panose="02040503050406030204" pitchFamily="18" charset="0"/>
              </a:rPr>
              <a:t>！</a:t>
            </a:r>
          </a:p>
        </p:txBody>
      </p:sp>
    </p:spTree>
    <p:extLst>
      <p:ext uri="{BB962C8B-B14F-4D97-AF65-F5344CB8AC3E}">
        <p14:creationId xmlns:p14="http://schemas.microsoft.com/office/powerpoint/2010/main" val="8244479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ACFF-F4C2-4050-1295-DFB730B70376}"/>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2B3F99D3-1EEE-E906-2C59-26B5796A867F}"/>
              </a:ext>
            </a:extLst>
          </p:cNvPr>
          <p:cNvSpPr/>
          <p:nvPr/>
        </p:nvSpPr>
        <p:spPr>
          <a:xfrm>
            <a:off x="971600" y="1386061"/>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7" name="Picture 4" descr="412px-Max-Planck-und-Albert-Einstein">
            <a:extLst>
              <a:ext uri="{FF2B5EF4-FFF2-40B4-BE49-F238E27FC236}">
                <a16:creationId xmlns:a16="http://schemas.microsoft.com/office/drawing/2014/main" id="{D02B06AA-F946-541B-7C04-458F162D9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92696"/>
            <a:ext cx="23749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2" descr="黑體01">
            <a:extLst>
              <a:ext uri="{FF2B5EF4-FFF2-40B4-BE49-F238E27FC236}">
                <a16:creationId xmlns:a16="http://schemas.microsoft.com/office/drawing/2014/main" id="{98193F47-BF2B-498C-211D-2F60AC7DC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14" t="6732" r="40863"/>
          <a:stretch>
            <a:fillRect/>
          </a:stretch>
        </p:blipFill>
        <p:spPr bwMode="auto">
          <a:xfrm>
            <a:off x="1540981" y="1485670"/>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a:extLst>
              <a:ext uri="{FF2B5EF4-FFF2-40B4-BE49-F238E27FC236}">
                <a16:creationId xmlns:a16="http://schemas.microsoft.com/office/drawing/2014/main" id="{97D9F5C3-27C4-7296-9774-E3CCB45D4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078"/>
          <a:stretch>
            <a:fillRect/>
          </a:stretch>
        </p:blipFill>
        <p:spPr bwMode="auto">
          <a:xfrm>
            <a:off x="2045806" y="3573232"/>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9">
            <a:extLst>
              <a:ext uri="{FF2B5EF4-FFF2-40B4-BE49-F238E27FC236}">
                <a16:creationId xmlns:a16="http://schemas.microsoft.com/office/drawing/2014/main" id="{84F751D6-8F70-024A-966B-C1876243E0AB}"/>
              </a:ext>
            </a:extLst>
          </p:cNvPr>
          <p:cNvSpPr txBox="1">
            <a:spLocks noChangeArrowheads="1"/>
          </p:cNvSpPr>
          <p:nvPr/>
        </p:nvSpPr>
        <p:spPr bwMode="auto">
          <a:xfrm>
            <a:off x="1469543" y="4204097"/>
            <a:ext cx="7704138"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en-US" altLang="zh-TW" sz="1800" dirty="0">
                <a:latin typeface="Times New Roman" panose="02020603050405020304" pitchFamily="18" charset="0"/>
                <a:cs typeface="Times New Roman" panose="02020603050405020304" pitchFamily="18" charset="0"/>
              </a:rPr>
              <a:t>Planck</a:t>
            </a:r>
            <a:r>
              <a:rPr lang="zh-TW" altLang="en-US" sz="1800" dirty="0">
                <a:latin typeface="Times New Roman" panose="02020603050405020304" pitchFamily="18" charset="0"/>
                <a:cs typeface="Times New Roman" panose="02020603050405020304" pitchFamily="18" charset="0"/>
              </a:rPr>
              <a:t> </a:t>
            </a:r>
            <a:r>
              <a:rPr lang="zh-TW" altLang="en-US" sz="1800" dirty="0"/>
              <a:t>的分析是針對空腔器壁上的簡諧振盪器，</a:t>
            </a:r>
            <a:endParaRPr lang="zh-TW" altLang="en-US" sz="1800" dirty="0">
              <a:cs typeface="Times New Roman" pitchFamily="18" charset="0"/>
            </a:endParaRPr>
          </a:p>
        </p:txBody>
      </p:sp>
      <p:sp>
        <p:nvSpPr>
          <p:cNvPr id="103431" name="Text Box 10">
            <a:extLst>
              <a:ext uri="{FF2B5EF4-FFF2-40B4-BE49-F238E27FC236}">
                <a16:creationId xmlns:a16="http://schemas.microsoft.com/office/drawing/2014/main" id="{836D41E5-8860-4573-16AD-FFE88D7CE31F}"/>
              </a:ext>
            </a:extLst>
          </p:cNvPr>
          <p:cNvSpPr txBox="1">
            <a:spLocks noChangeArrowheads="1"/>
          </p:cNvSpPr>
          <p:nvPr/>
        </p:nvSpPr>
        <p:spPr bwMode="auto">
          <a:xfrm>
            <a:off x="1469543" y="4977756"/>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Einstein</a:t>
            </a:r>
            <a:r>
              <a:rPr lang="zh-TW" altLang="en-US" sz="1800" dirty="0">
                <a:latin typeface="Times New Roman" pitchFamily="18" charset="0"/>
                <a:cs typeface="Times New Roman" pitchFamily="18" charset="0"/>
              </a:rPr>
              <a:t> </a:t>
            </a:r>
            <a:r>
              <a:rPr lang="zh-TW" altLang="en-US" sz="1800" dirty="0">
                <a:cs typeface="Times New Roman" pitchFamily="18" charset="0"/>
              </a:rPr>
              <a:t>在</a:t>
            </a:r>
            <a:r>
              <a:rPr lang="en-US" altLang="zh-TW" sz="1800" dirty="0">
                <a:latin typeface="Times New Roman" panose="02020603050405020304" pitchFamily="18" charset="0"/>
                <a:cs typeface="Times New Roman" panose="02020603050405020304" pitchFamily="18" charset="0"/>
              </a:rPr>
              <a:t>5</a:t>
            </a:r>
            <a:r>
              <a:rPr lang="zh-TW" altLang="en-US" sz="1800" dirty="0">
                <a:cs typeface="Times New Roman" pitchFamily="18" charset="0"/>
              </a:rPr>
              <a:t>年後提出另一個推導！</a:t>
            </a:r>
          </a:p>
        </p:txBody>
      </p:sp>
      <p:pic>
        <p:nvPicPr>
          <p:cNvPr id="103432" name="Picture 2" descr="F15_05">
            <a:extLst>
              <a:ext uri="{FF2B5EF4-FFF2-40B4-BE49-F238E27FC236}">
                <a16:creationId xmlns:a16="http://schemas.microsoft.com/office/drawing/2014/main" id="{D3F77DA1-AE02-10BD-570D-BA5886FF3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109181" y="2693757"/>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a:extLst>
              <a:ext uri="{FF2B5EF4-FFF2-40B4-BE49-F238E27FC236}">
                <a16:creationId xmlns:a16="http://schemas.microsoft.com/office/drawing/2014/main" id="{CF8C6DE3-32B7-1056-D90F-3C2A214A0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6078"/>
          <a:stretch>
            <a:fillRect/>
          </a:stretch>
        </p:blipFill>
        <p:spPr bwMode="auto">
          <a:xfrm>
            <a:off x="1685443" y="1485670"/>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7">
            <a:extLst>
              <a:ext uri="{FF2B5EF4-FFF2-40B4-BE49-F238E27FC236}">
                <a16:creationId xmlns:a16="http://schemas.microsoft.com/office/drawing/2014/main" id="{1254C661-0B7D-7521-CCFB-730FB6562F70}"/>
              </a:ext>
            </a:extLst>
          </p:cNvPr>
          <p:cNvSpPr txBox="1">
            <a:spLocks noChangeArrowheads="1"/>
          </p:cNvSpPr>
          <p:nvPr/>
        </p:nvSpPr>
        <p:spPr bwMode="auto">
          <a:xfrm>
            <a:off x="1466455" y="5453958"/>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黑體輻射可不可以計算預測？</a:t>
            </a:r>
            <a:r>
              <a:rPr lang="en-US" altLang="zh-TW" sz="1800" dirty="0">
                <a:latin typeface="Times New Roman" panose="02020603050405020304" pitchFamily="18" charset="0"/>
                <a:cs typeface="Times New Roman" panose="02020603050405020304" pitchFamily="18" charset="0"/>
              </a:rPr>
              <a:t>Einstein</a:t>
            </a:r>
            <a:r>
              <a:rPr lang="zh-TW" altLang="en-US" sz="1800" dirty="0"/>
              <a:t>的版本。</a:t>
            </a:r>
          </a:p>
        </p:txBody>
      </p:sp>
    </p:spTree>
    <p:extLst>
      <p:ext uri="{BB962C8B-B14F-4D97-AF65-F5344CB8AC3E}">
        <p14:creationId xmlns:p14="http://schemas.microsoft.com/office/powerpoint/2010/main" val="29033267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1B3F-0BE5-97A6-441D-65CBE8AF4157}"/>
            </a:ext>
          </a:extLst>
        </p:cNvPr>
        <p:cNvGrpSpPr/>
        <p:nvPr/>
      </p:nvGrpSpPr>
      <p:grpSpPr>
        <a:xfrm>
          <a:off x="0" y="0"/>
          <a:ext cx="0" cy="0"/>
          <a:chOff x="0" y="0"/>
          <a:chExt cx="0" cy="0"/>
        </a:xfrm>
      </p:grpSpPr>
      <p:pic>
        <p:nvPicPr>
          <p:cNvPr id="10244" name="Picture 11" descr="F16_23">
            <a:extLst>
              <a:ext uri="{FF2B5EF4-FFF2-40B4-BE49-F238E27FC236}">
                <a16:creationId xmlns:a16="http://schemas.microsoft.com/office/drawing/2014/main" id="{9FD46AB5-4AD5-38D6-CE72-D0CD34F1D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6008785" y="425809"/>
            <a:ext cx="2307333" cy="338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a:extLst>
              <a:ext uri="{FF2B5EF4-FFF2-40B4-BE49-F238E27FC236}">
                <a16:creationId xmlns:a16="http://schemas.microsoft.com/office/drawing/2014/main" id="{3CC4DC52-FB87-16EF-1484-54B7BC4FAB67}"/>
              </a:ext>
            </a:extLst>
          </p:cNvPr>
          <p:cNvSpPr txBox="1">
            <a:spLocks noChangeArrowheads="1"/>
          </p:cNvSpPr>
          <p:nvPr/>
        </p:nvSpPr>
        <p:spPr bwMode="auto">
          <a:xfrm>
            <a:off x="754856" y="5013697"/>
            <a:ext cx="799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000000"/>
                </a:solidFill>
              </a:rPr>
              <a:t>空腔中的電磁波是被腔壁邊界限制的波，這樣的波不傳播，稱為駐波。</a:t>
            </a:r>
          </a:p>
        </p:txBody>
      </p:sp>
      <p:sp>
        <p:nvSpPr>
          <p:cNvPr id="111620" name="Text Box 10">
            <a:extLst>
              <a:ext uri="{FF2B5EF4-FFF2-40B4-BE49-F238E27FC236}">
                <a16:creationId xmlns:a16="http://schemas.microsoft.com/office/drawing/2014/main" id="{5DD369A9-E4C2-B5B8-95F7-A7A457D85254}"/>
              </a:ext>
            </a:extLst>
          </p:cNvPr>
          <p:cNvSpPr txBox="1">
            <a:spLocks noChangeArrowheads="1"/>
          </p:cNvSpPr>
          <p:nvPr/>
        </p:nvSpPr>
        <p:spPr bwMode="auto">
          <a:xfrm>
            <a:off x="827881" y="763959"/>
            <a:ext cx="590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000000"/>
                </a:solidFill>
              </a:rPr>
              <a:t>空腔內的輻射電磁波來回反射，疊加成為駐波。</a:t>
            </a:r>
          </a:p>
        </p:txBody>
      </p:sp>
      <p:sp>
        <p:nvSpPr>
          <p:cNvPr id="10249" name="文字方塊 8">
            <a:extLst>
              <a:ext uri="{FF2B5EF4-FFF2-40B4-BE49-F238E27FC236}">
                <a16:creationId xmlns:a16="http://schemas.microsoft.com/office/drawing/2014/main" id="{ABEB17D4-A99B-8A59-F305-72E79A658BD0}"/>
              </a:ext>
            </a:extLst>
          </p:cNvPr>
          <p:cNvSpPr txBox="1">
            <a:spLocks noChangeArrowheads="1"/>
          </p:cNvSpPr>
          <p:nvPr/>
        </p:nvSpPr>
        <p:spPr bwMode="auto">
          <a:xfrm>
            <a:off x="754856" y="5372472"/>
            <a:ext cx="504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solidFill>
                  <a:srgbClr val="000000"/>
                </a:solidFill>
              </a:rPr>
              <a:t>因為邊界的限制，駐波的模式滿足特定的形式。</a:t>
            </a:r>
          </a:p>
        </p:txBody>
      </p:sp>
      <p:graphicFrame>
        <p:nvGraphicFramePr>
          <p:cNvPr id="10242" name="Object 13">
            <a:extLst>
              <a:ext uri="{FF2B5EF4-FFF2-40B4-BE49-F238E27FC236}">
                <a16:creationId xmlns:a16="http://schemas.microsoft.com/office/drawing/2014/main" id="{C4181AD3-E2E9-EE47-AC30-DD2ACD0EEE1D}"/>
              </a:ext>
            </a:extLst>
          </p:cNvPr>
          <p:cNvGraphicFramePr>
            <a:graphicFrameLocks noChangeAspect="1"/>
          </p:cNvGraphicFramePr>
          <p:nvPr>
            <p:extLst>
              <p:ext uri="{D42A27DB-BD31-4B8C-83A1-F6EECF244321}">
                <p14:modId xmlns:p14="http://schemas.microsoft.com/office/powerpoint/2010/main" val="2604273061"/>
              </p:ext>
            </p:extLst>
          </p:nvPr>
        </p:nvGraphicFramePr>
        <p:xfrm>
          <a:off x="7308056" y="4221534"/>
          <a:ext cx="323850" cy="381000"/>
        </p:xfrm>
        <a:graphic>
          <a:graphicData uri="http://schemas.openxmlformats.org/presentationml/2006/ole">
            <mc:AlternateContent xmlns:mc="http://schemas.openxmlformats.org/markup-compatibility/2006">
              <mc:Choice xmlns:v="urn:schemas-microsoft-com:vml" Requires="v">
                <p:oleObj name="方程式" r:id="rId3" imgW="76101" imgH="190252" progId="Equation.3">
                  <p:embed/>
                </p:oleObj>
              </mc:Choice>
              <mc:Fallback>
                <p:oleObj name="方程式" r:id="rId3" imgW="76101" imgH="190252" progId="Equation.3">
                  <p:embed/>
                  <p:pic>
                    <p:nvPicPr>
                      <p:cNvPr id="10242" name="Object 13">
                        <a:extLst>
                          <a:ext uri="{FF2B5EF4-FFF2-40B4-BE49-F238E27FC236}">
                            <a16:creationId xmlns:a16="http://schemas.microsoft.com/office/drawing/2014/main" id="{C4181AD3-E2E9-EE47-AC30-DD2ACD0EE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056" y="4221534"/>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 name="Object 14">
            <a:extLst>
              <a:ext uri="{FF2B5EF4-FFF2-40B4-BE49-F238E27FC236}">
                <a16:creationId xmlns:a16="http://schemas.microsoft.com/office/drawing/2014/main" id="{C0656AEE-17C6-F1CF-DB39-53DA183EF042}"/>
              </a:ext>
            </a:extLst>
          </p:cNvPr>
          <p:cNvGraphicFramePr>
            <a:graphicFrameLocks noChangeAspect="1"/>
          </p:cNvGraphicFramePr>
          <p:nvPr>
            <p:extLst>
              <p:ext uri="{D42A27DB-BD31-4B8C-83A1-F6EECF244321}">
                <p14:modId xmlns:p14="http://schemas.microsoft.com/office/powerpoint/2010/main" val="819712369"/>
              </p:ext>
            </p:extLst>
          </p:nvPr>
        </p:nvGraphicFramePr>
        <p:xfrm>
          <a:off x="827881" y="5805859"/>
          <a:ext cx="1720850" cy="628650"/>
        </p:xfrm>
        <a:graphic>
          <a:graphicData uri="http://schemas.openxmlformats.org/presentationml/2006/ole">
            <mc:AlternateContent xmlns:mc="http://schemas.openxmlformats.org/markup-compatibility/2006">
              <mc:Choice xmlns:v="urn:schemas-microsoft-com:vml" Requires="v">
                <p:oleObj name="方程式" r:id="rId5" imgW="1079032" imgH="393529" progId="Equation.3">
                  <p:embed/>
                </p:oleObj>
              </mc:Choice>
              <mc:Fallback>
                <p:oleObj name="方程式" r:id="rId5" imgW="1079032" imgH="393529" progId="Equation.3">
                  <p:embed/>
                  <p:pic>
                    <p:nvPicPr>
                      <p:cNvPr id="18" name="Object 14">
                        <a:extLst>
                          <a:ext uri="{FF2B5EF4-FFF2-40B4-BE49-F238E27FC236}">
                            <a16:creationId xmlns:a16="http://schemas.microsoft.com/office/drawing/2014/main" id="{C0656AEE-17C6-F1CF-DB39-53DA183EF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881" y="5805859"/>
                        <a:ext cx="1720850" cy="6286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11624" name="Picture 2" descr="http://rugth30.phys.rug.nl/quantummechanics/_derived/black_body.htm_txt_CAVITY.gif">
            <a:extLst>
              <a:ext uri="{FF2B5EF4-FFF2-40B4-BE49-F238E27FC236}">
                <a16:creationId xmlns:a16="http://schemas.microsoft.com/office/drawing/2014/main" id="{BAC86FE4-3846-B61C-36D8-39D56E0C2E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879" y="1136227"/>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a:extLst>
              <a:ext uri="{FF2B5EF4-FFF2-40B4-BE49-F238E27FC236}">
                <a16:creationId xmlns:a16="http://schemas.microsoft.com/office/drawing/2014/main" id="{8FA693F7-9158-D12F-25ED-445D8DCC216B}"/>
              </a:ext>
            </a:extLst>
          </p:cNvPr>
          <p:cNvSpPr/>
          <p:nvPr/>
        </p:nvSpPr>
        <p:spPr>
          <a:xfrm rot="2682944">
            <a:off x="4742093" y="2650737"/>
            <a:ext cx="863600" cy="79216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solidFill>
                <a:srgbClr val="FFFFFF"/>
              </a:solidFill>
            </a:endParaRPr>
          </a:p>
        </p:txBody>
      </p:sp>
      <p:sp>
        <p:nvSpPr>
          <p:cNvPr id="111626" name="Text Box 10">
            <a:extLst>
              <a:ext uri="{FF2B5EF4-FFF2-40B4-BE49-F238E27FC236}">
                <a16:creationId xmlns:a16="http://schemas.microsoft.com/office/drawing/2014/main" id="{05EACF60-D49B-AD08-0FC8-B5855B28AE54}"/>
              </a:ext>
            </a:extLst>
          </p:cNvPr>
          <p:cNvSpPr txBox="1">
            <a:spLocks noChangeArrowheads="1"/>
          </p:cNvSpPr>
          <p:nvPr/>
        </p:nvSpPr>
        <p:spPr bwMode="auto">
          <a:xfrm>
            <a:off x="827880" y="373434"/>
            <a:ext cx="5687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000000"/>
                </a:solidFill>
              </a:rPr>
              <a:t>愛因斯坦直接針對空腔內熱平衡時的輻射電磁波：</a:t>
            </a:r>
          </a:p>
        </p:txBody>
      </p:sp>
      <p:pic>
        <p:nvPicPr>
          <p:cNvPr id="22" name="Picture 8" descr="F16_19">
            <a:extLst>
              <a:ext uri="{FF2B5EF4-FFF2-40B4-BE49-F238E27FC236}">
                <a16:creationId xmlns:a16="http://schemas.microsoft.com/office/drawing/2014/main" id="{562C91D9-F1AC-AFF1-EF4A-63FD227640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3043"/>
          <a:stretch>
            <a:fillRect/>
          </a:stretch>
        </p:blipFill>
        <p:spPr bwMode="auto">
          <a:xfrm>
            <a:off x="827881" y="4077072"/>
            <a:ext cx="748823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0911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7F7A-568F-E890-08A1-5E0959315693}"/>
            </a:ext>
          </a:extLst>
        </p:cNvPr>
        <p:cNvGrpSpPr/>
        <p:nvPr/>
      </p:nvGrpSpPr>
      <p:grpSpPr>
        <a:xfrm>
          <a:off x="0" y="0"/>
          <a:ext cx="0" cy="0"/>
          <a:chOff x="0" y="0"/>
          <a:chExt cx="0" cy="0"/>
        </a:xfrm>
      </p:grpSpPr>
      <p:pic>
        <p:nvPicPr>
          <p:cNvPr id="87042" name="Picture 11" descr="F16_23">
            <a:extLst>
              <a:ext uri="{FF2B5EF4-FFF2-40B4-BE49-F238E27FC236}">
                <a16:creationId xmlns:a16="http://schemas.microsoft.com/office/drawing/2014/main" id="{B93FFB4B-D34E-3198-C3FB-0069B637A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428625" y="1571625"/>
            <a:ext cx="28479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a:extLst>
              <a:ext uri="{FF2B5EF4-FFF2-40B4-BE49-F238E27FC236}">
                <a16:creationId xmlns:a16="http://schemas.microsoft.com/office/drawing/2014/main" id="{9E649FE5-3276-6DDB-36CB-CB93580A4DA7}"/>
              </a:ext>
            </a:extLst>
          </p:cNvPr>
          <p:cNvSpPr txBox="1">
            <a:spLocks noChangeArrowheads="1"/>
          </p:cNvSpPr>
          <p:nvPr/>
        </p:nvSpPr>
        <p:spPr bwMode="auto">
          <a:xfrm>
            <a:off x="4283968" y="5373688"/>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每一個駐波模式如同一個振動的彈簧！</a:t>
            </a:r>
          </a:p>
        </p:txBody>
      </p:sp>
      <p:pic>
        <p:nvPicPr>
          <p:cNvPr id="71692" name="Picture 2" descr="F15_05">
            <a:extLst>
              <a:ext uri="{FF2B5EF4-FFF2-40B4-BE49-F238E27FC236}">
                <a16:creationId xmlns:a16="http://schemas.microsoft.com/office/drawing/2014/main" id="{7E5BB229-C018-5A08-C1E1-DA9F2FCDB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268538" y="234950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a:extLst>
              <a:ext uri="{FF2B5EF4-FFF2-40B4-BE49-F238E27FC236}">
                <a16:creationId xmlns:a16="http://schemas.microsoft.com/office/drawing/2014/main" id="{55FF8633-A883-4171-1C7F-F87557C69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400526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a:extLst>
              <a:ext uri="{FF2B5EF4-FFF2-40B4-BE49-F238E27FC236}">
                <a16:creationId xmlns:a16="http://schemas.microsoft.com/office/drawing/2014/main" id="{DE15C331-9011-374A-AF95-CBDE09A8C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537368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
            <a:extLst>
              <a:ext uri="{FF2B5EF4-FFF2-40B4-BE49-F238E27FC236}">
                <a16:creationId xmlns:a16="http://schemas.microsoft.com/office/drawing/2014/main" id="{A71B51EE-FB1A-875E-6C30-9C35C167B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162" y="284304"/>
            <a:ext cx="4860013" cy="16200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C1182CEF-7879-A434-9549-E1B6368A3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6970" y="2200499"/>
            <a:ext cx="2609205" cy="2457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7">
            <a:extLst>
              <a:ext uri="{FF2B5EF4-FFF2-40B4-BE49-F238E27FC236}">
                <a16:creationId xmlns:a16="http://schemas.microsoft.com/office/drawing/2014/main" id="{BA4803DB-720E-9F7E-0417-EEF055BE0881}"/>
              </a:ext>
            </a:extLst>
          </p:cNvPr>
          <p:cNvSpPr txBox="1">
            <a:spLocks noChangeArrowheads="1"/>
          </p:cNvSpPr>
          <p:nvPr/>
        </p:nvSpPr>
        <p:spPr bwMode="auto">
          <a:xfrm>
            <a:off x="4283968" y="4876914"/>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駐波是一個振盪的模式！</a:t>
            </a:r>
          </a:p>
        </p:txBody>
      </p:sp>
    </p:spTree>
    <p:extLst>
      <p:ext uri="{BB962C8B-B14F-4D97-AF65-F5344CB8AC3E}">
        <p14:creationId xmlns:p14="http://schemas.microsoft.com/office/powerpoint/2010/main" val="25626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92"/>
                                        </p:tgtEl>
                                        <p:attrNameLst>
                                          <p:attrName>style.visibility</p:attrName>
                                        </p:attrNameLst>
                                      </p:cBhvr>
                                      <p:to>
                                        <p:strVal val="visible"/>
                                      </p:to>
                                    </p:set>
                                    <p:anim calcmode="lin" valueType="num">
                                      <p:cBhvr additive="base">
                                        <p:cTn id="11" dur="500" fill="hold"/>
                                        <p:tgtEl>
                                          <p:spTgt spid="71692"/>
                                        </p:tgtEl>
                                        <p:attrNameLst>
                                          <p:attrName>ppt_x</p:attrName>
                                        </p:attrNameLst>
                                      </p:cBhvr>
                                      <p:tavLst>
                                        <p:tav tm="0">
                                          <p:val>
                                            <p:strVal val="#ppt_x"/>
                                          </p:val>
                                        </p:tav>
                                        <p:tav tm="100000">
                                          <p:val>
                                            <p:strVal val="#ppt_x"/>
                                          </p:val>
                                        </p:tav>
                                      </p:tavLst>
                                    </p:anim>
                                    <p:anim calcmode="lin" valueType="num">
                                      <p:cBhvr additive="base">
                                        <p:cTn id="12" dur="500" fill="hold"/>
                                        <p:tgtEl>
                                          <p:spTgt spid="716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087796" y="791268"/>
                <a:ext cx="1049070"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8</m:t>
                          </m:r>
                          <m:r>
                            <a:rPr lang="zh-TW" altLang="en-US" sz="1800" b="0" i="1" smtClean="0">
                              <a:latin typeface="Cambria Math"/>
                              <a:ea typeface="Cambria Math"/>
                            </a:rPr>
                            <m:t>𝜋</m:t>
                          </m:r>
                          <m:sSup>
                            <m:sSupPr>
                              <m:ctrlPr>
                                <a:rPr lang="en-US" altLang="zh-TW" sz="1800" b="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2</m:t>
                              </m:r>
                            </m:sup>
                          </m:sSup>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𝑐</m:t>
                              </m:r>
                            </m:e>
                            <m:sup>
                              <m:r>
                                <a:rPr lang="en-US" altLang="zh-TW" sz="1800" b="0" i="1" smtClean="0">
                                  <a:latin typeface="Cambria Math"/>
                                  <a:ea typeface="Cambria Math"/>
                                </a:rPr>
                                <m:t>3</m:t>
                              </m:r>
                            </m:sup>
                          </m:sSup>
                        </m:den>
                      </m:f>
                      <m:r>
                        <a:rPr lang="en-US" altLang="zh-TW" sz="1800" i="1">
                          <a:latin typeface="Cambria Math"/>
                          <a:ea typeface="Cambria Math"/>
                        </a:rPr>
                        <m:t>𝑑</m:t>
                      </m:r>
                      <m:r>
                        <a:rPr lang="en-US" altLang="zh-TW" sz="1800" i="1">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2087796" y="791268"/>
                <a:ext cx="1049070" cy="64819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069569" y="3748390"/>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r>
                            <a:rPr lang="en-US" altLang="zh-TW" sz="1800" b="0" i="1" smtClean="0">
                              <a:latin typeface="Cambria Math"/>
                            </a:rPr>
                            <m:t>𝐸</m:t>
                          </m:r>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069569" y="3748390"/>
                <a:ext cx="1904237" cy="622414"/>
              </a:xfrm>
              <a:prstGeom prst="rect">
                <a:avLst/>
              </a:prstGeom>
              <a:blipFill>
                <a:blip r:embed="rId3"/>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899592" y="3244334"/>
                <a:ext cx="76054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統計力學給定了量子簡諧振盪器在溫度為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899592" y="3244334"/>
                <a:ext cx="7605468" cy="369332"/>
              </a:xfrm>
              <a:prstGeom prst="rect">
                <a:avLst/>
              </a:prstGeom>
              <a:blipFill>
                <a:blip r:embed="rId4"/>
                <a:stretch>
                  <a:fillRect l="-83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936882" y="373400"/>
                <a:ext cx="7309788" cy="369332"/>
              </a:xfrm>
              <a:prstGeom prst="rect">
                <a:avLst/>
              </a:prstGeom>
            </p:spPr>
            <p:txBody>
              <a:bodyPr wrap="square">
                <a:spAutoFit/>
              </a:bodyPr>
              <a:lstStyle/>
              <a:p>
                <a:r>
                  <a:rPr lang="zh-TW" altLang="en-US" sz="1800" dirty="0"/>
                  <a:t>可以計算頻率介於</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及</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r>
                      <a:rPr lang="en-US" altLang="zh-TW" sz="1800" i="1">
                        <a:latin typeface="Cambria Math"/>
                      </a:rPr>
                      <m:t>+</m:t>
                    </m:r>
                    <m:r>
                      <a:rPr lang="en-US" altLang="zh-TW" sz="1800" i="1">
                        <a:latin typeface="Cambria Math"/>
                      </a:rPr>
                      <m:t>𝑑</m:t>
                    </m:r>
                    <m:r>
                      <a:rPr lang="en-US" altLang="zh-TW" sz="1800" i="1">
                        <a:latin typeface="Cambria Math" panose="02040503050406030204" pitchFamily="18" charset="0"/>
                        <a:ea typeface="Cambria Math" panose="02040503050406030204" pitchFamily="18" charset="0"/>
                      </a:rPr>
                      <m:t>𝜈</m:t>
                    </m:r>
                  </m:oMath>
                </a14:m>
                <a:r>
                  <a:rPr lang="zh-TW" altLang="en-US" sz="1800" dirty="0"/>
                  <a:t>之間的駐波狀態總數</a:t>
                </a:r>
                <a:r>
                  <a:rPr lang="en-US" altLang="zh-TW" sz="1800" dirty="0"/>
                  <a:t>(</a:t>
                </a:r>
                <a:r>
                  <a:rPr lang="zh-TW" altLang="en-US" sz="1800" dirty="0"/>
                  <a:t>單位體積內</a:t>
                </a:r>
                <a:r>
                  <a:rPr lang="en-US" altLang="zh-TW" sz="1800" dirty="0"/>
                  <a:t>)</a:t>
                </a:r>
                <a:r>
                  <a:rPr lang="zh-TW" altLang="en-US" sz="1800" dirty="0"/>
                  <a:t>為：</a:t>
                </a:r>
              </a:p>
            </p:txBody>
          </p:sp>
        </mc:Choice>
        <mc:Fallback xmlns="">
          <p:sp>
            <p:nvSpPr>
              <p:cNvPr id="5" name="矩形 4"/>
              <p:cNvSpPr>
                <a:spLocks noRot="1" noChangeAspect="1" noMove="1" noResize="1" noEditPoints="1" noAdjustHandles="1" noChangeArrowheads="1" noChangeShapeType="1" noTextEdit="1"/>
              </p:cNvSpPr>
              <p:nvPr/>
            </p:nvSpPr>
            <p:spPr>
              <a:xfrm>
                <a:off x="936882" y="373400"/>
                <a:ext cx="7309788" cy="369332"/>
              </a:xfrm>
              <a:prstGeom prst="rect">
                <a:avLst/>
              </a:prstGeom>
              <a:blipFill>
                <a:blip r:embed="rId5"/>
                <a:stretch>
                  <a:fillRect l="-69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073835" y="5598531"/>
                <a:ext cx="2858205"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𝑢</m:t>
                      </m:r>
                      <m:d>
                        <m:dPr>
                          <m:ctrlPr>
                            <a:rPr lang="en-US" altLang="zh-TW" sz="1800" b="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e>
                      </m:d>
                      <m:r>
                        <a:rPr lang="en-US" altLang="zh-TW" sz="1800" b="0" i="1" smtClean="0">
                          <a:latin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a:ea typeface="Cambria Math"/>
                            </a:rPr>
                            <m:t>8</m:t>
                          </m:r>
                          <m:r>
                            <a:rPr lang="zh-TW" altLang="en-US" sz="1800" i="1">
                              <a:latin typeface="Cambria Math"/>
                              <a:ea typeface="Cambria Math"/>
                            </a:rPr>
                            <m:t>𝜋</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h</m:t>
                              </m:r>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3</m:t>
                              </m:r>
                            </m:sup>
                          </m:sSup>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𝑐</m:t>
                              </m:r>
                            </m:e>
                            <m:sup>
                              <m:r>
                                <a:rPr lang="en-US" altLang="zh-TW" sz="1800" i="1">
                                  <a:latin typeface="Cambria Math"/>
                                  <a:ea typeface="Cambria Math"/>
                                </a:rPr>
                                <m:t>3</m:t>
                              </m:r>
                            </m:sup>
                          </m:sSup>
                        </m:den>
                      </m:f>
                      <m:f>
                        <m:fPr>
                          <m:ctrlPr>
                            <a:rPr lang="en-US" altLang="zh-TW" sz="1800" i="1">
                              <a:latin typeface="Cambria Math" panose="02040503050406030204" pitchFamily="18" charset="0"/>
                            </a:rPr>
                          </m:ctrlPr>
                        </m:fPr>
                        <m:num>
                          <m:r>
                            <a:rPr lang="en-US" altLang="zh-TW" sz="1800" b="0" i="1" smtClean="0">
                              <a:latin typeface="Cambria Math"/>
                            </a:rPr>
                            <m:t>1</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073835" y="5598531"/>
                <a:ext cx="2858205" cy="67614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911200" y="5150008"/>
                <a:ext cx="6066522" cy="369332"/>
              </a:xfrm>
              <a:prstGeom prst="rect">
                <a:avLst/>
              </a:prstGeom>
            </p:spPr>
            <p:txBody>
              <a:bodyPr wrap="square">
                <a:spAutoFit/>
              </a:bodyPr>
              <a:lstStyle/>
              <a:p>
                <a:r>
                  <a:rPr lang="zh-TW" altLang="en-US" sz="1800" dirty="0"/>
                  <a:t>這對應頻率介於</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及</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r>
                      <a:rPr lang="en-US" altLang="zh-TW" sz="1800" i="1">
                        <a:latin typeface="Cambria Math"/>
                      </a:rPr>
                      <m:t>+</m:t>
                    </m:r>
                    <m:r>
                      <a:rPr lang="en-US" altLang="zh-TW" sz="1800" i="1">
                        <a:latin typeface="Cambria Math"/>
                      </a:rPr>
                      <m:t>𝑑</m:t>
                    </m:r>
                    <m:r>
                      <a:rPr lang="en-US" altLang="zh-TW" sz="1800" i="1">
                        <a:latin typeface="Cambria Math" panose="02040503050406030204" pitchFamily="18" charset="0"/>
                        <a:ea typeface="Cambria Math" panose="02040503050406030204" pitchFamily="18" charset="0"/>
                      </a:rPr>
                      <m:t>𝜈</m:t>
                    </m:r>
                  </m:oMath>
                </a14:m>
                <a:r>
                  <a:rPr lang="zh-TW" altLang="en-US" sz="1800"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911200" y="5150008"/>
                <a:ext cx="6066522" cy="369332"/>
              </a:xfrm>
              <a:prstGeom prst="rect">
                <a:avLst/>
              </a:prstGeom>
              <a:blipFill>
                <a:blip r:embed="rId8"/>
                <a:stretch>
                  <a:fillRect l="-835" t="-6667" b="-2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E2C637E-4E20-0B4F-A1E1-B21F635EF241}"/>
              </a:ext>
            </a:extLst>
          </p:cNvPr>
          <p:cNvSpPr txBox="1"/>
          <p:nvPr/>
        </p:nvSpPr>
        <p:spPr>
          <a:xfrm>
            <a:off x="911200" y="2407642"/>
            <a:ext cx="6208275" cy="369332"/>
          </a:xfrm>
          <a:prstGeom prst="rect">
            <a:avLst/>
          </a:prstGeom>
          <a:noFill/>
        </p:spPr>
        <p:txBody>
          <a:bodyPr wrap="square" rtlCol="0">
            <a:spAutoFit/>
          </a:bodyPr>
          <a:lstStyle/>
          <a:p>
            <a:r>
              <a:rPr lang="en-TW" sz="1800"/>
              <a:t>愛因斯坦</a:t>
            </a:r>
            <a:r>
              <a:rPr lang="en-GB" sz="1800" dirty="0" err="1"/>
              <a:t>指出</a:t>
            </a:r>
            <a:r>
              <a:rPr lang="en-GB" sz="1800" dirty="0"/>
              <a:t>：</a:t>
            </a:r>
            <a:r>
              <a:rPr lang="en-TW" sz="1800"/>
              <a:t>空腔內的</a:t>
            </a:r>
            <a:r>
              <a:rPr lang="en-GB" sz="1800" dirty="0" err="1"/>
              <a:t>每一</a:t>
            </a:r>
            <a:r>
              <a:rPr lang="en-TW" sz="1800"/>
              <a:t>駐波態對應</a:t>
            </a:r>
            <a:r>
              <a:rPr lang="en-GB" sz="1800" dirty="0" err="1"/>
              <a:t>一個簡諧振盪器</a:t>
            </a:r>
            <a:r>
              <a:rPr lang="en-TW" sz="1800"/>
              <a:t>！</a:t>
            </a:r>
            <a:endParaRPr lang="en-TW" sz="1800" dirty="0"/>
          </a:p>
        </p:txBody>
      </p:sp>
      <p:pic>
        <p:nvPicPr>
          <p:cNvPr id="11" name="Graphic 10" descr="Cat with solid fill">
            <a:extLst>
              <a:ext uri="{FF2B5EF4-FFF2-40B4-BE49-F238E27FC236}">
                <a16:creationId xmlns:a16="http://schemas.microsoft.com/office/drawing/2014/main" id="{6C4494A6-DF03-DC32-A205-7DB72938C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
        <p:nvSpPr>
          <p:cNvPr id="12" name="TextBox 11">
            <a:extLst>
              <a:ext uri="{FF2B5EF4-FFF2-40B4-BE49-F238E27FC236}">
                <a16:creationId xmlns:a16="http://schemas.microsoft.com/office/drawing/2014/main" id="{A2BF5230-57D1-1298-A538-E0AD792D53DF}"/>
              </a:ext>
            </a:extLst>
          </p:cNvPr>
          <p:cNvSpPr txBox="1"/>
          <p:nvPr/>
        </p:nvSpPr>
        <p:spPr>
          <a:xfrm>
            <a:off x="899592" y="2825510"/>
            <a:ext cx="7491094"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愛因斯坦大膽假設駐波的簡諧振盪器，如Planck的SHO，能量為能階狀</a:t>
            </a:r>
            <a:r>
              <a:rPr lang="en-US" sz="1800" dirty="0">
                <a:solidFill>
                  <a:srgbClr val="FF0000"/>
                </a:solidFill>
                <a:latin typeface="Cambria Math" panose="02040503050406030204" pitchFamily="18" charset="0"/>
              </a:rPr>
              <a:t>！</a:t>
            </a:r>
          </a:p>
        </p:txBody>
      </p:sp>
      <p:pic>
        <p:nvPicPr>
          <p:cNvPr id="8" name="Picture 7">
            <a:extLst>
              <a:ext uri="{FF2B5EF4-FFF2-40B4-BE49-F238E27FC236}">
                <a16:creationId xmlns:a16="http://schemas.microsoft.com/office/drawing/2014/main" id="{3844A71E-D171-48E9-1193-DAB3DE3990DC}"/>
              </a:ext>
            </a:extLst>
          </p:cNvPr>
          <p:cNvPicPr>
            <a:picLocks noChangeAspect="1"/>
          </p:cNvPicPr>
          <p:nvPr/>
        </p:nvPicPr>
        <p:blipFill>
          <a:blip r:embed="rId11"/>
          <a:stretch>
            <a:fillRect/>
          </a:stretch>
        </p:blipFill>
        <p:spPr>
          <a:xfrm>
            <a:off x="3469266" y="784950"/>
            <a:ext cx="3199233" cy="1574227"/>
          </a:xfrm>
          <a:prstGeom prst="rect">
            <a:avLst/>
          </a:prstGeom>
        </p:spPr>
      </p:pic>
      <p:pic>
        <p:nvPicPr>
          <p:cNvPr id="15" name="Picture 14">
            <a:extLst>
              <a:ext uri="{FF2B5EF4-FFF2-40B4-BE49-F238E27FC236}">
                <a16:creationId xmlns:a16="http://schemas.microsoft.com/office/drawing/2014/main" id="{CEB7E354-D9FD-5165-2FAF-AA18384A141A}"/>
              </a:ext>
            </a:extLst>
          </p:cNvPr>
          <p:cNvPicPr>
            <a:picLocks noChangeAspect="1"/>
          </p:cNvPicPr>
          <p:nvPr/>
        </p:nvPicPr>
        <p:blipFill>
          <a:blip r:embed="rId12"/>
          <a:stretch>
            <a:fillRect/>
          </a:stretch>
        </p:blipFill>
        <p:spPr>
          <a:xfrm>
            <a:off x="6845866" y="792224"/>
            <a:ext cx="1735686" cy="1574227"/>
          </a:xfrm>
          <a:prstGeom prst="rect">
            <a:avLst/>
          </a:prstGeom>
        </p:spPr>
      </p:pic>
      <p:sp>
        <p:nvSpPr>
          <p:cNvPr id="16" name="TextBox 15">
            <a:extLst>
              <a:ext uri="{FF2B5EF4-FFF2-40B4-BE49-F238E27FC236}">
                <a16:creationId xmlns:a16="http://schemas.microsoft.com/office/drawing/2014/main" id="{C84F41D0-C266-7083-81E6-50EAEF20A863}"/>
              </a:ext>
            </a:extLst>
          </p:cNvPr>
          <p:cNvSpPr txBox="1"/>
          <p:nvPr/>
        </p:nvSpPr>
        <p:spPr>
          <a:xfrm>
            <a:off x="3965557" y="3870641"/>
            <a:ext cx="3501749"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熱平衡抹去了電磁駐波的細節</a:t>
            </a:r>
            <a:r>
              <a:rPr lang="en-US" sz="1800" dirty="0">
                <a:solidFill>
                  <a:srgbClr val="FF0000"/>
                </a:solidFill>
                <a:latin typeface="Cambria Math" panose="02040503050406030204" pitchFamily="18" charset="0"/>
              </a:rPr>
              <a:t>！</a:t>
            </a:r>
          </a:p>
        </p:txBody>
      </p:sp>
      <p:sp>
        <p:nvSpPr>
          <p:cNvPr id="14" name="Rectangle 13">
            <a:extLst>
              <a:ext uri="{FF2B5EF4-FFF2-40B4-BE49-F238E27FC236}">
                <a16:creationId xmlns:a16="http://schemas.microsoft.com/office/drawing/2014/main" id="{1106DB97-918E-DF11-867A-C1494B1B3007}"/>
              </a:ext>
            </a:extLst>
          </p:cNvPr>
          <p:cNvSpPr/>
          <p:nvPr/>
        </p:nvSpPr>
        <p:spPr>
          <a:xfrm>
            <a:off x="7253164" y="3856767"/>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E:\Media\Images\chapter40\4006.jpg">
            <a:extLst>
              <a:ext uri="{FF2B5EF4-FFF2-40B4-BE49-F238E27FC236}">
                <a16:creationId xmlns:a16="http://schemas.microsoft.com/office/drawing/2014/main" id="{F2F3D8DB-2FFB-E49A-1044-0AB754C7072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408"/>
          <a:stretch/>
        </p:blipFill>
        <p:spPr bwMode="auto">
          <a:xfrm>
            <a:off x="7540442" y="3861048"/>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71FE334-5C8F-5958-58E8-580F5E91FC5C}"/>
                  </a:ext>
                </a:extLst>
              </p:cNvPr>
              <p:cNvSpPr txBox="1"/>
              <p:nvPr/>
            </p:nvSpPr>
            <p:spPr>
              <a:xfrm>
                <a:off x="7456520" y="5567854"/>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8" name="TextBox 17">
                <a:extLst>
                  <a:ext uri="{FF2B5EF4-FFF2-40B4-BE49-F238E27FC236}">
                    <a16:creationId xmlns:a16="http://schemas.microsoft.com/office/drawing/2014/main" id="{B71FE334-5C8F-5958-58E8-580F5E91FC5C}"/>
                  </a:ext>
                </a:extLst>
              </p:cNvPr>
              <p:cNvSpPr txBox="1">
                <a:spLocks noRot="1" noChangeAspect="1" noMove="1" noResize="1" noEditPoints="1" noAdjustHandles="1" noChangeArrowheads="1" noChangeShapeType="1" noTextEdit="1"/>
              </p:cNvSpPr>
              <p:nvPr/>
            </p:nvSpPr>
            <p:spPr>
              <a:xfrm>
                <a:off x="7456520" y="5567854"/>
                <a:ext cx="309502" cy="307777"/>
              </a:xfrm>
              <a:prstGeom prst="rect">
                <a:avLst/>
              </a:prstGeom>
              <a:blipFill>
                <a:blip r:embed="rId14"/>
                <a:stretch>
                  <a:fillRect r="-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A0AA454-C2D6-9109-6BBB-09F6E8F3F041}"/>
                  </a:ext>
                </a:extLst>
              </p:cNvPr>
              <p:cNvSpPr txBox="1"/>
              <p:nvPr/>
            </p:nvSpPr>
            <p:spPr>
              <a:xfrm flipH="1">
                <a:off x="7395826" y="5102583"/>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9" name="TextBox 18">
                <a:extLst>
                  <a:ext uri="{FF2B5EF4-FFF2-40B4-BE49-F238E27FC236}">
                    <a16:creationId xmlns:a16="http://schemas.microsoft.com/office/drawing/2014/main" id="{4A0AA454-C2D6-9109-6BBB-09F6E8F3F041}"/>
                  </a:ext>
                </a:extLst>
              </p:cNvPr>
              <p:cNvSpPr txBox="1">
                <a:spLocks noRot="1" noChangeAspect="1" noMove="1" noResize="1" noEditPoints="1" noAdjustHandles="1" noChangeArrowheads="1" noChangeShapeType="1" noTextEdit="1"/>
              </p:cNvSpPr>
              <p:nvPr/>
            </p:nvSpPr>
            <p:spPr>
              <a:xfrm flipH="1">
                <a:off x="7395826" y="5102583"/>
                <a:ext cx="430889" cy="307777"/>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239189-02E0-9298-19A1-562DF8DBCEA5}"/>
                  </a:ext>
                </a:extLst>
              </p:cNvPr>
              <p:cNvSpPr txBox="1"/>
              <p:nvPr/>
            </p:nvSpPr>
            <p:spPr>
              <a:xfrm>
                <a:off x="7379875" y="4707004"/>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0" name="TextBox 19">
                <a:extLst>
                  <a:ext uri="{FF2B5EF4-FFF2-40B4-BE49-F238E27FC236}">
                    <a16:creationId xmlns:a16="http://schemas.microsoft.com/office/drawing/2014/main" id="{16239189-02E0-9298-19A1-562DF8DBCEA5}"/>
                  </a:ext>
                </a:extLst>
              </p:cNvPr>
              <p:cNvSpPr txBox="1">
                <a:spLocks noRot="1" noChangeAspect="1" noMove="1" noResize="1" noEditPoints="1" noAdjustHandles="1" noChangeArrowheads="1" noChangeShapeType="1" noTextEdit="1"/>
              </p:cNvSpPr>
              <p:nvPr/>
            </p:nvSpPr>
            <p:spPr>
              <a:xfrm>
                <a:off x="7379875" y="4707004"/>
                <a:ext cx="416439" cy="307777"/>
              </a:xfrm>
              <a:prstGeom prst="rect">
                <a:avLst/>
              </a:prstGeom>
              <a:blipFill>
                <a:blip r:embed="rId16"/>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42CFF66-395C-EB5C-9629-5009D10D1942}"/>
                  </a:ext>
                </a:extLst>
              </p:cNvPr>
              <p:cNvSpPr txBox="1"/>
              <p:nvPr/>
            </p:nvSpPr>
            <p:spPr>
              <a:xfrm>
                <a:off x="7377748" y="4421704"/>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1" name="TextBox 20">
                <a:extLst>
                  <a:ext uri="{FF2B5EF4-FFF2-40B4-BE49-F238E27FC236}">
                    <a16:creationId xmlns:a16="http://schemas.microsoft.com/office/drawing/2014/main" id="{F42CFF66-395C-EB5C-9629-5009D10D1942}"/>
                  </a:ext>
                </a:extLst>
              </p:cNvPr>
              <p:cNvSpPr txBox="1">
                <a:spLocks noRot="1" noChangeAspect="1" noMove="1" noResize="1" noEditPoints="1" noAdjustHandles="1" noChangeArrowheads="1" noChangeShapeType="1" noTextEdit="1"/>
              </p:cNvSpPr>
              <p:nvPr/>
            </p:nvSpPr>
            <p:spPr>
              <a:xfrm>
                <a:off x="7377748" y="4421704"/>
                <a:ext cx="467835" cy="307777"/>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911200" y="4509120"/>
                <a:ext cx="7335470" cy="369332"/>
              </a:xfrm>
              <a:prstGeom prst="rect">
                <a:avLst/>
              </a:prstGeom>
            </p:spPr>
            <p:txBody>
              <a:bodyPr wrap="square">
                <a:spAutoFit/>
              </a:bodyPr>
              <a:lstStyle/>
              <a:p>
                <a:r>
                  <a:rPr lang="zh-TW" altLang="en-US" sz="1800" dirty="0"/>
                  <a:t>兩式相乘即為頻率介於</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及</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r>
                      <a:rPr lang="en-US" altLang="zh-TW" sz="1800" i="1">
                        <a:latin typeface="Cambria Math"/>
                      </a:rPr>
                      <m:t>+</m:t>
                    </m:r>
                    <m:r>
                      <a:rPr lang="en-US" altLang="zh-TW" sz="1800" i="1">
                        <a:latin typeface="Cambria Math"/>
                      </a:rPr>
                      <m:t>𝑑</m:t>
                    </m:r>
                    <m:r>
                      <a:rPr lang="en-US" altLang="zh-TW" sz="1800" i="1">
                        <a:latin typeface="Cambria Math" panose="02040503050406030204" pitchFamily="18" charset="0"/>
                        <a:ea typeface="Cambria Math" panose="02040503050406030204" pitchFamily="18" charset="0"/>
                      </a:rPr>
                      <m:t>𝜈</m:t>
                    </m:r>
                  </m:oMath>
                </a14:m>
                <a:r>
                  <a:rPr lang="zh-TW" altLang="en-US" sz="1800" dirty="0"/>
                  <a:t>之間的量子彈簧即駐波的總能量。</a:t>
                </a:r>
              </a:p>
            </p:txBody>
          </p:sp>
        </mc:Choice>
        <mc:Fallback xmlns="">
          <p:sp>
            <p:nvSpPr>
              <p:cNvPr id="6" name="矩形 5"/>
              <p:cNvSpPr>
                <a:spLocks noRot="1" noChangeAspect="1" noMove="1" noResize="1" noEditPoints="1" noAdjustHandles="1" noChangeArrowheads="1" noChangeShapeType="1" noTextEdit="1"/>
              </p:cNvSpPr>
              <p:nvPr/>
            </p:nvSpPr>
            <p:spPr>
              <a:xfrm>
                <a:off x="911200" y="4509120"/>
                <a:ext cx="7335470" cy="369332"/>
              </a:xfrm>
              <a:prstGeom prst="rect">
                <a:avLst/>
              </a:prstGeom>
              <a:blipFill>
                <a:blip r:embed="rId18"/>
                <a:stretch>
                  <a:fillRect l="-691" t="-10345" b="-24138"/>
                </a:stretch>
              </a:blipFill>
            </p:spPr>
            <p:txBody>
              <a:bodyPr/>
              <a:lstStyle/>
              <a:p>
                <a:r>
                  <a:rPr lang="en-US">
                    <a:noFill/>
                  </a:rPr>
                  <a:t> </a:t>
                </a:r>
              </a:p>
            </p:txBody>
          </p:sp>
        </mc:Fallback>
      </mc:AlternateContent>
    </p:spTree>
    <p:extLst>
      <p:ext uri="{BB962C8B-B14F-4D97-AF65-F5344CB8AC3E}">
        <p14:creationId xmlns:p14="http://schemas.microsoft.com/office/powerpoint/2010/main" val="42395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9" grpId="0"/>
      <p:bldP spid="16" grpId="0"/>
      <p:bldP spid="14" grpId="0" animBg="1"/>
      <p:bldP spid="18" grpId="0" animBg="1"/>
      <p:bldP spid="19" grpId="0" animBg="1"/>
      <p:bldP spid="20" grpId="0" animBg="1"/>
      <p:bldP spid="2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043608" y="4759854"/>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solidFill>
                  <a:srgbClr val="FF0000"/>
                </a:solidFill>
                <a:latin typeface="新細明體" pitchFamily="18" charset="-120"/>
              </a:rPr>
              <a:t>在這世界上，可以看到顏色，可以聞到氣味，可以嘗到甜味，</a:t>
            </a:r>
            <a:endParaRPr kumimoji="0" lang="en-US" altLang="zh-TW" sz="1800" dirty="0">
              <a:solidFill>
                <a:srgbClr val="FF0000"/>
              </a:solidFill>
              <a:latin typeface="新細明體" pitchFamily="18" charset="-120"/>
            </a:endParaRPr>
          </a:p>
        </p:txBody>
      </p:sp>
      <p:pic>
        <p:nvPicPr>
          <p:cNvPr id="2" name="Picture 4" descr="https://reich-chemistry.wikispaces.com/file/view/demo__atom_model.gif/185485279/demo__atom_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987" y="2211300"/>
            <a:ext cx="717213" cy="107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6A51670-B859-40CC-98DA-D297CF72B139}" type="slidenum">
              <a:rPr kumimoji="0" lang="zh-TW" altLang="en-US" sz="1400">
                <a:latin typeface="Tahoma" pitchFamily="34" charset="0"/>
              </a:rPr>
              <a:pPr eaLnBrk="1" hangingPunct="1">
                <a:spcBef>
                  <a:spcPct val="0"/>
                </a:spcBef>
                <a:buClrTx/>
                <a:buSzTx/>
                <a:buFontTx/>
                <a:buNone/>
              </a:pPr>
              <a:t>11</a:t>
            </a:fld>
            <a:endParaRPr kumimoji="0" lang="en-US" altLang="zh-TW" sz="1400">
              <a:latin typeface="Tahoma" pitchFamily="34" charset="0"/>
            </a:endParaRPr>
          </a:p>
        </p:txBody>
      </p:sp>
      <p:pic>
        <p:nvPicPr>
          <p:cNvPr id="269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715495"/>
            <a:ext cx="4438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043608" y="5263910"/>
            <a:ext cx="5094312" cy="369332"/>
          </a:xfrm>
          <a:prstGeom prst="rect">
            <a:avLst/>
          </a:prstGeom>
        </p:spPr>
        <p:txBody>
          <a:bodyPr wrap="square">
            <a:spAutoFit/>
          </a:bodyPr>
          <a:lstStyle/>
          <a:p>
            <a:r>
              <a:rPr kumimoji="0" lang="zh-TW" altLang="en-US" sz="1800" dirty="0">
                <a:solidFill>
                  <a:srgbClr val="FF0000"/>
                </a:solidFill>
                <a:latin typeface="新細明體" pitchFamily="18" charset="-120"/>
              </a:rPr>
              <a:t>可是真實存在的只有原子和原子之間的空間</a:t>
            </a:r>
            <a:r>
              <a:rPr kumimoji="0" lang="zh-TW" altLang="en-US" sz="1800" dirty="0">
                <a:solidFill>
                  <a:srgbClr val="FF0000"/>
                </a:solidFill>
                <a:ea typeface="標楷體" pitchFamily="65" charset="-120"/>
              </a:rPr>
              <a:t>。</a:t>
            </a:r>
          </a:p>
        </p:txBody>
      </p:sp>
      <p:pic>
        <p:nvPicPr>
          <p:cNvPr id="5" name="Picture 2" descr="File:Democritus2.jpg">
            <a:hlinkClick r:id="rId4"/>
            <a:extLst>
              <a:ext uri="{FF2B5EF4-FFF2-40B4-BE49-F238E27FC236}">
                <a16:creationId xmlns:a16="http://schemas.microsoft.com/office/drawing/2014/main" id="{0039AF61-254D-14FA-67FD-52E672DD8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880640"/>
            <a:ext cx="1740758" cy="240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963A668-56CE-D58A-B6B0-BA3F6CC65644}"/>
              </a:ext>
            </a:extLst>
          </p:cNvPr>
          <p:cNvSpPr txBox="1"/>
          <p:nvPr/>
        </p:nvSpPr>
        <p:spPr>
          <a:xfrm>
            <a:off x="1043608" y="5767966"/>
            <a:ext cx="6048672" cy="646331"/>
          </a:xfrm>
          <a:prstGeom prst="rect">
            <a:avLst/>
          </a:prstGeom>
          <a:noFill/>
        </p:spPr>
        <p:txBody>
          <a:bodyPr wrap="square">
            <a:spAutoFit/>
          </a:bodyPr>
          <a:lstStyle/>
          <a:p>
            <a:r>
              <a:rPr lang="en-US" sz="1800" dirty="0"/>
              <a:t>That atoms and the vacuum were the beginning of the universe; and that everything else existed only in opinion.</a:t>
            </a:r>
          </a:p>
        </p:txBody>
      </p:sp>
      <p:sp>
        <p:nvSpPr>
          <p:cNvPr id="9" name="TextBox 8">
            <a:extLst>
              <a:ext uri="{FF2B5EF4-FFF2-40B4-BE49-F238E27FC236}">
                <a16:creationId xmlns:a16="http://schemas.microsoft.com/office/drawing/2014/main" id="{E5979B77-A757-2581-2FFB-CBC1E731AFD6}"/>
              </a:ext>
            </a:extLst>
          </p:cNvPr>
          <p:cNvSpPr txBox="1"/>
          <p:nvPr/>
        </p:nvSpPr>
        <p:spPr>
          <a:xfrm>
            <a:off x="1075251" y="3760839"/>
            <a:ext cx="6233053" cy="923330"/>
          </a:xfrm>
          <a:prstGeom prst="rect">
            <a:avLst/>
          </a:prstGeom>
          <a:noFill/>
        </p:spPr>
        <p:txBody>
          <a:bodyPr wrap="square">
            <a:spAutoFit/>
          </a:bodyPr>
          <a:lstStyle/>
          <a:p>
            <a:r>
              <a:rPr lang="en-GB" sz="1800" b="0" i="0" u="none" strike="noStrike" dirty="0">
                <a:solidFill>
                  <a:srgbClr val="202122"/>
                </a:solidFill>
                <a:effectLst/>
                <a:latin typeface="+mn-lt"/>
              </a:rPr>
              <a:t>For Democritus, the only true realities are atoms and the void. What we perceive as water, fire, plants, or humans are merely combinations of atoms in the void. </a:t>
            </a:r>
            <a:endParaRPr lang="en-US" sz="1800" dirty="0">
              <a:latin typeface="+mn-lt"/>
            </a:endParaRPr>
          </a:p>
        </p:txBody>
      </p:sp>
      <p:sp>
        <p:nvSpPr>
          <p:cNvPr id="12" name="TextBox 11">
            <a:extLst>
              <a:ext uri="{FF2B5EF4-FFF2-40B4-BE49-F238E27FC236}">
                <a16:creationId xmlns:a16="http://schemas.microsoft.com/office/drawing/2014/main" id="{3836E9B9-B2E9-E84A-54AF-9B6FBEDC2362}"/>
              </a:ext>
            </a:extLst>
          </p:cNvPr>
          <p:cNvSpPr txBox="1"/>
          <p:nvPr/>
        </p:nvSpPr>
        <p:spPr>
          <a:xfrm>
            <a:off x="1088554" y="3411325"/>
            <a:ext cx="7169157" cy="369332"/>
          </a:xfrm>
          <a:prstGeom prst="rect">
            <a:avLst/>
          </a:prstGeom>
          <a:noFill/>
        </p:spPr>
        <p:txBody>
          <a:bodyPr wrap="square">
            <a:spAutoFit/>
          </a:bodyPr>
          <a:lstStyle/>
          <a:p>
            <a:r>
              <a:rPr lang="en-GB" sz="1800" b="0" i="0" u="none" strike="noStrike" dirty="0">
                <a:solidFill>
                  <a:srgbClr val="202122"/>
                </a:solidFill>
                <a:effectLst/>
                <a:latin typeface="+mn-lt"/>
              </a:rPr>
              <a:t>Atoms, Democritus believed, are too small to be detected by the senses;</a:t>
            </a:r>
            <a:endParaRPr lang="en-US" sz="1800" dirty="0">
              <a:latin typeface="+mn-lt"/>
            </a:endParaRPr>
          </a:p>
        </p:txBody>
      </p:sp>
    </p:spTree>
    <p:extLst>
      <p:ext uri="{BB962C8B-B14F-4D97-AF65-F5344CB8AC3E}">
        <p14:creationId xmlns:p14="http://schemas.microsoft.com/office/powerpoint/2010/main" val="1701433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4"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6" descr="File:Wiens law.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056" y="1795435"/>
            <a:ext cx="3359567" cy="3105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a:spLocks noChangeArrowheads="1"/>
          </p:cNvSpPr>
          <p:nvPr/>
        </p:nvSpPr>
        <p:spPr bwMode="auto">
          <a:xfrm>
            <a:off x="5885951" y="5185129"/>
            <a:ext cx="28526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Planck Blackbody Formula</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5"/>
              <p:cNvSpPr txBox="1"/>
              <p:nvPr/>
            </p:nvSpPr>
            <p:spPr>
              <a:xfrm>
                <a:off x="637427" y="5044246"/>
                <a:ext cx="4510637" cy="65165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𝑃</m:t>
                          </m:r>
                        </m:e>
                        <m:sub>
                          <m:r>
                            <a:rPr lang="zh-TW" altLang="en-US" sz="1800" i="1">
                              <a:latin typeface="Cambria Math" panose="02040503050406030204" pitchFamily="18" charset="0"/>
                            </a:rPr>
                            <m:t>黑</m:t>
                          </m:r>
                          <m:r>
                            <a:rPr lang="zh-TW" altLang="en-US" sz="1800" i="1" smtClean="0">
                              <a:latin typeface="Cambria Math" panose="02040503050406030204" pitchFamily="18" charset="0"/>
                            </a:rPr>
                            <m:t>、</m:t>
                          </m:r>
                          <m:r>
                            <a:rPr lang="zh-TW" altLang="en-US" sz="1800" i="1">
                              <a:latin typeface="Cambria Math" panose="02040503050406030204" pitchFamily="18" charset="0"/>
                            </a:rPr>
                            <m:t>空</m:t>
                          </m:r>
                        </m:sub>
                      </m:sSub>
                      <m:d>
                        <m:dPr>
                          <m:ctrlPr>
                            <a:rPr lang="en-US" altLang="zh-TW" sz="1800" b="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𝑇</m:t>
                          </m:r>
                        </m:e>
                      </m:d>
                      <m:r>
                        <a:rPr lang="en-US" altLang="zh-TW" sz="1800" i="1">
                          <a:latin typeface="Cambria Math"/>
                          <a:ea typeface="Cambria Math"/>
                        </a:rPr>
                        <m:t>=</m:t>
                      </m:r>
                      <m:f>
                        <m:fPr>
                          <m:ctrlPr>
                            <a:rPr lang="en-US" altLang="zh-CN" sz="1800" i="1">
                              <a:latin typeface="Cambria Math" panose="02040503050406030204" pitchFamily="18" charset="0"/>
                            </a:rPr>
                          </m:ctrlPr>
                        </m:fPr>
                        <m:num>
                          <m:r>
                            <a:rPr lang="en-US" altLang="zh-CN" sz="1800" i="1">
                              <a:latin typeface="Cambria Math"/>
                            </a:rPr>
                            <m:t>𝑐</m:t>
                          </m:r>
                        </m:num>
                        <m:den>
                          <m:r>
                            <a:rPr lang="en-US" altLang="zh-CN" sz="1800" i="1">
                              <a:latin typeface="Cambria Math"/>
                            </a:rPr>
                            <m:t>4</m:t>
                          </m:r>
                        </m:den>
                      </m:f>
                      <m:r>
                        <a:rPr lang="en-US" altLang="zh-CN" sz="1800" i="1">
                          <a:latin typeface="Cambria Math"/>
                          <a:ea typeface="Cambria Math"/>
                        </a:rPr>
                        <m:t>∙</m:t>
                      </m:r>
                      <m:r>
                        <a:rPr lang="en-US" altLang="zh-CN" sz="1800" b="0" i="1" smtClean="0">
                          <a:latin typeface="Cambria Math" panose="02040503050406030204" pitchFamily="18" charset="0"/>
                          <a:ea typeface="Cambria Math"/>
                        </a:rPr>
                        <m:t>𝑢</m:t>
                      </m:r>
                      <m:r>
                        <a:rPr lang="en-US" altLang="zh-CN"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2</m:t>
                          </m:r>
                          <m:r>
                            <a:rPr lang="zh-TW" altLang="en-US" sz="1800" i="1">
                              <a:latin typeface="Cambria Math"/>
                              <a:ea typeface="Cambria Math"/>
                            </a:rPr>
                            <m:t>𝜋</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h</m:t>
                              </m:r>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3</m:t>
                              </m:r>
                            </m:sup>
                          </m:sSup>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𝑐</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rPr>
                          </m:ctrlPr>
                        </m:fPr>
                        <m:num>
                          <m:r>
                            <a:rPr lang="en-US" altLang="zh-TW" sz="1800" b="0" i="1" smtClean="0">
                              <a:latin typeface="Cambria Math"/>
                            </a:rPr>
                            <m:t>1</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637427" y="5044246"/>
                <a:ext cx="4510637" cy="651653"/>
              </a:xfrm>
              <a:prstGeom prst="rect">
                <a:avLst/>
              </a:prstGeom>
              <a:blipFill>
                <a:blip r:embed="rId4"/>
                <a:stretch>
                  <a:fillRect b="-3774"/>
                </a:stretch>
              </a:blipFill>
            </p:spPr>
            <p:txBody>
              <a:bodyPr/>
              <a:lstStyle/>
              <a:p>
                <a:r>
                  <a:rPr lang="en-US">
                    <a:noFill/>
                  </a:rPr>
                  <a:t> </a:t>
                </a:r>
              </a:p>
            </p:txBody>
          </p:sp>
        </mc:Fallback>
      </mc:AlternateContent>
      <p:pic>
        <p:nvPicPr>
          <p:cNvPr id="3" name="Graphic 2" descr="Cat with solid fill">
            <a:extLst>
              <a:ext uri="{FF2B5EF4-FFF2-40B4-BE49-F238E27FC236}">
                <a16:creationId xmlns:a16="http://schemas.microsoft.com/office/drawing/2014/main" id="{20E55072-5A3A-484C-3649-37363A1103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pic>
        <p:nvPicPr>
          <p:cNvPr id="4" name="Picture 2">
            <a:extLst>
              <a:ext uri="{FF2B5EF4-FFF2-40B4-BE49-F238E27FC236}">
                <a16:creationId xmlns:a16="http://schemas.microsoft.com/office/drawing/2014/main" id="{2CBE7786-BA22-BE9B-5804-7CF8E375B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268760"/>
            <a:ext cx="46355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457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A7CF-EB8C-8949-8F11-D75CF72C659B}"/>
            </a:ext>
          </a:extLst>
        </p:cNvPr>
        <p:cNvGrpSpPr/>
        <p:nvPr/>
      </p:nvGrpSpPr>
      <p:grpSpPr>
        <a:xfrm>
          <a:off x="0" y="0"/>
          <a:ext cx="0" cy="0"/>
          <a:chOff x="0" y="0"/>
          <a:chExt cx="0" cy="0"/>
        </a:xfrm>
      </p:grpSpPr>
      <p:pic>
        <p:nvPicPr>
          <p:cNvPr id="126980" name="Picture 4" descr="\\psf\Home\Downloads\image010.gif">
            <a:extLst>
              <a:ext uri="{FF2B5EF4-FFF2-40B4-BE49-F238E27FC236}">
                <a16:creationId xmlns:a16="http://schemas.microsoft.com/office/drawing/2014/main" id="{09DC9B5B-7767-6AF3-AA4D-53C2AE7C9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651" y="481362"/>
            <a:ext cx="1755271" cy="1699075"/>
          </a:xfrm>
          <a:prstGeom prst="rect">
            <a:avLst/>
          </a:prstGeom>
          <a:solidFill>
            <a:schemeClr val="bg1"/>
          </a:solidFill>
          <a:ln w="0">
            <a:solidFill>
              <a:schemeClr val="tx1"/>
            </a:solidFill>
          </a:ln>
        </p:spPr>
      </p:pic>
      <p:sp>
        <p:nvSpPr>
          <p:cNvPr id="5" name="矩形 1">
            <a:extLst>
              <a:ext uri="{FF2B5EF4-FFF2-40B4-BE49-F238E27FC236}">
                <a16:creationId xmlns:a16="http://schemas.microsoft.com/office/drawing/2014/main" id="{69BF26C7-C7E8-4A3D-E798-4B1BAC2EBCD3}"/>
              </a:ext>
            </a:extLst>
          </p:cNvPr>
          <p:cNvSpPr/>
          <p:nvPr/>
        </p:nvSpPr>
        <p:spPr>
          <a:xfrm>
            <a:off x="722641" y="481362"/>
            <a:ext cx="1755272" cy="169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3" descr="\\psf\Home\Downloads\bkg3.gif">
            <a:extLst>
              <a:ext uri="{FF2B5EF4-FFF2-40B4-BE49-F238E27FC236}">
                <a16:creationId xmlns:a16="http://schemas.microsoft.com/office/drawing/2014/main" id="{28EE1F30-C9C6-805B-2AE1-4B47EE162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 t="42884" r="54848" b="-1"/>
          <a:stretch/>
        </p:blipFill>
        <p:spPr bwMode="auto">
          <a:xfrm>
            <a:off x="722641" y="534853"/>
            <a:ext cx="1623294" cy="1585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t4">
            <a:extLst>
              <a:ext uri="{FF2B5EF4-FFF2-40B4-BE49-F238E27FC236}">
                <a16:creationId xmlns:a16="http://schemas.microsoft.com/office/drawing/2014/main" id="{EABF3FA0-F968-9CB9-22EE-8E57BF040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2" t="19014" r="62779" b="13586"/>
          <a:stretch/>
        </p:blipFill>
        <p:spPr bwMode="auto">
          <a:xfrm>
            <a:off x="1236292" y="1007299"/>
            <a:ext cx="635330" cy="5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53CF4B-85FD-766E-54C0-97A3B07D25C8}"/>
              </a:ext>
            </a:extLst>
          </p:cNvPr>
          <p:cNvSpPr/>
          <p:nvPr/>
        </p:nvSpPr>
        <p:spPr>
          <a:xfrm>
            <a:off x="2006170" y="534853"/>
            <a:ext cx="471743" cy="1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F0B396-6B17-34A4-6911-E2F16B824293}"/>
                  </a:ext>
                </a:extLst>
              </p:cNvPr>
              <p:cNvSpPr txBox="1"/>
              <p:nvPr/>
            </p:nvSpPr>
            <p:spPr>
              <a:xfrm>
                <a:off x="170791" y="2165527"/>
                <a:ext cx="2925493" cy="433645"/>
              </a:xfrm>
              <a:prstGeom prst="rect">
                <a:avLst/>
              </a:prstGeom>
              <a:noFill/>
            </p:spPr>
            <p:txBody>
              <a:bodyPr wrap="square">
                <a:spAutoFit/>
              </a:bodyPr>
              <a:lstStyle/>
              <a:p>
                <a:r>
                  <a:rPr lang="zh-TW" altLang="en-US" sz="1800" dirty="0">
                    <a:solidFill>
                      <a:srgbClr val="FF0000"/>
                    </a:solidFill>
                  </a:rPr>
                  <a:t>單位面積黑體輻射功率</a:t>
                </a:r>
                <a14:m>
                  <m:oMath xmlns:m="http://schemas.openxmlformats.org/officeDocument/2006/math">
                    <m:sSub>
                      <m:sSubPr>
                        <m:ctrlPr>
                          <a:rPr lang="en-US" altLang="zh-TW" sz="1800" b="0" i="1" smtClean="0">
                            <a:solidFill>
                              <a:srgbClr val="FF0000"/>
                            </a:solidFill>
                            <a:latin typeface="Cambria Math" panose="02040503050406030204" pitchFamily="18" charset="0"/>
                          </a:rPr>
                        </m:ctrlPr>
                      </m:sSubPr>
                      <m:e>
                        <m:r>
                          <a:rPr lang="en-US" altLang="zh-TW" sz="1800" b="0" i="1" smtClean="0">
                            <a:solidFill>
                              <a:srgbClr val="FF0000"/>
                            </a:solidFill>
                            <a:latin typeface="Cambria Math" panose="02040503050406030204" pitchFamily="18" charset="0"/>
                          </a:rPr>
                          <m:t>𝑃</m:t>
                        </m:r>
                      </m:e>
                      <m:sub>
                        <m:r>
                          <a:rPr lang="zh-TW" altLang="en-US" sz="1800" i="1">
                            <a:solidFill>
                              <a:srgbClr val="FF0000"/>
                            </a:solidFill>
                            <a:latin typeface="Cambria Math" panose="02040503050406030204" pitchFamily="18" charset="0"/>
                          </a:rPr>
                          <m:t>黑</m:t>
                        </m:r>
                      </m:sub>
                    </m:sSub>
                  </m:oMath>
                </a14:m>
                <a:endParaRPr lang="en-US" sz="1800" dirty="0"/>
              </a:p>
            </p:txBody>
          </p:sp>
        </mc:Choice>
        <mc:Fallback xmlns="">
          <p:sp>
            <p:nvSpPr>
              <p:cNvPr id="4" name="TextBox 3">
                <a:extLst>
                  <a:ext uri="{FF2B5EF4-FFF2-40B4-BE49-F238E27FC236}">
                    <a16:creationId xmlns:a16="http://schemas.microsoft.com/office/drawing/2014/main" id="{63F0B396-6B17-34A4-6911-E2F16B824293}"/>
                  </a:ext>
                </a:extLst>
              </p:cNvPr>
              <p:cNvSpPr txBox="1">
                <a:spLocks noRot="1" noChangeAspect="1" noMove="1" noResize="1" noEditPoints="1" noAdjustHandles="1" noChangeArrowheads="1" noChangeShapeType="1" noTextEdit="1"/>
              </p:cNvSpPr>
              <p:nvPr/>
            </p:nvSpPr>
            <p:spPr>
              <a:xfrm>
                <a:off x="170791" y="2165527"/>
                <a:ext cx="2925493" cy="433645"/>
              </a:xfrm>
              <a:prstGeom prst="rect">
                <a:avLst/>
              </a:prstGeom>
              <a:blipFill>
                <a:blip r:embed="rId5"/>
                <a:stretch>
                  <a:fillRect l="-1732" t="-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8D9199-9EB0-D36B-AE5E-C077A08F21B2}"/>
                  </a:ext>
                </a:extLst>
              </p:cNvPr>
              <p:cNvSpPr txBox="1"/>
              <p:nvPr/>
            </p:nvSpPr>
            <p:spPr>
              <a:xfrm>
                <a:off x="3374639" y="2194747"/>
                <a:ext cx="1662853" cy="434543"/>
              </a:xfrm>
              <a:prstGeom prst="rect">
                <a:avLst/>
              </a:prstGeom>
              <a:noFill/>
            </p:spPr>
            <p:txBody>
              <a:bodyPr wrap="square">
                <a:spAutoFit/>
              </a:bodyPr>
              <a:lstStyle/>
              <a:p>
                <a:r>
                  <a:rPr lang="zh-TW" altLang="en-US" sz="1800" dirty="0">
                    <a:solidFill>
                      <a:srgbClr val="FF0000"/>
                    </a:solidFill>
                  </a:rPr>
                  <a:t>空腔輻射</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𝑃</m:t>
                        </m:r>
                      </m:e>
                      <m:sub>
                        <m:r>
                          <a:rPr lang="zh-TW" altLang="en-US" sz="1800" i="1">
                            <a:solidFill>
                              <a:srgbClr val="FF0000"/>
                            </a:solidFill>
                            <a:latin typeface="Cambria Math" panose="02040503050406030204" pitchFamily="18" charset="0"/>
                          </a:rPr>
                          <m:t>空</m:t>
                        </m:r>
                      </m:sub>
                    </m:sSub>
                  </m:oMath>
                </a14:m>
                <a:endParaRPr lang="en-US" sz="1800" dirty="0"/>
              </a:p>
            </p:txBody>
          </p:sp>
        </mc:Choice>
        <mc:Fallback xmlns="">
          <p:sp>
            <p:nvSpPr>
              <p:cNvPr id="12" name="TextBox 11">
                <a:extLst>
                  <a:ext uri="{FF2B5EF4-FFF2-40B4-BE49-F238E27FC236}">
                    <a16:creationId xmlns:a16="http://schemas.microsoft.com/office/drawing/2014/main" id="{C58D9199-9EB0-D36B-AE5E-C077A08F21B2}"/>
                  </a:ext>
                </a:extLst>
              </p:cNvPr>
              <p:cNvSpPr txBox="1">
                <a:spLocks noRot="1" noChangeAspect="1" noMove="1" noResize="1" noEditPoints="1" noAdjustHandles="1" noChangeArrowheads="1" noChangeShapeType="1" noTextEdit="1"/>
              </p:cNvSpPr>
              <p:nvPr/>
            </p:nvSpPr>
            <p:spPr>
              <a:xfrm>
                <a:off x="3374639" y="2194747"/>
                <a:ext cx="1662853" cy="434543"/>
              </a:xfrm>
              <a:prstGeom prst="rect">
                <a:avLst/>
              </a:prstGeom>
              <a:blipFill>
                <a:blip r:embed="rId6"/>
                <a:stretch>
                  <a:fillRect l="-3030" t="-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4677CE-38B6-E7C0-07BD-52CAA5D5BE01}"/>
                  </a:ext>
                </a:extLst>
              </p:cNvPr>
              <p:cNvSpPr txBox="1"/>
              <p:nvPr/>
            </p:nvSpPr>
            <p:spPr>
              <a:xfrm>
                <a:off x="4831285" y="1535704"/>
                <a:ext cx="1168313" cy="4598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b="0" i="1" smtClean="0">
                              <a:latin typeface="Cambria Math" panose="02040503050406030204" pitchFamily="18" charset="0"/>
                            </a:rPr>
                          </m:ctrlPr>
                        </m:sSubPr>
                        <m:e>
                          <m:r>
                            <a:rPr lang="en-US" altLang="zh-TW" sz="1400" b="0" i="1" smtClean="0">
                              <a:latin typeface="Cambria Math" panose="02040503050406030204" pitchFamily="18" charset="0"/>
                            </a:rPr>
                            <m:t>𝑃</m:t>
                          </m:r>
                        </m:e>
                        <m:sub>
                          <m:r>
                            <a:rPr lang="zh-TW" altLang="en-US" sz="1400" i="1">
                              <a:latin typeface="Cambria Math" panose="02040503050406030204" pitchFamily="18" charset="0"/>
                            </a:rPr>
                            <m:t>空</m:t>
                          </m:r>
                        </m:sub>
                      </m:sSub>
                      <m:r>
                        <a:rPr lang="en-US" altLang="zh-TW" sz="1400" i="1">
                          <a:latin typeface="Cambria Math"/>
                          <a:ea typeface="Cambria Math"/>
                        </a:rPr>
                        <m:t>=</m:t>
                      </m:r>
                      <m:f>
                        <m:fPr>
                          <m:ctrlPr>
                            <a:rPr lang="en-US" altLang="zh-CN" sz="1400" i="1">
                              <a:latin typeface="Cambria Math" panose="02040503050406030204" pitchFamily="18" charset="0"/>
                            </a:rPr>
                          </m:ctrlPr>
                        </m:fPr>
                        <m:num>
                          <m:r>
                            <a:rPr lang="en-US" altLang="zh-CN" sz="1400" i="1">
                              <a:latin typeface="Cambria Math"/>
                            </a:rPr>
                            <m:t>𝑐</m:t>
                          </m:r>
                        </m:num>
                        <m:den>
                          <m:r>
                            <a:rPr lang="en-US" altLang="zh-CN" sz="1400" i="1">
                              <a:latin typeface="Cambria Math"/>
                            </a:rPr>
                            <m:t>4</m:t>
                          </m:r>
                        </m:den>
                      </m:f>
                      <m:r>
                        <a:rPr lang="en-US" altLang="zh-CN" sz="1400" i="1">
                          <a:latin typeface="Cambria Math"/>
                          <a:ea typeface="Cambria Math"/>
                        </a:rPr>
                        <m:t>∙</m:t>
                      </m:r>
                      <m:r>
                        <a:rPr lang="en-US" altLang="zh-CN" sz="1400" b="0" i="1" smtClean="0">
                          <a:latin typeface="Cambria Math" panose="02040503050406030204" pitchFamily="18" charset="0"/>
                          <a:ea typeface="Cambria Math"/>
                        </a:rPr>
                        <m:t>𝑢</m:t>
                      </m:r>
                    </m:oMath>
                  </m:oMathPara>
                </a14:m>
                <a:endParaRPr lang="en-US" sz="1400" dirty="0"/>
              </a:p>
            </p:txBody>
          </p:sp>
        </mc:Choice>
        <mc:Fallback xmlns="">
          <p:sp>
            <p:nvSpPr>
              <p:cNvPr id="14" name="TextBox 13">
                <a:extLst>
                  <a:ext uri="{FF2B5EF4-FFF2-40B4-BE49-F238E27FC236}">
                    <a16:creationId xmlns:a16="http://schemas.microsoft.com/office/drawing/2014/main" id="{954677CE-38B6-E7C0-07BD-52CAA5D5BE01}"/>
                  </a:ext>
                </a:extLst>
              </p:cNvPr>
              <p:cNvSpPr txBox="1">
                <a:spLocks noRot="1" noChangeAspect="1" noMove="1" noResize="1" noEditPoints="1" noAdjustHandles="1" noChangeArrowheads="1" noChangeShapeType="1" noTextEdit="1"/>
              </p:cNvSpPr>
              <p:nvPr/>
            </p:nvSpPr>
            <p:spPr>
              <a:xfrm>
                <a:off x="4831285" y="1535704"/>
                <a:ext cx="1168313" cy="459806"/>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7BEBBF-75B0-1553-4A26-8C0BCCC9A2FA}"/>
                  </a:ext>
                </a:extLst>
              </p:cNvPr>
              <p:cNvSpPr txBox="1"/>
              <p:nvPr/>
            </p:nvSpPr>
            <p:spPr>
              <a:xfrm>
                <a:off x="5868144" y="2194747"/>
                <a:ext cx="3123119" cy="369332"/>
              </a:xfrm>
              <a:prstGeom prst="rect">
                <a:avLst/>
              </a:prstGeom>
              <a:noFill/>
            </p:spPr>
            <p:txBody>
              <a:bodyPr wrap="square">
                <a:spAutoFit/>
              </a:bodyPr>
              <a:lstStyle/>
              <a:p>
                <a:r>
                  <a:rPr lang="zh-TW" altLang="en-US" sz="1800" dirty="0">
                    <a:solidFill>
                      <a:srgbClr val="FF0000"/>
                    </a:solidFill>
                  </a:rPr>
                  <a:t>空腔內電磁輻射的能量密度</a:t>
                </a:r>
                <a14:m>
                  <m:oMath xmlns:m="http://schemas.openxmlformats.org/officeDocument/2006/math">
                    <m:r>
                      <a:rPr lang="en-US" altLang="zh-TW" sz="1800" b="0" i="1" smtClean="0">
                        <a:solidFill>
                          <a:srgbClr val="FF0000"/>
                        </a:solidFill>
                        <a:latin typeface="Cambria Math" panose="02040503050406030204" pitchFamily="18" charset="0"/>
                      </a:rPr>
                      <m:t>𝑢</m:t>
                    </m:r>
                  </m:oMath>
                </a14:m>
                <a:endParaRPr lang="en-US" sz="1800" i="1" dirty="0"/>
              </a:p>
            </p:txBody>
          </p:sp>
        </mc:Choice>
        <mc:Fallback xmlns="">
          <p:sp>
            <p:nvSpPr>
              <p:cNvPr id="16" name="TextBox 15">
                <a:extLst>
                  <a:ext uri="{FF2B5EF4-FFF2-40B4-BE49-F238E27FC236}">
                    <a16:creationId xmlns:a16="http://schemas.microsoft.com/office/drawing/2014/main" id="{A77BEBBF-75B0-1553-4A26-8C0BCCC9A2FA}"/>
                  </a:ext>
                </a:extLst>
              </p:cNvPr>
              <p:cNvSpPr txBox="1">
                <a:spLocks noRot="1" noChangeAspect="1" noMove="1" noResize="1" noEditPoints="1" noAdjustHandles="1" noChangeArrowheads="1" noChangeShapeType="1" noTextEdit="1"/>
              </p:cNvSpPr>
              <p:nvPr/>
            </p:nvSpPr>
            <p:spPr>
              <a:xfrm>
                <a:off x="5868144" y="2194747"/>
                <a:ext cx="3123119" cy="369332"/>
              </a:xfrm>
              <a:prstGeom prst="rect">
                <a:avLst/>
              </a:prstGeom>
              <a:blipFill>
                <a:blip r:embed="rId8"/>
                <a:stretch>
                  <a:fillRect l="-2033"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6757EBF-A9FA-1C65-3E7D-587C2C3526CA}"/>
                  </a:ext>
                </a:extLst>
              </p:cNvPr>
              <p:cNvSpPr txBox="1"/>
              <p:nvPr/>
            </p:nvSpPr>
            <p:spPr>
              <a:xfrm>
                <a:off x="2526918" y="1166372"/>
                <a:ext cx="3763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oMath>
                  </m:oMathPara>
                </a14:m>
                <a:endParaRPr lang="en-US" sz="1800" dirty="0"/>
              </a:p>
            </p:txBody>
          </p:sp>
        </mc:Choice>
        <mc:Fallback xmlns="">
          <p:sp>
            <p:nvSpPr>
              <p:cNvPr id="17" name="TextBox 16">
                <a:extLst>
                  <a:ext uri="{FF2B5EF4-FFF2-40B4-BE49-F238E27FC236}">
                    <a16:creationId xmlns:a16="http://schemas.microsoft.com/office/drawing/2014/main" id="{86757EBF-A9FA-1C65-3E7D-587C2C3526CA}"/>
                  </a:ext>
                </a:extLst>
              </p:cNvPr>
              <p:cNvSpPr txBox="1">
                <a:spLocks noRot="1" noChangeAspect="1" noMove="1" noResize="1" noEditPoints="1" noAdjustHandles="1" noChangeArrowheads="1" noChangeShapeType="1" noTextEdit="1"/>
              </p:cNvSpPr>
              <p:nvPr/>
            </p:nvSpPr>
            <p:spPr>
              <a:xfrm>
                <a:off x="2526918" y="1166372"/>
                <a:ext cx="37630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750F86-DAC5-8430-B572-9874C5FE58F7}"/>
                  </a:ext>
                </a:extLst>
              </p:cNvPr>
              <p:cNvSpPr txBox="1"/>
              <p:nvPr/>
            </p:nvSpPr>
            <p:spPr>
              <a:xfrm>
                <a:off x="5075162" y="1172051"/>
                <a:ext cx="3763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oMath>
                  </m:oMathPara>
                </a14:m>
                <a:endParaRPr lang="en-US" sz="1800" dirty="0"/>
              </a:p>
            </p:txBody>
          </p:sp>
        </mc:Choice>
        <mc:Fallback xmlns="">
          <p:sp>
            <p:nvSpPr>
              <p:cNvPr id="18" name="TextBox 17">
                <a:extLst>
                  <a:ext uri="{FF2B5EF4-FFF2-40B4-BE49-F238E27FC236}">
                    <a16:creationId xmlns:a16="http://schemas.microsoft.com/office/drawing/2014/main" id="{1C750F86-DAC5-8430-B572-9874C5FE58F7}"/>
                  </a:ext>
                </a:extLst>
              </p:cNvPr>
              <p:cNvSpPr txBox="1">
                <a:spLocks noRot="1" noChangeAspect="1" noMove="1" noResize="1" noEditPoints="1" noAdjustHandles="1" noChangeArrowheads="1" noChangeShapeType="1" noTextEdit="1"/>
              </p:cNvSpPr>
              <p:nvPr/>
            </p:nvSpPr>
            <p:spPr>
              <a:xfrm>
                <a:off x="5075162" y="1172051"/>
                <a:ext cx="376303" cy="369332"/>
              </a:xfrm>
              <a:prstGeom prst="rect">
                <a:avLst/>
              </a:prstGeom>
              <a:blipFill>
                <a:blip r:embed="rId10"/>
                <a:stretch>
                  <a:fillRect/>
                </a:stretch>
              </a:blipFill>
            </p:spPr>
            <p:txBody>
              <a:bodyPr/>
              <a:lstStyle/>
              <a:p>
                <a:r>
                  <a:rPr lang="en-US">
                    <a:noFill/>
                  </a:rPr>
                  <a:t> </a:t>
                </a:r>
              </a:p>
            </p:txBody>
          </p:sp>
        </mc:Fallback>
      </mc:AlternateContent>
      <p:pic>
        <p:nvPicPr>
          <p:cNvPr id="19" name="Picture 2" descr="黑體01">
            <a:extLst>
              <a:ext uri="{FF2B5EF4-FFF2-40B4-BE49-F238E27FC236}">
                <a16:creationId xmlns:a16="http://schemas.microsoft.com/office/drawing/2014/main" id="{2EFBB3AF-1559-58D5-CA1D-A88EFC9FE2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314" t="6732" r="40863"/>
          <a:stretch>
            <a:fillRect/>
          </a:stretch>
        </p:blipFill>
        <p:spPr bwMode="auto">
          <a:xfrm>
            <a:off x="6109187" y="495085"/>
            <a:ext cx="2016224" cy="16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黑體01">
            <a:extLst>
              <a:ext uri="{FF2B5EF4-FFF2-40B4-BE49-F238E27FC236}">
                <a16:creationId xmlns:a16="http://schemas.microsoft.com/office/drawing/2014/main" id="{CF71F934-A73A-9C5E-E910-3E119CE0D8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314" t="6732" r="40863"/>
          <a:stretch>
            <a:fillRect/>
          </a:stretch>
        </p:blipFill>
        <p:spPr bwMode="auto">
          <a:xfrm>
            <a:off x="2592748" y="2993726"/>
            <a:ext cx="1602547" cy="1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F15_05">
            <a:extLst>
              <a:ext uri="{FF2B5EF4-FFF2-40B4-BE49-F238E27FC236}">
                <a16:creationId xmlns:a16="http://schemas.microsoft.com/office/drawing/2014/main" id="{9A101A74-68C8-32F8-6713-4B3D18F830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46078"/>
          <a:stretch>
            <a:fillRect/>
          </a:stretch>
        </p:blipFill>
        <p:spPr bwMode="auto">
          <a:xfrm>
            <a:off x="2837825" y="4170176"/>
            <a:ext cx="869059" cy="2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F15_05">
            <a:extLst>
              <a:ext uri="{FF2B5EF4-FFF2-40B4-BE49-F238E27FC236}">
                <a16:creationId xmlns:a16="http://schemas.microsoft.com/office/drawing/2014/main" id="{CB262BE6-1DBB-0EA1-C9C3-5AECC6D2BE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46078"/>
          <a:stretch>
            <a:fillRect/>
          </a:stretch>
        </p:blipFill>
        <p:spPr bwMode="auto">
          <a:xfrm>
            <a:off x="2129133" y="3631814"/>
            <a:ext cx="650119" cy="20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F15_05">
            <a:extLst>
              <a:ext uri="{FF2B5EF4-FFF2-40B4-BE49-F238E27FC236}">
                <a16:creationId xmlns:a16="http://schemas.microsoft.com/office/drawing/2014/main" id="{E5820E85-24EB-4255-1850-0AB6E2F653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46078"/>
          <a:stretch>
            <a:fillRect/>
          </a:stretch>
        </p:blipFill>
        <p:spPr bwMode="auto">
          <a:xfrm>
            <a:off x="2846078" y="2975015"/>
            <a:ext cx="869058" cy="27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9">
            <a:extLst>
              <a:ext uri="{FF2B5EF4-FFF2-40B4-BE49-F238E27FC236}">
                <a16:creationId xmlns:a16="http://schemas.microsoft.com/office/drawing/2014/main" id="{51464681-C5CF-289E-9D47-A054547E225E}"/>
              </a:ext>
            </a:extLst>
          </p:cNvPr>
          <p:cNvSpPr txBox="1">
            <a:spLocks noChangeArrowheads="1"/>
          </p:cNvSpPr>
          <p:nvPr/>
        </p:nvSpPr>
        <p:spPr bwMode="auto">
          <a:xfrm>
            <a:off x="170791" y="2504298"/>
            <a:ext cx="8973209"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en-US" altLang="zh-TW" sz="1800" dirty="0">
                <a:latin typeface="Times New Roman" panose="02020603050405020304" pitchFamily="18" charset="0"/>
                <a:cs typeface="Times New Roman" panose="02020603050405020304" pitchFamily="18" charset="0"/>
              </a:rPr>
              <a:t>Planck</a:t>
            </a:r>
            <a:r>
              <a:rPr lang="zh-TW" altLang="en-US" sz="1800" dirty="0"/>
              <a:t>針對如何的空腔內的輻射能量密度，會與空腔器壁上的簡諧振盪器達成熱平衡。</a:t>
            </a:r>
            <a:endParaRPr lang="zh-TW" altLang="en-US" sz="1800" dirty="0">
              <a:cs typeface="Times New Roman" pitchFamily="18" charset="0"/>
            </a:endParaRPr>
          </a:p>
        </p:txBody>
      </p:sp>
      <p:sp>
        <p:nvSpPr>
          <p:cNvPr id="28" name="Text Box 10">
            <a:extLst>
              <a:ext uri="{FF2B5EF4-FFF2-40B4-BE49-F238E27FC236}">
                <a16:creationId xmlns:a16="http://schemas.microsoft.com/office/drawing/2014/main" id="{27274792-D8BA-446C-CCE3-5408703BC64C}"/>
              </a:ext>
            </a:extLst>
          </p:cNvPr>
          <p:cNvSpPr txBox="1">
            <a:spLocks noChangeArrowheads="1"/>
          </p:cNvSpPr>
          <p:nvPr/>
        </p:nvSpPr>
        <p:spPr bwMode="auto">
          <a:xfrm>
            <a:off x="170791" y="4468497"/>
            <a:ext cx="8820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Einstein</a:t>
            </a:r>
            <a:r>
              <a:rPr lang="zh-TW" altLang="en-US" sz="1800" dirty="0">
                <a:latin typeface="Times New Roman" pitchFamily="18" charset="0"/>
                <a:cs typeface="Times New Roman" pitchFamily="18" charset="0"/>
              </a:rPr>
              <a:t>完全針對空腔內達到熱平衡狀態的電磁波輻射，將周圍就視為熱庫。</a:t>
            </a:r>
            <a:endParaRPr lang="zh-TW" altLang="en-US" sz="1800" dirty="0">
              <a:cs typeface="Times New Roman" pitchFamily="18" charset="0"/>
            </a:endParaRPr>
          </a:p>
        </p:txBody>
      </p:sp>
      <p:pic>
        <p:nvPicPr>
          <p:cNvPr id="29" name="Picture 2" descr="黑體01">
            <a:extLst>
              <a:ext uri="{FF2B5EF4-FFF2-40B4-BE49-F238E27FC236}">
                <a16:creationId xmlns:a16="http://schemas.microsoft.com/office/drawing/2014/main" id="{339E8523-F6A5-99E6-D86F-10A9049B7C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314" t="6732" r="40863"/>
          <a:stretch>
            <a:fillRect/>
          </a:stretch>
        </p:blipFill>
        <p:spPr bwMode="auto">
          <a:xfrm>
            <a:off x="2572399" y="5253670"/>
            <a:ext cx="1602547" cy="1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F15_05">
            <a:extLst>
              <a:ext uri="{FF2B5EF4-FFF2-40B4-BE49-F238E27FC236}">
                <a16:creationId xmlns:a16="http://schemas.microsoft.com/office/drawing/2014/main" id="{0606EBE6-283D-72A5-CAEB-79579A5329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46078"/>
          <a:stretch>
            <a:fillRect/>
          </a:stretch>
        </p:blipFill>
        <p:spPr bwMode="auto">
          <a:xfrm>
            <a:off x="2813573" y="6075901"/>
            <a:ext cx="764985" cy="24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F15_05">
            <a:extLst>
              <a:ext uri="{FF2B5EF4-FFF2-40B4-BE49-F238E27FC236}">
                <a16:creationId xmlns:a16="http://schemas.microsoft.com/office/drawing/2014/main" id="{5E949B06-7979-B222-CFE6-49B1584DFE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46078"/>
          <a:stretch>
            <a:fillRect/>
          </a:stretch>
        </p:blipFill>
        <p:spPr bwMode="auto">
          <a:xfrm>
            <a:off x="2813573" y="5786412"/>
            <a:ext cx="764985" cy="24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F15_05">
            <a:extLst>
              <a:ext uri="{FF2B5EF4-FFF2-40B4-BE49-F238E27FC236}">
                <a16:creationId xmlns:a16="http://schemas.microsoft.com/office/drawing/2014/main" id="{77525711-CF03-0070-36B9-AD44D4C08C7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b="46078"/>
          <a:stretch>
            <a:fillRect/>
          </a:stretch>
        </p:blipFill>
        <p:spPr bwMode="auto">
          <a:xfrm>
            <a:off x="2813573" y="5486543"/>
            <a:ext cx="764985" cy="24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0">
            <a:extLst>
              <a:ext uri="{FF2B5EF4-FFF2-40B4-BE49-F238E27FC236}">
                <a16:creationId xmlns:a16="http://schemas.microsoft.com/office/drawing/2014/main" id="{85C1FBDB-D77E-016C-E850-BD531A177520}"/>
              </a:ext>
            </a:extLst>
          </p:cNvPr>
          <p:cNvSpPr txBox="1">
            <a:spLocks noChangeArrowheads="1"/>
          </p:cNvSpPr>
          <p:nvPr/>
        </p:nvSpPr>
        <p:spPr bwMode="auto">
          <a:xfrm>
            <a:off x="141841" y="4863276"/>
            <a:ext cx="7671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Times New Roman" pitchFamily="18" charset="0"/>
                <a:cs typeface="Times New Roman" pitchFamily="18" charset="0"/>
              </a:rPr>
              <a:t>將空腔輻射看成一系列駐波，每一個駐波對應一個簡諧震盪器</a:t>
            </a:r>
            <a:r>
              <a:rPr lang="zh-TW" altLang="en-US" sz="1800" dirty="0">
                <a:cs typeface="Times New Roman" pitchFamily="18" charset="0"/>
              </a:rPr>
              <a:t>！</a:t>
            </a:r>
          </a:p>
        </p:txBody>
      </p:sp>
      <p:sp>
        <p:nvSpPr>
          <p:cNvPr id="34" name="TextBox 33">
            <a:extLst>
              <a:ext uri="{FF2B5EF4-FFF2-40B4-BE49-F238E27FC236}">
                <a16:creationId xmlns:a16="http://schemas.microsoft.com/office/drawing/2014/main" id="{9DB41601-00A9-166C-1D18-31A316C73FE9}"/>
              </a:ext>
            </a:extLst>
          </p:cNvPr>
          <p:cNvSpPr txBox="1"/>
          <p:nvPr/>
        </p:nvSpPr>
        <p:spPr>
          <a:xfrm>
            <a:off x="141841" y="6376638"/>
            <a:ext cx="3606366" cy="369332"/>
          </a:xfrm>
          <a:prstGeom prst="rect">
            <a:avLst/>
          </a:prstGeom>
          <a:noFill/>
        </p:spPr>
        <p:txBody>
          <a:bodyPr wrap="square" rtlCol="0">
            <a:spAutoFit/>
          </a:bodyPr>
          <a:lstStyle/>
          <a:p>
            <a:pPr algn="l"/>
            <a:r>
              <a:rPr lang="en-US" sz="1800" dirty="0" err="1">
                <a:latin typeface="Cambria Math" panose="02040503050406030204" pitchFamily="18" charset="0"/>
              </a:rPr>
              <a:t>兩者的答案一致</a:t>
            </a:r>
            <a:r>
              <a:rPr lang="en-US" sz="1800" dirty="0">
                <a:latin typeface="Cambria Math" panose="02040503050406030204" pitchFamily="18" charset="0"/>
              </a:rPr>
              <a:t>。</a:t>
            </a:r>
          </a:p>
        </p:txBody>
      </p:sp>
      <p:pic>
        <p:nvPicPr>
          <p:cNvPr id="2" name="Picture 5" descr="F20_07">
            <a:extLst>
              <a:ext uri="{FF2B5EF4-FFF2-40B4-BE49-F238E27FC236}">
                <a16:creationId xmlns:a16="http://schemas.microsoft.com/office/drawing/2014/main" id="{69100A00-309E-4118-2E79-5C65716322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16168"/>
          <a:stretch>
            <a:fillRect/>
          </a:stretch>
        </p:blipFill>
        <p:spPr bwMode="auto">
          <a:xfrm>
            <a:off x="7836161" y="3873369"/>
            <a:ext cx="1165998" cy="173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3" grpId="0"/>
      <p:bldP spid="3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6FBCB-51D0-56A6-B012-BCE09533DFF1}"/>
            </a:ext>
          </a:extLst>
        </p:cNvPr>
        <p:cNvGrpSpPr/>
        <p:nvPr/>
      </p:nvGrpSpPr>
      <p:grpSpPr>
        <a:xfrm>
          <a:off x="0" y="0"/>
          <a:ext cx="0" cy="0"/>
          <a:chOff x="0" y="0"/>
          <a:chExt cx="0" cy="0"/>
        </a:xfrm>
      </p:grpSpPr>
      <p:sp>
        <p:nvSpPr>
          <p:cNvPr id="24" name="矩形 23">
            <a:extLst>
              <a:ext uri="{FF2B5EF4-FFF2-40B4-BE49-F238E27FC236}">
                <a16:creationId xmlns:a16="http://schemas.microsoft.com/office/drawing/2014/main" id="{368F6D17-4352-FF84-328F-C4F4D08AE54F}"/>
              </a:ext>
            </a:extLst>
          </p:cNvPr>
          <p:cNvSpPr/>
          <p:nvPr/>
        </p:nvSpPr>
        <p:spPr>
          <a:xfrm>
            <a:off x="681683" y="188764"/>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0D2228EB-DA32-3E54-7445-460EBC4A5518}"/>
              </a:ext>
            </a:extLst>
          </p:cNvPr>
          <p:cNvSpPr/>
          <p:nvPr/>
        </p:nvSpPr>
        <p:spPr>
          <a:xfrm>
            <a:off x="1124174" y="330185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a:extLst>
              <a:ext uri="{FF2B5EF4-FFF2-40B4-BE49-F238E27FC236}">
                <a16:creationId xmlns:a16="http://schemas.microsoft.com/office/drawing/2014/main" id="{11982D89-6920-E031-DE8A-97608F4199A8}"/>
              </a:ext>
            </a:extLst>
          </p:cNvPr>
          <p:cNvSpPr/>
          <p:nvPr/>
        </p:nvSpPr>
        <p:spPr>
          <a:xfrm>
            <a:off x="1276574" y="368285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a:extLst>
              <a:ext uri="{FF2B5EF4-FFF2-40B4-BE49-F238E27FC236}">
                <a16:creationId xmlns:a16="http://schemas.microsoft.com/office/drawing/2014/main" id="{75CCF334-0E0E-D1CE-EB18-F35E1C312524}"/>
              </a:ext>
            </a:extLst>
          </p:cNvPr>
          <p:cNvSpPr/>
          <p:nvPr/>
        </p:nvSpPr>
        <p:spPr>
          <a:xfrm>
            <a:off x="1581374" y="368285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F102BD10-9066-79F5-5C7F-C997D05F9D9C}"/>
              </a:ext>
            </a:extLst>
          </p:cNvPr>
          <p:cNvSpPr/>
          <p:nvPr/>
        </p:nvSpPr>
        <p:spPr>
          <a:xfrm>
            <a:off x="1114649" y="256366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a:extLst>
              <a:ext uri="{FF2B5EF4-FFF2-40B4-BE49-F238E27FC236}">
                <a16:creationId xmlns:a16="http://schemas.microsoft.com/office/drawing/2014/main" id="{C053C662-5951-ABA9-C7BD-D76B0AA3D541}"/>
              </a:ext>
            </a:extLst>
          </p:cNvPr>
          <p:cNvSpPr/>
          <p:nvPr/>
        </p:nvSpPr>
        <p:spPr>
          <a:xfrm>
            <a:off x="1267049" y="29446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a:extLst>
              <a:ext uri="{FF2B5EF4-FFF2-40B4-BE49-F238E27FC236}">
                <a16:creationId xmlns:a16="http://schemas.microsoft.com/office/drawing/2014/main" id="{5F4699E5-AAD9-87C7-36BC-513EC869C41F}"/>
              </a:ext>
            </a:extLst>
          </p:cNvPr>
          <p:cNvSpPr/>
          <p:nvPr/>
        </p:nvSpPr>
        <p:spPr>
          <a:xfrm>
            <a:off x="1571849" y="29446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a:extLst>
              <a:ext uri="{FF2B5EF4-FFF2-40B4-BE49-F238E27FC236}">
                <a16:creationId xmlns:a16="http://schemas.microsoft.com/office/drawing/2014/main" id="{A38A7D45-F7B9-10C9-AE08-1C23B35B6307}"/>
              </a:ext>
            </a:extLst>
          </p:cNvPr>
          <p:cNvSpPr/>
          <p:nvPr/>
        </p:nvSpPr>
        <p:spPr>
          <a:xfrm>
            <a:off x="1419449" y="27922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a:extLst>
              <a:ext uri="{FF2B5EF4-FFF2-40B4-BE49-F238E27FC236}">
                <a16:creationId xmlns:a16="http://schemas.microsoft.com/office/drawing/2014/main" id="{7CB98A0C-487C-B315-E875-8B04ADA2A94C}"/>
              </a:ext>
            </a:extLst>
          </p:cNvPr>
          <p:cNvSpPr/>
          <p:nvPr/>
        </p:nvSpPr>
        <p:spPr>
          <a:xfrm>
            <a:off x="18004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id="{A47BC75D-314B-4084-2C3A-5F78B19813FB}"/>
              </a:ext>
            </a:extLst>
          </p:cNvPr>
          <p:cNvSpPr/>
          <p:nvPr/>
        </p:nvSpPr>
        <p:spPr>
          <a:xfrm>
            <a:off x="1114649" y="177150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a:extLst>
              <a:ext uri="{FF2B5EF4-FFF2-40B4-BE49-F238E27FC236}">
                <a16:creationId xmlns:a16="http://schemas.microsoft.com/office/drawing/2014/main" id="{CD54532E-6D74-6E71-2E7C-5FACA300B1BE}"/>
              </a:ext>
            </a:extLst>
          </p:cNvPr>
          <p:cNvSpPr/>
          <p:nvPr/>
        </p:nvSpPr>
        <p:spPr>
          <a:xfrm>
            <a:off x="12670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a:extLst>
              <a:ext uri="{FF2B5EF4-FFF2-40B4-BE49-F238E27FC236}">
                <a16:creationId xmlns:a16="http://schemas.microsoft.com/office/drawing/2014/main" id="{91138B61-4BDD-8EB2-4F43-D5291777F383}"/>
              </a:ext>
            </a:extLst>
          </p:cNvPr>
          <p:cNvSpPr/>
          <p:nvPr/>
        </p:nvSpPr>
        <p:spPr>
          <a:xfrm>
            <a:off x="15718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a:extLst>
              <a:ext uri="{FF2B5EF4-FFF2-40B4-BE49-F238E27FC236}">
                <a16:creationId xmlns:a16="http://schemas.microsoft.com/office/drawing/2014/main" id="{FA294E1A-FC84-60A8-00AE-2216005C0E40}"/>
              </a:ext>
            </a:extLst>
          </p:cNvPr>
          <p:cNvSpPr/>
          <p:nvPr/>
        </p:nvSpPr>
        <p:spPr>
          <a:xfrm>
            <a:off x="1419449" y="20001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a:extLst>
              <a:ext uri="{FF2B5EF4-FFF2-40B4-BE49-F238E27FC236}">
                <a16:creationId xmlns:a16="http://schemas.microsoft.com/office/drawing/2014/main" id="{C36F81CC-1024-340E-4E59-1D8E72AD27A1}"/>
              </a:ext>
            </a:extLst>
          </p:cNvPr>
          <p:cNvSpPr/>
          <p:nvPr/>
        </p:nvSpPr>
        <p:spPr>
          <a:xfrm>
            <a:off x="1114649" y="18876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B80CED3C-E351-6C25-B2E9-CED006609ECF}"/>
              </a:ext>
            </a:extLst>
          </p:cNvPr>
          <p:cNvSpPr/>
          <p:nvPr/>
        </p:nvSpPr>
        <p:spPr>
          <a:xfrm>
            <a:off x="11146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A86389A3-1D61-45F9-DDB3-3F75F20E489E}"/>
              </a:ext>
            </a:extLst>
          </p:cNvPr>
          <p:cNvSpPr/>
          <p:nvPr/>
        </p:nvSpPr>
        <p:spPr>
          <a:xfrm>
            <a:off x="1800449" y="215250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C5E12C99-DFCF-9070-48CD-9F1E08F914E5}"/>
              </a:ext>
            </a:extLst>
          </p:cNvPr>
          <p:cNvSpPr/>
          <p:nvPr/>
        </p:nvSpPr>
        <p:spPr>
          <a:xfrm>
            <a:off x="12670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DF3D1504-36D4-FCC4-5F16-B71994098FE1}"/>
              </a:ext>
            </a:extLst>
          </p:cNvPr>
          <p:cNvSpPr/>
          <p:nvPr/>
        </p:nvSpPr>
        <p:spPr>
          <a:xfrm>
            <a:off x="15718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BC28B617-5D05-A939-2D48-53138A1C4D55}"/>
              </a:ext>
            </a:extLst>
          </p:cNvPr>
          <p:cNvSpPr/>
          <p:nvPr/>
        </p:nvSpPr>
        <p:spPr>
          <a:xfrm>
            <a:off x="16480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9FE4BA05-76C3-9EA2-3EED-C7452183698A}"/>
              </a:ext>
            </a:extLst>
          </p:cNvPr>
          <p:cNvSpPr/>
          <p:nvPr/>
        </p:nvSpPr>
        <p:spPr>
          <a:xfrm>
            <a:off x="1419449" y="5697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a:extLst>
              <a:ext uri="{FF2B5EF4-FFF2-40B4-BE49-F238E27FC236}">
                <a16:creationId xmlns:a16="http://schemas.microsoft.com/office/drawing/2014/main" id="{E123D864-CD71-C4DB-CDA0-81D02D39488E}"/>
              </a:ext>
            </a:extLst>
          </p:cNvPr>
          <p:cNvSpPr/>
          <p:nvPr/>
        </p:nvSpPr>
        <p:spPr>
          <a:xfrm>
            <a:off x="1648049" y="2649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a:extLst>
              <a:ext uri="{FF2B5EF4-FFF2-40B4-BE49-F238E27FC236}">
                <a16:creationId xmlns:a16="http://schemas.microsoft.com/office/drawing/2014/main" id="{E9B171E5-96DB-534D-B5D5-EEFAF0344F1B}"/>
              </a:ext>
            </a:extLst>
          </p:cNvPr>
          <p:cNvSpPr/>
          <p:nvPr/>
        </p:nvSpPr>
        <p:spPr>
          <a:xfrm>
            <a:off x="1800449" y="4173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a:extLst>
              <a:ext uri="{FF2B5EF4-FFF2-40B4-BE49-F238E27FC236}">
                <a16:creationId xmlns:a16="http://schemas.microsoft.com/office/drawing/2014/main" id="{AC045623-8D69-B606-498A-6C12FF308F16}"/>
              </a:ext>
            </a:extLst>
          </p:cNvPr>
          <p:cNvSpPr/>
          <p:nvPr/>
        </p:nvSpPr>
        <p:spPr>
          <a:xfrm>
            <a:off x="1343249" y="26496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a:extLst>
              <a:ext uri="{FF2B5EF4-FFF2-40B4-BE49-F238E27FC236}">
                <a16:creationId xmlns:a16="http://schemas.microsoft.com/office/drawing/2014/main" id="{ECCEC468-7A30-CA08-E56D-6CBC05C3ABF0}"/>
              </a:ext>
            </a:extLst>
          </p:cNvPr>
          <p:cNvSpPr txBox="1">
            <a:spLocks noChangeArrowheads="1"/>
          </p:cNvSpPr>
          <p:nvPr/>
        </p:nvSpPr>
        <p:spPr bwMode="auto">
          <a:xfrm rot="16200000">
            <a:off x="1115443" y="1267470"/>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a:extLst>
              <a:ext uri="{FF2B5EF4-FFF2-40B4-BE49-F238E27FC236}">
                <a16:creationId xmlns:a16="http://schemas.microsoft.com/office/drawing/2014/main" id="{647E3179-7EC0-B84E-ABE6-390359617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04664"/>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a:extLst>
              <a:ext uri="{FF2B5EF4-FFF2-40B4-BE49-F238E27FC236}">
                <a16:creationId xmlns:a16="http://schemas.microsoft.com/office/drawing/2014/main" id="{384F4AF6-D3AD-9C5D-2135-261C67CC0AAB}"/>
              </a:ext>
            </a:extLst>
          </p:cNvPr>
          <p:cNvSpPr/>
          <p:nvPr/>
        </p:nvSpPr>
        <p:spPr>
          <a:xfrm>
            <a:off x="1114649" y="400511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2F8AC123-D504-8981-D2EE-0CC9EFDDF75C}"/>
              </a:ext>
            </a:extLst>
          </p:cNvPr>
          <p:cNvSpPr/>
          <p:nvPr/>
        </p:nvSpPr>
        <p:spPr>
          <a:xfrm>
            <a:off x="1571849" y="438611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2C2C3F8F-74CE-ADF3-632E-83995DF4A95E}"/>
              </a:ext>
            </a:extLst>
          </p:cNvPr>
          <p:cNvSpPr/>
          <p:nvPr/>
        </p:nvSpPr>
        <p:spPr>
          <a:xfrm>
            <a:off x="1114649" y="4868714"/>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a:extLst>
              <a:ext uri="{FF2B5EF4-FFF2-40B4-BE49-F238E27FC236}">
                <a16:creationId xmlns:a16="http://schemas.microsoft.com/office/drawing/2014/main" id="{D8A6CA1A-AE5D-911E-6A53-3AE9B5023BA3}"/>
              </a:ext>
            </a:extLst>
          </p:cNvPr>
          <p:cNvSpPr txBox="1">
            <a:spLocks noChangeArrowheads="1"/>
          </p:cNvSpPr>
          <p:nvPr/>
        </p:nvSpPr>
        <p:spPr bwMode="auto">
          <a:xfrm>
            <a:off x="808484" y="5547648"/>
            <a:ext cx="8107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量子彈簧的能階像極了在盒子中一個一個裝入</a:t>
            </a:r>
            <a:r>
              <a:rPr lang="zh-TW" altLang="en-US" sz="1800" dirty="0">
                <a:solidFill>
                  <a:srgbClr val="FF0000"/>
                </a:solidFill>
              </a:rPr>
              <a:t>能量相同、無法分割</a:t>
            </a:r>
            <a:r>
              <a:rPr lang="zh-TW" altLang="en-US" sz="1800" dirty="0"/>
              <a:t>的粒子。</a:t>
            </a:r>
          </a:p>
        </p:txBody>
      </p:sp>
      <p:sp>
        <p:nvSpPr>
          <p:cNvPr id="35" name="文字方塊 34">
            <a:extLst>
              <a:ext uri="{FF2B5EF4-FFF2-40B4-BE49-F238E27FC236}">
                <a16:creationId xmlns:a16="http://schemas.microsoft.com/office/drawing/2014/main" id="{38F356FC-B8D1-E747-72DD-EBF64FA2F3C8}"/>
              </a:ext>
            </a:extLst>
          </p:cNvPr>
          <p:cNvSpPr txBox="1">
            <a:spLocks noChangeArrowheads="1"/>
          </p:cNvSpPr>
          <p:nvPr/>
        </p:nvSpPr>
        <p:spPr bwMode="auto">
          <a:xfrm>
            <a:off x="827311" y="6021239"/>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a:extLst>
              <a:ext uri="{FF2B5EF4-FFF2-40B4-BE49-F238E27FC236}">
                <a16:creationId xmlns:a16="http://schemas.microsoft.com/office/drawing/2014/main" id="{43106E78-B4DA-89FC-89D5-D04E167DF183}"/>
              </a:ext>
            </a:extLst>
          </p:cNvPr>
          <p:cNvSpPr txBox="1">
            <a:spLocks noChangeArrowheads="1"/>
          </p:cNvSpPr>
          <p:nvPr/>
        </p:nvSpPr>
        <p:spPr bwMode="auto">
          <a:xfrm>
            <a:off x="2267174" y="6021239"/>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a:extLst>
              <a:ext uri="{FF2B5EF4-FFF2-40B4-BE49-F238E27FC236}">
                <a16:creationId xmlns:a16="http://schemas.microsoft.com/office/drawing/2014/main" id="{85289EED-BD99-F6BF-B548-F58162FB6FFC}"/>
              </a:ext>
            </a:extLst>
          </p:cNvPr>
          <p:cNvSpPr/>
          <p:nvPr/>
        </p:nvSpPr>
        <p:spPr>
          <a:xfrm>
            <a:off x="1619474" y="6092677"/>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a:extLst>
              <a:ext uri="{FF2B5EF4-FFF2-40B4-BE49-F238E27FC236}">
                <a16:creationId xmlns:a16="http://schemas.microsoft.com/office/drawing/2014/main" id="{416A4A5D-788B-5937-D6B8-75915771230D}"/>
              </a:ext>
            </a:extLst>
          </p:cNvPr>
          <p:cNvSpPr txBox="1">
            <a:spLocks noChangeArrowheads="1"/>
          </p:cNvSpPr>
          <p:nvPr/>
        </p:nvSpPr>
        <p:spPr bwMode="auto">
          <a:xfrm>
            <a:off x="3203799" y="6021239"/>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673A951D-C4D4-A70A-A3A3-14F446CC7725}"/>
                  </a:ext>
                </a:extLst>
              </p:cNvPr>
              <p:cNvSpPr/>
              <p:nvPr/>
            </p:nvSpPr>
            <p:spPr>
              <a:xfrm>
                <a:off x="4213878" y="5875651"/>
                <a:ext cx="932756" cy="61087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𝑛</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𝐸</m:t>
                          </m:r>
                        </m:num>
                        <m:den>
                          <m:r>
                            <a:rPr lang="en-US" altLang="zh-TW" sz="1800" i="1">
                              <a:latin typeface="Cambria Math"/>
                            </a:rPr>
                            <m:t>h</m:t>
                          </m:r>
                          <m:r>
                            <a:rPr lang="en-US" altLang="zh-TW" sz="1800" i="1" smtClean="0">
                              <a:latin typeface="Cambria Math" panose="02040503050406030204" pitchFamily="18" charset="0"/>
                              <a:ea typeface="Cambria Math" panose="02040503050406030204" pitchFamily="18" charset="0"/>
                            </a:rPr>
                            <m:t>𝜈</m:t>
                          </m:r>
                        </m:den>
                      </m:f>
                    </m:oMath>
                  </m:oMathPara>
                </a14:m>
                <a:endParaRPr lang="zh-TW" altLang="en-US" sz="1800" dirty="0"/>
              </a:p>
            </p:txBody>
          </p:sp>
        </mc:Choice>
        <mc:Fallback xmlns="">
          <p:sp>
            <p:nvSpPr>
              <p:cNvPr id="38" name="矩形 37">
                <a:extLst>
                  <a:ext uri="{FF2B5EF4-FFF2-40B4-BE49-F238E27FC236}">
                    <a16:creationId xmlns:a16="http://schemas.microsoft.com/office/drawing/2014/main" id="{673A951D-C4D4-A70A-A3A3-14F446CC7725}"/>
                  </a:ext>
                </a:extLst>
              </p:cNvPr>
              <p:cNvSpPr>
                <a:spLocks noRot="1" noChangeAspect="1" noMove="1" noResize="1" noEditPoints="1" noAdjustHandles="1" noChangeArrowheads="1" noChangeShapeType="1" noTextEdit="1"/>
              </p:cNvSpPr>
              <p:nvPr/>
            </p:nvSpPr>
            <p:spPr>
              <a:xfrm>
                <a:off x="4213878" y="5875651"/>
                <a:ext cx="932756" cy="610873"/>
              </a:xfrm>
              <a:prstGeom prst="rect">
                <a:avLst/>
              </a:prstGeom>
              <a:blipFill>
                <a:blip r:embed="rId3"/>
                <a:stretch>
                  <a:fillRect b="-6122"/>
                </a:stretch>
              </a:blipFill>
            </p:spPr>
            <p:txBody>
              <a:bodyPr/>
              <a:lstStyle/>
              <a:p>
                <a:r>
                  <a:rPr lang="en-US">
                    <a:noFill/>
                  </a:rPr>
                  <a:t> </a:t>
                </a:r>
              </a:p>
            </p:txBody>
          </p:sp>
        </mc:Fallback>
      </mc:AlternateContent>
      <p:pic>
        <p:nvPicPr>
          <p:cNvPr id="25" name="Graphic 24" descr="Cat with solid fill">
            <a:extLst>
              <a:ext uri="{FF2B5EF4-FFF2-40B4-BE49-F238E27FC236}">
                <a16:creationId xmlns:a16="http://schemas.microsoft.com/office/drawing/2014/main" id="{508339A0-0C78-D2A1-281C-5638A96AA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pic>
        <p:nvPicPr>
          <p:cNvPr id="26" name="Picture 11" descr="f_1994480_1">
            <a:extLst>
              <a:ext uri="{FF2B5EF4-FFF2-40B4-BE49-F238E27FC236}">
                <a16:creationId xmlns:a16="http://schemas.microsoft.com/office/drawing/2014/main" id="{A9B5193E-8B72-CDB6-357D-E5DE4A435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132" b="6320"/>
          <a:stretch>
            <a:fillRect/>
          </a:stretch>
        </p:blipFill>
        <p:spPr bwMode="auto">
          <a:xfrm>
            <a:off x="6740748" y="3268264"/>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F15_05">
            <a:extLst>
              <a:ext uri="{FF2B5EF4-FFF2-40B4-BE49-F238E27FC236}">
                <a16:creationId xmlns:a16="http://schemas.microsoft.com/office/drawing/2014/main" id="{A287FD35-979B-B276-D74C-FD78263CB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6078"/>
          <a:stretch>
            <a:fillRect/>
          </a:stretch>
        </p:blipFill>
        <p:spPr bwMode="auto">
          <a:xfrm>
            <a:off x="6652716" y="684064"/>
            <a:ext cx="2470869" cy="78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32">
            <a:extLst>
              <a:ext uri="{FF2B5EF4-FFF2-40B4-BE49-F238E27FC236}">
                <a16:creationId xmlns:a16="http://schemas.microsoft.com/office/drawing/2014/main" id="{0221406D-6901-7CCD-28A4-E89134BDFFF6}"/>
              </a:ext>
            </a:extLst>
          </p:cNvPr>
          <p:cNvSpPr>
            <a:spLocks noChangeArrowheads="1"/>
          </p:cNvSpPr>
          <p:nvPr/>
        </p:nvSpPr>
        <p:spPr bwMode="auto">
          <a:xfrm>
            <a:off x="814974" y="6489552"/>
            <a:ext cx="5975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空腔中的輻射駐波是不是可以視為一顆一顆的粒子呢？</a:t>
            </a:r>
          </a:p>
        </p:txBody>
      </p:sp>
      <p:sp>
        <p:nvSpPr>
          <p:cNvPr id="32" name="矩形 32">
            <a:extLst>
              <a:ext uri="{FF2B5EF4-FFF2-40B4-BE49-F238E27FC236}">
                <a16:creationId xmlns:a16="http://schemas.microsoft.com/office/drawing/2014/main" id="{E07A4DCE-7D6C-D71B-4B6A-2102B03B7BD0}"/>
              </a:ext>
            </a:extLst>
          </p:cNvPr>
          <p:cNvSpPr>
            <a:spLocks noChangeArrowheads="1"/>
          </p:cNvSpPr>
          <p:nvPr/>
        </p:nvSpPr>
        <p:spPr bwMode="auto">
          <a:xfrm>
            <a:off x="2054299" y="123728"/>
            <a:ext cx="5975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空腔中的輻射駐波可以視為一個一個的量子彈簧！</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A92F303-7BCB-3EA0-B88A-1AA96FF687A5}"/>
                  </a:ext>
                </a:extLst>
              </p:cNvPr>
              <p:cNvSpPr txBox="1"/>
              <p:nvPr/>
            </p:nvSpPr>
            <p:spPr>
              <a:xfrm>
                <a:off x="3163771" y="4306937"/>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3" name="TextBox 32">
                <a:extLst>
                  <a:ext uri="{FF2B5EF4-FFF2-40B4-BE49-F238E27FC236}">
                    <a16:creationId xmlns:a16="http://schemas.microsoft.com/office/drawing/2014/main" id="{6A92F303-7BCB-3EA0-B88A-1AA96FF687A5}"/>
                  </a:ext>
                </a:extLst>
              </p:cNvPr>
              <p:cNvSpPr txBox="1">
                <a:spLocks noRot="1" noChangeAspect="1" noMove="1" noResize="1" noEditPoints="1" noAdjustHandles="1" noChangeArrowheads="1" noChangeShapeType="1" noTextEdit="1"/>
              </p:cNvSpPr>
              <p:nvPr/>
            </p:nvSpPr>
            <p:spPr>
              <a:xfrm>
                <a:off x="3163771" y="4306937"/>
                <a:ext cx="309502" cy="307777"/>
              </a:xfrm>
              <a:prstGeom prst="rect">
                <a:avLst/>
              </a:prstGeom>
              <a:blipFill>
                <a:blip r:embed="rId8"/>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77E8D6D-B7D2-D947-A251-3FC0F1671591}"/>
                  </a:ext>
                </a:extLst>
              </p:cNvPr>
              <p:cNvSpPr txBox="1"/>
              <p:nvPr/>
            </p:nvSpPr>
            <p:spPr>
              <a:xfrm flipH="1">
                <a:off x="3062944" y="3526680"/>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4" name="TextBox 33">
                <a:extLst>
                  <a:ext uri="{FF2B5EF4-FFF2-40B4-BE49-F238E27FC236}">
                    <a16:creationId xmlns:a16="http://schemas.microsoft.com/office/drawing/2014/main" id="{577E8D6D-B7D2-D947-A251-3FC0F1671591}"/>
                  </a:ext>
                </a:extLst>
              </p:cNvPr>
              <p:cNvSpPr txBox="1">
                <a:spLocks noRot="1" noChangeAspect="1" noMove="1" noResize="1" noEditPoints="1" noAdjustHandles="1" noChangeArrowheads="1" noChangeShapeType="1" noTextEdit="1"/>
              </p:cNvSpPr>
              <p:nvPr/>
            </p:nvSpPr>
            <p:spPr>
              <a:xfrm flipH="1">
                <a:off x="3062944" y="3526680"/>
                <a:ext cx="430889" cy="307777"/>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C9EF574-E13B-29D2-E26D-F401D44F5566}"/>
                  </a:ext>
                </a:extLst>
              </p:cNvPr>
              <p:cNvSpPr txBox="1"/>
              <p:nvPr/>
            </p:nvSpPr>
            <p:spPr>
              <a:xfrm>
                <a:off x="3056834" y="2668971"/>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0" name="TextBox 39">
                <a:extLst>
                  <a:ext uri="{FF2B5EF4-FFF2-40B4-BE49-F238E27FC236}">
                    <a16:creationId xmlns:a16="http://schemas.microsoft.com/office/drawing/2014/main" id="{EC9EF574-E13B-29D2-E26D-F401D44F5566}"/>
                  </a:ext>
                </a:extLst>
              </p:cNvPr>
              <p:cNvSpPr txBox="1">
                <a:spLocks noRot="1" noChangeAspect="1" noMove="1" noResize="1" noEditPoints="1" noAdjustHandles="1" noChangeArrowheads="1" noChangeShapeType="1" noTextEdit="1"/>
              </p:cNvSpPr>
              <p:nvPr/>
            </p:nvSpPr>
            <p:spPr>
              <a:xfrm>
                <a:off x="3056834" y="2668971"/>
                <a:ext cx="416439" cy="307777"/>
              </a:xfrm>
              <a:prstGeom prst="rect">
                <a:avLst/>
              </a:prstGeom>
              <a:blipFill>
                <a:blip r:embed="rId10"/>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AFE9C6F-8564-5AB1-E682-A17904614599}"/>
                  </a:ext>
                </a:extLst>
              </p:cNvPr>
              <p:cNvSpPr txBox="1"/>
              <p:nvPr/>
            </p:nvSpPr>
            <p:spPr>
              <a:xfrm>
                <a:off x="3075267" y="1844725"/>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1" name="TextBox 40">
                <a:extLst>
                  <a:ext uri="{FF2B5EF4-FFF2-40B4-BE49-F238E27FC236}">
                    <a16:creationId xmlns:a16="http://schemas.microsoft.com/office/drawing/2014/main" id="{8AFE9C6F-8564-5AB1-E682-A17904614599}"/>
                  </a:ext>
                </a:extLst>
              </p:cNvPr>
              <p:cNvSpPr txBox="1">
                <a:spLocks noRot="1" noChangeAspect="1" noMove="1" noResize="1" noEditPoints="1" noAdjustHandles="1" noChangeArrowheads="1" noChangeShapeType="1" noTextEdit="1"/>
              </p:cNvSpPr>
              <p:nvPr/>
            </p:nvSpPr>
            <p:spPr>
              <a:xfrm>
                <a:off x="3075267" y="1844725"/>
                <a:ext cx="467835" cy="307777"/>
              </a:xfrm>
              <a:prstGeom prst="rect">
                <a:avLst/>
              </a:prstGeom>
              <a:blipFill>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6796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8594-043D-3623-FAE1-EEB645DA068B}"/>
            </a:ext>
          </a:extLst>
        </p:cNvPr>
        <p:cNvGrpSpPr/>
        <p:nvPr/>
      </p:nvGrpSpPr>
      <p:grpSpPr>
        <a:xfrm>
          <a:off x="0" y="0"/>
          <a:ext cx="0" cy="0"/>
          <a:chOff x="0" y="0"/>
          <a:chExt cx="0" cy="0"/>
        </a:xfrm>
      </p:grpSpPr>
      <p:sp>
        <p:nvSpPr>
          <p:cNvPr id="24" name="矩形 23">
            <a:extLst>
              <a:ext uri="{FF2B5EF4-FFF2-40B4-BE49-F238E27FC236}">
                <a16:creationId xmlns:a16="http://schemas.microsoft.com/office/drawing/2014/main" id="{51DB8520-4892-8AAD-6388-5387D707F705}"/>
              </a:ext>
            </a:extLst>
          </p:cNvPr>
          <p:cNvSpPr/>
          <p:nvPr/>
        </p:nvSpPr>
        <p:spPr>
          <a:xfrm>
            <a:off x="788676" y="74520"/>
            <a:ext cx="6120680" cy="493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CA80A9C6-C11F-514F-DD75-C4953F12F35C}"/>
              </a:ext>
            </a:extLst>
          </p:cNvPr>
          <p:cNvSpPr/>
          <p:nvPr/>
        </p:nvSpPr>
        <p:spPr>
          <a:xfrm>
            <a:off x="1231167" y="279703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a:extLst>
              <a:ext uri="{FF2B5EF4-FFF2-40B4-BE49-F238E27FC236}">
                <a16:creationId xmlns:a16="http://schemas.microsoft.com/office/drawing/2014/main" id="{189667A9-7340-C0F7-7D9C-070654250CC3}"/>
              </a:ext>
            </a:extLst>
          </p:cNvPr>
          <p:cNvSpPr/>
          <p:nvPr/>
        </p:nvSpPr>
        <p:spPr>
          <a:xfrm>
            <a:off x="1383567" y="317803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a:extLst>
              <a:ext uri="{FF2B5EF4-FFF2-40B4-BE49-F238E27FC236}">
                <a16:creationId xmlns:a16="http://schemas.microsoft.com/office/drawing/2014/main" id="{3330CC85-0DB8-1A3C-56A4-0F45D1BAB7D6}"/>
              </a:ext>
            </a:extLst>
          </p:cNvPr>
          <p:cNvSpPr/>
          <p:nvPr/>
        </p:nvSpPr>
        <p:spPr>
          <a:xfrm>
            <a:off x="1688367" y="317803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3B93AF98-C4C4-E217-2845-6DF770E0AD5C}"/>
              </a:ext>
            </a:extLst>
          </p:cNvPr>
          <p:cNvSpPr/>
          <p:nvPr/>
        </p:nvSpPr>
        <p:spPr>
          <a:xfrm>
            <a:off x="1221642" y="205884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a:extLst>
              <a:ext uri="{FF2B5EF4-FFF2-40B4-BE49-F238E27FC236}">
                <a16:creationId xmlns:a16="http://schemas.microsoft.com/office/drawing/2014/main" id="{C6DA0C74-E392-2002-0ADC-3A4CA2DD53F4}"/>
              </a:ext>
            </a:extLst>
          </p:cNvPr>
          <p:cNvSpPr/>
          <p:nvPr/>
        </p:nvSpPr>
        <p:spPr>
          <a:xfrm>
            <a:off x="1374042" y="24398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a:extLst>
              <a:ext uri="{FF2B5EF4-FFF2-40B4-BE49-F238E27FC236}">
                <a16:creationId xmlns:a16="http://schemas.microsoft.com/office/drawing/2014/main" id="{1ABCFCAE-8BBE-F4D9-5D22-16487FFCA68E}"/>
              </a:ext>
            </a:extLst>
          </p:cNvPr>
          <p:cNvSpPr/>
          <p:nvPr/>
        </p:nvSpPr>
        <p:spPr>
          <a:xfrm>
            <a:off x="1678842" y="24398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a:extLst>
              <a:ext uri="{FF2B5EF4-FFF2-40B4-BE49-F238E27FC236}">
                <a16:creationId xmlns:a16="http://schemas.microsoft.com/office/drawing/2014/main" id="{71F83360-331E-5E4A-AB47-39724C6F2A6C}"/>
              </a:ext>
            </a:extLst>
          </p:cNvPr>
          <p:cNvSpPr/>
          <p:nvPr/>
        </p:nvSpPr>
        <p:spPr>
          <a:xfrm>
            <a:off x="1526442" y="22874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a:extLst>
              <a:ext uri="{FF2B5EF4-FFF2-40B4-BE49-F238E27FC236}">
                <a16:creationId xmlns:a16="http://schemas.microsoft.com/office/drawing/2014/main" id="{9CDB9FEE-7A58-B25D-54CE-9126BD6467D0}"/>
              </a:ext>
            </a:extLst>
          </p:cNvPr>
          <p:cNvSpPr/>
          <p:nvPr/>
        </p:nvSpPr>
        <p:spPr>
          <a:xfrm>
            <a:off x="19074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id="{55A7ABB7-A2D4-841B-7B7C-EC4860EAB3A6}"/>
              </a:ext>
            </a:extLst>
          </p:cNvPr>
          <p:cNvSpPr/>
          <p:nvPr/>
        </p:nvSpPr>
        <p:spPr>
          <a:xfrm>
            <a:off x="1221642" y="126668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a:extLst>
              <a:ext uri="{FF2B5EF4-FFF2-40B4-BE49-F238E27FC236}">
                <a16:creationId xmlns:a16="http://schemas.microsoft.com/office/drawing/2014/main" id="{AE844F18-AA1A-7D6E-8965-5D9DD1F367D8}"/>
              </a:ext>
            </a:extLst>
          </p:cNvPr>
          <p:cNvSpPr/>
          <p:nvPr/>
        </p:nvSpPr>
        <p:spPr>
          <a:xfrm>
            <a:off x="13740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a:extLst>
              <a:ext uri="{FF2B5EF4-FFF2-40B4-BE49-F238E27FC236}">
                <a16:creationId xmlns:a16="http://schemas.microsoft.com/office/drawing/2014/main" id="{C7F715E9-8412-A13B-6D14-45196BE4314F}"/>
              </a:ext>
            </a:extLst>
          </p:cNvPr>
          <p:cNvSpPr/>
          <p:nvPr/>
        </p:nvSpPr>
        <p:spPr>
          <a:xfrm>
            <a:off x="16788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a:extLst>
              <a:ext uri="{FF2B5EF4-FFF2-40B4-BE49-F238E27FC236}">
                <a16:creationId xmlns:a16="http://schemas.microsoft.com/office/drawing/2014/main" id="{C452E44E-BA19-D181-55A7-2A83FA014AC1}"/>
              </a:ext>
            </a:extLst>
          </p:cNvPr>
          <p:cNvSpPr/>
          <p:nvPr/>
        </p:nvSpPr>
        <p:spPr>
          <a:xfrm>
            <a:off x="1526442" y="14952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a:extLst>
              <a:ext uri="{FF2B5EF4-FFF2-40B4-BE49-F238E27FC236}">
                <a16:creationId xmlns:a16="http://schemas.microsoft.com/office/drawing/2014/main" id="{D427505A-7865-011B-6E29-6BCA3E24E42A}"/>
              </a:ext>
            </a:extLst>
          </p:cNvPr>
          <p:cNvSpPr/>
          <p:nvPr/>
        </p:nvSpPr>
        <p:spPr>
          <a:xfrm>
            <a:off x="1221642" y="152258"/>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25553E5E-0464-49FB-8819-062DB9889060}"/>
              </a:ext>
            </a:extLst>
          </p:cNvPr>
          <p:cNvSpPr/>
          <p:nvPr/>
        </p:nvSpPr>
        <p:spPr>
          <a:xfrm>
            <a:off x="12216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DC373B75-89B0-1D12-E476-B02F97F43436}"/>
              </a:ext>
            </a:extLst>
          </p:cNvPr>
          <p:cNvSpPr/>
          <p:nvPr/>
        </p:nvSpPr>
        <p:spPr>
          <a:xfrm>
            <a:off x="19074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D96DDF7E-370A-D0B9-790C-359EEB9EB44E}"/>
              </a:ext>
            </a:extLst>
          </p:cNvPr>
          <p:cNvSpPr/>
          <p:nvPr/>
        </p:nvSpPr>
        <p:spPr>
          <a:xfrm>
            <a:off x="13740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2C31EAD7-5B44-5AAF-880C-17721399DAD7}"/>
              </a:ext>
            </a:extLst>
          </p:cNvPr>
          <p:cNvSpPr/>
          <p:nvPr/>
        </p:nvSpPr>
        <p:spPr>
          <a:xfrm>
            <a:off x="16788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B6B117DD-F319-6714-545F-565ED114908D}"/>
              </a:ext>
            </a:extLst>
          </p:cNvPr>
          <p:cNvSpPr/>
          <p:nvPr/>
        </p:nvSpPr>
        <p:spPr>
          <a:xfrm>
            <a:off x="17550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2A87FAC9-8ED0-8581-C8C6-D4608A70CA82}"/>
              </a:ext>
            </a:extLst>
          </p:cNvPr>
          <p:cNvSpPr/>
          <p:nvPr/>
        </p:nvSpPr>
        <p:spPr>
          <a:xfrm>
            <a:off x="15264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a:extLst>
              <a:ext uri="{FF2B5EF4-FFF2-40B4-BE49-F238E27FC236}">
                <a16:creationId xmlns:a16="http://schemas.microsoft.com/office/drawing/2014/main" id="{52D7EC04-90ED-B279-77EC-8E898C769988}"/>
              </a:ext>
            </a:extLst>
          </p:cNvPr>
          <p:cNvSpPr/>
          <p:nvPr/>
        </p:nvSpPr>
        <p:spPr>
          <a:xfrm>
            <a:off x="1755042" y="2284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a:extLst>
              <a:ext uri="{FF2B5EF4-FFF2-40B4-BE49-F238E27FC236}">
                <a16:creationId xmlns:a16="http://schemas.microsoft.com/office/drawing/2014/main" id="{ED9391DC-928A-C1EF-CF94-3D490459A3A5}"/>
              </a:ext>
            </a:extLst>
          </p:cNvPr>
          <p:cNvSpPr/>
          <p:nvPr/>
        </p:nvSpPr>
        <p:spPr>
          <a:xfrm>
            <a:off x="19074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a:extLst>
              <a:ext uri="{FF2B5EF4-FFF2-40B4-BE49-F238E27FC236}">
                <a16:creationId xmlns:a16="http://schemas.microsoft.com/office/drawing/2014/main" id="{0F685DA0-9CED-84A6-F751-033DFD60E2D6}"/>
              </a:ext>
            </a:extLst>
          </p:cNvPr>
          <p:cNvSpPr/>
          <p:nvPr/>
        </p:nvSpPr>
        <p:spPr>
          <a:xfrm>
            <a:off x="1450242" y="2284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a:extLst>
              <a:ext uri="{FF2B5EF4-FFF2-40B4-BE49-F238E27FC236}">
                <a16:creationId xmlns:a16="http://schemas.microsoft.com/office/drawing/2014/main" id="{A42069A8-00E4-CC67-A259-A343D7D0F625}"/>
              </a:ext>
            </a:extLst>
          </p:cNvPr>
          <p:cNvSpPr txBox="1">
            <a:spLocks noChangeArrowheads="1"/>
          </p:cNvSpPr>
          <p:nvPr/>
        </p:nvSpPr>
        <p:spPr bwMode="auto">
          <a:xfrm rot="16200000">
            <a:off x="1222436" y="762648"/>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a:extLst>
              <a:ext uri="{FF2B5EF4-FFF2-40B4-BE49-F238E27FC236}">
                <a16:creationId xmlns:a16="http://schemas.microsoft.com/office/drawing/2014/main" id="{5CAC3865-2541-1D61-2757-49F95A6EEB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5"/>
          <a:stretch/>
        </p:blipFill>
        <p:spPr bwMode="auto">
          <a:xfrm>
            <a:off x="2302729" y="167950"/>
            <a:ext cx="4387850" cy="48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a:extLst>
              <a:ext uri="{FF2B5EF4-FFF2-40B4-BE49-F238E27FC236}">
                <a16:creationId xmlns:a16="http://schemas.microsoft.com/office/drawing/2014/main" id="{0EA1D4E9-D20F-551C-4603-1EAD72F8B86D}"/>
              </a:ext>
            </a:extLst>
          </p:cNvPr>
          <p:cNvSpPr/>
          <p:nvPr/>
        </p:nvSpPr>
        <p:spPr>
          <a:xfrm>
            <a:off x="1221642" y="350029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483D196B-33F1-1B1C-A1CA-6538A57681F0}"/>
              </a:ext>
            </a:extLst>
          </p:cNvPr>
          <p:cNvSpPr/>
          <p:nvPr/>
        </p:nvSpPr>
        <p:spPr>
          <a:xfrm>
            <a:off x="1678842" y="388129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231C4C64-424E-AE25-4C14-4712CD9FF0A1}"/>
              </a:ext>
            </a:extLst>
          </p:cNvPr>
          <p:cNvSpPr/>
          <p:nvPr/>
        </p:nvSpPr>
        <p:spPr>
          <a:xfrm>
            <a:off x="1221642" y="436389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FBB5F33D-EAAE-FA53-570A-2C5C2FB3FD5B}"/>
                  </a:ext>
                </a:extLst>
              </p:cNvPr>
              <p:cNvSpPr/>
              <p:nvPr/>
            </p:nvSpPr>
            <p:spPr>
              <a:xfrm>
                <a:off x="820533" y="5918566"/>
                <a:ext cx="5981830" cy="369332"/>
              </a:xfrm>
              <a:prstGeom prst="rect">
                <a:avLst/>
              </a:prstGeom>
              <a:noFill/>
            </p:spPr>
            <p:txBody>
              <a:bodyPr wrap="none">
                <a:spAutoFit/>
              </a:bodyPr>
              <a:lstStyle/>
              <a:p>
                <a14:m>
                  <m:oMath xmlns:m="http://schemas.openxmlformats.org/officeDocument/2006/math">
                    <m:r>
                      <a:rPr lang="en-US" altLang="zh-TW" sz="1800" i="1" smtClean="0">
                        <a:latin typeface="Cambria Math"/>
                      </a:rPr>
                      <m:t>𝑛</m:t>
                    </m:r>
                    <m:r>
                      <a:rPr lang="en-US" altLang="zh-TW" sz="1800" b="0" i="1" smtClean="0">
                        <a:latin typeface="Cambria Math"/>
                      </a:rPr>
                      <m:t>=</m:t>
                    </m:r>
                    <m:r>
                      <a:rPr lang="en-US" altLang="zh-TW" sz="1800" b="0" i="1" smtClean="0">
                        <a:latin typeface="Cambria Math" panose="02040503050406030204" pitchFamily="18" charset="0"/>
                      </a:rPr>
                      <m:t>1</m:t>
                    </m:r>
                  </m:oMath>
                </a14:m>
                <a:r>
                  <a:rPr lang="zh-TW" altLang="en-US" sz="1800" dirty="0"/>
                  <a:t>的狀態可以看成有一顆動量為</a:t>
                </a:r>
                <a14:m>
                  <m:oMath xmlns:m="http://schemas.openxmlformats.org/officeDocument/2006/math">
                    <m:r>
                      <a:rPr lang="en-US" sz="1800" i="1" dirty="0">
                        <a:latin typeface="Cambria Math" panose="02040503050406030204" pitchFamily="18" charset="0"/>
                      </a:rPr>
                      <m:t>𝑝</m:t>
                    </m:r>
                  </m:oMath>
                </a14:m>
                <a:r>
                  <a:rPr lang="zh-TW" altLang="en-US" sz="1800" dirty="0"/>
                  <a:t>，能量為</a:t>
                </a:r>
                <a14:m>
                  <m:oMath xmlns:m="http://schemas.openxmlformats.org/officeDocument/2006/math">
                    <m:r>
                      <a:rPr lang="en-US" altLang="zh-TW" sz="1800" b="0" i="1" dirty="0" smtClean="0">
                        <a:latin typeface="Cambria Math" panose="02040503050406030204" pitchFamily="18" charset="0"/>
                      </a:rPr>
                      <m:t>h</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的粒子。</a:t>
                </a:r>
              </a:p>
            </p:txBody>
          </p:sp>
        </mc:Choice>
        <mc:Fallback xmlns="">
          <p:sp>
            <p:nvSpPr>
              <p:cNvPr id="38" name="矩形 37">
                <a:extLst>
                  <a:ext uri="{FF2B5EF4-FFF2-40B4-BE49-F238E27FC236}">
                    <a16:creationId xmlns:a16="http://schemas.microsoft.com/office/drawing/2014/main" id="{FBB5F33D-EAAE-FA53-570A-2C5C2FB3FD5B}"/>
                  </a:ext>
                </a:extLst>
              </p:cNvPr>
              <p:cNvSpPr>
                <a:spLocks noRot="1" noChangeAspect="1" noMove="1" noResize="1" noEditPoints="1" noAdjustHandles="1" noChangeArrowheads="1" noChangeShapeType="1" noTextEdit="1"/>
              </p:cNvSpPr>
              <p:nvPr/>
            </p:nvSpPr>
            <p:spPr>
              <a:xfrm>
                <a:off x="820533" y="5918566"/>
                <a:ext cx="5981830" cy="369332"/>
              </a:xfrm>
              <a:prstGeom prst="rect">
                <a:avLst/>
              </a:prstGeom>
              <a:blipFill>
                <a:blip r:embed="rId3"/>
                <a:stretch>
                  <a:fillRect t="-10345" b="-27586"/>
                </a:stretch>
              </a:blipFill>
            </p:spPr>
            <p:txBody>
              <a:bodyPr/>
              <a:lstStyle/>
              <a:p>
                <a:r>
                  <a:rPr lang="en-US">
                    <a:noFill/>
                  </a:rPr>
                  <a:t> </a:t>
                </a:r>
              </a:p>
            </p:txBody>
          </p:sp>
        </mc:Fallback>
      </mc:AlternateContent>
      <p:pic>
        <p:nvPicPr>
          <p:cNvPr id="25" name="Graphic 24" descr="Cat with solid fill">
            <a:extLst>
              <a:ext uri="{FF2B5EF4-FFF2-40B4-BE49-F238E27FC236}">
                <a16:creationId xmlns:a16="http://schemas.microsoft.com/office/drawing/2014/main" id="{14DEA46A-18F0-0CB1-0DF2-EFFB2798AC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80B2108-6CD2-51B2-081E-F06C7633C84A}"/>
                  </a:ext>
                </a:extLst>
              </p:cNvPr>
              <p:cNvSpPr txBox="1"/>
              <p:nvPr/>
            </p:nvSpPr>
            <p:spPr>
              <a:xfrm>
                <a:off x="814974" y="5026844"/>
                <a:ext cx="6637346" cy="510011"/>
              </a:xfrm>
              <a:prstGeom prst="rect">
                <a:avLst/>
              </a:prstGeom>
              <a:noFill/>
            </p:spPr>
            <p:txBody>
              <a:bodyPr wrap="square" rtlCol="0">
                <a:spAutoFit/>
              </a:bodyPr>
              <a:lstStyle/>
              <a:p>
                <a:r>
                  <a:rPr lang="en-US" sz="1800" dirty="0">
                    <a:latin typeface="Cambria Math" panose="02040503050406030204" pitchFamily="18" charset="0"/>
                  </a:rPr>
                  <a:t>可以證明駐波的角波數</a:t>
                </a:r>
                <a14:m>
                  <m:oMath xmlns:m="http://schemas.openxmlformats.org/officeDocument/2006/math">
                    <m:r>
                      <a:rPr lang="en-US" sz="1800" b="0" i="1" smtClean="0">
                        <a:latin typeface="Cambria Math" panose="02040503050406030204" pitchFamily="18" charset="0"/>
                      </a:rPr>
                      <m:t>𝑘</m:t>
                    </m:r>
                  </m:oMath>
                </a14:m>
                <a:r>
                  <a:rPr lang="en-US" sz="1800" dirty="0" err="1">
                    <a:latin typeface="Cambria Math" panose="02040503050406030204" pitchFamily="18" charset="0"/>
                  </a:rPr>
                  <a:t>正好對應粒子的動量</a:t>
                </a:r>
                <a14:m>
                  <m:oMath xmlns:m="http://schemas.openxmlformats.org/officeDocument/2006/math">
                    <m:r>
                      <a:rPr lang="en-US" sz="1800" b="0" i="1" dirty="0" smtClean="0">
                        <a:latin typeface="Cambria Math" panose="02040503050406030204" pitchFamily="18" charset="0"/>
                      </a:rPr>
                      <m:t>𝑝</m:t>
                    </m:r>
                    <m:r>
                      <a:rPr lang="en-US" sz="1800" b="0" i="1" dirty="0" smtClean="0">
                        <a:latin typeface="Cambria Math" panose="02040503050406030204" pitchFamily="18" charset="0"/>
                      </a:rPr>
                      <m:t>=</m:t>
                    </m:r>
                    <m:f>
                      <m:fPr>
                        <m:ctrlPr>
                          <a:rPr lang="en-US" sz="1800" b="0" i="1" dirty="0" smtClean="0">
                            <a:latin typeface="Cambria Math" panose="02040503050406030204" pitchFamily="18" charset="0"/>
                          </a:rPr>
                        </m:ctrlPr>
                      </m:fPr>
                      <m:num>
                        <m:r>
                          <a:rPr lang="en-US" altLang="zh-TW" sz="1800" i="1" dirty="0">
                            <a:latin typeface="Cambria Math" panose="02040503050406030204" pitchFamily="18" charset="0"/>
                          </a:rPr>
                          <m:t>h</m:t>
                        </m:r>
                        <m:r>
                          <a:rPr lang="en-US" altLang="zh-TW" sz="1800" i="1" dirty="0">
                            <a:latin typeface="Cambria Math" panose="02040503050406030204" pitchFamily="18" charset="0"/>
                            <a:ea typeface="Cambria Math" panose="02040503050406030204" pitchFamily="18" charset="0"/>
                          </a:rPr>
                          <m:t>𝜈</m:t>
                        </m:r>
                      </m:num>
                      <m:den>
                        <m:r>
                          <a:rPr lang="en-US" sz="1800" b="0" i="1" dirty="0" smtClean="0">
                            <a:latin typeface="Cambria Math" panose="02040503050406030204" pitchFamily="18" charset="0"/>
                          </a:rPr>
                          <m:t>𝑐</m:t>
                        </m:r>
                      </m:den>
                    </m:f>
                  </m:oMath>
                </a14:m>
                <a:r>
                  <a:rPr lang="en-US" sz="1800" dirty="0">
                    <a:latin typeface="Cambria Math" panose="02040503050406030204" pitchFamily="18" charset="0"/>
                  </a:rPr>
                  <a:t>！</a:t>
                </a:r>
              </a:p>
            </p:txBody>
          </p:sp>
        </mc:Choice>
        <mc:Fallback xmlns="">
          <p:sp>
            <p:nvSpPr>
              <p:cNvPr id="33" name="TextBox 32">
                <a:extLst>
                  <a:ext uri="{FF2B5EF4-FFF2-40B4-BE49-F238E27FC236}">
                    <a16:creationId xmlns:a16="http://schemas.microsoft.com/office/drawing/2014/main" id="{F80B2108-6CD2-51B2-081E-F06C7633C84A}"/>
                  </a:ext>
                </a:extLst>
              </p:cNvPr>
              <p:cNvSpPr txBox="1">
                <a:spLocks noRot="1" noChangeAspect="1" noMove="1" noResize="1" noEditPoints="1" noAdjustHandles="1" noChangeArrowheads="1" noChangeShapeType="1" noTextEdit="1"/>
              </p:cNvSpPr>
              <p:nvPr/>
            </p:nvSpPr>
            <p:spPr>
              <a:xfrm>
                <a:off x="814974" y="5026844"/>
                <a:ext cx="6637346" cy="510011"/>
              </a:xfrm>
              <a:prstGeom prst="rect">
                <a:avLst/>
              </a:prstGeom>
              <a:blipFill>
                <a:blip r:embed="rId6"/>
                <a:stretch>
                  <a:fillRect l="-765"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2030E85-5D96-FC84-B282-86740B04D155}"/>
                  </a:ext>
                </a:extLst>
              </p:cNvPr>
              <p:cNvSpPr txBox="1"/>
              <p:nvPr/>
            </p:nvSpPr>
            <p:spPr>
              <a:xfrm>
                <a:off x="3270764" y="3802115"/>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4" name="TextBox 33">
                <a:extLst>
                  <a:ext uri="{FF2B5EF4-FFF2-40B4-BE49-F238E27FC236}">
                    <a16:creationId xmlns:a16="http://schemas.microsoft.com/office/drawing/2014/main" id="{82030E85-5D96-FC84-B282-86740B04D155}"/>
                  </a:ext>
                </a:extLst>
              </p:cNvPr>
              <p:cNvSpPr txBox="1">
                <a:spLocks noRot="1" noChangeAspect="1" noMove="1" noResize="1" noEditPoints="1" noAdjustHandles="1" noChangeArrowheads="1" noChangeShapeType="1" noTextEdit="1"/>
              </p:cNvSpPr>
              <p:nvPr/>
            </p:nvSpPr>
            <p:spPr>
              <a:xfrm>
                <a:off x="3270764" y="3802115"/>
                <a:ext cx="309502" cy="307777"/>
              </a:xfrm>
              <a:prstGeom prst="rect">
                <a:avLst/>
              </a:prstGeom>
              <a:blipFill>
                <a:blip r:embed="rId7"/>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71A03A5-AB68-1AD1-2D76-9DA2BA5B8290}"/>
                  </a:ext>
                </a:extLst>
              </p:cNvPr>
              <p:cNvSpPr txBox="1"/>
              <p:nvPr/>
            </p:nvSpPr>
            <p:spPr>
              <a:xfrm flipH="1">
                <a:off x="3169937" y="3021858"/>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0" name="TextBox 39">
                <a:extLst>
                  <a:ext uri="{FF2B5EF4-FFF2-40B4-BE49-F238E27FC236}">
                    <a16:creationId xmlns:a16="http://schemas.microsoft.com/office/drawing/2014/main" id="{371A03A5-AB68-1AD1-2D76-9DA2BA5B8290}"/>
                  </a:ext>
                </a:extLst>
              </p:cNvPr>
              <p:cNvSpPr txBox="1">
                <a:spLocks noRot="1" noChangeAspect="1" noMove="1" noResize="1" noEditPoints="1" noAdjustHandles="1" noChangeArrowheads="1" noChangeShapeType="1" noTextEdit="1"/>
              </p:cNvSpPr>
              <p:nvPr/>
            </p:nvSpPr>
            <p:spPr>
              <a:xfrm flipH="1">
                <a:off x="3169937" y="3021858"/>
                <a:ext cx="430889" cy="307777"/>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7EE1F16-81C2-80F4-D634-F31ACF0F2616}"/>
                  </a:ext>
                </a:extLst>
              </p:cNvPr>
              <p:cNvSpPr txBox="1"/>
              <p:nvPr/>
            </p:nvSpPr>
            <p:spPr>
              <a:xfrm>
                <a:off x="3163827" y="2164149"/>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1" name="TextBox 40">
                <a:extLst>
                  <a:ext uri="{FF2B5EF4-FFF2-40B4-BE49-F238E27FC236}">
                    <a16:creationId xmlns:a16="http://schemas.microsoft.com/office/drawing/2014/main" id="{67EE1F16-81C2-80F4-D634-F31ACF0F2616}"/>
                  </a:ext>
                </a:extLst>
              </p:cNvPr>
              <p:cNvSpPr txBox="1">
                <a:spLocks noRot="1" noChangeAspect="1" noMove="1" noResize="1" noEditPoints="1" noAdjustHandles="1" noChangeArrowheads="1" noChangeShapeType="1" noTextEdit="1"/>
              </p:cNvSpPr>
              <p:nvPr/>
            </p:nvSpPr>
            <p:spPr>
              <a:xfrm>
                <a:off x="3163827" y="2164149"/>
                <a:ext cx="416439" cy="307777"/>
              </a:xfrm>
              <a:prstGeom prst="rect">
                <a:avLst/>
              </a:prstGeom>
              <a:blipFill>
                <a:blip r:embed="rId9"/>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34150C3-C5C2-3B9B-75E8-99FE887F5878}"/>
                  </a:ext>
                </a:extLst>
              </p:cNvPr>
              <p:cNvSpPr txBox="1"/>
              <p:nvPr/>
            </p:nvSpPr>
            <p:spPr>
              <a:xfrm>
                <a:off x="3182260" y="1339903"/>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2" name="TextBox 41">
                <a:extLst>
                  <a:ext uri="{FF2B5EF4-FFF2-40B4-BE49-F238E27FC236}">
                    <a16:creationId xmlns:a16="http://schemas.microsoft.com/office/drawing/2014/main" id="{834150C3-C5C2-3B9B-75E8-99FE887F5878}"/>
                  </a:ext>
                </a:extLst>
              </p:cNvPr>
              <p:cNvSpPr txBox="1">
                <a:spLocks noRot="1" noChangeAspect="1" noMove="1" noResize="1" noEditPoints="1" noAdjustHandles="1" noChangeArrowheads="1" noChangeShapeType="1" noTextEdit="1"/>
              </p:cNvSpPr>
              <p:nvPr/>
            </p:nvSpPr>
            <p:spPr>
              <a:xfrm>
                <a:off x="3182260" y="1339903"/>
                <a:ext cx="467835" cy="307777"/>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矩形 37">
                <a:extLst>
                  <a:ext uri="{FF2B5EF4-FFF2-40B4-BE49-F238E27FC236}">
                    <a16:creationId xmlns:a16="http://schemas.microsoft.com/office/drawing/2014/main" id="{A557C16F-BB62-BBBD-C810-B7B196BD9724}"/>
                  </a:ext>
                </a:extLst>
              </p:cNvPr>
              <p:cNvSpPr/>
              <p:nvPr/>
            </p:nvSpPr>
            <p:spPr>
              <a:xfrm>
                <a:off x="814974" y="6320718"/>
                <a:ext cx="7747057" cy="369332"/>
              </a:xfrm>
              <a:prstGeom prst="rect">
                <a:avLst/>
              </a:prstGeom>
              <a:noFill/>
            </p:spPr>
            <p:txBody>
              <a:bodyPr wrap="none">
                <a:spAutoFit/>
              </a:bodyPr>
              <a:lstStyle/>
              <a:p>
                <a14:m>
                  <m:oMath xmlns:m="http://schemas.openxmlformats.org/officeDocument/2006/math">
                    <m:r>
                      <a:rPr lang="en-US" altLang="zh-TW" sz="1800" i="1" smtClean="0">
                        <a:latin typeface="Cambria Math"/>
                      </a:rPr>
                      <m:t>𝑛</m:t>
                    </m:r>
                    <m:r>
                      <a:rPr lang="en-US" altLang="zh-TW" sz="1800" b="0" i="1" smtClean="0">
                        <a:latin typeface="Cambria Math"/>
                      </a:rPr>
                      <m:t>=</m:t>
                    </m:r>
                    <m:r>
                      <a:rPr lang="en-US" altLang="zh-TW" sz="1800" b="0" i="1" smtClean="0">
                        <a:latin typeface="Cambria Math" panose="02040503050406030204" pitchFamily="18" charset="0"/>
                      </a:rPr>
                      <m:t>2</m:t>
                    </m:r>
                  </m:oMath>
                </a14:m>
                <a:r>
                  <a:rPr lang="zh-TW" altLang="en-US" sz="1800" dirty="0"/>
                  <a:t>的狀態可以看成有兩顆動量為</a:t>
                </a:r>
                <a14:m>
                  <m:oMath xmlns:m="http://schemas.openxmlformats.org/officeDocument/2006/math">
                    <m:r>
                      <a:rPr lang="en-US" sz="1800" i="1" dirty="0">
                        <a:latin typeface="Cambria Math" panose="02040503050406030204" pitchFamily="18" charset="0"/>
                      </a:rPr>
                      <m:t>𝑝</m:t>
                    </m:r>
                  </m:oMath>
                </a14:m>
                <a:r>
                  <a:rPr lang="zh-TW" altLang="en-US" sz="1800" dirty="0"/>
                  <a:t>，能量為</a:t>
                </a:r>
                <a14:m>
                  <m:oMath xmlns:m="http://schemas.openxmlformats.org/officeDocument/2006/math">
                    <m:r>
                      <a:rPr lang="en-US" altLang="zh-TW" sz="1800" b="0" i="1" dirty="0" smtClean="0">
                        <a:latin typeface="Cambria Math" panose="02040503050406030204" pitchFamily="18" charset="0"/>
                      </a:rPr>
                      <m:t>h</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的粒子，故總能量為</a:t>
                </a:r>
                <a14:m>
                  <m:oMath xmlns:m="http://schemas.openxmlformats.org/officeDocument/2006/math">
                    <m:r>
                      <a:rPr lang="en-US" altLang="zh-TW" sz="1800" b="0" i="0" dirty="0" smtClean="0">
                        <a:latin typeface="Cambria Math" panose="02040503050406030204" pitchFamily="18" charset="0"/>
                      </a:rPr>
                      <m:t>2</m:t>
                    </m:r>
                    <m:r>
                      <a:rPr lang="en-US" altLang="zh-TW" sz="1800" i="1" dirty="0">
                        <a:latin typeface="Cambria Math" panose="02040503050406030204" pitchFamily="18" charset="0"/>
                      </a:rPr>
                      <m:t>h</m:t>
                    </m:r>
                    <m:r>
                      <a:rPr lang="en-US" altLang="zh-TW" sz="1800" i="1" dirty="0">
                        <a:latin typeface="Cambria Math" panose="02040503050406030204" pitchFamily="18" charset="0"/>
                        <a:ea typeface="Cambria Math" panose="02040503050406030204" pitchFamily="18" charset="0"/>
                      </a:rPr>
                      <m:t>𝜈</m:t>
                    </m:r>
                  </m:oMath>
                </a14:m>
                <a:r>
                  <a:rPr lang="zh-TW" altLang="en-US" sz="1800" dirty="0"/>
                  <a:t>。</a:t>
                </a:r>
              </a:p>
            </p:txBody>
          </p:sp>
        </mc:Choice>
        <mc:Fallback xmlns="">
          <p:sp>
            <p:nvSpPr>
              <p:cNvPr id="43" name="矩形 37">
                <a:extLst>
                  <a:ext uri="{FF2B5EF4-FFF2-40B4-BE49-F238E27FC236}">
                    <a16:creationId xmlns:a16="http://schemas.microsoft.com/office/drawing/2014/main" id="{A557C16F-BB62-BBBD-C810-B7B196BD9724}"/>
                  </a:ext>
                </a:extLst>
              </p:cNvPr>
              <p:cNvSpPr>
                <a:spLocks noRot="1" noChangeAspect="1" noMove="1" noResize="1" noEditPoints="1" noAdjustHandles="1" noChangeArrowheads="1" noChangeShapeType="1" noTextEdit="1"/>
              </p:cNvSpPr>
              <p:nvPr/>
            </p:nvSpPr>
            <p:spPr>
              <a:xfrm>
                <a:off x="814974" y="6320718"/>
                <a:ext cx="7747057" cy="369332"/>
              </a:xfrm>
              <a:prstGeom prst="rect">
                <a:avLst/>
              </a:prstGeom>
              <a:blipFill>
                <a:blip r:embed="rId11"/>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2D3D213-384F-A214-7C75-A1E92BF31297}"/>
                  </a:ext>
                </a:extLst>
              </p:cNvPr>
              <p:cNvSpPr txBox="1"/>
              <p:nvPr/>
            </p:nvSpPr>
            <p:spPr>
              <a:xfrm>
                <a:off x="814974" y="5493413"/>
                <a:ext cx="7747057" cy="369332"/>
              </a:xfrm>
              <a:prstGeom prst="rect">
                <a:avLst/>
              </a:prstGeom>
              <a:noFill/>
            </p:spPr>
            <p:txBody>
              <a:bodyPr wrap="square" rtlCol="0">
                <a:spAutoFit/>
              </a:bodyPr>
              <a:lstStyle/>
              <a:p>
                <a14:m>
                  <m:oMath xmlns:m="http://schemas.openxmlformats.org/officeDocument/2006/math">
                    <m:r>
                      <a:rPr lang="en-US" sz="1800" b="0" i="1" smtClean="0">
                        <a:latin typeface="Cambria Math" panose="02040503050406030204" pitchFamily="18" charset="0"/>
                      </a:rPr>
                      <m:t>𝑘</m:t>
                    </m:r>
                  </m:oMath>
                </a14:m>
                <a:r>
                  <a:rPr lang="en-US" sz="1800" dirty="0" err="1">
                    <a:latin typeface="Cambria Math" panose="02040503050406030204" pitchFamily="18" charset="0"/>
                  </a:rPr>
                  <a:t>有各式可能的方向大小，就對應粒子的動量</a:t>
                </a:r>
                <a14:m>
                  <m:oMath xmlns:m="http://schemas.openxmlformats.org/officeDocument/2006/math">
                    <m:r>
                      <a:rPr lang="en-US" sz="1800" i="1" dirty="0">
                        <a:latin typeface="Cambria Math" panose="02040503050406030204" pitchFamily="18" charset="0"/>
                      </a:rPr>
                      <m:t>𝑝</m:t>
                    </m:r>
                  </m:oMath>
                </a14:m>
                <a:r>
                  <a:rPr lang="en-US" sz="1800" dirty="0" err="1">
                    <a:latin typeface="Cambria Math" panose="02040503050406030204" pitchFamily="18" charset="0"/>
                  </a:rPr>
                  <a:t>有各式可能的方向大小</a:t>
                </a:r>
                <a:r>
                  <a:rPr lang="en-US" sz="1800" dirty="0">
                    <a:latin typeface="Cambria Math" panose="02040503050406030204" pitchFamily="18" charset="0"/>
                  </a:rPr>
                  <a:t>。</a:t>
                </a:r>
              </a:p>
            </p:txBody>
          </p:sp>
        </mc:Choice>
        <mc:Fallback xmlns="">
          <p:sp>
            <p:nvSpPr>
              <p:cNvPr id="26" name="TextBox 25">
                <a:extLst>
                  <a:ext uri="{FF2B5EF4-FFF2-40B4-BE49-F238E27FC236}">
                    <a16:creationId xmlns:a16="http://schemas.microsoft.com/office/drawing/2014/main" id="{92D3D213-384F-A214-7C75-A1E92BF31297}"/>
                  </a:ext>
                </a:extLst>
              </p:cNvPr>
              <p:cNvSpPr txBox="1">
                <a:spLocks noRot="1" noChangeAspect="1" noMove="1" noResize="1" noEditPoints="1" noAdjustHandles="1" noChangeArrowheads="1" noChangeShapeType="1" noTextEdit="1"/>
              </p:cNvSpPr>
              <p:nvPr/>
            </p:nvSpPr>
            <p:spPr>
              <a:xfrm>
                <a:off x="814974" y="5493413"/>
                <a:ext cx="7747057" cy="369332"/>
              </a:xfrm>
              <a:prstGeom prst="rect">
                <a:avLst/>
              </a:prstGeom>
              <a:blipFill>
                <a:blip r:embed="rId12"/>
                <a:stretch>
                  <a:fillRect t="-6667" b="-23333"/>
                </a:stretch>
              </a:blipFill>
            </p:spPr>
            <p:txBody>
              <a:bodyPr/>
              <a:lstStyle/>
              <a:p>
                <a:r>
                  <a:rPr lang="en-US">
                    <a:noFill/>
                  </a:rPr>
                  <a:t> </a:t>
                </a:r>
              </a:p>
            </p:txBody>
          </p:sp>
        </mc:Fallback>
      </mc:AlternateContent>
      <p:pic>
        <p:nvPicPr>
          <p:cNvPr id="27" name="Picture 26" descr="Diagram&#10;&#10;Description automatically generated">
            <a:extLst>
              <a:ext uri="{FF2B5EF4-FFF2-40B4-BE49-F238E27FC236}">
                <a16:creationId xmlns:a16="http://schemas.microsoft.com/office/drawing/2014/main" id="{1EC3855B-CB98-D09C-A41D-1748102BCBAC}"/>
              </a:ext>
            </a:extLst>
          </p:cNvPr>
          <p:cNvPicPr>
            <a:picLocks noChangeAspect="1"/>
          </p:cNvPicPr>
          <p:nvPr/>
        </p:nvPicPr>
        <p:blipFill>
          <a:blip r:embed="rId13">
            <a:extLst>
              <a:ext uri="{28A0092B-C50C-407E-A947-70E740481C1C}">
                <a14:useLocalDpi xmlns:a14="http://schemas.microsoft.com/office/drawing/2010/main" val="0"/>
              </a:ext>
            </a:extLst>
          </a:blip>
          <a:srcRect l="9727" r="10781"/>
          <a:stretch/>
        </p:blipFill>
        <p:spPr>
          <a:xfrm>
            <a:off x="6725262" y="3097969"/>
            <a:ext cx="2304257" cy="1913623"/>
          </a:xfrm>
          <a:prstGeom prst="rect">
            <a:avLst/>
          </a:prstGeom>
        </p:spPr>
      </p:pic>
      <p:cxnSp>
        <p:nvCxnSpPr>
          <p:cNvPr id="29" name="Straight Arrow Connector 28">
            <a:extLst>
              <a:ext uri="{FF2B5EF4-FFF2-40B4-BE49-F238E27FC236}">
                <a16:creationId xmlns:a16="http://schemas.microsoft.com/office/drawing/2014/main" id="{BB715EC3-F5E9-0C39-C073-13F4138D3564}"/>
              </a:ext>
            </a:extLst>
          </p:cNvPr>
          <p:cNvCxnSpPr>
            <a:cxnSpLocks/>
          </p:cNvCxnSpPr>
          <p:nvPr/>
        </p:nvCxnSpPr>
        <p:spPr>
          <a:xfrm flipV="1">
            <a:off x="8093415" y="4210961"/>
            <a:ext cx="299071" cy="368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672FFDAE-F54C-02FD-A288-3E435C3DF5AC}"/>
              </a:ext>
            </a:extLst>
          </p:cNvPr>
          <p:cNvSpPr/>
          <p:nvPr/>
        </p:nvSpPr>
        <p:spPr>
          <a:xfrm>
            <a:off x="7571958" y="3776635"/>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5" name="Straight Arrow Connector 34">
            <a:extLst>
              <a:ext uri="{FF2B5EF4-FFF2-40B4-BE49-F238E27FC236}">
                <a16:creationId xmlns:a16="http://schemas.microsoft.com/office/drawing/2014/main" id="{957C28C2-9DDE-E4F8-C7A7-D74F18E6C650}"/>
              </a:ext>
            </a:extLst>
          </p:cNvPr>
          <p:cNvCxnSpPr>
            <a:cxnSpLocks/>
          </p:cNvCxnSpPr>
          <p:nvPr/>
        </p:nvCxnSpPr>
        <p:spPr>
          <a:xfrm flipH="1" flipV="1">
            <a:off x="7962996" y="3767318"/>
            <a:ext cx="429490" cy="307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8B54B4-E9BE-966C-D72C-305A78E00059}"/>
              </a:ext>
            </a:extLst>
          </p:cNvPr>
          <p:cNvCxnSpPr>
            <a:cxnSpLocks/>
          </p:cNvCxnSpPr>
          <p:nvPr/>
        </p:nvCxnSpPr>
        <p:spPr>
          <a:xfrm flipH="1">
            <a:off x="7509742" y="3777741"/>
            <a:ext cx="377203" cy="410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Longitudinal/transverse modes in optical cavity (resonator) | Physics Forums">
            <a:extLst>
              <a:ext uri="{FF2B5EF4-FFF2-40B4-BE49-F238E27FC236}">
                <a16:creationId xmlns:a16="http://schemas.microsoft.com/office/drawing/2014/main" id="{06BD60C6-51D4-22D0-EAFD-C2D366FEA2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3378" y="713076"/>
            <a:ext cx="2258910" cy="236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8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CCD54-3B85-5CA4-04C5-C7E3880B2443}"/>
            </a:ext>
          </a:extLst>
        </p:cNvPr>
        <p:cNvGrpSpPr/>
        <p:nvPr/>
      </p:nvGrpSpPr>
      <p:grpSpPr>
        <a:xfrm>
          <a:off x="0" y="0"/>
          <a:ext cx="0" cy="0"/>
          <a:chOff x="0" y="0"/>
          <a:chExt cx="0" cy="0"/>
        </a:xfrm>
      </p:grpSpPr>
      <p:pic>
        <p:nvPicPr>
          <p:cNvPr id="106498" name="Picture 8" descr="File:Translational motion.gif">
            <a:hlinkClick r:id="rId2"/>
            <a:extLst>
              <a:ext uri="{FF2B5EF4-FFF2-40B4-BE49-F238E27FC236}">
                <a16:creationId xmlns:a16="http://schemas.microsoft.com/office/drawing/2014/main" id="{AFB0EA4F-2105-6504-40DD-BA4AE712B4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69881" y="1916832"/>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a:extLst>
              <a:ext uri="{FF2B5EF4-FFF2-40B4-BE49-F238E27FC236}">
                <a16:creationId xmlns:a16="http://schemas.microsoft.com/office/drawing/2014/main" id="{33844DC5-B9E0-6DD4-CA57-A9F1A51008B4}"/>
              </a:ext>
            </a:extLst>
          </p:cNvPr>
          <p:cNvSpPr/>
          <p:nvPr/>
        </p:nvSpPr>
        <p:spPr>
          <a:xfrm>
            <a:off x="4677718" y="3067770"/>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a:extLst>
              <a:ext uri="{FF2B5EF4-FFF2-40B4-BE49-F238E27FC236}">
                <a16:creationId xmlns:a16="http://schemas.microsoft.com/office/drawing/2014/main" id="{C930D4D8-3564-95AA-29F4-1DE064A27368}"/>
              </a:ext>
            </a:extLst>
          </p:cNvPr>
          <p:cNvSpPr txBox="1">
            <a:spLocks noChangeArrowheads="1"/>
          </p:cNvSpPr>
          <p:nvPr/>
        </p:nvSpPr>
        <p:spPr bwMode="auto">
          <a:xfrm>
            <a:off x="5614343" y="4941020"/>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只是這個粒子不彼此碰撞</a:t>
            </a:r>
          </a:p>
        </p:txBody>
      </p:sp>
      <p:pic>
        <p:nvPicPr>
          <p:cNvPr id="106501" name="Picture 2" descr="http://rugth30.phys.rug.nl/quantummechanics/_derived/black_body.htm_txt_CAVITY.gif">
            <a:extLst>
              <a:ext uri="{FF2B5EF4-FFF2-40B4-BE49-F238E27FC236}">
                <a16:creationId xmlns:a16="http://schemas.microsoft.com/office/drawing/2014/main" id="{62F30739-0E35-0B6E-118A-519A8904A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916832"/>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Cat with solid fill">
            <a:extLst>
              <a:ext uri="{FF2B5EF4-FFF2-40B4-BE49-F238E27FC236}">
                <a16:creationId xmlns:a16="http://schemas.microsoft.com/office/drawing/2014/main" id="{CCCEA229-1FD6-2DFB-5614-8DB9BC6FD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
        <p:nvSpPr>
          <p:cNvPr id="3" name="矩形 32">
            <a:extLst>
              <a:ext uri="{FF2B5EF4-FFF2-40B4-BE49-F238E27FC236}">
                <a16:creationId xmlns:a16="http://schemas.microsoft.com/office/drawing/2014/main" id="{B74C7829-2C65-923E-410C-8288F5D1E9C4}"/>
              </a:ext>
            </a:extLst>
          </p:cNvPr>
          <p:cNvSpPr>
            <a:spLocks noChangeArrowheads="1"/>
          </p:cNvSpPr>
          <p:nvPr/>
        </p:nvSpPr>
        <p:spPr bwMode="auto">
          <a:xfrm>
            <a:off x="897881" y="493943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空腔中的輻射可以視為粒子！</a:t>
            </a:r>
          </a:p>
        </p:txBody>
      </p:sp>
      <p:sp>
        <p:nvSpPr>
          <p:cNvPr id="5" name="矩形 32">
            <a:extLst>
              <a:ext uri="{FF2B5EF4-FFF2-40B4-BE49-F238E27FC236}">
                <a16:creationId xmlns:a16="http://schemas.microsoft.com/office/drawing/2014/main" id="{B268C33A-E114-DADF-F5E6-E8FE0BFDE3BA}"/>
              </a:ext>
            </a:extLst>
          </p:cNvPr>
          <p:cNvSpPr>
            <a:spLocks noChangeArrowheads="1"/>
          </p:cNvSpPr>
          <p:nvPr/>
        </p:nvSpPr>
        <p:spPr bwMode="auto">
          <a:xfrm>
            <a:off x="1865647" y="5473454"/>
            <a:ext cx="5826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空腔中的輻射就是一種電磁波的量子組成的氣體！</a:t>
            </a:r>
          </a:p>
        </p:txBody>
      </p:sp>
    </p:spTree>
    <p:extLst>
      <p:ext uri="{BB962C8B-B14F-4D97-AF65-F5344CB8AC3E}">
        <p14:creationId xmlns:p14="http://schemas.microsoft.com/office/powerpoint/2010/main" val="3788137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D4169-8F13-6BF8-586B-E724C41FF7C1}"/>
            </a:ext>
          </a:extLst>
        </p:cNvPr>
        <p:cNvGrpSpPr/>
        <p:nvPr/>
      </p:nvGrpSpPr>
      <p:grpSpPr>
        <a:xfrm>
          <a:off x="0" y="0"/>
          <a:ext cx="0" cy="0"/>
          <a:chOff x="0" y="0"/>
          <a:chExt cx="0" cy="0"/>
        </a:xfrm>
      </p:grpSpPr>
      <p:sp>
        <p:nvSpPr>
          <p:cNvPr id="105474" name="Rectangle 4">
            <a:extLst>
              <a:ext uri="{FF2B5EF4-FFF2-40B4-BE49-F238E27FC236}">
                <a16:creationId xmlns:a16="http://schemas.microsoft.com/office/drawing/2014/main" id="{6C49BC1C-1A3D-C122-9ACA-1CE41CB59F84}"/>
              </a:ext>
            </a:extLst>
          </p:cNvPr>
          <p:cNvSpPr>
            <a:spLocks noChangeArrowheads="1"/>
          </p:cNvSpPr>
          <p:nvPr/>
        </p:nvSpPr>
        <p:spPr bwMode="auto">
          <a:xfrm>
            <a:off x="1860030" y="3871091"/>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100"/>
              <a:t> </a:t>
            </a:r>
            <a:endParaRPr lang="zh-TW" altLang="en-US" sz="1800"/>
          </a:p>
        </p:txBody>
      </p:sp>
      <p:sp>
        <p:nvSpPr>
          <p:cNvPr id="105477" name="Rectangle 11">
            <a:extLst>
              <a:ext uri="{FF2B5EF4-FFF2-40B4-BE49-F238E27FC236}">
                <a16:creationId xmlns:a16="http://schemas.microsoft.com/office/drawing/2014/main" id="{B0051FCA-838F-1DD4-0B84-41E68AD6BA17}"/>
              </a:ext>
            </a:extLst>
          </p:cNvPr>
          <p:cNvSpPr>
            <a:spLocks noChangeArrowheads="1"/>
          </p:cNvSpPr>
          <p:nvPr/>
        </p:nvSpPr>
        <p:spPr bwMode="auto">
          <a:xfrm>
            <a:off x="1760506" y="4389409"/>
            <a:ext cx="1079500" cy="863600"/>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78" name="Line 12">
            <a:extLst>
              <a:ext uri="{FF2B5EF4-FFF2-40B4-BE49-F238E27FC236}">
                <a16:creationId xmlns:a16="http://schemas.microsoft.com/office/drawing/2014/main" id="{6CD10CCA-E2E1-0A3C-A246-59494ECF7766}"/>
              </a:ext>
            </a:extLst>
          </p:cNvPr>
          <p:cNvSpPr>
            <a:spLocks noChangeShapeType="1"/>
          </p:cNvSpPr>
          <p:nvPr/>
        </p:nvSpPr>
        <p:spPr bwMode="auto">
          <a:xfrm>
            <a:off x="1760506" y="46053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79" name="Line 13">
            <a:extLst>
              <a:ext uri="{FF2B5EF4-FFF2-40B4-BE49-F238E27FC236}">
                <a16:creationId xmlns:a16="http://schemas.microsoft.com/office/drawing/2014/main" id="{70AABB79-D33E-A12D-28D3-50B4A469DA04}"/>
              </a:ext>
            </a:extLst>
          </p:cNvPr>
          <p:cNvSpPr>
            <a:spLocks noChangeShapeType="1"/>
          </p:cNvSpPr>
          <p:nvPr/>
        </p:nvSpPr>
        <p:spPr bwMode="auto">
          <a:xfrm>
            <a:off x="1760506" y="48212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0" name="Line 14">
            <a:extLst>
              <a:ext uri="{FF2B5EF4-FFF2-40B4-BE49-F238E27FC236}">
                <a16:creationId xmlns:a16="http://schemas.microsoft.com/office/drawing/2014/main" id="{A82E178D-BBFF-D075-3E02-615A47559953}"/>
              </a:ext>
            </a:extLst>
          </p:cNvPr>
          <p:cNvSpPr>
            <a:spLocks noChangeShapeType="1"/>
          </p:cNvSpPr>
          <p:nvPr/>
        </p:nvSpPr>
        <p:spPr bwMode="auto">
          <a:xfrm>
            <a:off x="1760506" y="50371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1" name="Line 15">
            <a:extLst>
              <a:ext uri="{FF2B5EF4-FFF2-40B4-BE49-F238E27FC236}">
                <a16:creationId xmlns:a16="http://schemas.microsoft.com/office/drawing/2014/main" id="{71A5DA40-3884-8142-8EFC-E87D9BE6C809}"/>
              </a:ext>
            </a:extLst>
          </p:cNvPr>
          <p:cNvSpPr>
            <a:spLocks noChangeShapeType="1"/>
          </p:cNvSpPr>
          <p:nvPr/>
        </p:nvSpPr>
        <p:spPr bwMode="auto">
          <a:xfrm>
            <a:off x="19764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2" name="Line 16">
            <a:extLst>
              <a:ext uri="{FF2B5EF4-FFF2-40B4-BE49-F238E27FC236}">
                <a16:creationId xmlns:a16="http://schemas.microsoft.com/office/drawing/2014/main" id="{6BA254F8-7428-3580-B245-1F7BCA7B06D8}"/>
              </a:ext>
            </a:extLst>
          </p:cNvPr>
          <p:cNvSpPr>
            <a:spLocks noChangeShapeType="1"/>
          </p:cNvSpPr>
          <p:nvPr/>
        </p:nvSpPr>
        <p:spPr bwMode="auto">
          <a:xfrm>
            <a:off x="21923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3" name="Line 17">
            <a:extLst>
              <a:ext uri="{FF2B5EF4-FFF2-40B4-BE49-F238E27FC236}">
                <a16:creationId xmlns:a16="http://schemas.microsoft.com/office/drawing/2014/main" id="{B6857BEB-2336-3B75-6EEB-7C26B93583BE}"/>
              </a:ext>
            </a:extLst>
          </p:cNvPr>
          <p:cNvSpPr>
            <a:spLocks noChangeShapeType="1"/>
          </p:cNvSpPr>
          <p:nvPr/>
        </p:nvSpPr>
        <p:spPr bwMode="auto">
          <a:xfrm>
            <a:off x="24082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4" name="Line 18">
            <a:extLst>
              <a:ext uri="{FF2B5EF4-FFF2-40B4-BE49-F238E27FC236}">
                <a16:creationId xmlns:a16="http://schemas.microsoft.com/office/drawing/2014/main" id="{122F0612-182D-9115-79CC-2C6D220C8F16}"/>
              </a:ext>
            </a:extLst>
          </p:cNvPr>
          <p:cNvSpPr>
            <a:spLocks noChangeShapeType="1"/>
          </p:cNvSpPr>
          <p:nvPr/>
        </p:nvSpPr>
        <p:spPr bwMode="auto">
          <a:xfrm>
            <a:off x="26241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5" name="Rectangle 19">
            <a:extLst>
              <a:ext uri="{FF2B5EF4-FFF2-40B4-BE49-F238E27FC236}">
                <a16:creationId xmlns:a16="http://schemas.microsoft.com/office/drawing/2014/main" id="{63F9BED2-AAAA-3F27-9820-E1965644AB29}"/>
              </a:ext>
            </a:extLst>
          </p:cNvPr>
          <p:cNvSpPr>
            <a:spLocks noChangeArrowheads="1"/>
          </p:cNvSpPr>
          <p:nvPr/>
        </p:nvSpPr>
        <p:spPr bwMode="auto">
          <a:xfrm>
            <a:off x="4352894" y="3668684"/>
            <a:ext cx="1727200" cy="1584325"/>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86" name="Line 20">
            <a:extLst>
              <a:ext uri="{FF2B5EF4-FFF2-40B4-BE49-F238E27FC236}">
                <a16:creationId xmlns:a16="http://schemas.microsoft.com/office/drawing/2014/main" id="{D77EDDB7-5FE7-9255-0D5B-BD174D3E674D}"/>
              </a:ext>
            </a:extLst>
          </p:cNvPr>
          <p:cNvSpPr>
            <a:spLocks noChangeShapeType="1"/>
          </p:cNvSpPr>
          <p:nvPr/>
        </p:nvSpPr>
        <p:spPr bwMode="auto">
          <a:xfrm>
            <a:off x="4352894" y="46053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7" name="Line 21">
            <a:extLst>
              <a:ext uri="{FF2B5EF4-FFF2-40B4-BE49-F238E27FC236}">
                <a16:creationId xmlns:a16="http://schemas.microsoft.com/office/drawing/2014/main" id="{A9193F3E-1216-62FB-F9AA-246B722CCC0E}"/>
              </a:ext>
            </a:extLst>
          </p:cNvPr>
          <p:cNvSpPr>
            <a:spLocks noChangeShapeType="1"/>
          </p:cNvSpPr>
          <p:nvPr/>
        </p:nvSpPr>
        <p:spPr bwMode="auto">
          <a:xfrm>
            <a:off x="4352894" y="48212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8" name="Line 22">
            <a:extLst>
              <a:ext uri="{FF2B5EF4-FFF2-40B4-BE49-F238E27FC236}">
                <a16:creationId xmlns:a16="http://schemas.microsoft.com/office/drawing/2014/main" id="{972611A7-26FC-0CDC-D5A4-8FA77A793FDF}"/>
              </a:ext>
            </a:extLst>
          </p:cNvPr>
          <p:cNvSpPr>
            <a:spLocks noChangeShapeType="1"/>
          </p:cNvSpPr>
          <p:nvPr/>
        </p:nvSpPr>
        <p:spPr bwMode="auto">
          <a:xfrm>
            <a:off x="4352894" y="50371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9" name="Line 23">
            <a:extLst>
              <a:ext uri="{FF2B5EF4-FFF2-40B4-BE49-F238E27FC236}">
                <a16:creationId xmlns:a16="http://schemas.microsoft.com/office/drawing/2014/main" id="{2DD7F35F-D52C-8A7A-37DF-9AD8BD5D672B}"/>
              </a:ext>
            </a:extLst>
          </p:cNvPr>
          <p:cNvSpPr>
            <a:spLocks noChangeShapeType="1"/>
          </p:cNvSpPr>
          <p:nvPr/>
        </p:nvSpPr>
        <p:spPr bwMode="auto">
          <a:xfrm>
            <a:off x="45687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0" name="Line 24">
            <a:extLst>
              <a:ext uri="{FF2B5EF4-FFF2-40B4-BE49-F238E27FC236}">
                <a16:creationId xmlns:a16="http://schemas.microsoft.com/office/drawing/2014/main" id="{5151AE35-AD86-9408-DD49-F1094DB5C94F}"/>
              </a:ext>
            </a:extLst>
          </p:cNvPr>
          <p:cNvSpPr>
            <a:spLocks noChangeShapeType="1"/>
          </p:cNvSpPr>
          <p:nvPr/>
        </p:nvSpPr>
        <p:spPr bwMode="auto">
          <a:xfrm>
            <a:off x="47846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1" name="Line 25">
            <a:extLst>
              <a:ext uri="{FF2B5EF4-FFF2-40B4-BE49-F238E27FC236}">
                <a16:creationId xmlns:a16="http://schemas.microsoft.com/office/drawing/2014/main" id="{CBB4B245-D865-07D5-AC0A-DF78251E3284}"/>
              </a:ext>
            </a:extLst>
          </p:cNvPr>
          <p:cNvSpPr>
            <a:spLocks noChangeShapeType="1"/>
          </p:cNvSpPr>
          <p:nvPr/>
        </p:nvSpPr>
        <p:spPr bwMode="auto">
          <a:xfrm>
            <a:off x="50005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2" name="Line 26">
            <a:extLst>
              <a:ext uri="{FF2B5EF4-FFF2-40B4-BE49-F238E27FC236}">
                <a16:creationId xmlns:a16="http://schemas.microsoft.com/office/drawing/2014/main" id="{97E33362-9A06-CBD6-2033-C71C63B35DCA}"/>
              </a:ext>
            </a:extLst>
          </p:cNvPr>
          <p:cNvSpPr>
            <a:spLocks noChangeShapeType="1"/>
          </p:cNvSpPr>
          <p:nvPr/>
        </p:nvSpPr>
        <p:spPr bwMode="auto">
          <a:xfrm>
            <a:off x="52164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3" name="Line 27">
            <a:extLst>
              <a:ext uri="{FF2B5EF4-FFF2-40B4-BE49-F238E27FC236}">
                <a16:creationId xmlns:a16="http://schemas.microsoft.com/office/drawing/2014/main" id="{26C6C941-CE9E-ADC1-3A2A-5779C37465DF}"/>
              </a:ext>
            </a:extLst>
          </p:cNvPr>
          <p:cNvSpPr>
            <a:spLocks noChangeShapeType="1"/>
          </p:cNvSpPr>
          <p:nvPr/>
        </p:nvSpPr>
        <p:spPr bwMode="auto">
          <a:xfrm>
            <a:off x="4352894" y="43894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4" name="Line 28">
            <a:extLst>
              <a:ext uri="{FF2B5EF4-FFF2-40B4-BE49-F238E27FC236}">
                <a16:creationId xmlns:a16="http://schemas.microsoft.com/office/drawing/2014/main" id="{51617B41-568C-E6E8-0B4B-A0802240FD6D}"/>
              </a:ext>
            </a:extLst>
          </p:cNvPr>
          <p:cNvSpPr>
            <a:spLocks noChangeShapeType="1"/>
          </p:cNvSpPr>
          <p:nvPr/>
        </p:nvSpPr>
        <p:spPr bwMode="auto">
          <a:xfrm>
            <a:off x="4352894" y="41719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5" name="Line 29">
            <a:extLst>
              <a:ext uri="{FF2B5EF4-FFF2-40B4-BE49-F238E27FC236}">
                <a16:creationId xmlns:a16="http://schemas.microsoft.com/office/drawing/2014/main" id="{9352FA01-A523-1872-DF1A-CF7CCF168669}"/>
              </a:ext>
            </a:extLst>
          </p:cNvPr>
          <p:cNvSpPr>
            <a:spLocks noChangeShapeType="1"/>
          </p:cNvSpPr>
          <p:nvPr/>
        </p:nvSpPr>
        <p:spPr bwMode="auto">
          <a:xfrm>
            <a:off x="4352894" y="39560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6" name="Line 30">
            <a:extLst>
              <a:ext uri="{FF2B5EF4-FFF2-40B4-BE49-F238E27FC236}">
                <a16:creationId xmlns:a16="http://schemas.microsoft.com/office/drawing/2014/main" id="{AD212496-685C-CD2C-FD5A-C4D58468B775}"/>
              </a:ext>
            </a:extLst>
          </p:cNvPr>
          <p:cNvSpPr>
            <a:spLocks noChangeShapeType="1"/>
          </p:cNvSpPr>
          <p:nvPr/>
        </p:nvSpPr>
        <p:spPr bwMode="auto">
          <a:xfrm>
            <a:off x="54323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7" name="Line 31">
            <a:extLst>
              <a:ext uri="{FF2B5EF4-FFF2-40B4-BE49-F238E27FC236}">
                <a16:creationId xmlns:a16="http://schemas.microsoft.com/office/drawing/2014/main" id="{89FC7C70-E3B1-BB15-DDCE-E82B238831EC}"/>
              </a:ext>
            </a:extLst>
          </p:cNvPr>
          <p:cNvSpPr>
            <a:spLocks noChangeShapeType="1"/>
          </p:cNvSpPr>
          <p:nvPr/>
        </p:nvSpPr>
        <p:spPr bwMode="auto">
          <a:xfrm>
            <a:off x="56482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8" name="Line 32">
            <a:extLst>
              <a:ext uri="{FF2B5EF4-FFF2-40B4-BE49-F238E27FC236}">
                <a16:creationId xmlns:a16="http://schemas.microsoft.com/office/drawing/2014/main" id="{29A82DE3-3276-FBC7-318C-CDBC963E21E5}"/>
              </a:ext>
            </a:extLst>
          </p:cNvPr>
          <p:cNvSpPr>
            <a:spLocks noChangeShapeType="1"/>
          </p:cNvSpPr>
          <p:nvPr/>
        </p:nvSpPr>
        <p:spPr bwMode="auto">
          <a:xfrm>
            <a:off x="58641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9" name="Line 33">
            <a:extLst>
              <a:ext uri="{FF2B5EF4-FFF2-40B4-BE49-F238E27FC236}">
                <a16:creationId xmlns:a16="http://schemas.microsoft.com/office/drawing/2014/main" id="{E9FB411A-6396-F85F-1FC3-29EAA3056AF2}"/>
              </a:ext>
            </a:extLst>
          </p:cNvPr>
          <p:cNvSpPr>
            <a:spLocks noChangeShapeType="1"/>
          </p:cNvSpPr>
          <p:nvPr/>
        </p:nvSpPr>
        <p:spPr bwMode="auto">
          <a:xfrm>
            <a:off x="3271806" y="4821209"/>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05500" name="Picture 34" descr="F20_01">
            <a:extLst>
              <a:ext uri="{FF2B5EF4-FFF2-40B4-BE49-F238E27FC236}">
                <a16:creationId xmlns:a16="http://schemas.microsoft.com/office/drawing/2014/main" id="{5268BF4C-FF8E-BAB7-3F2A-35CE90470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367"/>
          <a:stretch>
            <a:fillRect/>
          </a:stretch>
        </p:blipFill>
        <p:spPr bwMode="auto">
          <a:xfrm>
            <a:off x="6851591" y="2777509"/>
            <a:ext cx="12509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1" name="矩形 29">
            <a:extLst>
              <a:ext uri="{FF2B5EF4-FFF2-40B4-BE49-F238E27FC236}">
                <a16:creationId xmlns:a16="http://schemas.microsoft.com/office/drawing/2014/main" id="{7C2B62C2-46C5-5655-0337-56414D8C0916}"/>
              </a:ext>
            </a:extLst>
          </p:cNvPr>
          <p:cNvSpPr>
            <a:spLocks noChangeArrowheads="1"/>
          </p:cNvSpPr>
          <p:nvPr/>
        </p:nvSpPr>
        <p:spPr bwMode="auto">
          <a:xfrm>
            <a:off x="899592" y="2990512"/>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結果與空腔輻射光譜所對應的電磁輻射熵值完全一致。</a:t>
            </a:r>
          </a:p>
        </p:txBody>
      </p:sp>
      <p:sp>
        <p:nvSpPr>
          <p:cNvPr id="105503" name="矩形 31">
            <a:extLst>
              <a:ext uri="{FF2B5EF4-FFF2-40B4-BE49-F238E27FC236}">
                <a16:creationId xmlns:a16="http://schemas.microsoft.com/office/drawing/2014/main" id="{B87D85A5-EA32-CFF7-917E-01CAE551D5D3}"/>
              </a:ext>
            </a:extLst>
          </p:cNvPr>
          <p:cNvSpPr>
            <a:spLocks noChangeArrowheads="1"/>
          </p:cNvSpPr>
          <p:nvPr/>
        </p:nvSpPr>
        <p:spPr bwMode="auto">
          <a:xfrm>
            <a:off x="899591" y="166350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用波茲曼的統計力學原理計算空腔內輻射粒子的熵：</a:t>
            </a:r>
          </a:p>
        </p:txBody>
      </p:sp>
      <p:sp>
        <p:nvSpPr>
          <p:cNvPr id="105504" name="矩形 32">
            <a:extLst>
              <a:ext uri="{FF2B5EF4-FFF2-40B4-BE49-F238E27FC236}">
                <a16:creationId xmlns:a16="http://schemas.microsoft.com/office/drawing/2014/main" id="{A0390EF0-83BA-E3E3-5067-864D4F8AA582}"/>
              </a:ext>
            </a:extLst>
          </p:cNvPr>
          <p:cNvSpPr>
            <a:spLocks noChangeArrowheads="1"/>
          </p:cNvSpPr>
          <p:nvPr/>
        </p:nvSpPr>
        <p:spPr bwMode="auto">
          <a:xfrm>
            <a:off x="899592" y="5515069"/>
            <a:ext cx="6399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驚人的結論：空腔中的電磁輻射真的可以視為一個一個的粒子！</a:t>
            </a:r>
          </a:p>
        </p:txBody>
      </p:sp>
      <mc:AlternateContent xmlns:mc="http://schemas.openxmlformats.org/markup-compatibility/2006" xmlns:a14="http://schemas.microsoft.com/office/drawing/2010/main">
        <mc:Choice Requires="a14">
          <p:sp>
            <p:nvSpPr>
              <p:cNvPr id="33" name="文字方塊 39">
                <a:extLst>
                  <a:ext uri="{FF2B5EF4-FFF2-40B4-BE49-F238E27FC236}">
                    <a16:creationId xmlns:a16="http://schemas.microsoft.com/office/drawing/2014/main" id="{835EDA89-794A-DBF5-02E6-CCA819228A3E}"/>
                  </a:ext>
                </a:extLst>
              </p:cNvPr>
              <p:cNvSpPr txBox="1"/>
              <p:nvPr/>
            </p:nvSpPr>
            <p:spPr>
              <a:xfrm>
                <a:off x="2883102" y="2170738"/>
                <a:ext cx="2000334" cy="665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m:t>
                      </m:r>
                      <m:r>
                        <a:rPr lang="en-US" altLang="zh-TW" sz="1800" b="0" i="1" smtClean="0">
                          <a:latin typeface="Cambria Math"/>
                        </a:rPr>
                        <m:t>𝑆</m:t>
                      </m:r>
                      <m:r>
                        <a:rPr lang="en-US" altLang="zh-TW" sz="1800" b="0" i="1" smtClean="0">
                          <a:latin typeface="Cambria Math"/>
                        </a:rPr>
                        <m:t>=</m:t>
                      </m:r>
                      <m:r>
                        <a:rPr lang="en-US" altLang="zh-TW" sz="1800" i="1">
                          <a:latin typeface="Cambria Math"/>
                        </a:rPr>
                        <m:t>𝑁𝑘</m:t>
                      </m:r>
                      <m:func>
                        <m:funcPr>
                          <m:ctrlPr>
                            <a:rPr lang="en-US" altLang="zh-TW" sz="1800" i="1">
                              <a:latin typeface="Cambria Math" panose="02040503050406030204" pitchFamily="18" charset="0"/>
                            </a:rPr>
                          </m:ctrlPr>
                        </m:funcPr>
                        <m:fName>
                          <m:r>
                            <m:rPr>
                              <m:sty m:val="p"/>
                            </m:rPr>
                            <a:rPr lang="en-US" altLang="zh-TW" sz="1800">
                              <a:latin typeface="Cambria Math"/>
                            </a:rPr>
                            <m:t>ln</m:t>
                          </m:r>
                        </m:fName>
                        <m:e>
                          <m:d>
                            <m:dPr>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𝑓</m:t>
                                      </m:r>
                                    </m:sub>
                                  </m:sSub>
                                </m:num>
                                <m:den>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𝑖</m:t>
                                      </m:r>
                                    </m:sub>
                                  </m:sSub>
                                </m:den>
                              </m:f>
                            </m:e>
                          </m:d>
                        </m:e>
                      </m:func>
                    </m:oMath>
                  </m:oMathPara>
                </a14:m>
                <a:endParaRPr lang="zh-TW" altLang="en-US" sz="1800" dirty="0"/>
              </a:p>
            </p:txBody>
          </p:sp>
        </mc:Choice>
        <mc:Fallback xmlns="">
          <p:sp>
            <p:nvSpPr>
              <p:cNvPr id="33" name="文字方塊 39">
                <a:extLst>
                  <a:ext uri="{FF2B5EF4-FFF2-40B4-BE49-F238E27FC236}">
                    <a16:creationId xmlns:a16="http://schemas.microsoft.com/office/drawing/2014/main" id="{835EDA89-794A-DBF5-02E6-CCA819228A3E}"/>
                  </a:ext>
                </a:extLst>
              </p:cNvPr>
              <p:cNvSpPr txBox="1">
                <a:spLocks noRot="1" noChangeAspect="1" noMove="1" noResize="1" noEditPoints="1" noAdjustHandles="1" noChangeArrowheads="1" noChangeShapeType="1" noTextEdit="1"/>
              </p:cNvSpPr>
              <p:nvPr/>
            </p:nvSpPr>
            <p:spPr>
              <a:xfrm>
                <a:off x="2883102" y="2170738"/>
                <a:ext cx="2000334" cy="665631"/>
              </a:xfrm>
              <a:prstGeom prst="rect">
                <a:avLst/>
              </a:prstGeom>
              <a:blipFill>
                <a:blip r:embed="rId3"/>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9">
                <a:extLst>
                  <a:ext uri="{FF2B5EF4-FFF2-40B4-BE49-F238E27FC236}">
                    <a16:creationId xmlns:a16="http://schemas.microsoft.com/office/drawing/2014/main" id="{40A6CB2B-A780-A3EE-C95A-A3DBC365F067}"/>
                  </a:ext>
                </a:extLst>
              </p:cNvPr>
              <p:cNvSpPr txBox="1"/>
              <p:nvPr/>
            </p:nvSpPr>
            <p:spPr>
              <a:xfrm>
                <a:off x="4743734" y="550844"/>
                <a:ext cx="945520" cy="61087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𝑁</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h</m:t>
                          </m:r>
                          <m:r>
                            <a:rPr lang="en-US" altLang="zh-TW" sz="1800" b="0" i="1" smtClean="0">
                              <a:latin typeface="Cambria Math" panose="02040503050406030204" pitchFamily="18" charset="0"/>
                              <a:ea typeface="Cambria Math" panose="02040503050406030204" pitchFamily="18" charset="0"/>
                            </a:rPr>
                            <m:t>𝜈</m:t>
                          </m:r>
                        </m:den>
                      </m:f>
                    </m:oMath>
                  </m:oMathPara>
                </a14:m>
                <a:endParaRPr lang="zh-TW" altLang="en-US" sz="1800" dirty="0"/>
              </a:p>
            </p:txBody>
          </p:sp>
        </mc:Choice>
        <mc:Fallback xmlns="">
          <p:sp>
            <p:nvSpPr>
              <p:cNvPr id="32" name="文字方塊 39">
                <a:extLst>
                  <a:ext uri="{FF2B5EF4-FFF2-40B4-BE49-F238E27FC236}">
                    <a16:creationId xmlns:a16="http://schemas.microsoft.com/office/drawing/2014/main" id="{40A6CB2B-A780-A3EE-C95A-A3DBC365F067}"/>
                  </a:ext>
                </a:extLst>
              </p:cNvPr>
              <p:cNvSpPr txBox="1">
                <a:spLocks noRot="1" noChangeAspect="1" noMove="1" noResize="1" noEditPoints="1" noAdjustHandles="1" noChangeArrowheads="1" noChangeShapeType="1" noTextEdit="1"/>
              </p:cNvSpPr>
              <p:nvPr/>
            </p:nvSpPr>
            <p:spPr>
              <a:xfrm>
                <a:off x="4743734" y="550844"/>
                <a:ext cx="945520" cy="610873"/>
              </a:xfrm>
              <a:prstGeom prst="rect">
                <a:avLst/>
              </a:prstGeom>
              <a:blipFill>
                <a:blip r:embed="rId4"/>
                <a:stretch>
                  <a:fillRect b="-4082"/>
                </a:stretch>
              </a:blipFill>
            </p:spPr>
            <p:txBody>
              <a:bodyPr/>
              <a:lstStyle/>
              <a:p>
                <a:r>
                  <a:rPr lang="en-US">
                    <a:noFill/>
                  </a:rPr>
                  <a:t> </a:t>
                </a:r>
              </a:p>
            </p:txBody>
          </p:sp>
        </mc:Fallback>
      </mc:AlternateContent>
      <p:sp>
        <p:nvSpPr>
          <p:cNvPr id="34" name="矩形 31">
            <a:extLst>
              <a:ext uri="{FF2B5EF4-FFF2-40B4-BE49-F238E27FC236}">
                <a16:creationId xmlns:a16="http://schemas.microsoft.com/office/drawing/2014/main" id="{DD91AC65-50B7-2FED-0E59-FB6A8C353B9D}"/>
              </a:ext>
            </a:extLst>
          </p:cNvPr>
          <p:cNvSpPr>
            <a:spLocks noChangeArrowheads="1"/>
          </p:cNvSpPr>
          <p:nvPr/>
        </p:nvSpPr>
        <p:spPr bwMode="auto">
          <a:xfrm>
            <a:off x="899592" y="696432"/>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愛因斯坦假設電磁輻射的粒子數為：</a:t>
            </a:r>
          </a:p>
        </p:txBody>
      </p:sp>
      <p:pic>
        <p:nvPicPr>
          <p:cNvPr id="2" name="Picture 2" descr="http://rugth30.phys.rug.nl/quantummechanics/_derived/black_body.htm_txt_CAVITY.gif">
            <a:extLst>
              <a:ext uri="{FF2B5EF4-FFF2-40B4-BE49-F238E27FC236}">
                <a16:creationId xmlns:a16="http://schemas.microsoft.com/office/drawing/2014/main" id="{EF150532-17B5-B971-1487-4F719C5D3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899" y="382793"/>
            <a:ext cx="2723462" cy="20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77E43D3-9749-36CD-F565-DE4A775E440F}"/>
              </a:ext>
            </a:extLst>
          </p:cNvPr>
          <p:cNvSpPr txBox="1"/>
          <p:nvPr/>
        </p:nvSpPr>
        <p:spPr>
          <a:xfrm>
            <a:off x="899591" y="1253362"/>
            <a:ext cx="5361307" cy="369332"/>
          </a:xfrm>
          <a:prstGeom prst="rect">
            <a:avLst/>
          </a:prstGeom>
          <a:noFill/>
        </p:spPr>
        <p:txBody>
          <a:bodyPr wrap="square" rtlCol="0">
            <a:spAutoFit/>
          </a:bodyPr>
          <a:lstStyle/>
          <a:p>
            <a:pPr algn="l"/>
            <a:r>
              <a:rPr lang="en-US" sz="1800" dirty="0" err="1">
                <a:latin typeface="Cambria Math" panose="02040503050406030204" pitchFamily="18" charset="0"/>
              </a:rPr>
              <a:t>把空腔內的電磁輻射視為粒子構成的理想氣體</a:t>
            </a:r>
            <a:r>
              <a:rPr lang="en-US" sz="1800" dirty="0">
                <a:latin typeface="Cambria Math" panose="02040503050406030204" pitchFamily="18" charset="0"/>
              </a:rPr>
              <a:t>！</a:t>
            </a:r>
          </a:p>
        </p:txBody>
      </p:sp>
      <p:sp>
        <p:nvSpPr>
          <p:cNvPr id="4" name="TextBox 3">
            <a:extLst>
              <a:ext uri="{FF2B5EF4-FFF2-40B4-BE49-F238E27FC236}">
                <a16:creationId xmlns:a16="http://schemas.microsoft.com/office/drawing/2014/main" id="{D9F13038-F5DF-4F68-4064-0F798A442280}"/>
              </a:ext>
            </a:extLst>
          </p:cNvPr>
          <p:cNvSpPr txBox="1"/>
          <p:nvPr/>
        </p:nvSpPr>
        <p:spPr>
          <a:xfrm>
            <a:off x="899592" y="5938953"/>
            <a:ext cx="7848872" cy="369332"/>
          </a:xfrm>
          <a:prstGeom prst="rect">
            <a:avLst/>
          </a:prstGeom>
          <a:noFill/>
        </p:spPr>
        <p:txBody>
          <a:bodyPr wrap="square" rtlCol="0">
            <a:spAutoFit/>
          </a:bodyPr>
          <a:lstStyle/>
          <a:p>
            <a:pPr algn="l"/>
            <a:r>
              <a:rPr lang="en-US" sz="1800" dirty="0" err="1">
                <a:latin typeface="Cambria Math" panose="02040503050406030204" pitchFamily="18" charset="0"/>
              </a:rPr>
              <a:t>後來波色直接以粒子圖像出發，透過波色統計，就能得到空腔輻射能量</a:t>
            </a:r>
            <a:r>
              <a:rPr lang="en-US" sz="1800" dirty="0">
                <a:latin typeface="Cambria Math" panose="02040503050406030204" pitchFamily="18" charset="0"/>
              </a:rPr>
              <a:t>！</a:t>
            </a:r>
          </a:p>
        </p:txBody>
      </p:sp>
    </p:spTree>
    <p:extLst>
      <p:ext uri="{BB962C8B-B14F-4D97-AF65-F5344CB8AC3E}">
        <p14:creationId xmlns:p14="http://schemas.microsoft.com/office/powerpoint/2010/main" val="22751670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DC9B8-093E-DEDC-6417-DC204D69E3EC}"/>
            </a:ext>
          </a:extLst>
        </p:cNvPr>
        <p:cNvGrpSpPr/>
        <p:nvPr/>
      </p:nvGrpSpPr>
      <p:grpSpPr>
        <a:xfrm>
          <a:off x="0" y="0"/>
          <a:ext cx="0" cy="0"/>
          <a:chOff x="0" y="0"/>
          <a:chExt cx="0" cy="0"/>
        </a:xfrm>
      </p:grpSpPr>
      <p:pic>
        <p:nvPicPr>
          <p:cNvPr id="107522" name="Picture 4" descr="untitled">
            <a:extLst>
              <a:ext uri="{FF2B5EF4-FFF2-40B4-BE49-F238E27FC236}">
                <a16:creationId xmlns:a16="http://schemas.microsoft.com/office/drawing/2014/main" id="{C77D3E5E-1CCD-789D-E8D4-6F38AD6B1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10" t="13782" r="5894" b="20688"/>
          <a:stretch>
            <a:fillRect/>
          </a:stretch>
        </p:blipFill>
        <p:spPr bwMode="auto">
          <a:xfrm>
            <a:off x="1403350" y="19891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a:extLst>
              <a:ext uri="{FF2B5EF4-FFF2-40B4-BE49-F238E27FC236}">
                <a16:creationId xmlns:a16="http://schemas.microsoft.com/office/drawing/2014/main" id="{19A1B6F6-F04C-018C-5E87-E0ECE86EC2A3}"/>
              </a:ext>
            </a:extLst>
          </p:cNvPr>
          <p:cNvSpPr txBox="1">
            <a:spLocks noChangeArrowheads="1"/>
          </p:cNvSpPr>
          <p:nvPr/>
        </p:nvSpPr>
        <p:spPr bwMode="auto">
          <a:xfrm>
            <a:off x="3995738" y="14843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a:solidFill>
                  <a:srgbClr val="FF0000"/>
                </a:solidFill>
              </a:rPr>
              <a:t>光是什麼？</a:t>
            </a:r>
          </a:p>
        </p:txBody>
      </p:sp>
    </p:spTree>
    <p:extLst>
      <p:ext uri="{BB962C8B-B14F-4D97-AF65-F5344CB8AC3E}">
        <p14:creationId xmlns:p14="http://schemas.microsoft.com/office/powerpoint/2010/main" val="1105306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47988-540D-2DDB-313C-8C764408BB60}"/>
            </a:ext>
          </a:extLst>
        </p:cNvPr>
        <p:cNvGrpSpPr/>
        <p:nvPr/>
      </p:nvGrpSpPr>
      <p:grpSpPr>
        <a:xfrm>
          <a:off x="0" y="0"/>
          <a:ext cx="0" cy="0"/>
          <a:chOff x="0" y="0"/>
          <a:chExt cx="0" cy="0"/>
        </a:xfrm>
      </p:grpSpPr>
      <p:pic>
        <p:nvPicPr>
          <p:cNvPr id="108546" name="Picture 4" descr="3522">
            <a:extLst>
              <a:ext uri="{FF2B5EF4-FFF2-40B4-BE49-F238E27FC236}">
                <a16:creationId xmlns:a16="http://schemas.microsoft.com/office/drawing/2014/main" id="{B98D2292-61DB-8836-695A-85BF713AD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826"/>
          <a:stretch>
            <a:fillRect/>
          </a:stretch>
        </p:blipFill>
        <p:spPr bwMode="auto">
          <a:xfrm>
            <a:off x="1979613" y="1052513"/>
            <a:ext cx="4349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a:extLst>
              <a:ext uri="{FF2B5EF4-FFF2-40B4-BE49-F238E27FC236}">
                <a16:creationId xmlns:a16="http://schemas.microsoft.com/office/drawing/2014/main" id="{7AB3116A-48F4-4E8D-F027-A6D022E000AC}"/>
              </a:ext>
            </a:extLst>
          </p:cNvPr>
          <p:cNvSpPr txBox="1">
            <a:spLocks noChangeArrowheads="1"/>
          </p:cNvSpPr>
          <p:nvPr/>
        </p:nvSpPr>
        <p:spPr bwMode="auto">
          <a:xfrm>
            <a:off x="1960171" y="531813"/>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光是直進的！就如同粒子一樣！</a:t>
            </a:r>
          </a:p>
        </p:txBody>
      </p:sp>
      <p:sp>
        <p:nvSpPr>
          <p:cNvPr id="108549" name="Text Box 7">
            <a:extLst>
              <a:ext uri="{FF2B5EF4-FFF2-40B4-BE49-F238E27FC236}">
                <a16:creationId xmlns:a16="http://schemas.microsoft.com/office/drawing/2014/main" id="{B523D1ED-4F55-3FB1-A0D8-0C4C816058B7}"/>
              </a:ext>
            </a:extLst>
          </p:cNvPr>
          <p:cNvSpPr txBox="1">
            <a:spLocks noChangeArrowheads="1"/>
          </p:cNvSpPr>
          <p:nvPr/>
        </p:nvSpPr>
        <p:spPr bwMode="auto">
          <a:xfrm>
            <a:off x="6804248" y="4375951"/>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光的粒子說</a:t>
            </a:r>
          </a:p>
        </p:txBody>
      </p:sp>
      <p:sp>
        <p:nvSpPr>
          <p:cNvPr id="108550" name="Text Box 8">
            <a:extLst>
              <a:ext uri="{FF2B5EF4-FFF2-40B4-BE49-F238E27FC236}">
                <a16:creationId xmlns:a16="http://schemas.microsoft.com/office/drawing/2014/main" id="{CC4E7737-D5D3-6575-698D-856D98D4EBFE}"/>
              </a:ext>
            </a:extLst>
          </p:cNvPr>
          <p:cNvSpPr txBox="1">
            <a:spLocks noChangeArrowheads="1"/>
          </p:cNvSpPr>
          <p:nvPr/>
        </p:nvSpPr>
        <p:spPr bwMode="auto">
          <a:xfrm>
            <a:off x="1835150" y="5661025"/>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新細明體" charset="-120"/>
              </a:rPr>
              <a:t>我希望我們能用相同的</a:t>
            </a:r>
            <a:r>
              <a:rPr lang="en-US" altLang="zh-TW" sz="1800" dirty="0">
                <a:latin typeface="新細明體" charset="-120"/>
              </a:rPr>
              <a:t>(</a:t>
            </a:r>
            <a:r>
              <a:rPr lang="zh-TW" altLang="en-US" sz="1800" dirty="0">
                <a:latin typeface="新細明體" charset="-120"/>
              </a:rPr>
              <a:t>力學</a:t>
            </a:r>
            <a:r>
              <a:rPr lang="en-US" altLang="zh-TW" sz="1800" dirty="0">
                <a:latin typeface="新細明體" charset="-120"/>
              </a:rPr>
              <a:t>)</a:t>
            </a:r>
            <a:r>
              <a:rPr lang="zh-TW" altLang="en-US" sz="1800" dirty="0">
                <a:latin typeface="新細明體" charset="-120"/>
              </a:rPr>
              <a:t>原則推導出自然界所有的現象。</a:t>
            </a:r>
            <a:endParaRPr lang="en-US" altLang="zh-TW" sz="1800" i="1" dirty="0">
              <a:latin typeface="Times New Roman" pitchFamily="18" charset="0"/>
              <a:cs typeface="Times New Roman" pitchFamily="18" charset="0"/>
            </a:endParaRPr>
          </a:p>
        </p:txBody>
      </p:sp>
      <p:pic>
        <p:nvPicPr>
          <p:cNvPr id="2" name="Picture 25" descr="Newton">
            <a:extLst>
              <a:ext uri="{FF2B5EF4-FFF2-40B4-BE49-F238E27FC236}">
                <a16:creationId xmlns:a16="http://schemas.microsoft.com/office/drawing/2014/main" id="{C4A71A11-278A-AAD6-0ADB-2F112D9C2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895" y="1052513"/>
            <a:ext cx="222091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579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27CF-422C-7119-B813-8E96A71FE81B}"/>
            </a:ext>
          </a:extLst>
        </p:cNvPr>
        <p:cNvGrpSpPr/>
        <p:nvPr/>
      </p:nvGrpSpPr>
      <p:grpSpPr>
        <a:xfrm>
          <a:off x="0" y="0"/>
          <a:ext cx="0" cy="0"/>
          <a:chOff x="0" y="0"/>
          <a:chExt cx="0" cy="0"/>
        </a:xfrm>
      </p:grpSpPr>
      <p:pic>
        <p:nvPicPr>
          <p:cNvPr id="109570" name="Picture 5" descr="f39_06">
            <a:extLst>
              <a:ext uri="{FF2B5EF4-FFF2-40B4-BE49-F238E27FC236}">
                <a16:creationId xmlns:a16="http://schemas.microsoft.com/office/drawing/2014/main" id="{9FDACF15-835A-D6AA-8E8F-59D0ADE37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3702b">
            <a:extLst>
              <a:ext uri="{FF2B5EF4-FFF2-40B4-BE49-F238E27FC236}">
                <a16:creationId xmlns:a16="http://schemas.microsoft.com/office/drawing/2014/main" id="{47BB497A-B82F-5736-E635-0BEFEBD7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a:extLst>
              <a:ext uri="{FF2B5EF4-FFF2-40B4-BE49-F238E27FC236}">
                <a16:creationId xmlns:a16="http://schemas.microsoft.com/office/drawing/2014/main" id="{41CE2732-A1EF-6C71-3763-90D17C33CD92}"/>
              </a:ext>
            </a:extLst>
          </p:cNvPr>
          <p:cNvSpPr txBox="1">
            <a:spLocks noChangeArrowheads="1"/>
          </p:cNvSpPr>
          <p:nvPr/>
        </p:nvSpPr>
        <p:spPr bwMode="auto">
          <a:xfrm>
            <a:off x="2268538" y="5084763"/>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因為光有干涉現象，光是波！</a:t>
            </a:r>
          </a:p>
        </p:txBody>
      </p:sp>
      <p:sp>
        <p:nvSpPr>
          <p:cNvPr id="109573" name="Text Box 8">
            <a:extLst>
              <a:ext uri="{FF2B5EF4-FFF2-40B4-BE49-F238E27FC236}">
                <a16:creationId xmlns:a16="http://schemas.microsoft.com/office/drawing/2014/main" id="{DA239E91-8228-9D6F-CCFE-732AB9FDAE42}"/>
              </a:ext>
            </a:extLst>
          </p:cNvPr>
          <p:cNvSpPr txBox="1">
            <a:spLocks noChangeArrowheads="1"/>
          </p:cNvSpPr>
          <p:nvPr/>
        </p:nvSpPr>
        <p:spPr bwMode="auto">
          <a:xfrm>
            <a:off x="2339975" y="1090613"/>
            <a:ext cx="5904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達文西，惠更斯：光傳播如此之快，不可能是粒子。</a:t>
            </a:r>
          </a:p>
        </p:txBody>
      </p:sp>
      <p:sp>
        <p:nvSpPr>
          <p:cNvPr id="109574" name="文字方塊 6">
            <a:extLst>
              <a:ext uri="{FF2B5EF4-FFF2-40B4-BE49-F238E27FC236}">
                <a16:creationId xmlns:a16="http://schemas.microsoft.com/office/drawing/2014/main" id="{CB93219F-80FD-B4BD-575B-3FA717CAF824}"/>
              </a:ext>
            </a:extLst>
          </p:cNvPr>
          <p:cNvSpPr txBox="1">
            <a:spLocks noChangeArrowheads="1"/>
          </p:cNvSpPr>
          <p:nvPr/>
        </p:nvSpPr>
        <p:spPr bwMode="auto">
          <a:xfrm>
            <a:off x="5719763" y="5083176"/>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楊  </a:t>
            </a:r>
            <a:r>
              <a:rPr lang="en-US" altLang="zh-TW" sz="1800" dirty="0">
                <a:latin typeface="+mj-lt"/>
              </a:rPr>
              <a:t>1804</a:t>
            </a:r>
            <a:endParaRPr lang="zh-TW" altLang="en-US" sz="1800" dirty="0">
              <a:latin typeface="+mj-lt"/>
            </a:endParaRPr>
          </a:p>
        </p:txBody>
      </p:sp>
      <p:pic>
        <p:nvPicPr>
          <p:cNvPr id="1026" name="Picture 2">
            <a:extLst>
              <a:ext uri="{FF2B5EF4-FFF2-40B4-BE49-F238E27FC236}">
                <a16:creationId xmlns:a16="http://schemas.microsoft.com/office/drawing/2014/main" id="{2FA1B9BA-1A2A-3F70-579B-CF888C785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665" y="2245995"/>
            <a:ext cx="1580030" cy="2014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6D3162-8FBE-0B28-09D8-FDC74158F622}"/>
              </a:ext>
            </a:extLst>
          </p:cNvPr>
          <p:cNvSpPr txBox="1"/>
          <p:nvPr/>
        </p:nvSpPr>
        <p:spPr>
          <a:xfrm>
            <a:off x="7079665" y="4373737"/>
            <a:ext cx="1580030" cy="584775"/>
          </a:xfrm>
          <a:prstGeom prst="rect">
            <a:avLst/>
          </a:prstGeom>
          <a:noFill/>
        </p:spPr>
        <p:txBody>
          <a:bodyPr wrap="square">
            <a:spAutoFit/>
          </a:bodyPr>
          <a:lstStyle/>
          <a:p>
            <a:pPr algn="ctr"/>
            <a:r>
              <a:rPr lang="en-GB" sz="1600" i="0" u="none" strike="noStrike" dirty="0">
                <a:solidFill>
                  <a:srgbClr val="000000"/>
                </a:solidFill>
                <a:effectLst/>
                <a:latin typeface="+mj-lt"/>
              </a:rPr>
              <a:t>Thomas Young </a:t>
            </a:r>
          </a:p>
          <a:p>
            <a:pPr algn="ctr"/>
            <a:r>
              <a:rPr lang="en-GB" sz="1600" i="0" u="none" strike="noStrike" dirty="0">
                <a:solidFill>
                  <a:srgbClr val="000000"/>
                </a:solidFill>
                <a:effectLst/>
                <a:latin typeface="+mj-lt"/>
              </a:rPr>
              <a:t>1773-1829</a:t>
            </a:r>
            <a:endParaRPr lang="en-US" sz="1600" dirty="0">
              <a:latin typeface="+mj-lt"/>
            </a:endParaRPr>
          </a:p>
        </p:txBody>
      </p:sp>
    </p:spTree>
    <p:extLst>
      <p:ext uri="{BB962C8B-B14F-4D97-AF65-F5344CB8AC3E}">
        <p14:creationId xmlns:p14="http://schemas.microsoft.com/office/powerpoint/2010/main" val="24128101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F1E7D-A413-214F-B8B8-9EA00158F15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91B5CCF-3A98-D782-1AFC-C5663625D1A4}"/>
              </a:ext>
            </a:extLst>
          </p:cNvPr>
          <p:cNvSpPr/>
          <p:nvPr/>
        </p:nvSpPr>
        <p:spPr>
          <a:xfrm>
            <a:off x="1169735" y="1522706"/>
            <a:ext cx="4572000" cy="369332"/>
          </a:xfrm>
          <a:prstGeom prst="rect">
            <a:avLst/>
          </a:prstGeom>
        </p:spPr>
        <p:txBody>
          <a:bodyPr>
            <a:spAutoFit/>
          </a:bodyPr>
          <a:lstStyle/>
          <a:p>
            <a:r>
              <a:rPr lang="zh-TW" altLang="en-US" sz="1800" dirty="0"/>
              <a:t>電磁波：電與磁的自動化</a:t>
            </a:r>
          </a:p>
        </p:txBody>
      </p:sp>
      <p:pic>
        <p:nvPicPr>
          <p:cNvPr id="153602" name="Picture 2">
            <a:extLst>
              <a:ext uri="{FF2B5EF4-FFF2-40B4-BE49-F238E27FC236}">
                <a16:creationId xmlns:a16="http://schemas.microsoft.com/office/drawing/2014/main" id="{D6A6C76D-E9E4-7715-771D-45666842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a:extLst>
              <a:ext uri="{FF2B5EF4-FFF2-40B4-BE49-F238E27FC236}">
                <a16:creationId xmlns:a16="http://schemas.microsoft.com/office/drawing/2014/main" id="{0613AA29-E633-ADB7-F797-4D3147523D6B}"/>
              </a:ext>
            </a:extLst>
          </p:cNvPr>
          <p:cNvSpPr/>
          <p:nvPr/>
        </p:nvSpPr>
        <p:spPr>
          <a:xfrm>
            <a:off x="1181165" y="6095250"/>
            <a:ext cx="4102082" cy="369332"/>
          </a:xfrm>
          <a:prstGeom prst="rect">
            <a:avLst/>
          </a:prstGeom>
        </p:spPr>
        <p:txBody>
          <a:bodyPr wrap="square">
            <a:spAutoFit/>
          </a:bodyPr>
          <a:lstStyle/>
          <a:p>
            <a:r>
              <a:rPr lang="en-US" altLang="zh-TW" sz="1800" dirty="0">
                <a:latin typeface="+mj-lt"/>
              </a:rPr>
              <a:t>James Clerk Maxwell (1831–1879)</a:t>
            </a:r>
            <a:endParaRPr lang="zh-TW" altLang="en-US" sz="1800" dirty="0">
              <a:latin typeface="+mj-lt"/>
            </a:endParaRPr>
          </a:p>
        </p:txBody>
      </p:sp>
      <p:sp>
        <p:nvSpPr>
          <p:cNvPr id="7" name="矩形 6">
            <a:extLst>
              <a:ext uri="{FF2B5EF4-FFF2-40B4-BE49-F238E27FC236}">
                <a16:creationId xmlns:a16="http://schemas.microsoft.com/office/drawing/2014/main" id="{10984775-6DA0-A74A-8E5A-0E398526AB73}"/>
              </a:ext>
            </a:extLst>
          </p:cNvPr>
          <p:cNvSpPr/>
          <p:nvPr/>
        </p:nvSpPr>
        <p:spPr>
          <a:xfrm>
            <a:off x="4861726" y="5181405"/>
            <a:ext cx="4102083" cy="307777"/>
          </a:xfrm>
          <a:prstGeom prst="rect">
            <a:avLst/>
          </a:prstGeom>
        </p:spPr>
        <p:txBody>
          <a:bodyPr wrap="square">
            <a:spAutoFit/>
          </a:bodyPr>
          <a:lstStyle/>
          <a:p>
            <a:r>
              <a:rPr lang="en-US" altLang="zh-TW" sz="1400" dirty="0">
                <a:latin typeface="+mj-lt"/>
              </a:rPr>
              <a:t>many thanks to Prof. Fu-Kwun Hwang</a:t>
            </a:r>
            <a:endParaRPr lang="zh-TW" altLang="en-US" sz="1400" dirty="0">
              <a:latin typeface="+mj-lt"/>
            </a:endParaRPr>
          </a:p>
        </p:txBody>
      </p:sp>
      <p:pic>
        <p:nvPicPr>
          <p:cNvPr id="153603" name="Picture 3" descr="\\Mac\Home\Downloads\Electromagneticwave3D.gif">
            <a:extLst>
              <a:ext uri="{FF2B5EF4-FFF2-40B4-BE49-F238E27FC236}">
                <a16:creationId xmlns:a16="http://schemas.microsoft.com/office/drawing/2014/main" id="{86BF3A0F-7CA3-698D-C895-96DA7720BD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a:extLst>
              <a:ext uri="{FF2B5EF4-FFF2-40B4-BE49-F238E27FC236}">
                <a16:creationId xmlns:a16="http://schemas.microsoft.com/office/drawing/2014/main" id="{497BDA11-A261-C769-8ECA-0D6E3A8EC851}"/>
              </a:ext>
            </a:extLst>
          </p:cNvPr>
          <p:cNvSpPr txBox="1">
            <a:spLocks noChangeArrowheads="1"/>
          </p:cNvSpPr>
          <p:nvPr/>
        </p:nvSpPr>
        <p:spPr bwMode="auto">
          <a:xfrm>
            <a:off x="1181165" y="1090821"/>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TextBox 8">
            <a:extLst>
              <a:ext uri="{FF2B5EF4-FFF2-40B4-BE49-F238E27FC236}">
                <a16:creationId xmlns:a16="http://schemas.microsoft.com/office/drawing/2014/main" id="{A01B39BE-0B0B-F079-113E-3F32F5501CF2}"/>
              </a:ext>
            </a:extLst>
          </p:cNvPr>
          <p:cNvSpPr txBox="1"/>
          <p:nvPr/>
        </p:nvSpPr>
        <p:spPr>
          <a:xfrm>
            <a:off x="1181164" y="561409"/>
            <a:ext cx="7495292"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馬克斯威爾推導出光是電磁場的波，將電磁場的擾動傳播到遠方的波。</a:t>
            </a:r>
            <a:endParaRPr lang="en-US" altLang="zh-TW" sz="1800" dirty="0"/>
          </a:p>
        </p:txBody>
      </p:sp>
    </p:spTree>
    <p:extLst>
      <p:ext uri="{BB962C8B-B14F-4D97-AF65-F5344CB8AC3E}">
        <p14:creationId xmlns:p14="http://schemas.microsoft.com/office/powerpoint/2010/main" val="192968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文字方塊 4"/>
          <p:cNvSpPr txBox="1">
            <a:spLocks noChangeArrowheads="1"/>
          </p:cNvSpPr>
          <p:nvPr/>
        </p:nvSpPr>
        <p:spPr bwMode="auto">
          <a:xfrm>
            <a:off x="897379" y="784319"/>
            <a:ext cx="752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一直不斷分割下去，我們的確發現了一層又一層的物質組成結構</a:t>
            </a:r>
          </a:p>
        </p:txBody>
      </p:sp>
      <p:pic>
        <p:nvPicPr>
          <p:cNvPr id="25604" name="Picture 2" descr="http://universe-review.ca/I15-01-domain.jpg"/>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2987824" y="1224659"/>
            <a:ext cx="2221855" cy="392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文字方塊 1"/>
          <p:cNvSpPr txBox="1">
            <a:spLocks noChangeArrowheads="1"/>
          </p:cNvSpPr>
          <p:nvPr/>
        </p:nvSpPr>
        <p:spPr bwMode="auto">
          <a:xfrm>
            <a:off x="897379" y="5231045"/>
            <a:ext cx="671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現代物理中，不可再分割的物質組成成分就稱為</a:t>
            </a:r>
            <a:r>
              <a:rPr lang="zh-TW" altLang="en-US" sz="1800" dirty="0">
                <a:solidFill>
                  <a:srgbClr val="FF0000"/>
                </a:solidFill>
                <a:latin typeface="Tahoma" pitchFamily="34" charset="0"/>
              </a:rPr>
              <a:t>基本粒子</a:t>
            </a:r>
            <a:r>
              <a:rPr lang="zh-TW" altLang="en-US" sz="1800" dirty="0">
                <a:latin typeface="Tahoma" pitchFamily="34" charset="0"/>
              </a:rPr>
              <a:t>。</a:t>
            </a:r>
          </a:p>
        </p:txBody>
      </p:sp>
      <p:sp>
        <p:nvSpPr>
          <p:cNvPr id="25607" name="文字方塊 2"/>
          <p:cNvSpPr txBox="1">
            <a:spLocks noChangeArrowheads="1"/>
          </p:cNvSpPr>
          <p:nvPr/>
        </p:nvSpPr>
        <p:spPr bwMode="auto">
          <a:xfrm>
            <a:off x="897378" y="5681710"/>
            <a:ext cx="671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基本粒子不止一種，而且很可能後來才發現它也可以再分割。</a:t>
            </a:r>
          </a:p>
        </p:txBody>
      </p:sp>
      <p:sp>
        <p:nvSpPr>
          <p:cNvPr id="2560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31D3-86CA-403E-8347-D1162B0419CB}" type="slidenum">
              <a:rPr kumimoji="0" lang="zh-TW" altLang="en-US" sz="1400">
                <a:latin typeface="Tahoma" pitchFamily="34" charset="0"/>
              </a:rPr>
              <a:pPr eaLnBrk="1" hangingPunct="1">
                <a:spcBef>
                  <a:spcPct val="0"/>
                </a:spcBef>
                <a:buClrTx/>
                <a:buSzTx/>
                <a:buFontTx/>
                <a:buNone/>
              </a:pPr>
              <a:t>12</a:t>
            </a:fld>
            <a:endParaRPr kumimoji="0" lang="en-US" altLang="zh-TW" sz="1400">
              <a:latin typeface="Tahoma" pitchFamily="34" charset="0"/>
            </a:endParaRPr>
          </a:p>
        </p:txBody>
      </p:sp>
    </p:spTree>
    <p:extLst>
      <p:ext uri="{BB962C8B-B14F-4D97-AF65-F5344CB8AC3E}">
        <p14:creationId xmlns:p14="http://schemas.microsoft.com/office/powerpoint/2010/main" val="10261342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837E-6942-3E35-085A-893EFB6FCF4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9A563E6-E563-7C4C-5DE9-21E30746DF01}"/>
              </a:ext>
            </a:extLst>
          </p:cNvPr>
          <p:cNvSpPr/>
          <p:nvPr/>
        </p:nvSpPr>
        <p:spPr>
          <a:xfrm>
            <a:off x="6373813" y="942323"/>
            <a:ext cx="2293937" cy="507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10594" name="Picture 5" descr="3401">
            <a:extLst>
              <a:ext uri="{FF2B5EF4-FFF2-40B4-BE49-F238E27FC236}">
                <a16:creationId xmlns:a16="http://schemas.microsoft.com/office/drawing/2014/main" id="{B44C04D7-42CB-F08E-4725-97ACD53B0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552"/>
          <a:stretch>
            <a:fillRect/>
          </a:stretch>
        </p:blipFill>
        <p:spPr bwMode="auto">
          <a:xfrm>
            <a:off x="6373813" y="942323"/>
            <a:ext cx="2293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3401">
            <a:extLst>
              <a:ext uri="{FF2B5EF4-FFF2-40B4-BE49-F238E27FC236}">
                <a16:creationId xmlns:a16="http://schemas.microsoft.com/office/drawing/2014/main" id="{BD41DF5A-899D-C08F-7524-8952782B8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448"/>
          <a:stretch>
            <a:fillRect/>
          </a:stretch>
        </p:blipFill>
        <p:spPr bwMode="auto">
          <a:xfrm>
            <a:off x="6365875" y="5412627"/>
            <a:ext cx="23098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黑體01">
            <a:extLst>
              <a:ext uri="{FF2B5EF4-FFF2-40B4-BE49-F238E27FC236}">
                <a16:creationId xmlns:a16="http://schemas.microsoft.com/office/drawing/2014/main" id="{520118DD-84F9-1674-70F4-8916D4CB6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6947324" y="4123419"/>
            <a:ext cx="3571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黑體01">
            <a:extLst>
              <a:ext uri="{FF2B5EF4-FFF2-40B4-BE49-F238E27FC236}">
                <a16:creationId xmlns:a16="http://schemas.microsoft.com/office/drawing/2014/main" id="{C885DD77-1433-26E1-8AE4-43F960401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7342187" y="4123418"/>
            <a:ext cx="3571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相對論10">
            <a:extLst>
              <a:ext uri="{FF2B5EF4-FFF2-40B4-BE49-F238E27FC236}">
                <a16:creationId xmlns:a16="http://schemas.microsoft.com/office/drawing/2014/main" id="{B4891E64-5A09-CF94-6159-D8B3A3DE4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71"/>
          <a:stretch>
            <a:fillRect/>
          </a:stretch>
        </p:blipFill>
        <p:spPr bwMode="auto">
          <a:xfrm>
            <a:off x="388889" y="1341345"/>
            <a:ext cx="5810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文字方塊 8">
            <a:extLst>
              <a:ext uri="{FF2B5EF4-FFF2-40B4-BE49-F238E27FC236}">
                <a16:creationId xmlns:a16="http://schemas.microsoft.com/office/drawing/2014/main" id="{7E8CB9B2-B805-C0BE-0321-B7F8BBFF0568}"/>
              </a:ext>
            </a:extLst>
          </p:cNvPr>
          <p:cNvSpPr txBox="1">
            <a:spLocks noChangeArrowheads="1"/>
          </p:cNvSpPr>
          <p:nvPr/>
        </p:nvSpPr>
        <p:spPr bwMode="auto">
          <a:xfrm>
            <a:off x="378761" y="738562"/>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赫茲在實驗室中第一次人為地製造出電磁波。</a:t>
            </a:r>
          </a:p>
        </p:txBody>
      </p:sp>
      <p:pic>
        <p:nvPicPr>
          <p:cNvPr id="10" name="Picture 4" descr="相對論10">
            <a:extLst>
              <a:ext uri="{FF2B5EF4-FFF2-40B4-BE49-F238E27FC236}">
                <a16:creationId xmlns:a16="http://schemas.microsoft.com/office/drawing/2014/main" id="{146C6DB8-50A7-4015-DB81-A1703CC30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90" y="1341438"/>
            <a:ext cx="3679053" cy="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相對論10">
            <a:extLst>
              <a:ext uri="{FF2B5EF4-FFF2-40B4-BE49-F238E27FC236}">
                <a16:creationId xmlns:a16="http://schemas.microsoft.com/office/drawing/2014/main" id="{0CE84D56-7474-84E0-EA46-3C79B2C251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4101875"/>
            <a:ext cx="2598935" cy="40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相對論10">
            <a:extLst>
              <a:ext uri="{FF2B5EF4-FFF2-40B4-BE49-F238E27FC236}">
                <a16:creationId xmlns:a16="http://schemas.microsoft.com/office/drawing/2014/main" id="{938C4B4F-8ED1-E843-CE74-D5E1021A6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8120" y="2204864"/>
            <a:ext cx="467183"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相對論10">
            <a:extLst>
              <a:ext uri="{FF2B5EF4-FFF2-40B4-BE49-F238E27FC236}">
                <a16:creationId xmlns:a16="http://schemas.microsoft.com/office/drawing/2014/main" id="{EA630A96-4B38-39F9-A416-5BEACF7E9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3547355"/>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相對論10">
            <a:extLst>
              <a:ext uri="{FF2B5EF4-FFF2-40B4-BE49-F238E27FC236}">
                <a16:creationId xmlns:a16="http://schemas.microsoft.com/office/drawing/2014/main" id="{6C431693-F827-062A-D6F1-580DB5DB00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5288" y="2633762"/>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descr="Heinrich Rudolf Hertz">
            <a:extLst>
              <a:ext uri="{FF2B5EF4-FFF2-40B4-BE49-F238E27FC236}">
                <a16:creationId xmlns:a16="http://schemas.microsoft.com/office/drawing/2014/main" id="{5C7866C6-B908-DBAA-D46C-18AE531A0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1" y="1889293"/>
            <a:ext cx="1928485" cy="2234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421DCC1-85EB-B5BC-7C38-20E1BA881BA2}"/>
              </a:ext>
            </a:extLst>
          </p:cNvPr>
          <p:cNvSpPr txBox="1"/>
          <p:nvPr/>
        </p:nvSpPr>
        <p:spPr>
          <a:xfrm>
            <a:off x="426176" y="4786140"/>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要產生電磁波，就要製造變化的電場或磁場。</a:t>
            </a:r>
            <a:endParaRPr lang="en-US" altLang="zh-TW" sz="1800" dirty="0"/>
          </a:p>
        </p:txBody>
      </p:sp>
      <p:sp>
        <p:nvSpPr>
          <p:cNvPr id="16" name="TextBox 15">
            <a:extLst>
              <a:ext uri="{FF2B5EF4-FFF2-40B4-BE49-F238E27FC236}">
                <a16:creationId xmlns:a16="http://schemas.microsoft.com/office/drawing/2014/main" id="{1D8DDC7C-B9B3-D954-85B7-615E41B14B30}"/>
              </a:ext>
            </a:extLst>
          </p:cNvPr>
          <p:cNvSpPr txBox="1"/>
          <p:nvPr/>
        </p:nvSpPr>
        <p:spPr>
          <a:xfrm>
            <a:off x="411870" y="5284724"/>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最簡單的方法就是製造變化的電流。</a:t>
            </a:r>
            <a:r>
              <a:rPr lang="en-US" altLang="zh-TW" sz="1800" dirty="0">
                <a:latin typeface="+mj-lt"/>
              </a:rPr>
              <a:t>LC</a:t>
            </a:r>
            <a:r>
              <a:rPr lang="zh-TW" altLang="en-US" sz="1800" dirty="0"/>
              <a:t>電路。</a:t>
            </a:r>
            <a:endParaRPr lang="en-US" altLang="zh-TW" sz="1800" dirty="0"/>
          </a:p>
        </p:txBody>
      </p:sp>
    </p:spTree>
    <p:extLst>
      <p:ext uri="{BB962C8B-B14F-4D97-AF65-F5344CB8AC3E}">
        <p14:creationId xmlns:p14="http://schemas.microsoft.com/office/powerpoint/2010/main" val="4874376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F15A-6FE9-4547-E429-46304F9A33F9}"/>
            </a:ext>
          </a:extLst>
        </p:cNvPr>
        <p:cNvGrpSpPr/>
        <p:nvPr/>
      </p:nvGrpSpPr>
      <p:grpSpPr>
        <a:xfrm>
          <a:off x="0" y="0"/>
          <a:ext cx="0" cy="0"/>
          <a:chOff x="0" y="0"/>
          <a:chExt cx="0" cy="0"/>
        </a:xfrm>
      </p:grpSpPr>
      <p:pic>
        <p:nvPicPr>
          <p:cNvPr id="78850" name="Picture 4" descr="3412">
            <a:extLst>
              <a:ext uri="{FF2B5EF4-FFF2-40B4-BE49-F238E27FC236}">
                <a16:creationId xmlns:a16="http://schemas.microsoft.com/office/drawing/2014/main" id="{43835AF8-2C47-F19F-1C20-BD92594C3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a:extLst>
              <a:ext uri="{FF2B5EF4-FFF2-40B4-BE49-F238E27FC236}">
                <a16:creationId xmlns:a16="http://schemas.microsoft.com/office/drawing/2014/main" id="{9409944A-A21F-F146-41EE-CF434B19CCB3}"/>
              </a:ext>
            </a:extLst>
          </p:cNvPr>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a:extLst>
              <a:ext uri="{FF2B5EF4-FFF2-40B4-BE49-F238E27FC236}">
                <a16:creationId xmlns:a16="http://schemas.microsoft.com/office/drawing/2014/main" id="{E6E4213D-5467-8175-B34A-EBE2B09817F6}"/>
              </a:ext>
            </a:extLst>
          </p:cNvPr>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a:extLst>
              <a:ext uri="{FF2B5EF4-FFF2-40B4-BE49-F238E27FC236}">
                <a16:creationId xmlns:a16="http://schemas.microsoft.com/office/drawing/2014/main" id="{0965B2BF-83DF-E3EA-489C-6EE03EF7E724}"/>
              </a:ext>
            </a:extLst>
          </p:cNvPr>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99762872-075B-D2B3-437B-4FEBAFFA91DB}"/>
                  </a:ext>
                </a:extLst>
              </p:cNvPr>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78915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1C05D-60E5-0CC9-4F58-4BEEACBE7A62}"/>
            </a:ext>
          </a:extLst>
        </p:cNvPr>
        <p:cNvGrpSpPr/>
        <p:nvPr/>
      </p:nvGrpSpPr>
      <p:grpSpPr>
        <a:xfrm>
          <a:off x="0" y="0"/>
          <a:ext cx="0" cy="0"/>
          <a:chOff x="0" y="0"/>
          <a:chExt cx="0" cy="0"/>
        </a:xfrm>
      </p:grpSpPr>
      <p:pic>
        <p:nvPicPr>
          <p:cNvPr id="111618" name="Picture 6" descr="sea wave">
            <a:extLst>
              <a:ext uri="{FF2B5EF4-FFF2-40B4-BE49-F238E27FC236}">
                <a16:creationId xmlns:a16="http://schemas.microsoft.com/office/drawing/2014/main" id="{4168657C-0442-EFD6-40C9-642B7455E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08" y="3068959"/>
            <a:ext cx="2762992" cy="20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8" descr="http://www.ezwebrus.com/wallpapers/beach_sea/sea_wave.jpg">
            <a:extLst>
              <a:ext uri="{FF2B5EF4-FFF2-40B4-BE49-F238E27FC236}">
                <a16:creationId xmlns:a16="http://schemas.microsoft.com/office/drawing/2014/main" id="{046C3F18-42C5-E00A-4162-0D101A5F4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196752"/>
            <a:ext cx="5303927" cy="397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0" descr="http://www.hdwallpapers.in/download/small_sea_wave_hdtv_1080p-1920x1080.jpg">
            <a:extLst>
              <a:ext uri="{FF2B5EF4-FFF2-40B4-BE49-F238E27FC236}">
                <a16:creationId xmlns:a16="http://schemas.microsoft.com/office/drawing/2014/main" id="{472ACCB4-F415-5DE7-57F4-D159132409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49"/>
          <a:stretch/>
        </p:blipFill>
        <p:spPr bwMode="auto">
          <a:xfrm>
            <a:off x="626893" y="1196751"/>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文字方塊 7">
            <a:extLst>
              <a:ext uri="{FF2B5EF4-FFF2-40B4-BE49-F238E27FC236}">
                <a16:creationId xmlns:a16="http://schemas.microsoft.com/office/drawing/2014/main" id="{60119D62-63C9-E833-6D2E-D76A81979D80}"/>
              </a:ext>
            </a:extLst>
          </p:cNvPr>
          <p:cNvSpPr txBox="1">
            <a:spLocks noChangeArrowheads="1"/>
          </p:cNvSpPr>
          <p:nvPr/>
        </p:nvSpPr>
        <p:spPr bwMode="auto">
          <a:xfrm>
            <a:off x="626893" y="5208430"/>
            <a:ext cx="8168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None/>
            </a:pPr>
            <a:r>
              <a:rPr lang="zh-TW" altLang="en-US" sz="1800" dirty="0"/>
              <a:t>波浪的能量由振幅決定，連續地調整振幅，即可連續地調整、分割能量。</a:t>
            </a:r>
          </a:p>
        </p:txBody>
      </p:sp>
      <p:sp>
        <p:nvSpPr>
          <p:cNvPr id="111623" name="文字方塊 9">
            <a:extLst>
              <a:ext uri="{FF2B5EF4-FFF2-40B4-BE49-F238E27FC236}">
                <a16:creationId xmlns:a16="http://schemas.microsoft.com/office/drawing/2014/main" id="{D7CE2881-3A77-03BE-D836-93ED5A611207}"/>
              </a:ext>
            </a:extLst>
          </p:cNvPr>
          <p:cNvSpPr txBox="1">
            <a:spLocks noChangeArrowheads="1"/>
          </p:cNvSpPr>
          <p:nvPr/>
        </p:nvSpPr>
        <p:spPr bwMode="auto">
          <a:xfrm>
            <a:off x="636081" y="5634232"/>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電磁波應該也是如此。</a:t>
            </a:r>
          </a:p>
        </p:txBody>
      </p:sp>
      <p:pic>
        <p:nvPicPr>
          <p:cNvPr id="2" name="Graphic 1" descr="Cat with solid fill">
            <a:extLst>
              <a:ext uri="{FF2B5EF4-FFF2-40B4-BE49-F238E27FC236}">
                <a16:creationId xmlns:a16="http://schemas.microsoft.com/office/drawing/2014/main" id="{2128942B-E480-566D-9926-77B98B862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5154271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CF43-9BEF-3747-6B8D-372093AD4F48}"/>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F5F1E5A5-BA54-C0DF-39D4-42BB6138B346}"/>
              </a:ext>
            </a:extLst>
          </p:cNvPr>
          <p:cNvSpPr/>
          <p:nvPr/>
        </p:nvSpPr>
        <p:spPr>
          <a:xfrm>
            <a:off x="6013227" y="5013176"/>
            <a:ext cx="2232248" cy="53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42" name="Picture 2" descr="File:Albert Einstein signature.svg">
            <a:hlinkClick r:id="rId2"/>
            <a:extLst>
              <a:ext uri="{FF2B5EF4-FFF2-40B4-BE49-F238E27FC236}">
                <a16:creationId xmlns:a16="http://schemas.microsoft.com/office/drawing/2014/main" id="{8822201E-FC8B-2DEB-0962-1CDBFA31B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152" y="5116636"/>
            <a:ext cx="1730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a:extLst>
              <a:ext uri="{FF2B5EF4-FFF2-40B4-BE49-F238E27FC236}">
                <a16:creationId xmlns:a16="http://schemas.microsoft.com/office/drawing/2014/main" id="{F9BFE6BD-7B40-9AE0-70CD-D8CD96B20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640"/>
            <a:ext cx="4770767"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Image:Einstein patentoffice.jpg">
            <a:hlinkClick r:id="rId5"/>
            <a:extLst>
              <a:ext uri="{FF2B5EF4-FFF2-40B4-BE49-F238E27FC236}">
                <a16:creationId xmlns:a16="http://schemas.microsoft.com/office/drawing/2014/main" id="{92E51E9D-CDD2-D4F0-FC13-A50F84913F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763" y="2538533"/>
            <a:ext cx="15843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B0E24929-EB8B-C3A4-30E0-D522CE469226}"/>
              </a:ext>
            </a:extLst>
          </p:cNvPr>
          <p:cNvSpPr/>
          <p:nvPr/>
        </p:nvSpPr>
        <p:spPr>
          <a:xfrm>
            <a:off x="947163" y="1630904"/>
            <a:ext cx="4795154" cy="907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raphic 3" descr="Cat with solid fill">
            <a:extLst>
              <a:ext uri="{FF2B5EF4-FFF2-40B4-BE49-F238E27FC236}">
                <a16:creationId xmlns:a16="http://schemas.microsoft.com/office/drawing/2014/main" id="{4052D3A3-80AD-9473-5ED0-F799DA6FFD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
        <p:nvSpPr>
          <p:cNvPr id="5" name="文字方塊 3">
            <a:extLst>
              <a:ext uri="{FF2B5EF4-FFF2-40B4-BE49-F238E27FC236}">
                <a16:creationId xmlns:a16="http://schemas.microsoft.com/office/drawing/2014/main" id="{528351EA-5701-CDF0-756F-3E459A5C498C}"/>
              </a:ext>
            </a:extLst>
          </p:cNvPr>
          <p:cNvSpPr txBox="1">
            <a:spLocks noChangeArrowheads="1"/>
          </p:cNvSpPr>
          <p:nvPr/>
        </p:nvSpPr>
        <p:spPr bwMode="auto">
          <a:xfrm>
            <a:off x="3311352" y="931843"/>
            <a:ext cx="5832648" cy="369332"/>
          </a:xfrm>
          <a:prstGeom prst="rect">
            <a:avLst/>
          </a:prstGeom>
          <a:noFill/>
          <a:ln w="9525">
            <a:noFill/>
            <a:miter lim="800000"/>
            <a:headEnd/>
            <a:tailEnd/>
          </a:ln>
        </p:spPr>
        <p:txBody>
          <a:bodyPr wrap="square">
            <a:spAutoFit/>
          </a:bodyPr>
          <a:lstStyle/>
          <a:p>
            <a:pPr>
              <a:defRPr/>
            </a:pPr>
            <a:r>
              <a:rPr lang="en-US" altLang="zh-TW" sz="1800" dirty="0"/>
              <a:t>1905</a:t>
            </a:r>
            <a:r>
              <a:rPr lang="zh-TW" altLang="en-US" sz="1800" dirty="0"/>
              <a:t>這一年</a:t>
            </a:r>
            <a:r>
              <a:rPr lang="en-US" altLang="zh-TW" sz="1800" dirty="0">
                <a:latin typeface="Times New Roman" panose="02020603050405020304" pitchFamily="18" charset="0"/>
                <a:cs typeface="Times New Roman" panose="02020603050405020304" pitchFamily="18" charset="0"/>
              </a:rPr>
              <a:t>Einstein</a:t>
            </a:r>
            <a:r>
              <a:rPr lang="zh-TW" altLang="en-US" sz="1800" dirty="0"/>
              <a:t>發表了四篇撼動物理學基礎的論文！</a:t>
            </a:r>
          </a:p>
        </p:txBody>
      </p:sp>
      <p:sp>
        <p:nvSpPr>
          <p:cNvPr id="6" name="文字方塊 3">
            <a:extLst>
              <a:ext uri="{FF2B5EF4-FFF2-40B4-BE49-F238E27FC236}">
                <a16:creationId xmlns:a16="http://schemas.microsoft.com/office/drawing/2014/main" id="{1917B1F3-37E3-142C-BB50-BC27124DC5D0}"/>
              </a:ext>
            </a:extLst>
          </p:cNvPr>
          <p:cNvSpPr txBox="1">
            <a:spLocks noChangeArrowheads="1"/>
          </p:cNvSpPr>
          <p:nvPr/>
        </p:nvSpPr>
        <p:spPr bwMode="auto">
          <a:xfrm>
            <a:off x="3344740" y="1234362"/>
            <a:ext cx="4737379" cy="369332"/>
          </a:xfrm>
          <a:prstGeom prst="rect">
            <a:avLst/>
          </a:prstGeom>
          <a:noFill/>
          <a:ln w="9525">
            <a:noFill/>
            <a:miter lim="800000"/>
            <a:headEnd/>
            <a:tailEnd/>
          </a:ln>
        </p:spPr>
        <p:txBody>
          <a:bodyPr wrap="square">
            <a:spAutoFit/>
          </a:bodyPr>
          <a:lstStyle/>
          <a:p>
            <a:pPr>
              <a:defRPr/>
            </a:pPr>
            <a:r>
              <a:rPr lang="zh-TW" altLang="en-US" sz="1800" dirty="0"/>
              <a:t>這一篇讓他拿到</a:t>
            </a:r>
            <a:r>
              <a:rPr lang="en-US" altLang="zh-TW" sz="1800" dirty="0"/>
              <a:t>1921</a:t>
            </a:r>
            <a:r>
              <a:rPr lang="zh-TW" altLang="en-US" sz="1800" dirty="0"/>
              <a:t>年諾貝爾獎！</a:t>
            </a:r>
          </a:p>
        </p:txBody>
      </p:sp>
    </p:spTree>
    <p:extLst>
      <p:ext uri="{BB962C8B-B14F-4D97-AF65-F5344CB8AC3E}">
        <p14:creationId xmlns:p14="http://schemas.microsoft.com/office/powerpoint/2010/main" val="10365077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7F267-2ACF-35CC-F7F8-FB8DB61236BE}"/>
            </a:ext>
          </a:extLst>
        </p:cNvPr>
        <p:cNvGrpSpPr/>
        <p:nvPr/>
      </p:nvGrpSpPr>
      <p:grpSpPr>
        <a:xfrm>
          <a:off x="0" y="0"/>
          <a:ext cx="0" cy="0"/>
          <a:chOff x="0" y="0"/>
          <a:chExt cx="0" cy="0"/>
        </a:xfrm>
      </p:grpSpPr>
      <p:sp>
        <p:nvSpPr>
          <p:cNvPr id="24" name="矩形 23">
            <a:extLst>
              <a:ext uri="{FF2B5EF4-FFF2-40B4-BE49-F238E27FC236}">
                <a16:creationId xmlns:a16="http://schemas.microsoft.com/office/drawing/2014/main" id="{5D6E5314-2FA8-7941-7588-F77B9E3FD584}"/>
              </a:ext>
            </a:extLst>
          </p:cNvPr>
          <p:cNvSpPr/>
          <p:nvPr/>
        </p:nvSpPr>
        <p:spPr>
          <a:xfrm>
            <a:off x="788676" y="74520"/>
            <a:ext cx="6120680" cy="493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6DAE23D-7A73-FB02-EE78-5332D7F5A1D3}"/>
              </a:ext>
            </a:extLst>
          </p:cNvPr>
          <p:cNvSpPr/>
          <p:nvPr/>
        </p:nvSpPr>
        <p:spPr>
          <a:xfrm>
            <a:off x="1231167" y="279703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a:extLst>
              <a:ext uri="{FF2B5EF4-FFF2-40B4-BE49-F238E27FC236}">
                <a16:creationId xmlns:a16="http://schemas.microsoft.com/office/drawing/2014/main" id="{D0A6CF38-AD47-F46F-A447-C5BE410DBD93}"/>
              </a:ext>
            </a:extLst>
          </p:cNvPr>
          <p:cNvSpPr/>
          <p:nvPr/>
        </p:nvSpPr>
        <p:spPr>
          <a:xfrm>
            <a:off x="1383567" y="317803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a:extLst>
              <a:ext uri="{FF2B5EF4-FFF2-40B4-BE49-F238E27FC236}">
                <a16:creationId xmlns:a16="http://schemas.microsoft.com/office/drawing/2014/main" id="{CA772BEA-BCE2-5C2C-CBBB-33E09472B1DE}"/>
              </a:ext>
            </a:extLst>
          </p:cNvPr>
          <p:cNvSpPr/>
          <p:nvPr/>
        </p:nvSpPr>
        <p:spPr>
          <a:xfrm>
            <a:off x="1688367" y="317803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1CF08BE0-A104-DA97-19E9-778819413AF0}"/>
              </a:ext>
            </a:extLst>
          </p:cNvPr>
          <p:cNvSpPr/>
          <p:nvPr/>
        </p:nvSpPr>
        <p:spPr>
          <a:xfrm>
            <a:off x="1221642" y="205884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a:extLst>
              <a:ext uri="{FF2B5EF4-FFF2-40B4-BE49-F238E27FC236}">
                <a16:creationId xmlns:a16="http://schemas.microsoft.com/office/drawing/2014/main" id="{9C36F12B-3D5B-AC22-6027-11E18C076D81}"/>
              </a:ext>
            </a:extLst>
          </p:cNvPr>
          <p:cNvSpPr/>
          <p:nvPr/>
        </p:nvSpPr>
        <p:spPr>
          <a:xfrm>
            <a:off x="1374042" y="24398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a:extLst>
              <a:ext uri="{FF2B5EF4-FFF2-40B4-BE49-F238E27FC236}">
                <a16:creationId xmlns:a16="http://schemas.microsoft.com/office/drawing/2014/main" id="{C2A96217-95F4-C992-81AF-8D2AF69C2AA6}"/>
              </a:ext>
            </a:extLst>
          </p:cNvPr>
          <p:cNvSpPr/>
          <p:nvPr/>
        </p:nvSpPr>
        <p:spPr>
          <a:xfrm>
            <a:off x="1678842" y="24398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a:extLst>
              <a:ext uri="{FF2B5EF4-FFF2-40B4-BE49-F238E27FC236}">
                <a16:creationId xmlns:a16="http://schemas.microsoft.com/office/drawing/2014/main" id="{173FBFD0-9B63-9423-DEFB-C415323782FE}"/>
              </a:ext>
            </a:extLst>
          </p:cNvPr>
          <p:cNvSpPr/>
          <p:nvPr/>
        </p:nvSpPr>
        <p:spPr>
          <a:xfrm>
            <a:off x="1526442" y="228744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a:extLst>
              <a:ext uri="{FF2B5EF4-FFF2-40B4-BE49-F238E27FC236}">
                <a16:creationId xmlns:a16="http://schemas.microsoft.com/office/drawing/2014/main" id="{3606B30C-BB66-F4B4-3D64-3969668F99BC}"/>
              </a:ext>
            </a:extLst>
          </p:cNvPr>
          <p:cNvSpPr/>
          <p:nvPr/>
        </p:nvSpPr>
        <p:spPr>
          <a:xfrm>
            <a:off x="19074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id="{A15FAA40-5446-007E-6E8F-7E08186F5A30}"/>
              </a:ext>
            </a:extLst>
          </p:cNvPr>
          <p:cNvSpPr/>
          <p:nvPr/>
        </p:nvSpPr>
        <p:spPr>
          <a:xfrm>
            <a:off x="1221642" y="126668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a:extLst>
              <a:ext uri="{FF2B5EF4-FFF2-40B4-BE49-F238E27FC236}">
                <a16:creationId xmlns:a16="http://schemas.microsoft.com/office/drawing/2014/main" id="{35201C25-CC7A-FD1A-1C2D-47A8BD0950A5}"/>
              </a:ext>
            </a:extLst>
          </p:cNvPr>
          <p:cNvSpPr/>
          <p:nvPr/>
        </p:nvSpPr>
        <p:spPr>
          <a:xfrm>
            <a:off x="13740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a:extLst>
              <a:ext uri="{FF2B5EF4-FFF2-40B4-BE49-F238E27FC236}">
                <a16:creationId xmlns:a16="http://schemas.microsoft.com/office/drawing/2014/main" id="{45506ED3-263B-01EB-7C5C-28BD70D54535}"/>
              </a:ext>
            </a:extLst>
          </p:cNvPr>
          <p:cNvSpPr/>
          <p:nvPr/>
        </p:nvSpPr>
        <p:spPr>
          <a:xfrm>
            <a:off x="16788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a:extLst>
              <a:ext uri="{FF2B5EF4-FFF2-40B4-BE49-F238E27FC236}">
                <a16:creationId xmlns:a16="http://schemas.microsoft.com/office/drawing/2014/main" id="{124FB5BF-1A24-4AEA-C377-9DCAF4A63B8C}"/>
              </a:ext>
            </a:extLst>
          </p:cNvPr>
          <p:cNvSpPr/>
          <p:nvPr/>
        </p:nvSpPr>
        <p:spPr>
          <a:xfrm>
            <a:off x="1526442" y="14952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a:extLst>
              <a:ext uri="{FF2B5EF4-FFF2-40B4-BE49-F238E27FC236}">
                <a16:creationId xmlns:a16="http://schemas.microsoft.com/office/drawing/2014/main" id="{6E784055-C97C-6A31-887A-600BF22A2052}"/>
              </a:ext>
            </a:extLst>
          </p:cNvPr>
          <p:cNvSpPr/>
          <p:nvPr/>
        </p:nvSpPr>
        <p:spPr>
          <a:xfrm>
            <a:off x="1221642" y="152258"/>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9F5FE35E-24CA-820D-A494-FCFEA3C3FA62}"/>
              </a:ext>
            </a:extLst>
          </p:cNvPr>
          <p:cNvSpPr/>
          <p:nvPr/>
        </p:nvSpPr>
        <p:spPr>
          <a:xfrm>
            <a:off x="12216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1FA665C2-CF2A-6A26-3944-89B2C18C07D0}"/>
              </a:ext>
            </a:extLst>
          </p:cNvPr>
          <p:cNvSpPr/>
          <p:nvPr/>
        </p:nvSpPr>
        <p:spPr>
          <a:xfrm>
            <a:off x="1907442" y="164768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DF837BEE-85C3-4361-7B11-97E07B76899B}"/>
              </a:ext>
            </a:extLst>
          </p:cNvPr>
          <p:cNvSpPr/>
          <p:nvPr/>
        </p:nvSpPr>
        <p:spPr>
          <a:xfrm>
            <a:off x="13740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a:extLst>
              <a:ext uri="{FF2B5EF4-FFF2-40B4-BE49-F238E27FC236}">
                <a16:creationId xmlns:a16="http://schemas.microsoft.com/office/drawing/2014/main" id="{7E7F2375-E5C0-7F8D-BA1B-2D0E1F0F978A}"/>
              </a:ext>
            </a:extLst>
          </p:cNvPr>
          <p:cNvSpPr/>
          <p:nvPr/>
        </p:nvSpPr>
        <p:spPr>
          <a:xfrm>
            <a:off x="16788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a:extLst>
              <a:ext uri="{FF2B5EF4-FFF2-40B4-BE49-F238E27FC236}">
                <a16:creationId xmlns:a16="http://schemas.microsoft.com/office/drawing/2014/main" id="{CECE10B5-A37A-66A6-7A63-1F858049289C}"/>
              </a:ext>
            </a:extLst>
          </p:cNvPr>
          <p:cNvSpPr/>
          <p:nvPr/>
        </p:nvSpPr>
        <p:spPr>
          <a:xfrm>
            <a:off x="17550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a:extLst>
              <a:ext uri="{FF2B5EF4-FFF2-40B4-BE49-F238E27FC236}">
                <a16:creationId xmlns:a16="http://schemas.microsoft.com/office/drawing/2014/main" id="{585E56A2-BB36-41DA-2D6A-D892356883A1}"/>
              </a:ext>
            </a:extLst>
          </p:cNvPr>
          <p:cNvSpPr/>
          <p:nvPr/>
        </p:nvSpPr>
        <p:spPr>
          <a:xfrm>
            <a:off x="1526442" y="5332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a:extLst>
              <a:ext uri="{FF2B5EF4-FFF2-40B4-BE49-F238E27FC236}">
                <a16:creationId xmlns:a16="http://schemas.microsoft.com/office/drawing/2014/main" id="{02C2CD14-7AAD-140F-C862-E9F7661D59F5}"/>
              </a:ext>
            </a:extLst>
          </p:cNvPr>
          <p:cNvSpPr/>
          <p:nvPr/>
        </p:nvSpPr>
        <p:spPr>
          <a:xfrm>
            <a:off x="1755042" y="2284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a:extLst>
              <a:ext uri="{FF2B5EF4-FFF2-40B4-BE49-F238E27FC236}">
                <a16:creationId xmlns:a16="http://schemas.microsoft.com/office/drawing/2014/main" id="{DE4C8844-763D-7E13-E3D7-589C87C8EB22}"/>
              </a:ext>
            </a:extLst>
          </p:cNvPr>
          <p:cNvSpPr/>
          <p:nvPr/>
        </p:nvSpPr>
        <p:spPr>
          <a:xfrm>
            <a:off x="1907442" y="3808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a:extLst>
              <a:ext uri="{FF2B5EF4-FFF2-40B4-BE49-F238E27FC236}">
                <a16:creationId xmlns:a16="http://schemas.microsoft.com/office/drawing/2014/main" id="{B2D3D323-0CF4-EF30-8F80-28A705BBF869}"/>
              </a:ext>
            </a:extLst>
          </p:cNvPr>
          <p:cNvSpPr/>
          <p:nvPr/>
        </p:nvSpPr>
        <p:spPr>
          <a:xfrm>
            <a:off x="1450242" y="22845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a:extLst>
              <a:ext uri="{FF2B5EF4-FFF2-40B4-BE49-F238E27FC236}">
                <a16:creationId xmlns:a16="http://schemas.microsoft.com/office/drawing/2014/main" id="{52EC5243-2217-699D-D5CC-3508677BAF06}"/>
              </a:ext>
            </a:extLst>
          </p:cNvPr>
          <p:cNvSpPr txBox="1">
            <a:spLocks noChangeArrowheads="1"/>
          </p:cNvSpPr>
          <p:nvPr/>
        </p:nvSpPr>
        <p:spPr bwMode="auto">
          <a:xfrm rot="16200000">
            <a:off x="1222436" y="762648"/>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a:extLst>
              <a:ext uri="{FF2B5EF4-FFF2-40B4-BE49-F238E27FC236}">
                <a16:creationId xmlns:a16="http://schemas.microsoft.com/office/drawing/2014/main" id="{5B957AB1-5D1E-C5BF-D936-DBF6B62A3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5"/>
          <a:stretch/>
        </p:blipFill>
        <p:spPr bwMode="auto">
          <a:xfrm>
            <a:off x="2302729" y="167950"/>
            <a:ext cx="4387850" cy="48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a:extLst>
              <a:ext uri="{FF2B5EF4-FFF2-40B4-BE49-F238E27FC236}">
                <a16:creationId xmlns:a16="http://schemas.microsoft.com/office/drawing/2014/main" id="{FC73F2DE-D5B3-00FA-3BD0-2F2B1FCE91EA}"/>
              </a:ext>
            </a:extLst>
          </p:cNvPr>
          <p:cNvSpPr/>
          <p:nvPr/>
        </p:nvSpPr>
        <p:spPr>
          <a:xfrm>
            <a:off x="1221642" y="350029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a:extLst>
              <a:ext uri="{FF2B5EF4-FFF2-40B4-BE49-F238E27FC236}">
                <a16:creationId xmlns:a16="http://schemas.microsoft.com/office/drawing/2014/main" id="{264B9AB0-B5D7-18C1-8142-5E52400C06D7}"/>
              </a:ext>
            </a:extLst>
          </p:cNvPr>
          <p:cNvSpPr/>
          <p:nvPr/>
        </p:nvSpPr>
        <p:spPr>
          <a:xfrm>
            <a:off x="1678842" y="388129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id="{EE1FE78C-7FE4-FD9F-0AA2-2AD0AA4E6DCE}"/>
              </a:ext>
            </a:extLst>
          </p:cNvPr>
          <p:cNvSpPr/>
          <p:nvPr/>
        </p:nvSpPr>
        <p:spPr>
          <a:xfrm>
            <a:off x="1221642" y="4363892"/>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0BA57FC3-CC83-3758-0C83-4B8C93FF6D8C}"/>
                  </a:ext>
                </a:extLst>
              </p:cNvPr>
              <p:cNvSpPr/>
              <p:nvPr/>
            </p:nvSpPr>
            <p:spPr>
              <a:xfrm>
                <a:off x="795371" y="5595312"/>
                <a:ext cx="5981830" cy="369332"/>
              </a:xfrm>
              <a:prstGeom prst="rect">
                <a:avLst/>
              </a:prstGeom>
              <a:noFill/>
            </p:spPr>
            <p:txBody>
              <a:bodyPr wrap="none">
                <a:spAutoFit/>
              </a:bodyPr>
              <a:lstStyle/>
              <a:p>
                <a14:m>
                  <m:oMath xmlns:m="http://schemas.openxmlformats.org/officeDocument/2006/math">
                    <m:r>
                      <a:rPr lang="en-US" altLang="zh-TW" sz="1800" i="1" smtClean="0">
                        <a:latin typeface="Cambria Math"/>
                      </a:rPr>
                      <m:t>𝑛</m:t>
                    </m:r>
                    <m:r>
                      <a:rPr lang="en-US" altLang="zh-TW" sz="1800" b="0" i="1" smtClean="0">
                        <a:latin typeface="Cambria Math"/>
                      </a:rPr>
                      <m:t>=</m:t>
                    </m:r>
                    <m:r>
                      <a:rPr lang="en-US" altLang="zh-TW" sz="1800" b="0" i="1" smtClean="0">
                        <a:latin typeface="Cambria Math" panose="02040503050406030204" pitchFamily="18" charset="0"/>
                      </a:rPr>
                      <m:t>1</m:t>
                    </m:r>
                  </m:oMath>
                </a14:m>
                <a:r>
                  <a:rPr lang="zh-TW" altLang="en-US" sz="1800" dirty="0"/>
                  <a:t>的狀態可以看成有一顆動量為</a:t>
                </a:r>
                <a14:m>
                  <m:oMath xmlns:m="http://schemas.openxmlformats.org/officeDocument/2006/math">
                    <m:r>
                      <a:rPr lang="en-US" sz="1800" i="1" dirty="0">
                        <a:latin typeface="Cambria Math" panose="02040503050406030204" pitchFamily="18" charset="0"/>
                      </a:rPr>
                      <m:t>𝑝</m:t>
                    </m:r>
                  </m:oMath>
                </a14:m>
                <a:r>
                  <a:rPr lang="zh-TW" altLang="en-US" sz="1800" dirty="0"/>
                  <a:t>，能量為</a:t>
                </a:r>
                <a14:m>
                  <m:oMath xmlns:m="http://schemas.openxmlformats.org/officeDocument/2006/math">
                    <m:r>
                      <a:rPr lang="en-US" altLang="zh-TW" sz="1800" b="0" i="1" dirty="0" smtClean="0">
                        <a:latin typeface="Cambria Math" panose="02040503050406030204" pitchFamily="18" charset="0"/>
                      </a:rPr>
                      <m:t>h</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的粒子。</a:t>
                </a:r>
              </a:p>
            </p:txBody>
          </p:sp>
        </mc:Choice>
        <mc:Fallback xmlns="">
          <p:sp>
            <p:nvSpPr>
              <p:cNvPr id="38" name="矩形 37">
                <a:extLst>
                  <a:ext uri="{FF2B5EF4-FFF2-40B4-BE49-F238E27FC236}">
                    <a16:creationId xmlns:a16="http://schemas.microsoft.com/office/drawing/2014/main" id="{0BA57FC3-CC83-3758-0C83-4B8C93FF6D8C}"/>
                  </a:ext>
                </a:extLst>
              </p:cNvPr>
              <p:cNvSpPr>
                <a:spLocks noRot="1" noChangeAspect="1" noMove="1" noResize="1" noEditPoints="1" noAdjustHandles="1" noChangeArrowheads="1" noChangeShapeType="1" noTextEdit="1"/>
              </p:cNvSpPr>
              <p:nvPr/>
            </p:nvSpPr>
            <p:spPr>
              <a:xfrm>
                <a:off x="795371" y="5595312"/>
                <a:ext cx="5981830" cy="369332"/>
              </a:xfrm>
              <a:prstGeom prst="rect">
                <a:avLst/>
              </a:prstGeom>
              <a:blipFill>
                <a:blip r:embed="rId3"/>
                <a:stretch>
                  <a:fillRect t="-6667" b="-23333"/>
                </a:stretch>
              </a:blipFill>
            </p:spPr>
            <p:txBody>
              <a:bodyPr/>
              <a:lstStyle/>
              <a:p>
                <a:r>
                  <a:rPr lang="en-US">
                    <a:noFill/>
                  </a:rPr>
                  <a:t> </a:t>
                </a:r>
              </a:p>
            </p:txBody>
          </p:sp>
        </mc:Fallback>
      </mc:AlternateContent>
      <p:pic>
        <p:nvPicPr>
          <p:cNvPr id="25" name="Graphic 24" descr="Cat with solid fill">
            <a:extLst>
              <a:ext uri="{FF2B5EF4-FFF2-40B4-BE49-F238E27FC236}">
                <a16:creationId xmlns:a16="http://schemas.microsoft.com/office/drawing/2014/main" id="{C4C26BA5-75B5-9715-0C40-4EF9581655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7144" y="6139522"/>
            <a:ext cx="619090" cy="619090"/>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A258FA4-1B43-19A1-D5BA-978235493DA7}"/>
                  </a:ext>
                </a:extLst>
              </p:cNvPr>
              <p:cNvSpPr txBox="1"/>
              <p:nvPr/>
            </p:nvSpPr>
            <p:spPr>
              <a:xfrm>
                <a:off x="3270764" y="3802115"/>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34" name="TextBox 33">
                <a:extLst>
                  <a:ext uri="{FF2B5EF4-FFF2-40B4-BE49-F238E27FC236}">
                    <a16:creationId xmlns:a16="http://schemas.microsoft.com/office/drawing/2014/main" id="{8A258FA4-1B43-19A1-D5BA-978235493DA7}"/>
                  </a:ext>
                </a:extLst>
              </p:cNvPr>
              <p:cNvSpPr txBox="1">
                <a:spLocks noRot="1" noChangeAspect="1" noMove="1" noResize="1" noEditPoints="1" noAdjustHandles="1" noChangeArrowheads="1" noChangeShapeType="1" noTextEdit="1"/>
              </p:cNvSpPr>
              <p:nvPr/>
            </p:nvSpPr>
            <p:spPr>
              <a:xfrm>
                <a:off x="3270764" y="3802115"/>
                <a:ext cx="309502" cy="307777"/>
              </a:xfrm>
              <a:prstGeom prst="rect">
                <a:avLst/>
              </a:prstGeom>
              <a:blipFill>
                <a:blip r:embed="rId6"/>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995D8B5-2136-B9F4-A61E-ADBF99205B5D}"/>
                  </a:ext>
                </a:extLst>
              </p:cNvPr>
              <p:cNvSpPr txBox="1"/>
              <p:nvPr/>
            </p:nvSpPr>
            <p:spPr>
              <a:xfrm flipH="1">
                <a:off x="3169937" y="3021858"/>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0" name="TextBox 39">
                <a:extLst>
                  <a:ext uri="{FF2B5EF4-FFF2-40B4-BE49-F238E27FC236}">
                    <a16:creationId xmlns:a16="http://schemas.microsoft.com/office/drawing/2014/main" id="{5995D8B5-2136-B9F4-A61E-ADBF99205B5D}"/>
                  </a:ext>
                </a:extLst>
              </p:cNvPr>
              <p:cNvSpPr txBox="1">
                <a:spLocks noRot="1" noChangeAspect="1" noMove="1" noResize="1" noEditPoints="1" noAdjustHandles="1" noChangeArrowheads="1" noChangeShapeType="1" noTextEdit="1"/>
              </p:cNvSpPr>
              <p:nvPr/>
            </p:nvSpPr>
            <p:spPr>
              <a:xfrm flipH="1">
                <a:off x="3169937" y="3021858"/>
                <a:ext cx="430889"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0444D81-4153-D533-8598-ED4C9E13BF49}"/>
                  </a:ext>
                </a:extLst>
              </p:cNvPr>
              <p:cNvSpPr txBox="1"/>
              <p:nvPr/>
            </p:nvSpPr>
            <p:spPr>
              <a:xfrm>
                <a:off x="3163827" y="2164149"/>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1" name="TextBox 40">
                <a:extLst>
                  <a:ext uri="{FF2B5EF4-FFF2-40B4-BE49-F238E27FC236}">
                    <a16:creationId xmlns:a16="http://schemas.microsoft.com/office/drawing/2014/main" id="{60444D81-4153-D533-8598-ED4C9E13BF49}"/>
                  </a:ext>
                </a:extLst>
              </p:cNvPr>
              <p:cNvSpPr txBox="1">
                <a:spLocks noRot="1" noChangeAspect="1" noMove="1" noResize="1" noEditPoints="1" noAdjustHandles="1" noChangeArrowheads="1" noChangeShapeType="1" noTextEdit="1"/>
              </p:cNvSpPr>
              <p:nvPr/>
            </p:nvSpPr>
            <p:spPr>
              <a:xfrm>
                <a:off x="3163827" y="2164149"/>
                <a:ext cx="416439" cy="307777"/>
              </a:xfrm>
              <a:prstGeom prst="rect">
                <a:avLst/>
              </a:prstGeom>
              <a:blipFill>
                <a:blip r:embed="rId8"/>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6B391DA-AE62-7EF7-D69C-D9C7D35EAFED}"/>
                  </a:ext>
                </a:extLst>
              </p:cNvPr>
              <p:cNvSpPr txBox="1"/>
              <p:nvPr/>
            </p:nvSpPr>
            <p:spPr>
              <a:xfrm>
                <a:off x="3182260" y="1339903"/>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2" name="TextBox 41">
                <a:extLst>
                  <a:ext uri="{FF2B5EF4-FFF2-40B4-BE49-F238E27FC236}">
                    <a16:creationId xmlns:a16="http://schemas.microsoft.com/office/drawing/2014/main" id="{96B391DA-AE62-7EF7-D69C-D9C7D35EAFED}"/>
                  </a:ext>
                </a:extLst>
              </p:cNvPr>
              <p:cNvSpPr txBox="1">
                <a:spLocks noRot="1" noChangeAspect="1" noMove="1" noResize="1" noEditPoints="1" noAdjustHandles="1" noChangeArrowheads="1" noChangeShapeType="1" noTextEdit="1"/>
              </p:cNvSpPr>
              <p:nvPr/>
            </p:nvSpPr>
            <p:spPr>
              <a:xfrm>
                <a:off x="3182260" y="1339903"/>
                <a:ext cx="467835" cy="307777"/>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矩形 37">
                <a:extLst>
                  <a:ext uri="{FF2B5EF4-FFF2-40B4-BE49-F238E27FC236}">
                    <a16:creationId xmlns:a16="http://schemas.microsoft.com/office/drawing/2014/main" id="{32FF0393-6CE1-2E1D-DCAD-D0F6E3283B73}"/>
                  </a:ext>
                </a:extLst>
              </p:cNvPr>
              <p:cNvSpPr/>
              <p:nvPr/>
            </p:nvSpPr>
            <p:spPr>
              <a:xfrm>
                <a:off x="789812" y="5997464"/>
                <a:ext cx="7747057" cy="369332"/>
              </a:xfrm>
              <a:prstGeom prst="rect">
                <a:avLst/>
              </a:prstGeom>
              <a:noFill/>
            </p:spPr>
            <p:txBody>
              <a:bodyPr wrap="none">
                <a:spAutoFit/>
              </a:bodyPr>
              <a:lstStyle/>
              <a:p>
                <a14:m>
                  <m:oMath xmlns:m="http://schemas.openxmlformats.org/officeDocument/2006/math">
                    <m:r>
                      <a:rPr lang="en-US" altLang="zh-TW" sz="1800" i="1" smtClean="0">
                        <a:latin typeface="Cambria Math"/>
                      </a:rPr>
                      <m:t>𝑛</m:t>
                    </m:r>
                    <m:r>
                      <a:rPr lang="en-US" altLang="zh-TW" sz="1800" b="0" i="1" smtClean="0">
                        <a:latin typeface="Cambria Math"/>
                      </a:rPr>
                      <m:t>=</m:t>
                    </m:r>
                    <m:r>
                      <a:rPr lang="en-US" altLang="zh-TW" sz="1800" b="0" i="1" smtClean="0">
                        <a:latin typeface="Cambria Math" panose="02040503050406030204" pitchFamily="18" charset="0"/>
                      </a:rPr>
                      <m:t>2</m:t>
                    </m:r>
                  </m:oMath>
                </a14:m>
                <a:r>
                  <a:rPr lang="zh-TW" altLang="en-US" sz="1800" dirty="0"/>
                  <a:t>的狀態可以看成有兩顆動量為</a:t>
                </a:r>
                <a14:m>
                  <m:oMath xmlns:m="http://schemas.openxmlformats.org/officeDocument/2006/math">
                    <m:r>
                      <a:rPr lang="en-US" sz="1800" i="1" dirty="0">
                        <a:latin typeface="Cambria Math" panose="02040503050406030204" pitchFamily="18" charset="0"/>
                      </a:rPr>
                      <m:t>𝑝</m:t>
                    </m:r>
                  </m:oMath>
                </a14:m>
                <a:r>
                  <a:rPr lang="zh-TW" altLang="en-US" sz="1800" dirty="0"/>
                  <a:t>，能量為</a:t>
                </a:r>
                <a14:m>
                  <m:oMath xmlns:m="http://schemas.openxmlformats.org/officeDocument/2006/math">
                    <m:r>
                      <a:rPr lang="en-US" altLang="zh-TW" sz="1800" b="0" i="1" dirty="0" smtClean="0">
                        <a:latin typeface="Cambria Math" panose="02040503050406030204" pitchFamily="18" charset="0"/>
                      </a:rPr>
                      <m:t>h</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的粒子，故總能量為</a:t>
                </a:r>
                <a14:m>
                  <m:oMath xmlns:m="http://schemas.openxmlformats.org/officeDocument/2006/math">
                    <m:r>
                      <a:rPr lang="en-US" altLang="zh-TW" sz="1800" b="0" i="0" dirty="0" smtClean="0">
                        <a:latin typeface="Cambria Math" panose="02040503050406030204" pitchFamily="18" charset="0"/>
                      </a:rPr>
                      <m:t>2</m:t>
                    </m:r>
                    <m:r>
                      <a:rPr lang="en-US" altLang="zh-TW" sz="1800" i="1" dirty="0">
                        <a:latin typeface="Cambria Math" panose="02040503050406030204" pitchFamily="18" charset="0"/>
                      </a:rPr>
                      <m:t>h</m:t>
                    </m:r>
                    <m:r>
                      <a:rPr lang="en-US" altLang="zh-TW" sz="1800" i="1" dirty="0">
                        <a:latin typeface="Cambria Math" panose="02040503050406030204" pitchFamily="18" charset="0"/>
                        <a:ea typeface="Cambria Math" panose="02040503050406030204" pitchFamily="18" charset="0"/>
                      </a:rPr>
                      <m:t>𝜈</m:t>
                    </m:r>
                  </m:oMath>
                </a14:m>
                <a:r>
                  <a:rPr lang="zh-TW" altLang="en-US" sz="1800" dirty="0"/>
                  <a:t>。</a:t>
                </a:r>
              </a:p>
            </p:txBody>
          </p:sp>
        </mc:Choice>
        <mc:Fallback xmlns="">
          <p:sp>
            <p:nvSpPr>
              <p:cNvPr id="43" name="矩形 37">
                <a:extLst>
                  <a:ext uri="{FF2B5EF4-FFF2-40B4-BE49-F238E27FC236}">
                    <a16:creationId xmlns:a16="http://schemas.microsoft.com/office/drawing/2014/main" id="{32FF0393-6CE1-2E1D-DCAD-D0F6E3283B73}"/>
                  </a:ext>
                </a:extLst>
              </p:cNvPr>
              <p:cNvSpPr>
                <a:spLocks noRot="1" noChangeAspect="1" noMove="1" noResize="1" noEditPoints="1" noAdjustHandles="1" noChangeArrowheads="1" noChangeShapeType="1" noTextEdit="1"/>
              </p:cNvSpPr>
              <p:nvPr/>
            </p:nvSpPr>
            <p:spPr>
              <a:xfrm>
                <a:off x="789812" y="5997464"/>
                <a:ext cx="7747057" cy="369332"/>
              </a:xfrm>
              <a:prstGeom prst="rect">
                <a:avLst/>
              </a:prstGeom>
              <a:blipFill>
                <a:blip r:embed="rId10"/>
                <a:stretch>
                  <a:fillRect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BDE41EC-3495-8870-49D7-C2DBECF82317}"/>
                  </a:ext>
                </a:extLst>
              </p:cNvPr>
              <p:cNvSpPr txBox="1"/>
              <p:nvPr/>
            </p:nvSpPr>
            <p:spPr>
              <a:xfrm>
                <a:off x="789812" y="5170159"/>
                <a:ext cx="8119872" cy="369332"/>
              </a:xfrm>
              <a:prstGeom prst="rect">
                <a:avLst/>
              </a:prstGeom>
              <a:noFill/>
            </p:spPr>
            <p:txBody>
              <a:bodyPr wrap="square" rtlCol="0">
                <a:spAutoFit/>
              </a:bodyPr>
              <a:lstStyle/>
              <a:p>
                <a:r>
                  <a:rPr lang="en-US" sz="1800" b="0" dirty="0" err="1"/>
                  <a:t>駐波的</a:t>
                </a:r>
                <a14:m>
                  <m:oMath xmlns:m="http://schemas.openxmlformats.org/officeDocument/2006/math">
                    <m:r>
                      <a:rPr lang="en-US" sz="1800" b="0" i="1" smtClean="0">
                        <a:latin typeface="Cambria Math" panose="02040503050406030204" pitchFamily="18" charset="0"/>
                      </a:rPr>
                      <m:t>𝑘</m:t>
                    </m:r>
                  </m:oMath>
                </a14:m>
                <a:r>
                  <a:rPr lang="en-US" sz="1800" dirty="0" err="1">
                    <a:latin typeface="Cambria Math" panose="02040503050406030204" pitchFamily="18" charset="0"/>
                  </a:rPr>
                  <a:t>有各式可能的方向大小，就對應粒子的動量</a:t>
                </a:r>
                <a14:m>
                  <m:oMath xmlns:m="http://schemas.openxmlformats.org/officeDocument/2006/math">
                    <m:r>
                      <a:rPr lang="en-US" sz="1800" i="1" dirty="0">
                        <a:latin typeface="Cambria Math" panose="02040503050406030204" pitchFamily="18" charset="0"/>
                      </a:rPr>
                      <m:t>𝑝</m:t>
                    </m:r>
                  </m:oMath>
                </a14:m>
                <a:r>
                  <a:rPr lang="en-US" sz="1800" dirty="0" err="1">
                    <a:latin typeface="Cambria Math" panose="02040503050406030204" pitchFamily="18" charset="0"/>
                  </a:rPr>
                  <a:t>有各式可能的方向大小</a:t>
                </a:r>
                <a:r>
                  <a:rPr lang="en-US" sz="1800" dirty="0">
                    <a:latin typeface="Cambria Math" panose="02040503050406030204" pitchFamily="18" charset="0"/>
                  </a:rPr>
                  <a:t>。</a:t>
                </a:r>
              </a:p>
            </p:txBody>
          </p:sp>
        </mc:Choice>
        <mc:Fallback xmlns="">
          <p:sp>
            <p:nvSpPr>
              <p:cNvPr id="26" name="TextBox 25">
                <a:extLst>
                  <a:ext uri="{FF2B5EF4-FFF2-40B4-BE49-F238E27FC236}">
                    <a16:creationId xmlns:a16="http://schemas.microsoft.com/office/drawing/2014/main" id="{CBDE41EC-3495-8870-49D7-C2DBECF82317}"/>
                  </a:ext>
                </a:extLst>
              </p:cNvPr>
              <p:cNvSpPr txBox="1">
                <a:spLocks noRot="1" noChangeAspect="1" noMove="1" noResize="1" noEditPoints="1" noAdjustHandles="1" noChangeArrowheads="1" noChangeShapeType="1" noTextEdit="1"/>
              </p:cNvSpPr>
              <p:nvPr/>
            </p:nvSpPr>
            <p:spPr>
              <a:xfrm>
                <a:off x="789812" y="5170159"/>
                <a:ext cx="8119872" cy="369332"/>
              </a:xfrm>
              <a:prstGeom prst="rect">
                <a:avLst/>
              </a:prstGeom>
              <a:blipFill>
                <a:blip r:embed="rId11"/>
                <a:stretch>
                  <a:fillRect l="-625" t="-6667" b="-23333"/>
                </a:stretch>
              </a:blipFill>
            </p:spPr>
            <p:txBody>
              <a:bodyPr/>
              <a:lstStyle/>
              <a:p>
                <a:r>
                  <a:rPr lang="en-US">
                    <a:noFill/>
                  </a:rPr>
                  <a:t> </a:t>
                </a:r>
              </a:p>
            </p:txBody>
          </p:sp>
        </mc:Fallback>
      </mc:AlternateContent>
      <p:pic>
        <p:nvPicPr>
          <p:cNvPr id="27" name="Picture 26" descr="Diagram&#10;&#10;Description automatically generated">
            <a:extLst>
              <a:ext uri="{FF2B5EF4-FFF2-40B4-BE49-F238E27FC236}">
                <a16:creationId xmlns:a16="http://schemas.microsoft.com/office/drawing/2014/main" id="{2AA7BCA0-2AB5-9E84-FF58-602350570265}"/>
              </a:ext>
            </a:extLst>
          </p:cNvPr>
          <p:cNvPicPr>
            <a:picLocks noChangeAspect="1"/>
          </p:cNvPicPr>
          <p:nvPr/>
        </p:nvPicPr>
        <p:blipFill>
          <a:blip r:embed="rId12">
            <a:extLst>
              <a:ext uri="{28A0092B-C50C-407E-A947-70E740481C1C}">
                <a14:useLocalDpi xmlns:a14="http://schemas.microsoft.com/office/drawing/2010/main" val="0"/>
              </a:ext>
            </a:extLst>
          </a:blip>
          <a:srcRect l="9727" r="10781"/>
          <a:stretch/>
        </p:blipFill>
        <p:spPr>
          <a:xfrm>
            <a:off x="6725262" y="3097969"/>
            <a:ext cx="2304257" cy="1913623"/>
          </a:xfrm>
          <a:prstGeom prst="rect">
            <a:avLst/>
          </a:prstGeom>
        </p:spPr>
      </p:pic>
      <p:cxnSp>
        <p:nvCxnSpPr>
          <p:cNvPr id="29" name="Straight Arrow Connector 28">
            <a:extLst>
              <a:ext uri="{FF2B5EF4-FFF2-40B4-BE49-F238E27FC236}">
                <a16:creationId xmlns:a16="http://schemas.microsoft.com/office/drawing/2014/main" id="{B582B961-4811-0916-452C-1B93CA4C12C4}"/>
              </a:ext>
            </a:extLst>
          </p:cNvPr>
          <p:cNvCxnSpPr>
            <a:cxnSpLocks/>
          </p:cNvCxnSpPr>
          <p:nvPr/>
        </p:nvCxnSpPr>
        <p:spPr>
          <a:xfrm flipV="1">
            <a:off x="8093415" y="4210961"/>
            <a:ext cx="299071" cy="368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C71D331-083C-351D-6A20-BF67806BCCCF}"/>
              </a:ext>
            </a:extLst>
          </p:cNvPr>
          <p:cNvSpPr/>
          <p:nvPr/>
        </p:nvSpPr>
        <p:spPr>
          <a:xfrm>
            <a:off x="7571958" y="3776635"/>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35" name="Straight Arrow Connector 34">
            <a:extLst>
              <a:ext uri="{FF2B5EF4-FFF2-40B4-BE49-F238E27FC236}">
                <a16:creationId xmlns:a16="http://schemas.microsoft.com/office/drawing/2014/main" id="{0F0ED786-DDFF-D8E0-9F1C-2288B5ABECB9}"/>
              </a:ext>
            </a:extLst>
          </p:cNvPr>
          <p:cNvCxnSpPr>
            <a:cxnSpLocks/>
          </p:cNvCxnSpPr>
          <p:nvPr/>
        </p:nvCxnSpPr>
        <p:spPr>
          <a:xfrm flipH="1" flipV="1">
            <a:off x="7962996" y="3767318"/>
            <a:ext cx="429490" cy="307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35EFE61-0C56-09D5-653F-78939329C48C}"/>
              </a:ext>
            </a:extLst>
          </p:cNvPr>
          <p:cNvCxnSpPr>
            <a:cxnSpLocks/>
          </p:cNvCxnSpPr>
          <p:nvPr/>
        </p:nvCxnSpPr>
        <p:spPr>
          <a:xfrm flipH="1">
            <a:off x="7509742" y="3777741"/>
            <a:ext cx="377203" cy="410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Longitudinal/transverse modes in optical cavity (resonator) | Physics Forums">
            <a:extLst>
              <a:ext uri="{FF2B5EF4-FFF2-40B4-BE49-F238E27FC236}">
                <a16:creationId xmlns:a16="http://schemas.microsoft.com/office/drawing/2014/main" id="{542E7DBC-5A7C-30D4-5FA4-C1A6759F70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3378" y="713076"/>
            <a:ext cx="2258910" cy="236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303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6910-3A2E-EA2D-C96F-4BA84E8A304F}"/>
            </a:ext>
          </a:extLst>
        </p:cNvPr>
        <p:cNvGrpSpPr/>
        <p:nvPr/>
      </p:nvGrpSpPr>
      <p:grpSpPr>
        <a:xfrm>
          <a:off x="0" y="0"/>
          <a:ext cx="0" cy="0"/>
          <a:chOff x="0" y="0"/>
          <a:chExt cx="0" cy="0"/>
        </a:xfrm>
      </p:grpSpPr>
      <p:pic>
        <p:nvPicPr>
          <p:cNvPr id="113666" name="Picture 4">
            <a:extLst>
              <a:ext uri="{FF2B5EF4-FFF2-40B4-BE49-F238E27FC236}">
                <a16:creationId xmlns:a16="http://schemas.microsoft.com/office/drawing/2014/main" id="{8E0042EE-5634-AED6-DF73-5EEFAE900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4" y="151999"/>
            <a:ext cx="6624835" cy="30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a:extLst>
              <a:ext uri="{FF2B5EF4-FFF2-40B4-BE49-F238E27FC236}">
                <a16:creationId xmlns:a16="http://schemas.microsoft.com/office/drawing/2014/main" id="{FEFDB90A-6762-46C4-D90F-FF36FEE32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054" y="3717654"/>
            <a:ext cx="56086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3">
            <a:extLst>
              <a:ext uri="{FF2B5EF4-FFF2-40B4-BE49-F238E27FC236}">
                <a16:creationId xmlns:a16="http://schemas.microsoft.com/office/drawing/2014/main" id="{B3D4E7D5-67AE-AE8A-B969-AE965B42BDF7}"/>
              </a:ext>
            </a:extLst>
          </p:cNvPr>
          <p:cNvSpPr txBox="1">
            <a:spLocks noChangeArrowheads="1"/>
          </p:cNvSpPr>
          <p:nvPr/>
        </p:nvSpPr>
        <p:spPr bwMode="auto">
          <a:xfrm>
            <a:off x="1788203" y="6336113"/>
            <a:ext cx="631218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r>
              <a:rPr lang="zh-TW" altLang="en-US" sz="1800" dirty="0">
                <a:latin typeface="Times New Roman" pitchFamily="18" charset="0"/>
                <a:cs typeface="Times New Roman" pitchFamily="18" charset="0"/>
              </a:rPr>
              <a:t>是光粒子性更直接的證據！</a:t>
            </a:r>
          </a:p>
        </p:txBody>
      </p:sp>
      <p:pic>
        <p:nvPicPr>
          <p:cNvPr id="2" name="Graphic 1" descr="Cat with solid fill">
            <a:extLst>
              <a:ext uri="{FF2B5EF4-FFF2-40B4-BE49-F238E27FC236}">
                <a16:creationId xmlns:a16="http://schemas.microsoft.com/office/drawing/2014/main" id="{64D337B6-93D4-F14D-A889-958C202EEF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cxnSp>
        <p:nvCxnSpPr>
          <p:cNvPr id="4" name="Straight Connector 3">
            <a:extLst>
              <a:ext uri="{FF2B5EF4-FFF2-40B4-BE49-F238E27FC236}">
                <a16:creationId xmlns:a16="http://schemas.microsoft.com/office/drawing/2014/main" id="{CEF7532F-4A69-07A6-3FDF-D3B16E8265B7}"/>
              </a:ext>
            </a:extLst>
          </p:cNvPr>
          <p:cNvCxnSpPr>
            <a:cxnSpLocks/>
          </p:cNvCxnSpPr>
          <p:nvPr/>
        </p:nvCxnSpPr>
        <p:spPr>
          <a:xfrm>
            <a:off x="1907704" y="1534511"/>
            <a:ext cx="6408052"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E8E6C6-7E3B-B78D-B69E-866A894323E0}"/>
              </a:ext>
            </a:extLst>
          </p:cNvPr>
          <p:cNvCxnSpPr/>
          <p:nvPr/>
        </p:nvCxnSpPr>
        <p:spPr>
          <a:xfrm>
            <a:off x="2549893" y="2934914"/>
            <a:ext cx="5903996"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B5BA91-324D-D2DA-6F0D-F18F41D0F7AC}"/>
              </a:ext>
            </a:extLst>
          </p:cNvPr>
          <p:cNvCxnSpPr>
            <a:cxnSpLocks/>
          </p:cNvCxnSpPr>
          <p:nvPr/>
        </p:nvCxnSpPr>
        <p:spPr>
          <a:xfrm>
            <a:off x="1907704" y="3222946"/>
            <a:ext cx="2808312"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4D786C-EDAE-8907-733D-71A65282BCFA}"/>
              </a:ext>
            </a:extLst>
          </p:cNvPr>
          <p:cNvSpPr txBox="1"/>
          <p:nvPr/>
        </p:nvSpPr>
        <p:spPr>
          <a:xfrm>
            <a:off x="5016492" y="3265723"/>
            <a:ext cx="3888432"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電磁輻射的粒子是不可分割的</a:t>
            </a:r>
            <a:r>
              <a:rPr lang="en-US" sz="1800" dirty="0">
                <a:solidFill>
                  <a:srgbClr val="FF0000"/>
                </a:solidFill>
                <a:latin typeface="Cambria Math" panose="02040503050406030204" pitchFamily="18" charset="0"/>
              </a:rPr>
              <a:t>！</a:t>
            </a:r>
          </a:p>
        </p:txBody>
      </p:sp>
      <p:cxnSp>
        <p:nvCxnSpPr>
          <p:cNvPr id="3" name="Straight Connector 2">
            <a:extLst>
              <a:ext uri="{FF2B5EF4-FFF2-40B4-BE49-F238E27FC236}">
                <a16:creationId xmlns:a16="http://schemas.microsoft.com/office/drawing/2014/main" id="{F98A7840-A19A-80CB-1374-69F21F813BAE}"/>
              </a:ext>
            </a:extLst>
          </p:cNvPr>
          <p:cNvCxnSpPr/>
          <p:nvPr/>
        </p:nvCxnSpPr>
        <p:spPr>
          <a:xfrm>
            <a:off x="2411760" y="404664"/>
            <a:ext cx="5903996"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947B2D-A71F-ED95-FD9C-9EEE9C7D350F}"/>
              </a:ext>
            </a:extLst>
          </p:cNvPr>
          <p:cNvCxnSpPr>
            <a:cxnSpLocks/>
          </p:cNvCxnSpPr>
          <p:nvPr/>
        </p:nvCxnSpPr>
        <p:spPr>
          <a:xfrm>
            <a:off x="1907704" y="692696"/>
            <a:ext cx="3240360"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027EA1-89B1-6706-5C5F-EDDBBA7F9376}"/>
              </a:ext>
            </a:extLst>
          </p:cNvPr>
          <p:cNvCxnSpPr>
            <a:cxnSpLocks/>
          </p:cNvCxnSpPr>
          <p:nvPr/>
        </p:nvCxnSpPr>
        <p:spPr>
          <a:xfrm>
            <a:off x="3779912" y="1268760"/>
            <a:ext cx="4673977" cy="0"/>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6909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1ECD-CBD3-3FEC-9022-ECFF8554E0BB}"/>
            </a:ext>
          </a:extLst>
        </p:cNvPr>
        <p:cNvGrpSpPr/>
        <p:nvPr/>
      </p:nvGrpSpPr>
      <p:grpSpPr>
        <a:xfrm>
          <a:off x="0" y="0"/>
          <a:ext cx="0" cy="0"/>
          <a:chOff x="0" y="0"/>
          <a:chExt cx="0" cy="0"/>
        </a:xfrm>
      </p:grpSpPr>
      <p:pic>
        <p:nvPicPr>
          <p:cNvPr id="114690" name="Picture 2" descr="D:\Dropbox\Documents\課程\YoungTextBook\Images\Chapter38\A_Images\A_Figures_and_Photos\38_03_FigureA.jpg">
            <a:extLst>
              <a:ext uri="{FF2B5EF4-FFF2-40B4-BE49-F238E27FC236}">
                <a16:creationId xmlns:a16="http://schemas.microsoft.com/office/drawing/2014/main" id="{CB8674D3-9034-C79A-3257-CCD1EF4A26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53" b="17135"/>
          <a:stretch/>
        </p:blipFill>
        <p:spPr bwMode="auto">
          <a:xfrm>
            <a:off x="1795323" y="1741574"/>
            <a:ext cx="2879725" cy="288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文字方塊 3">
            <a:extLst>
              <a:ext uri="{FF2B5EF4-FFF2-40B4-BE49-F238E27FC236}">
                <a16:creationId xmlns:a16="http://schemas.microsoft.com/office/drawing/2014/main" id="{2E6F42D7-5D2D-9778-6C15-19906FD1AA9F}"/>
              </a:ext>
            </a:extLst>
          </p:cNvPr>
          <p:cNvSpPr txBox="1">
            <a:spLocks noChangeArrowheads="1"/>
          </p:cNvSpPr>
          <p:nvPr/>
        </p:nvSpPr>
        <p:spPr bwMode="auto">
          <a:xfrm>
            <a:off x="1771597" y="1147755"/>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2" name="矩形 1">
            <a:extLst>
              <a:ext uri="{FF2B5EF4-FFF2-40B4-BE49-F238E27FC236}">
                <a16:creationId xmlns:a16="http://schemas.microsoft.com/office/drawing/2014/main" id="{5B4A684B-D042-BA0B-0FDB-1DD1E8A901E2}"/>
              </a:ext>
            </a:extLst>
          </p:cNvPr>
          <p:cNvSpPr/>
          <p:nvPr/>
        </p:nvSpPr>
        <p:spPr>
          <a:xfrm>
            <a:off x="2448336" y="4149080"/>
            <a:ext cx="1131022" cy="4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0E87AF8-6B1F-81F0-ACBC-977451BB464B}"/>
              </a:ext>
            </a:extLst>
          </p:cNvPr>
          <p:cNvSpPr/>
          <p:nvPr/>
        </p:nvSpPr>
        <p:spPr>
          <a:xfrm>
            <a:off x="3819821" y="1741573"/>
            <a:ext cx="855228" cy="40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5975BA3F-D021-6351-9BD7-A7D2F9EC05CA}"/>
              </a:ext>
            </a:extLst>
          </p:cNvPr>
          <p:cNvSpPr/>
          <p:nvPr/>
        </p:nvSpPr>
        <p:spPr>
          <a:xfrm>
            <a:off x="3752004" y="1741574"/>
            <a:ext cx="135632" cy="25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872F08C7-C29F-841C-32E3-72B241BDFEE6}"/>
              </a:ext>
            </a:extLst>
          </p:cNvPr>
          <p:cNvSpPr txBox="1"/>
          <p:nvPr/>
        </p:nvSpPr>
        <p:spPr>
          <a:xfrm>
            <a:off x="1835696" y="4941168"/>
            <a:ext cx="5904656" cy="369332"/>
          </a:xfrm>
          <a:prstGeom prst="rect">
            <a:avLst/>
          </a:prstGeom>
          <a:noFill/>
        </p:spPr>
        <p:txBody>
          <a:bodyPr wrap="square" rtlCol="0">
            <a:spAutoFit/>
          </a:bodyPr>
          <a:lstStyle/>
          <a:p>
            <a:r>
              <a:rPr lang="zh-TW" altLang="en-US" sz="1800" dirty="0"/>
              <a:t>光照射於電極上，有時候可以撞擊出電子產生光電流。</a:t>
            </a:r>
          </a:p>
        </p:txBody>
      </p:sp>
      <p:sp>
        <p:nvSpPr>
          <p:cNvPr id="10" name="矩形 9">
            <a:extLst>
              <a:ext uri="{FF2B5EF4-FFF2-40B4-BE49-F238E27FC236}">
                <a16:creationId xmlns:a16="http://schemas.microsoft.com/office/drawing/2014/main" id="{7E68D5CD-A1E3-848C-0BAC-F3F8D26D7EF6}"/>
              </a:ext>
            </a:extLst>
          </p:cNvPr>
          <p:cNvSpPr/>
          <p:nvPr/>
        </p:nvSpPr>
        <p:spPr>
          <a:xfrm>
            <a:off x="3752004" y="3501007"/>
            <a:ext cx="923044" cy="112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a:extLst>
              <a:ext uri="{FF2B5EF4-FFF2-40B4-BE49-F238E27FC236}">
                <a16:creationId xmlns:a16="http://schemas.microsoft.com/office/drawing/2014/main" id="{AA732289-82FB-6CAF-2684-12FE11DB58B4}"/>
              </a:ext>
            </a:extLst>
          </p:cNvPr>
          <p:cNvCxnSpPr/>
          <p:nvPr/>
        </p:nvCxnSpPr>
        <p:spPr>
          <a:xfrm>
            <a:off x="3579358" y="4113076"/>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B6BD0DE7-8456-D5FB-5C14-09BA96C6EC30}"/>
              </a:ext>
            </a:extLst>
          </p:cNvPr>
          <p:cNvCxnSpPr/>
          <p:nvPr/>
        </p:nvCxnSpPr>
        <p:spPr>
          <a:xfrm>
            <a:off x="2453016" y="4596941"/>
            <a:ext cx="1171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961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A0E9-F5EA-9BC0-546B-05F3074DE139}"/>
            </a:ext>
          </a:extLst>
        </p:cNvPr>
        <p:cNvGrpSpPr/>
        <p:nvPr/>
      </p:nvGrpSpPr>
      <p:grpSpPr>
        <a:xfrm>
          <a:off x="0" y="0"/>
          <a:ext cx="0" cy="0"/>
          <a:chOff x="0" y="0"/>
          <a:chExt cx="0" cy="0"/>
        </a:xfrm>
      </p:grpSpPr>
      <p:sp>
        <p:nvSpPr>
          <p:cNvPr id="114692" name="文字方塊 3">
            <a:extLst>
              <a:ext uri="{FF2B5EF4-FFF2-40B4-BE49-F238E27FC236}">
                <a16:creationId xmlns:a16="http://schemas.microsoft.com/office/drawing/2014/main" id="{6E07C654-4F7D-4689-9669-C9BA8D989B54}"/>
              </a:ext>
            </a:extLst>
          </p:cNvPr>
          <p:cNvSpPr txBox="1">
            <a:spLocks noChangeArrowheads="1"/>
          </p:cNvSpPr>
          <p:nvPr/>
        </p:nvSpPr>
        <p:spPr bwMode="auto">
          <a:xfrm>
            <a:off x="2495504" y="369905"/>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6" name="文字方塊 1">
            <a:extLst>
              <a:ext uri="{FF2B5EF4-FFF2-40B4-BE49-F238E27FC236}">
                <a16:creationId xmlns:a16="http://schemas.microsoft.com/office/drawing/2014/main" id="{648E89A3-B3BA-68F2-CDD6-11A91C9ED7D2}"/>
              </a:ext>
            </a:extLst>
          </p:cNvPr>
          <p:cNvSpPr txBox="1"/>
          <p:nvPr/>
        </p:nvSpPr>
        <p:spPr>
          <a:xfrm>
            <a:off x="1846928" y="5352427"/>
            <a:ext cx="6037440" cy="369332"/>
          </a:xfrm>
          <a:prstGeom prst="rect">
            <a:avLst/>
          </a:prstGeom>
          <a:noFill/>
        </p:spPr>
        <p:txBody>
          <a:bodyPr wrap="square" rtlCol="0">
            <a:spAutoFit/>
          </a:bodyPr>
          <a:lstStyle/>
          <a:p>
            <a:r>
              <a:rPr lang="zh-TW" altLang="en-US" sz="1800" dirty="0"/>
              <a:t>進一部的實驗加上一個截止電壓以完全抑制光電流，</a:t>
            </a:r>
          </a:p>
        </p:txBody>
      </p:sp>
      <p:sp>
        <p:nvSpPr>
          <p:cNvPr id="9" name="矩形 3">
            <a:extLst>
              <a:ext uri="{FF2B5EF4-FFF2-40B4-BE49-F238E27FC236}">
                <a16:creationId xmlns:a16="http://schemas.microsoft.com/office/drawing/2014/main" id="{DCFD53EB-7E21-F792-DAE7-7120EFDB698D}"/>
              </a:ext>
            </a:extLst>
          </p:cNvPr>
          <p:cNvSpPr/>
          <p:nvPr/>
        </p:nvSpPr>
        <p:spPr>
          <a:xfrm>
            <a:off x="1844422" y="5840019"/>
            <a:ext cx="3877985" cy="369332"/>
          </a:xfrm>
          <a:prstGeom prst="rect">
            <a:avLst/>
          </a:prstGeom>
        </p:spPr>
        <p:txBody>
          <a:bodyPr wrap="none">
            <a:spAutoFit/>
          </a:bodyPr>
          <a:lstStyle/>
          <a:p>
            <a:r>
              <a:rPr lang="zh-TW" altLang="en-US" sz="1800" dirty="0">
                <a:solidFill>
                  <a:srgbClr val="FF0000"/>
                </a:solidFill>
              </a:rPr>
              <a:t>測量截止電壓就等於光電子的動能！</a:t>
            </a:r>
          </a:p>
        </p:txBody>
      </p:sp>
      <p:pic>
        <p:nvPicPr>
          <p:cNvPr id="11" name="Picture 3" descr="D:\Dropbox\Documents\課程\YoungTextBook\Images\Chapter38\A_Images\A_Figures_and_Photos\38_03_FigureB.jpg">
            <a:extLst>
              <a:ext uri="{FF2B5EF4-FFF2-40B4-BE49-F238E27FC236}">
                <a16:creationId xmlns:a16="http://schemas.microsoft.com/office/drawing/2014/main" id="{524AE7F2-6BF3-4F00-9DA1-8D14A2CBFE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19" t="16730" b="5023"/>
          <a:stretch/>
        </p:blipFill>
        <p:spPr bwMode="auto">
          <a:xfrm>
            <a:off x="2591593" y="832885"/>
            <a:ext cx="3107091" cy="43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a:extLst>
              <a:ext uri="{FF2B5EF4-FFF2-40B4-BE49-F238E27FC236}">
                <a16:creationId xmlns:a16="http://schemas.microsoft.com/office/drawing/2014/main" id="{C4E02F34-4CA0-2A09-C78C-EC0C31234CEA}"/>
              </a:ext>
            </a:extLst>
          </p:cNvPr>
          <p:cNvSpPr/>
          <p:nvPr/>
        </p:nvSpPr>
        <p:spPr>
          <a:xfrm>
            <a:off x="3921913" y="4293096"/>
            <a:ext cx="1107996" cy="369332"/>
          </a:xfrm>
          <a:prstGeom prst="rect">
            <a:avLst/>
          </a:prstGeom>
        </p:spPr>
        <p:txBody>
          <a:bodyPr wrap="none">
            <a:spAutoFit/>
          </a:bodyPr>
          <a:lstStyle/>
          <a:p>
            <a:r>
              <a:rPr lang="zh-TW" altLang="en-US" sz="1800" dirty="0"/>
              <a:t>截止電壓</a:t>
            </a:r>
          </a:p>
        </p:txBody>
      </p:sp>
      <p:pic>
        <p:nvPicPr>
          <p:cNvPr id="2" name="Graphic 1" descr="Cat with solid fill">
            <a:extLst>
              <a:ext uri="{FF2B5EF4-FFF2-40B4-BE49-F238E27FC236}">
                <a16:creationId xmlns:a16="http://schemas.microsoft.com/office/drawing/2014/main" id="{9327CEDA-CB3B-B3CF-8985-B103F2F789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234807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C5E5-D622-8AE1-7BE9-FE200D0A6C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DA0B0B-FDE0-FE31-0EAC-A0FC7E955F6B}"/>
              </a:ext>
            </a:extLst>
          </p:cNvPr>
          <p:cNvPicPr>
            <a:picLocks noChangeAspect="1"/>
          </p:cNvPicPr>
          <p:nvPr/>
        </p:nvPicPr>
        <p:blipFill>
          <a:blip r:embed="rId2"/>
          <a:stretch>
            <a:fillRect/>
          </a:stretch>
        </p:blipFill>
        <p:spPr>
          <a:xfrm>
            <a:off x="539159" y="593393"/>
            <a:ext cx="5472608" cy="5794526"/>
          </a:xfrm>
          <a:prstGeom prst="rect">
            <a:avLst/>
          </a:prstGeom>
        </p:spPr>
      </p:pic>
      <p:sp>
        <p:nvSpPr>
          <p:cNvPr id="4" name="Oval 3">
            <a:extLst>
              <a:ext uri="{FF2B5EF4-FFF2-40B4-BE49-F238E27FC236}">
                <a16:creationId xmlns:a16="http://schemas.microsoft.com/office/drawing/2014/main" id="{5467C006-9806-86FB-A822-73B3D9898F89}"/>
              </a:ext>
            </a:extLst>
          </p:cNvPr>
          <p:cNvSpPr/>
          <p:nvPr/>
        </p:nvSpPr>
        <p:spPr>
          <a:xfrm>
            <a:off x="1547271" y="5830061"/>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Graphic 2" descr="Cat with solid fill">
            <a:extLst>
              <a:ext uri="{FF2B5EF4-FFF2-40B4-BE49-F238E27FC236}">
                <a16:creationId xmlns:a16="http://schemas.microsoft.com/office/drawing/2014/main" id="{7DB43412-A9B5-9E07-395F-D417D4AB14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03148B62-FD14-8083-7FA0-E336B4546B74}"/>
              </a:ext>
            </a:extLst>
          </p:cNvPr>
          <p:cNvSpPr txBox="1"/>
          <p:nvPr/>
        </p:nvSpPr>
        <p:spPr>
          <a:xfrm>
            <a:off x="2410840" y="1476179"/>
            <a:ext cx="5904916" cy="369332"/>
          </a:xfrm>
          <a:prstGeom prst="rect">
            <a:avLst/>
          </a:prstGeom>
          <a:solidFill>
            <a:schemeClr val="bg1"/>
          </a:solidFill>
        </p:spPr>
        <p:txBody>
          <a:bodyPr wrap="square" rtlCol="0">
            <a:spAutoFit/>
          </a:bodyPr>
          <a:lstStyle/>
          <a:p>
            <a:r>
              <a:rPr lang="zh-TW" altLang="en-US" sz="1800" dirty="0"/>
              <a:t>光電流的出現與光的照射幾乎完全沒有時間差。</a:t>
            </a:r>
          </a:p>
        </p:txBody>
      </p:sp>
      <p:sp>
        <p:nvSpPr>
          <p:cNvPr id="8" name="Text Box 7">
            <a:extLst>
              <a:ext uri="{FF2B5EF4-FFF2-40B4-BE49-F238E27FC236}">
                <a16:creationId xmlns:a16="http://schemas.microsoft.com/office/drawing/2014/main" id="{1D448865-C138-2F3F-7162-F78EA546E0C5}"/>
              </a:ext>
            </a:extLst>
          </p:cNvPr>
          <p:cNvSpPr txBox="1">
            <a:spLocks noChangeArrowheads="1"/>
          </p:cNvSpPr>
          <p:nvPr/>
        </p:nvSpPr>
        <p:spPr bwMode="auto">
          <a:xfrm>
            <a:off x="3275463" y="2844398"/>
            <a:ext cx="2502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光越強，光電流越強。</a:t>
            </a:r>
          </a:p>
        </p:txBody>
      </p:sp>
      <mc:AlternateContent xmlns:mc="http://schemas.openxmlformats.org/markup-compatibility/2006" xmlns:a14="http://schemas.microsoft.com/office/drawing/2010/main">
        <mc:Choice Requires="a14">
          <p:sp>
            <p:nvSpPr>
              <p:cNvPr id="10" name="文字方塊 1">
                <a:extLst>
                  <a:ext uri="{FF2B5EF4-FFF2-40B4-BE49-F238E27FC236}">
                    <a16:creationId xmlns:a16="http://schemas.microsoft.com/office/drawing/2014/main" id="{68994805-ED4F-A572-5955-A22D96409377}"/>
                  </a:ext>
                </a:extLst>
              </p:cNvPr>
              <p:cNvSpPr txBox="1"/>
              <p:nvPr/>
            </p:nvSpPr>
            <p:spPr>
              <a:xfrm>
                <a:off x="3524730" y="3747383"/>
                <a:ext cx="5410116" cy="369332"/>
              </a:xfrm>
              <a:prstGeom prst="rect">
                <a:avLst/>
              </a:prstGeom>
              <a:solidFill>
                <a:schemeClr val="bg1"/>
              </a:solidFill>
            </p:spPr>
            <p:txBody>
              <a:bodyPr wrap="square" rtlCol="0">
                <a:spAutoFit/>
              </a:bodyPr>
              <a:lstStyle/>
              <a:p>
                <a:r>
                  <a:rPr lang="zh-TW" altLang="en-US" sz="1800" dirty="0"/>
                  <a:t>加上電壓</a:t>
                </a:r>
                <a14:m>
                  <m:oMath xmlns:m="http://schemas.openxmlformats.org/officeDocument/2006/math">
                    <m:r>
                      <a:rPr lang="en-US" altLang="zh-TW" sz="1800" b="0" i="1" smtClean="0">
                        <a:latin typeface="Cambria Math" panose="02040503050406030204" pitchFamily="18" charset="0"/>
                      </a:rPr>
                      <m:t>𝑉</m:t>
                    </m:r>
                  </m:oMath>
                </a14:m>
                <a:r>
                  <a:rPr lang="zh-TW" altLang="en-US" sz="1800" dirty="0"/>
                  <a:t>以抑制光電流，測量完全抑制時的</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oMath>
                </a14:m>
                <a:r>
                  <a:rPr lang="zh-TW" altLang="en-US" sz="1800" dirty="0"/>
                  <a:t>。</a:t>
                </a:r>
              </a:p>
            </p:txBody>
          </p:sp>
        </mc:Choice>
        <mc:Fallback xmlns="">
          <p:sp>
            <p:nvSpPr>
              <p:cNvPr id="10" name="文字方塊 1">
                <a:extLst>
                  <a:ext uri="{FF2B5EF4-FFF2-40B4-BE49-F238E27FC236}">
                    <a16:creationId xmlns:a16="http://schemas.microsoft.com/office/drawing/2014/main" id="{68994805-ED4F-A572-5955-A22D96409377}"/>
                  </a:ext>
                </a:extLst>
              </p:cNvPr>
              <p:cNvSpPr txBox="1">
                <a:spLocks noRot="1" noChangeAspect="1" noMove="1" noResize="1" noEditPoints="1" noAdjustHandles="1" noChangeArrowheads="1" noChangeShapeType="1" noTextEdit="1"/>
              </p:cNvSpPr>
              <p:nvPr/>
            </p:nvSpPr>
            <p:spPr>
              <a:xfrm>
                <a:off x="3524730" y="3747383"/>
                <a:ext cx="5410116" cy="369332"/>
              </a:xfrm>
              <a:prstGeom prst="rect">
                <a:avLst/>
              </a:prstGeom>
              <a:blipFill>
                <a:blip r:embed="rId5"/>
                <a:stretch>
                  <a:fillRect l="-937"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
                <a:extLst>
                  <a:ext uri="{FF2B5EF4-FFF2-40B4-BE49-F238E27FC236}">
                    <a16:creationId xmlns:a16="http://schemas.microsoft.com/office/drawing/2014/main" id="{9ED755F0-C589-0D35-3B7E-E3A487510559}"/>
                  </a:ext>
                </a:extLst>
              </p:cNvPr>
              <p:cNvSpPr txBox="1"/>
              <p:nvPr/>
            </p:nvSpPr>
            <p:spPr>
              <a:xfrm>
                <a:off x="3544674" y="4142370"/>
                <a:ext cx="5472608" cy="369332"/>
              </a:xfrm>
              <a:prstGeom prst="rect">
                <a:avLst/>
              </a:prstGeom>
              <a:solidFill>
                <a:schemeClr val="bg1"/>
              </a:solidFill>
            </p:spPr>
            <p:txBody>
              <a:bodyPr wrap="square" rtlCol="0">
                <a:spAutoFit/>
              </a:bodyPr>
              <a:lstStyle/>
              <a:p>
                <a:r>
                  <a:rPr lang="zh-TW" altLang="en-US" sz="1800" dirty="0">
                    <a:solidFill>
                      <a:srgbClr val="FF0000"/>
                    </a:solidFill>
                  </a:rPr>
                  <a:t>截止電壓</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𝑉</m:t>
                        </m:r>
                      </m:e>
                      <m:sub>
                        <m:r>
                          <a:rPr lang="en-US" altLang="zh-TW" sz="1800" i="1">
                            <a:solidFill>
                              <a:srgbClr val="FF0000"/>
                            </a:solidFill>
                            <a:latin typeface="Cambria Math" panose="02040503050406030204" pitchFamily="18" charset="0"/>
                          </a:rPr>
                          <m:t>0</m:t>
                        </m:r>
                      </m:sub>
                    </m:sSub>
                  </m:oMath>
                </a14:m>
                <a:r>
                  <a:rPr lang="zh-TW" altLang="en-US" sz="1800" dirty="0">
                    <a:solidFill>
                      <a:srgbClr val="FF0000"/>
                    </a:solidFill>
                  </a:rPr>
                  <a:t>完全由光的頻率</a:t>
                </a:r>
                <a14:m>
                  <m:oMath xmlns:m="http://schemas.openxmlformats.org/officeDocument/2006/math">
                    <m:r>
                      <a:rPr lang="zh-TW" altLang="en-US" sz="1800" i="1" smtClean="0">
                        <a:solidFill>
                          <a:srgbClr val="FF0000"/>
                        </a:solidFill>
                        <a:latin typeface="Cambria Math" panose="02040503050406030204" pitchFamily="18" charset="0"/>
                      </a:rPr>
                      <m:t>𝜈</m:t>
                    </m:r>
                  </m:oMath>
                </a14:m>
                <a:r>
                  <a:rPr lang="zh-TW" altLang="en-US" sz="1800" dirty="0">
                    <a:solidFill>
                      <a:srgbClr val="FF0000"/>
                    </a:solidFill>
                  </a:rPr>
                  <a:t>決定。與光強度無關。</a:t>
                </a:r>
              </a:p>
            </p:txBody>
          </p:sp>
        </mc:Choice>
        <mc:Fallback xmlns="">
          <p:sp>
            <p:nvSpPr>
              <p:cNvPr id="11" name="文字方塊 1">
                <a:extLst>
                  <a:ext uri="{FF2B5EF4-FFF2-40B4-BE49-F238E27FC236}">
                    <a16:creationId xmlns:a16="http://schemas.microsoft.com/office/drawing/2014/main" id="{9ED755F0-C589-0D35-3B7E-E3A487510559}"/>
                  </a:ext>
                </a:extLst>
              </p:cNvPr>
              <p:cNvSpPr txBox="1">
                <a:spLocks noRot="1" noChangeAspect="1" noMove="1" noResize="1" noEditPoints="1" noAdjustHandles="1" noChangeArrowheads="1" noChangeShapeType="1" noTextEdit="1"/>
              </p:cNvSpPr>
              <p:nvPr/>
            </p:nvSpPr>
            <p:spPr>
              <a:xfrm>
                <a:off x="3544674" y="4142370"/>
                <a:ext cx="5472608" cy="369332"/>
              </a:xfrm>
              <a:prstGeom prst="rect">
                <a:avLst/>
              </a:prstGeom>
              <a:blipFill>
                <a:blip r:embed="rId6"/>
                <a:stretch>
                  <a:fillRect l="-694" t="-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05CED5-69EB-7D77-C43D-48DA78D8503A}"/>
                  </a:ext>
                </a:extLst>
              </p:cNvPr>
              <p:cNvSpPr txBox="1"/>
              <p:nvPr/>
            </p:nvSpPr>
            <p:spPr>
              <a:xfrm>
                <a:off x="3851920" y="5962248"/>
                <a:ext cx="1061864" cy="369332"/>
              </a:xfrm>
              <a:prstGeom prst="rect">
                <a:avLst/>
              </a:prstGeom>
              <a:noFill/>
            </p:spPr>
            <p:txBody>
              <a:bodyPr wrap="square">
                <a:spAutoFit/>
              </a:bodyPr>
              <a:lstStyle/>
              <a:p>
                <a:r>
                  <a:rPr lang="zh-TW" altLang="en-US" sz="1800" dirty="0"/>
                  <a:t>頻率</a:t>
                </a:r>
                <a14:m>
                  <m:oMath xmlns:m="http://schemas.openxmlformats.org/officeDocument/2006/math">
                    <m:r>
                      <a:rPr lang="zh-TW" altLang="en-US" sz="1800" i="1" smtClean="0">
                        <a:latin typeface="Cambria Math" panose="02040503050406030204" pitchFamily="18" charset="0"/>
                      </a:rPr>
                      <m:t>𝜈</m:t>
                    </m:r>
                  </m:oMath>
                </a14:m>
                <a:endParaRPr lang="en-US" sz="1800" dirty="0"/>
              </a:p>
            </p:txBody>
          </p:sp>
        </mc:Choice>
        <mc:Fallback xmlns="">
          <p:sp>
            <p:nvSpPr>
              <p:cNvPr id="13" name="TextBox 12">
                <a:extLst>
                  <a:ext uri="{FF2B5EF4-FFF2-40B4-BE49-F238E27FC236}">
                    <a16:creationId xmlns:a16="http://schemas.microsoft.com/office/drawing/2014/main" id="{7405CED5-69EB-7D77-C43D-48DA78D8503A}"/>
                  </a:ext>
                </a:extLst>
              </p:cNvPr>
              <p:cNvSpPr txBox="1">
                <a:spLocks noRot="1" noChangeAspect="1" noMove="1" noResize="1" noEditPoints="1" noAdjustHandles="1" noChangeArrowheads="1" noChangeShapeType="1" noTextEdit="1"/>
              </p:cNvSpPr>
              <p:nvPr/>
            </p:nvSpPr>
            <p:spPr>
              <a:xfrm>
                <a:off x="3851920" y="5962248"/>
                <a:ext cx="1061864" cy="369332"/>
              </a:xfrm>
              <a:prstGeom prst="rect">
                <a:avLst/>
              </a:prstGeom>
              <a:blipFill>
                <a:blip r:embed="rId7"/>
                <a:stretch>
                  <a:fillRect l="-47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32">
                <a:extLst>
                  <a:ext uri="{FF2B5EF4-FFF2-40B4-BE49-F238E27FC236}">
                    <a16:creationId xmlns:a16="http://schemas.microsoft.com/office/drawing/2014/main" id="{4B551DAC-858E-4A45-BA6F-863B32BB182E}"/>
                  </a:ext>
                </a:extLst>
              </p:cNvPr>
              <p:cNvSpPr>
                <a:spLocks noChangeArrowheads="1"/>
              </p:cNvSpPr>
              <p:nvPr/>
            </p:nvSpPr>
            <p:spPr bwMode="auto">
              <a:xfrm>
                <a:off x="4913784" y="5161348"/>
                <a:ext cx="2404692"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a:t>
                </a:r>
                <a14:m>
                  <m:oMath xmlns:m="http://schemas.openxmlformats.org/officeDocument/2006/math">
                    <m:r>
                      <a:rPr lang="zh-TW" altLang="en-US" sz="1800" i="1" smtClean="0">
                        <a:latin typeface="Cambria Math" panose="02040503050406030204" pitchFamily="18" charset="0"/>
                      </a:rPr>
                      <m:t>𝜈</m:t>
                    </m:r>
                    <m:r>
                      <a:rPr lang="en-US" altLang="zh-TW" sz="1800" b="0" i="1" smtClean="0">
                        <a:latin typeface="Cambria Math" panose="02040503050406030204" pitchFamily="18" charset="0"/>
                      </a:rPr>
                      <m:t>&lt;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𝜈</m:t>
                        </m:r>
                      </m:e>
                      <m:sub>
                        <m:r>
                          <a:rPr lang="en-US" altLang="zh-TW" sz="1800" b="0" i="1" smtClean="0">
                            <a:latin typeface="Cambria Math" panose="02040503050406030204" pitchFamily="18" charset="0"/>
                          </a:rPr>
                          <m:t>0</m:t>
                        </m:r>
                      </m:sub>
                    </m:sSub>
                  </m:oMath>
                </a14:m>
                <a:r>
                  <a:rPr lang="zh-TW" altLang="en-US" sz="1800" dirty="0"/>
                  <a:t>，</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r>
                      <a:rPr lang="en-US" altLang="zh-TW" sz="1800" b="0" i="1" smtClean="0">
                        <a:latin typeface="Cambria Math" panose="02040503050406030204" pitchFamily="18" charset="0"/>
                      </a:rPr>
                      <m:t>=0</m:t>
                    </m:r>
                  </m:oMath>
                </a14:m>
                <a:r>
                  <a:rPr lang="zh-TW" altLang="en-US" sz="1800" dirty="0"/>
                  <a:t>：</a:t>
                </a:r>
              </a:p>
            </p:txBody>
          </p:sp>
        </mc:Choice>
        <mc:Fallback xmlns="">
          <p:sp>
            <p:nvSpPr>
              <p:cNvPr id="12" name="矩形 32">
                <a:extLst>
                  <a:ext uri="{FF2B5EF4-FFF2-40B4-BE49-F238E27FC236}">
                    <a16:creationId xmlns:a16="http://schemas.microsoft.com/office/drawing/2014/main" id="{4B551DAC-858E-4A45-BA6F-863B32BB182E}"/>
                  </a:ext>
                </a:extLst>
              </p:cNvPr>
              <p:cNvSpPr>
                <a:spLocks noRot="1" noChangeAspect="1" noMove="1" noResize="1" noEditPoints="1" noAdjustHandles="1" noChangeArrowheads="1" noChangeShapeType="1" noTextEdit="1"/>
              </p:cNvSpPr>
              <p:nvPr/>
            </p:nvSpPr>
            <p:spPr bwMode="auto">
              <a:xfrm>
                <a:off x="4913784" y="5161348"/>
                <a:ext cx="2404692" cy="369332"/>
              </a:xfrm>
              <a:prstGeom prst="rect">
                <a:avLst/>
              </a:prstGeom>
              <a:blipFill>
                <a:blip r:embed="rId8"/>
                <a:stretch>
                  <a:fillRect l="-1571" t="-6667" b="-23333"/>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58356DD2-32D2-0118-836B-407A1D0C0FAB}"/>
              </a:ext>
            </a:extLst>
          </p:cNvPr>
          <p:cNvSpPr txBox="1"/>
          <p:nvPr/>
        </p:nvSpPr>
        <p:spPr>
          <a:xfrm>
            <a:off x="4913784" y="5556335"/>
            <a:ext cx="3877218" cy="369332"/>
          </a:xfrm>
          <a:prstGeom prst="rect">
            <a:avLst/>
          </a:prstGeom>
          <a:solidFill>
            <a:schemeClr val="bg1"/>
          </a:solidFill>
        </p:spPr>
        <p:txBody>
          <a:bodyPr wrap="square">
            <a:spAutoFit/>
          </a:bodyPr>
          <a:lstStyle/>
          <a:p>
            <a:r>
              <a:rPr lang="zh-TW" altLang="en-US" sz="1800" dirty="0"/>
              <a:t>無需截止電壓，就沒有光電流了！</a:t>
            </a:r>
            <a:endParaRPr lang="en-US" sz="1800" dirty="0"/>
          </a:p>
        </p:txBody>
      </p:sp>
    </p:spTree>
    <p:extLst>
      <p:ext uri="{BB962C8B-B14F-4D97-AF65-F5344CB8AC3E}">
        <p14:creationId xmlns:p14="http://schemas.microsoft.com/office/powerpoint/2010/main" val="7046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animBg="1"/>
      <p:bldP spid="11" grpId="0" animBg="1"/>
      <p:bldP spid="12"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DA5AA-53B1-5250-9B46-488D8928B81E}"/>
            </a:ext>
          </a:extLst>
        </p:cNvPr>
        <p:cNvGrpSpPr/>
        <p:nvPr/>
      </p:nvGrpSpPr>
      <p:grpSpPr>
        <a:xfrm>
          <a:off x="0" y="0"/>
          <a:ext cx="0" cy="0"/>
          <a:chOff x="0" y="0"/>
          <a:chExt cx="0" cy="0"/>
        </a:xfrm>
      </p:grpSpPr>
      <p:sp>
        <p:nvSpPr>
          <p:cNvPr id="27654" name="Text Box 7">
            <a:extLst>
              <a:ext uri="{FF2B5EF4-FFF2-40B4-BE49-F238E27FC236}">
                <a16:creationId xmlns:a16="http://schemas.microsoft.com/office/drawing/2014/main" id="{28ED3112-B666-030B-7290-5959D7DC2EE6}"/>
              </a:ext>
            </a:extLst>
          </p:cNvPr>
          <p:cNvSpPr txBox="1">
            <a:spLocks noChangeArrowheads="1"/>
          </p:cNvSpPr>
          <p:nvPr/>
        </p:nvSpPr>
        <p:spPr bwMode="auto">
          <a:xfrm>
            <a:off x="1105103" y="4892899"/>
            <a:ext cx="7685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實驗結果顯示光電流是否出現，與光強度無關，只和頻率有關，</a:t>
            </a:r>
          </a:p>
        </p:txBody>
      </p:sp>
      <p:sp>
        <p:nvSpPr>
          <p:cNvPr id="10" name="文字方塊 9">
            <a:extLst>
              <a:ext uri="{FF2B5EF4-FFF2-40B4-BE49-F238E27FC236}">
                <a16:creationId xmlns:a16="http://schemas.microsoft.com/office/drawing/2014/main" id="{5DAAB168-561B-1B18-0D90-7FBFB198B0A7}"/>
              </a:ext>
            </a:extLst>
          </p:cNvPr>
          <p:cNvSpPr txBox="1">
            <a:spLocks noChangeArrowheads="1"/>
          </p:cNvSpPr>
          <p:nvPr/>
        </p:nvSpPr>
        <p:spPr bwMode="auto">
          <a:xfrm>
            <a:off x="1110160" y="5725152"/>
            <a:ext cx="7205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這樣的結果，連續的波動理論是很難解釋的，畢竟連續能量可以累積。</a:t>
            </a:r>
          </a:p>
        </p:txBody>
      </p:sp>
      <p:pic>
        <p:nvPicPr>
          <p:cNvPr id="12" name="Picture 2" descr="D:\Dropbox\Documents\課程\YoungTextBook\Images\Chapter38\A_Images\A_Figures_and_Photos\38_01_Figure.jpg">
            <a:extLst>
              <a:ext uri="{FF2B5EF4-FFF2-40B4-BE49-F238E27FC236}">
                <a16:creationId xmlns:a16="http://schemas.microsoft.com/office/drawing/2014/main" id="{F04502D8-10A5-0680-3444-FD8D80097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103" y="714740"/>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8C2EE6E-2C5E-9FB7-3A4B-3E664B87CF35}"/>
              </a:ext>
            </a:extLst>
          </p:cNvPr>
          <p:cNvPicPr>
            <a:picLocks noChangeAspect="1"/>
          </p:cNvPicPr>
          <p:nvPr/>
        </p:nvPicPr>
        <p:blipFill>
          <a:blip r:embed="rId3"/>
          <a:srcRect l="11155" t="70990" r="7023"/>
          <a:stretch/>
        </p:blipFill>
        <p:spPr>
          <a:xfrm>
            <a:off x="4624157" y="2801226"/>
            <a:ext cx="4310689" cy="1618251"/>
          </a:xfrm>
          <a:prstGeom prst="rect">
            <a:avLst/>
          </a:prstGeom>
        </p:spPr>
      </p:pic>
      <p:pic>
        <p:nvPicPr>
          <p:cNvPr id="4" name="Graphic 3" descr="Cat with solid fill">
            <a:extLst>
              <a:ext uri="{FF2B5EF4-FFF2-40B4-BE49-F238E27FC236}">
                <a16:creationId xmlns:a16="http://schemas.microsoft.com/office/drawing/2014/main" id="{9514DE12-D648-B4A8-DA91-0226F1CCB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2" name="TextBox 1">
            <a:extLst>
              <a:ext uri="{FF2B5EF4-FFF2-40B4-BE49-F238E27FC236}">
                <a16:creationId xmlns:a16="http://schemas.microsoft.com/office/drawing/2014/main" id="{01F1E8F2-0DBA-61A8-7A6A-8F1F08B56B76}"/>
              </a:ext>
            </a:extLst>
          </p:cNvPr>
          <p:cNvSpPr txBox="1"/>
          <p:nvPr/>
        </p:nvSpPr>
        <p:spPr>
          <a:xfrm>
            <a:off x="1105103" y="4506657"/>
            <a:ext cx="6989572" cy="369332"/>
          </a:xfrm>
          <a:prstGeom prst="rect">
            <a:avLst/>
          </a:prstGeom>
          <a:noFill/>
        </p:spPr>
        <p:txBody>
          <a:bodyPr wrap="square" rtlCol="0">
            <a:spAutoFit/>
          </a:bodyPr>
          <a:lstStyle/>
          <a:p>
            <a:pPr algn="l"/>
            <a:r>
              <a:rPr lang="en-US" sz="1800" dirty="0" err="1">
                <a:latin typeface="Cambria Math" panose="02040503050406030204" pitchFamily="18" charset="0"/>
              </a:rPr>
              <a:t>光的能量被電子吸收後，用來克服固體中固定的束縛能</a:t>
            </a:r>
            <a:r>
              <a:rPr lang="en-US"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0402394-D058-0CC1-DD62-B1E3E1D45F6B}"/>
                  </a:ext>
                </a:extLst>
              </p:cNvPr>
              <p:cNvSpPr txBox="1"/>
              <p:nvPr/>
            </p:nvSpPr>
            <p:spPr>
              <a:xfrm>
                <a:off x="1105103" y="5287413"/>
                <a:ext cx="6779017" cy="369332"/>
              </a:xfrm>
              <a:prstGeom prst="rect">
                <a:avLst/>
              </a:prstGeom>
              <a:noFill/>
            </p:spPr>
            <p:txBody>
              <a:bodyPr wrap="square">
                <a:spAutoFit/>
              </a:bodyPr>
              <a:lstStyle/>
              <a:p>
                <a:r>
                  <a:rPr lang="zh-TW" altLang="en-US" sz="1800" dirty="0">
                    <a:solidFill>
                      <a:srgbClr val="FF0000"/>
                    </a:solidFill>
                  </a:rPr>
                  <a:t>若</a:t>
                </a:r>
                <a14:m>
                  <m:oMath xmlns:m="http://schemas.openxmlformats.org/officeDocument/2006/math">
                    <m:r>
                      <a:rPr lang="zh-TW" altLang="en-US" sz="1800" i="1" smtClean="0">
                        <a:solidFill>
                          <a:srgbClr val="FF0000"/>
                        </a:solidFill>
                        <a:latin typeface="Cambria Math" panose="02040503050406030204" pitchFamily="18" charset="0"/>
                      </a:rPr>
                      <m:t>𝜈</m:t>
                    </m:r>
                    <m:r>
                      <a:rPr lang="en-US" altLang="zh-TW" sz="1800" b="0" i="1" smtClean="0">
                        <a:solidFill>
                          <a:srgbClr val="FF0000"/>
                        </a:solidFill>
                        <a:latin typeface="Cambria Math" panose="02040503050406030204" pitchFamily="18" charset="0"/>
                      </a:rPr>
                      <m:t>&lt;</m:t>
                    </m:r>
                    <m:sSub>
                      <m:sSubPr>
                        <m:ctrlPr>
                          <a:rPr lang="en-US" altLang="zh-TW" sz="1800" b="0" i="1" smtClean="0">
                            <a:solidFill>
                              <a:srgbClr val="FF0000"/>
                            </a:solidFill>
                            <a:latin typeface="Cambria Math" panose="02040503050406030204" pitchFamily="18" charset="0"/>
                          </a:rPr>
                        </m:ctrlPr>
                      </m:sSubPr>
                      <m:e>
                        <m:r>
                          <a:rPr lang="en-US" altLang="zh-TW" sz="1800" b="0" i="1" smtClean="0">
                            <a:solidFill>
                              <a:srgbClr val="FF0000"/>
                            </a:solidFill>
                            <a:latin typeface="Cambria Math" panose="02040503050406030204" pitchFamily="18" charset="0"/>
                            <a:ea typeface="Cambria Math" panose="02040503050406030204" pitchFamily="18" charset="0"/>
                          </a:rPr>
                          <m:t>𝜈</m:t>
                        </m:r>
                      </m:e>
                      <m:sub>
                        <m:r>
                          <a:rPr lang="en-US" altLang="zh-TW" sz="1800" b="0" i="1" smtClean="0">
                            <a:solidFill>
                              <a:srgbClr val="FF0000"/>
                            </a:solidFill>
                            <a:latin typeface="Cambria Math" panose="02040503050406030204" pitchFamily="18" charset="0"/>
                          </a:rPr>
                          <m:t>0</m:t>
                        </m:r>
                      </m:sub>
                    </m:sSub>
                  </m:oMath>
                </a14:m>
                <a:r>
                  <a:rPr lang="zh-TW" altLang="en-US" sz="1800" dirty="0">
                    <a:solidFill>
                      <a:srgbClr val="FF0000"/>
                    </a:solidFill>
                  </a:rPr>
                  <a:t>，再強的光都無法產生光電流！</a:t>
                </a:r>
                <a:endParaRPr lang="zh-TW" altLang="en-US" sz="1800" dirty="0"/>
              </a:p>
            </p:txBody>
          </p:sp>
        </mc:Choice>
        <mc:Fallback xmlns="">
          <p:sp>
            <p:nvSpPr>
              <p:cNvPr id="6" name="TextBox 5">
                <a:extLst>
                  <a:ext uri="{FF2B5EF4-FFF2-40B4-BE49-F238E27FC236}">
                    <a16:creationId xmlns:a16="http://schemas.microsoft.com/office/drawing/2014/main" id="{50402394-D058-0CC1-DD62-B1E3E1D45F6B}"/>
                  </a:ext>
                </a:extLst>
              </p:cNvPr>
              <p:cNvSpPr txBox="1">
                <a:spLocks noRot="1" noChangeAspect="1" noMove="1" noResize="1" noEditPoints="1" noAdjustHandles="1" noChangeArrowheads="1" noChangeShapeType="1" noTextEdit="1"/>
              </p:cNvSpPr>
              <p:nvPr/>
            </p:nvSpPr>
            <p:spPr>
              <a:xfrm>
                <a:off x="1105103" y="5287413"/>
                <a:ext cx="6779017" cy="369332"/>
              </a:xfrm>
              <a:prstGeom prst="rect">
                <a:avLst/>
              </a:prstGeom>
              <a:blipFill>
                <a:blip r:embed="rId6"/>
                <a:stretch>
                  <a:fillRect l="-561" t="-6667" b="-23333"/>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5F6B43AA-9EAC-D245-27C0-5ADFA150DC1A}"/>
              </a:ext>
            </a:extLst>
          </p:cNvPr>
          <p:cNvSpPr/>
          <p:nvPr/>
        </p:nvSpPr>
        <p:spPr>
          <a:xfrm>
            <a:off x="5002699" y="3887872"/>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8" name="Picture 10" descr="http://www.hdwallpapers.in/download/small_sea_wave_hdtv_1080p-1920x1080.jpg">
            <a:extLst>
              <a:ext uri="{FF2B5EF4-FFF2-40B4-BE49-F238E27FC236}">
                <a16:creationId xmlns:a16="http://schemas.microsoft.com/office/drawing/2014/main" id="{7E688EF5-9C26-4C0D-11C5-E3CCD04B06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49"/>
          <a:stretch/>
        </p:blipFill>
        <p:spPr bwMode="auto">
          <a:xfrm>
            <a:off x="6064532" y="714740"/>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02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File:Dalton John des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071563"/>
            <a:ext cx="2919413"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4"/>
          <p:cNvSpPr txBox="1">
            <a:spLocks noChangeArrowheads="1"/>
          </p:cNvSpPr>
          <p:nvPr/>
        </p:nvSpPr>
        <p:spPr bwMode="auto">
          <a:xfrm>
            <a:off x="929344" y="5157192"/>
            <a:ext cx="2489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John Dalton</a:t>
            </a:r>
            <a:r>
              <a:rPr lang="zh-TW" altLang="en-US" sz="1800" dirty="0"/>
              <a:t> </a:t>
            </a:r>
            <a:r>
              <a:rPr lang="en-US" altLang="zh-TW" sz="1800" dirty="0"/>
              <a:t>1766-1844</a:t>
            </a:r>
            <a:endParaRPr lang="zh-TW" altLang="en-US" sz="1800" dirty="0"/>
          </a:p>
        </p:txBody>
      </p:sp>
      <p:sp>
        <p:nvSpPr>
          <p:cNvPr id="60421" name="文字方塊 6"/>
          <p:cNvSpPr txBox="1">
            <a:spLocks noChangeArrowheads="1"/>
          </p:cNvSpPr>
          <p:nvPr/>
        </p:nvSpPr>
        <p:spPr bwMode="auto">
          <a:xfrm>
            <a:off x="3815953" y="1678298"/>
            <a:ext cx="5066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兩個元素可依不同比例，組成不同的化合物時，</a:t>
            </a:r>
          </a:p>
        </p:txBody>
      </p:sp>
      <p:sp>
        <p:nvSpPr>
          <p:cNvPr id="19461" name="文字方塊 5"/>
          <p:cNvSpPr txBox="1">
            <a:spLocks noChangeArrowheads="1"/>
          </p:cNvSpPr>
          <p:nvPr/>
        </p:nvSpPr>
        <p:spPr bwMode="auto">
          <a:xfrm>
            <a:off x="3819401" y="1090106"/>
            <a:ext cx="428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現代的原子論從</a:t>
            </a:r>
            <a:r>
              <a:rPr lang="zh-TW" altLang="en-US" sz="1800" dirty="0">
                <a:solidFill>
                  <a:srgbClr val="FF0000"/>
                </a:solidFill>
              </a:rPr>
              <a:t>化學反應</a:t>
            </a:r>
            <a:r>
              <a:rPr lang="zh-TW" altLang="en-US" sz="1800" dirty="0"/>
              <a:t>的觀察開始：</a:t>
            </a:r>
          </a:p>
        </p:txBody>
      </p:sp>
      <p:sp>
        <p:nvSpPr>
          <p:cNvPr id="7" name="文字方塊 6"/>
          <p:cNvSpPr txBox="1">
            <a:spLocks noChangeArrowheads="1"/>
          </p:cNvSpPr>
          <p:nvPr/>
        </p:nvSpPr>
        <p:spPr bwMode="auto">
          <a:xfrm>
            <a:off x="3838013" y="4595353"/>
            <a:ext cx="517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可見元素不像油彩是連續的，</a:t>
            </a:r>
          </a:p>
        </p:txBody>
      </p:sp>
      <p:sp>
        <p:nvSpPr>
          <p:cNvPr id="2" name="矩形 1"/>
          <p:cNvSpPr/>
          <p:nvPr/>
        </p:nvSpPr>
        <p:spPr>
          <a:xfrm>
            <a:off x="3793993" y="2156014"/>
            <a:ext cx="4898964" cy="369332"/>
          </a:xfrm>
          <a:prstGeom prst="rect">
            <a:avLst/>
          </a:prstGeom>
        </p:spPr>
        <p:txBody>
          <a:bodyPr wrap="square">
            <a:spAutoFit/>
          </a:bodyPr>
          <a:lstStyle/>
          <a:p>
            <a:pPr eaLnBrk="1" hangingPunct="1"/>
            <a:r>
              <a:rPr lang="zh-TW" altLang="en-US" sz="1800" dirty="0"/>
              <a:t>化學家發現，當固定其中一個元素的重量時，</a:t>
            </a:r>
          </a:p>
        </p:txBody>
      </p:sp>
      <p:sp>
        <p:nvSpPr>
          <p:cNvPr id="3" name="矩形 2"/>
          <p:cNvSpPr/>
          <p:nvPr/>
        </p:nvSpPr>
        <p:spPr>
          <a:xfrm>
            <a:off x="3793993" y="2643855"/>
            <a:ext cx="4572000" cy="369332"/>
          </a:xfrm>
          <a:prstGeom prst="rect">
            <a:avLst/>
          </a:prstGeom>
        </p:spPr>
        <p:txBody>
          <a:bodyPr>
            <a:spAutoFit/>
          </a:bodyPr>
          <a:lstStyle/>
          <a:p>
            <a:pPr eaLnBrk="1" hangingPunct="1"/>
            <a:r>
              <a:rPr lang="zh-TW" altLang="en-US" sz="1800" dirty="0"/>
              <a:t>另一個元素的重量比例一定是</a:t>
            </a:r>
            <a:r>
              <a:rPr lang="zh-TW" altLang="en-US" sz="1800" dirty="0">
                <a:solidFill>
                  <a:srgbClr val="FF0000"/>
                </a:solidFill>
              </a:rPr>
              <a:t>整數比</a:t>
            </a:r>
            <a:r>
              <a:rPr lang="zh-TW" altLang="en-US" sz="1800" dirty="0"/>
              <a:t>。</a:t>
            </a:r>
          </a:p>
        </p:txBody>
      </p:sp>
      <p:sp>
        <p:nvSpPr>
          <p:cNvPr id="4" name="矩形 3"/>
          <p:cNvSpPr/>
          <p:nvPr/>
        </p:nvSpPr>
        <p:spPr>
          <a:xfrm>
            <a:off x="3815953" y="3132829"/>
            <a:ext cx="3294492" cy="369332"/>
          </a:xfrm>
          <a:prstGeom prst="rect">
            <a:avLst/>
          </a:prstGeom>
        </p:spPr>
        <p:txBody>
          <a:bodyPr wrap="none">
            <a:spAutoFit/>
          </a:bodyPr>
          <a:lstStyle/>
          <a:p>
            <a:pPr lvl="0" eaLnBrk="1" hangingPunct="1"/>
            <a:r>
              <a:rPr lang="zh-TW" altLang="en-US" sz="1800" dirty="0">
                <a:solidFill>
                  <a:srgbClr val="000000"/>
                </a:solidFill>
              </a:rPr>
              <a:t>例如：</a:t>
            </a:r>
            <a:r>
              <a:rPr lang="en-US" altLang="zh-TW" sz="1800" dirty="0">
                <a:solidFill>
                  <a:srgbClr val="000000"/>
                </a:solidFill>
              </a:rPr>
              <a:t>CO or CO</a:t>
            </a:r>
            <a:r>
              <a:rPr lang="en-US" altLang="zh-TW" sz="1800" baseline="-25000" dirty="0">
                <a:solidFill>
                  <a:srgbClr val="000000"/>
                </a:solidFill>
              </a:rPr>
              <a:t>2</a:t>
            </a:r>
            <a:r>
              <a:rPr lang="en-US" altLang="zh-TW" sz="1800" dirty="0">
                <a:solidFill>
                  <a:srgbClr val="000000"/>
                </a:solidFill>
              </a:rPr>
              <a:t>, but not CO</a:t>
            </a:r>
            <a:r>
              <a:rPr lang="en-US" altLang="zh-TW" sz="1800" baseline="-25000" dirty="0">
                <a:solidFill>
                  <a:srgbClr val="000000"/>
                </a:solidFill>
              </a:rPr>
              <a:t>1.3</a:t>
            </a:r>
            <a:r>
              <a:rPr lang="en-US" altLang="zh-TW" sz="1800" dirty="0">
                <a:solidFill>
                  <a:srgbClr val="000000"/>
                </a:solidFill>
              </a:rPr>
              <a:t> </a:t>
            </a:r>
            <a:endParaRPr lang="zh-TW" altLang="en-US" sz="1800" dirty="0">
              <a:solidFill>
                <a:srgbClr val="000000"/>
              </a:solidFill>
            </a:endParaRPr>
          </a:p>
        </p:txBody>
      </p:sp>
      <p:sp>
        <p:nvSpPr>
          <p:cNvPr id="5" name="文字方塊 4"/>
          <p:cNvSpPr txBox="1"/>
          <p:nvPr/>
        </p:nvSpPr>
        <p:spPr>
          <a:xfrm>
            <a:off x="3819400" y="4100230"/>
            <a:ext cx="5063317" cy="369332"/>
          </a:xfrm>
          <a:prstGeom prst="rect">
            <a:avLst/>
          </a:prstGeom>
          <a:noFill/>
        </p:spPr>
        <p:txBody>
          <a:bodyPr wrap="square" rtlCol="0">
            <a:spAutoFit/>
          </a:bodyPr>
          <a:lstStyle/>
          <a:p>
            <a:r>
              <a:rPr lang="zh-TW" altLang="en-US" sz="1800" dirty="0">
                <a:latin typeface="Cambria Math"/>
              </a:rPr>
              <a:t>比較</a:t>
            </a:r>
            <a:r>
              <a:rPr lang="zh-TW" altLang="en-US" sz="1800" b="0" dirty="0">
                <a:latin typeface="Cambria Math"/>
              </a:rPr>
              <a:t>油彩調色，我們可以任意連續調整比例，</a:t>
            </a:r>
          </a:p>
        </p:txBody>
      </p:sp>
      <p:sp>
        <p:nvSpPr>
          <p:cNvPr id="6" name="文字方塊 6">
            <a:extLst>
              <a:ext uri="{FF2B5EF4-FFF2-40B4-BE49-F238E27FC236}">
                <a16:creationId xmlns:a16="http://schemas.microsoft.com/office/drawing/2014/main" id="{F871430F-8D95-782D-54CE-57D3A0262C95}"/>
              </a:ext>
            </a:extLst>
          </p:cNvPr>
          <p:cNvSpPr txBox="1">
            <a:spLocks noChangeArrowheads="1"/>
          </p:cNvSpPr>
          <p:nvPr/>
        </p:nvSpPr>
        <p:spPr bwMode="auto">
          <a:xfrm>
            <a:off x="3838013" y="5090476"/>
            <a:ext cx="4393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元素有</a:t>
            </a:r>
            <a:r>
              <a:rPr lang="zh-TW" altLang="en-US" sz="1800" dirty="0">
                <a:solidFill>
                  <a:srgbClr val="FF0000"/>
                </a:solidFill>
              </a:rPr>
              <a:t>不可分割的單位</a:t>
            </a:r>
            <a:r>
              <a:rPr lang="zh-TW" altLang="en-US" sz="18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97E4F-7A75-42E4-C6FE-31E6AADC57FE}"/>
            </a:ext>
          </a:extLst>
        </p:cNvPr>
        <p:cNvGrpSpPr/>
        <p:nvPr/>
      </p:nvGrpSpPr>
      <p:grpSpPr>
        <a:xfrm>
          <a:off x="0" y="0"/>
          <a:ext cx="0" cy="0"/>
          <a:chOff x="0" y="0"/>
          <a:chExt cx="0" cy="0"/>
        </a:xfrm>
      </p:grpSpPr>
      <p:sp>
        <p:nvSpPr>
          <p:cNvPr id="118786" name="Text Box 9">
            <a:extLst>
              <a:ext uri="{FF2B5EF4-FFF2-40B4-BE49-F238E27FC236}">
                <a16:creationId xmlns:a16="http://schemas.microsoft.com/office/drawing/2014/main" id="{607284EA-19A1-0AF4-1FE4-46EA64191B47}"/>
              </a:ext>
            </a:extLst>
          </p:cNvPr>
          <p:cNvSpPr txBox="1">
            <a:spLocks noChangeArrowheads="1"/>
          </p:cNvSpPr>
          <p:nvPr/>
        </p:nvSpPr>
        <p:spPr bwMode="auto">
          <a:xfrm>
            <a:off x="965706" y="4005064"/>
            <a:ext cx="7434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但如果假設光與物質交換能量時是以</a:t>
            </a:r>
            <a:r>
              <a:rPr lang="zh-TW" altLang="en-US" sz="1800" dirty="0">
                <a:solidFill>
                  <a:srgbClr val="FF0000"/>
                </a:solidFill>
              </a:rPr>
              <a:t>一次一顆固定量子</a:t>
            </a:r>
            <a:r>
              <a:rPr lang="zh-TW" altLang="en-US" sz="1800" dirty="0"/>
              <a:t>的形式進行：</a:t>
            </a:r>
          </a:p>
        </p:txBody>
      </p:sp>
      <p:sp>
        <p:nvSpPr>
          <p:cNvPr id="2" name="文字方塊 1">
            <a:extLst>
              <a:ext uri="{FF2B5EF4-FFF2-40B4-BE49-F238E27FC236}">
                <a16:creationId xmlns:a16="http://schemas.microsoft.com/office/drawing/2014/main" id="{5CE79E86-2E3B-CF6D-94BE-5D5F31229931}"/>
              </a:ext>
            </a:extLst>
          </p:cNvPr>
          <p:cNvSpPr txBox="1"/>
          <p:nvPr/>
        </p:nvSpPr>
        <p:spPr>
          <a:xfrm>
            <a:off x="965706" y="4430055"/>
            <a:ext cx="7987866" cy="369332"/>
          </a:xfrm>
          <a:prstGeom prst="rect">
            <a:avLst/>
          </a:prstGeom>
          <a:noFill/>
        </p:spPr>
        <p:txBody>
          <a:bodyPr wrap="square" rtlCol="0">
            <a:spAutoFit/>
          </a:bodyPr>
          <a:lstStyle/>
          <a:p>
            <a:r>
              <a:rPr lang="zh-TW" altLang="en-US" sz="1800" dirty="0"/>
              <a:t>當一個光量子的能量不足以克服離開固體的束縛能，能量就完全不被吸收。</a:t>
            </a:r>
          </a:p>
        </p:txBody>
      </p:sp>
      <p:sp>
        <p:nvSpPr>
          <p:cNvPr id="11" name="Text Box 7">
            <a:extLst>
              <a:ext uri="{FF2B5EF4-FFF2-40B4-BE49-F238E27FC236}">
                <a16:creationId xmlns:a16="http://schemas.microsoft.com/office/drawing/2014/main" id="{CAA243D2-28C7-A12E-3BC0-11875DDABEC4}"/>
              </a:ext>
            </a:extLst>
          </p:cNvPr>
          <p:cNvSpPr txBox="1">
            <a:spLocks noChangeArrowheads="1"/>
          </p:cNvSpPr>
          <p:nvPr/>
        </p:nvSpPr>
        <p:spPr bwMode="auto">
          <a:xfrm>
            <a:off x="957578" y="4869160"/>
            <a:ext cx="7779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這是零或一的選擇，不能累積的，難怪有時光即使再強，都無法產生電流。</a:t>
            </a:r>
          </a:p>
        </p:txBody>
      </p:sp>
      <p:sp>
        <p:nvSpPr>
          <p:cNvPr id="3" name="文字方塊 2">
            <a:extLst>
              <a:ext uri="{FF2B5EF4-FFF2-40B4-BE49-F238E27FC236}">
                <a16:creationId xmlns:a16="http://schemas.microsoft.com/office/drawing/2014/main" id="{1E2B9857-A680-A215-988D-30D46AEE1971}"/>
              </a:ext>
            </a:extLst>
          </p:cNvPr>
          <p:cNvSpPr txBox="1"/>
          <p:nvPr/>
        </p:nvSpPr>
        <p:spPr>
          <a:xfrm>
            <a:off x="957578" y="6222524"/>
            <a:ext cx="8286814" cy="369332"/>
          </a:xfrm>
          <a:prstGeom prst="rect">
            <a:avLst/>
          </a:prstGeom>
          <a:noFill/>
        </p:spPr>
        <p:txBody>
          <a:bodyPr wrap="square" rtlCol="0">
            <a:spAutoFit/>
          </a:bodyPr>
          <a:lstStyle/>
          <a:p>
            <a:r>
              <a:rPr lang="zh-TW" altLang="en-US" sz="1800" dirty="0"/>
              <a:t>光強度只決定光粒子數量，即交換發生機會，只影響光電流一旦出現時的大小。</a:t>
            </a:r>
          </a:p>
        </p:txBody>
      </p:sp>
      <mc:AlternateContent xmlns:mc="http://schemas.openxmlformats.org/markup-compatibility/2006" xmlns:a14="http://schemas.microsoft.com/office/drawing/2010/main">
        <mc:Choice Requires="a14">
          <p:sp>
            <p:nvSpPr>
              <p:cNvPr id="5" name="文字方塊 1">
                <a:extLst>
                  <a:ext uri="{FF2B5EF4-FFF2-40B4-BE49-F238E27FC236}">
                    <a16:creationId xmlns:a16="http://schemas.microsoft.com/office/drawing/2014/main" id="{9708DE41-95D0-5D8A-F5A2-E382306F2F82}"/>
                  </a:ext>
                </a:extLst>
              </p:cNvPr>
              <p:cNvSpPr txBox="1"/>
              <p:nvPr/>
            </p:nvSpPr>
            <p:spPr>
              <a:xfrm>
                <a:off x="973851" y="5308265"/>
                <a:ext cx="8178294" cy="369332"/>
              </a:xfrm>
              <a:prstGeom prst="rect">
                <a:avLst/>
              </a:prstGeom>
              <a:noFill/>
            </p:spPr>
            <p:txBody>
              <a:bodyPr wrap="square" rtlCol="0">
                <a:spAutoFit/>
              </a:bodyPr>
              <a:lstStyle/>
              <a:p>
                <a:r>
                  <a:rPr lang="zh-TW" altLang="en-US" sz="1800" dirty="0"/>
                  <a:t>若再設一個光量子的能量由頻率</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決定，光電流是否出現，自然只和頻率有關。</a:t>
                </a:r>
              </a:p>
            </p:txBody>
          </p:sp>
        </mc:Choice>
        <mc:Fallback xmlns="">
          <p:sp>
            <p:nvSpPr>
              <p:cNvPr id="5" name="文字方塊 1">
                <a:extLst>
                  <a:ext uri="{FF2B5EF4-FFF2-40B4-BE49-F238E27FC236}">
                    <a16:creationId xmlns:a16="http://schemas.microsoft.com/office/drawing/2014/main" id="{9708DE41-95D0-5D8A-F5A2-E382306F2F82}"/>
                  </a:ext>
                </a:extLst>
              </p:cNvPr>
              <p:cNvSpPr txBox="1">
                <a:spLocks noRot="1" noChangeAspect="1" noMove="1" noResize="1" noEditPoints="1" noAdjustHandles="1" noChangeArrowheads="1" noChangeShapeType="1" noTextEdit="1"/>
              </p:cNvSpPr>
              <p:nvPr/>
            </p:nvSpPr>
            <p:spPr>
              <a:xfrm>
                <a:off x="973851" y="5308265"/>
                <a:ext cx="8178294" cy="369332"/>
              </a:xfrm>
              <a:prstGeom prst="rect">
                <a:avLst/>
              </a:prstGeom>
              <a:blipFill>
                <a:blip r:embed="rId2"/>
                <a:stretch>
                  <a:fillRect l="-620" t="-10345" b="-2413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B5DFDCD-5792-E010-2166-BDC753B852B0}"/>
              </a:ext>
            </a:extLst>
          </p:cNvPr>
          <p:cNvPicPr>
            <a:picLocks noChangeAspect="1"/>
          </p:cNvPicPr>
          <p:nvPr/>
        </p:nvPicPr>
        <p:blipFill rotWithShape="1">
          <a:blip r:embed="rId3"/>
          <a:srcRect t="26363" b="46193"/>
          <a:stretch/>
        </p:blipFill>
        <p:spPr>
          <a:xfrm>
            <a:off x="5194797" y="2747823"/>
            <a:ext cx="3469287" cy="1008112"/>
          </a:xfrm>
          <a:prstGeom prst="rect">
            <a:avLst/>
          </a:prstGeom>
        </p:spPr>
      </p:pic>
      <p:pic>
        <p:nvPicPr>
          <p:cNvPr id="7" name="Picture 6">
            <a:extLst>
              <a:ext uri="{FF2B5EF4-FFF2-40B4-BE49-F238E27FC236}">
                <a16:creationId xmlns:a16="http://schemas.microsoft.com/office/drawing/2014/main" id="{B8CF59F4-8A2A-5FC6-8E20-34150E9AF6D0}"/>
              </a:ext>
            </a:extLst>
          </p:cNvPr>
          <p:cNvPicPr>
            <a:picLocks noChangeAspect="1"/>
          </p:cNvPicPr>
          <p:nvPr/>
        </p:nvPicPr>
        <p:blipFill rotWithShape="1">
          <a:blip r:embed="rId3"/>
          <a:srcRect t="72556"/>
          <a:stretch/>
        </p:blipFill>
        <p:spPr>
          <a:xfrm>
            <a:off x="5194797" y="1553444"/>
            <a:ext cx="3469287" cy="1008113"/>
          </a:xfrm>
          <a:prstGeom prst="rect">
            <a:avLst/>
          </a:prstGeom>
        </p:spPr>
      </p:pic>
      <p:sp>
        <p:nvSpPr>
          <p:cNvPr id="8" name="Rectangle 7">
            <a:extLst>
              <a:ext uri="{FF2B5EF4-FFF2-40B4-BE49-F238E27FC236}">
                <a16:creationId xmlns:a16="http://schemas.microsoft.com/office/drawing/2014/main" id="{636EA8E5-BB7A-0FC4-5D5B-D8BF32110DCE}"/>
              </a:ext>
            </a:extLst>
          </p:cNvPr>
          <p:cNvSpPr/>
          <p:nvPr/>
        </p:nvSpPr>
        <p:spPr>
          <a:xfrm>
            <a:off x="6708576" y="1553444"/>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Rectangle 8">
            <a:extLst>
              <a:ext uri="{FF2B5EF4-FFF2-40B4-BE49-F238E27FC236}">
                <a16:creationId xmlns:a16="http://schemas.microsoft.com/office/drawing/2014/main" id="{AB57141C-B6A0-F599-26CE-17AE8FCEF301}"/>
              </a:ext>
            </a:extLst>
          </p:cNvPr>
          <p:cNvSpPr/>
          <p:nvPr/>
        </p:nvSpPr>
        <p:spPr>
          <a:xfrm>
            <a:off x="6199290" y="2744328"/>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51A8404A-D3C9-0AAF-CA41-EFAA3609955D}"/>
              </a:ext>
            </a:extLst>
          </p:cNvPr>
          <p:cNvSpPr/>
          <p:nvPr/>
        </p:nvSpPr>
        <p:spPr>
          <a:xfrm>
            <a:off x="5485899" y="3515883"/>
            <a:ext cx="648072" cy="240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2" name="文字方塊 1">
                <a:extLst>
                  <a:ext uri="{FF2B5EF4-FFF2-40B4-BE49-F238E27FC236}">
                    <a16:creationId xmlns:a16="http://schemas.microsoft.com/office/drawing/2014/main" id="{7BCCEFE3-3B25-A6C4-002A-7AC03EEF1B39}"/>
                  </a:ext>
                </a:extLst>
              </p:cNvPr>
              <p:cNvSpPr txBox="1"/>
              <p:nvPr/>
            </p:nvSpPr>
            <p:spPr>
              <a:xfrm>
                <a:off x="4720276" y="5747370"/>
                <a:ext cx="9490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12" name="文字方塊 1">
                <a:extLst>
                  <a:ext uri="{FF2B5EF4-FFF2-40B4-BE49-F238E27FC236}">
                    <a16:creationId xmlns:a16="http://schemas.microsoft.com/office/drawing/2014/main" id="{7BCCEFE3-3B25-A6C4-002A-7AC03EEF1B39}"/>
                  </a:ext>
                </a:extLst>
              </p:cNvPr>
              <p:cNvSpPr txBox="1">
                <a:spLocks noRot="1" noChangeAspect="1" noMove="1" noResize="1" noEditPoints="1" noAdjustHandles="1" noChangeArrowheads="1" noChangeShapeType="1" noTextEdit="1"/>
              </p:cNvSpPr>
              <p:nvPr/>
            </p:nvSpPr>
            <p:spPr>
              <a:xfrm>
                <a:off x="4720276" y="5747370"/>
                <a:ext cx="949042" cy="369332"/>
              </a:xfrm>
              <a:prstGeom prst="rect">
                <a:avLst/>
              </a:prstGeom>
              <a:blipFill>
                <a:blip r:embed="rId4"/>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86B001E4-F869-F53D-7417-3AAC53EFABED}"/>
              </a:ext>
            </a:extLst>
          </p:cNvPr>
          <p:cNvSpPr txBox="1"/>
          <p:nvPr/>
        </p:nvSpPr>
        <p:spPr>
          <a:xfrm>
            <a:off x="973851" y="5758010"/>
            <a:ext cx="3958189" cy="369332"/>
          </a:xfrm>
          <a:prstGeom prst="rect">
            <a:avLst/>
          </a:prstGeom>
          <a:noFill/>
        </p:spPr>
        <p:txBody>
          <a:bodyPr wrap="square" rtlCol="0">
            <a:spAutoFit/>
          </a:bodyPr>
          <a:lstStyle/>
          <a:p>
            <a:pPr algn="l"/>
            <a:r>
              <a:rPr lang="en-US" sz="1800" dirty="0" err="1">
                <a:latin typeface="Cambria Math" panose="02040503050406030204" pitchFamily="18" charset="0"/>
              </a:rPr>
              <a:t>正好已知空腔電磁輻射粒子的能量</a:t>
            </a:r>
            <a:r>
              <a:rPr lang="en-US" sz="1800" dirty="0">
                <a:latin typeface="Cambria Math" panose="02040503050406030204" pitchFamily="18" charset="0"/>
              </a:rPr>
              <a:t>：</a:t>
            </a:r>
          </a:p>
        </p:txBody>
      </p:sp>
      <p:pic>
        <p:nvPicPr>
          <p:cNvPr id="4" name="Picture 2" descr="D:\Dropbox\Documents\課程\YoungTextBook\Images\Chapter38\A_Images\A_Figures_and_Photos\38_01_Figure.jpg">
            <a:extLst>
              <a:ext uri="{FF2B5EF4-FFF2-40B4-BE49-F238E27FC236}">
                <a16:creationId xmlns:a16="http://schemas.microsoft.com/office/drawing/2014/main" id="{A25E2684-4E74-D8FA-D699-0F7003500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900" y="254452"/>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橢圓 15">
            <a:extLst>
              <a:ext uri="{FF2B5EF4-FFF2-40B4-BE49-F238E27FC236}">
                <a16:creationId xmlns:a16="http://schemas.microsoft.com/office/drawing/2014/main" id="{5A0DC546-DD22-FC93-87A6-091AC8551E28}"/>
              </a:ext>
            </a:extLst>
          </p:cNvPr>
          <p:cNvSpPr/>
          <p:nvPr/>
        </p:nvSpPr>
        <p:spPr>
          <a:xfrm>
            <a:off x="1673052" y="1553444"/>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5">
            <a:extLst>
              <a:ext uri="{FF2B5EF4-FFF2-40B4-BE49-F238E27FC236}">
                <a16:creationId xmlns:a16="http://schemas.microsoft.com/office/drawing/2014/main" id="{6E1F1026-496F-3B2E-0705-E7672CECF90D}"/>
              </a:ext>
            </a:extLst>
          </p:cNvPr>
          <p:cNvSpPr/>
          <p:nvPr/>
        </p:nvSpPr>
        <p:spPr>
          <a:xfrm>
            <a:off x="1673052" y="894217"/>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5">
            <a:extLst>
              <a:ext uri="{FF2B5EF4-FFF2-40B4-BE49-F238E27FC236}">
                <a16:creationId xmlns:a16="http://schemas.microsoft.com/office/drawing/2014/main" id="{39BEDD67-AC64-439E-4B84-AD99C7A248DD}"/>
              </a:ext>
            </a:extLst>
          </p:cNvPr>
          <p:cNvSpPr/>
          <p:nvPr/>
        </p:nvSpPr>
        <p:spPr>
          <a:xfrm>
            <a:off x="2381616" y="1619328"/>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15">
            <a:extLst>
              <a:ext uri="{FF2B5EF4-FFF2-40B4-BE49-F238E27FC236}">
                <a16:creationId xmlns:a16="http://schemas.microsoft.com/office/drawing/2014/main" id="{FFF20254-12C3-DB86-5F6F-E366F9E6F5D7}"/>
              </a:ext>
            </a:extLst>
          </p:cNvPr>
          <p:cNvSpPr/>
          <p:nvPr/>
        </p:nvSpPr>
        <p:spPr>
          <a:xfrm>
            <a:off x="1187624" y="2555837"/>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15">
            <a:extLst>
              <a:ext uri="{FF2B5EF4-FFF2-40B4-BE49-F238E27FC236}">
                <a16:creationId xmlns:a16="http://schemas.microsoft.com/office/drawing/2014/main" id="{CF804FD5-137B-8B00-AEFB-770F4000AC20}"/>
              </a:ext>
            </a:extLst>
          </p:cNvPr>
          <p:cNvSpPr/>
          <p:nvPr/>
        </p:nvSpPr>
        <p:spPr>
          <a:xfrm>
            <a:off x="1427606" y="2393937"/>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15">
            <a:extLst>
              <a:ext uri="{FF2B5EF4-FFF2-40B4-BE49-F238E27FC236}">
                <a16:creationId xmlns:a16="http://schemas.microsoft.com/office/drawing/2014/main" id="{0A7EEC20-1FD9-0C31-5345-516A319921FE}"/>
              </a:ext>
            </a:extLst>
          </p:cNvPr>
          <p:cNvSpPr/>
          <p:nvPr/>
        </p:nvSpPr>
        <p:spPr>
          <a:xfrm>
            <a:off x="1896188" y="2622537"/>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Oval 23">
            <a:extLst>
              <a:ext uri="{FF2B5EF4-FFF2-40B4-BE49-F238E27FC236}">
                <a16:creationId xmlns:a16="http://schemas.microsoft.com/office/drawing/2014/main" id="{39B82561-6B11-1D66-0E86-A9AAC6BC5C78}"/>
              </a:ext>
            </a:extLst>
          </p:cNvPr>
          <p:cNvSpPr/>
          <p:nvPr/>
        </p:nvSpPr>
        <p:spPr>
          <a:xfrm>
            <a:off x="5809935" y="2199401"/>
            <a:ext cx="481851" cy="238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924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animBg="1"/>
      <p:bldP spid="12" grpId="0" animBg="1"/>
      <p:bldP spid="17" grpId="0"/>
      <p:bldP spid="2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D96A-870B-0935-572E-6AC34D795C0E}"/>
            </a:ext>
          </a:extLst>
        </p:cNvPr>
        <p:cNvGrpSpPr/>
        <p:nvPr/>
      </p:nvGrpSpPr>
      <p:grpSpPr>
        <a:xfrm>
          <a:off x="0" y="0"/>
          <a:ext cx="0" cy="0"/>
          <a:chOff x="0" y="0"/>
          <a:chExt cx="0" cy="0"/>
        </a:xfrm>
      </p:grpSpPr>
      <p:pic>
        <p:nvPicPr>
          <p:cNvPr id="117762" name="Picture 5" descr="f39_02">
            <a:extLst>
              <a:ext uri="{FF2B5EF4-FFF2-40B4-BE49-F238E27FC236}">
                <a16:creationId xmlns:a16="http://schemas.microsoft.com/office/drawing/2014/main" id="{5893BB85-1A0A-6E27-9F3B-A59BDA51F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87"/>
          <a:stretch/>
        </p:blipFill>
        <p:spPr bwMode="auto">
          <a:xfrm>
            <a:off x="4572000" y="765176"/>
            <a:ext cx="3926667" cy="31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7763" name="Text Box 6">
                <a:extLst>
                  <a:ext uri="{FF2B5EF4-FFF2-40B4-BE49-F238E27FC236}">
                    <a16:creationId xmlns:a16="http://schemas.microsoft.com/office/drawing/2014/main" id="{BFE94B64-7C76-4F15-8A9B-3B9BED2A3DB8}"/>
                  </a:ext>
                </a:extLst>
              </p:cNvPr>
              <p:cNvSpPr txBox="1">
                <a:spLocks noChangeArrowheads="1"/>
              </p:cNvSpPr>
              <p:nvPr/>
            </p:nvSpPr>
            <p:spPr bwMode="auto">
              <a:xfrm>
                <a:off x="1403350" y="286487"/>
                <a:ext cx="70953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若有光電流時，將測得的截止電壓</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oMath>
                </a14:m>
                <a:r>
                  <a:rPr lang="zh-TW" altLang="en-US" sz="1800" dirty="0">
                    <a:solidFill>
                      <a:schemeClr val="tx1"/>
                    </a:solidFill>
                  </a:rPr>
                  <a:t>對光的頻率作圖，呈線性關係！</a:t>
                </a:r>
              </a:p>
            </p:txBody>
          </p:sp>
        </mc:Choice>
        <mc:Fallback xmlns="">
          <p:sp>
            <p:nvSpPr>
              <p:cNvPr id="117763" name="Text Box 6">
                <a:extLst>
                  <a:ext uri="{FF2B5EF4-FFF2-40B4-BE49-F238E27FC236}">
                    <a16:creationId xmlns:a16="http://schemas.microsoft.com/office/drawing/2014/main" id="{BFE94B64-7C76-4F15-8A9B-3B9BED2A3DB8}"/>
                  </a:ext>
                </a:extLst>
              </p:cNvPr>
              <p:cNvSpPr txBox="1">
                <a:spLocks noRot="1" noChangeAspect="1" noMove="1" noResize="1" noEditPoints="1" noAdjustHandles="1" noChangeArrowheads="1" noChangeShapeType="1" noTextEdit="1"/>
              </p:cNvSpPr>
              <p:nvPr/>
            </p:nvSpPr>
            <p:spPr bwMode="auto">
              <a:xfrm>
                <a:off x="1403350" y="286487"/>
                <a:ext cx="7095317" cy="369332"/>
              </a:xfrm>
              <a:prstGeom prst="rect">
                <a:avLst/>
              </a:prstGeom>
              <a:blipFill>
                <a:blip r:embed="rId3"/>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766" name="文字方塊 9">
                <a:extLst>
                  <a:ext uri="{FF2B5EF4-FFF2-40B4-BE49-F238E27FC236}">
                    <a16:creationId xmlns:a16="http://schemas.microsoft.com/office/drawing/2014/main" id="{EEB690E0-E3A0-C671-77E0-A8253D127C90}"/>
                  </a:ext>
                </a:extLst>
              </p:cNvPr>
              <p:cNvSpPr txBox="1">
                <a:spLocks noChangeArrowheads="1"/>
              </p:cNvSpPr>
              <p:nvPr/>
            </p:nvSpPr>
            <p:spPr bwMode="auto">
              <a:xfrm>
                <a:off x="1404973" y="3909234"/>
                <a:ext cx="693545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這是因為</a:t>
                </a:r>
                <a14:m>
                  <m:oMath xmlns:m="http://schemas.openxmlformats.org/officeDocument/2006/math">
                    <m:r>
                      <a:rPr lang="en-US" altLang="zh-TW" sz="1800" i="1" dirty="0" smtClean="0">
                        <a:latin typeface="Cambria Math"/>
                        <a:cs typeface="Times New Roman" pitchFamily="18" charset="0"/>
                      </a:rPr>
                      <m:t>𝑒</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oMath>
                </a14:m>
                <a:r>
                  <a:rPr lang="zh-TW" altLang="en-US" sz="1800" dirty="0">
                    <a:cs typeface="Times New Roman" pitchFamily="18" charset="0"/>
                  </a:rPr>
                  <a:t>即是光電子的最大動能。右圖的實驗結果顯示：</a:t>
                </a:r>
              </a:p>
            </p:txBody>
          </p:sp>
        </mc:Choice>
        <mc:Fallback xmlns="">
          <p:sp>
            <p:nvSpPr>
              <p:cNvPr id="117766" name="文字方塊 9">
                <a:extLst>
                  <a:ext uri="{FF2B5EF4-FFF2-40B4-BE49-F238E27FC236}">
                    <a16:creationId xmlns:a16="http://schemas.microsoft.com/office/drawing/2014/main" id="{EEB690E0-E3A0-C671-77E0-A8253D127C90}"/>
                  </a:ext>
                </a:extLst>
              </p:cNvPr>
              <p:cNvSpPr txBox="1">
                <a:spLocks noRot="1" noChangeAspect="1" noMove="1" noResize="1" noEditPoints="1" noAdjustHandles="1" noChangeArrowheads="1" noChangeShapeType="1" noTextEdit="1"/>
              </p:cNvSpPr>
              <p:nvPr/>
            </p:nvSpPr>
            <p:spPr bwMode="auto">
              <a:xfrm>
                <a:off x="1404973" y="3909234"/>
                <a:ext cx="6935455" cy="369332"/>
              </a:xfrm>
              <a:prstGeom prst="rect">
                <a:avLst/>
              </a:prstGeom>
              <a:blipFill>
                <a:blip r:embed="rId4"/>
                <a:stretch>
                  <a:fillRect l="-73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7767" name="Picture 11" descr="4009">
            <a:extLst>
              <a:ext uri="{FF2B5EF4-FFF2-40B4-BE49-F238E27FC236}">
                <a16:creationId xmlns:a16="http://schemas.microsoft.com/office/drawing/2014/main" id="{AB1A74C9-7DCD-2CB1-95D5-02B54F101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33" y="765176"/>
            <a:ext cx="3384054" cy="31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1" descr="4009">
            <a:extLst>
              <a:ext uri="{FF2B5EF4-FFF2-40B4-BE49-F238E27FC236}">
                <a16:creationId xmlns:a16="http://schemas.microsoft.com/office/drawing/2014/main" id="{DC4FE306-433E-873F-5051-744C6582C0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348" t="12701" r="58557" b="76387"/>
          <a:stretch>
            <a:fillRect/>
          </a:stretch>
        </p:blipFill>
        <p:spPr bwMode="auto">
          <a:xfrm>
            <a:off x="2805920" y="33575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a:extLst>
              <a:ext uri="{FF2B5EF4-FFF2-40B4-BE49-F238E27FC236}">
                <a16:creationId xmlns:a16="http://schemas.microsoft.com/office/drawing/2014/main" id="{1E9B5862-C31F-C0A7-25D5-975E99AB3879}"/>
              </a:ext>
            </a:extLst>
          </p:cNvPr>
          <p:cNvSpPr/>
          <p:nvPr/>
        </p:nvSpPr>
        <p:spPr>
          <a:xfrm>
            <a:off x="3093257"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a:extLst>
              <a:ext uri="{FF2B5EF4-FFF2-40B4-BE49-F238E27FC236}">
                <a16:creationId xmlns:a16="http://schemas.microsoft.com/office/drawing/2014/main" id="{10405146-0BF2-3D97-0541-20D82694FE43}"/>
              </a:ext>
            </a:extLst>
          </p:cNvPr>
          <p:cNvSpPr/>
          <p:nvPr/>
        </p:nvSpPr>
        <p:spPr>
          <a:xfrm>
            <a:off x="1797857"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a:extLst>
              <a:ext uri="{FF2B5EF4-FFF2-40B4-BE49-F238E27FC236}">
                <a16:creationId xmlns:a16="http://schemas.microsoft.com/office/drawing/2014/main" id="{CB40B70B-EAAE-2A17-2FF4-EC46A657C85E}"/>
              </a:ext>
            </a:extLst>
          </p:cNvPr>
          <p:cNvSpPr/>
          <p:nvPr/>
        </p:nvSpPr>
        <p:spPr>
          <a:xfrm>
            <a:off x="1508932" y="1701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a:extLst>
              <a:ext uri="{FF2B5EF4-FFF2-40B4-BE49-F238E27FC236}">
                <a16:creationId xmlns:a16="http://schemas.microsoft.com/office/drawing/2014/main" id="{99B20E80-88C0-EF8C-DB97-5ECB1FAF1F02}"/>
              </a:ext>
            </a:extLst>
          </p:cNvPr>
          <p:cNvSpPr/>
          <p:nvPr/>
        </p:nvSpPr>
        <p:spPr>
          <a:xfrm>
            <a:off x="861232"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7773" name="文字方塊 16">
                <a:extLst>
                  <a:ext uri="{FF2B5EF4-FFF2-40B4-BE49-F238E27FC236}">
                    <a16:creationId xmlns:a16="http://schemas.microsoft.com/office/drawing/2014/main" id="{F26A7531-ED85-893E-B5CE-FFD2771D7013}"/>
                  </a:ext>
                </a:extLst>
              </p:cNvPr>
              <p:cNvSpPr txBox="1">
                <a:spLocks noChangeArrowheads="1"/>
              </p:cNvSpPr>
              <p:nvPr/>
            </p:nvSpPr>
            <p:spPr bwMode="auto">
              <a:xfrm>
                <a:off x="1403350" y="5373688"/>
                <a:ext cx="62649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cs typeface="Times New Roman" pitchFamily="18" charset="0"/>
                  </a:rPr>
                  <a:t>是光電子離開電極所需克服的束縛能：</a:t>
                </a:r>
                <a:r>
                  <a:rPr lang="en-US" altLang="zh-TW" sz="1800" dirty="0">
                    <a:latin typeface="Times New Roman" panose="02020603050405020304" pitchFamily="18" charset="0"/>
                    <a:cs typeface="Times New Roman" panose="02020603050405020304" pitchFamily="18" charset="0"/>
                  </a:rPr>
                  <a:t>Work Function</a:t>
                </a:r>
                <a:r>
                  <a:rPr lang="zh-TW" altLang="en-US" sz="1800" dirty="0">
                    <a:latin typeface="Times New Roman" panose="02020603050405020304" pitchFamily="18" charset="0"/>
                    <a:cs typeface="Times New Roman" panose="02020603050405020304" pitchFamily="18" charset="0"/>
                  </a:rPr>
                  <a:t>：</a:t>
                </a:r>
              </a:p>
            </p:txBody>
          </p:sp>
        </mc:Choice>
        <mc:Fallback xmlns="">
          <p:sp>
            <p:nvSpPr>
              <p:cNvPr id="117773" name="文字方塊 16">
                <a:extLst>
                  <a:ext uri="{FF2B5EF4-FFF2-40B4-BE49-F238E27FC236}">
                    <a16:creationId xmlns:a16="http://schemas.microsoft.com/office/drawing/2014/main" id="{F26A7531-ED85-893E-B5CE-FFD2771D7013}"/>
                  </a:ext>
                </a:extLst>
              </p:cNvPr>
              <p:cNvSpPr txBox="1">
                <a:spLocks noRot="1" noChangeAspect="1" noMove="1" noResize="1" noEditPoints="1" noAdjustHandles="1" noChangeArrowheads="1" noChangeShapeType="1" noTextEdit="1"/>
              </p:cNvSpPr>
              <p:nvPr/>
            </p:nvSpPr>
            <p:spPr bwMode="auto">
              <a:xfrm>
                <a:off x="1403350" y="5373688"/>
                <a:ext cx="6264994" cy="369332"/>
              </a:xfrm>
              <a:prstGeom prst="rect">
                <a:avLst/>
              </a:prstGeom>
              <a:blipFill>
                <a:blip r:embed="rId7"/>
                <a:stretch>
                  <a:fillRect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774" name="文字方塊 19">
                <a:extLst>
                  <a:ext uri="{FF2B5EF4-FFF2-40B4-BE49-F238E27FC236}">
                    <a16:creationId xmlns:a16="http://schemas.microsoft.com/office/drawing/2014/main" id="{FD1A8FF2-8C0C-166B-2C3D-9C72C07D2AED}"/>
                  </a:ext>
                </a:extLst>
              </p:cNvPr>
              <p:cNvSpPr txBox="1">
                <a:spLocks noChangeArrowheads="1"/>
              </p:cNvSpPr>
              <p:nvPr/>
            </p:nvSpPr>
            <p:spPr bwMode="auto">
              <a:xfrm>
                <a:off x="1403350" y="6237288"/>
                <a:ext cx="709531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直線的斜率即是</a:t>
                </a:r>
                <a:r>
                  <a:rPr lang="en-US" altLang="zh-TW" sz="1800" dirty="0">
                    <a:solidFill>
                      <a:srgbClr val="FF0000"/>
                    </a:solidFill>
                    <a:latin typeface="Times New Roman" panose="02020603050405020304" pitchFamily="18" charset="0"/>
                    <a:cs typeface="Times New Roman" panose="02020603050405020304" pitchFamily="18" charset="0"/>
                  </a:rPr>
                  <a:t>Planck</a:t>
                </a:r>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a:rPr>
                      <m:t>h</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𝑒</m:t>
                    </m:r>
                  </m:oMath>
                </a14:m>
                <a:r>
                  <a:rPr lang="zh-TW" altLang="en-US" sz="1800" dirty="0">
                    <a:solidFill>
                      <a:srgbClr val="FF0000"/>
                    </a:solidFill>
                  </a:rPr>
                  <a:t>。這是最容易測蒲朗克常數的辦法。</a:t>
                </a:r>
              </a:p>
            </p:txBody>
          </p:sp>
        </mc:Choice>
        <mc:Fallback xmlns="">
          <p:sp>
            <p:nvSpPr>
              <p:cNvPr id="117774" name="文字方塊 19">
                <a:extLst>
                  <a:ext uri="{FF2B5EF4-FFF2-40B4-BE49-F238E27FC236}">
                    <a16:creationId xmlns:a16="http://schemas.microsoft.com/office/drawing/2014/main" id="{FD1A8FF2-8C0C-166B-2C3D-9C72C07D2AED}"/>
                  </a:ext>
                </a:extLst>
              </p:cNvPr>
              <p:cNvSpPr txBox="1">
                <a:spLocks noRot="1" noChangeAspect="1" noMove="1" noResize="1" noEditPoints="1" noAdjustHandles="1" noChangeArrowheads="1" noChangeShapeType="1" noTextEdit="1"/>
              </p:cNvSpPr>
              <p:nvPr/>
            </p:nvSpPr>
            <p:spPr bwMode="auto">
              <a:xfrm>
                <a:off x="1403350" y="6237288"/>
                <a:ext cx="7095318" cy="369332"/>
              </a:xfrm>
              <a:prstGeom prst="rect">
                <a:avLst/>
              </a:prstGeom>
              <a:blipFill>
                <a:blip r:embed="rId8"/>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7775" name="Text Box 9">
            <a:extLst>
              <a:ext uri="{FF2B5EF4-FFF2-40B4-BE49-F238E27FC236}">
                <a16:creationId xmlns:a16="http://schemas.microsoft.com/office/drawing/2014/main" id="{8F788B5E-F806-79E5-6F95-8F6BFB9371C4}"/>
              </a:ext>
            </a:extLst>
          </p:cNvPr>
          <p:cNvSpPr txBox="1">
            <a:spLocks noChangeArrowheads="1"/>
          </p:cNvSpPr>
          <p:nvPr/>
        </p:nvSpPr>
        <p:spPr bwMode="auto">
          <a:xfrm>
            <a:off x="1403350" y="4941888"/>
            <a:ext cx="590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光交給電子的能量就是光量子</a:t>
            </a:r>
          </a:p>
        </p:txBody>
      </p:sp>
      <mc:AlternateContent xmlns:mc="http://schemas.openxmlformats.org/markup-compatibility/2006" xmlns:a14="http://schemas.microsoft.com/office/drawing/2010/main">
        <mc:Choice Requires="a14">
          <p:sp>
            <p:nvSpPr>
              <p:cNvPr id="117776" name="文字方塊 10">
                <a:extLst>
                  <a:ext uri="{FF2B5EF4-FFF2-40B4-BE49-F238E27FC236}">
                    <a16:creationId xmlns:a16="http://schemas.microsoft.com/office/drawing/2014/main" id="{FA866D80-9F3D-D5FD-40EF-8097843F485C}"/>
                  </a:ext>
                </a:extLst>
              </p:cNvPr>
              <p:cNvSpPr txBox="1">
                <a:spLocks noChangeArrowheads="1"/>
              </p:cNvSpPr>
              <p:nvPr/>
            </p:nvSpPr>
            <p:spPr bwMode="auto">
              <a:xfrm>
                <a:off x="1403350" y="5805488"/>
                <a:ext cx="75611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光量子能量</a:t>
                </a:r>
                <a14:m>
                  <m:oMath xmlns:m="http://schemas.openxmlformats.org/officeDocument/2006/math">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oMath>
                </a14:m>
                <a:r>
                  <a:rPr lang="zh-TW" altLang="en-US" sz="1800" dirty="0"/>
                  <a:t>低於</a:t>
                </a: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t>，</a:t>
                </a:r>
                <a14:m>
                  <m:oMath xmlns:m="http://schemas.openxmlformats.org/officeDocument/2006/math">
                    <m:r>
                      <a:rPr lang="zh-TW" altLang="en-US" sz="1800" i="1">
                        <a:latin typeface="Cambria Math" panose="02040503050406030204" pitchFamily="18" charset="0"/>
                      </a:rPr>
                      <m:t>𝜈</m:t>
                    </m:r>
                    <m:r>
                      <a:rPr lang="en-US" altLang="zh-TW" sz="1800" i="1">
                        <a:latin typeface="Cambria Math" panose="02040503050406030204" pitchFamily="18" charset="0"/>
                      </a:rPr>
                      <m:t>&lt;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𝜈</m:t>
                        </m:r>
                      </m:e>
                      <m:sub>
                        <m:r>
                          <a:rPr lang="en-US" altLang="zh-TW" sz="1800" i="1">
                            <a:latin typeface="Cambria Math" panose="02040503050406030204" pitchFamily="18" charset="0"/>
                          </a:rPr>
                          <m:t>0</m:t>
                        </m:r>
                      </m:sub>
                    </m:sSub>
                  </m:oMath>
                </a14:m>
                <a:r>
                  <a:rPr lang="zh-TW" altLang="en-US" sz="1800" dirty="0"/>
                  <a:t>，即無法打出電子。</a:t>
                </a:r>
              </a:p>
            </p:txBody>
          </p:sp>
        </mc:Choice>
        <mc:Fallback xmlns="">
          <p:sp>
            <p:nvSpPr>
              <p:cNvPr id="117776" name="文字方塊 10">
                <a:extLst>
                  <a:ext uri="{FF2B5EF4-FFF2-40B4-BE49-F238E27FC236}">
                    <a16:creationId xmlns:a16="http://schemas.microsoft.com/office/drawing/2014/main" id="{FA866D80-9F3D-D5FD-40EF-8097843F485C}"/>
                  </a:ext>
                </a:extLst>
              </p:cNvPr>
              <p:cNvSpPr txBox="1">
                <a:spLocks noRot="1" noChangeAspect="1" noMove="1" noResize="1" noEditPoints="1" noAdjustHandles="1" noChangeArrowheads="1" noChangeShapeType="1" noTextEdit="1"/>
              </p:cNvSpPr>
              <p:nvPr/>
            </p:nvSpPr>
            <p:spPr bwMode="auto">
              <a:xfrm>
                <a:off x="1403350" y="5805488"/>
                <a:ext cx="7561138" cy="369332"/>
              </a:xfrm>
              <a:prstGeom prst="rect">
                <a:avLst/>
              </a:prstGeom>
              <a:blipFill>
                <a:blip r:embed="rId9"/>
                <a:stretch>
                  <a:fillRect l="-67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B05612DE-378E-32D6-EC75-104A5EFD8061}"/>
                  </a:ext>
                </a:extLst>
              </p:cNvPr>
              <p:cNvSpPr txBox="1"/>
              <p:nvPr/>
            </p:nvSpPr>
            <p:spPr>
              <a:xfrm>
                <a:off x="4535847" y="4994473"/>
                <a:ext cx="94904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2" name="文字方塊 1">
                <a:extLst>
                  <a:ext uri="{FF2B5EF4-FFF2-40B4-BE49-F238E27FC236}">
                    <a16:creationId xmlns:a16="http://schemas.microsoft.com/office/drawing/2014/main" id="{B05612DE-378E-32D6-EC75-104A5EFD8061}"/>
                  </a:ext>
                </a:extLst>
              </p:cNvPr>
              <p:cNvSpPr txBox="1">
                <a:spLocks noRot="1" noChangeAspect="1" noMove="1" noResize="1" noEditPoints="1" noAdjustHandles="1" noChangeArrowheads="1" noChangeShapeType="1" noTextEdit="1"/>
              </p:cNvSpPr>
              <p:nvPr/>
            </p:nvSpPr>
            <p:spPr>
              <a:xfrm>
                <a:off x="4535847" y="4994473"/>
                <a:ext cx="9490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C280657A-584C-6F5F-7859-6ADCDCA93983}"/>
                  </a:ext>
                </a:extLst>
              </p:cNvPr>
              <p:cNvSpPr txBox="1"/>
              <p:nvPr/>
            </p:nvSpPr>
            <p:spPr>
              <a:xfrm>
                <a:off x="1504631" y="4368506"/>
                <a:ext cx="219072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𝑒</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𝐾</m:t>
                          </m:r>
                        </m:e>
                        <m:sub>
                          <m:r>
                            <a:rPr lang="en-US" altLang="zh-TW" sz="1800" b="0" i="1" smtClean="0">
                              <a:latin typeface="Cambria Math" panose="02040503050406030204" pitchFamily="18" charset="0"/>
                            </a:rPr>
                            <m:t>𝑒</m:t>
                          </m:r>
                        </m:sub>
                      </m:sSub>
                      <m:r>
                        <a:rPr lang="en-US" altLang="zh-TW" sz="1800" b="0" i="1" smtClean="0">
                          <a:latin typeface="Cambria Math" panose="02040503050406030204" pitchFamily="18" charset="0"/>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𝑊</m:t>
                      </m:r>
                    </m:oMath>
                  </m:oMathPara>
                </a14:m>
                <a:endParaRPr lang="zh-TW" altLang="en-US" sz="1800" dirty="0"/>
              </a:p>
            </p:txBody>
          </p:sp>
        </mc:Choice>
        <mc:Fallback xmlns="">
          <p:sp>
            <p:nvSpPr>
              <p:cNvPr id="3" name="文字方塊 1">
                <a:extLst>
                  <a:ext uri="{FF2B5EF4-FFF2-40B4-BE49-F238E27FC236}">
                    <a16:creationId xmlns:a16="http://schemas.microsoft.com/office/drawing/2014/main" id="{C280657A-584C-6F5F-7859-6ADCDCA93983}"/>
                  </a:ext>
                </a:extLst>
              </p:cNvPr>
              <p:cNvSpPr txBox="1">
                <a:spLocks noRot="1" noChangeAspect="1" noMove="1" noResize="1" noEditPoints="1" noAdjustHandles="1" noChangeArrowheads="1" noChangeShapeType="1" noTextEdit="1"/>
              </p:cNvSpPr>
              <p:nvPr/>
            </p:nvSpPr>
            <p:spPr>
              <a:xfrm>
                <a:off x="1504631" y="4368506"/>
                <a:ext cx="219072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D2DE57-453D-C2AC-63F3-418C7EC0B4A0}"/>
                  </a:ext>
                </a:extLst>
              </p:cNvPr>
              <p:cNvSpPr txBox="1"/>
              <p:nvPr/>
            </p:nvSpPr>
            <p:spPr>
              <a:xfrm>
                <a:off x="7260562" y="5369274"/>
                <a:ext cx="1079866"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a:rPr>
                        <m:t>h</m:t>
                      </m:r>
                      <m:sSub>
                        <m:sSubPr>
                          <m:ctrlPr>
                            <a:rPr lang="en-US" altLang="zh-TW" sz="1800" i="1" smtClean="0">
                              <a:latin typeface="Cambria Math" panose="02040503050406030204" pitchFamily="18" charset="0"/>
                            </a:rPr>
                          </m:ctrlPr>
                        </m:sSubPr>
                        <m:e>
                          <m:r>
                            <a:rPr lang="en-US" altLang="zh-TW" sz="1800" i="1" smtClean="0">
                              <a:latin typeface="Cambria Math" panose="02040503050406030204" pitchFamily="18" charset="0"/>
                              <a:ea typeface="Cambria Math" panose="02040503050406030204" pitchFamily="18" charset="0"/>
                            </a:rPr>
                            <m:t>𝜈</m:t>
                          </m:r>
                        </m:e>
                        <m:sub>
                          <m:r>
                            <a:rPr lang="en-US" altLang="zh-TW" sz="1800" b="0" i="1" smtClean="0">
                              <a:latin typeface="Cambria Math" panose="02040503050406030204" pitchFamily="18" charset="0"/>
                            </a:rPr>
                            <m:t>0</m:t>
                          </m:r>
                        </m:sub>
                      </m:sSub>
                    </m:oMath>
                  </m:oMathPara>
                </a14:m>
                <a:endParaRPr lang="en-TW" dirty="0"/>
              </a:p>
            </p:txBody>
          </p:sp>
        </mc:Choice>
        <mc:Fallback xmlns="">
          <p:sp>
            <p:nvSpPr>
              <p:cNvPr id="5" name="TextBox 4">
                <a:extLst>
                  <a:ext uri="{FF2B5EF4-FFF2-40B4-BE49-F238E27FC236}">
                    <a16:creationId xmlns:a16="http://schemas.microsoft.com/office/drawing/2014/main" id="{75D2DE57-453D-C2AC-63F3-418C7EC0B4A0}"/>
                  </a:ext>
                </a:extLst>
              </p:cNvPr>
              <p:cNvSpPr txBox="1">
                <a:spLocks noRot="1" noChangeAspect="1" noMove="1" noResize="1" noEditPoints="1" noAdjustHandles="1" noChangeArrowheads="1" noChangeShapeType="1" noTextEdit="1"/>
              </p:cNvSpPr>
              <p:nvPr/>
            </p:nvSpPr>
            <p:spPr>
              <a:xfrm>
                <a:off x="7260562" y="5369274"/>
                <a:ext cx="1079866" cy="369332"/>
              </a:xfrm>
              <a:prstGeom prst="rect">
                <a:avLst/>
              </a:prstGeom>
              <a:blipFill>
                <a:blip r:embed="rId12"/>
                <a:stretch>
                  <a:fillRect/>
                </a:stretch>
              </a:blipFill>
            </p:spPr>
            <p:txBody>
              <a:bodyPr/>
              <a:lstStyle/>
              <a:p>
                <a:r>
                  <a:rPr lang="en-US">
                    <a:noFill/>
                  </a:rPr>
                  <a:t> </a:t>
                </a:r>
              </a:p>
            </p:txBody>
          </p:sp>
        </mc:Fallback>
      </mc:AlternateContent>
      <p:pic>
        <p:nvPicPr>
          <p:cNvPr id="4" name="Graphic 3" descr="Cat with solid fill">
            <a:extLst>
              <a:ext uri="{FF2B5EF4-FFF2-40B4-BE49-F238E27FC236}">
                <a16:creationId xmlns:a16="http://schemas.microsoft.com/office/drawing/2014/main" id="{F38FC76A-9011-FFEF-95F3-FE7953360E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70696C7-5F59-F11C-B38A-9E2EA6EF5238}"/>
                  </a:ext>
                </a:extLst>
              </p:cNvPr>
              <p:cNvSpPr txBox="1"/>
              <p:nvPr/>
            </p:nvSpPr>
            <p:spPr>
              <a:xfrm>
                <a:off x="4431089" y="1025976"/>
                <a:ext cx="51992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oMath>
                  </m:oMathPara>
                </a14:m>
                <a:endParaRPr lang="en-US" sz="1800" dirty="0"/>
              </a:p>
            </p:txBody>
          </p:sp>
        </mc:Choice>
        <mc:Fallback xmlns="">
          <p:sp>
            <p:nvSpPr>
              <p:cNvPr id="7" name="TextBox 6">
                <a:extLst>
                  <a:ext uri="{FF2B5EF4-FFF2-40B4-BE49-F238E27FC236}">
                    <a16:creationId xmlns:a16="http://schemas.microsoft.com/office/drawing/2014/main" id="{970696C7-5F59-F11C-B38A-9E2EA6EF5238}"/>
                  </a:ext>
                </a:extLst>
              </p:cNvPr>
              <p:cNvSpPr txBox="1">
                <a:spLocks noRot="1" noChangeAspect="1" noMove="1" noResize="1" noEditPoints="1" noAdjustHandles="1" noChangeArrowheads="1" noChangeShapeType="1" noTextEdit="1"/>
              </p:cNvSpPr>
              <p:nvPr/>
            </p:nvSpPr>
            <p:spPr>
              <a:xfrm>
                <a:off x="4431089" y="1025976"/>
                <a:ext cx="519920"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2EB6E3-D72C-AE59-C1D1-4CD097937D00}"/>
                  </a:ext>
                </a:extLst>
              </p:cNvPr>
              <p:cNvSpPr txBox="1"/>
              <p:nvPr/>
            </p:nvSpPr>
            <p:spPr>
              <a:xfrm>
                <a:off x="5796136" y="3001701"/>
                <a:ext cx="360040"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i="1" smtClean="0">
                              <a:latin typeface="Cambria Math" panose="02040503050406030204" pitchFamily="18" charset="0"/>
                              <a:ea typeface="Cambria Math" panose="02040503050406030204" pitchFamily="18" charset="0"/>
                            </a:rPr>
                            <m:t>𝜈</m:t>
                          </m:r>
                        </m:e>
                        <m:sub>
                          <m:r>
                            <a:rPr lang="en-US" altLang="zh-TW" sz="1400" b="0" i="1" smtClean="0">
                              <a:latin typeface="Cambria Math" panose="02040503050406030204" pitchFamily="18" charset="0"/>
                            </a:rPr>
                            <m:t>0</m:t>
                          </m:r>
                        </m:sub>
                      </m:sSub>
                    </m:oMath>
                  </m:oMathPara>
                </a14:m>
                <a:endParaRPr lang="en-TW" sz="1400" dirty="0"/>
              </a:p>
            </p:txBody>
          </p:sp>
        </mc:Choice>
        <mc:Fallback xmlns="">
          <p:sp>
            <p:nvSpPr>
              <p:cNvPr id="8" name="TextBox 7">
                <a:extLst>
                  <a:ext uri="{FF2B5EF4-FFF2-40B4-BE49-F238E27FC236}">
                    <a16:creationId xmlns:a16="http://schemas.microsoft.com/office/drawing/2014/main" id="{EB2EB6E3-D72C-AE59-C1D1-4CD097937D00}"/>
                  </a:ext>
                </a:extLst>
              </p:cNvPr>
              <p:cNvSpPr txBox="1">
                <a:spLocks noRot="1" noChangeAspect="1" noMove="1" noResize="1" noEditPoints="1" noAdjustHandles="1" noChangeArrowheads="1" noChangeShapeType="1" noTextEdit="1"/>
              </p:cNvSpPr>
              <p:nvPr/>
            </p:nvSpPr>
            <p:spPr>
              <a:xfrm>
                <a:off x="5796136" y="3001701"/>
                <a:ext cx="360040" cy="30777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
                <a:extLst>
                  <a:ext uri="{FF2B5EF4-FFF2-40B4-BE49-F238E27FC236}">
                    <a16:creationId xmlns:a16="http://schemas.microsoft.com/office/drawing/2014/main" id="{BBB2EE8B-FD52-0E5B-F975-AB30A9160C2C}"/>
                  </a:ext>
                </a:extLst>
              </p:cNvPr>
              <p:cNvSpPr txBox="1"/>
              <p:nvPr/>
            </p:nvSpPr>
            <p:spPr>
              <a:xfrm>
                <a:off x="3943947" y="4282091"/>
                <a:ext cx="1563505" cy="61824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h</m:t>
                          </m:r>
                        </m:num>
                        <m:den>
                          <m:r>
                            <a:rPr lang="en-US" altLang="zh-TW" sz="1800" b="0" i="1" smtClean="0">
                              <a:latin typeface="Cambria Math" panose="02040503050406030204" pitchFamily="18" charset="0"/>
                            </a:rPr>
                            <m:t>𝑒</m:t>
                          </m:r>
                        </m:den>
                      </m:f>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i="1">
                              <a:latin typeface="Cambria Math" panose="02040503050406030204" pitchFamily="18" charset="0"/>
                            </a:rPr>
                            <m:t>𝑊</m:t>
                          </m:r>
                        </m:num>
                        <m:den>
                          <m:r>
                            <a:rPr lang="en-US" altLang="zh-TW" sz="1800" b="0" i="1" smtClean="0">
                              <a:latin typeface="Cambria Math" panose="02040503050406030204" pitchFamily="18" charset="0"/>
                            </a:rPr>
                            <m:t>𝑒</m:t>
                          </m:r>
                        </m:den>
                      </m:f>
                    </m:oMath>
                  </m:oMathPara>
                </a14:m>
                <a:endParaRPr lang="zh-TW" altLang="en-US" sz="1800" dirty="0"/>
              </a:p>
            </p:txBody>
          </p:sp>
        </mc:Choice>
        <mc:Fallback xmlns="">
          <p:sp>
            <p:nvSpPr>
              <p:cNvPr id="6" name="文字方塊 1">
                <a:extLst>
                  <a:ext uri="{FF2B5EF4-FFF2-40B4-BE49-F238E27FC236}">
                    <a16:creationId xmlns:a16="http://schemas.microsoft.com/office/drawing/2014/main" id="{BBB2EE8B-FD52-0E5B-F975-AB30A9160C2C}"/>
                  </a:ext>
                </a:extLst>
              </p:cNvPr>
              <p:cNvSpPr txBox="1">
                <a:spLocks noRot="1" noChangeAspect="1" noMove="1" noResize="1" noEditPoints="1" noAdjustHandles="1" noChangeArrowheads="1" noChangeShapeType="1" noTextEdit="1"/>
              </p:cNvSpPr>
              <p:nvPr/>
            </p:nvSpPr>
            <p:spPr>
              <a:xfrm>
                <a:off x="3943947" y="4282091"/>
                <a:ext cx="1563505" cy="618246"/>
              </a:xfrm>
              <a:prstGeom prst="rect">
                <a:avLst/>
              </a:prstGeom>
              <a:blipFill>
                <a:blip r:embed="rId18"/>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23097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7773"/>
                                        </p:tgtEl>
                                        <p:attrNameLst>
                                          <p:attrName>style.visibility</p:attrName>
                                        </p:attrNameLst>
                                      </p:cBhvr>
                                      <p:to>
                                        <p:strVal val="visible"/>
                                      </p:to>
                                    </p:set>
                                    <p:anim calcmode="lin" valueType="num">
                                      <p:cBhvr additive="base">
                                        <p:cTn id="13" dur="500" fill="hold"/>
                                        <p:tgtEl>
                                          <p:spTgt spid="117773"/>
                                        </p:tgtEl>
                                        <p:attrNameLst>
                                          <p:attrName>ppt_x</p:attrName>
                                        </p:attrNameLst>
                                      </p:cBhvr>
                                      <p:tavLst>
                                        <p:tav tm="0">
                                          <p:val>
                                            <p:strVal val="#ppt_x"/>
                                          </p:val>
                                        </p:tav>
                                        <p:tav tm="100000">
                                          <p:val>
                                            <p:strVal val="#ppt_x"/>
                                          </p:val>
                                        </p:tav>
                                      </p:tavLst>
                                    </p:anim>
                                    <p:anim calcmode="lin" valueType="num">
                                      <p:cBhvr additive="base">
                                        <p:cTn id="14" dur="500" fill="hold"/>
                                        <p:tgtEl>
                                          <p:spTgt spid="1177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7775"/>
                                        </p:tgtEl>
                                        <p:attrNameLst>
                                          <p:attrName>style.visibility</p:attrName>
                                        </p:attrNameLst>
                                      </p:cBhvr>
                                      <p:to>
                                        <p:strVal val="visible"/>
                                      </p:to>
                                    </p:set>
                                    <p:anim calcmode="lin" valueType="num">
                                      <p:cBhvr additive="base">
                                        <p:cTn id="17" dur="500" fill="hold"/>
                                        <p:tgtEl>
                                          <p:spTgt spid="117775"/>
                                        </p:tgtEl>
                                        <p:attrNameLst>
                                          <p:attrName>ppt_x</p:attrName>
                                        </p:attrNameLst>
                                      </p:cBhvr>
                                      <p:tavLst>
                                        <p:tav tm="0">
                                          <p:val>
                                            <p:strVal val="#ppt_x"/>
                                          </p:val>
                                        </p:tav>
                                        <p:tav tm="100000">
                                          <p:val>
                                            <p:strVal val="#ppt_x"/>
                                          </p:val>
                                        </p:tav>
                                      </p:tavLst>
                                    </p:anim>
                                    <p:anim calcmode="lin" valueType="num">
                                      <p:cBhvr additive="base">
                                        <p:cTn id="18" dur="500" fill="hold"/>
                                        <p:tgtEl>
                                          <p:spTgt spid="11777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7776"/>
                                        </p:tgtEl>
                                        <p:attrNameLst>
                                          <p:attrName>style.visibility</p:attrName>
                                        </p:attrNameLst>
                                      </p:cBhvr>
                                      <p:to>
                                        <p:strVal val="visible"/>
                                      </p:to>
                                    </p:set>
                                    <p:anim calcmode="lin" valueType="num">
                                      <p:cBhvr additive="base">
                                        <p:cTn id="29" dur="500" fill="hold"/>
                                        <p:tgtEl>
                                          <p:spTgt spid="117776"/>
                                        </p:tgtEl>
                                        <p:attrNameLst>
                                          <p:attrName>ppt_x</p:attrName>
                                        </p:attrNameLst>
                                      </p:cBhvr>
                                      <p:tavLst>
                                        <p:tav tm="0">
                                          <p:val>
                                            <p:strVal val="#ppt_x"/>
                                          </p:val>
                                        </p:tav>
                                        <p:tav tm="100000">
                                          <p:val>
                                            <p:strVal val="#ppt_x"/>
                                          </p:val>
                                        </p:tav>
                                      </p:tavLst>
                                    </p:anim>
                                    <p:anim calcmode="lin" valueType="num">
                                      <p:cBhvr additive="base">
                                        <p:cTn id="30" dur="500" fill="hold"/>
                                        <p:tgtEl>
                                          <p:spTgt spid="11777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7774"/>
                                        </p:tgtEl>
                                        <p:attrNameLst>
                                          <p:attrName>style.visibility</p:attrName>
                                        </p:attrNameLst>
                                      </p:cBhvr>
                                      <p:to>
                                        <p:strVal val="visible"/>
                                      </p:to>
                                    </p:set>
                                    <p:anim calcmode="lin" valueType="num">
                                      <p:cBhvr additive="base">
                                        <p:cTn id="35" dur="500" fill="hold"/>
                                        <p:tgtEl>
                                          <p:spTgt spid="117774"/>
                                        </p:tgtEl>
                                        <p:attrNameLst>
                                          <p:attrName>ppt_x</p:attrName>
                                        </p:attrNameLst>
                                      </p:cBhvr>
                                      <p:tavLst>
                                        <p:tav tm="0">
                                          <p:val>
                                            <p:strVal val="#ppt_x"/>
                                          </p:val>
                                        </p:tav>
                                        <p:tav tm="100000">
                                          <p:val>
                                            <p:strVal val="#ppt_x"/>
                                          </p:val>
                                        </p:tav>
                                      </p:tavLst>
                                    </p:anim>
                                    <p:anim calcmode="lin" valueType="num">
                                      <p:cBhvr additive="base">
                                        <p:cTn id="36" dur="500" fill="hold"/>
                                        <p:tgtEl>
                                          <p:spTgt spid="117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3" grpId="0"/>
      <p:bldP spid="117774" grpId="0"/>
      <p:bldP spid="117775" grpId="0"/>
      <p:bldP spid="117776" grpId="0"/>
      <p:bldP spid="2" grpId="0" animBg="1"/>
      <p:bldP spid="5" grpId="0" animBg="1"/>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62E2-F0AD-890F-7775-111E44D0E2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508C43-B805-C33C-D1A2-A70A131AA931}"/>
              </a:ext>
            </a:extLst>
          </p:cNvPr>
          <p:cNvPicPr>
            <a:picLocks noChangeAspect="1"/>
          </p:cNvPicPr>
          <p:nvPr/>
        </p:nvPicPr>
        <p:blipFill>
          <a:blip r:embed="rId2"/>
          <a:stretch>
            <a:fillRect/>
          </a:stretch>
        </p:blipFill>
        <p:spPr>
          <a:xfrm>
            <a:off x="539552" y="1484784"/>
            <a:ext cx="7870141" cy="4272756"/>
          </a:xfrm>
          <a:prstGeom prst="rect">
            <a:avLst/>
          </a:prstGeom>
        </p:spPr>
      </p:pic>
    </p:spTree>
    <p:extLst>
      <p:ext uri="{BB962C8B-B14F-4D97-AF65-F5344CB8AC3E}">
        <p14:creationId xmlns:p14="http://schemas.microsoft.com/office/powerpoint/2010/main" val="42358827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36CA3-CF4E-D27B-C9F3-DFB8E16A7FB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C12E18-4FB8-DB1B-8318-547115578791}"/>
              </a:ext>
            </a:extLst>
          </p:cNvPr>
          <p:cNvPicPr>
            <a:picLocks noChangeAspect="1"/>
          </p:cNvPicPr>
          <p:nvPr/>
        </p:nvPicPr>
        <p:blipFill>
          <a:blip r:embed="rId2"/>
          <a:stretch>
            <a:fillRect/>
          </a:stretch>
        </p:blipFill>
        <p:spPr>
          <a:xfrm>
            <a:off x="1691680" y="476672"/>
            <a:ext cx="5891350" cy="5616624"/>
          </a:xfrm>
          <a:prstGeom prst="rect">
            <a:avLst/>
          </a:prstGeom>
        </p:spPr>
      </p:pic>
      <p:pic>
        <p:nvPicPr>
          <p:cNvPr id="3" name="Graphic 2" descr="Cat with solid fill">
            <a:extLst>
              <a:ext uri="{FF2B5EF4-FFF2-40B4-BE49-F238E27FC236}">
                <a16:creationId xmlns:a16="http://schemas.microsoft.com/office/drawing/2014/main" id="{FBF23D35-F00D-0781-36D1-F962A5ACAF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9537193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A27D-DD3C-B493-17D1-2563ACEBED43}"/>
            </a:ext>
          </a:extLst>
        </p:cNvPr>
        <p:cNvGrpSpPr/>
        <p:nvPr/>
      </p:nvGrpSpPr>
      <p:grpSpPr>
        <a:xfrm>
          <a:off x="0" y="0"/>
          <a:ext cx="0" cy="0"/>
          <a:chOff x="0" y="0"/>
          <a:chExt cx="0" cy="0"/>
        </a:xfrm>
      </p:grpSpPr>
      <p:pic>
        <p:nvPicPr>
          <p:cNvPr id="116738" name="Picture 2" descr="D:\Dropbox\Documents\課程\YoungTextBook\Images\Chapter38\A_Images\A_Figures_and_Photos\38_06_Figure.jpg">
            <a:extLst>
              <a:ext uri="{FF2B5EF4-FFF2-40B4-BE49-F238E27FC236}">
                <a16:creationId xmlns:a16="http://schemas.microsoft.com/office/drawing/2014/main" id="{83A6E4DB-231F-6162-C145-4CC7D315A7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416"/>
          <a:stretch/>
        </p:blipFill>
        <p:spPr bwMode="auto">
          <a:xfrm>
            <a:off x="2268538" y="836613"/>
            <a:ext cx="4672012" cy="381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81B3D72-E2FA-472B-15F3-D1245ADC86B1}"/>
                  </a:ext>
                </a:extLst>
              </p:cNvPr>
              <p:cNvSpPr txBox="1"/>
              <p:nvPr/>
            </p:nvSpPr>
            <p:spPr>
              <a:xfrm>
                <a:off x="4860032" y="2276872"/>
                <a:ext cx="2448272" cy="369332"/>
              </a:xfrm>
              <a:prstGeom prst="rect">
                <a:avLst/>
              </a:prstGeom>
              <a:noFill/>
            </p:spPr>
            <p:txBody>
              <a:bodyPr wrap="square" rtlCol="0">
                <a:spAutoFit/>
              </a:bodyPr>
              <a:lstStyle/>
              <a:p>
                <a:pPr algn="l"/>
                <a:r>
                  <a:rPr lang="en-US" sz="1800" dirty="0" err="1">
                    <a:latin typeface="Cambria Math" panose="02040503050406030204" pitchFamily="18" charset="0"/>
                  </a:rPr>
                  <a:t>不同物質</a:t>
                </a:r>
                <a:r>
                  <a:rPr lang="en-US" sz="1800" dirty="0">
                    <a:latin typeface="Cambria Math" panose="02040503050406030204" pitchFamily="18" charset="0"/>
                  </a:rPr>
                  <a:t>，</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oMath>
                </a14:m>
                <a:r>
                  <a:rPr lang="en-US" sz="1800" dirty="0" err="1">
                    <a:latin typeface="Cambria Math" panose="02040503050406030204" pitchFamily="18" charset="0"/>
                  </a:rPr>
                  <a:t>不同</a:t>
                </a:r>
                <a:r>
                  <a:rPr lang="en-US" sz="1800" dirty="0">
                    <a:latin typeface="Cambria Math" panose="02040503050406030204" pitchFamily="18" charset="0"/>
                  </a:rPr>
                  <a:t>。</a:t>
                </a:r>
              </a:p>
            </p:txBody>
          </p:sp>
        </mc:Choice>
        <mc:Fallback xmlns="">
          <p:sp>
            <p:nvSpPr>
              <p:cNvPr id="2" name="TextBox 1">
                <a:extLst>
                  <a:ext uri="{FF2B5EF4-FFF2-40B4-BE49-F238E27FC236}">
                    <a16:creationId xmlns:a16="http://schemas.microsoft.com/office/drawing/2014/main" id="{881B3D72-E2FA-472B-15F3-D1245ADC86B1}"/>
                  </a:ext>
                </a:extLst>
              </p:cNvPr>
              <p:cNvSpPr txBox="1">
                <a:spLocks noRot="1" noChangeAspect="1" noMove="1" noResize="1" noEditPoints="1" noAdjustHandles="1" noChangeArrowheads="1" noChangeShapeType="1" noTextEdit="1"/>
              </p:cNvSpPr>
              <p:nvPr/>
            </p:nvSpPr>
            <p:spPr>
              <a:xfrm>
                <a:off x="4860032" y="2276872"/>
                <a:ext cx="2448272" cy="369332"/>
              </a:xfrm>
              <a:prstGeom prst="rect">
                <a:avLst/>
              </a:prstGeom>
              <a:blipFill>
                <a:blip r:embed="rId3"/>
                <a:stretch>
                  <a:fillRect l="-20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5913C4-9087-4EFB-7D3D-99EEF4436A20}"/>
                  </a:ext>
                </a:extLst>
              </p:cNvPr>
              <p:cNvSpPr txBox="1"/>
              <p:nvPr/>
            </p:nvSpPr>
            <p:spPr>
              <a:xfrm>
                <a:off x="2339752" y="3152321"/>
                <a:ext cx="576064" cy="55335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m:t>
                          </m:r>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𝑊</m:t>
                              </m:r>
                            </m:e>
                            <m:sub>
                              <m:r>
                                <a:rPr lang="en-US" altLang="zh-TW" sz="1600" b="0" i="1" smtClean="0">
                                  <a:latin typeface="Cambria Math" panose="02040503050406030204" pitchFamily="18" charset="0"/>
                                  <a:ea typeface="Cambria Math" panose="02040503050406030204" pitchFamily="18" charset="0"/>
                                </a:rPr>
                                <m:t>1</m:t>
                              </m:r>
                            </m:sub>
                          </m:sSub>
                        </m:num>
                        <m:den>
                          <m:r>
                            <a:rPr lang="en-US" altLang="zh-TW" sz="1600" b="0" i="1" smtClean="0">
                              <a:latin typeface="Cambria Math" panose="02040503050406030204" pitchFamily="18" charset="0"/>
                              <a:ea typeface="Cambria Math" panose="02040503050406030204" pitchFamily="18" charset="0"/>
                            </a:rPr>
                            <m:t>𝑒</m:t>
                          </m:r>
                        </m:den>
                      </m:f>
                    </m:oMath>
                  </m:oMathPara>
                </a14:m>
                <a:endParaRPr lang="en-US" sz="1600" dirty="0"/>
              </a:p>
            </p:txBody>
          </p:sp>
        </mc:Choice>
        <mc:Fallback xmlns="">
          <p:sp>
            <p:nvSpPr>
              <p:cNvPr id="4" name="TextBox 3">
                <a:extLst>
                  <a:ext uri="{FF2B5EF4-FFF2-40B4-BE49-F238E27FC236}">
                    <a16:creationId xmlns:a16="http://schemas.microsoft.com/office/drawing/2014/main" id="{F05913C4-9087-4EFB-7D3D-99EEF4436A20}"/>
                  </a:ext>
                </a:extLst>
              </p:cNvPr>
              <p:cNvSpPr txBox="1">
                <a:spLocks noRot="1" noChangeAspect="1" noMove="1" noResize="1" noEditPoints="1" noAdjustHandles="1" noChangeArrowheads="1" noChangeShapeType="1" noTextEdit="1"/>
              </p:cNvSpPr>
              <p:nvPr/>
            </p:nvSpPr>
            <p:spPr>
              <a:xfrm>
                <a:off x="2339752" y="3152321"/>
                <a:ext cx="576064" cy="5533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730835-004F-921C-58E9-EDF883E13950}"/>
                  </a:ext>
                </a:extLst>
              </p:cNvPr>
              <p:cNvSpPr txBox="1"/>
              <p:nvPr/>
            </p:nvSpPr>
            <p:spPr>
              <a:xfrm>
                <a:off x="2333692" y="3958670"/>
                <a:ext cx="576064" cy="55335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m:t>
                          </m:r>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𝑊</m:t>
                              </m:r>
                            </m:e>
                            <m:sub>
                              <m:r>
                                <a:rPr lang="en-US" altLang="zh-TW" sz="1600" b="0" i="1" smtClean="0">
                                  <a:latin typeface="Cambria Math" panose="02040503050406030204" pitchFamily="18" charset="0"/>
                                  <a:ea typeface="Cambria Math" panose="02040503050406030204" pitchFamily="18" charset="0"/>
                                </a:rPr>
                                <m:t>2</m:t>
                              </m:r>
                            </m:sub>
                          </m:sSub>
                        </m:num>
                        <m:den>
                          <m:r>
                            <a:rPr lang="en-US" altLang="zh-TW" sz="1600" b="0" i="1" smtClean="0">
                              <a:latin typeface="Cambria Math" panose="02040503050406030204" pitchFamily="18" charset="0"/>
                              <a:ea typeface="Cambria Math" panose="02040503050406030204" pitchFamily="18" charset="0"/>
                            </a:rPr>
                            <m:t>𝑒</m:t>
                          </m:r>
                        </m:den>
                      </m:f>
                    </m:oMath>
                  </m:oMathPara>
                </a14:m>
                <a:endParaRPr lang="en-US" sz="1600" dirty="0"/>
              </a:p>
            </p:txBody>
          </p:sp>
        </mc:Choice>
        <mc:Fallback xmlns="">
          <p:sp>
            <p:nvSpPr>
              <p:cNvPr id="5" name="TextBox 4">
                <a:extLst>
                  <a:ext uri="{FF2B5EF4-FFF2-40B4-BE49-F238E27FC236}">
                    <a16:creationId xmlns:a16="http://schemas.microsoft.com/office/drawing/2014/main" id="{85730835-004F-921C-58E9-EDF883E13950}"/>
                  </a:ext>
                </a:extLst>
              </p:cNvPr>
              <p:cNvSpPr txBox="1">
                <a:spLocks noRot="1" noChangeAspect="1" noMove="1" noResize="1" noEditPoints="1" noAdjustHandles="1" noChangeArrowheads="1" noChangeShapeType="1" noTextEdit="1"/>
              </p:cNvSpPr>
              <p:nvPr/>
            </p:nvSpPr>
            <p:spPr>
              <a:xfrm>
                <a:off x="2333692" y="3958670"/>
                <a:ext cx="576064" cy="55335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
                <a:extLst>
                  <a:ext uri="{FF2B5EF4-FFF2-40B4-BE49-F238E27FC236}">
                    <a16:creationId xmlns:a16="http://schemas.microsoft.com/office/drawing/2014/main" id="{8CDDB920-9C62-7D2A-9C42-001DB7957967}"/>
                  </a:ext>
                </a:extLst>
              </p:cNvPr>
              <p:cNvSpPr txBox="1"/>
              <p:nvPr/>
            </p:nvSpPr>
            <p:spPr>
              <a:xfrm>
                <a:off x="3476636" y="5287270"/>
                <a:ext cx="219072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𝑒</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𝑉</m:t>
                          </m:r>
                        </m:e>
                        <m:sub>
                          <m:r>
                            <a:rPr lang="en-US" altLang="zh-TW" sz="1800" i="1">
                              <a:latin typeface="Cambria Math" panose="02040503050406030204" pitchFamily="18" charset="0"/>
                            </a:rPr>
                            <m:t>0</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𝐾</m:t>
                          </m:r>
                        </m:e>
                        <m:sub>
                          <m:r>
                            <a:rPr lang="en-US" altLang="zh-TW" sz="1800" b="0" i="1" smtClean="0">
                              <a:latin typeface="Cambria Math" panose="02040503050406030204" pitchFamily="18" charset="0"/>
                            </a:rPr>
                            <m:t>𝑒</m:t>
                          </m:r>
                        </m:sub>
                      </m:sSub>
                      <m:r>
                        <a:rPr lang="en-US" altLang="zh-TW" sz="1800" b="0" i="1" smtClean="0">
                          <a:latin typeface="Cambria Math" panose="02040503050406030204" pitchFamily="18" charset="0"/>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𝑊</m:t>
                      </m:r>
                    </m:oMath>
                  </m:oMathPara>
                </a14:m>
                <a:endParaRPr lang="zh-TW" altLang="en-US" sz="1800" dirty="0"/>
              </a:p>
            </p:txBody>
          </p:sp>
        </mc:Choice>
        <mc:Fallback xmlns="">
          <p:sp>
            <p:nvSpPr>
              <p:cNvPr id="6" name="文字方塊 1">
                <a:extLst>
                  <a:ext uri="{FF2B5EF4-FFF2-40B4-BE49-F238E27FC236}">
                    <a16:creationId xmlns:a16="http://schemas.microsoft.com/office/drawing/2014/main" id="{8CDDB920-9C62-7D2A-9C42-001DB7957967}"/>
                  </a:ext>
                </a:extLst>
              </p:cNvPr>
              <p:cNvSpPr txBox="1">
                <a:spLocks noRot="1" noChangeAspect="1" noMove="1" noResize="1" noEditPoints="1" noAdjustHandles="1" noChangeArrowheads="1" noChangeShapeType="1" noTextEdit="1"/>
              </p:cNvSpPr>
              <p:nvPr/>
            </p:nvSpPr>
            <p:spPr>
              <a:xfrm>
                <a:off x="3476636" y="5287270"/>
                <a:ext cx="2190728" cy="369332"/>
              </a:xfrm>
              <a:prstGeom prst="rect">
                <a:avLst/>
              </a:prstGeom>
              <a:blipFill>
                <a:blip r:embed="rId6"/>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2184F3B-2A1C-EFC2-DB0C-4B56247A9A77}"/>
              </a:ext>
            </a:extLst>
          </p:cNvPr>
          <p:cNvSpPr txBox="1"/>
          <p:nvPr/>
        </p:nvSpPr>
        <p:spPr>
          <a:xfrm>
            <a:off x="5364088" y="1201398"/>
            <a:ext cx="984484" cy="338554"/>
          </a:xfrm>
          <a:prstGeom prst="rect">
            <a:avLst/>
          </a:prstGeom>
          <a:solidFill>
            <a:schemeClr val="bg1"/>
          </a:solidFill>
        </p:spPr>
        <p:txBody>
          <a:bodyPr wrap="square">
            <a:spAutoFit/>
          </a:bodyPr>
          <a:lstStyle/>
          <a:p>
            <a:endParaRPr lang="en-US" sz="1600" dirty="0"/>
          </a:p>
        </p:txBody>
      </p:sp>
    </p:spTree>
    <p:extLst>
      <p:ext uri="{BB962C8B-B14F-4D97-AF65-F5344CB8AC3E}">
        <p14:creationId xmlns:p14="http://schemas.microsoft.com/office/powerpoint/2010/main" val="492634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3B6D21-EE56-C26F-F05C-0F151748A3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293B8FE-A6F9-EC55-D1B1-FB2D8D0A1075}"/>
              </a:ext>
            </a:extLst>
          </p:cNvPr>
          <p:cNvPicPr>
            <a:picLocks noChangeAspect="1"/>
          </p:cNvPicPr>
          <p:nvPr/>
        </p:nvPicPr>
        <p:blipFill>
          <a:blip r:embed="rId2"/>
          <a:stretch>
            <a:fillRect/>
          </a:stretch>
        </p:blipFill>
        <p:spPr>
          <a:xfrm>
            <a:off x="2195736" y="116632"/>
            <a:ext cx="4178300" cy="2209800"/>
          </a:xfrm>
          <a:prstGeom prst="rect">
            <a:avLst/>
          </a:prstGeom>
        </p:spPr>
      </p:pic>
      <p:pic>
        <p:nvPicPr>
          <p:cNvPr id="3" name="Picture 2">
            <a:extLst>
              <a:ext uri="{FF2B5EF4-FFF2-40B4-BE49-F238E27FC236}">
                <a16:creationId xmlns:a16="http://schemas.microsoft.com/office/drawing/2014/main" id="{CB2AC78D-71CA-E903-2A5A-C4265D2D008F}"/>
              </a:ext>
            </a:extLst>
          </p:cNvPr>
          <p:cNvPicPr>
            <a:picLocks noChangeAspect="1"/>
          </p:cNvPicPr>
          <p:nvPr/>
        </p:nvPicPr>
        <p:blipFill>
          <a:blip r:embed="rId3"/>
          <a:stretch>
            <a:fillRect/>
          </a:stretch>
        </p:blipFill>
        <p:spPr>
          <a:xfrm>
            <a:off x="455703" y="2443216"/>
            <a:ext cx="8084823" cy="2021206"/>
          </a:xfrm>
          <a:prstGeom prst="rect">
            <a:avLst/>
          </a:prstGeom>
        </p:spPr>
      </p:pic>
      <p:pic>
        <p:nvPicPr>
          <p:cNvPr id="4" name="Picture 3">
            <a:extLst>
              <a:ext uri="{FF2B5EF4-FFF2-40B4-BE49-F238E27FC236}">
                <a16:creationId xmlns:a16="http://schemas.microsoft.com/office/drawing/2014/main" id="{C45ACAE0-CB87-4C87-8EE7-A7266FD84205}"/>
              </a:ext>
            </a:extLst>
          </p:cNvPr>
          <p:cNvPicPr>
            <a:picLocks noChangeAspect="1"/>
          </p:cNvPicPr>
          <p:nvPr/>
        </p:nvPicPr>
        <p:blipFill>
          <a:blip r:embed="rId4"/>
          <a:stretch>
            <a:fillRect/>
          </a:stretch>
        </p:blipFill>
        <p:spPr>
          <a:xfrm>
            <a:off x="434355" y="4388274"/>
            <a:ext cx="8106171" cy="2563348"/>
          </a:xfrm>
          <a:prstGeom prst="rect">
            <a:avLst/>
          </a:prstGeom>
        </p:spPr>
      </p:pic>
      <p:pic>
        <p:nvPicPr>
          <p:cNvPr id="5" name="Graphic 4" descr="Cat with solid fill">
            <a:extLst>
              <a:ext uri="{FF2B5EF4-FFF2-40B4-BE49-F238E27FC236}">
                <a16:creationId xmlns:a16="http://schemas.microsoft.com/office/drawing/2014/main" id="{AE6A54A3-BC34-17E2-9251-1F62444B0E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8440962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503272-3739-4B90-CC7B-1333C4BC6F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C914DC6-6CAD-EF5E-06EE-66900DC71AA7}"/>
              </a:ext>
            </a:extLst>
          </p:cNvPr>
          <p:cNvPicPr>
            <a:picLocks noChangeAspect="1"/>
          </p:cNvPicPr>
          <p:nvPr/>
        </p:nvPicPr>
        <p:blipFill>
          <a:blip r:embed="rId2"/>
          <a:stretch>
            <a:fillRect/>
          </a:stretch>
        </p:blipFill>
        <p:spPr>
          <a:xfrm>
            <a:off x="1549400" y="116632"/>
            <a:ext cx="6045200" cy="4013200"/>
          </a:xfrm>
          <a:prstGeom prst="rect">
            <a:avLst/>
          </a:prstGeom>
        </p:spPr>
      </p:pic>
      <p:pic>
        <p:nvPicPr>
          <p:cNvPr id="3" name="Picture 2">
            <a:extLst>
              <a:ext uri="{FF2B5EF4-FFF2-40B4-BE49-F238E27FC236}">
                <a16:creationId xmlns:a16="http://schemas.microsoft.com/office/drawing/2014/main" id="{C065D387-59C1-9142-6223-F66B8ECF717D}"/>
              </a:ext>
            </a:extLst>
          </p:cNvPr>
          <p:cNvPicPr>
            <a:picLocks noChangeAspect="1"/>
          </p:cNvPicPr>
          <p:nvPr/>
        </p:nvPicPr>
        <p:blipFill>
          <a:blip r:embed="rId3"/>
          <a:stretch>
            <a:fillRect/>
          </a:stretch>
        </p:blipFill>
        <p:spPr>
          <a:xfrm>
            <a:off x="1562100" y="4129832"/>
            <a:ext cx="6032500" cy="2540000"/>
          </a:xfrm>
          <a:prstGeom prst="rect">
            <a:avLst/>
          </a:prstGeom>
        </p:spPr>
      </p:pic>
      <p:sp>
        <p:nvSpPr>
          <p:cNvPr id="4" name="Rectangle 3">
            <a:extLst>
              <a:ext uri="{FF2B5EF4-FFF2-40B4-BE49-F238E27FC236}">
                <a16:creationId xmlns:a16="http://schemas.microsoft.com/office/drawing/2014/main" id="{B4172C50-7573-CE6E-5068-054F55D729AE}"/>
              </a:ext>
            </a:extLst>
          </p:cNvPr>
          <p:cNvSpPr/>
          <p:nvPr/>
        </p:nvSpPr>
        <p:spPr>
          <a:xfrm>
            <a:off x="1549400" y="6093296"/>
            <a:ext cx="6045200" cy="576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Graphic 4" descr="Cat with solid fill">
            <a:extLst>
              <a:ext uri="{FF2B5EF4-FFF2-40B4-BE49-F238E27FC236}">
                <a16:creationId xmlns:a16="http://schemas.microsoft.com/office/drawing/2014/main" id="{55C61413-0EBD-E201-B3A8-D1BADCFC78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1395487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5C84-DBB1-4DEB-9FE0-62DB2DEFE9BB}"/>
            </a:ext>
          </a:extLst>
        </p:cNvPr>
        <p:cNvGrpSpPr/>
        <p:nvPr/>
      </p:nvGrpSpPr>
      <p:grpSpPr>
        <a:xfrm>
          <a:off x="0" y="0"/>
          <a:ext cx="0" cy="0"/>
          <a:chOff x="0" y="0"/>
          <a:chExt cx="0" cy="0"/>
        </a:xfrm>
      </p:grpSpPr>
      <p:sp>
        <p:nvSpPr>
          <p:cNvPr id="119812" name="Text Box 4">
            <a:extLst>
              <a:ext uri="{FF2B5EF4-FFF2-40B4-BE49-F238E27FC236}">
                <a16:creationId xmlns:a16="http://schemas.microsoft.com/office/drawing/2014/main" id="{BAFA5E86-6F3D-7A38-8C19-BE989835D464}"/>
              </a:ext>
            </a:extLst>
          </p:cNvPr>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電磁波及光都帶有能量也帶有動量！</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A430848C-6109-18CF-11DB-B4648DAECD4D}"/>
                  </a:ext>
                </a:extLst>
              </p:cNvPr>
              <p:cNvSpPr txBox="1"/>
              <p:nvPr/>
            </p:nvSpPr>
            <p:spPr>
              <a:xfrm>
                <a:off x="1784252" y="1372312"/>
                <a:ext cx="834523"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𝑐</m:t>
                          </m:r>
                        </m:den>
                      </m:f>
                    </m:oMath>
                  </m:oMathPara>
                </a14:m>
                <a:endParaRPr lang="zh-TW" altLang="en-US" sz="1800" dirty="0"/>
              </a:p>
            </p:txBody>
          </p:sp>
        </mc:Choice>
        <mc:Fallback xmlns="">
          <p:sp>
            <p:nvSpPr>
              <p:cNvPr id="7" name="文字方塊 3">
                <a:extLst>
                  <a:ext uri="{FF2B5EF4-FFF2-40B4-BE49-F238E27FC236}">
                    <a16:creationId xmlns:a16="http://schemas.microsoft.com/office/drawing/2014/main" id="{A430848C-6109-18CF-11DB-B4648DAECD4D}"/>
                  </a:ext>
                </a:extLst>
              </p:cNvPr>
              <p:cNvSpPr txBox="1">
                <a:spLocks noRot="1" noChangeAspect="1" noMove="1" noResize="1" noEditPoints="1" noAdjustHandles="1" noChangeArrowheads="1" noChangeShapeType="1" noTextEdit="1"/>
              </p:cNvSpPr>
              <p:nvPr/>
            </p:nvSpPr>
            <p:spPr>
              <a:xfrm>
                <a:off x="1784252" y="1372312"/>
                <a:ext cx="834523" cy="610936"/>
              </a:xfrm>
              <a:prstGeom prst="rect">
                <a:avLst/>
              </a:prstGeom>
              <a:blipFill>
                <a:blip r:embed="rId2"/>
                <a:stretch>
                  <a:fillRect b="-2083"/>
                </a:stretch>
              </a:blipFill>
            </p:spPr>
            <p:txBody>
              <a:bodyPr/>
              <a:lstStyle/>
              <a:p>
                <a:r>
                  <a:rPr lang="en-US">
                    <a:noFill/>
                  </a:rPr>
                  <a:t> </a:t>
                </a:r>
              </a:p>
            </p:txBody>
          </p:sp>
        </mc:Fallback>
      </mc:AlternateContent>
      <p:pic>
        <p:nvPicPr>
          <p:cNvPr id="3" name="Picture 2" descr="A picture containing text, newspaper&#10;&#10;Description automatically generated">
            <a:extLst>
              <a:ext uri="{FF2B5EF4-FFF2-40B4-BE49-F238E27FC236}">
                <a16:creationId xmlns:a16="http://schemas.microsoft.com/office/drawing/2014/main" id="{0051B8F6-2147-72DD-E57B-5D7AC50D9CCB}"/>
              </a:ext>
            </a:extLst>
          </p:cNvPr>
          <p:cNvPicPr>
            <a:picLocks noChangeAspect="1"/>
          </p:cNvPicPr>
          <p:nvPr/>
        </p:nvPicPr>
        <p:blipFill rotWithShape="1">
          <a:blip r:embed="rId3">
            <a:extLst>
              <a:ext uri="{28A0092B-C50C-407E-A947-70E740481C1C}">
                <a14:useLocalDpi xmlns:a14="http://schemas.microsoft.com/office/drawing/2010/main" val="0"/>
              </a:ext>
            </a:extLst>
          </a:blip>
          <a:srcRect l="13241" t="17801" r="10101" b="6600"/>
          <a:stretch/>
        </p:blipFill>
        <p:spPr>
          <a:xfrm rot="5400000">
            <a:off x="5490713" y="977944"/>
            <a:ext cx="3603737" cy="2665438"/>
          </a:xfrm>
          <a:prstGeom prst="rect">
            <a:avLst/>
          </a:prstGeom>
        </p:spPr>
      </p:pic>
      <p:pic>
        <p:nvPicPr>
          <p:cNvPr id="2" name="Graphic 1" descr="Cat with solid fill">
            <a:extLst>
              <a:ext uri="{FF2B5EF4-FFF2-40B4-BE49-F238E27FC236}">
                <a16:creationId xmlns:a16="http://schemas.microsoft.com/office/drawing/2014/main" id="{48732A44-8891-04D1-8322-0546D5A887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4" name="Text Box 4">
            <a:extLst>
              <a:ext uri="{FF2B5EF4-FFF2-40B4-BE49-F238E27FC236}">
                <a16:creationId xmlns:a16="http://schemas.microsoft.com/office/drawing/2014/main" id="{AB2D5526-8E14-4A09-C2BE-B7363408689A}"/>
              </a:ext>
            </a:extLst>
          </p:cNvPr>
          <p:cNvSpPr txBox="1">
            <a:spLocks noChangeArrowheads="1"/>
          </p:cNvSpPr>
          <p:nvPr/>
        </p:nvSpPr>
        <p:spPr bwMode="auto">
          <a:xfrm>
            <a:off x="1692275" y="4414549"/>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光量子如果像一個粒子，那麼就具有動量。</a:t>
            </a:r>
          </a:p>
        </p:txBody>
      </p:sp>
      <mc:AlternateContent xmlns:mc="http://schemas.openxmlformats.org/markup-compatibility/2006" xmlns:a14="http://schemas.microsoft.com/office/drawing/2010/main">
        <mc:Choice Requires="a14">
          <p:sp>
            <p:nvSpPr>
              <p:cNvPr id="5" name="文字方塊 3">
                <a:extLst>
                  <a:ext uri="{FF2B5EF4-FFF2-40B4-BE49-F238E27FC236}">
                    <a16:creationId xmlns:a16="http://schemas.microsoft.com/office/drawing/2014/main" id="{967D3D90-B3ED-51AA-032F-8CA992A9AFE5}"/>
                  </a:ext>
                </a:extLst>
              </p:cNvPr>
              <p:cNvSpPr txBox="1"/>
              <p:nvPr/>
            </p:nvSpPr>
            <p:spPr>
              <a:xfrm>
                <a:off x="1711489" y="4941168"/>
                <a:ext cx="1831079" cy="6189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𝑐</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h𝑓</m:t>
                          </m:r>
                        </m:num>
                        <m:den>
                          <m:r>
                            <a:rPr lang="en-US" altLang="zh-TW" sz="1800" b="0" i="1" smtClean="0">
                              <a:latin typeface="Cambria Math" panose="02040503050406030204" pitchFamily="18" charset="0"/>
                            </a:rPr>
                            <m:t>𝑐</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5" name="文字方塊 3">
                <a:extLst>
                  <a:ext uri="{FF2B5EF4-FFF2-40B4-BE49-F238E27FC236}">
                    <a16:creationId xmlns:a16="http://schemas.microsoft.com/office/drawing/2014/main" id="{967D3D90-B3ED-51AA-032F-8CA992A9AFE5}"/>
                  </a:ext>
                </a:extLst>
              </p:cNvPr>
              <p:cNvSpPr txBox="1">
                <a:spLocks noRot="1" noChangeAspect="1" noMove="1" noResize="1" noEditPoints="1" noAdjustHandles="1" noChangeArrowheads="1" noChangeShapeType="1" noTextEdit="1"/>
              </p:cNvSpPr>
              <p:nvPr/>
            </p:nvSpPr>
            <p:spPr>
              <a:xfrm>
                <a:off x="1711489" y="4941168"/>
                <a:ext cx="1831079" cy="618952"/>
              </a:xfrm>
              <a:prstGeom prst="rect">
                <a:avLst/>
              </a:prstGeom>
              <a:blipFill>
                <a:blip r:embed="rId6"/>
                <a:stretch>
                  <a:fillRect b="-6122"/>
                </a:stretch>
              </a:blipFill>
            </p:spPr>
            <p:txBody>
              <a:bodyPr/>
              <a:lstStyle/>
              <a:p>
                <a:r>
                  <a:rPr lang="en-US">
                    <a:noFill/>
                  </a:rPr>
                  <a:t> </a:t>
                </a:r>
              </a:p>
            </p:txBody>
          </p:sp>
        </mc:Fallback>
      </mc:AlternateContent>
      <p:sp>
        <p:nvSpPr>
          <p:cNvPr id="6" name="Text Box 4">
            <a:extLst>
              <a:ext uri="{FF2B5EF4-FFF2-40B4-BE49-F238E27FC236}">
                <a16:creationId xmlns:a16="http://schemas.microsoft.com/office/drawing/2014/main" id="{55D136B3-C0C9-24FA-5C86-D4358C396D0D}"/>
              </a:ext>
            </a:extLst>
          </p:cNvPr>
          <p:cNvSpPr txBox="1">
            <a:spLocks noChangeArrowheads="1"/>
          </p:cNvSpPr>
          <p:nvPr/>
        </p:nvSpPr>
        <p:spPr bwMode="auto">
          <a:xfrm>
            <a:off x="3566277" y="5052843"/>
            <a:ext cx="28492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光子動量與波長成反比。</a:t>
            </a:r>
          </a:p>
        </p:txBody>
      </p:sp>
      <mc:AlternateContent xmlns:mc="http://schemas.openxmlformats.org/markup-compatibility/2006" xmlns:a14="http://schemas.microsoft.com/office/drawing/2010/main">
        <mc:Choice Requires="a14">
          <p:sp>
            <p:nvSpPr>
              <p:cNvPr id="8" name="文字方塊 3">
                <a:extLst>
                  <a:ext uri="{FF2B5EF4-FFF2-40B4-BE49-F238E27FC236}">
                    <a16:creationId xmlns:a16="http://schemas.microsoft.com/office/drawing/2014/main" id="{18AC17CF-CCFA-6512-D51F-5EC70B4B5E15}"/>
                  </a:ext>
                </a:extLst>
              </p:cNvPr>
              <p:cNvSpPr txBox="1"/>
              <p:nvPr/>
            </p:nvSpPr>
            <p:spPr>
              <a:xfrm>
                <a:off x="1715155" y="5726852"/>
                <a:ext cx="2256708"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h</m:t>
                          </m:r>
                        </m:num>
                        <m:den>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den>
                      </m:f>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ea typeface="Cambria Math" panose="02040503050406030204" pitchFamily="18" charset="0"/>
                            </a:rPr>
                            <m:t>𝜋</m:t>
                          </m:r>
                        </m:num>
                        <m:den>
                          <m:r>
                            <a:rPr lang="zh-TW" altLang="en-US" sz="1800" i="1">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8" name="文字方塊 3">
                <a:extLst>
                  <a:ext uri="{FF2B5EF4-FFF2-40B4-BE49-F238E27FC236}">
                    <a16:creationId xmlns:a16="http://schemas.microsoft.com/office/drawing/2014/main" id="{18AC17CF-CCFA-6512-D51F-5EC70B4B5E15}"/>
                  </a:ext>
                </a:extLst>
              </p:cNvPr>
              <p:cNvSpPr txBox="1">
                <a:spLocks noRot="1" noChangeAspect="1" noMove="1" noResize="1" noEditPoints="1" noAdjustHandles="1" noChangeArrowheads="1" noChangeShapeType="1" noTextEdit="1"/>
              </p:cNvSpPr>
              <p:nvPr/>
            </p:nvSpPr>
            <p:spPr>
              <a:xfrm>
                <a:off x="1715155" y="5726852"/>
                <a:ext cx="2256708" cy="618311"/>
              </a:xfrm>
              <a:prstGeom prst="rect">
                <a:avLst/>
              </a:prstGeom>
              <a:blipFill>
                <a:blip r:embed="rId7"/>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3">
                <a:extLst>
                  <a:ext uri="{FF2B5EF4-FFF2-40B4-BE49-F238E27FC236}">
                    <a16:creationId xmlns:a16="http://schemas.microsoft.com/office/drawing/2014/main" id="{4B3C1BDF-E576-DF2E-9FFF-719CCA165755}"/>
                  </a:ext>
                </a:extLst>
              </p:cNvPr>
              <p:cNvSpPr txBox="1"/>
              <p:nvPr/>
            </p:nvSpPr>
            <p:spPr>
              <a:xfrm>
                <a:off x="5925552" y="5741556"/>
                <a:ext cx="255595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a:rPr>
                        <m:t>=</m:t>
                      </m:r>
                      <m:r>
                        <a:rPr lang="en-US" altLang="zh-TW" sz="1800" b="0" i="1" smtClean="0">
                          <a:latin typeface="Cambria Math" panose="02040503050406030204" pitchFamily="18" charset="0"/>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h</m:t>
                          </m:r>
                        </m:num>
                        <m:den>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den>
                      </m:f>
                      <m:r>
                        <a:rPr lang="en-US" altLang="zh-TW" sz="1800" i="1">
                          <a:latin typeface="Cambria Math" panose="02040503050406030204" pitchFamily="18" charset="0"/>
                        </a:rPr>
                        <m:t>2</m:t>
                      </m:r>
                      <m:r>
                        <a:rPr lang="en-US" altLang="zh-TW" sz="1800" i="1">
                          <a:latin typeface="Cambria Math" panose="02040503050406030204" pitchFamily="18" charset="0"/>
                          <a:ea typeface="Cambria Math" panose="02040503050406030204" pitchFamily="18" charset="0"/>
                        </a:rPr>
                        <m:t>𝜋𝜈</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9" name="文字方塊 3">
                <a:extLst>
                  <a:ext uri="{FF2B5EF4-FFF2-40B4-BE49-F238E27FC236}">
                    <a16:creationId xmlns:a16="http://schemas.microsoft.com/office/drawing/2014/main" id="{4B3C1BDF-E576-DF2E-9FFF-719CCA165755}"/>
                  </a:ext>
                </a:extLst>
              </p:cNvPr>
              <p:cNvSpPr txBox="1">
                <a:spLocks noRot="1" noChangeAspect="1" noMove="1" noResize="1" noEditPoints="1" noAdjustHandles="1" noChangeArrowheads="1" noChangeShapeType="1" noTextEdit="1"/>
              </p:cNvSpPr>
              <p:nvPr/>
            </p:nvSpPr>
            <p:spPr>
              <a:xfrm>
                <a:off x="5925552" y="5741556"/>
                <a:ext cx="2555956" cy="618311"/>
              </a:xfrm>
              <a:prstGeom prst="rect">
                <a:avLst/>
              </a:prstGeom>
              <a:blipFill>
                <a:blip r:embed="rId8"/>
                <a:stretch>
                  <a:fillRect b="-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E4D33756-65C2-CD7E-72B1-6AD207A1723F}"/>
                  </a:ext>
                </a:extLst>
              </p:cNvPr>
              <p:cNvSpPr txBox="1"/>
              <p:nvPr/>
            </p:nvSpPr>
            <p:spPr>
              <a:xfrm>
                <a:off x="4097286" y="5741556"/>
                <a:ext cx="949427"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h</m:t>
                          </m:r>
                        </m:num>
                        <m:den>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den>
                      </m:f>
                    </m:oMath>
                  </m:oMathPara>
                </a14:m>
                <a:endParaRPr lang="zh-TW" altLang="en-US" sz="1800" dirty="0"/>
              </a:p>
            </p:txBody>
          </p:sp>
        </mc:Choice>
        <mc:Fallback xmlns="">
          <p:sp>
            <p:nvSpPr>
              <p:cNvPr id="10" name="文字方塊 3">
                <a:extLst>
                  <a:ext uri="{FF2B5EF4-FFF2-40B4-BE49-F238E27FC236}">
                    <a16:creationId xmlns:a16="http://schemas.microsoft.com/office/drawing/2014/main" id="{E4D33756-65C2-CD7E-72B1-6AD207A1723F}"/>
                  </a:ext>
                </a:extLst>
              </p:cNvPr>
              <p:cNvSpPr txBox="1">
                <a:spLocks noRot="1" noChangeAspect="1" noMove="1" noResize="1" noEditPoints="1" noAdjustHandles="1" noChangeArrowheads="1" noChangeShapeType="1" noTextEdit="1"/>
              </p:cNvSpPr>
              <p:nvPr/>
            </p:nvSpPr>
            <p:spPr>
              <a:xfrm>
                <a:off x="4097286" y="5741556"/>
                <a:ext cx="949427" cy="618311"/>
              </a:xfrm>
              <a:prstGeom prst="rect">
                <a:avLst/>
              </a:prstGeom>
              <a:blipFill>
                <a:blip r:embed="rId9"/>
                <a:stretch>
                  <a:fillRect b="-6122"/>
                </a:stretch>
              </a:blipFill>
            </p:spPr>
            <p:txBody>
              <a:bodyPr/>
              <a:lstStyle/>
              <a:p>
                <a:r>
                  <a:rPr lang="en-US">
                    <a:noFill/>
                  </a:rPr>
                  <a:t> </a:t>
                </a:r>
              </a:p>
            </p:txBody>
          </p:sp>
        </mc:Fallback>
      </mc:AlternateContent>
    </p:spTree>
    <p:extLst>
      <p:ext uri="{BB962C8B-B14F-4D97-AF65-F5344CB8AC3E}">
        <p14:creationId xmlns:p14="http://schemas.microsoft.com/office/powerpoint/2010/main" val="11504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animBg="1"/>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5F73-203B-CBD4-9FFD-4F99C94F6EC3}"/>
            </a:ext>
          </a:extLst>
        </p:cNvPr>
        <p:cNvGrpSpPr/>
        <p:nvPr/>
      </p:nvGrpSpPr>
      <p:grpSpPr>
        <a:xfrm>
          <a:off x="0" y="0"/>
          <a:ext cx="0" cy="0"/>
          <a:chOff x="0" y="0"/>
          <a:chExt cx="0" cy="0"/>
        </a:xfrm>
      </p:grpSpPr>
      <p:sp>
        <p:nvSpPr>
          <p:cNvPr id="122882" name="Text Box 9">
            <a:extLst>
              <a:ext uri="{FF2B5EF4-FFF2-40B4-BE49-F238E27FC236}">
                <a16:creationId xmlns:a16="http://schemas.microsoft.com/office/drawing/2014/main" id="{94620C90-408D-9544-2BD3-C294288FEF7A}"/>
              </a:ext>
            </a:extLst>
          </p:cNvPr>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a:extLst>
              <a:ext uri="{FF2B5EF4-FFF2-40B4-BE49-F238E27FC236}">
                <a16:creationId xmlns:a16="http://schemas.microsoft.com/office/drawing/2014/main" id="{97C18D6D-9DFD-6A3F-2645-5825D3BFC177}"/>
              </a:ext>
            </a:extLst>
          </p:cNvPr>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a:extLst>
              <a:ext uri="{FF2B5EF4-FFF2-40B4-BE49-F238E27FC236}">
                <a16:creationId xmlns:a16="http://schemas.microsoft.com/office/drawing/2014/main" id="{E80B3529-37A4-98BA-4D06-6C67A352A9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682FE33E-8F97-2F09-1F3F-F63A2C6D3298}"/>
                  </a:ext>
                </a:extLst>
              </p:cNvPr>
              <p:cNvSpPr txBox="1"/>
              <p:nvPr/>
            </p:nvSpPr>
            <p:spPr>
              <a:xfrm>
                <a:off x="6156176" y="2668072"/>
                <a:ext cx="9490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2" name="文字方塊 1">
                <a:extLst>
                  <a:ext uri="{FF2B5EF4-FFF2-40B4-BE49-F238E27FC236}">
                    <a16:creationId xmlns:a16="http://schemas.microsoft.com/office/drawing/2014/main" id="{682FE33E-8F97-2F09-1F3F-F63A2C6D3298}"/>
                  </a:ext>
                </a:extLst>
              </p:cNvPr>
              <p:cNvSpPr txBox="1">
                <a:spLocks noRot="1" noChangeAspect="1" noMove="1" noResize="1" noEditPoints="1" noAdjustHandles="1" noChangeArrowheads="1" noChangeShapeType="1" noTextEdit="1"/>
              </p:cNvSpPr>
              <p:nvPr/>
            </p:nvSpPr>
            <p:spPr>
              <a:xfrm>
                <a:off x="6156176" y="2668072"/>
                <a:ext cx="94904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91B23457-F749-C152-4B7F-25B366F35ACC}"/>
                  </a:ext>
                </a:extLst>
              </p:cNvPr>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a:blip r:embed="rId4"/>
                <a:stretch>
                  <a:fillRect b="-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FE540ECB-CF60-BFBB-5159-95A640A7570B}"/>
                  </a:ext>
                </a:extLst>
              </p:cNvPr>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98F584B2-3015-3C05-DB52-12BDDC732FC5}"/>
                  </a:ext>
                </a:extLst>
              </p:cNvPr>
              <p:cNvSpPr txBox="1"/>
              <p:nvPr/>
            </p:nvSpPr>
            <p:spPr>
              <a:xfrm>
                <a:off x="2123728" y="5577780"/>
                <a:ext cx="4556696"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a:rPr>
                        <m:t>=6.626×</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−34</m:t>
                          </m:r>
                        </m:sup>
                      </m:sSup>
                      <m:r>
                        <m:rPr>
                          <m:nor/>
                        </m:rPr>
                        <a:rPr lang="en-US" altLang="zh-TW" sz="1800" b="0" i="0" smtClean="0">
                          <a:latin typeface="Cambria Math"/>
                          <a:ea typeface="Cambria Math"/>
                        </a:rPr>
                        <m:t> </m:t>
                      </m:r>
                      <m:r>
                        <m:rPr>
                          <m:nor/>
                        </m:rPr>
                        <a:rPr lang="en-US" altLang="zh-TW" sz="1800" b="0" i="0" smtClean="0">
                          <a:latin typeface="Cambria Math"/>
                          <a:ea typeface="Cambria Math"/>
                        </a:rPr>
                        <m:t>J</m:t>
                      </m:r>
                      <m:r>
                        <a:rPr lang="zh-TW" altLang="en-US" sz="1800" dirty="0">
                          <a:latin typeface="Cambria Math"/>
                        </a:rPr>
                        <m:t>∙</m:t>
                      </m:r>
                      <m:r>
                        <m:rPr>
                          <m:sty m:val="p"/>
                        </m:rPr>
                        <a:rPr lang="en-US" altLang="zh-TW" sz="1800" b="0" i="0" dirty="0" smtClean="0">
                          <a:latin typeface="Cambria Math"/>
                        </a:rPr>
                        <m:t>s</m:t>
                      </m:r>
                      <m:r>
                        <a:rPr lang="en-US" altLang="zh-TW" sz="1800" b="0" i="0" dirty="0" smtClean="0">
                          <a:latin typeface="Cambria Math"/>
                        </a:rPr>
                        <m:t>=4.136</m:t>
                      </m:r>
                      <m:r>
                        <a:rPr lang="en-US" altLang="zh-TW" sz="1800" b="0" i="1" dirty="0" smtClean="0">
                          <a:latin typeface="Cambria Math"/>
                          <a:ea typeface="Cambria Math"/>
                        </a:rPr>
                        <m:t>×</m:t>
                      </m:r>
                      <m:sSup>
                        <m:sSupPr>
                          <m:ctrlPr>
                            <a:rPr lang="en-US" altLang="zh-TW" sz="1800" b="0" i="1" dirty="0" smtClean="0">
                              <a:latin typeface="Cambria Math" panose="02040503050406030204" pitchFamily="18" charset="0"/>
                              <a:ea typeface="Cambria Math"/>
                            </a:rPr>
                          </m:ctrlPr>
                        </m:sSupPr>
                        <m:e>
                          <m:r>
                            <a:rPr lang="en-US" altLang="zh-TW" sz="1800" b="0" i="1" dirty="0" smtClean="0">
                              <a:latin typeface="Cambria Math"/>
                              <a:ea typeface="Cambria Math"/>
                            </a:rPr>
                            <m:t>10</m:t>
                          </m:r>
                        </m:e>
                        <m:sup>
                          <m:r>
                            <a:rPr lang="en-US" altLang="zh-TW" sz="1800" b="0" i="1" dirty="0" smtClean="0">
                              <a:latin typeface="Cambria Math"/>
                              <a:ea typeface="Cambria Math"/>
                            </a:rPr>
                            <m:t>−15</m:t>
                          </m:r>
                        </m:sup>
                      </m:sSup>
                      <m:r>
                        <a:rPr lang="en-US" altLang="zh-TW" sz="1800" b="0" i="1" dirty="0" smtClean="0">
                          <a:latin typeface="Cambria Math"/>
                          <a:ea typeface="Cambria Math"/>
                        </a:rPr>
                        <m:t> </m:t>
                      </m:r>
                      <m:r>
                        <m:rPr>
                          <m:nor/>
                        </m:rPr>
                        <a:rPr lang="en-US" altLang="zh-TW" sz="1800" b="0" i="0" dirty="0" smtClean="0">
                          <a:latin typeface="Cambria Math"/>
                          <a:ea typeface="Cambria Math"/>
                        </a:rPr>
                        <m:t>eV</m:t>
                      </m:r>
                      <m:r>
                        <a:rPr lang="en-US" altLang="zh-TW" sz="1800" b="0" i="1" dirty="0" smtClean="0">
                          <a:latin typeface="Cambria Math"/>
                          <a:ea typeface="Cambria Math"/>
                        </a:rPr>
                        <m:t>∙</m:t>
                      </m:r>
                      <m:r>
                        <m:rPr>
                          <m:nor/>
                        </m:rPr>
                        <a:rPr lang="en-US" altLang="zh-TW" sz="1800" b="0" i="0" dirty="0" smtClean="0">
                          <a:latin typeface="Cambria Math"/>
                          <a:ea typeface="Cambria Math"/>
                        </a:rPr>
                        <m:t>s</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556696" cy="372410"/>
              </a:xfrm>
              <a:prstGeom prst="rect">
                <a:avLst/>
              </a:prstGeom>
              <a:blipFill>
                <a:blip r:embed="rId6"/>
                <a:stretch>
                  <a:fillRect b="-20000"/>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C58507F6-B496-6B75-6F28-EBF8B70E51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290" y="616142"/>
            <a:ext cx="1656184" cy="16561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430331AB-983A-BBE2-77AC-AB2B41032D3D}"/>
                  </a:ext>
                </a:extLst>
              </p:cNvPr>
              <p:cNvSpPr txBox="1"/>
              <p:nvPr/>
            </p:nvSpPr>
            <p:spPr>
              <a:xfrm>
                <a:off x="7596336" y="3391380"/>
                <a:ext cx="94442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7" name="文字方塊 3">
                <a:extLst>
                  <a:ext uri="{FF2B5EF4-FFF2-40B4-BE49-F238E27FC236}">
                    <a16:creationId xmlns:a16="http://schemas.microsoft.com/office/drawing/2014/main" id="{430331AB-983A-BBE2-77AC-AB2B41032D3D}"/>
                  </a:ext>
                </a:extLst>
              </p:cNvPr>
              <p:cNvSpPr txBox="1">
                <a:spLocks noRot="1" noChangeAspect="1" noMove="1" noResize="1" noEditPoints="1" noAdjustHandles="1" noChangeArrowheads="1" noChangeShapeType="1" noTextEdit="1"/>
              </p:cNvSpPr>
              <p:nvPr/>
            </p:nvSpPr>
            <p:spPr>
              <a:xfrm>
                <a:off x="7596336" y="3391380"/>
                <a:ext cx="944426" cy="369332"/>
              </a:xfrm>
              <a:prstGeom prst="rect">
                <a:avLst/>
              </a:prstGeom>
              <a:blipFill>
                <a:blip r:embed="rId8"/>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3">
                <a:extLst>
                  <a:ext uri="{FF2B5EF4-FFF2-40B4-BE49-F238E27FC236}">
                    <a16:creationId xmlns:a16="http://schemas.microsoft.com/office/drawing/2014/main" id="{8B344B3E-AA42-5181-71D2-2A090C43264D}"/>
                  </a:ext>
                </a:extLst>
              </p:cNvPr>
              <p:cNvSpPr txBox="1"/>
              <p:nvPr/>
            </p:nvSpPr>
            <p:spPr>
              <a:xfrm>
                <a:off x="7578780" y="2668072"/>
                <a:ext cx="100508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8" name="文字方塊 3">
                <a:extLst>
                  <a:ext uri="{FF2B5EF4-FFF2-40B4-BE49-F238E27FC236}">
                    <a16:creationId xmlns:a16="http://schemas.microsoft.com/office/drawing/2014/main" id="{8B344B3E-AA42-5181-71D2-2A090C43264D}"/>
                  </a:ext>
                </a:extLst>
              </p:cNvPr>
              <p:cNvSpPr txBox="1">
                <a:spLocks noRot="1" noChangeAspect="1" noMove="1" noResize="1" noEditPoints="1" noAdjustHandles="1" noChangeArrowheads="1" noChangeShapeType="1" noTextEdit="1"/>
              </p:cNvSpPr>
              <p:nvPr/>
            </p:nvSpPr>
            <p:spPr>
              <a:xfrm>
                <a:off x="7578780" y="2668072"/>
                <a:ext cx="1005082"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21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4BA9-C3D3-777F-735A-A48F28DEA092}"/>
            </a:ext>
          </a:extLst>
        </p:cNvPr>
        <p:cNvGrpSpPr/>
        <p:nvPr/>
      </p:nvGrpSpPr>
      <p:grpSpPr>
        <a:xfrm>
          <a:off x="0" y="0"/>
          <a:ext cx="0" cy="0"/>
          <a:chOff x="0" y="0"/>
          <a:chExt cx="0" cy="0"/>
        </a:xfrm>
      </p:grpSpPr>
      <p:pic>
        <p:nvPicPr>
          <p:cNvPr id="119810" name="Picture 2" descr="D:\Dropbox\Documents\課程\YoungTextBook\Images\Chapter38\A_Images\A_Figures_and_Photos\38_11_Figure.jpg">
            <a:extLst>
              <a:ext uri="{FF2B5EF4-FFF2-40B4-BE49-F238E27FC236}">
                <a16:creationId xmlns:a16="http://schemas.microsoft.com/office/drawing/2014/main" id="{E66C67E1-D671-9FAB-E605-EAF685F9E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2" y="2996952"/>
            <a:ext cx="68992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
            <a:extLst>
              <a:ext uri="{FF2B5EF4-FFF2-40B4-BE49-F238E27FC236}">
                <a16:creationId xmlns:a16="http://schemas.microsoft.com/office/drawing/2014/main" id="{144E279A-EB9C-53C4-A80B-596ADAB76332}"/>
              </a:ext>
            </a:extLst>
          </p:cNvPr>
          <p:cNvSpPr txBox="1">
            <a:spLocks noChangeArrowheads="1"/>
          </p:cNvSpPr>
          <p:nvPr/>
        </p:nvSpPr>
        <p:spPr bwMode="auto">
          <a:xfrm>
            <a:off x="1722086" y="932449"/>
            <a:ext cx="5730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如果光是粒子應該可以與其他粒子、例如電子碰撞。</a:t>
            </a:r>
          </a:p>
        </p:txBody>
      </p:sp>
      <p:sp>
        <p:nvSpPr>
          <p:cNvPr id="119814" name="文字方塊 8">
            <a:extLst>
              <a:ext uri="{FF2B5EF4-FFF2-40B4-BE49-F238E27FC236}">
                <a16:creationId xmlns:a16="http://schemas.microsoft.com/office/drawing/2014/main" id="{DB25B424-874F-1611-5BB1-FA9B045CDBA9}"/>
              </a:ext>
            </a:extLst>
          </p:cNvPr>
          <p:cNvSpPr txBox="1">
            <a:spLocks noChangeArrowheads="1"/>
          </p:cNvSpPr>
          <p:nvPr/>
        </p:nvSpPr>
        <p:spPr bwMode="auto">
          <a:xfrm>
            <a:off x="1725534" y="1346603"/>
            <a:ext cx="5726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碰撞後，動量會改變。於是光子波長也會改變。</a:t>
            </a:r>
          </a:p>
        </p:txBody>
      </p:sp>
      <p:pic>
        <p:nvPicPr>
          <p:cNvPr id="3" name="Graphic 2" descr="Cat with solid fill">
            <a:extLst>
              <a:ext uri="{FF2B5EF4-FFF2-40B4-BE49-F238E27FC236}">
                <a16:creationId xmlns:a16="http://schemas.microsoft.com/office/drawing/2014/main" id="{0B7E857B-09D6-D172-75A1-C3E40556F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B52AFBAD-195B-CFA9-E29F-735F94178DE9}"/>
                  </a:ext>
                </a:extLst>
              </p:cNvPr>
              <p:cNvSpPr txBox="1"/>
              <p:nvPr/>
            </p:nvSpPr>
            <p:spPr>
              <a:xfrm>
                <a:off x="1789732" y="1760757"/>
                <a:ext cx="80701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a:extLst>
                  <a:ext uri="{FF2B5EF4-FFF2-40B4-BE49-F238E27FC236}">
                    <a16:creationId xmlns:a16="http://schemas.microsoft.com/office/drawing/2014/main" id="{B52AFBAD-195B-CFA9-E29F-735F94178DE9}"/>
                  </a:ext>
                </a:extLst>
              </p:cNvPr>
              <p:cNvSpPr txBox="1">
                <a:spLocks noRot="1" noChangeAspect="1" noMove="1" noResize="1" noEditPoints="1" noAdjustHandles="1" noChangeArrowheads="1" noChangeShapeType="1" noTextEdit="1"/>
              </p:cNvSpPr>
              <p:nvPr/>
            </p:nvSpPr>
            <p:spPr>
              <a:xfrm>
                <a:off x="1789732" y="1760757"/>
                <a:ext cx="807016" cy="618311"/>
              </a:xfrm>
              <a:prstGeom prst="rect">
                <a:avLst/>
              </a:prstGeom>
              <a:blipFill>
                <a:blip r:embed="rId5"/>
                <a:stretch>
                  <a:fillRect b="-6000"/>
                </a:stretch>
              </a:blipFill>
            </p:spPr>
            <p:txBody>
              <a:bodyPr/>
              <a:lstStyle/>
              <a:p>
                <a:r>
                  <a:rPr lang="en-US">
                    <a:noFill/>
                  </a:rPr>
                  <a:t> </a:t>
                </a:r>
              </a:p>
            </p:txBody>
          </p:sp>
        </mc:Fallback>
      </mc:AlternateContent>
    </p:spTree>
    <p:extLst>
      <p:ext uri="{BB962C8B-B14F-4D97-AF65-F5344CB8AC3E}">
        <p14:creationId xmlns:p14="http://schemas.microsoft.com/office/powerpoint/2010/main" val="1564436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le:A New System of Chemical Philosophy f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93" y="420622"/>
            <a:ext cx="3114673" cy="556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文字方塊 2"/>
          <p:cNvSpPr txBox="1">
            <a:spLocks noChangeArrowheads="1"/>
          </p:cNvSpPr>
          <p:nvPr/>
        </p:nvSpPr>
        <p:spPr bwMode="auto">
          <a:xfrm>
            <a:off x="1924240" y="6212115"/>
            <a:ext cx="6364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PT Serif" panose="020A0603040505020204" pitchFamily="18" charset="0"/>
                <a:cs typeface="Times New Roman" panose="02020603050405020304" pitchFamily="18" charset="0"/>
              </a:rPr>
              <a:t>John Dalton</a:t>
            </a:r>
            <a:r>
              <a:rPr lang="zh-TW" altLang="en-US" sz="1800" dirty="0">
                <a:latin typeface="PT Serif" panose="020A0603040505020204" pitchFamily="18" charset="0"/>
                <a:cs typeface="Times New Roman" panose="02020603050405020304" pitchFamily="18" charset="0"/>
              </a:rPr>
              <a:t> </a:t>
            </a:r>
            <a:r>
              <a:rPr lang="en-US" altLang="zh-TW" sz="1800" dirty="0">
                <a:latin typeface="PT Serif" panose="020A0603040505020204" pitchFamily="18" charset="0"/>
                <a:cs typeface="Times New Roman" panose="02020603050405020304" pitchFamily="18" charset="0"/>
              </a:rPr>
              <a:t>(1808)</a:t>
            </a:r>
            <a:r>
              <a:rPr lang="zh-TW" altLang="en-US" sz="1800" dirty="0">
                <a:latin typeface="PT Serif" panose="020A0603040505020204" pitchFamily="18" charset="0"/>
                <a:cs typeface="Times New Roman" panose="02020603050405020304" pitchFamily="18" charset="0"/>
              </a:rPr>
              <a:t>  </a:t>
            </a:r>
            <a:r>
              <a:rPr lang="en-US" altLang="zh-TW" sz="1800" i="1" dirty="0">
                <a:latin typeface="PT Serif" panose="020A0603040505020204" pitchFamily="18" charset="0"/>
                <a:cs typeface="Times New Roman" pitchFamily="18" charset="0"/>
              </a:rPr>
              <a:t>A New System of Chemical Philosophy</a:t>
            </a:r>
            <a:r>
              <a:rPr lang="en-US" altLang="zh-TW" sz="1800" dirty="0">
                <a:latin typeface="PT Serif" panose="020A0603040505020204" pitchFamily="18" charset="0"/>
              </a:rPr>
              <a:t>.</a:t>
            </a:r>
            <a:endParaRPr lang="zh-TW" altLang="en-US" sz="1800" dirty="0">
              <a:latin typeface="PT Serif" panose="020A0603040505020204" pitchFamily="18" charset="0"/>
            </a:endParaRPr>
          </a:p>
        </p:txBody>
      </p:sp>
      <p:sp>
        <p:nvSpPr>
          <p:cNvPr id="22531" name="文字方塊 5"/>
          <p:cNvSpPr txBox="1">
            <a:spLocks noChangeArrowheads="1"/>
          </p:cNvSpPr>
          <p:nvPr/>
        </p:nvSpPr>
        <p:spPr bwMode="auto">
          <a:xfrm>
            <a:off x="4098898" y="1587644"/>
            <a:ext cx="4840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元素是由微小的</a:t>
            </a:r>
            <a:r>
              <a:rPr lang="zh-TW" altLang="en-US" sz="1800" dirty="0">
                <a:solidFill>
                  <a:srgbClr val="FF0000"/>
                </a:solidFill>
              </a:rPr>
              <a:t>不可分割</a:t>
            </a:r>
            <a:r>
              <a:rPr lang="zh-TW" altLang="en-US" sz="1800" dirty="0"/>
              <a:t>的原子所組成。</a:t>
            </a:r>
            <a:endParaRPr lang="en-US" altLang="zh-TW" sz="1800" dirty="0"/>
          </a:p>
        </p:txBody>
      </p:sp>
      <p:sp>
        <p:nvSpPr>
          <p:cNvPr id="5" name="文字方塊 4">
            <a:extLst>
              <a:ext uri="{FF2B5EF4-FFF2-40B4-BE49-F238E27FC236}">
                <a16:creationId xmlns:a16="http://schemas.microsoft.com/office/drawing/2014/main" id="{6D185B8E-6A08-5840-8B22-99C2F976A884}"/>
              </a:ext>
            </a:extLst>
          </p:cNvPr>
          <p:cNvSpPr txBox="1">
            <a:spLocks noChangeArrowheads="1"/>
          </p:cNvSpPr>
          <p:nvPr/>
        </p:nvSpPr>
        <p:spPr bwMode="auto">
          <a:xfrm>
            <a:off x="4098898" y="3691848"/>
            <a:ext cx="4930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不同的元素之原子不同，且具有不同的質量。</a:t>
            </a:r>
          </a:p>
        </p:txBody>
      </p:sp>
      <p:sp>
        <p:nvSpPr>
          <p:cNvPr id="6" name="矩形 1">
            <a:extLst>
              <a:ext uri="{FF2B5EF4-FFF2-40B4-BE49-F238E27FC236}">
                <a16:creationId xmlns:a16="http://schemas.microsoft.com/office/drawing/2014/main" id="{8EF0BCD2-12C7-0844-A52D-AC9A3AC30B18}"/>
              </a:ext>
            </a:extLst>
          </p:cNvPr>
          <p:cNvSpPr>
            <a:spLocks noChangeArrowheads="1"/>
          </p:cNvSpPr>
          <p:nvPr/>
        </p:nvSpPr>
        <p:spPr bwMode="auto">
          <a:xfrm>
            <a:off x="4098899" y="3210667"/>
            <a:ext cx="348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同一元素的組成原子完全相同。 </a:t>
            </a:r>
          </a:p>
        </p:txBody>
      </p:sp>
      <p:sp>
        <p:nvSpPr>
          <p:cNvPr id="2" name="TextBox 1">
            <a:extLst>
              <a:ext uri="{FF2B5EF4-FFF2-40B4-BE49-F238E27FC236}">
                <a16:creationId xmlns:a16="http://schemas.microsoft.com/office/drawing/2014/main" id="{546774F8-B5D5-ED58-19F4-88EA1DC8FD53}"/>
              </a:ext>
            </a:extLst>
          </p:cNvPr>
          <p:cNvSpPr txBox="1"/>
          <p:nvPr/>
        </p:nvSpPr>
        <p:spPr>
          <a:xfrm>
            <a:off x="4098898" y="979080"/>
            <a:ext cx="3480440"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原子論的基本假設</a:t>
            </a:r>
            <a:r>
              <a:rPr lang="en-US" sz="1800"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7132ECC5-859C-033C-1CCD-D0550DE7C564}"/>
              </a:ext>
            </a:extLst>
          </p:cNvPr>
          <p:cNvSpPr txBox="1"/>
          <p:nvPr/>
        </p:nvSpPr>
        <p:spPr>
          <a:xfrm>
            <a:off x="4098898" y="4188238"/>
            <a:ext cx="3929979"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這一點與希臘的原子論不同</a:t>
            </a:r>
            <a:r>
              <a:rPr lang="en-US" sz="1800"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66A0F69F-85AC-31E5-AA49-A80877F59765}"/>
              </a:ext>
            </a:extLst>
          </p:cNvPr>
          <p:cNvSpPr txBox="1"/>
          <p:nvPr/>
        </p:nvSpPr>
        <p:spPr>
          <a:xfrm>
            <a:off x="4098898" y="2105312"/>
            <a:ext cx="4509843"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日常中的元素包含極大數量的原子</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EF72D947-1653-26B9-A447-5F0033CEB152}"/>
                  </a:ext>
                </a:extLst>
              </p:cNvPr>
              <p:cNvSpPr txBox="1"/>
              <p:nvPr/>
            </p:nvSpPr>
            <p:spPr>
              <a:xfrm>
                <a:off x="4191770" y="2632268"/>
                <a:ext cx="104304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𝑁</m:t>
                      </m:r>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ea typeface="Cambria Math"/>
                              <a:cs typeface="Times New Roman" pitchFamily="18" charset="0"/>
                            </a:rPr>
                          </m:ctrlPr>
                        </m:sSupPr>
                        <m:e>
                          <m:r>
                            <a:rPr lang="en-US" altLang="zh-TW" sz="1800" b="0" i="1" smtClean="0">
                              <a:latin typeface="Cambria Math"/>
                              <a:ea typeface="Cambria Math"/>
                              <a:cs typeface="Times New Roman" pitchFamily="18" charset="0"/>
                            </a:rPr>
                            <m:t>10</m:t>
                          </m:r>
                        </m:e>
                        <m:sup>
                          <m:r>
                            <a:rPr lang="en-US" altLang="zh-TW" sz="1800" b="0" i="1" smtClean="0">
                              <a:latin typeface="Cambria Math"/>
                              <a:ea typeface="Cambria Math"/>
                              <a:cs typeface="Times New Roman" pitchFamily="18" charset="0"/>
                            </a:rPr>
                            <m:t>23</m:t>
                          </m:r>
                        </m:sup>
                      </m:sSup>
                    </m:oMath>
                  </m:oMathPara>
                </a14:m>
                <a:endParaRPr lang="zh-TW" altLang="en-US" sz="1800" dirty="0">
                  <a:cs typeface="Times New Roman" pitchFamily="18" charset="0"/>
                </a:endParaRPr>
              </a:p>
            </p:txBody>
          </p:sp>
        </mc:Choice>
        <mc:Fallback xmlns="">
          <p:sp>
            <p:nvSpPr>
              <p:cNvPr id="7" name="文字方塊 4">
                <a:extLst>
                  <a:ext uri="{FF2B5EF4-FFF2-40B4-BE49-F238E27FC236}">
                    <a16:creationId xmlns:a16="http://schemas.microsoft.com/office/drawing/2014/main" id="{EF72D947-1653-26B9-A447-5F0033CEB152}"/>
                  </a:ext>
                </a:extLst>
              </p:cNvPr>
              <p:cNvSpPr txBox="1">
                <a:spLocks noRot="1" noChangeAspect="1" noMove="1" noResize="1" noEditPoints="1" noAdjustHandles="1" noChangeArrowheads="1" noChangeShapeType="1" noTextEdit="1"/>
              </p:cNvSpPr>
              <p:nvPr/>
            </p:nvSpPr>
            <p:spPr>
              <a:xfrm>
                <a:off x="4191770" y="2632268"/>
                <a:ext cx="1043042" cy="369332"/>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C8FF769-04B7-04FE-1ECD-3C494207B9E4}"/>
              </a:ext>
            </a:extLst>
          </p:cNvPr>
          <p:cNvSpPr txBox="1"/>
          <p:nvPr/>
        </p:nvSpPr>
        <p:spPr>
          <a:xfrm>
            <a:off x="5352585" y="2632268"/>
            <a:ext cx="2308303"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因此原子極其微小</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9" name="文字方塊 4">
                <a:extLst>
                  <a:ext uri="{FF2B5EF4-FFF2-40B4-BE49-F238E27FC236}">
                    <a16:creationId xmlns:a16="http://schemas.microsoft.com/office/drawing/2014/main" id="{7370E4A9-04CA-C3F6-9FE0-FF51A01153A8}"/>
                  </a:ext>
                </a:extLst>
              </p:cNvPr>
              <p:cNvSpPr txBox="1"/>
              <p:nvPr/>
            </p:nvSpPr>
            <p:spPr>
              <a:xfrm>
                <a:off x="7579338" y="2632268"/>
                <a:ext cx="1297919" cy="369332"/>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panose="02040503050406030204" pitchFamily="18" charset="0"/>
                        <a:cs typeface="Times New Roman" pitchFamily="18" charset="0"/>
                      </a:rPr>
                      <m:t>𝑎</m:t>
                    </m:r>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ea typeface="Cambria Math"/>
                            <a:cs typeface="Times New Roman" pitchFamily="18" charset="0"/>
                          </a:rPr>
                        </m:ctrlPr>
                      </m:sSupPr>
                      <m:e>
                        <m:r>
                          <a:rPr lang="en-US" altLang="zh-TW" sz="1800" b="0" i="1" smtClean="0">
                            <a:latin typeface="Cambria Math"/>
                            <a:ea typeface="Cambria Math"/>
                            <a:cs typeface="Times New Roman" pitchFamily="18" charset="0"/>
                          </a:rPr>
                          <m:t>10</m:t>
                        </m:r>
                      </m:e>
                      <m:sup>
                        <m:r>
                          <a:rPr lang="en-US" altLang="zh-TW" sz="1800" b="0" i="1" smtClean="0">
                            <a:latin typeface="Cambria Math" panose="02040503050406030204" pitchFamily="18" charset="0"/>
                            <a:ea typeface="Cambria Math"/>
                            <a:cs typeface="Times New Roman" pitchFamily="18" charset="0"/>
                          </a:rPr>
                          <m:t>−10</m:t>
                        </m:r>
                      </m:sup>
                    </m:sSup>
                    <m:r>
                      <a:rPr lang="en-US" altLang="zh-TW" sz="1800" b="0" i="1" smtClean="0">
                        <a:latin typeface="Cambria Math" panose="02040503050406030204" pitchFamily="18" charset="0"/>
                        <a:ea typeface="Cambria Math"/>
                        <a:cs typeface="Times New Roman" pitchFamily="18" charset="0"/>
                      </a:rPr>
                      <m:t> </m:t>
                    </m:r>
                  </m:oMath>
                </a14:m>
                <a:r>
                  <a:rPr lang="en-US" altLang="zh-TW" sz="1800" dirty="0">
                    <a:cs typeface="Times New Roman" pitchFamily="18" charset="0"/>
                  </a:rPr>
                  <a:t>m</a:t>
                </a:r>
                <a:endParaRPr lang="zh-TW" altLang="en-US" sz="1800" dirty="0">
                  <a:cs typeface="Times New Roman" pitchFamily="18" charset="0"/>
                </a:endParaRPr>
              </a:p>
            </p:txBody>
          </p:sp>
        </mc:Choice>
        <mc:Fallback xmlns="">
          <p:sp>
            <p:nvSpPr>
              <p:cNvPr id="9" name="文字方塊 4">
                <a:extLst>
                  <a:ext uri="{FF2B5EF4-FFF2-40B4-BE49-F238E27FC236}">
                    <a16:creationId xmlns:a16="http://schemas.microsoft.com/office/drawing/2014/main" id="{7370E4A9-04CA-C3F6-9FE0-FF51A01153A8}"/>
                  </a:ext>
                </a:extLst>
              </p:cNvPr>
              <p:cNvSpPr txBox="1">
                <a:spLocks noRot="1" noChangeAspect="1" noMove="1" noResize="1" noEditPoints="1" noAdjustHandles="1" noChangeArrowheads="1" noChangeShapeType="1" noTextEdit="1"/>
              </p:cNvSpPr>
              <p:nvPr/>
            </p:nvSpPr>
            <p:spPr>
              <a:xfrm>
                <a:off x="7579338" y="2632268"/>
                <a:ext cx="1297919" cy="369332"/>
              </a:xfrm>
              <a:prstGeom prst="rect">
                <a:avLst/>
              </a:prstGeom>
              <a:blipFill>
                <a:blip r:embed="rId5"/>
                <a:stretch>
                  <a:fillRect t="-10000" r="-3883" b="-20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8C44-0EB5-8ADF-8183-6A9DDFEF5DF4}"/>
            </a:ext>
          </a:extLst>
        </p:cNvPr>
        <p:cNvGrpSpPr/>
        <p:nvPr/>
      </p:nvGrpSpPr>
      <p:grpSpPr>
        <a:xfrm>
          <a:off x="0" y="0"/>
          <a:ext cx="0" cy="0"/>
          <a:chOff x="0" y="0"/>
          <a:chExt cx="0" cy="0"/>
        </a:xfrm>
      </p:grpSpPr>
      <p:pic>
        <p:nvPicPr>
          <p:cNvPr id="121858" name="Picture 10" descr="4013">
            <a:extLst>
              <a:ext uri="{FF2B5EF4-FFF2-40B4-BE49-F238E27FC236}">
                <a16:creationId xmlns:a16="http://schemas.microsoft.com/office/drawing/2014/main" id="{4BE3F674-E653-3086-D9D6-75BFED07D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70" y="1086135"/>
            <a:ext cx="39766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a:extLst>
              <a:ext uri="{FF2B5EF4-FFF2-40B4-BE49-F238E27FC236}">
                <a16:creationId xmlns:a16="http://schemas.microsoft.com/office/drawing/2014/main" id="{1D44FA53-E12B-28CA-404C-F8B5B4AC9479}"/>
              </a:ext>
            </a:extLst>
          </p:cNvPr>
          <p:cNvSpPr/>
          <p:nvPr/>
        </p:nvSpPr>
        <p:spPr>
          <a:xfrm>
            <a:off x="2699670" y="411032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a:extLst>
              <a:ext uri="{FF2B5EF4-FFF2-40B4-BE49-F238E27FC236}">
                <a16:creationId xmlns:a16="http://schemas.microsoft.com/office/drawing/2014/main" id="{230638B0-B712-488F-2F3F-390029EF784A}"/>
              </a:ext>
            </a:extLst>
          </p:cNvPr>
          <p:cNvSpPr/>
          <p:nvPr/>
        </p:nvSpPr>
        <p:spPr>
          <a:xfrm>
            <a:off x="4571332" y="468658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2" name="文字方塊 9">
            <a:extLst>
              <a:ext uri="{FF2B5EF4-FFF2-40B4-BE49-F238E27FC236}">
                <a16:creationId xmlns:a16="http://schemas.microsoft.com/office/drawing/2014/main" id="{0FF6935E-B23B-48AE-FE49-E72B1E534389}"/>
              </a:ext>
            </a:extLst>
          </p:cNvPr>
          <p:cNvSpPr txBox="1">
            <a:spLocks noChangeArrowheads="1"/>
          </p:cNvSpPr>
          <p:nvPr/>
        </p:nvSpPr>
        <p:spPr bwMode="auto">
          <a:xfrm>
            <a:off x="797744" y="550570"/>
            <a:ext cx="7086624" cy="369332"/>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若光是波，與粒子碰撞一般稱為散射，散射後頻率不會變</a:t>
            </a:r>
          </a:p>
        </p:txBody>
      </p:sp>
      <p:pic>
        <p:nvPicPr>
          <p:cNvPr id="3" name="Picture 2" descr="D:\Dropbox\Documents\課程\YoungTextBook\Images\Chapter38\A_Images\A_Figures_and_Photos\38_11_Figure.jpg">
            <a:extLst>
              <a:ext uri="{FF2B5EF4-FFF2-40B4-BE49-F238E27FC236}">
                <a16:creationId xmlns:a16="http://schemas.microsoft.com/office/drawing/2014/main" id="{856948B3-54D3-E6BE-2356-529248B49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615" y="2821728"/>
            <a:ext cx="2606621" cy="121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8">
            <a:extLst>
              <a:ext uri="{FF2B5EF4-FFF2-40B4-BE49-F238E27FC236}">
                <a16:creationId xmlns:a16="http://schemas.microsoft.com/office/drawing/2014/main" id="{D306ECA6-7FE0-F710-7208-F8EE43BCCAF5}"/>
              </a:ext>
            </a:extLst>
          </p:cNvPr>
          <p:cNvSpPr txBox="1">
            <a:spLocks noChangeArrowheads="1"/>
          </p:cNvSpPr>
          <p:nvPr/>
        </p:nvSpPr>
        <p:spPr bwMode="auto">
          <a:xfrm>
            <a:off x="1002251" y="5625621"/>
            <a:ext cx="68821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但若是光子，與電子碰撞後，光子動量會改變。因此波長會改變。</a:t>
            </a:r>
          </a:p>
        </p:txBody>
      </p:sp>
      <p:pic>
        <p:nvPicPr>
          <p:cNvPr id="2" name="Graphic 1" descr="Cat with solid fill">
            <a:extLst>
              <a:ext uri="{FF2B5EF4-FFF2-40B4-BE49-F238E27FC236}">
                <a16:creationId xmlns:a16="http://schemas.microsoft.com/office/drawing/2014/main" id="{A44AF5B9-973E-ABB2-204F-95747B7E97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4219733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2F03-C90A-BDDB-43DE-D94A760A58E0}"/>
            </a:ext>
          </a:extLst>
        </p:cNvPr>
        <p:cNvGrpSpPr/>
        <p:nvPr/>
      </p:nvGrpSpPr>
      <p:grpSpPr>
        <a:xfrm>
          <a:off x="0" y="0"/>
          <a:ext cx="0" cy="0"/>
          <a:chOff x="0" y="0"/>
          <a:chExt cx="0" cy="0"/>
        </a:xfrm>
      </p:grpSpPr>
      <p:pic>
        <p:nvPicPr>
          <p:cNvPr id="28678" name="Picture 11" descr="f39_04">
            <a:extLst>
              <a:ext uri="{FF2B5EF4-FFF2-40B4-BE49-F238E27FC236}">
                <a16:creationId xmlns:a16="http://schemas.microsoft.com/office/drawing/2014/main" id="{66D47059-7656-662E-3FD5-AE3EF0B4D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96158"/>
            <a:ext cx="3214256" cy="32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1863" name="文字方塊 10">
                <a:extLst>
                  <a:ext uri="{FF2B5EF4-FFF2-40B4-BE49-F238E27FC236}">
                    <a16:creationId xmlns:a16="http://schemas.microsoft.com/office/drawing/2014/main" id="{AE9077E5-984E-F6DC-C631-204475E3077A}"/>
                  </a:ext>
                </a:extLst>
              </p:cNvPr>
              <p:cNvSpPr txBox="1">
                <a:spLocks noChangeArrowheads="1"/>
              </p:cNvSpPr>
              <p:nvPr/>
            </p:nvSpPr>
            <p:spPr bwMode="auto">
              <a:xfrm>
                <a:off x="2987824" y="1017784"/>
                <a:ext cx="318551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動量的改變與散射角</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121863" name="文字方塊 10"/>
              <p:cNvSpPr txBox="1">
                <a:spLocks noRot="1" noChangeAspect="1" noMove="1" noResize="1" noEditPoints="1" noAdjustHandles="1" noChangeArrowheads="1" noChangeShapeType="1" noTextEdit="1"/>
              </p:cNvSpPr>
              <p:nvPr/>
            </p:nvSpPr>
            <p:spPr bwMode="auto">
              <a:xfrm>
                <a:off x="2987824" y="1017784"/>
                <a:ext cx="3185514" cy="369332"/>
              </a:xfrm>
              <a:prstGeom prst="rect">
                <a:avLst/>
              </a:prstGeom>
              <a:blipFill>
                <a:blip r:embed="rId3"/>
                <a:stretch>
                  <a:fillRect l="-1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圖片 1">
            <a:extLst>
              <a:ext uri="{FF2B5EF4-FFF2-40B4-BE49-F238E27FC236}">
                <a16:creationId xmlns:a16="http://schemas.microsoft.com/office/drawing/2014/main" id="{FD6559C3-FD97-775B-17B0-7B1ECE041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060848"/>
            <a:ext cx="3024336" cy="3350035"/>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DE122CEB-FA49-14C1-C0E6-308B4B482B93}"/>
                  </a:ext>
                </a:extLst>
              </p:cNvPr>
              <p:cNvSpPr txBox="1">
                <a:spLocks noChangeArrowheads="1"/>
              </p:cNvSpPr>
              <p:nvPr/>
            </p:nvSpPr>
            <p:spPr bwMode="auto">
              <a:xfrm>
                <a:off x="2987824" y="1539316"/>
                <a:ext cx="3888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因此波長的變化也與</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3" name="文字方塊 8">
                <a:extLst>
                  <a:ext uri="{FF2B5EF4-FFF2-40B4-BE49-F238E27FC236}">
                    <a16:creationId xmlns:a16="http://schemas.microsoft.com/office/drawing/2014/main" id="{105D8E8D-1494-19F6-0657-8EC341E31A5E}"/>
                  </a:ext>
                </a:extLst>
              </p:cNvPr>
              <p:cNvSpPr txBox="1">
                <a:spLocks noRot="1" noChangeAspect="1" noMove="1" noResize="1" noEditPoints="1" noAdjustHandles="1" noChangeArrowheads="1" noChangeShapeType="1" noTextEdit="1"/>
              </p:cNvSpPr>
              <p:nvPr/>
            </p:nvSpPr>
            <p:spPr bwMode="auto">
              <a:xfrm>
                <a:off x="2987824" y="1539316"/>
                <a:ext cx="3888432" cy="369332"/>
              </a:xfrm>
              <a:prstGeom prst="rect">
                <a:avLst/>
              </a:prstGeom>
              <a:blipFill>
                <a:blip r:embed="rId5"/>
                <a:stretch>
                  <a:fillRect l="-130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009D9A-B742-3428-0A9B-92D0115B39F3}"/>
                  </a:ext>
                </a:extLst>
              </p:cNvPr>
              <p:cNvSpPr txBox="1"/>
              <p:nvPr/>
            </p:nvSpPr>
            <p:spPr>
              <a:xfrm>
                <a:off x="3345734" y="5582749"/>
                <a:ext cx="2452531" cy="52597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TW" sz="1800" i="1" smtClean="0">
                              <a:latin typeface="Cambria Math" panose="02040503050406030204" pitchFamily="18" charset="0"/>
                              <a:ea typeface="Cambria Math" panose="02040503050406030204" pitchFamily="18" charset="0"/>
                            </a:rPr>
                            <m:t>𝜆</m:t>
                          </m:r>
                        </m:e>
                        <m:sup>
                          <m:r>
                            <a:rPr lang="en-US" sz="1800" b="0" i="0" smtClean="0">
                              <a:latin typeface="Cambria Math" panose="02040503050406030204" pitchFamily="18" charset="0"/>
                              <a:ea typeface="Cambria Math" panose="02040503050406030204" pitchFamily="18" charset="0"/>
                            </a:rPr>
                            <m:t>′</m:t>
                          </m:r>
                        </m:sup>
                      </m:sSup>
                      <m:r>
                        <a:rPr lang="en-US" sz="1800" b="0" i="0" smtClean="0">
                          <a:latin typeface="Cambria Math" panose="02040503050406030204" pitchFamily="18" charset="0"/>
                          <a:ea typeface="Cambria Math" panose="02040503050406030204" pitchFamily="18" charset="0"/>
                        </a:rPr>
                        <m:t>−</m:t>
                      </m:r>
                      <m:r>
                        <m:rPr>
                          <m:sty m:val="p"/>
                        </m:rPr>
                        <a:rPr lang="el-GR" sz="1800" b="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h</m:t>
                          </m:r>
                        </m:num>
                        <m:den>
                          <m:r>
                            <a:rPr lang="en-US" sz="1800" b="0" i="1" smtClean="0">
                              <a:latin typeface="Cambria Math" panose="02040503050406030204" pitchFamily="18" charset="0"/>
                              <a:ea typeface="Cambria Math" panose="02040503050406030204" pitchFamily="18" charset="0"/>
                            </a:rPr>
                            <m:t>𝑚𝑐</m:t>
                          </m:r>
                        </m:den>
                      </m:f>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1−</m:t>
                          </m:r>
                          <m:func>
                            <m:funcPr>
                              <m:ctrlPr>
                                <a:rPr lang="en-US" sz="1800" b="0" i="1" smtClean="0">
                                  <a:latin typeface="Cambria Math" panose="02040503050406030204" pitchFamily="18" charset="0"/>
                                  <a:ea typeface="Cambria Math" panose="02040503050406030204" pitchFamily="18" charset="0"/>
                                </a:rPr>
                              </m:ctrlPr>
                            </m:funcPr>
                            <m:fName>
                              <m:r>
                                <m:rPr>
                                  <m:sty m:val="p"/>
                                </m:rPr>
                                <a:rPr lang="en-US" sz="1800" b="0" i="0" smtClean="0">
                                  <a:latin typeface="Cambria Math" panose="02040503050406030204" pitchFamily="18" charset="0"/>
                                  <a:ea typeface="Cambria Math" panose="02040503050406030204" pitchFamily="18" charset="0"/>
                                </a:rPr>
                                <m:t>cos</m:t>
                              </m:r>
                            </m:fName>
                            <m:e>
                              <m:r>
                                <a:rPr lang="en-US" sz="1800" b="0" i="1" smtClean="0">
                                  <a:latin typeface="Cambria Math" panose="02040503050406030204" pitchFamily="18" charset="0"/>
                                  <a:ea typeface="Cambria Math" panose="02040503050406030204" pitchFamily="18" charset="0"/>
                                </a:rPr>
                                <m:t>𝜙</m:t>
                              </m:r>
                            </m:e>
                          </m:func>
                        </m:e>
                      </m:d>
                    </m:oMath>
                  </m:oMathPara>
                </a14:m>
                <a:endParaRPr lang="en-TW" sz="1800" dirty="0"/>
              </a:p>
            </p:txBody>
          </p:sp>
        </mc:Choice>
        <mc:Fallback xmlns="">
          <p:sp>
            <p:nvSpPr>
              <p:cNvPr id="4" name="TextBox 3">
                <a:extLst>
                  <a:ext uri="{FF2B5EF4-FFF2-40B4-BE49-F238E27FC236}">
                    <a16:creationId xmlns:a16="http://schemas.microsoft.com/office/drawing/2014/main" id="{187F6A8B-4F39-872B-E882-1BBB03E89B56}"/>
                  </a:ext>
                </a:extLst>
              </p:cNvPr>
              <p:cNvSpPr txBox="1">
                <a:spLocks noRot="1" noChangeAspect="1" noMove="1" noResize="1" noEditPoints="1" noAdjustHandles="1" noChangeArrowheads="1" noChangeShapeType="1" noTextEdit="1"/>
              </p:cNvSpPr>
              <p:nvPr/>
            </p:nvSpPr>
            <p:spPr>
              <a:xfrm>
                <a:off x="3345734" y="5582749"/>
                <a:ext cx="2452531" cy="525978"/>
              </a:xfrm>
              <a:prstGeom prst="rect">
                <a:avLst/>
              </a:prstGeom>
              <a:blipFill>
                <a:blip r:embed="rId6"/>
                <a:stretch>
                  <a:fillRect l="-515" t="-2381" b="-11905"/>
                </a:stretch>
              </a:blipFill>
            </p:spPr>
            <p:txBody>
              <a:bodyPr/>
              <a:lstStyle/>
              <a:p>
                <a:r>
                  <a:rPr lang="en-US">
                    <a:noFill/>
                  </a:rPr>
                  <a:t> </a:t>
                </a:r>
              </a:p>
            </p:txBody>
          </p:sp>
        </mc:Fallback>
      </mc:AlternateContent>
      <p:pic>
        <p:nvPicPr>
          <p:cNvPr id="5" name="Graphic 4" descr="Cat with solid fill">
            <a:extLst>
              <a:ext uri="{FF2B5EF4-FFF2-40B4-BE49-F238E27FC236}">
                <a16:creationId xmlns:a16="http://schemas.microsoft.com/office/drawing/2014/main" id="{B5B208BF-3C91-8513-5BDA-3A919F7FE5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
        <p:nvSpPr>
          <p:cNvPr id="6" name="TextBox 5">
            <a:extLst>
              <a:ext uri="{FF2B5EF4-FFF2-40B4-BE49-F238E27FC236}">
                <a16:creationId xmlns:a16="http://schemas.microsoft.com/office/drawing/2014/main" id="{A5D47A3D-39FF-CEFA-9DEC-E9AE9D06BB05}"/>
              </a:ext>
            </a:extLst>
          </p:cNvPr>
          <p:cNvSpPr txBox="1"/>
          <p:nvPr/>
        </p:nvSpPr>
        <p:spPr>
          <a:xfrm>
            <a:off x="3707904" y="554697"/>
            <a:ext cx="1440160" cy="369332"/>
          </a:xfrm>
          <a:prstGeom prst="rect">
            <a:avLst/>
          </a:prstGeom>
          <a:noFill/>
        </p:spPr>
        <p:txBody>
          <a:bodyPr wrap="square" rtlCol="0">
            <a:spAutoFit/>
          </a:bodyPr>
          <a:lstStyle/>
          <a:p>
            <a:pPr algn="l"/>
            <a:r>
              <a:rPr lang="en-US" sz="1800" dirty="0" err="1">
                <a:latin typeface="Cambria Math" panose="02040503050406030204" pitchFamily="18" charset="0"/>
              </a:rPr>
              <a:t>康普頓效應</a:t>
            </a:r>
            <a:endParaRPr lang="en-US" sz="1800" dirty="0">
              <a:latin typeface="Cambria Math" panose="02040503050406030204" pitchFamily="18" charset="0"/>
            </a:endParaRPr>
          </a:p>
        </p:txBody>
      </p:sp>
    </p:spTree>
    <p:extLst>
      <p:ext uri="{BB962C8B-B14F-4D97-AF65-F5344CB8AC3E}">
        <p14:creationId xmlns:p14="http://schemas.microsoft.com/office/powerpoint/2010/main" val="37377597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50751-B6F9-8E15-944F-A830DB1954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1C08FB-C685-D2BF-EB20-A5DAE2F32689}"/>
              </a:ext>
            </a:extLst>
          </p:cNvPr>
          <p:cNvPicPr>
            <a:picLocks noChangeAspect="1"/>
          </p:cNvPicPr>
          <p:nvPr/>
        </p:nvPicPr>
        <p:blipFill>
          <a:blip r:embed="rId2"/>
          <a:stretch>
            <a:fillRect/>
          </a:stretch>
        </p:blipFill>
        <p:spPr>
          <a:xfrm>
            <a:off x="1123448" y="332656"/>
            <a:ext cx="7436826" cy="3960440"/>
          </a:xfrm>
          <a:prstGeom prst="rect">
            <a:avLst/>
          </a:prstGeom>
        </p:spPr>
      </p:pic>
      <p:pic>
        <p:nvPicPr>
          <p:cNvPr id="1026" name="Picture 2" descr="undefined">
            <a:extLst>
              <a:ext uri="{FF2B5EF4-FFF2-40B4-BE49-F238E27FC236}">
                <a16:creationId xmlns:a16="http://schemas.microsoft.com/office/drawing/2014/main" id="{6909B7E9-7751-308E-15A2-820491649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437112"/>
            <a:ext cx="1848723" cy="23109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C7003CB-7F39-F6CE-DF21-38BBAAB858B8}"/>
              </a:ext>
            </a:extLst>
          </p:cNvPr>
          <p:cNvSpPr txBox="1"/>
          <p:nvPr/>
        </p:nvSpPr>
        <p:spPr>
          <a:xfrm>
            <a:off x="1331640" y="4437112"/>
            <a:ext cx="4896544" cy="369332"/>
          </a:xfrm>
          <a:prstGeom prst="rect">
            <a:avLst/>
          </a:prstGeom>
          <a:noFill/>
        </p:spPr>
        <p:txBody>
          <a:bodyPr wrap="square" rtlCol="0">
            <a:spAutoFit/>
          </a:bodyPr>
          <a:lstStyle/>
          <a:p>
            <a:pPr algn="l"/>
            <a:r>
              <a:rPr lang="en-US" sz="1800" dirty="0" err="1">
                <a:latin typeface="Cambria Math" panose="02040503050406030204" pitchFamily="18" charset="0"/>
              </a:rPr>
              <a:t>康普頓效應說服了物理界光是由光子組成</a:t>
            </a:r>
            <a:r>
              <a:rPr lang="en-US" sz="1800" dirty="0">
                <a:latin typeface="Cambria Math" panose="02040503050406030204" pitchFamily="18" charset="0"/>
              </a:rPr>
              <a:t>！</a:t>
            </a:r>
          </a:p>
        </p:txBody>
      </p:sp>
    </p:spTree>
    <p:extLst>
      <p:ext uri="{BB962C8B-B14F-4D97-AF65-F5344CB8AC3E}">
        <p14:creationId xmlns:p14="http://schemas.microsoft.com/office/powerpoint/2010/main" val="948946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7BAD-59E1-F174-D4B3-889A4727FADF}"/>
            </a:ext>
          </a:extLst>
        </p:cNvPr>
        <p:cNvGrpSpPr/>
        <p:nvPr/>
      </p:nvGrpSpPr>
      <p:grpSpPr>
        <a:xfrm>
          <a:off x="0" y="0"/>
          <a:ext cx="0" cy="0"/>
          <a:chOff x="0" y="0"/>
          <a:chExt cx="0" cy="0"/>
        </a:xfrm>
      </p:grpSpPr>
      <p:pic>
        <p:nvPicPr>
          <p:cNvPr id="124930" name="Picture 5" descr="f39_06">
            <a:extLst>
              <a:ext uri="{FF2B5EF4-FFF2-40B4-BE49-F238E27FC236}">
                <a16:creationId xmlns:a16="http://schemas.microsoft.com/office/drawing/2014/main" id="{B0EC2C3E-56D4-B1D2-021C-962A23A28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6" descr="3702b">
            <a:extLst>
              <a:ext uri="{FF2B5EF4-FFF2-40B4-BE49-F238E27FC236}">
                <a16:creationId xmlns:a16="http://schemas.microsoft.com/office/drawing/2014/main" id="{65340CED-57AE-0157-845E-3FC76100A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7">
            <a:extLst>
              <a:ext uri="{FF2B5EF4-FFF2-40B4-BE49-F238E27FC236}">
                <a16:creationId xmlns:a16="http://schemas.microsoft.com/office/drawing/2014/main" id="{C65B139A-30F7-36B5-96A0-82287C3FEDCE}"/>
              </a:ext>
            </a:extLst>
          </p:cNvPr>
          <p:cNvSpPr txBox="1">
            <a:spLocks noChangeArrowheads="1"/>
          </p:cNvSpPr>
          <p:nvPr/>
        </p:nvSpPr>
        <p:spPr bwMode="auto">
          <a:xfrm>
            <a:off x="2771775" y="5013325"/>
            <a:ext cx="359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但光有干涉現象，光的確是波！</a:t>
            </a:r>
          </a:p>
        </p:txBody>
      </p:sp>
    </p:spTree>
    <p:extLst>
      <p:ext uri="{BB962C8B-B14F-4D97-AF65-F5344CB8AC3E}">
        <p14:creationId xmlns:p14="http://schemas.microsoft.com/office/powerpoint/2010/main" val="28755303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A8559-61A9-0468-FEA6-B307DFE74601}"/>
            </a:ext>
          </a:extLst>
        </p:cNvPr>
        <p:cNvGrpSpPr/>
        <p:nvPr/>
      </p:nvGrpSpPr>
      <p:grpSpPr>
        <a:xfrm>
          <a:off x="0" y="0"/>
          <a:ext cx="0" cy="0"/>
          <a:chOff x="0" y="0"/>
          <a:chExt cx="0" cy="0"/>
        </a:xfrm>
      </p:grpSpPr>
      <p:pic>
        <p:nvPicPr>
          <p:cNvPr id="125954" name="Picture 2" descr="http://images.businessweek.com/ss/06/05/smart_heroes/image/bruce_wayne_batman.jpg">
            <a:extLst>
              <a:ext uri="{FF2B5EF4-FFF2-40B4-BE49-F238E27FC236}">
                <a16:creationId xmlns:a16="http://schemas.microsoft.com/office/drawing/2014/main" id="{28D702E9-8BB6-BF98-3CC5-A43805B5D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1966621" y="3093860"/>
            <a:ext cx="2720691" cy="21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ttp://www.arthazone.com/wallpaper/temp/tdk_batman_wallpaper.jpg">
            <a:extLst>
              <a:ext uri="{FF2B5EF4-FFF2-40B4-BE49-F238E27FC236}">
                <a16:creationId xmlns:a16="http://schemas.microsoft.com/office/drawing/2014/main" id="{FA1C1440-C6F6-14F2-892C-E698655F6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941" y="3066733"/>
            <a:ext cx="2952364" cy="2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文字方塊 4">
            <a:extLst>
              <a:ext uri="{FF2B5EF4-FFF2-40B4-BE49-F238E27FC236}">
                <a16:creationId xmlns:a16="http://schemas.microsoft.com/office/drawing/2014/main" id="{2D8B98D7-CF69-8745-3931-6F7D43899C38}"/>
              </a:ext>
            </a:extLst>
          </p:cNvPr>
          <p:cNvSpPr txBox="1">
            <a:spLocks noChangeArrowheads="1"/>
          </p:cNvSpPr>
          <p:nvPr/>
        </p:nvSpPr>
        <p:spPr bwMode="auto">
          <a:xfrm>
            <a:off x="1475656" y="5416547"/>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雖然光與電子一樣，有粒子與波的二重性，</a:t>
            </a:r>
          </a:p>
        </p:txBody>
      </p:sp>
      <p:pic>
        <p:nvPicPr>
          <p:cNvPr id="125957" name="Picture 5">
            <a:extLst>
              <a:ext uri="{FF2B5EF4-FFF2-40B4-BE49-F238E27FC236}">
                <a16:creationId xmlns:a16="http://schemas.microsoft.com/office/drawing/2014/main" id="{3D5F07A0-3CCE-A515-7254-E5994A371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77" y="987658"/>
            <a:ext cx="8172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30638A-320C-69C3-6322-E6C2CB01C72B}"/>
              </a:ext>
            </a:extLst>
          </p:cNvPr>
          <p:cNvSpPr txBox="1"/>
          <p:nvPr/>
        </p:nvSpPr>
        <p:spPr>
          <a:xfrm>
            <a:off x="1475656" y="5796518"/>
            <a:ext cx="6768753" cy="369332"/>
          </a:xfrm>
          <a:prstGeom prst="rect">
            <a:avLst/>
          </a:prstGeom>
          <a:noFill/>
        </p:spPr>
        <p:txBody>
          <a:bodyPr wrap="square" rtlCol="0">
            <a:spAutoFit/>
          </a:bodyPr>
          <a:lstStyle/>
          <a:p>
            <a:r>
              <a:rPr lang="en-TW" sz="1800" dirty="0"/>
              <a:t>但光子的描述比電子複雜得多，</a:t>
            </a:r>
          </a:p>
        </p:txBody>
      </p:sp>
      <p:sp>
        <p:nvSpPr>
          <p:cNvPr id="7" name="TextBox 6">
            <a:extLst>
              <a:ext uri="{FF2B5EF4-FFF2-40B4-BE49-F238E27FC236}">
                <a16:creationId xmlns:a16="http://schemas.microsoft.com/office/drawing/2014/main" id="{E8621B34-2DDB-CB3E-4195-337349D3D9DD}"/>
              </a:ext>
            </a:extLst>
          </p:cNvPr>
          <p:cNvSpPr txBox="1"/>
          <p:nvPr/>
        </p:nvSpPr>
        <p:spPr>
          <a:xfrm>
            <a:off x="3131840" y="423312"/>
            <a:ext cx="4572000" cy="369332"/>
          </a:xfrm>
          <a:prstGeom prst="rect">
            <a:avLst/>
          </a:prstGeom>
          <a:noFill/>
        </p:spPr>
        <p:txBody>
          <a:bodyPr wrap="square">
            <a:spAutoFit/>
          </a:bodyPr>
          <a:lstStyle/>
          <a:p>
            <a:r>
              <a:rPr lang="zh-TW" altLang="en-US" sz="1800" dirty="0"/>
              <a:t>粒子與波的二重性</a:t>
            </a:r>
            <a:endParaRPr lang="en-US" sz="1800" dirty="0"/>
          </a:p>
        </p:txBody>
      </p:sp>
    </p:spTree>
    <p:extLst>
      <p:ext uri="{BB962C8B-B14F-4D97-AF65-F5344CB8AC3E}">
        <p14:creationId xmlns:p14="http://schemas.microsoft.com/office/powerpoint/2010/main" val="36645392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F29A6-C20E-3C6D-3C06-CAADDA655374}"/>
            </a:ext>
          </a:extLst>
        </p:cNvPr>
        <p:cNvGrpSpPr/>
        <p:nvPr/>
      </p:nvGrpSpPr>
      <p:grpSpPr>
        <a:xfrm>
          <a:off x="0" y="0"/>
          <a:ext cx="0" cy="0"/>
          <a:chOff x="0" y="0"/>
          <a:chExt cx="0" cy="0"/>
        </a:xfrm>
      </p:grpSpPr>
      <p:sp>
        <p:nvSpPr>
          <p:cNvPr id="184322" name="Text Box 6">
            <a:extLst>
              <a:ext uri="{FF2B5EF4-FFF2-40B4-BE49-F238E27FC236}">
                <a16:creationId xmlns:a16="http://schemas.microsoft.com/office/drawing/2014/main" id="{724E9F33-3EE6-F1D9-6647-7A68CFCF4008}"/>
              </a:ext>
            </a:extLst>
          </p:cNvPr>
          <p:cNvSpPr txBox="1">
            <a:spLocks noChangeArrowheads="1"/>
          </p:cNvSpPr>
          <p:nvPr/>
        </p:nvSpPr>
        <p:spPr bwMode="auto">
          <a:xfrm>
            <a:off x="962324" y="913923"/>
            <a:ext cx="7498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愛因斯坦確定的是光有一個最小單位：光子能量與動量是</a:t>
            </a:r>
            <a:r>
              <a:rPr lang="zh-TW" altLang="en-US" sz="1800" dirty="0">
                <a:solidFill>
                  <a:srgbClr val="FF0000"/>
                </a:solidFill>
              </a:rPr>
              <a:t>無法分割的</a:t>
            </a:r>
            <a:r>
              <a:rPr lang="zh-TW" altLang="en-US" sz="1800" dirty="0">
                <a:solidFill>
                  <a:srgbClr val="000000"/>
                </a:solidFill>
              </a:rPr>
              <a:t>。</a:t>
            </a:r>
          </a:p>
        </p:txBody>
      </p:sp>
      <p:pic>
        <p:nvPicPr>
          <p:cNvPr id="184328" name="Picture 4" descr="A-09">
            <a:extLst>
              <a:ext uri="{FF2B5EF4-FFF2-40B4-BE49-F238E27FC236}">
                <a16:creationId xmlns:a16="http://schemas.microsoft.com/office/drawing/2014/main" id="{0F604B67-654E-5D3C-659F-60B67AB10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900"/>
          <a:stretch>
            <a:fillRect/>
          </a:stretch>
        </p:blipFill>
        <p:spPr bwMode="auto">
          <a:xfrm>
            <a:off x="2874900" y="2451660"/>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a:extLst>
              <a:ext uri="{FF2B5EF4-FFF2-40B4-BE49-F238E27FC236}">
                <a16:creationId xmlns:a16="http://schemas.microsoft.com/office/drawing/2014/main" id="{7099E8EF-8F51-D85C-72F8-004C54C2794A}"/>
              </a:ext>
            </a:extLst>
          </p:cNvPr>
          <p:cNvSpPr>
            <a:spLocks noChangeArrowheads="1"/>
          </p:cNvSpPr>
          <p:nvPr/>
        </p:nvSpPr>
        <p:spPr bwMode="auto">
          <a:xfrm>
            <a:off x="973683" y="1912351"/>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但光子顯然不是牛頓粒子。</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8A72706-96A0-FE0C-2C93-E4E86FF08BD9}"/>
                  </a:ext>
                </a:extLst>
              </p:cNvPr>
              <p:cNvSpPr txBox="1"/>
              <p:nvPr/>
            </p:nvSpPr>
            <p:spPr>
              <a:xfrm>
                <a:off x="3161476" y="5442256"/>
                <a:ext cx="470321"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oMath>
                  </m:oMathPara>
                </a14:m>
                <a:endParaRPr lang="en-US" sz="1800" dirty="0">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78A72706-96A0-FE0C-2C93-E4E86FF08BD9}"/>
                  </a:ext>
                </a:extLst>
              </p:cNvPr>
              <p:cNvSpPr txBox="1">
                <a:spLocks noRot="1" noChangeAspect="1" noMove="1" noResize="1" noEditPoints="1" noAdjustHandles="1" noChangeArrowheads="1" noChangeShapeType="1" noTextEdit="1"/>
              </p:cNvSpPr>
              <p:nvPr/>
            </p:nvSpPr>
            <p:spPr>
              <a:xfrm>
                <a:off x="3161476" y="5442256"/>
                <a:ext cx="470321" cy="276999"/>
              </a:xfrm>
              <a:prstGeom prst="rect">
                <a:avLst/>
              </a:prstGeom>
              <a:blipFill>
                <a:blip r:embed="rId3"/>
                <a:stretch>
                  <a:fillRect l="-7895" b="-4348"/>
                </a:stretch>
              </a:blipFill>
            </p:spPr>
            <p:txBody>
              <a:bodyPr/>
              <a:lstStyle/>
              <a:p>
                <a:r>
                  <a:rPr lang="en-US">
                    <a:noFill/>
                  </a:rPr>
                  <a:t> </a:t>
                </a:r>
              </a:p>
            </p:txBody>
          </p:sp>
        </mc:Fallback>
      </mc:AlternateContent>
      <p:pic>
        <p:nvPicPr>
          <p:cNvPr id="2" name="Picture 1" descr="http://www.chemistryland.com/CHM130W/05-EarlyAtom/DaltonsAtomModels.jpg">
            <a:extLst>
              <a:ext uri="{FF2B5EF4-FFF2-40B4-BE49-F238E27FC236}">
                <a16:creationId xmlns:a16="http://schemas.microsoft.com/office/drawing/2014/main" id="{9C9A93A5-AFE6-276D-D463-17C28C178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319" y="2451834"/>
            <a:ext cx="1728192" cy="135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4E05FF-9923-5312-18D3-EF52A58A9FD4}"/>
              </a:ext>
            </a:extLst>
          </p:cNvPr>
          <p:cNvSpPr txBox="1"/>
          <p:nvPr/>
        </p:nvSpPr>
        <p:spPr>
          <a:xfrm>
            <a:off x="931152" y="3948939"/>
            <a:ext cx="6994052" cy="369332"/>
          </a:xfrm>
          <a:prstGeom prst="rect">
            <a:avLst/>
          </a:prstGeom>
          <a:noFill/>
        </p:spPr>
        <p:txBody>
          <a:bodyPr wrap="square" rtlCol="0">
            <a:spAutoFit/>
          </a:bodyPr>
          <a:lstStyle/>
          <a:p>
            <a:pPr algn="l"/>
            <a:r>
              <a:rPr lang="en-US" sz="1800" dirty="0" err="1">
                <a:latin typeface="Cambria Math" panose="02040503050406030204" pitchFamily="18" charset="0"/>
              </a:rPr>
              <a:t>首先光子可以隨意產生及吸收</a:t>
            </a:r>
            <a:r>
              <a:rPr lang="en-US" sz="1800" dirty="0">
                <a:latin typeface="Cambria Math" panose="02040503050406030204" pitchFamily="18" charset="0"/>
              </a:rPr>
              <a:t>(</a:t>
            </a:r>
            <a:r>
              <a:rPr lang="en-US" sz="1800" dirty="0" err="1">
                <a:latin typeface="Cambria Math" panose="02040503050406030204" pitchFamily="18" charset="0"/>
              </a:rPr>
              <a:t>牛頓粒子不能</a:t>
            </a:r>
            <a:r>
              <a:rPr lang="en-US" sz="1800" dirty="0">
                <a:latin typeface="Cambria Math" panose="02040503050406030204" pitchFamily="18" charset="0"/>
              </a:rPr>
              <a:t>)，</a:t>
            </a:r>
            <a:r>
              <a:rPr lang="en-US" sz="1800" dirty="0" err="1">
                <a:latin typeface="Cambria Math" panose="02040503050406030204" pitchFamily="18" charset="0"/>
              </a:rPr>
              <a:t>粒子數目不守恆</a:t>
            </a:r>
            <a:r>
              <a:rPr lang="en-US" sz="1800" dirty="0">
                <a:latin typeface="Cambria Math" panose="02040503050406030204" pitchFamily="18" charset="0"/>
              </a:rPr>
              <a:t>。</a:t>
            </a:r>
          </a:p>
        </p:txBody>
      </p:sp>
      <p:sp>
        <p:nvSpPr>
          <p:cNvPr id="5" name="Rectangle 4">
            <a:extLst>
              <a:ext uri="{FF2B5EF4-FFF2-40B4-BE49-F238E27FC236}">
                <a16:creationId xmlns:a16="http://schemas.microsoft.com/office/drawing/2014/main" id="{976C02A3-19B1-C792-F27F-85784AD30081}"/>
              </a:ext>
            </a:extLst>
          </p:cNvPr>
          <p:cNvSpPr/>
          <p:nvPr/>
        </p:nvSpPr>
        <p:spPr>
          <a:xfrm>
            <a:off x="7148054" y="1421918"/>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Media\Images\chapter40\4006.jpg">
            <a:extLst>
              <a:ext uri="{FF2B5EF4-FFF2-40B4-BE49-F238E27FC236}">
                <a16:creationId xmlns:a16="http://schemas.microsoft.com/office/drawing/2014/main" id="{E0009CBD-433D-EA34-0F91-1A5DE187B5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08"/>
          <a:stretch/>
        </p:blipFill>
        <p:spPr bwMode="auto">
          <a:xfrm>
            <a:off x="7362144" y="1421918"/>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428D84-8EE0-59B0-B840-23F1B35F160C}"/>
                  </a:ext>
                </a:extLst>
              </p:cNvPr>
              <p:cNvSpPr txBox="1"/>
              <p:nvPr/>
            </p:nvSpPr>
            <p:spPr>
              <a:xfrm>
                <a:off x="7278222" y="3128724"/>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0D428D84-8EE0-59B0-B840-23F1B35F160C}"/>
                  </a:ext>
                </a:extLst>
              </p:cNvPr>
              <p:cNvSpPr txBox="1">
                <a:spLocks noRot="1" noChangeAspect="1" noMove="1" noResize="1" noEditPoints="1" noAdjustHandles="1" noChangeArrowheads="1" noChangeShapeType="1" noTextEdit="1"/>
              </p:cNvSpPr>
              <p:nvPr/>
            </p:nvSpPr>
            <p:spPr>
              <a:xfrm>
                <a:off x="7278222" y="3128724"/>
                <a:ext cx="309502" cy="307777"/>
              </a:xfrm>
              <a:prstGeom prst="rect">
                <a:avLst/>
              </a:prstGeom>
              <a:blipFill>
                <a:blip r:embed="rId6"/>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A87150-22DC-41CE-1E33-DC80D1B3B067}"/>
                  </a:ext>
                </a:extLst>
              </p:cNvPr>
              <p:cNvSpPr txBox="1"/>
              <p:nvPr/>
            </p:nvSpPr>
            <p:spPr>
              <a:xfrm flipH="1">
                <a:off x="7217528" y="2663453"/>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BFA87150-22DC-41CE-1E33-DC80D1B3B067}"/>
                  </a:ext>
                </a:extLst>
              </p:cNvPr>
              <p:cNvSpPr txBox="1">
                <a:spLocks noRot="1" noChangeAspect="1" noMove="1" noResize="1" noEditPoints="1" noAdjustHandles="1" noChangeArrowheads="1" noChangeShapeType="1" noTextEdit="1"/>
              </p:cNvSpPr>
              <p:nvPr/>
            </p:nvSpPr>
            <p:spPr>
              <a:xfrm flipH="1">
                <a:off x="7217528" y="2663453"/>
                <a:ext cx="430889"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696043-07B6-DC7D-86A0-70DE80628DCB}"/>
                  </a:ext>
                </a:extLst>
              </p:cNvPr>
              <p:cNvSpPr txBox="1"/>
              <p:nvPr/>
            </p:nvSpPr>
            <p:spPr>
              <a:xfrm>
                <a:off x="7201577" y="2267874"/>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0E696043-07B6-DC7D-86A0-70DE80628DCB}"/>
                  </a:ext>
                </a:extLst>
              </p:cNvPr>
              <p:cNvSpPr txBox="1">
                <a:spLocks noRot="1" noChangeAspect="1" noMove="1" noResize="1" noEditPoints="1" noAdjustHandles="1" noChangeArrowheads="1" noChangeShapeType="1" noTextEdit="1"/>
              </p:cNvSpPr>
              <p:nvPr/>
            </p:nvSpPr>
            <p:spPr>
              <a:xfrm>
                <a:off x="7201577" y="2267874"/>
                <a:ext cx="416439" cy="307777"/>
              </a:xfrm>
              <a:prstGeom prst="rect">
                <a:avLst/>
              </a:prstGeom>
              <a:blipFill>
                <a:blip r:embed="rId8"/>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DC3BF0-B9A4-0361-BAA8-EF0D5AFAA09C}"/>
                  </a:ext>
                </a:extLst>
              </p:cNvPr>
              <p:cNvSpPr txBox="1"/>
              <p:nvPr/>
            </p:nvSpPr>
            <p:spPr>
              <a:xfrm>
                <a:off x="7199450" y="1982574"/>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9DDC3BF0-B9A4-0361-BAA8-EF0D5AFAA09C}"/>
                  </a:ext>
                </a:extLst>
              </p:cNvPr>
              <p:cNvSpPr txBox="1">
                <a:spLocks noRot="1" noChangeAspect="1" noMove="1" noResize="1" noEditPoints="1" noAdjustHandles="1" noChangeArrowheads="1" noChangeShapeType="1" noTextEdit="1"/>
              </p:cNvSpPr>
              <p:nvPr/>
            </p:nvSpPr>
            <p:spPr>
              <a:xfrm>
                <a:off x="7199450" y="1982574"/>
                <a:ext cx="467835" cy="307777"/>
              </a:xfrm>
              <a:prstGeom prst="rect">
                <a:avLst/>
              </a:prstGeom>
              <a:blipFill>
                <a:blip r:embed="rId9"/>
                <a:stretch>
                  <a:fillRect/>
                </a:stretch>
              </a:blipFill>
              <a:ln>
                <a:noFill/>
              </a:ln>
            </p:spPr>
            <p:txBody>
              <a:bodyPr/>
              <a:lstStyle/>
              <a:p>
                <a:r>
                  <a:rPr lang="en-US">
                    <a:noFill/>
                  </a:rPr>
                  <a:t> </a:t>
                </a:r>
              </a:p>
            </p:txBody>
          </p:sp>
        </mc:Fallback>
      </mc:AlternateContent>
      <p:sp>
        <p:nvSpPr>
          <p:cNvPr id="11" name="Text Box 6">
            <a:extLst>
              <a:ext uri="{FF2B5EF4-FFF2-40B4-BE49-F238E27FC236}">
                <a16:creationId xmlns:a16="http://schemas.microsoft.com/office/drawing/2014/main" id="{98A05601-9518-D29F-2214-0D816172DFF3}"/>
              </a:ext>
            </a:extLst>
          </p:cNvPr>
          <p:cNvSpPr txBox="1">
            <a:spLocks noChangeArrowheads="1"/>
          </p:cNvSpPr>
          <p:nvPr/>
        </p:nvSpPr>
        <p:spPr bwMode="auto">
          <a:xfrm>
            <a:off x="973683" y="1413137"/>
            <a:ext cx="7498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康普頓確定了光子在碰撞下能量與動量是</a:t>
            </a:r>
            <a:r>
              <a:rPr lang="zh-TW" altLang="en-US" sz="1800" dirty="0"/>
              <a:t>守恆的</a:t>
            </a:r>
            <a:r>
              <a:rPr lang="zh-TW" altLang="en-US" sz="1800" dirty="0">
                <a:solidFill>
                  <a:srgbClr val="000000"/>
                </a:solidFill>
              </a:rPr>
              <a:t>。</a:t>
            </a:r>
          </a:p>
        </p:txBody>
      </p:sp>
      <p:sp>
        <p:nvSpPr>
          <p:cNvPr id="12" name="TextBox 11">
            <a:extLst>
              <a:ext uri="{FF2B5EF4-FFF2-40B4-BE49-F238E27FC236}">
                <a16:creationId xmlns:a16="http://schemas.microsoft.com/office/drawing/2014/main" id="{19F31411-E3C1-254F-6262-6A1DDA18FFE0}"/>
              </a:ext>
            </a:extLst>
          </p:cNvPr>
          <p:cNvSpPr txBox="1"/>
          <p:nvPr/>
        </p:nvSpPr>
        <p:spPr>
          <a:xfrm>
            <a:off x="950154" y="5020161"/>
            <a:ext cx="7749446" cy="369332"/>
          </a:xfrm>
          <a:prstGeom prst="rect">
            <a:avLst/>
          </a:prstGeom>
          <a:noFill/>
        </p:spPr>
        <p:txBody>
          <a:bodyPr wrap="square" rtlCol="0">
            <a:spAutoFit/>
          </a:bodyPr>
          <a:lstStyle/>
          <a:p>
            <a:pPr algn="l"/>
            <a:r>
              <a:rPr lang="en-US" sz="1800" dirty="0" err="1">
                <a:latin typeface="Cambria Math" panose="02040503050406030204" pitchFamily="18" charset="0"/>
              </a:rPr>
              <a:t>光子甚至沒有位置的測量，具有波性的電子就還是隨時可以測量位置</a:t>
            </a:r>
            <a:r>
              <a:rPr lang="en-US" sz="1800" dirty="0">
                <a:latin typeface="Cambria Math" panose="02040503050406030204" pitchFamily="18" charset="0"/>
              </a:rPr>
              <a:t>。</a:t>
            </a:r>
          </a:p>
        </p:txBody>
      </p:sp>
      <p:sp>
        <p:nvSpPr>
          <p:cNvPr id="13" name="TextBox 12">
            <a:extLst>
              <a:ext uri="{FF2B5EF4-FFF2-40B4-BE49-F238E27FC236}">
                <a16:creationId xmlns:a16="http://schemas.microsoft.com/office/drawing/2014/main" id="{3E066723-9555-1EF1-74C5-6307C12E9AFE}"/>
              </a:ext>
            </a:extLst>
          </p:cNvPr>
          <p:cNvSpPr txBox="1"/>
          <p:nvPr/>
        </p:nvSpPr>
        <p:spPr>
          <a:xfrm>
            <a:off x="960788" y="5833576"/>
            <a:ext cx="7498108" cy="369332"/>
          </a:xfrm>
          <a:prstGeom prst="rect">
            <a:avLst/>
          </a:prstGeom>
          <a:noFill/>
        </p:spPr>
        <p:txBody>
          <a:bodyPr wrap="square" rtlCol="0">
            <a:spAutoFit/>
          </a:bodyPr>
          <a:lstStyle/>
          <a:p>
            <a:pPr algn="l"/>
            <a:r>
              <a:rPr lang="en-US" sz="1800" dirty="0" err="1">
                <a:latin typeface="Cambria Math" panose="02040503050406030204" pitchFamily="18" charset="0"/>
              </a:rPr>
              <a:t>又是電磁波又是光子的光，其實與電子有差異，必須以量子光學處理</a:t>
            </a:r>
            <a:r>
              <a:rPr lang="en-US"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14" name="文字方塊 1">
                <a:extLst>
                  <a:ext uri="{FF2B5EF4-FFF2-40B4-BE49-F238E27FC236}">
                    <a16:creationId xmlns:a16="http://schemas.microsoft.com/office/drawing/2014/main" id="{0DE790D4-66E7-F072-7AE9-4D0D2BD6213D}"/>
                  </a:ext>
                </a:extLst>
              </p:cNvPr>
              <p:cNvSpPr txBox="1"/>
              <p:nvPr/>
            </p:nvSpPr>
            <p:spPr>
              <a:xfrm>
                <a:off x="6138391" y="1405060"/>
                <a:ext cx="9490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14" name="文字方塊 1">
                <a:extLst>
                  <a:ext uri="{FF2B5EF4-FFF2-40B4-BE49-F238E27FC236}">
                    <a16:creationId xmlns:a16="http://schemas.microsoft.com/office/drawing/2014/main" id="{0DE790D4-66E7-F072-7AE9-4D0D2BD6213D}"/>
                  </a:ext>
                </a:extLst>
              </p:cNvPr>
              <p:cNvSpPr txBox="1">
                <a:spLocks noRot="1" noChangeAspect="1" noMove="1" noResize="1" noEditPoints="1" noAdjustHandles="1" noChangeArrowheads="1" noChangeShapeType="1" noTextEdit="1"/>
              </p:cNvSpPr>
              <p:nvPr/>
            </p:nvSpPr>
            <p:spPr>
              <a:xfrm>
                <a:off x="6138391" y="1405060"/>
                <a:ext cx="9490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3">
                <a:extLst>
                  <a:ext uri="{FF2B5EF4-FFF2-40B4-BE49-F238E27FC236}">
                    <a16:creationId xmlns:a16="http://schemas.microsoft.com/office/drawing/2014/main" id="{0C1A938A-CB65-2CFB-13F3-6362E8ABEBB5}"/>
                  </a:ext>
                </a:extLst>
              </p:cNvPr>
              <p:cNvSpPr txBox="1"/>
              <p:nvPr/>
            </p:nvSpPr>
            <p:spPr>
              <a:xfrm>
                <a:off x="6136640" y="1833523"/>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15" name="文字方塊 3">
                <a:extLst>
                  <a:ext uri="{FF2B5EF4-FFF2-40B4-BE49-F238E27FC236}">
                    <a16:creationId xmlns:a16="http://schemas.microsoft.com/office/drawing/2014/main" id="{0C1A938A-CB65-2CFB-13F3-6362E8ABEBB5}"/>
                  </a:ext>
                </a:extLst>
              </p:cNvPr>
              <p:cNvSpPr txBox="1">
                <a:spLocks noRot="1" noChangeAspect="1" noMove="1" noResize="1" noEditPoints="1" noAdjustHandles="1" noChangeArrowheads="1" noChangeShapeType="1" noTextEdit="1"/>
              </p:cNvSpPr>
              <p:nvPr/>
            </p:nvSpPr>
            <p:spPr>
              <a:xfrm>
                <a:off x="6136640" y="1833523"/>
                <a:ext cx="802206" cy="618311"/>
              </a:xfrm>
              <a:prstGeom prst="rect">
                <a:avLst/>
              </a:prstGeom>
              <a:blipFill>
                <a:blip r:embed="rId11"/>
                <a:stretch>
                  <a:fillRect b="-6122"/>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0093E31-23C7-361A-BCD7-3DF8F6947A14}"/>
              </a:ext>
            </a:extLst>
          </p:cNvPr>
          <p:cNvSpPr txBox="1"/>
          <p:nvPr/>
        </p:nvSpPr>
        <p:spPr>
          <a:xfrm>
            <a:off x="931152" y="4350355"/>
            <a:ext cx="7396049" cy="369332"/>
          </a:xfrm>
          <a:prstGeom prst="rect">
            <a:avLst/>
          </a:prstGeom>
          <a:noFill/>
        </p:spPr>
        <p:txBody>
          <a:bodyPr wrap="square" rtlCol="0">
            <a:spAutoFit/>
          </a:bodyPr>
          <a:lstStyle/>
          <a:p>
            <a:r>
              <a:rPr lang="en-TW" sz="1800"/>
              <a:t>因此不同光子數的狀態或波可以疊加</a:t>
            </a:r>
            <a:r>
              <a:rPr lang="en-TW" sz="1800" dirty="0"/>
              <a:t>，製造出很奇特的狀態！</a:t>
            </a:r>
          </a:p>
        </p:txBody>
      </p:sp>
    </p:spTree>
    <p:extLst>
      <p:ext uri="{BB962C8B-B14F-4D97-AF65-F5344CB8AC3E}">
        <p14:creationId xmlns:p14="http://schemas.microsoft.com/office/powerpoint/2010/main" val="30544041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460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44209" y="5319084"/>
            <a:ext cx="1512168" cy="40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3" name="文字方塊 2"/>
          <p:cNvSpPr txBox="1">
            <a:spLocks noChangeArrowheads="1"/>
          </p:cNvSpPr>
          <p:nvPr/>
        </p:nvSpPr>
        <p:spPr bwMode="auto">
          <a:xfrm>
            <a:off x="3599892" y="965781"/>
            <a:ext cx="194421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波爾的原子模型</a:t>
            </a:r>
          </a:p>
        </p:txBody>
      </p:sp>
      <p:sp>
        <p:nvSpPr>
          <p:cNvPr id="2" name="矩形 1"/>
          <p:cNvSpPr/>
          <p:nvPr/>
        </p:nvSpPr>
        <p:spPr>
          <a:xfrm>
            <a:off x="3302982" y="5373216"/>
            <a:ext cx="2826415" cy="369332"/>
          </a:xfrm>
          <a:prstGeom prst="rect">
            <a:avLst/>
          </a:prstGeom>
        </p:spPr>
        <p:txBody>
          <a:bodyPr wrap="none">
            <a:spAutoFit/>
          </a:bodyPr>
          <a:lstStyle/>
          <a:p>
            <a:r>
              <a:rPr lang="en-US" altLang="zh-TW" sz="1800" dirty="0"/>
              <a:t>Niels Bohr </a:t>
            </a:r>
            <a:r>
              <a:rPr lang="zh-TW" altLang="en-US" sz="1800" dirty="0"/>
              <a:t>波爾 </a:t>
            </a:r>
            <a:r>
              <a:rPr lang="en-US" altLang="zh-TW" sz="1800" dirty="0"/>
              <a:t>1985-1962 </a:t>
            </a:r>
            <a:endParaRPr lang="zh-TW" altLang="en-US" sz="1800" dirty="0"/>
          </a:p>
        </p:txBody>
      </p:sp>
      <p:pic>
        <p:nvPicPr>
          <p:cNvPr id="15360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21078"/>
            <a:ext cx="2592636" cy="3666728"/>
          </a:xfrm>
          <a:prstGeom prst="rect">
            <a:avLst/>
          </a:prstGeom>
          <a:noFill/>
          <a:extLst>
            <a:ext uri="{909E8E84-426E-40DD-AFC4-6F175D3DCCD1}">
              <a14:hiddenFill xmlns:a14="http://schemas.microsoft.com/office/drawing/2010/main">
                <a:solidFill>
                  <a:srgbClr val="FFFFFF"/>
                </a:solidFill>
              </a14:hiddenFill>
            </a:ext>
          </a:extLst>
        </p:spPr>
      </p:pic>
      <p:pic>
        <p:nvPicPr>
          <p:cNvPr id="153603" name="Picture 3" descr="\\psf\Home\Downloads\107px-Niels_Bohr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9" y="5318770"/>
            <a:ext cx="1512168" cy="395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photos.aip.org/history/Thumbnails/bohr_niels_g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00063"/>
            <a:ext cx="4343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圖片 2" descr="Bohr 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0"/>
            <a:ext cx="485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http://www.gap-system.org/~history/BigPictures/Bohr_Niels_1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786188"/>
            <a:ext cx="3667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82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additive="base">
                                        <p:cTn id="11" dur="500" fill="hold"/>
                                        <p:tgtEl>
                                          <p:spTgt spid="89092"/>
                                        </p:tgtEl>
                                        <p:attrNameLst>
                                          <p:attrName>ppt_x</p:attrName>
                                        </p:attrNameLst>
                                      </p:cBhvr>
                                      <p:tavLst>
                                        <p:tav tm="0">
                                          <p:val>
                                            <p:strVal val="#ppt_x"/>
                                          </p:val>
                                        </p:tav>
                                        <p:tav tm="100000">
                                          <p:val>
                                            <p:strVal val="#ppt_x"/>
                                          </p:val>
                                        </p:tav>
                                      </p:tavLst>
                                    </p:anim>
                                    <p:anim calcmode="lin" valueType="num">
                                      <p:cBhvr additive="base">
                                        <p:cTn id="12" dur="500" fill="hold"/>
                                        <p:tgtEl>
                                          <p:spTgt spid="89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145" y="973433"/>
            <a:ext cx="1728192" cy="2444157"/>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102" y="1002432"/>
            <a:ext cx="2181511" cy="340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731" y="980728"/>
            <a:ext cx="2436862" cy="487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213195" y="47667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Bohr went to work with JJ</a:t>
            </a:r>
            <a:r>
              <a:rPr lang="zh-TW" altLang="en-US" sz="1800" dirty="0"/>
              <a:t> </a:t>
            </a:r>
            <a:r>
              <a:rPr lang="en-US" altLang="zh-TW" sz="1800" dirty="0"/>
              <a:t>Thomson at Cavendish Lab of Cambridge U</a:t>
            </a:r>
            <a:endParaRPr lang="zh-TW" altLang="en-US" sz="1800" dirty="0"/>
          </a:p>
        </p:txBody>
      </p:sp>
      <p:sp>
        <p:nvSpPr>
          <p:cNvPr id="4" name="文字方塊 3"/>
          <p:cNvSpPr txBox="1"/>
          <p:nvPr/>
        </p:nvSpPr>
        <p:spPr bwMode="auto">
          <a:xfrm>
            <a:off x="1043608" y="5949280"/>
            <a:ext cx="7659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whole thing was very interesting in Cambridge, but it was absolutely useless. </a:t>
            </a:r>
            <a:endParaRPr lang="zh-TW" altLang="en-US" sz="1800" dirty="0"/>
          </a:p>
        </p:txBody>
      </p:sp>
    </p:spTree>
    <p:extLst>
      <p:ext uri="{BB962C8B-B14F-4D97-AF65-F5344CB8AC3E}">
        <p14:creationId xmlns:p14="http://schemas.microsoft.com/office/powerpoint/2010/main" val="34628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periodic_ju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0250"/>
            <a:ext cx="47863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descr="Periodic Table of the Elemen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071688"/>
            <a:ext cx="412273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5B2445-75C5-E5E2-78E5-D621CCFD1F04}"/>
              </a:ext>
            </a:extLst>
          </p:cNvPr>
          <p:cNvSpPr txBox="1"/>
          <p:nvPr/>
        </p:nvSpPr>
        <p:spPr>
          <a:xfrm>
            <a:off x="2393156" y="1410533"/>
            <a:ext cx="5519079"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宇宙中的物質由許多種極其微小的原子組成</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C6F1C6CC-4F5E-BD2D-5EE4-D7C7A959202E}"/>
                  </a:ext>
                </a:extLst>
              </p:cNvPr>
              <p:cNvSpPr txBox="1"/>
              <p:nvPr/>
            </p:nvSpPr>
            <p:spPr>
              <a:xfrm>
                <a:off x="2393156" y="5200373"/>
                <a:ext cx="104304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𝑁</m:t>
                      </m:r>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ea typeface="Cambria Math"/>
                              <a:cs typeface="Times New Roman" pitchFamily="18" charset="0"/>
                            </a:rPr>
                          </m:ctrlPr>
                        </m:sSupPr>
                        <m:e>
                          <m:r>
                            <a:rPr lang="en-US" altLang="zh-TW" sz="1800" b="0" i="1" smtClean="0">
                              <a:latin typeface="Cambria Math"/>
                              <a:ea typeface="Cambria Math"/>
                              <a:cs typeface="Times New Roman" pitchFamily="18" charset="0"/>
                            </a:rPr>
                            <m:t>10</m:t>
                          </m:r>
                        </m:e>
                        <m:sup>
                          <m:r>
                            <a:rPr lang="en-US" altLang="zh-TW" sz="1800" b="0" i="1" smtClean="0">
                              <a:latin typeface="Cambria Math"/>
                              <a:ea typeface="Cambria Math"/>
                              <a:cs typeface="Times New Roman" pitchFamily="18" charset="0"/>
                            </a:rPr>
                            <m:t>23</m:t>
                          </m:r>
                        </m:sup>
                      </m:sSup>
                    </m:oMath>
                  </m:oMathPara>
                </a14:m>
                <a:endParaRPr lang="zh-TW" altLang="en-US" sz="1800" dirty="0">
                  <a:cs typeface="Times New Roman" pitchFamily="18" charset="0"/>
                </a:endParaRPr>
              </a:p>
            </p:txBody>
          </p:sp>
        </mc:Choice>
        <mc:Fallback xmlns="">
          <p:sp>
            <p:nvSpPr>
              <p:cNvPr id="3" name="文字方塊 4">
                <a:extLst>
                  <a:ext uri="{FF2B5EF4-FFF2-40B4-BE49-F238E27FC236}">
                    <a16:creationId xmlns:a16="http://schemas.microsoft.com/office/drawing/2014/main" id="{C6F1C6CC-4F5E-BD2D-5EE4-D7C7A959202E}"/>
                  </a:ext>
                </a:extLst>
              </p:cNvPr>
              <p:cNvSpPr txBox="1">
                <a:spLocks noRot="1" noChangeAspect="1" noMove="1" noResize="1" noEditPoints="1" noAdjustHandles="1" noChangeArrowheads="1" noChangeShapeType="1" noTextEdit="1"/>
              </p:cNvSpPr>
              <p:nvPr/>
            </p:nvSpPr>
            <p:spPr>
              <a:xfrm>
                <a:off x="2393156" y="5200373"/>
                <a:ext cx="104304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1426C213-17EE-701E-7C35-DB01C76F367C}"/>
                  </a:ext>
                </a:extLst>
              </p:cNvPr>
              <p:cNvSpPr txBox="1"/>
              <p:nvPr/>
            </p:nvSpPr>
            <p:spPr>
              <a:xfrm>
                <a:off x="4041134" y="5200373"/>
                <a:ext cx="1297919" cy="369332"/>
              </a:xfrm>
              <a:prstGeom prst="rect">
                <a:avLst/>
              </a:prstGeom>
              <a:solidFill>
                <a:srgbClr val="FFFF99"/>
              </a:solidFill>
            </p:spPr>
            <p:txBody>
              <a:bodyPr wrap="none" rtlCol="0">
                <a:spAutoFit/>
              </a:bodyPr>
              <a:lstStyle/>
              <a:p>
                <a14:m>
                  <m:oMath xmlns:m="http://schemas.openxmlformats.org/officeDocument/2006/math">
                    <m:r>
                      <a:rPr lang="en-US" altLang="zh-TW" sz="1800" b="0" i="1" smtClean="0">
                        <a:latin typeface="Cambria Math" panose="02040503050406030204" pitchFamily="18" charset="0"/>
                        <a:cs typeface="Times New Roman" pitchFamily="18" charset="0"/>
                      </a:rPr>
                      <m:t>𝑎</m:t>
                    </m:r>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ea typeface="Cambria Math"/>
                            <a:cs typeface="Times New Roman" pitchFamily="18" charset="0"/>
                          </a:rPr>
                        </m:ctrlPr>
                      </m:sSupPr>
                      <m:e>
                        <m:r>
                          <a:rPr lang="en-US" altLang="zh-TW" sz="1800" b="0" i="1" smtClean="0">
                            <a:latin typeface="Cambria Math"/>
                            <a:ea typeface="Cambria Math"/>
                            <a:cs typeface="Times New Roman" pitchFamily="18" charset="0"/>
                          </a:rPr>
                          <m:t>10</m:t>
                        </m:r>
                      </m:e>
                      <m:sup>
                        <m:r>
                          <a:rPr lang="en-US" altLang="zh-TW" sz="1800" b="0" i="1" smtClean="0">
                            <a:latin typeface="Cambria Math" panose="02040503050406030204" pitchFamily="18" charset="0"/>
                            <a:ea typeface="Cambria Math"/>
                            <a:cs typeface="Times New Roman" pitchFamily="18" charset="0"/>
                          </a:rPr>
                          <m:t>−10</m:t>
                        </m:r>
                      </m:sup>
                    </m:sSup>
                    <m:r>
                      <a:rPr lang="en-US" altLang="zh-TW" sz="1800" b="0" i="1" smtClean="0">
                        <a:latin typeface="Cambria Math" panose="02040503050406030204" pitchFamily="18" charset="0"/>
                        <a:ea typeface="Cambria Math"/>
                        <a:cs typeface="Times New Roman" pitchFamily="18" charset="0"/>
                      </a:rPr>
                      <m:t> </m:t>
                    </m:r>
                  </m:oMath>
                </a14:m>
                <a:r>
                  <a:rPr lang="en-US" altLang="zh-TW" sz="1800" dirty="0">
                    <a:cs typeface="Times New Roman" pitchFamily="18" charset="0"/>
                  </a:rPr>
                  <a:t>m</a:t>
                </a:r>
                <a:endParaRPr lang="zh-TW" altLang="en-US" sz="1800" dirty="0">
                  <a:cs typeface="Times New Roman" pitchFamily="18" charset="0"/>
                </a:endParaRPr>
              </a:p>
            </p:txBody>
          </p:sp>
        </mc:Choice>
        <mc:Fallback xmlns="">
          <p:sp>
            <p:nvSpPr>
              <p:cNvPr id="4" name="文字方塊 4">
                <a:extLst>
                  <a:ext uri="{FF2B5EF4-FFF2-40B4-BE49-F238E27FC236}">
                    <a16:creationId xmlns:a16="http://schemas.microsoft.com/office/drawing/2014/main" id="{1426C213-17EE-701E-7C35-DB01C76F367C}"/>
                  </a:ext>
                </a:extLst>
              </p:cNvPr>
              <p:cNvSpPr txBox="1">
                <a:spLocks noRot="1" noChangeAspect="1" noMove="1" noResize="1" noEditPoints="1" noAdjustHandles="1" noChangeArrowheads="1" noChangeShapeType="1" noTextEdit="1"/>
              </p:cNvSpPr>
              <p:nvPr/>
            </p:nvSpPr>
            <p:spPr>
              <a:xfrm>
                <a:off x="4041134" y="5200373"/>
                <a:ext cx="1297919" cy="369332"/>
              </a:xfrm>
              <a:prstGeom prst="rect">
                <a:avLst/>
              </a:prstGeom>
              <a:blipFill>
                <a:blip r:embed="rId6"/>
                <a:stretch>
                  <a:fillRect t="-6667" r="-2913" b="-23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AF54028-57CD-0F84-FC4E-15063CE283D5}"/>
              </a:ext>
            </a:extLst>
          </p:cNvPr>
          <p:cNvSpPr txBox="1"/>
          <p:nvPr/>
        </p:nvSpPr>
        <p:spPr>
          <a:xfrm>
            <a:off x="223024" y="5731727"/>
            <a:ext cx="8920975"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原子的世界相對於日常巨觀Macroscopic的世界，是一個極其微觀Microscopic的世界</a:t>
            </a:r>
            <a:r>
              <a:rPr lang="en-US" sz="1800" dirty="0">
                <a:latin typeface="Times New Roman" pitchFamily="18" charset="0"/>
                <a:cs typeface="Times New Roman" pitchFamily="18" charset="0"/>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980728"/>
            <a:ext cx="2193096" cy="2924127"/>
          </a:xfrm>
          <a:prstGeom prst="rect">
            <a:avLst/>
          </a:prstGeom>
        </p:spPr>
      </p:pic>
      <p:pic>
        <p:nvPicPr>
          <p:cNvPr id="4" name="Picture 3" descr="fig40"/>
          <p:cNvPicPr>
            <a:picLocks noChangeAspect="1" noChangeArrowheads="1"/>
          </p:cNvPicPr>
          <p:nvPr/>
        </p:nvPicPr>
        <p:blipFill>
          <a:blip r:embed="rId4" cstate="print">
            <a:extLst>
              <a:ext uri="{28A0092B-C50C-407E-A947-70E740481C1C}">
                <a14:useLocalDpi xmlns:a14="http://schemas.microsoft.com/office/drawing/2010/main" val="0"/>
              </a:ext>
            </a:extLst>
          </a:blip>
          <a:srcRect b="17500"/>
          <a:stretch>
            <a:fillRect/>
          </a:stretch>
        </p:blipFill>
        <p:spPr bwMode="auto">
          <a:xfrm>
            <a:off x="5148064" y="3904854"/>
            <a:ext cx="2193096" cy="268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55576" y="476672"/>
            <a:ext cx="7848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失望之餘，波爾往北到</a:t>
            </a:r>
            <a:r>
              <a:rPr lang="en-US" altLang="zh-TW" sz="1800" dirty="0"/>
              <a:t>Manchester</a:t>
            </a:r>
            <a:r>
              <a:rPr lang="zh-TW" altLang="en-US" sz="1800" dirty="0"/>
              <a:t>與</a:t>
            </a:r>
            <a:r>
              <a:rPr lang="en-US" altLang="zh-TW" sz="1800" dirty="0"/>
              <a:t>Rutherford</a:t>
            </a:r>
            <a:r>
              <a:rPr lang="zh-TW" altLang="en-US" sz="1800" dirty="0"/>
              <a:t>共事，就此改變了歷史。</a:t>
            </a:r>
          </a:p>
        </p:txBody>
      </p:sp>
    </p:spTree>
    <p:extLst>
      <p:ext uri="{BB962C8B-B14F-4D97-AF65-F5344CB8AC3E}">
        <p14:creationId xmlns:p14="http://schemas.microsoft.com/office/powerpoint/2010/main" val="13464139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2074E-3B48-9C23-5D8F-30D9B4B55280}"/>
            </a:ext>
          </a:extLst>
        </p:cNvPr>
        <p:cNvGrpSpPr/>
        <p:nvPr/>
      </p:nvGrpSpPr>
      <p:grpSpPr>
        <a:xfrm>
          <a:off x="0" y="0"/>
          <a:ext cx="0" cy="0"/>
          <a:chOff x="0" y="0"/>
          <a:chExt cx="0" cy="0"/>
        </a:xfrm>
      </p:grpSpPr>
      <p:sp>
        <p:nvSpPr>
          <p:cNvPr id="122882" name="Text Box 9">
            <a:extLst>
              <a:ext uri="{FF2B5EF4-FFF2-40B4-BE49-F238E27FC236}">
                <a16:creationId xmlns:a16="http://schemas.microsoft.com/office/drawing/2014/main" id="{CCFDCC4D-728E-9078-406F-E625901E018E}"/>
              </a:ext>
            </a:extLst>
          </p:cNvPr>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a:extLst>
              <a:ext uri="{FF2B5EF4-FFF2-40B4-BE49-F238E27FC236}">
                <a16:creationId xmlns:a16="http://schemas.microsoft.com/office/drawing/2014/main" id="{5429643D-BB7B-3293-D2E0-752D9718C31E}"/>
              </a:ext>
            </a:extLst>
          </p:cNvPr>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a:extLst>
              <a:ext uri="{FF2B5EF4-FFF2-40B4-BE49-F238E27FC236}">
                <a16:creationId xmlns:a16="http://schemas.microsoft.com/office/drawing/2014/main" id="{9B69A791-4C7A-2046-055A-94CDEE8CFC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8C37188F-3069-B912-6001-B299012EDA56}"/>
                  </a:ext>
                </a:extLst>
              </p:cNvPr>
              <p:cNvSpPr txBox="1"/>
              <p:nvPr/>
            </p:nvSpPr>
            <p:spPr>
              <a:xfrm>
                <a:off x="6156176" y="2668072"/>
                <a:ext cx="9490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2" name="文字方塊 1">
                <a:extLst>
                  <a:ext uri="{FF2B5EF4-FFF2-40B4-BE49-F238E27FC236}">
                    <a16:creationId xmlns:a16="http://schemas.microsoft.com/office/drawing/2014/main" id="{8C37188F-3069-B912-6001-B299012EDA56}"/>
                  </a:ext>
                </a:extLst>
              </p:cNvPr>
              <p:cNvSpPr txBox="1">
                <a:spLocks noRot="1" noChangeAspect="1" noMove="1" noResize="1" noEditPoints="1" noAdjustHandles="1" noChangeArrowheads="1" noChangeShapeType="1" noTextEdit="1"/>
              </p:cNvSpPr>
              <p:nvPr/>
            </p:nvSpPr>
            <p:spPr>
              <a:xfrm>
                <a:off x="6156176" y="2668072"/>
                <a:ext cx="94904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D0F86BC-FA7B-ADCB-3B28-484E56C7BEB9}"/>
                  </a:ext>
                </a:extLst>
              </p:cNvPr>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a:blip r:embed="rId4"/>
                <a:stretch>
                  <a:fillRect b="-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F35F148-697B-932C-BC79-148E94C9CDAF}"/>
                  </a:ext>
                </a:extLst>
              </p:cNvPr>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p:pic>
        <p:nvPicPr>
          <p:cNvPr id="1026" name="Picture 2">
            <a:extLst>
              <a:ext uri="{FF2B5EF4-FFF2-40B4-BE49-F238E27FC236}">
                <a16:creationId xmlns:a16="http://schemas.microsoft.com/office/drawing/2014/main" id="{427A5F2B-B7E0-2380-9956-0FACD1821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290" y="616142"/>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5BCD0B-60F4-7D2E-596B-E0270F8029E2}"/>
              </a:ext>
            </a:extLst>
          </p:cNvPr>
          <p:cNvSpPr txBox="1"/>
          <p:nvPr/>
        </p:nvSpPr>
        <p:spPr>
          <a:xfrm>
            <a:off x="2411760" y="5661248"/>
            <a:ext cx="5184576" cy="369332"/>
          </a:xfrm>
          <a:prstGeom prst="rect">
            <a:avLst/>
          </a:prstGeom>
          <a:noFill/>
        </p:spPr>
        <p:txBody>
          <a:bodyPr wrap="square" rtlCol="0">
            <a:spAutoFit/>
          </a:bodyPr>
          <a:lstStyle/>
          <a:p>
            <a:pPr algn="l"/>
            <a:r>
              <a:rPr lang="en-US" sz="1800" dirty="0" err="1">
                <a:latin typeface="Cambria Math" panose="02040503050406030204" pitchFamily="18" charset="0"/>
              </a:rPr>
              <a:t>年輕的波爾比較容易接受新觀念，例如光子</a:t>
            </a:r>
            <a:r>
              <a:rPr lang="en-US" sz="1800" dirty="0">
                <a:latin typeface="Cambria Math" panose="02040503050406030204" pitchFamily="18" charset="0"/>
              </a:rPr>
              <a:t>！</a:t>
            </a:r>
          </a:p>
        </p:txBody>
      </p:sp>
    </p:spTree>
    <p:extLst>
      <p:ext uri="{BB962C8B-B14F-4D97-AF65-F5344CB8AC3E}">
        <p14:creationId xmlns:p14="http://schemas.microsoft.com/office/powerpoint/2010/main" val="35294102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322" y="4518992"/>
            <a:ext cx="2806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fig40"/>
          <p:cNvPicPr>
            <a:picLocks noChangeAspect="1" noChangeArrowheads="1"/>
          </p:cNvPicPr>
          <p:nvPr/>
        </p:nvPicPr>
        <p:blipFill>
          <a:blip r:embed="rId3" cstate="print">
            <a:extLst>
              <a:ext uri="{28A0092B-C50C-407E-A947-70E740481C1C}">
                <a14:useLocalDpi xmlns:a14="http://schemas.microsoft.com/office/drawing/2010/main" val="0"/>
              </a:ext>
            </a:extLst>
          </a:blip>
          <a:srcRect b="17500"/>
          <a:stretch>
            <a:fillRect/>
          </a:stretch>
        </p:blipFill>
        <p:spPr bwMode="auto">
          <a:xfrm>
            <a:off x="6479406" y="793256"/>
            <a:ext cx="2114878" cy="259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文字方塊 5"/>
          <p:cNvSpPr txBox="1">
            <a:spLocks noChangeArrowheads="1"/>
          </p:cNvSpPr>
          <p:nvPr/>
        </p:nvSpPr>
        <p:spPr bwMode="auto">
          <a:xfrm>
            <a:off x="1257338" y="6092825"/>
            <a:ext cx="618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跳</a:t>
            </a:r>
            <a:r>
              <a:rPr lang="zh-TW" altLang="en-US" sz="1800" dirty="0"/>
              <a:t>的時候發出！</a:t>
            </a:r>
          </a:p>
        </p:txBody>
      </p:sp>
      <p:sp>
        <p:nvSpPr>
          <p:cNvPr id="73735" name="文字方塊 8"/>
          <p:cNvSpPr txBox="1">
            <a:spLocks noChangeArrowheads="1"/>
          </p:cNvSpPr>
          <p:nvPr/>
        </p:nvSpPr>
        <p:spPr bwMode="auto">
          <a:xfrm>
            <a:off x="1251030" y="765175"/>
            <a:ext cx="500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波爾透過光子理論來看原子的光譜線 </a:t>
            </a:r>
            <a:r>
              <a:rPr lang="en-US" altLang="zh-TW" sz="1800" dirty="0"/>
              <a:t>1913</a:t>
            </a:r>
            <a:r>
              <a:rPr lang="zh-TW" altLang="en-US" sz="1800" dirty="0"/>
              <a:t>。</a:t>
            </a:r>
          </a:p>
        </p:txBody>
      </p:sp>
      <p:sp>
        <p:nvSpPr>
          <p:cNvPr id="10249" name="文字方塊 8"/>
          <p:cNvSpPr txBox="1">
            <a:spLocks noChangeArrowheads="1"/>
          </p:cNvSpPr>
          <p:nvPr/>
        </p:nvSpPr>
        <p:spPr bwMode="auto">
          <a:xfrm>
            <a:off x="1250644" y="3008437"/>
            <a:ext cx="500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光子的能量似乎可以看成是兩個狀態的能量的差！</a:t>
            </a:r>
          </a:p>
        </p:txBody>
      </p:sp>
      <p:sp>
        <p:nvSpPr>
          <p:cNvPr id="73737" name="文字方塊 11"/>
          <p:cNvSpPr txBox="1">
            <a:spLocks noChangeArrowheads="1"/>
          </p:cNvSpPr>
          <p:nvPr/>
        </p:nvSpPr>
        <p:spPr bwMode="auto">
          <a:xfrm>
            <a:off x="1251030" y="1258888"/>
            <a:ext cx="4646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原子所發出的光，每一個光子的能量為：</a:t>
            </a:r>
          </a:p>
        </p:txBody>
      </p:sp>
      <p:pic>
        <p:nvPicPr>
          <p:cNvPr id="13" name="Picture 6" descr="D:\Dropbox\Documents\課程\YoungTextBook\Images\Chapter39\A_Images\A_Figures_and_Photos\39_14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42523" b="18102"/>
          <a:stretch>
            <a:fillRect/>
          </a:stretch>
        </p:blipFill>
        <p:spPr bwMode="auto">
          <a:xfrm>
            <a:off x="1250644" y="4518992"/>
            <a:ext cx="192846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文字方塊 1"/>
          <p:cNvSpPr txBox="1">
            <a:spLocks noChangeArrowheads="1"/>
          </p:cNvSpPr>
          <p:nvPr/>
        </p:nvSpPr>
        <p:spPr bwMode="auto">
          <a:xfrm>
            <a:off x="1257338" y="2564904"/>
            <a:ext cx="420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這是兩個類似的數學式的差。</a:t>
            </a:r>
          </a:p>
        </p:txBody>
      </p:sp>
      <mc:AlternateContent xmlns:mc="http://schemas.openxmlformats.org/markup-compatibility/2006" xmlns:a14="http://schemas.microsoft.com/office/drawing/2010/main">
        <mc:Choice Requires="a14">
          <p:sp>
            <p:nvSpPr>
              <p:cNvPr id="2" name="文字方塊 1"/>
              <p:cNvSpPr txBox="1"/>
              <p:nvPr/>
            </p:nvSpPr>
            <p:spPr bwMode="auto">
              <a:xfrm>
                <a:off x="1243292" y="3464701"/>
                <a:ext cx="7322368" cy="4849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而狀態的能量</a:t>
                </a:r>
                <a14:m>
                  <m:oMath xmlns:m="http://schemas.openxmlformats.org/officeDocument/2006/math">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a14:m>
                <a:r>
                  <a:rPr lang="zh-TW" altLang="en-US" sz="1800" dirty="0"/>
                  <a:t>，是由一個自然數</a:t>
                </a:r>
                <a14:m>
                  <m:oMath xmlns:m="http://schemas.openxmlformats.org/officeDocument/2006/math">
                    <m:r>
                      <a:rPr lang="en-US" altLang="zh-TW" sz="1800" b="0" i="1" dirty="0" smtClean="0">
                        <a:latin typeface="Cambria Math" panose="02040503050406030204" pitchFamily="18" charset="0"/>
                      </a:rPr>
                      <m:t>𝑛</m:t>
                    </m:r>
                  </m:oMath>
                </a14:m>
                <a:r>
                  <a:rPr lang="zh-TW" altLang="en-US" sz="1800" dirty="0"/>
                  <a:t>標定，因此不是連續分布的。</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243292" y="3464701"/>
                <a:ext cx="7322368" cy="484941"/>
              </a:xfrm>
              <a:prstGeom prst="rect">
                <a:avLst/>
              </a:prstGeom>
              <a:blipFill>
                <a:blip r:embed="rId5"/>
                <a:stretch>
                  <a:fillRect l="-519" b="-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矩形 2"/>
          <p:cNvSpPr/>
          <p:nvPr/>
        </p:nvSpPr>
        <p:spPr>
          <a:xfrm>
            <a:off x="5034322" y="4735016"/>
            <a:ext cx="151216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271916" y="1772609"/>
                <a:ext cx="221996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𝑚</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271916" y="1772609"/>
                <a:ext cx="2219964" cy="618631"/>
              </a:xfrm>
              <a:prstGeom prst="rect">
                <a:avLst/>
              </a:prstGeom>
              <a:blipFill>
                <a:blip r:embed="rId6"/>
                <a:stretch>
                  <a:fillRect b="-4000"/>
                </a:stretch>
              </a:blipFill>
            </p:spPr>
            <p:txBody>
              <a:bodyPr/>
              <a:lstStyle/>
              <a:p>
                <a:r>
                  <a:rPr lang="en-US">
                    <a:noFill/>
                  </a:rPr>
                  <a:t> </a:t>
                </a:r>
              </a:p>
            </p:txBody>
          </p:sp>
        </mc:Fallback>
      </mc:AlternateContent>
      <p:sp>
        <p:nvSpPr>
          <p:cNvPr id="4" name="Right Arrow 3">
            <a:extLst>
              <a:ext uri="{FF2B5EF4-FFF2-40B4-BE49-F238E27FC236}">
                <a16:creationId xmlns:a16="http://schemas.microsoft.com/office/drawing/2014/main" id="{D093C9DE-EF53-DB49-B565-4D67F5A9CED3}"/>
              </a:ext>
            </a:extLst>
          </p:cNvPr>
          <p:cNvSpPr/>
          <p:nvPr/>
        </p:nvSpPr>
        <p:spPr>
          <a:xfrm>
            <a:off x="3739790" y="5167064"/>
            <a:ext cx="576064" cy="2880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1E712FB-0C16-1F4B-AE76-B92BB82E2981}"/>
              </a:ext>
            </a:extLst>
          </p:cNvPr>
          <p:cNvSpPr txBox="1"/>
          <p:nvPr/>
        </p:nvSpPr>
        <p:spPr>
          <a:xfrm>
            <a:off x="1250644" y="3995869"/>
            <a:ext cx="6642712" cy="369332"/>
          </a:xfrm>
          <a:prstGeom prst="rect">
            <a:avLst/>
          </a:prstGeom>
          <a:noFill/>
        </p:spPr>
        <p:txBody>
          <a:bodyPr wrap="square" rtlCol="0">
            <a:spAutoFit/>
          </a:bodyPr>
          <a:lstStyle/>
          <a:p>
            <a:r>
              <a:rPr lang="en-TW" sz="1800" b="0" dirty="0">
                <a:latin typeface="Cambria Math"/>
              </a:rPr>
              <a:t>如一棟沒有樓梯的大樓</a:t>
            </a:r>
            <a:r>
              <a:rPr lang="en-TW" sz="1800" dirty="0">
                <a:latin typeface="Cambria Math"/>
              </a:rPr>
              <a:t>！這就是光譜線是離散的原因</a:t>
            </a:r>
            <a:r>
              <a:rPr lang="en-TW" sz="1800" b="0" dirty="0">
                <a:latin typeface="Cambria Math"/>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 calcmode="lin" valueType="num">
                                      <p:cBhvr additive="base">
                                        <p:cTn id="7" dur="500" fill="hold"/>
                                        <p:tgtEl>
                                          <p:spTgt spid="10249"/>
                                        </p:tgtEl>
                                        <p:attrNameLst>
                                          <p:attrName>ppt_x</p:attrName>
                                        </p:attrNameLst>
                                      </p:cBhvr>
                                      <p:tavLst>
                                        <p:tav tm="0">
                                          <p:val>
                                            <p:strVal val="#ppt_x"/>
                                          </p:val>
                                        </p:tav>
                                        <p:tav tm="100000">
                                          <p:val>
                                            <p:strVal val="#ppt_x"/>
                                          </p:val>
                                        </p:tav>
                                      </p:tavLst>
                                    </p:anim>
                                    <p:anim calcmode="lin" valueType="num">
                                      <p:cBhvr additive="base">
                                        <p:cTn id="8" dur="500" fill="hold"/>
                                        <p:tgtEl>
                                          <p:spTgt spid="102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additive="base">
                                        <p:cTn id="21" dur="500" fill="hold"/>
                                        <p:tgtEl>
                                          <p:spTgt spid="10245"/>
                                        </p:tgtEl>
                                        <p:attrNameLst>
                                          <p:attrName>ppt_x</p:attrName>
                                        </p:attrNameLst>
                                      </p:cBhvr>
                                      <p:tavLst>
                                        <p:tav tm="0">
                                          <p:val>
                                            <p:strVal val="#ppt_x"/>
                                          </p:val>
                                        </p:tav>
                                        <p:tav tm="100000">
                                          <p:val>
                                            <p:strVal val="#ppt_x"/>
                                          </p:val>
                                        </p:tav>
                                      </p:tavLst>
                                    </p:anim>
                                    <p:anim calcmode="lin" valueType="num">
                                      <p:cBhvr additive="base">
                                        <p:cTn id="22" dur="500" fill="hold"/>
                                        <p:tgtEl>
                                          <p:spTgt spid="102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additive="base">
                                        <p:cTn id="29" dur="500" fill="hold"/>
                                        <p:tgtEl>
                                          <p:spTgt spid="10243"/>
                                        </p:tgtEl>
                                        <p:attrNameLst>
                                          <p:attrName>ppt_x</p:attrName>
                                        </p:attrNameLst>
                                      </p:cBhvr>
                                      <p:tavLst>
                                        <p:tav tm="0">
                                          <p:val>
                                            <p:strVal val="#ppt_x"/>
                                          </p:val>
                                        </p:tav>
                                        <p:tav tm="100000">
                                          <p:val>
                                            <p:strVal val="#ppt_x"/>
                                          </p:val>
                                        </p:tav>
                                      </p:tavLst>
                                    </p:anim>
                                    <p:anim calcmode="lin" valueType="num">
                                      <p:cBhvr additive="base">
                                        <p:cTn id="30" dur="500" fill="hold"/>
                                        <p:tgtEl>
                                          <p:spTgt spid="1024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9" grpId="0"/>
      <p:bldP spid="2" grpId="0"/>
      <p:bldP spid="3" grpId="0" animBg="1"/>
      <p:bldP spid="4" grpId="0" animBg="1"/>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文字方塊 4"/>
          <p:cNvSpPr txBox="1">
            <a:spLocks noChangeArrowheads="1"/>
          </p:cNvSpPr>
          <p:nvPr/>
        </p:nvSpPr>
        <p:spPr bwMode="auto">
          <a:xfrm>
            <a:off x="2339752" y="1443528"/>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原子放出光不是一個連續的過程！</a:t>
            </a:r>
          </a:p>
        </p:txBody>
      </p:sp>
      <p:pic>
        <p:nvPicPr>
          <p:cNvPr id="74755"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2339752" y="2420888"/>
            <a:ext cx="46513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矩形 1"/>
          <p:cNvSpPr>
            <a:spLocks noChangeArrowheads="1"/>
          </p:cNvSpPr>
          <p:nvPr/>
        </p:nvSpPr>
        <p:spPr bwMode="auto">
          <a:xfrm>
            <a:off x="2339752" y="968202"/>
            <a:ext cx="4570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光不是如傳統看法是電子在</a:t>
            </a:r>
            <a:r>
              <a:rPr lang="zh-TW" altLang="en-US" sz="1800" dirty="0">
                <a:solidFill>
                  <a:srgbClr val="FF0000"/>
                </a:solidFill>
              </a:rPr>
              <a:t>繞</a:t>
            </a:r>
            <a:r>
              <a:rPr lang="zh-TW" altLang="en-US" sz="1800" dirty="0"/>
              <a:t>的時候發出。</a:t>
            </a:r>
          </a:p>
        </p:txBody>
      </p:sp>
      <p:sp>
        <p:nvSpPr>
          <p:cNvPr id="2" name="TextBox 1">
            <a:extLst>
              <a:ext uri="{FF2B5EF4-FFF2-40B4-BE49-F238E27FC236}">
                <a16:creationId xmlns:a16="http://schemas.microsoft.com/office/drawing/2014/main" id="{25462C92-05F8-2A4D-1780-8ECF79C1A4FF}"/>
              </a:ext>
            </a:extLst>
          </p:cNvPr>
          <p:cNvSpPr txBox="1"/>
          <p:nvPr/>
        </p:nvSpPr>
        <p:spPr>
          <a:xfrm>
            <a:off x="2339752" y="1932486"/>
            <a:ext cx="6192688" cy="369332"/>
          </a:xfrm>
          <a:prstGeom prst="rect">
            <a:avLst/>
          </a:prstGeom>
          <a:noFill/>
        </p:spPr>
        <p:txBody>
          <a:bodyPr wrap="square" rtlCol="0">
            <a:spAutoFit/>
          </a:bodyPr>
          <a:lstStyle/>
          <a:p>
            <a:pPr algn="l"/>
            <a:r>
              <a:rPr lang="en-US" sz="1800" dirty="0" err="1">
                <a:latin typeface="Cambria Math" panose="02040503050406030204" pitchFamily="18" charset="0"/>
              </a:rPr>
              <a:t>連續的過程應該放出頻率連續分布的電磁波</a:t>
            </a:r>
            <a:r>
              <a:rPr lang="en-US" sz="1800" dirty="0">
                <a:latin typeface="Cambria Math" panose="02040503050406030204" pitchFamily="18" charset="0"/>
              </a:rPr>
              <a: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44824"/>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260202" y="4294337"/>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295127" y="781869"/>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260202" y="4740793"/>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295127" y="1234809"/>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370980" y="2150021"/>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31020" y="2150021"/>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5724128" y="1707714"/>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724128" y="1707714"/>
                <a:ext cx="1234825" cy="610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724128" y="3321514"/>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724128" y="3321514"/>
                <a:ext cx="1282402" cy="610873"/>
              </a:xfrm>
              <a:prstGeom prst="rect">
                <a:avLst/>
              </a:prstGeom>
              <a:blipFill>
                <a:blip r:embed="rId4"/>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5724128" y="2521908"/>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5724128" y="2521908"/>
                <a:ext cx="2580004" cy="618631"/>
              </a:xfrm>
              <a:prstGeom prst="rect">
                <a:avLst/>
              </a:prstGeom>
              <a:blipFill>
                <a:blip r:embed="rId5"/>
                <a:stretch>
                  <a:fillRect b="-4000"/>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4864500" y="2237954"/>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258255" y="5188281"/>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258255" y="5635769"/>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D:\Dropbox\Documents\課程\YoungTextBook\Images\Chapter39\A_Images\A_Figures_and_Photos\39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66652"/>
            <a:ext cx="4092156" cy="21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D:\Dropbox\Documents\課程\YoungTextBook\Images\Chapter39\A_Images\A_Figures_and_Photos\39_16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1008"/>
            <a:ext cx="4062167" cy="2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DF9189E-8CAF-F0C3-7D2E-4BF07B3E23A9}"/>
              </a:ext>
            </a:extLst>
          </p:cNvPr>
          <p:cNvSpPr txBox="1"/>
          <p:nvPr/>
        </p:nvSpPr>
        <p:spPr>
          <a:xfrm>
            <a:off x="3305710" y="517300"/>
            <a:ext cx="2736304" cy="369332"/>
          </a:xfrm>
          <a:prstGeom prst="rect">
            <a:avLst/>
          </a:prstGeom>
          <a:noFill/>
        </p:spPr>
        <p:txBody>
          <a:bodyPr wrap="square" rtlCol="0">
            <a:spAutoFit/>
          </a:bodyPr>
          <a:lstStyle/>
          <a:p>
            <a:r>
              <a:rPr lang="en-TW" sz="1800" b="0" dirty="0">
                <a:latin typeface="Cambria Math"/>
              </a:rPr>
              <a:t>也可以吸收能量往上跳！</a:t>
            </a:r>
          </a:p>
        </p:txBody>
      </p:sp>
      <p:pic>
        <p:nvPicPr>
          <p:cNvPr id="3" name="Picture 2">
            <a:extLst>
              <a:ext uri="{FF2B5EF4-FFF2-40B4-BE49-F238E27FC236}">
                <a16:creationId xmlns:a16="http://schemas.microsoft.com/office/drawing/2014/main" id="{2B8F2D9D-BC41-3FC8-9BD1-C2832DC9B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983" y="3861048"/>
            <a:ext cx="588364" cy="58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2527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2F36A-87B1-ACD8-F35A-2F90F358F3CF}"/>
              </a:ext>
            </a:extLst>
          </p:cNvPr>
          <p:cNvSpPr/>
          <p:nvPr/>
        </p:nvSpPr>
        <p:spPr>
          <a:xfrm>
            <a:off x="611560" y="1844824"/>
            <a:ext cx="6304694" cy="36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Rectangle 1">
            <a:extLst>
              <a:ext uri="{FF2B5EF4-FFF2-40B4-BE49-F238E27FC236}">
                <a16:creationId xmlns:a16="http://schemas.microsoft.com/office/drawing/2014/main" id="{F6A046F4-CA1A-53F5-7774-4CAF2A1A6862}"/>
              </a:ext>
            </a:extLst>
          </p:cNvPr>
          <p:cNvSpPr/>
          <p:nvPr/>
        </p:nvSpPr>
        <p:spPr>
          <a:xfrm>
            <a:off x="7020272" y="1831132"/>
            <a:ext cx="1800200" cy="36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098" name="Picture 2" descr="Drawing showing three circles, each with a label &quot;Hg&quot; inside. The top circle is labeled &quot;elastic collision&quot;. It is next to two arrows of equal length, one pointing towards the circle, and one pointing away. The middle circle is labeled &quot;inelastic collision&quot;, and has a longer arrow pointing towards it, and a shorter arrow leading away. The lowest circle is labeled &quot;light emission&quot;, and is next to a squiggly arrow that points away.">
            <a:extLst>
              <a:ext uri="{FF2B5EF4-FFF2-40B4-BE49-F238E27FC236}">
                <a16:creationId xmlns:a16="http://schemas.microsoft.com/office/drawing/2014/main" id="{EC1F846E-C7AA-88AB-7AC4-02CF3B1D4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844824"/>
            <a:ext cx="1832210" cy="38610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98A8F49-04BA-4674-BE2E-52BBE8A96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64904"/>
            <a:ext cx="6023198" cy="27845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564BA-A31F-68CA-C319-EFBADEA69A28}"/>
              </a:ext>
            </a:extLst>
          </p:cNvPr>
          <p:cNvSpPr txBox="1"/>
          <p:nvPr/>
        </p:nvSpPr>
        <p:spPr>
          <a:xfrm>
            <a:off x="2123728" y="1228110"/>
            <a:ext cx="3816424" cy="369332"/>
          </a:xfrm>
          <a:prstGeom prst="rect">
            <a:avLst/>
          </a:prstGeom>
          <a:noFill/>
        </p:spPr>
        <p:txBody>
          <a:bodyPr wrap="square">
            <a:spAutoFit/>
          </a:bodyPr>
          <a:lstStyle/>
          <a:p>
            <a:pPr algn="ctr"/>
            <a:r>
              <a:rPr lang="en-GB" sz="1800" i="0" u="none" strike="noStrike" dirty="0">
                <a:solidFill>
                  <a:srgbClr val="000000"/>
                </a:solidFill>
                <a:effectLst/>
                <a:latin typeface="+mn-lt"/>
              </a:rPr>
              <a:t>The Franck-Hertz Experiment 1914</a:t>
            </a:r>
          </a:p>
        </p:txBody>
      </p:sp>
    </p:spTree>
    <p:extLst>
      <p:ext uri="{BB962C8B-B14F-4D97-AF65-F5344CB8AC3E}">
        <p14:creationId xmlns:p14="http://schemas.microsoft.com/office/powerpoint/2010/main" val="33842572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字方塊 1"/>
          <p:cNvSpPr txBox="1">
            <a:spLocks noChangeArrowheads="1"/>
          </p:cNvSpPr>
          <p:nvPr/>
        </p:nvSpPr>
        <p:spPr bwMode="auto">
          <a:xfrm>
            <a:off x="827583" y="1321228"/>
            <a:ext cx="6532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原子中電子的狀態是一系列</a:t>
            </a:r>
            <a:r>
              <a:rPr lang="zh-TW" altLang="en-US" sz="1800" dirty="0">
                <a:solidFill>
                  <a:srgbClr val="FF0000"/>
                </a:solidFill>
              </a:rPr>
              <a:t>分離的穩定態 </a:t>
            </a:r>
            <a:r>
              <a:rPr lang="en-US" altLang="zh-TW" sz="1800" dirty="0" err="1">
                <a:solidFill>
                  <a:srgbClr val="FF0000"/>
                </a:solidFill>
              </a:rPr>
              <a:t>Staionary</a:t>
            </a:r>
            <a:r>
              <a:rPr lang="en-US" altLang="zh-TW" sz="1800" dirty="0">
                <a:solidFill>
                  <a:srgbClr val="FF0000"/>
                </a:solidFill>
              </a:rPr>
              <a:t> States</a:t>
            </a:r>
            <a:r>
              <a:rPr lang="zh-TW" altLang="en-US" sz="1800" dirty="0"/>
              <a:t>。</a:t>
            </a:r>
          </a:p>
        </p:txBody>
      </p:sp>
      <mc:AlternateContent xmlns:mc="http://schemas.openxmlformats.org/markup-compatibility/2006" xmlns:a14="http://schemas.microsoft.com/office/drawing/2010/main">
        <mc:Choice Requires="a14">
          <p:sp>
            <p:nvSpPr>
              <p:cNvPr id="77827" name="文字方塊 2"/>
              <p:cNvSpPr txBox="1">
                <a:spLocks noChangeArrowheads="1"/>
              </p:cNvSpPr>
              <p:nvPr/>
            </p:nvSpPr>
            <p:spPr bwMode="auto">
              <a:xfrm>
                <a:off x="827584" y="1782805"/>
                <a:ext cx="73890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穩定態的能量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oMath>
                </a14:m>
                <a:r>
                  <a:rPr lang="zh-TW" altLang="en-US" sz="1800" dirty="0"/>
                  <a:t>，以一個自然數</a:t>
                </a:r>
                <a14:m>
                  <m:oMath xmlns:m="http://schemas.openxmlformats.org/officeDocument/2006/math">
                    <m:r>
                      <a:rPr lang="en-US" altLang="zh-TW" sz="1800" b="0" i="1" smtClean="0">
                        <a:latin typeface="Cambria Math"/>
                      </a:rPr>
                      <m:t>𝑛</m:t>
                    </m:r>
                  </m:oMath>
                </a14:m>
                <a:r>
                  <a:rPr lang="zh-TW" altLang="en-US" sz="1800" dirty="0"/>
                  <a:t>標定，</a:t>
                </a:r>
                <a:r>
                  <a:rPr lang="en-US" altLang="zh-TW" sz="1800" dirty="0"/>
                  <a:t> </a:t>
                </a:r>
                <a14:m>
                  <m:oMath xmlns:m="http://schemas.openxmlformats.org/officeDocument/2006/math">
                    <m:r>
                      <a:rPr lang="en-US" altLang="zh-TW" sz="1800" i="1">
                        <a:latin typeface="Cambria Math"/>
                      </a:rPr>
                      <m:t>𝑛</m:t>
                    </m:r>
                  </m:oMath>
                </a14:m>
                <a:r>
                  <a:rPr lang="zh-TW" altLang="en-US" sz="1800" dirty="0"/>
                  <a:t>稱為量子數！</a:t>
                </a:r>
                <a:endParaRPr lang="en-US" altLang="zh-TW" sz="1800" dirty="0"/>
              </a:p>
            </p:txBody>
          </p:sp>
        </mc:Choice>
        <mc:Fallback xmlns="">
          <p:sp>
            <p:nvSpPr>
              <p:cNvPr id="77827" name="文字方塊 2"/>
              <p:cNvSpPr txBox="1">
                <a:spLocks noRot="1" noChangeAspect="1" noMove="1" noResize="1" noEditPoints="1" noAdjustHandles="1" noChangeArrowheads="1" noChangeShapeType="1" noTextEdit="1"/>
              </p:cNvSpPr>
              <p:nvPr/>
            </p:nvSpPr>
            <p:spPr bwMode="auto">
              <a:xfrm>
                <a:off x="827584" y="1782805"/>
                <a:ext cx="7389023" cy="369332"/>
              </a:xfrm>
              <a:prstGeom prst="rect">
                <a:avLst/>
              </a:prstGeom>
              <a:blipFill>
                <a:blip r:embed="rId2"/>
                <a:stretch>
                  <a:fillRect l="-8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7830" name="文字方塊 5"/>
          <p:cNvSpPr txBox="1">
            <a:spLocks noChangeArrowheads="1"/>
          </p:cNvSpPr>
          <p:nvPr/>
        </p:nvSpPr>
        <p:spPr bwMode="auto">
          <a:xfrm>
            <a:off x="827582" y="5117310"/>
            <a:ext cx="8159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電子在能態間</a:t>
            </a:r>
            <a:r>
              <a:rPr lang="zh-TW" altLang="en-US" sz="1800" dirty="0">
                <a:solidFill>
                  <a:srgbClr val="FF0000"/>
                </a:solidFill>
              </a:rPr>
              <a:t>躍遷</a:t>
            </a:r>
            <a:r>
              <a:rPr lang="zh-TW" altLang="en-US" sz="1800" dirty="0"/>
              <a:t>，同時放出或吸收</a:t>
            </a:r>
            <a:r>
              <a:rPr lang="zh-TW" altLang="en-US" sz="1800" dirty="0">
                <a:solidFill>
                  <a:srgbClr val="FF0000"/>
                </a:solidFill>
              </a:rPr>
              <a:t>一個光子</a:t>
            </a:r>
            <a:r>
              <a:rPr lang="zh-TW" altLang="en-US" sz="1800" dirty="0"/>
              <a:t>，光子的能量即能態的能量差：</a:t>
            </a:r>
          </a:p>
        </p:txBody>
      </p:sp>
      <p:sp>
        <p:nvSpPr>
          <p:cNvPr id="77832" name="文字方塊 8"/>
          <p:cNvSpPr txBox="1">
            <a:spLocks noChangeArrowheads="1"/>
          </p:cNvSpPr>
          <p:nvPr/>
        </p:nvSpPr>
        <p:spPr bwMode="auto">
          <a:xfrm>
            <a:off x="3117939" y="689940"/>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波爾原子模型的基本假設</a:t>
            </a:r>
          </a:p>
        </p:txBody>
      </p:sp>
      <p:pic>
        <p:nvPicPr>
          <p:cNvPr id="77833" name="Picture 9" descr="D:\Downloads\Data\Knight\Media\Chapter39\Images\39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7" y="2242681"/>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827583" y="5601069"/>
            <a:ext cx="7252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因為穩定態是離散分布，所以發出的光子頻率不是連續的。</a:t>
            </a:r>
          </a:p>
        </p:txBody>
      </p:sp>
      <p:pic>
        <p:nvPicPr>
          <p:cNvPr id="11" name="Picture 2" descr="http://upload.wikimedia.org/wikipedia/en/4/4c/Emission_spectrum-H.png">
            <a:hlinkClick r:id="rId4" tooltip="Emission spectrum of Hydroge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103" y="2465096"/>
            <a:ext cx="4389167" cy="61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40_17">
            <a:extLst>
              <a:ext uri="{FF2B5EF4-FFF2-40B4-BE49-F238E27FC236}">
                <a16:creationId xmlns:a16="http://schemas.microsoft.com/office/drawing/2014/main" id="{F2A4E6B7-5257-9D43-8F00-CCC72B754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91" b="37914"/>
          <a:stretch>
            <a:fillRect/>
          </a:stretch>
        </p:blipFill>
        <p:spPr bwMode="auto">
          <a:xfrm flipH="1">
            <a:off x="3680103" y="3667830"/>
            <a:ext cx="4664287" cy="12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9D3FAF76-A00D-1017-7FC2-CDF7C00DD89A}"/>
                  </a:ext>
                </a:extLst>
              </p:cNvPr>
              <p:cNvSpPr txBox="1"/>
              <p:nvPr/>
            </p:nvSpPr>
            <p:spPr>
              <a:xfrm>
                <a:off x="6681785" y="1695885"/>
                <a:ext cx="1357338" cy="6127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oMath>
                  </m:oMathPara>
                </a14:m>
                <a:endParaRPr lang="en-US" altLang="zh-TW" sz="1800" b="0" dirty="0">
                  <a:ea typeface="Cambria Math"/>
                </a:endParaRPr>
              </a:p>
            </p:txBody>
          </p:sp>
        </mc:Choice>
        <mc:Fallback xmlns="">
          <p:sp>
            <p:nvSpPr>
              <p:cNvPr id="3" name="文字方塊 9">
                <a:extLst>
                  <a:ext uri="{FF2B5EF4-FFF2-40B4-BE49-F238E27FC236}">
                    <a16:creationId xmlns:a16="http://schemas.microsoft.com/office/drawing/2014/main" id="{9D3FAF76-A00D-1017-7FC2-CDF7C00DD89A}"/>
                  </a:ext>
                </a:extLst>
              </p:cNvPr>
              <p:cNvSpPr txBox="1">
                <a:spLocks noRot="1" noChangeAspect="1" noMove="1" noResize="1" noEditPoints="1" noAdjustHandles="1" noChangeArrowheads="1" noChangeShapeType="1" noTextEdit="1"/>
              </p:cNvSpPr>
              <p:nvPr/>
            </p:nvSpPr>
            <p:spPr>
              <a:xfrm>
                <a:off x="6681785" y="1695885"/>
                <a:ext cx="1357338" cy="6127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7830"/>
                                        </p:tgtEl>
                                        <p:attrNameLst>
                                          <p:attrName>style.visibility</p:attrName>
                                        </p:attrNameLst>
                                      </p:cBhvr>
                                      <p:to>
                                        <p:strVal val="visible"/>
                                      </p:to>
                                    </p:set>
                                    <p:anim calcmode="lin" valueType="num">
                                      <p:cBhvr additive="base">
                                        <p:cTn id="15" dur="500" fill="hold"/>
                                        <p:tgtEl>
                                          <p:spTgt spid="77830"/>
                                        </p:tgtEl>
                                        <p:attrNameLst>
                                          <p:attrName>ppt_x</p:attrName>
                                        </p:attrNameLst>
                                      </p:cBhvr>
                                      <p:tavLst>
                                        <p:tav tm="0">
                                          <p:val>
                                            <p:strVal val="#ppt_x"/>
                                          </p:val>
                                        </p:tav>
                                        <p:tav tm="100000">
                                          <p:val>
                                            <p:strVal val="#ppt_x"/>
                                          </p:val>
                                        </p:tav>
                                      </p:tavLst>
                                    </p:anim>
                                    <p:anim calcmode="lin" valueType="num">
                                      <p:cBhvr additive="base">
                                        <p:cTn id="16"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P spid="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8851" name="文字方塊 3"/>
              <p:cNvSpPr txBox="1">
                <a:spLocks noChangeArrowheads="1"/>
              </p:cNvSpPr>
              <p:nvPr/>
            </p:nvSpPr>
            <p:spPr bwMode="auto">
              <a:xfrm>
                <a:off x="5003354" y="2853060"/>
                <a:ext cx="3764126"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 xmlns:m="http://schemas.openxmlformats.org/officeDocument/2006/math">
                    <m:r>
                      <a:rPr lang="en-US" altLang="zh-TW" sz="1800" i="1" dirty="0" smtClean="0">
                        <a:latin typeface="Cambria Math" panose="02040503050406030204" pitchFamily="18" charset="0"/>
                      </a:rPr>
                      <m:t>𝑛</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𝑚</m:t>
                    </m:r>
                  </m:oMath>
                </a14:m>
                <a:r>
                  <a:rPr lang="zh-TW" altLang="en-US" sz="1800" dirty="0"/>
                  <a:t>分別標定跳躍前後的穩定態，</a:t>
                </a:r>
              </a:p>
            </p:txBody>
          </p:sp>
        </mc:Choice>
        <mc:Fallback xmlns="">
          <p:sp>
            <p:nvSpPr>
              <p:cNvPr id="78851" name="文字方塊 3"/>
              <p:cNvSpPr txBox="1">
                <a:spLocks noRot="1" noChangeAspect="1" noMove="1" noResize="1" noEditPoints="1" noAdjustHandles="1" noChangeArrowheads="1" noChangeShapeType="1" noTextEdit="1"/>
              </p:cNvSpPr>
              <p:nvPr/>
            </p:nvSpPr>
            <p:spPr bwMode="auto">
              <a:xfrm>
                <a:off x="5003354" y="2853060"/>
                <a:ext cx="3764126" cy="369888"/>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8853" name="文字方塊 5"/>
          <p:cNvSpPr txBox="1">
            <a:spLocks noChangeArrowheads="1"/>
          </p:cNvSpPr>
          <p:nvPr/>
        </p:nvSpPr>
        <p:spPr bwMode="auto">
          <a:xfrm>
            <a:off x="4984850" y="3267689"/>
            <a:ext cx="3268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波爾得到了</a:t>
            </a:r>
            <a:r>
              <a:rPr lang="zh-TW" altLang="en-US" sz="1800" dirty="0">
                <a:solidFill>
                  <a:srgbClr val="FF0000"/>
                </a:solidFill>
              </a:rPr>
              <a:t>能階</a:t>
            </a:r>
            <a:r>
              <a:rPr lang="zh-TW" altLang="en-US" sz="1800" dirty="0"/>
              <a:t>的具體公式：</a:t>
            </a:r>
          </a:p>
        </p:txBody>
      </p:sp>
      <p:sp>
        <p:nvSpPr>
          <p:cNvPr id="78855" name="矩形 1"/>
          <p:cNvSpPr>
            <a:spLocks noChangeArrowheads="1"/>
          </p:cNvSpPr>
          <p:nvPr/>
        </p:nvSpPr>
        <p:spPr bwMode="auto">
          <a:xfrm>
            <a:off x="5005310" y="1083597"/>
            <a:ext cx="3343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即可得出能態的能量：</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919" t="9525" b="9094"/>
          <a:stretch/>
        </p:blipFill>
        <p:spPr bwMode="auto">
          <a:xfrm>
            <a:off x="795661" y="620688"/>
            <a:ext cx="4127176" cy="444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1975830-3331-FE4D-9933-10739D2F761B}"/>
                  </a:ext>
                </a:extLst>
              </p:cNvPr>
              <p:cNvSpPr txBox="1"/>
              <p:nvPr/>
            </p:nvSpPr>
            <p:spPr>
              <a:xfrm>
                <a:off x="5051505" y="1476641"/>
                <a:ext cx="3114710" cy="11879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ea typeface="Cambria Math"/>
                        </a:rPr>
                        <m:t>=</m:t>
                      </m:r>
                      <m:r>
                        <m:rPr>
                          <m:sty m:val="p"/>
                        </m:rPr>
                        <a:rPr lang="el-GR" altLang="zh-TW" sz="1800" b="0" i="1" smtClean="0">
                          <a:latin typeface="Cambria Math" panose="02040503050406030204" pitchFamily="18" charset="0"/>
                          <a:ea typeface="Cambria Math" panose="02040503050406030204" pitchFamily="18" charset="0"/>
                        </a:rPr>
                        <m:t>Δ</m:t>
                      </m:r>
                      <m:r>
                        <a:rPr lang="en-US" altLang="zh-TW" sz="1800" b="0" i="1" smtClean="0">
                          <a:latin typeface="Cambria Math" panose="02040503050406030204" pitchFamily="18" charset="0"/>
                          <a:ea typeface="Cambria Math" panose="02040503050406030204" pitchFamily="18" charset="0"/>
                        </a:rPr>
                        <m:t>𝐸</m:t>
                      </m:r>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h𝑐</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9" name="文字方塊 8">
                <a:extLst>
                  <a:ext uri="{FF2B5EF4-FFF2-40B4-BE49-F238E27FC236}">
                    <a16:creationId xmlns:a16="http://schemas.microsoft.com/office/drawing/2014/main" id="{31975830-3331-FE4D-9933-10739D2F761B}"/>
                  </a:ext>
                </a:extLst>
              </p:cNvPr>
              <p:cNvSpPr txBox="1">
                <a:spLocks noRot="1" noChangeAspect="1" noMove="1" noResize="1" noEditPoints="1" noAdjustHandles="1" noChangeArrowheads="1" noChangeShapeType="1" noTextEdit="1"/>
              </p:cNvSpPr>
              <p:nvPr/>
            </p:nvSpPr>
            <p:spPr>
              <a:xfrm>
                <a:off x="5051505" y="1476641"/>
                <a:ext cx="3114710" cy="11879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D621DDF-F280-BC47-A9DC-0657BD59DE8E}"/>
                  </a:ext>
                </a:extLst>
              </p:cNvPr>
              <p:cNvSpPr txBox="1"/>
              <p:nvPr/>
            </p:nvSpPr>
            <p:spPr>
              <a:xfrm>
                <a:off x="5076056" y="3789040"/>
                <a:ext cx="237626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0" name="文字方塊 9">
                <a:extLst>
                  <a:ext uri="{FF2B5EF4-FFF2-40B4-BE49-F238E27FC236}">
                    <a16:creationId xmlns:a16="http://schemas.microsoft.com/office/drawing/2014/main" id="{5D621DDF-F280-BC47-A9DC-0657BD59DE8E}"/>
                  </a:ext>
                </a:extLst>
              </p:cNvPr>
              <p:cNvSpPr txBox="1">
                <a:spLocks noRot="1" noChangeAspect="1" noMove="1" noResize="1" noEditPoints="1" noAdjustHandles="1" noChangeArrowheads="1" noChangeShapeType="1" noTextEdit="1"/>
              </p:cNvSpPr>
              <p:nvPr/>
            </p:nvSpPr>
            <p:spPr>
              <a:xfrm>
                <a:off x="5076056" y="3789040"/>
                <a:ext cx="2376264" cy="618631"/>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97607D02-8A7B-5059-3F6A-156866FF5D01}"/>
                  </a:ext>
                </a:extLst>
              </p:cNvPr>
              <p:cNvSpPr txBox="1">
                <a:spLocks noChangeArrowheads="1"/>
              </p:cNvSpPr>
              <p:nvPr/>
            </p:nvSpPr>
            <p:spPr bwMode="auto">
              <a:xfrm>
                <a:off x="1178966" y="5167457"/>
                <a:ext cx="75247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存在一能量最低、穩定的能態，</a:t>
                </a:r>
                <a:r>
                  <a:rPr lang="en-US" altLang="zh-TW" sz="1800" b="0" dirty="0">
                    <a:solidFill>
                      <a:srgbClr val="FF0000"/>
                    </a:solidFill>
                  </a:rPr>
                  <a:t> </a:t>
                </a:r>
                <a14:m>
                  <m:oMath xmlns:m="http://schemas.openxmlformats.org/officeDocument/2006/math">
                    <m:r>
                      <a:rPr lang="en-US" altLang="zh-TW" sz="1800" b="0" i="1" smtClean="0">
                        <a:solidFill>
                          <a:srgbClr val="FF0000"/>
                        </a:solidFill>
                        <a:latin typeface="Cambria Math"/>
                      </a:rPr>
                      <m:t>𝑛</m:t>
                    </m:r>
                    <m:r>
                      <a:rPr lang="en-US" altLang="zh-TW" sz="1800" b="0" i="1" smtClean="0">
                        <a:solidFill>
                          <a:srgbClr val="FF0000"/>
                        </a:solidFill>
                        <a:latin typeface="Cambria Math" panose="02040503050406030204" pitchFamily="18" charset="0"/>
                      </a:rPr>
                      <m:t>=1</m:t>
                    </m:r>
                    <m:r>
                      <a:rPr lang="zh-TW" altLang="en-US" sz="1800" i="1">
                        <a:solidFill>
                          <a:srgbClr val="FF0000"/>
                        </a:solidFill>
                        <a:latin typeface="Cambria Math" panose="02040503050406030204" pitchFamily="18" charset="0"/>
                      </a:rPr>
                      <m:t>，</m:t>
                    </m:r>
                  </m:oMath>
                </a14:m>
                <a:r>
                  <a:rPr lang="zh-TW" altLang="en-US" sz="1800" dirty="0">
                    <a:solidFill>
                      <a:srgbClr val="FF0000"/>
                    </a:solidFill>
                  </a:rPr>
                  <a:t>稱基態。其餘的態稱激發態。</a:t>
                </a:r>
              </a:p>
            </p:txBody>
          </p:sp>
        </mc:Choice>
        <mc:Fallback xmlns="">
          <p:sp>
            <p:nvSpPr>
              <p:cNvPr id="2" name="文字方塊 4">
                <a:extLst>
                  <a:ext uri="{FF2B5EF4-FFF2-40B4-BE49-F238E27FC236}">
                    <a16:creationId xmlns:a16="http://schemas.microsoft.com/office/drawing/2014/main" id="{97607D02-8A7B-5059-3F6A-156866FF5D01}"/>
                  </a:ext>
                </a:extLst>
              </p:cNvPr>
              <p:cNvSpPr txBox="1">
                <a:spLocks noRot="1" noChangeAspect="1" noMove="1" noResize="1" noEditPoints="1" noAdjustHandles="1" noChangeArrowheads="1" noChangeShapeType="1" noTextEdit="1"/>
              </p:cNvSpPr>
              <p:nvPr/>
            </p:nvSpPr>
            <p:spPr bwMode="auto">
              <a:xfrm>
                <a:off x="1178966" y="5167457"/>
                <a:ext cx="7524750" cy="369888"/>
              </a:xfrm>
              <a:prstGeom prst="rect">
                <a:avLst/>
              </a:prstGeom>
              <a:blipFill>
                <a:blip r:embed="rId6"/>
                <a:stretch>
                  <a:fillRect l="-673"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TextBox 2">
            <a:extLst>
              <a:ext uri="{FF2B5EF4-FFF2-40B4-BE49-F238E27FC236}">
                <a16:creationId xmlns:a16="http://schemas.microsoft.com/office/drawing/2014/main" id="{A17B341E-2912-73AC-B27F-8CE59264F89F}"/>
              </a:ext>
            </a:extLst>
          </p:cNvPr>
          <p:cNvSpPr txBox="1"/>
          <p:nvPr/>
        </p:nvSpPr>
        <p:spPr>
          <a:xfrm>
            <a:off x="1178966" y="5589240"/>
            <a:ext cx="7929538" cy="369332"/>
          </a:xfrm>
          <a:prstGeom prst="rect">
            <a:avLst/>
          </a:prstGeom>
          <a:noFill/>
        </p:spPr>
        <p:txBody>
          <a:bodyPr wrap="square" rtlCol="0">
            <a:spAutoFit/>
          </a:bodyPr>
          <a:lstStyle/>
          <a:p>
            <a:pPr algn="l"/>
            <a:r>
              <a:rPr lang="en-TW" sz="1800" dirty="0">
                <a:solidFill>
                  <a:srgbClr val="FF0000"/>
                </a:solidFill>
                <a:latin typeface="Cambria Math" panose="02040503050406030204" pitchFamily="18" charset="0"/>
              </a:rPr>
              <a:t>處於基態的電子，沒有更低的能態了，因此完全無法再放出光子。</a:t>
            </a:r>
          </a:p>
        </p:txBody>
      </p:sp>
      <p:sp>
        <p:nvSpPr>
          <p:cNvPr id="4" name="TextBox 3">
            <a:extLst>
              <a:ext uri="{FF2B5EF4-FFF2-40B4-BE49-F238E27FC236}">
                <a16:creationId xmlns:a16="http://schemas.microsoft.com/office/drawing/2014/main" id="{F163DD8E-956E-8921-79CF-348407CAE5B8}"/>
              </a:ext>
            </a:extLst>
          </p:cNvPr>
          <p:cNvSpPr txBox="1"/>
          <p:nvPr/>
        </p:nvSpPr>
        <p:spPr>
          <a:xfrm>
            <a:off x="1178966" y="6021288"/>
            <a:ext cx="6993434" cy="369332"/>
          </a:xfrm>
          <a:prstGeom prst="rect">
            <a:avLst/>
          </a:prstGeom>
          <a:noFill/>
        </p:spPr>
        <p:txBody>
          <a:bodyPr wrap="square" rtlCol="0">
            <a:spAutoFit/>
          </a:bodyPr>
          <a:lstStyle/>
          <a:p>
            <a:pPr algn="l"/>
            <a:r>
              <a:rPr lang="en-TW" sz="1800">
                <a:latin typeface="Cambria Math" panose="02040503050406030204" pitchFamily="18" charset="0"/>
              </a:rPr>
              <a:t>這是古典物理不會出現的，</a:t>
            </a:r>
            <a:r>
              <a:rPr lang="en-GB" sz="1800" dirty="0" err="1">
                <a:latin typeface="Cambria Math" panose="02040503050406030204" pitchFamily="18" charset="0"/>
              </a:rPr>
              <a:t>但</a:t>
            </a:r>
            <a:r>
              <a:rPr lang="en-TW" sz="1800">
                <a:latin typeface="Cambria Math" panose="02040503050406030204" pitchFamily="18" charset="0"/>
              </a:rPr>
              <a:t>也是原子之所以會穩定的原因</a:t>
            </a:r>
            <a:r>
              <a:rPr lang="en-TW"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B3DD87AB-B2D1-498F-407E-AD1288247C3F}"/>
                  </a:ext>
                </a:extLst>
              </p:cNvPr>
              <p:cNvSpPr txBox="1"/>
              <p:nvPr/>
            </p:nvSpPr>
            <p:spPr>
              <a:xfrm>
                <a:off x="6522315" y="402250"/>
                <a:ext cx="1643900" cy="618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𝑚</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m:oMathPara>
                </a14:m>
                <a:endParaRPr lang="zh-TW" altLang="en-US" sz="1800" dirty="0"/>
              </a:p>
            </p:txBody>
          </p:sp>
        </mc:Choice>
        <mc:Fallback xmlns="">
          <p:sp>
            <p:nvSpPr>
              <p:cNvPr id="5" name="文字方塊 13">
                <a:extLst>
                  <a:ext uri="{FF2B5EF4-FFF2-40B4-BE49-F238E27FC236}">
                    <a16:creationId xmlns:a16="http://schemas.microsoft.com/office/drawing/2014/main" id="{B3DD87AB-B2D1-498F-407E-AD1288247C3F}"/>
                  </a:ext>
                </a:extLst>
              </p:cNvPr>
              <p:cNvSpPr txBox="1">
                <a:spLocks noRot="1" noChangeAspect="1" noMove="1" noResize="1" noEditPoints="1" noAdjustHandles="1" noChangeArrowheads="1" noChangeShapeType="1" noTextEdit="1"/>
              </p:cNvSpPr>
              <p:nvPr/>
            </p:nvSpPr>
            <p:spPr>
              <a:xfrm>
                <a:off x="6522315" y="402250"/>
                <a:ext cx="1643900" cy="618631"/>
              </a:xfrm>
              <a:prstGeom prst="rect">
                <a:avLst/>
              </a:prstGeom>
              <a:blipFill>
                <a:blip r:embed="rId7"/>
                <a:stretch>
                  <a:fillRect b="-4000"/>
                </a:stretch>
              </a:blipFill>
            </p:spPr>
            <p:txBody>
              <a:bodyPr/>
              <a:lstStyle/>
              <a:p>
                <a:r>
                  <a:rPr lang="en-TW">
                    <a:noFill/>
                  </a:rPr>
                  <a:t> </a:t>
                </a:r>
              </a:p>
            </p:txBody>
          </p:sp>
        </mc:Fallback>
      </mc:AlternateContent>
      <p:sp>
        <p:nvSpPr>
          <p:cNvPr id="6" name="矩形 1">
            <a:extLst>
              <a:ext uri="{FF2B5EF4-FFF2-40B4-BE49-F238E27FC236}">
                <a16:creationId xmlns:a16="http://schemas.microsoft.com/office/drawing/2014/main" id="{5414C187-BBC2-09CB-2DA0-93217BF63671}"/>
              </a:ext>
            </a:extLst>
          </p:cNvPr>
          <p:cNvSpPr>
            <a:spLocks noChangeArrowheads="1"/>
          </p:cNvSpPr>
          <p:nvPr/>
        </p:nvSpPr>
        <p:spPr bwMode="auto">
          <a:xfrm>
            <a:off x="5005310" y="582447"/>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由光譜波長：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2" descr="D:\Users\Vincent\Downloads\Data\Knight\Media\Chapter39\Images\39_2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7" y="2370162"/>
            <a:ext cx="31956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文字方塊 1"/>
          <p:cNvSpPr txBox="1">
            <a:spLocks noChangeArrowheads="1"/>
          </p:cNvSpPr>
          <p:nvPr/>
        </p:nvSpPr>
        <p:spPr bwMode="auto">
          <a:xfrm>
            <a:off x="2987824" y="6206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室溫下的氫氣為何不發光？</a:t>
            </a:r>
          </a:p>
        </p:txBody>
      </p:sp>
      <p:pic>
        <p:nvPicPr>
          <p:cNvPr id="3" name="Picture 8" descr="File:Translational motion.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250394"/>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https://reich-chemistry.wikispaces.com/file/view/demo__atom_model.gif/185485279/demo__atom_model.gif"/>
          <p:cNvPicPr>
            <a:picLocks noChangeAspect="1" noChangeArrowheads="1"/>
          </p:cNvPicPr>
          <p:nvPr/>
        </p:nvPicPr>
        <p:blipFill>
          <a:blip r:embed="rId5" cstate="print">
            <a:extLst>
              <a:ext uri="{28A0092B-C50C-407E-A947-70E740481C1C}">
                <a14:useLocalDpi xmlns:a14="http://schemas.microsoft.com/office/drawing/2010/main" val="0"/>
              </a:ext>
            </a:extLst>
          </a:blip>
          <a:srcRect b="33794"/>
          <a:stretch>
            <a:fillRect/>
          </a:stretch>
        </p:blipFill>
        <p:spPr bwMode="auto">
          <a:xfrm>
            <a:off x="2124075" y="1412875"/>
            <a:ext cx="5032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a:spLocks noChangeArrowheads="1"/>
          </p:cNvSpPr>
          <p:nvPr/>
        </p:nvSpPr>
        <p:spPr bwMode="auto">
          <a:xfrm>
            <a:off x="4463440" y="3954487"/>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原子的內部是有可被激發的能量！</a:t>
            </a:r>
          </a:p>
        </p:txBody>
      </p:sp>
      <p:sp>
        <p:nvSpPr>
          <p:cNvPr id="8" name="笑臉 7"/>
          <p:cNvSpPr/>
          <p:nvPr/>
        </p:nvSpPr>
        <p:spPr>
          <a:xfrm>
            <a:off x="6227763" y="2185754"/>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向右箭號 8"/>
          <p:cNvSpPr/>
          <p:nvPr/>
        </p:nvSpPr>
        <p:spPr>
          <a:xfrm>
            <a:off x="4284663" y="1557338"/>
            <a:ext cx="647700" cy="3587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向右箭號 9"/>
          <p:cNvSpPr/>
          <p:nvPr/>
        </p:nvSpPr>
        <p:spPr>
          <a:xfrm rot="16200000">
            <a:off x="1476377" y="4084686"/>
            <a:ext cx="1943100" cy="3587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690" name="文字方塊 10"/>
          <p:cNvSpPr txBox="1">
            <a:spLocks noChangeArrowheads="1"/>
          </p:cNvSpPr>
          <p:nvPr/>
        </p:nvSpPr>
        <p:spPr bwMode="auto">
          <a:xfrm>
            <a:off x="4463440" y="438928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熱碰撞可否使原子由基態跳到激發態？</a:t>
            </a:r>
          </a:p>
        </p:txBody>
      </p:sp>
      <p:sp>
        <p:nvSpPr>
          <p:cNvPr id="2" name="文字方塊 1">
            <a:extLst>
              <a:ext uri="{FF2B5EF4-FFF2-40B4-BE49-F238E27FC236}">
                <a16:creationId xmlns:a16="http://schemas.microsoft.com/office/drawing/2014/main" id="{E87B63DD-F9F3-CB42-98B7-5D6646DB9C58}"/>
              </a:ext>
            </a:extLst>
          </p:cNvPr>
          <p:cNvSpPr txBox="1"/>
          <p:nvPr/>
        </p:nvSpPr>
        <p:spPr>
          <a:xfrm>
            <a:off x="1547193" y="5628292"/>
            <a:ext cx="2160240" cy="369332"/>
          </a:xfrm>
          <a:prstGeom prst="rect">
            <a:avLst/>
          </a:prstGeom>
          <a:noFill/>
        </p:spPr>
        <p:txBody>
          <a:bodyPr wrap="square" rtlCol="0">
            <a:spAutoFit/>
          </a:bodyPr>
          <a:lstStyle/>
          <a:p>
            <a:r>
              <a:rPr kumimoji="1" lang="zh-TW" altLang="en-US" sz="1800" dirty="0"/>
              <a:t>氫原子能階</a:t>
            </a:r>
          </a:p>
        </p:txBody>
      </p:sp>
    </p:spTree>
    <p:extLst>
      <p:ext uri="{BB962C8B-B14F-4D97-AF65-F5344CB8AC3E}">
        <p14:creationId xmlns:p14="http://schemas.microsoft.com/office/powerpoint/2010/main" val="3123374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6" descr="http://www.blogcdn.com/chinese.engadget.com/media/2008/10/atom_p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470" y="1002507"/>
            <a:ext cx="16430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descr="C:\Users\Chia-Hung Chang\Downloads\Data\Knight\Media\Chapter41\Images\41_32Figure-P.jpg"/>
          <p:cNvPicPr>
            <a:picLocks noChangeAspect="1" noChangeArrowheads="1"/>
          </p:cNvPicPr>
          <p:nvPr/>
        </p:nvPicPr>
        <p:blipFill>
          <a:blip r:embed="rId3">
            <a:extLst>
              <a:ext uri="{28A0092B-C50C-407E-A947-70E740481C1C}">
                <a14:useLocalDpi xmlns:a14="http://schemas.microsoft.com/office/drawing/2010/main" val="0"/>
              </a:ext>
            </a:extLst>
          </a:blip>
          <a:srcRect l="53757" b="9656"/>
          <a:stretch>
            <a:fillRect/>
          </a:stretch>
        </p:blipFill>
        <p:spPr bwMode="auto">
          <a:xfrm>
            <a:off x="1239547" y="3429000"/>
            <a:ext cx="360521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descr="C:\Users\Chia-Hung Chang\Downloads\Data\Knight\Media\Chapter41\Images\41_00ChapOpener-P.jpg"/>
          <p:cNvPicPr>
            <a:picLocks noChangeAspect="1" noChangeArrowheads="1"/>
          </p:cNvPicPr>
          <p:nvPr/>
        </p:nvPicPr>
        <p:blipFill>
          <a:blip r:embed="rId4">
            <a:extLst>
              <a:ext uri="{28A0092B-C50C-407E-A947-70E740481C1C}">
                <a14:useLocalDpi xmlns:a14="http://schemas.microsoft.com/office/drawing/2010/main" val="0"/>
              </a:ext>
            </a:extLst>
          </a:blip>
          <a:srcRect l="7930" t="48570" r="8224" b="12743"/>
          <a:stretch>
            <a:fillRect/>
          </a:stretch>
        </p:blipFill>
        <p:spPr bwMode="auto">
          <a:xfrm>
            <a:off x="1192332" y="927566"/>
            <a:ext cx="421481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文字方塊 6"/>
          <p:cNvSpPr txBox="1">
            <a:spLocks noChangeArrowheads="1"/>
          </p:cNvSpPr>
          <p:nvPr/>
        </p:nvSpPr>
        <p:spPr bwMode="auto">
          <a:xfrm>
            <a:off x="2197794" y="2788445"/>
            <a:ext cx="192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sz="1800" dirty="0">
                <a:latin typeface="Times New Roman" pitchFamily="18" charset="0"/>
                <a:cs typeface="Times New Roman" pitchFamily="18" charset="0"/>
              </a:rPr>
              <a:t>Xenon Atoms</a:t>
            </a:r>
            <a:endParaRPr lang="zh-TW" altLang="en-US" sz="1800" dirty="0">
              <a:latin typeface="Times New Roman" pitchFamily="18" charset="0"/>
              <a:cs typeface="Times New Roman" pitchFamily="18" charset="0"/>
            </a:endParaRPr>
          </a:p>
        </p:txBody>
      </p:sp>
      <p:pic>
        <p:nvPicPr>
          <p:cNvPr id="2" name="Picture 5" descr="4112">
            <a:extLst>
              <a:ext uri="{FF2B5EF4-FFF2-40B4-BE49-F238E27FC236}">
                <a16:creationId xmlns:a16="http://schemas.microsoft.com/office/drawing/2014/main" id="{250D1D7E-CE45-143D-DE94-ABE56E4B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429000"/>
            <a:ext cx="2773529" cy="22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5">
            <a:extLst>
              <a:ext uri="{FF2B5EF4-FFF2-40B4-BE49-F238E27FC236}">
                <a16:creationId xmlns:a16="http://schemas.microsoft.com/office/drawing/2014/main" id="{00ACCCB8-8DA9-994E-87BB-95392C3B7081}"/>
              </a:ext>
            </a:extLst>
          </p:cNvPr>
          <p:cNvSpPr txBox="1">
            <a:spLocks noChangeArrowheads="1"/>
          </p:cNvSpPr>
          <p:nvPr/>
        </p:nvSpPr>
        <p:spPr bwMode="auto">
          <a:xfrm>
            <a:off x="5949280" y="5805264"/>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latin typeface="Times New Roman" pitchFamily="18" charset="0"/>
                <a:cs typeface="Times New Roman" pitchFamily="18" charset="0"/>
              </a:rPr>
              <a:t>石墨表面的碳原子</a:t>
            </a:r>
          </a:p>
        </p:txBody>
      </p:sp>
    </p:spTree>
    <p:extLst>
      <p:ext uri="{BB962C8B-B14F-4D97-AF65-F5344CB8AC3E}">
        <p14:creationId xmlns:p14="http://schemas.microsoft.com/office/powerpoint/2010/main" val="215736415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https://reich-chemistry.wikispaces.com/file/view/demo__atom_model.gif/185485279/demo__atom_model.gif"/>
          <p:cNvPicPr>
            <a:picLocks noChangeAspect="1" noChangeArrowheads="1"/>
          </p:cNvPicPr>
          <p:nvPr/>
        </p:nvPicPr>
        <p:blipFill>
          <a:blip r:embed="rId2" cstate="print">
            <a:extLst>
              <a:ext uri="{28A0092B-C50C-407E-A947-70E740481C1C}">
                <a14:useLocalDpi xmlns:a14="http://schemas.microsoft.com/office/drawing/2010/main" val="0"/>
              </a:ext>
            </a:extLst>
          </a:blip>
          <a:srcRect b="33794"/>
          <a:stretch>
            <a:fillRect/>
          </a:stretch>
        </p:blipFill>
        <p:spPr bwMode="auto">
          <a:xfrm>
            <a:off x="5075957" y="4006106"/>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rot="16200000">
            <a:off x="3672607" y="3034556"/>
            <a:ext cx="1871663" cy="3603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709" name="文字方塊 11"/>
          <p:cNvSpPr txBox="1">
            <a:spLocks noChangeArrowheads="1"/>
          </p:cNvSpPr>
          <p:nvPr/>
        </p:nvSpPr>
        <p:spPr bwMode="auto">
          <a:xfrm>
            <a:off x="2195736" y="261293"/>
            <a:ext cx="4545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第一激發態氫原子與基態氫原子的比例：</a:t>
            </a:r>
          </a:p>
        </p:txBody>
      </p:sp>
      <p:graphicFrame>
        <p:nvGraphicFramePr>
          <p:cNvPr id="72710" name="Object 2"/>
          <p:cNvGraphicFramePr>
            <a:graphicFrameLocks noChangeAspect="1"/>
          </p:cNvGraphicFramePr>
          <p:nvPr/>
        </p:nvGraphicFramePr>
        <p:xfrm>
          <a:off x="1558354" y="837357"/>
          <a:ext cx="5819775" cy="1079500"/>
        </p:xfrm>
        <a:graphic>
          <a:graphicData uri="http://schemas.openxmlformats.org/presentationml/2006/ole">
            <mc:AlternateContent xmlns:mc="http://schemas.openxmlformats.org/markup-compatibility/2006">
              <mc:Choice xmlns:v="urn:schemas-microsoft-com:vml" Requires="v">
                <p:oleObj name="方程式" r:id="rId3" imgW="3352680" imgH="622080" progId="Equation.3">
                  <p:embed/>
                </p:oleObj>
              </mc:Choice>
              <mc:Fallback>
                <p:oleObj name="方程式" r:id="rId3" imgW="3352680" imgH="622080" progId="Equation.3">
                  <p:embed/>
                  <p:pic>
                    <p:nvPicPr>
                      <p:cNvPr id="72710" name="Object 2"/>
                      <p:cNvPicPr>
                        <a:picLocks noChangeAspect="1" noChangeArrowheads="1"/>
                      </p:cNvPicPr>
                      <p:nvPr/>
                    </p:nvPicPr>
                    <p:blipFill>
                      <a:blip r:embed="rId4"/>
                      <a:srcRect/>
                      <a:stretch>
                        <a:fillRect/>
                      </a:stretch>
                    </p:blipFill>
                    <p:spPr bwMode="auto">
                      <a:xfrm>
                        <a:off x="1558354" y="837357"/>
                        <a:ext cx="5819775" cy="10795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2711" name="Picture 12" descr="D:\Users\Vincent\Downloads\Data\Knight\Media\Chapter39\Images\39_25Figur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2132856"/>
            <a:ext cx="31956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笑臉 11"/>
          <p:cNvSpPr/>
          <p:nvPr/>
        </p:nvSpPr>
        <p:spPr>
          <a:xfrm>
            <a:off x="4405238" y="2781573"/>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笑臉 12"/>
          <p:cNvSpPr/>
          <p:nvPr/>
        </p:nvSpPr>
        <p:spPr>
          <a:xfrm>
            <a:off x="4407607" y="4653781"/>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2195735" y="6152762"/>
            <a:ext cx="4662413" cy="369332"/>
          </a:xfrm>
          <a:prstGeom prst="rect">
            <a:avLst/>
          </a:prstGeom>
          <a:noFill/>
        </p:spPr>
        <p:txBody>
          <a:bodyPr wrap="square" rtlCol="0">
            <a:spAutoFit/>
          </a:bodyPr>
          <a:lstStyle/>
          <a:p>
            <a:r>
              <a:rPr lang="zh-TW" altLang="en-US" sz="1800" dirty="0"/>
              <a:t>但此比例會隨溫度升高而增加！</a:t>
            </a:r>
          </a:p>
        </p:txBody>
      </p:sp>
      <p:sp>
        <p:nvSpPr>
          <p:cNvPr id="11" name="文字方塊 11">
            <a:extLst>
              <a:ext uri="{FF2B5EF4-FFF2-40B4-BE49-F238E27FC236}">
                <a16:creationId xmlns:a16="http://schemas.microsoft.com/office/drawing/2014/main" id="{2937D663-DF42-4E4A-9A53-01566881B77C}"/>
              </a:ext>
            </a:extLst>
          </p:cNvPr>
          <p:cNvSpPr txBox="1">
            <a:spLocks noChangeArrowheads="1"/>
          </p:cNvSpPr>
          <p:nvPr/>
        </p:nvSpPr>
        <p:spPr bwMode="auto">
          <a:xfrm>
            <a:off x="2195736" y="5366749"/>
            <a:ext cx="6382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CN" altLang="en-US" sz="1800" dirty="0"/>
              <a:t>室溫下的氫氣中，能量位於</a:t>
            </a:r>
            <a:r>
              <a:rPr lang="zh-TW" altLang="en-US" sz="1800" dirty="0"/>
              <a:t>激發態的氫原子非常稀少！</a:t>
            </a:r>
          </a:p>
        </p:txBody>
      </p:sp>
      <p:sp>
        <p:nvSpPr>
          <p:cNvPr id="3" name="矩形 2">
            <a:extLst>
              <a:ext uri="{FF2B5EF4-FFF2-40B4-BE49-F238E27FC236}">
                <a16:creationId xmlns:a16="http://schemas.microsoft.com/office/drawing/2014/main" id="{4CBB93EB-C620-854C-9C53-782617A2FD3D}"/>
              </a:ext>
            </a:extLst>
          </p:cNvPr>
          <p:cNvSpPr/>
          <p:nvPr/>
        </p:nvSpPr>
        <p:spPr>
          <a:xfrm>
            <a:off x="2195735" y="5736782"/>
            <a:ext cx="4339650" cy="369332"/>
          </a:xfrm>
          <a:prstGeom prst="rect">
            <a:avLst/>
          </a:prstGeom>
        </p:spPr>
        <p:txBody>
          <a:bodyPr wrap="none">
            <a:spAutoFit/>
          </a:bodyPr>
          <a:lstStyle/>
          <a:p>
            <a:r>
              <a:rPr lang="zh-TW" altLang="en-US" sz="1800" dirty="0"/>
              <a:t>氫原子大部分處於基態。因此不會發光。</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3733" name="文字方塊 10"/>
              <p:cNvSpPr txBox="1">
                <a:spLocks noChangeArrowheads="1"/>
              </p:cNvSpPr>
              <p:nvPr/>
            </p:nvSpPr>
            <p:spPr bwMode="auto">
              <a:xfrm>
                <a:off x="1952922" y="1092994"/>
                <a:ext cx="450056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如果是</a:t>
                </a:r>
                <a14:m>
                  <m:oMath xmlns:m="http://schemas.openxmlformats.org/officeDocument/2006/math">
                    <m:r>
                      <a:rPr lang="en-US" altLang="zh-TW" sz="1800" i="1" dirty="0" smtClean="0">
                        <a:latin typeface="Cambria Math"/>
                      </a:rPr>
                      <m:t>9500</m:t>
                    </m:r>
                    <m:r>
                      <m:rPr>
                        <m:nor/>
                      </m:rPr>
                      <a:rPr lang="en-US" altLang="zh-TW" sz="1800" i="0" dirty="0" smtClean="0">
                        <a:latin typeface="Cambria Math"/>
                      </a:rPr>
                      <m:t>K</m:t>
                    </m:r>
                  </m:oMath>
                </a14:m>
                <a:r>
                  <a:rPr lang="zh-TW" altLang="en-US" sz="1800" dirty="0"/>
                  <a:t>的恆星呢？</a:t>
                </a:r>
              </a:p>
            </p:txBody>
          </p:sp>
        </mc:Choice>
        <mc:Fallback xmlns="">
          <p:sp>
            <p:nvSpPr>
              <p:cNvPr id="73733" name="文字方塊 10"/>
              <p:cNvSpPr txBox="1">
                <a:spLocks noRot="1" noChangeAspect="1" noMove="1" noResize="1" noEditPoints="1" noAdjustHandles="1" noChangeArrowheads="1" noChangeShapeType="1" noTextEdit="1"/>
              </p:cNvSpPr>
              <p:nvPr/>
            </p:nvSpPr>
            <p:spPr bwMode="auto">
              <a:xfrm>
                <a:off x="1952922" y="1092994"/>
                <a:ext cx="4500563" cy="369888"/>
              </a:xfrm>
              <a:prstGeom prst="rect">
                <a:avLst/>
              </a:prstGeom>
              <a:blipFill rotWithShape="1">
                <a:blip r:embed="rId3"/>
                <a:stretch>
                  <a:fillRect l="-1083"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73734" name="文字方塊 11"/>
          <p:cNvSpPr txBox="1">
            <a:spLocks noChangeArrowheads="1"/>
          </p:cNvSpPr>
          <p:nvPr/>
        </p:nvSpPr>
        <p:spPr bwMode="auto">
          <a:xfrm>
            <a:off x="1952922" y="2141253"/>
            <a:ext cx="4464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第一激發態氫原子與基態氫原子的比例：</a:t>
            </a:r>
          </a:p>
        </p:txBody>
      </p:sp>
      <p:graphicFrame>
        <p:nvGraphicFramePr>
          <p:cNvPr id="73735" name="Object 2"/>
          <p:cNvGraphicFramePr>
            <a:graphicFrameLocks noChangeAspect="1"/>
          </p:cNvGraphicFramePr>
          <p:nvPr/>
        </p:nvGraphicFramePr>
        <p:xfrm>
          <a:off x="1952922" y="2561360"/>
          <a:ext cx="5795963" cy="1079500"/>
        </p:xfrm>
        <a:graphic>
          <a:graphicData uri="http://schemas.openxmlformats.org/presentationml/2006/ole">
            <mc:AlternateContent xmlns:mc="http://schemas.openxmlformats.org/markup-compatibility/2006">
              <mc:Choice xmlns:v="urn:schemas-microsoft-com:vml" Requires="v">
                <p:oleObj name="方程式" r:id="rId4" imgW="3340080" imgH="622080" progId="Equation.3">
                  <p:embed/>
                </p:oleObj>
              </mc:Choice>
              <mc:Fallback>
                <p:oleObj name="方程式" r:id="rId4" imgW="3340080" imgH="622080" progId="Equation.3">
                  <p:embed/>
                  <p:pic>
                    <p:nvPicPr>
                      <p:cNvPr id="73735" name="Object 2"/>
                      <p:cNvPicPr>
                        <a:picLocks noChangeAspect="1" noChangeArrowheads="1"/>
                      </p:cNvPicPr>
                      <p:nvPr/>
                    </p:nvPicPr>
                    <p:blipFill>
                      <a:blip r:embed="rId5"/>
                      <a:srcRect/>
                      <a:stretch>
                        <a:fillRect/>
                      </a:stretch>
                    </p:blipFill>
                    <p:spPr bwMode="auto">
                      <a:xfrm>
                        <a:off x="1952922" y="2561360"/>
                        <a:ext cx="5795963" cy="10795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3736" name="Picture 6" descr="http://www.didierbeck.com/pics/200502/su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986" y="443156"/>
            <a:ext cx="1692363" cy="163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一張含有 時鐘, 儀錶 的圖片&#10;&#10;自動產生的描述">
            <a:extLst>
              <a:ext uri="{FF2B5EF4-FFF2-40B4-BE49-F238E27FC236}">
                <a16:creationId xmlns:a16="http://schemas.microsoft.com/office/drawing/2014/main" id="{875C1B86-0A6E-BB4F-9A74-732CD30AE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544" y="3701540"/>
            <a:ext cx="6068273" cy="2106113"/>
          </a:xfrm>
          <a:prstGeom prst="rect">
            <a:avLst/>
          </a:prstGeom>
        </p:spPr>
      </p:pic>
      <p:sp>
        <p:nvSpPr>
          <p:cNvPr id="2" name="TextBox 1">
            <a:extLst>
              <a:ext uri="{FF2B5EF4-FFF2-40B4-BE49-F238E27FC236}">
                <a16:creationId xmlns:a16="http://schemas.microsoft.com/office/drawing/2014/main" id="{FBF3381F-9AE2-814A-84BE-43D8D1E4224D}"/>
              </a:ext>
            </a:extLst>
          </p:cNvPr>
          <p:cNvSpPr txBox="1"/>
          <p:nvPr/>
        </p:nvSpPr>
        <p:spPr>
          <a:xfrm>
            <a:off x="2015716" y="6228020"/>
            <a:ext cx="5112568" cy="369332"/>
          </a:xfrm>
          <a:prstGeom prst="rect">
            <a:avLst/>
          </a:prstGeom>
          <a:noFill/>
        </p:spPr>
        <p:txBody>
          <a:bodyPr wrap="square" rtlCol="0">
            <a:spAutoFit/>
          </a:bodyPr>
          <a:lstStyle/>
          <a:p>
            <a:r>
              <a:rPr lang="en-GB" sz="1800" dirty="0" err="1"/>
              <a:t>高溫可以增加較高能量狀態的機率</a:t>
            </a:r>
            <a:r>
              <a:rPr lang="en-GB" sz="1800" dirty="0"/>
              <a:t>！</a:t>
            </a:r>
            <a:endParaRPr lang="en-TW" sz="1800" dirty="0"/>
          </a:p>
        </p:txBody>
      </p:sp>
      <p:sp>
        <p:nvSpPr>
          <p:cNvPr id="3" name="TextBox 2">
            <a:extLst>
              <a:ext uri="{FF2B5EF4-FFF2-40B4-BE49-F238E27FC236}">
                <a16:creationId xmlns:a16="http://schemas.microsoft.com/office/drawing/2014/main" id="{6056148B-8666-C04C-BF63-5F018D819AB3}"/>
              </a:ext>
            </a:extLst>
          </p:cNvPr>
          <p:cNvSpPr txBox="1"/>
          <p:nvPr/>
        </p:nvSpPr>
        <p:spPr>
          <a:xfrm>
            <a:off x="2015715" y="5814998"/>
            <a:ext cx="5733169" cy="461665"/>
          </a:xfrm>
          <a:prstGeom prst="rect">
            <a:avLst/>
          </a:prstGeom>
          <a:noFill/>
        </p:spPr>
        <p:txBody>
          <a:bodyPr wrap="square" rtlCol="0">
            <a:spAutoFit/>
          </a:bodyPr>
          <a:lstStyle/>
          <a:p>
            <a:r>
              <a:rPr lang="en-TW" sz="1800" dirty="0"/>
              <a:t>恆星上的氫氣會發光！越熱發光強度越強</a:t>
            </a:r>
            <a:r>
              <a:rPr lang="en-TW" dirty="0"/>
              <a:t>！</a:t>
            </a:r>
          </a:p>
        </p:txBody>
      </p:sp>
      <p:sp>
        <p:nvSpPr>
          <p:cNvPr id="4" name="Rectangle 3">
            <a:extLst>
              <a:ext uri="{FF2B5EF4-FFF2-40B4-BE49-F238E27FC236}">
                <a16:creationId xmlns:a16="http://schemas.microsoft.com/office/drawing/2014/main" id="{97C1BE44-DBF8-364F-9AA1-92F929EC869D}"/>
              </a:ext>
            </a:extLst>
          </p:cNvPr>
          <p:cNvSpPr/>
          <p:nvPr/>
        </p:nvSpPr>
        <p:spPr>
          <a:xfrm>
            <a:off x="2267744" y="4941168"/>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199F9D72-189E-0649-9315-1DB8857F5D32}"/>
              </a:ext>
            </a:extLst>
          </p:cNvPr>
          <p:cNvSpPr/>
          <p:nvPr/>
        </p:nvSpPr>
        <p:spPr>
          <a:xfrm>
            <a:off x="2303200" y="4340440"/>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Rectangle 10">
            <a:extLst>
              <a:ext uri="{FF2B5EF4-FFF2-40B4-BE49-F238E27FC236}">
                <a16:creationId xmlns:a16="http://schemas.microsoft.com/office/drawing/2014/main" id="{602175C2-6F9C-6B45-BA23-FFA0A3534F8F}"/>
              </a:ext>
            </a:extLst>
          </p:cNvPr>
          <p:cNvSpPr/>
          <p:nvPr/>
        </p:nvSpPr>
        <p:spPr>
          <a:xfrm>
            <a:off x="4394928" y="3773581"/>
            <a:ext cx="402115"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Downloads\Data\Knight\Media\Chapter38\Images\38_21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407" y="1469965"/>
            <a:ext cx="38211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文字方塊 2"/>
          <p:cNvSpPr txBox="1">
            <a:spLocks noChangeArrowheads="1"/>
          </p:cNvSpPr>
          <p:nvPr/>
        </p:nvSpPr>
        <p:spPr bwMode="auto">
          <a:xfrm>
            <a:off x="1927144" y="5141852"/>
            <a:ext cx="568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pic>
        <p:nvPicPr>
          <p:cNvPr id="84996" name="Picture 2" descr="D:\Downloads\Data\Knight\Media\Chapter39\Images\39_24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57" y="1469965"/>
            <a:ext cx="35877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文字方塊 4"/>
          <p:cNvSpPr txBox="1">
            <a:spLocks noChangeArrowheads="1"/>
          </p:cNvSpPr>
          <p:nvPr/>
        </p:nvSpPr>
        <p:spPr bwMode="auto">
          <a:xfrm>
            <a:off x="1927144" y="5573627"/>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因為，吸收大部分是由基態出發。</a:t>
            </a:r>
          </a:p>
        </p:txBody>
      </p:sp>
      <p:sp>
        <p:nvSpPr>
          <p:cNvPr id="84998" name="文字方塊 5"/>
          <p:cNvSpPr txBox="1">
            <a:spLocks noChangeArrowheads="1"/>
          </p:cNvSpPr>
          <p:nvPr/>
        </p:nvSpPr>
        <p:spPr bwMode="auto">
          <a:xfrm>
            <a:off x="1910554" y="709552"/>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吸收光譜即是電子吸收光子後由較低能態躍遷到較高能態</a:t>
            </a:r>
          </a:p>
        </p:txBody>
      </p:sp>
    </p:spTree>
    <p:extLst>
      <p:ext uri="{BB962C8B-B14F-4D97-AF65-F5344CB8AC3E}">
        <p14:creationId xmlns:p14="http://schemas.microsoft.com/office/powerpoint/2010/main" val="4361078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Dropbox\Documents\課程\YoungTextBook\Images\Chapter39\A_Images\A_Figures_and_Photos\39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266" y="1295400"/>
            <a:ext cx="4600769" cy="52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B1D01701-B4F6-3A74-133F-38DF2F4CB9CA}"/>
                  </a:ext>
                </a:extLst>
              </p:cNvPr>
              <p:cNvSpPr txBox="1"/>
              <p:nvPr/>
            </p:nvSpPr>
            <p:spPr>
              <a:xfrm>
                <a:off x="6172200" y="2286000"/>
                <a:ext cx="1032663"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ea typeface="Cambria Math"/>
                        </a:rPr>
                        <m:t>=</m:t>
                      </m:r>
                      <m:r>
                        <m:rPr>
                          <m:sty m:val="p"/>
                        </m:rPr>
                        <a:rPr lang="el-GR" altLang="zh-TW" sz="1800" b="0" i="1" smtClean="0">
                          <a:latin typeface="Cambria Math" panose="02040503050406030204" pitchFamily="18" charset="0"/>
                          <a:ea typeface="Cambria Math" panose="02040503050406030204" pitchFamily="18" charset="0"/>
                        </a:rPr>
                        <m:t>Δ</m:t>
                      </m:r>
                      <m:r>
                        <a:rPr lang="en-US" altLang="zh-TW" sz="1800" b="0" i="1" smtClean="0">
                          <a:latin typeface="Cambria Math" panose="02040503050406030204" pitchFamily="18" charset="0"/>
                          <a:ea typeface="Cambria Math" panose="02040503050406030204" pitchFamily="18" charset="0"/>
                        </a:rPr>
                        <m:t>𝐸</m:t>
                      </m:r>
                    </m:oMath>
                  </m:oMathPara>
                </a14:m>
                <a:endParaRPr lang="en-US" altLang="zh-TW" sz="1800" b="0" dirty="0">
                  <a:ea typeface="Cambria Math"/>
                </a:endParaRPr>
              </a:p>
            </p:txBody>
          </p:sp>
        </mc:Choice>
        <mc:Fallback xmlns="">
          <p:sp>
            <p:nvSpPr>
              <p:cNvPr id="2" name="文字方塊 8">
                <a:extLst>
                  <a:ext uri="{FF2B5EF4-FFF2-40B4-BE49-F238E27FC236}">
                    <a16:creationId xmlns:a16="http://schemas.microsoft.com/office/drawing/2014/main" id="{B1D01701-B4F6-3A74-133F-38DF2F4CB9CA}"/>
                  </a:ext>
                </a:extLst>
              </p:cNvPr>
              <p:cNvSpPr txBox="1">
                <a:spLocks noRot="1" noChangeAspect="1" noMove="1" noResize="1" noEditPoints="1" noAdjustHandles="1" noChangeArrowheads="1" noChangeShapeType="1" noTextEdit="1"/>
              </p:cNvSpPr>
              <p:nvPr/>
            </p:nvSpPr>
            <p:spPr>
              <a:xfrm>
                <a:off x="6172200" y="2286000"/>
                <a:ext cx="1032663" cy="369332"/>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4645241-1DAF-0273-BC5E-5CE038A5AF33}"/>
              </a:ext>
            </a:extLst>
          </p:cNvPr>
          <p:cNvSpPr txBox="1"/>
          <p:nvPr/>
        </p:nvSpPr>
        <p:spPr>
          <a:xfrm>
            <a:off x="1143000" y="364714"/>
            <a:ext cx="6858000" cy="369332"/>
          </a:xfrm>
          <a:prstGeom prst="rect">
            <a:avLst/>
          </a:prstGeom>
          <a:noFill/>
        </p:spPr>
        <p:txBody>
          <a:bodyPr wrap="square" rtlCol="0">
            <a:spAutoFit/>
          </a:bodyPr>
          <a:lstStyle/>
          <a:p>
            <a:r>
              <a:rPr lang="en-US" sz="1800" dirty="0" err="1"/>
              <a:t>我們現在知道：量子躍遷的機制也適用任何量子能階</a:t>
            </a:r>
            <a:r>
              <a:rPr lang="en-US" sz="1800" dirty="0"/>
              <a:t>！</a:t>
            </a:r>
          </a:p>
        </p:txBody>
      </p:sp>
      <p:sp>
        <p:nvSpPr>
          <p:cNvPr id="5" name="TextBox 4">
            <a:extLst>
              <a:ext uri="{FF2B5EF4-FFF2-40B4-BE49-F238E27FC236}">
                <a16:creationId xmlns:a16="http://schemas.microsoft.com/office/drawing/2014/main" id="{6E8D784C-7629-FDC5-AF82-133D9EDC3933}"/>
              </a:ext>
            </a:extLst>
          </p:cNvPr>
          <p:cNvSpPr txBox="1"/>
          <p:nvPr/>
        </p:nvSpPr>
        <p:spPr>
          <a:xfrm>
            <a:off x="1143000" y="734046"/>
            <a:ext cx="4572000" cy="369332"/>
          </a:xfrm>
          <a:prstGeom prst="rect">
            <a:avLst/>
          </a:prstGeom>
          <a:noFill/>
        </p:spPr>
        <p:txBody>
          <a:bodyPr wrap="square">
            <a:spAutoFit/>
          </a:bodyPr>
          <a:lstStyle/>
          <a:p>
            <a:r>
              <a:rPr lang="en-US" sz="1800" dirty="0" err="1"/>
              <a:t>例如下圖的三個能階，對應有三條光譜</a:t>
            </a:r>
            <a:r>
              <a:rPr lang="en-US" sz="1800" dirty="0"/>
              <a:t>：</a:t>
            </a:r>
          </a:p>
        </p:txBody>
      </p:sp>
    </p:spTree>
    <p:extLst>
      <p:ext uri="{BB962C8B-B14F-4D97-AF65-F5344CB8AC3E}">
        <p14:creationId xmlns:p14="http://schemas.microsoft.com/office/powerpoint/2010/main" val="37110431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文字方塊 5"/>
          <p:cNvSpPr txBox="1">
            <a:spLocks noChangeArrowheads="1"/>
          </p:cNvSpPr>
          <p:nvPr/>
        </p:nvSpPr>
        <p:spPr bwMode="auto">
          <a:xfrm>
            <a:off x="1333500" y="1557338"/>
            <a:ext cx="735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分立</a:t>
            </a:r>
            <a:r>
              <a:rPr lang="zh-TW" altLang="en-US" sz="1800" dirty="0"/>
              <a:t>的穩定態之間</a:t>
            </a:r>
            <a:r>
              <a:rPr lang="zh-TW" altLang="en-US" sz="1800" dirty="0">
                <a:solidFill>
                  <a:srgbClr val="FF0000"/>
                </a:solidFill>
              </a:rPr>
              <a:t>跳</a:t>
            </a:r>
            <a:r>
              <a:rPr lang="zh-TW" altLang="en-US" sz="1800" dirty="0"/>
              <a:t>的時候發出！</a:t>
            </a:r>
          </a:p>
        </p:txBody>
      </p:sp>
      <p:pic>
        <p:nvPicPr>
          <p:cNvPr id="7680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767" y="2366963"/>
            <a:ext cx="3787460" cy="188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descr="D:\Dropbox\Documents\課程\YoungTextBook\Images\Chapter39\A_Images\A_Figures_and_Photos\39_14_Figure.jpg"/>
          <p:cNvPicPr>
            <a:picLocks noChangeAspect="1" noChangeArrowheads="1"/>
          </p:cNvPicPr>
          <p:nvPr/>
        </p:nvPicPr>
        <p:blipFill>
          <a:blip r:embed="rId3">
            <a:extLst>
              <a:ext uri="{28A0092B-C50C-407E-A947-70E740481C1C}">
                <a14:useLocalDpi xmlns:a14="http://schemas.microsoft.com/office/drawing/2010/main" val="0"/>
              </a:ext>
            </a:extLst>
          </a:blip>
          <a:srcRect t="42523" b="18102"/>
          <a:stretch>
            <a:fillRect/>
          </a:stretch>
        </p:blipFill>
        <p:spPr bwMode="auto">
          <a:xfrm>
            <a:off x="1331913" y="2349500"/>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文字方塊 9"/>
          <p:cNvSpPr txBox="1">
            <a:spLocks noChangeArrowheads="1"/>
          </p:cNvSpPr>
          <p:nvPr/>
        </p:nvSpPr>
        <p:spPr bwMode="auto">
          <a:xfrm>
            <a:off x="1333500" y="692696"/>
            <a:ext cx="345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這是一個驚天動地的大洞見！</a:t>
            </a:r>
          </a:p>
        </p:txBody>
      </p:sp>
      <p:sp>
        <p:nvSpPr>
          <p:cNvPr id="76806" name="向右箭號 10"/>
          <p:cNvSpPr>
            <a:spLocks noChangeArrowheads="1"/>
          </p:cNvSpPr>
          <p:nvPr/>
        </p:nvSpPr>
        <p:spPr bwMode="auto">
          <a:xfrm>
            <a:off x="4356100" y="3068638"/>
            <a:ext cx="647700" cy="504825"/>
          </a:xfrm>
          <a:prstGeom prst="rightArrow">
            <a:avLst>
              <a:gd name="adj1" fmla="val 50000"/>
              <a:gd name="adj2" fmla="val 49895"/>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7" name="向右箭號 11"/>
          <p:cNvSpPr>
            <a:spLocks noChangeArrowheads="1"/>
          </p:cNvSpPr>
          <p:nvPr/>
        </p:nvSpPr>
        <p:spPr bwMode="auto">
          <a:xfrm>
            <a:off x="4140200" y="2924175"/>
            <a:ext cx="1008063" cy="576263"/>
          </a:xfrm>
          <a:prstGeom prst="rightArrow">
            <a:avLst>
              <a:gd name="adj1" fmla="val 50000"/>
              <a:gd name="adj2" fmla="val 4997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8" name="向右箭號 12"/>
          <p:cNvSpPr>
            <a:spLocks noChangeArrowheads="1"/>
          </p:cNvSpPr>
          <p:nvPr/>
        </p:nvSpPr>
        <p:spPr bwMode="auto">
          <a:xfrm>
            <a:off x="4211638" y="3389313"/>
            <a:ext cx="1584325" cy="733425"/>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9" name="文字方塊 1"/>
          <p:cNvSpPr txBox="1">
            <a:spLocks noChangeArrowheads="1"/>
          </p:cNvSpPr>
          <p:nvPr/>
        </p:nvSpPr>
        <p:spPr bwMode="auto">
          <a:xfrm>
            <a:off x="1692275" y="4724400"/>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這是連續的！</a:t>
            </a:r>
          </a:p>
        </p:txBody>
      </p:sp>
      <p:sp>
        <p:nvSpPr>
          <p:cNvPr id="76810" name="文字方塊 9"/>
          <p:cNvSpPr txBox="1">
            <a:spLocks noChangeArrowheads="1"/>
          </p:cNvSpPr>
          <p:nvPr/>
        </p:nvSpPr>
        <p:spPr bwMode="auto">
          <a:xfrm>
            <a:off x="6011863" y="469265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這是不連續的！</a:t>
            </a:r>
          </a:p>
        </p:txBody>
      </p:sp>
      <p:sp>
        <p:nvSpPr>
          <p:cNvPr id="76811" name="文字方塊 2"/>
          <p:cNvSpPr txBox="1">
            <a:spLocks noChangeArrowheads="1"/>
          </p:cNvSpPr>
          <p:nvPr/>
        </p:nvSpPr>
        <p:spPr bwMode="auto">
          <a:xfrm>
            <a:off x="2181224" y="5356600"/>
            <a:ext cx="492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量子躍遷 </a:t>
            </a:r>
            <a:r>
              <a:rPr lang="en-US" altLang="zh-TW" sz="1800"/>
              <a:t>(Quantum Jump) </a:t>
            </a:r>
            <a:r>
              <a:rPr lang="zh-TW" altLang="en-US" sz="1800"/>
              <a:t>的概念正式誕生！</a:t>
            </a:r>
          </a:p>
        </p:txBody>
      </p:sp>
      <p:sp>
        <p:nvSpPr>
          <p:cNvPr id="76812" name="文字方塊 3"/>
          <p:cNvSpPr txBox="1">
            <a:spLocks noChangeArrowheads="1"/>
          </p:cNvSpPr>
          <p:nvPr/>
        </p:nvSpPr>
        <p:spPr bwMode="auto">
          <a:xfrm>
            <a:off x="2195512" y="5859837"/>
            <a:ext cx="491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微觀世界的物理過程基本上是不連續的跳！</a:t>
            </a:r>
          </a:p>
        </p:txBody>
      </p:sp>
      <p:sp>
        <p:nvSpPr>
          <p:cNvPr id="13" name="文字方塊 12"/>
          <p:cNvSpPr txBox="1"/>
          <p:nvPr/>
        </p:nvSpPr>
        <p:spPr>
          <a:xfrm>
            <a:off x="1321286" y="1116812"/>
            <a:ext cx="6912818" cy="369332"/>
          </a:xfrm>
          <a:prstGeom prst="rect">
            <a:avLst/>
          </a:prstGeom>
          <a:noFill/>
        </p:spPr>
        <p:txBody>
          <a:bodyPr wrap="square" rtlCol="0">
            <a:spAutoFit/>
          </a:bodyPr>
          <a:lstStyle/>
          <a:p>
            <a:r>
              <a:rPr lang="zh-TW" altLang="en-US" sz="1800" dirty="0"/>
              <a:t>電子在原子中，只能處在特定、分立而不是連續分布的狀態！</a:t>
            </a:r>
          </a:p>
        </p:txBody>
      </p:sp>
      <p:pic>
        <p:nvPicPr>
          <p:cNvPr id="2" name="Picture 1">
            <a:extLst>
              <a:ext uri="{FF2B5EF4-FFF2-40B4-BE49-F238E27FC236}">
                <a16:creationId xmlns:a16="http://schemas.microsoft.com/office/drawing/2014/main" id="{B916A6A0-39B1-BD61-3C46-700EA8286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6" y="2702224"/>
            <a:ext cx="576263" cy="5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4996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611560" y="5229200"/>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革命不是一日就可以達到目標！</a:t>
            </a:r>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85" y="1484784"/>
            <a:ext cx="60769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73016"/>
            <a:ext cx="3824461" cy="210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9"/>
          <p:cNvSpPr txBox="1">
            <a:spLocks noChangeArrowheads="1"/>
          </p:cNvSpPr>
          <p:nvPr/>
        </p:nvSpPr>
        <p:spPr bwMode="auto">
          <a:xfrm>
            <a:off x="755576" y="764704"/>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量子躍遷是一個驚天動地、革命性的大洞見！</a:t>
            </a:r>
          </a:p>
        </p:txBody>
      </p:sp>
    </p:spTree>
    <p:extLst>
      <p:ext uri="{BB962C8B-B14F-4D97-AF65-F5344CB8AC3E}">
        <p14:creationId xmlns:p14="http://schemas.microsoft.com/office/powerpoint/2010/main" val="8206831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字方塊 2"/>
          <p:cNvSpPr txBox="1">
            <a:spLocks noChangeArrowheads="1"/>
          </p:cNvSpPr>
          <p:nvPr/>
        </p:nvSpPr>
        <p:spPr bwMode="auto">
          <a:xfrm>
            <a:off x="1062706" y="189599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由穩定態的能量可以找到對應的電子</a:t>
            </a:r>
            <a:r>
              <a:rPr lang="zh-TW" altLang="en-US" sz="1800" dirty="0">
                <a:solidFill>
                  <a:srgbClr val="FF0000"/>
                </a:solidFill>
              </a:rPr>
              <a:t>軌道。</a:t>
            </a:r>
          </a:p>
        </p:txBody>
      </p:sp>
      <p:sp>
        <p:nvSpPr>
          <p:cNvPr id="79875" name="文字方塊 3"/>
          <p:cNvSpPr txBox="1">
            <a:spLocks noChangeArrowheads="1"/>
          </p:cNvSpPr>
          <p:nvPr/>
        </p:nvSpPr>
        <p:spPr bwMode="auto">
          <a:xfrm>
            <a:off x="1062706" y="1312927"/>
            <a:ext cx="77768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波爾將穩定態能階能量，代入電子繞轉原子核的圖像來了解這些穩定態。</a:t>
            </a:r>
          </a:p>
        </p:txBody>
      </p:sp>
      <mc:AlternateContent xmlns:mc="http://schemas.openxmlformats.org/markup-compatibility/2006" xmlns:a14="http://schemas.microsoft.com/office/drawing/2010/main">
        <mc:Choice Requires="a14">
          <p:sp>
            <p:nvSpPr>
              <p:cNvPr id="79876" name="Text Box 4"/>
              <p:cNvSpPr txBox="1">
                <a:spLocks noChangeArrowheads="1"/>
              </p:cNvSpPr>
              <p:nvPr/>
            </p:nvSpPr>
            <p:spPr bwMode="auto">
              <a:xfrm>
                <a:off x="1054143" y="5566300"/>
                <a:ext cx="6167395" cy="491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波爾驚訝地發現這些軌道的角動量是常數</a:t>
                </a:r>
                <a14:m>
                  <m:oMath xmlns:m="http://schemas.openxmlformats.org/officeDocument/2006/math">
                    <m:r>
                      <a:rPr lang="en-US" altLang="zh-TW" sz="1800" i="1" smtClean="0">
                        <a:latin typeface="Cambria Math"/>
                        <a:ea typeface="Cambria Math"/>
                      </a:rPr>
                      <m:t>ℏ</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h</m:t>
                        </m:r>
                      </m:num>
                      <m:den>
                        <m:r>
                          <a:rPr lang="en-US" altLang="zh-TW" sz="1800" b="0" i="1" smtClean="0">
                            <a:latin typeface="Cambria Math"/>
                            <a:ea typeface="Cambria Math"/>
                          </a:rPr>
                          <m:t>2</m:t>
                        </m:r>
                        <m:r>
                          <a:rPr lang="zh-TW" altLang="en-US" sz="1800" b="0" i="1" smtClean="0">
                            <a:latin typeface="Cambria Math"/>
                            <a:ea typeface="Cambria Math"/>
                          </a:rPr>
                          <m:t>𝜋</m:t>
                        </m:r>
                      </m:den>
                    </m:f>
                  </m:oMath>
                </a14:m>
                <a:r>
                  <a:rPr lang="zh-TW" altLang="en-US" sz="1800" dirty="0"/>
                  <a:t>的整數倍：</a:t>
                </a:r>
              </a:p>
            </p:txBody>
          </p:sp>
        </mc:Choice>
        <mc:Fallback xmlns="">
          <p:sp>
            <p:nvSpPr>
              <p:cNvPr id="79876" name="Text Box 4"/>
              <p:cNvSpPr txBox="1">
                <a:spLocks noRot="1" noChangeAspect="1" noMove="1" noResize="1" noEditPoints="1" noAdjustHandles="1" noChangeArrowheads="1" noChangeShapeType="1" noTextEdit="1"/>
              </p:cNvSpPr>
              <p:nvPr/>
            </p:nvSpPr>
            <p:spPr bwMode="auto">
              <a:xfrm>
                <a:off x="1054143" y="5566300"/>
                <a:ext cx="6167395" cy="491288"/>
              </a:xfrm>
              <a:prstGeom prst="rect">
                <a:avLst/>
              </a:prstGeom>
              <a:blipFill>
                <a:blip r:embed="rId2"/>
                <a:stretch>
                  <a:fillRect l="-823" b="-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9879" name="矩形 7"/>
          <p:cNvSpPr>
            <a:spLocks noChangeArrowheads="1"/>
          </p:cNvSpPr>
          <p:nvPr/>
        </p:nvSpPr>
        <p:spPr bwMode="auto">
          <a:xfrm>
            <a:off x="4867902" y="4988051"/>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（這部分證實是部分正確的）</a:t>
            </a:r>
          </a:p>
        </p:txBody>
      </p:sp>
      <p:pic>
        <p:nvPicPr>
          <p:cNvPr id="79880" name="Picture 9" descr="D:\Dropbox\Documents\課程\YoungTextBook\Images\Chapter39\A_Images\A_Figures_and_Photos\39_23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1" y="2878437"/>
            <a:ext cx="2520280" cy="255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02173" y="2406034"/>
            <a:ext cx="6647974" cy="369332"/>
          </a:xfrm>
          <a:prstGeom prst="rect">
            <a:avLst/>
          </a:prstGeom>
        </p:spPr>
        <p:txBody>
          <a:bodyPr wrap="none">
            <a:spAutoFit/>
          </a:bodyPr>
          <a:lstStyle/>
          <a:p>
            <a:r>
              <a:rPr lang="zh-TW" altLang="en-US" sz="1800" dirty="0">
                <a:solidFill>
                  <a:srgbClr val="FF0000"/>
                </a:solidFill>
              </a:rPr>
              <a:t>（後來證實這部分不是正確的，原子中的電子沒有軌道可言）</a:t>
            </a:r>
            <a:endParaRPr lang="zh-TW" altLang="en-US" sz="1800" dirty="0"/>
          </a:p>
        </p:txBody>
      </p:sp>
      <p:sp>
        <p:nvSpPr>
          <p:cNvPr id="10" name="文字方塊 9"/>
          <p:cNvSpPr txBox="1"/>
          <p:nvPr/>
        </p:nvSpPr>
        <p:spPr bwMode="auto">
          <a:xfrm>
            <a:off x="1062706" y="920684"/>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這個革命性的能階是對應到電子怎麼樣的運動狀態？</a:t>
            </a:r>
          </a:p>
        </p:txBody>
      </p:sp>
      <p:sp>
        <p:nvSpPr>
          <p:cNvPr id="3" name="矩形 2"/>
          <p:cNvSpPr/>
          <p:nvPr/>
        </p:nvSpPr>
        <p:spPr>
          <a:xfrm>
            <a:off x="1054142" y="6104425"/>
            <a:ext cx="7910346" cy="369332"/>
          </a:xfrm>
          <a:prstGeom prst="rect">
            <a:avLst/>
          </a:prstGeom>
        </p:spPr>
        <p:txBody>
          <a:bodyPr wrap="square">
            <a:spAutoFit/>
          </a:bodyPr>
          <a:lstStyle/>
          <a:p>
            <a:r>
              <a:rPr lang="zh-TW" altLang="en-US" sz="1800" dirty="0"/>
              <a:t>這就被稱為</a:t>
            </a:r>
            <a:r>
              <a:rPr lang="zh-TW" altLang="en-US" sz="1800" dirty="0">
                <a:solidFill>
                  <a:srgbClr val="FF0000"/>
                </a:solidFill>
              </a:rPr>
              <a:t>波爾的量子化條件</a:t>
            </a:r>
            <a:r>
              <a:rPr lang="zh-TW" altLang="en-US" sz="1800" dirty="0"/>
              <a:t>！波爾認為能量量子化是因為角動量量子化。</a:t>
            </a:r>
          </a:p>
        </p:txBody>
      </p:sp>
      <mc:AlternateContent xmlns:mc="http://schemas.openxmlformats.org/markup-compatibility/2006" xmlns:a14="http://schemas.microsoft.com/office/drawing/2010/main">
        <mc:Choice Requires="a14">
          <p:sp>
            <p:nvSpPr>
              <p:cNvPr id="4" name="文字方塊 3"/>
              <p:cNvSpPr txBox="1"/>
              <p:nvPr/>
            </p:nvSpPr>
            <p:spPr>
              <a:xfrm>
                <a:off x="7117619" y="5627278"/>
                <a:ext cx="93480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7117619" y="5627278"/>
                <a:ext cx="934808"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505582CE-CBCF-7941-914B-5670FEA0F668}"/>
                  </a:ext>
                </a:extLst>
              </p:cNvPr>
              <p:cNvSpPr txBox="1"/>
              <p:nvPr/>
            </p:nvSpPr>
            <p:spPr>
              <a:xfrm>
                <a:off x="5620085" y="1803708"/>
                <a:ext cx="2432342"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2" name="文字方塊 9">
                <a:extLst>
                  <a:ext uri="{FF2B5EF4-FFF2-40B4-BE49-F238E27FC236}">
                    <a16:creationId xmlns:a16="http://schemas.microsoft.com/office/drawing/2014/main" id="{505582CE-CBCF-7941-914B-5670FEA0F668}"/>
                  </a:ext>
                </a:extLst>
              </p:cNvPr>
              <p:cNvSpPr txBox="1">
                <a:spLocks noRot="1" noChangeAspect="1" noMove="1" noResize="1" noEditPoints="1" noAdjustHandles="1" noChangeArrowheads="1" noChangeShapeType="1" noTextEdit="1"/>
              </p:cNvSpPr>
              <p:nvPr/>
            </p:nvSpPr>
            <p:spPr>
              <a:xfrm>
                <a:off x="5620085" y="1803708"/>
                <a:ext cx="2432342" cy="618631"/>
              </a:xfrm>
              <a:prstGeom prst="rect">
                <a:avLst/>
              </a:prstGeom>
              <a:blipFill>
                <a:blip r:embed="rId5"/>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703DA6C6-3984-9B9A-6D65-E14EB640A4A0}"/>
              </a:ext>
            </a:extLst>
          </p:cNvPr>
          <p:cNvSpPr txBox="1"/>
          <p:nvPr/>
        </p:nvSpPr>
        <p:spPr>
          <a:xfrm>
            <a:off x="1062706" y="461055"/>
            <a:ext cx="7776864" cy="369332"/>
          </a:xfrm>
          <a:prstGeom prst="rect">
            <a:avLst/>
          </a:prstGeom>
          <a:noFill/>
        </p:spPr>
        <p:txBody>
          <a:bodyPr wrap="square" rtlCol="0">
            <a:spAutoFit/>
          </a:bodyPr>
          <a:lstStyle/>
          <a:p>
            <a:r>
              <a:rPr lang="en-TW" sz="1800" b="0" dirty="0">
                <a:latin typeface="Cambria Math"/>
              </a:rPr>
              <a:t>波爾最厲害的創見是原子內的電子會處於一系列穩定的狀態，形成能階。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875"/>
                                        </p:tgtEl>
                                        <p:attrNameLst>
                                          <p:attrName>style.visibility</p:attrName>
                                        </p:attrNameLst>
                                      </p:cBhvr>
                                      <p:to>
                                        <p:strVal val="visible"/>
                                      </p:to>
                                    </p:set>
                                    <p:anim calcmode="lin" valueType="num">
                                      <p:cBhvr additive="base">
                                        <p:cTn id="11" dur="500" fill="hold"/>
                                        <p:tgtEl>
                                          <p:spTgt spid="79875"/>
                                        </p:tgtEl>
                                        <p:attrNameLst>
                                          <p:attrName>ppt_x</p:attrName>
                                        </p:attrNameLst>
                                      </p:cBhvr>
                                      <p:tavLst>
                                        <p:tav tm="0">
                                          <p:val>
                                            <p:strVal val="#ppt_x"/>
                                          </p:val>
                                        </p:tav>
                                        <p:tav tm="100000">
                                          <p:val>
                                            <p:strVal val="#ppt_x"/>
                                          </p:val>
                                        </p:tav>
                                      </p:tavLst>
                                    </p:anim>
                                    <p:anim calcmode="lin" valueType="num">
                                      <p:cBhvr additive="base">
                                        <p:cTn id="12" dur="500" fill="hold"/>
                                        <p:tgtEl>
                                          <p:spTgt spid="798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9880"/>
                                        </p:tgtEl>
                                        <p:attrNameLst>
                                          <p:attrName>style.visibility</p:attrName>
                                        </p:attrNameLst>
                                      </p:cBhvr>
                                      <p:to>
                                        <p:strVal val="visible"/>
                                      </p:to>
                                    </p:set>
                                    <p:anim calcmode="lin" valueType="num">
                                      <p:cBhvr additive="base">
                                        <p:cTn id="23" dur="500" fill="hold"/>
                                        <p:tgtEl>
                                          <p:spTgt spid="79880"/>
                                        </p:tgtEl>
                                        <p:attrNameLst>
                                          <p:attrName>ppt_x</p:attrName>
                                        </p:attrNameLst>
                                      </p:cBhvr>
                                      <p:tavLst>
                                        <p:tav tm="0">
                                          <p:val>
                                            <p:strVal val="#ppt_x"/>
                                          </p:val>
                                        </p:tav>
                                        <p:tav tm="100000">
                                          <p:val>
                                            <p:strVal val="#ppt_x"/>
                                          </p:val>
                                        </p:tav>
                                      </p:tavLst>
                                    </p:anim>
                                    <p:anim calcmode="lin" valueType="num">
                                      <p:cBhvr additive="base">
                                        <p:cTn id="24" dur="500" fill="hold"/>
                                        <p:tgtEl>
                                          <p:spTgt spid="7988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9876"/>
                                        </p:tgtEl>
                                        <p:attrNameLst>
                                          <p:attrName>style.visibility</p:attrName>
                                        </p:attrNameLst>
                                      </p:cBhvr>
                                      <p:to>
                                        <p:strVal val="visible"/>
                                      </p:to>
                                    </p:set>
                                    <p:anim calcmode="lin" valueType="num">
                                      <p:cBhvr additive="base">
                                        <p:cTn id="29" dur="500" fill="hold"/>
                                        <p:tgtEl>
                                          <p:spTgt spid="79876"/>
                                        </p:tgtEl>
                                        <p:attrNameLst>
                                          <p:attrName>ppt_x</p:attrName>
                                        </p:attrNameLst>
                                      </p:cBhvr>
                                      <p:tavLst>
                                        <p:tav tm="0">
                                          <p:val>
                                            <p:strVal val="#ppt_x"/>
                                          </p:val>
                                        </p:tav>
                                        <p:tav tm="100000">
                                          <p:val>
                                            <p:strVal val="#ppt_x"/>
                                          </p:val>
                                        </p:tav>
                                      </p:tavLst>
                                    </p:anim>
                                    <p:anim calcmode="lin" valueType="num">
                                      <p:cBhvr additive="base">
                                        <p:cTn id="30" dur="500" fill="hold"/>
                                        <p:tgtEl>
                                          <p:spTgt spid="798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9879"/>
                                        </p:tgtEl>
                                        <p:attrNameLst>
                                          <p:attrName>style.visibility</p:attrName>
                                        </p:attrNameLst>
                                      </p:cBhvr>
                                      <p:to>
                                        <p:strVal val="visible"/>
                                      </p:to>
                                    </p:set>
                                    <p:anim calcmode="lin" valueType="num">
                                      <p:cBhvr additive="base">
                                        <p:cTn id="33" dur="500" fill="hold"/>
                                        <p:tgtEl>
                                          <p:spTgt spid="79879"/>
                                        </p:tgtEl>
                                        <p:attrNameLst>
                                          <p:attrName>ppt_x</p:attrName>
                                        </p:attrNameLst>
                                      </p:cBhvr>
                                      <p:tavLst>
                                        <p:tav tm="0">
                                          <p:val>
                                            <p:strVal val="#ppt_x"/>
                                          </p:val>
                                        </p:tav>
                                        <p:tav tm="100000">
                                          <p:val>
                                            <p:strVal val="#ppt_x"/>
                                          </p:val>
                                        </p:tav>
                                      </p:tavLst>
                                    </p:anim>
                                    <p:anim calcmode="lin" valueType="num">
                                      <p:cBhvr additive="base">
                                        <p:cTn id="34" dur="500" fill="hold"/>
                                        <p:tgtEl>
                                          <p:spTgt spid="7987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p:bldP spid="79876" grpId="0"/>
      <p:bldP spid="79879" grpId="0"/>
      <p:bldP spid="2" grpId="0"/>
      <p:bldP spid="3" grpId="0"/>
      <p:bldP spid="4" grpId="0" animBg="1"/>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5" descr="D:\Dropbox\Documents\課程\YoungTextBook\Images\Chapter39\A_Images\A_Figures_and_Photos\39_24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85471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對於波爾，能階是一系列滿足量子化條件的同心軌道。</a:t>
            </a:r>
            <a:endParaRPr lang="zh-CN" altLang="en-US" sz="1800" dirty="0"/>
          </a:p>
        </p:txBody>
      </p:sp>
    </p:spTree>
    <p:extLst>
      <p:ext uri="{BB962C8B-B14F-4D97-AF65-F5344CB8AC3E}">
        <p14:creationId xmlns:p14="http://schemas.microsoft.com/office/powerpoint/2010/main" val="19754833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EFE11-7F1D-91F7-01FE-F8B9E29D142F}"/>
              </a:ext>
            </a:extLst>
          </p:cNvPr>
          <p:cNvSpPr/>
          <p:nvPr/>
        </p:nvSpPr>
        <p:spPr>
          <a:xfrm>
            <a:off x="6732240" y="3807046"/>
            <a:ext cx="504056" cy="2622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8" name="Picture 2" descr="C:\Users\Chia-Hung Chang\Downloads\Data\Knight\Media\Chapter39\Images\39_17Figureb-F.jpg"/>
          <p:cNvPicPr>
            <a:picLocks noChangeAspect="1" noChangeArrowheads="1"/>
          </p:cNvPicPr>
          <p:nvPr/>
        </p:nvPicPr>
        <p:blipFill>
          <a:blip r:embed="rId2">
            <a:extLst>
              <a:ext uri="{28A0092B-C50C-407E-A947-70E740481C1C}">
                <a14:useLocalDpi xmlns:a14="http://schemas.microsoft.com/office/drawing/2010/main" val="0"/>
              </a:ext>
            </a:extLst>
          </a:blip>
          <a:srcRect t="11510" b="4091"/>
          <a:stretch>
            <a:fillRect/>
          </a:stretch>
        </p:blipFill>
        <p:spPr bwMode="auto">
          <a:xfrm>
            <a:off x="2261227" y="787685"/>
            <a:ext cx="4471013" cy="254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Users\Chia-Hung Chang\Downloads\Data\Knight\Media\Chapter39\Images\39_17Figurea-F.jpg"/>
          <p:cNvPicPr>
            <a:picLocks noChangeAspect="1" noChangeArrowheads="1"/>
          </p:cNvPicPr>
          <p:nvPr/>
        </p:nvPicPr>
        <p:blipFill>
          <a:blip r:embed="rId3">
            <a:extLst>
              <a:ext uri="{28A0092B-C50C-407E-A947-70E740481C1C}">
                <a14:useLocalDpi xmlns:a14="http://schemas.microsoft.com/office/drawing/2010/main" val="0"/>
              </a:ext>
            </a:extLst>
          </a:blip>
          <a:srcRect t="5522" b="45647"/>
          <a:stretch>
            <a:fillRect/>
          </a:stretch>
        </p:blipFill>
        <p:spPr bwMode="auto">
          <a:xfrm>
            <a:off x="2261227" y="3807046"/>
            <a:ext cx="4471013" cy="262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5">
            <a:extLst>
              <a:ext uri="{FF2B5EF4-FFF2-40B4-BE49-F238E27FC236}">
                <a16:creationId xmlns:a16="http://schemas.microsoft.com/office/drawing/2014/main" id="{AC940DE5-5494-0A55-7DDB-FE0B6C863615}"/>
              </a:ext>
            </a:extLst>
          </p:cNvPr>
          <p:cNvSpPr txBox="1">
            <a:spLocks noChangeArrowheads="1"/>
          </p:cNvSpPr>
          <p:nvPr/>
        </p:nvSpPr>
        <p:spPr bwMode="auto">
          <a:xfrm>
            <a:off x="1979712" y="3338022"/>
            <a:ext cx="5790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光是在電子從一個軌道</a:t>
            </a:r>
            <a:r>
              <a:rPr lang="zh-TW" altLang="en-US" sz="1800" dirty="0">
                <a:solidFill>
                  <a:srgbClr val="FF0000"/>
                </a:solidFill>
              </a:rPr>
              <a:t>跳</a:t>
            </a:r>
            <a:r>
              <a:rPr lang="zh-TW" altLang="en-US" sz="1800" dirty="0"/>
              <a:t>到另一個軌道的時候發出！</a:t>
            </a:r>
          </a:p>
        </p:txBody>
      </p:sp>
      <p:pic>
        <p:nvPicPr>
          <p:cNvPr id="3" name="Picture 2">
            <a:extLst>
              <a:ext uri="{FF2B5EF4-FFF2-40B4-BE49-F238E27FC236}">
                <a16:creationId xmlns:a16="http://schemas.microsoft.com/office/drawing/2014/main" id="{ED8ADD3B-06CC-B4B1-DF27-4D86A8907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91" y="3815050"/>
            <a:ext cx="588364" cy="5883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6F95203-8C13-EDEA-548E-CCC09C13526B}"/>
              </a:ext>
            </a:extLst>
          </p:cNvPr>
          <p:cNvSpPr/>
          <p:nvPr/>
        </p:nvSpPr>
        <p:spPr>
          <a:xfrm>
            <a:off x="6716398" y="795689"/>
            <a:ext cx="519898" cy="2547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1617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981075"/>
            <a:ext cx="5715000" cy="428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203848" y="5445224"/>
            <a:ext cx="3744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如此光譜線是這樣解釋！</a:t>
            </a:r>
            <a:endParaRPr lang="zh-CN" altLang="en-US" sz="1800" dirty="0"/>
          </a:p>
        </p:txBody>
      </p:sp>
    </p:spTree>
    <p:extLst>
      <p:ext uri="{BB962C8B-B14F-4D97-AF65-F5344CB8AC3E}">
        <p14:creationId xmlns:p14="http://schemas.microsoft.com/office/powerpoint/2010/main" val="108441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7"/>
          <p:cNvSpPr txBox="1">
            <a:spLocks noChangeArrowheads="1"/>
          </p:cNvSpPr>
          <p:nvPr/>
        </p:nvSpPr>
        <p:spPr bwMode="auto">
          <a:xfrm>
            <a:off x="1304471" y="769257"/>
            <a:ext cx="7271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大部分日常的氣體是由原子組成的分子所組成，以雙原子分子最常見</a:t>
            </a:r>
          </a:p>
        </p:txBody>
      </p:sp>
      <p:pic>
        <p:nvPicPr>
          <p:cNvPr id="11" name="Picture 16" descr="http://www.ucar.edu/learn/images/o2mole.gif"/>
          <p:cNvPicPr>
            <a:picLocks noChangeAspect="1" noChangeArrowheads="1"/>
          </p:cNvPicPr>
          <p:nvPr/>
        </p:nvPicPr>
        <p:blipFill>
          <a:blip r:embed="rId2">
            <a:extLst>
              <a:ext uri="{28A0092B-C50C-407E-A947-70E740481C1C}">
                <a14:useLocalDpi xmlns:a14="http://schemas.microsoft.com/office/drawing/2010/main" val="0"/>
              </a:ext>
            </a:extLst>
          </a:blip>
          <a:srcRect l="24335" t="30000" r="25002" b="29446"/>
          <a:stretch>
            <a:fillRect/>
          </a:stretch>
        </p:blipFill>
        <p:spPr bwMode="auto">
          <a:xfrm>
            <a:off x="3874181" y="1753508"/>
            <a:ext cx="1511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2939823" y="1203904"/>
                <a:ext cx="3563257" cy="369332"/>
              </a:xfrm>
              <a:prstGeom prst="rect">
                <a:avLst/>
              </a:prstGeom>
              <a:noFill/>
            </p:spPr>
            <p:txBody>
              <a:bodyPr wrap="square" rtlCol="0">
                <a:spAutoFit/>
              </a:bodyPr>
              <a:lstStyle/>
              <a:p>
                <a14:m>
                  <m:oMath xmlns:m="http://schemas.openxmlformats.org/officeDocument/2006/math">
                    <m:r>
                      <a:rPr lang="zh-TW" altLang="en-US" sz="1800" i="1" smtClean="0">
                        <a:latin typeface="Cambria Math"/>
                        <a:cs typeface="Times New Roman" pitchFamily="18" charset="0"/>
                      </a:rPr>
                      <m:t>氫氣</m:t>
                    </m:r>
                    <m:r>
                      <a:rPr lang="zh-TW" altLang="en-US" sz="1800" b="0" i="1" smtClean="0">
                        <a:latin typeface="Cambria Math"/>
                        <a:cs typeface="Times New Roman" pitchFamily="18" charset="0"/>
                      </a:rPr>
                      <m:t> </m:t>
                    </m:r>
                    <m:sSub>
                      <m:sSubPr>
                        <m:ctrlPr>
                          <a:rPr lang="en-US" altLang="zh-TW" sz="1800" i="1" smtClean="0">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H</m:t>
                        </m:r>
                      </m:e>
                      <m:sub>
                        <m:r>
                          <a:rPr lang="en-US" altLang="zh-TW" sz="1800" b="0" i="1" smtClean="0">
                            <a:latin typeface="Cambria Math"/>
                            <a:cs typeface="Times New Roman" pitchFamily="18" charset="0"/>
                          </a:rPr>
                          <m:t>2</m:t>
                        </m:r>
                      </m:sub>
                    </m:sSub>
                    <m:r>
                      <a:rPr lang="en-US" altLang="zh-TW" sz="1800" b="0" i="1" smtClean="0">
                        <a:latin typeface="Cambria Math"/>
                        <a:cs typeface="Times New Roman" pitchFamily="18" charset="0"/>
                      </a:rPr>
                      <m:t>,</m:t>
                    </m:r>
                  </m:oMath>
                </a14:m>
                <a:r>
                  <a:rPr lang="en-US" altLang="zh-TW" sz="1800" dirty="0">
                    <a:cs typeface="Times New Roman" pitchFamily="18" charset="0"/>
                  </a:rPr>
                  <a:t> </a:t>
                </a:r>
                <a14:m>
                  <m:oMath xmlns:m="http://schemas.openxmlformats.org/officeDocument/2006/math">
                    <m:r>
                      <a:rPr lang="zh-TW" altLang="en-US" sz="1800" i="1" dirty="0" smtClean="0">
                        <a:latin typeface="Cambria Math"/>
                        <a:cs typeface="Times New Roman" pitchFamily="18" charset="0"/>
                      </a:rPr>
                      <m:t>氮氣</m:t>
                    </m:r>
                    <m:r>
                      <a:rPr lang="zh-TW" altLang="en-US" sz="1800" b="0" i="1" dirty="0"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N</m:t>
                        </m:r>
                      </m:e>
                      <m:sub>
                        <m:r>
                          <a:rPr lang="en-US" altLang="zh-TW" sz="1800" i="1">
                            <a:latin typeface="Cambria Math"/>
                            <a:cs typeface="Times New Roman" pitchFamily="18" charset="0"/>
                          </a:rPr>
                          <m:t>2</m:t>
                        </m:r>
                      </m:sub>
                    </m:sSub>
                  </m:oMath>
                </a14:m>
                <a:r>
                  <a:rPr lang="en-US" altLang="zh-TW" sz="1800" dirty="0">
                    <a:cs typeface="Times New Roman" pitchFamily="18" charset="0"/>
                  </a:rPr>
                  <a:t>, </a:t>
                </a:r>
                <a:r>
                  <a:rPr lang="zh-TW" altLang="en-US" sz="1800" dirty="0">
                    <a:cs typeface="Times New Roman" pitchFamily="18" charset="0"/>
                  </a:rPr>
                  <a:t>氧氣</a:t>
                </a:r>
                <a14:m>
                  <m:oMath xmlns:m="http://schemas.openxmlformats.org/officeDocument/2006/math">
                    <m:r>
                      <a:rPr lang="zh-TW" altLang="en-US" sz="1800" b="0" i="1"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O</m:t>
                        </m:r>
                      </m:e>
                      <m:sub>
                        <m:r>
                          <a:rPr lang="en-US" altLang="zh-TW" sz="1800" i="1">
                            <a:latin typeface="Cambria Math"/>
                            <a:cs typeface="Times New Roman" pitchFamily="18" charset="0"/>
                          </a:rPr>
                          <m:t>2</m:t>
                        </m:r>
                      </m:sub>
                    </m:sSub>
                  </m:oMath>
                </a14:m>
                <a:endParaRPr lang="zh-TW" altLang="en-US" sz="1800" dirty="0">
                  <a:cs typeface="Times New Roman"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2939823" y="1203904"/>
                <a:ext cx="3563257" cy="369332"/>
              </a:xfrm>
              <a:prstGeom prst="rect">
                <a:avLst/>
              </a:prstGeom>
              <a:blipFill rotWithShape="1">
                <a:blip r:embed="rId3"/>
                <a:stretch>
                  <a:fillRect l="-513" t="-819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524869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D:\Dropbox\Documents\課程\YoungTextBook\Images\Chapter39\A_Images\A_Figures_and_Photos\39_23_Figure.jpg">
            <a:extLst>
              <a:ext uri="{FF2B5EF4-FFF2-40B4-BE49-F238E27FC236}">
                <a16:creationId xmlns:a16="http://schemas.microsoft.com/office/drawing/2014/main" id="{2E2AC808-07C3-50E4-C523-BB88B44363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973" y="661279"/>
            <a:ext cx="2189806" cy="221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376729F4-AC3D-6591-C66E-E6BE19D10F6D}"/>
                  </a:ext>
                </a:extLst>
              </p:cNvPr>
              <p:cNvSpPr txBox="1"/>
              <p:nvPr/>
            </p:nvSpPr>
            <p:spPr>
              <a:xfrm>
                <a:off x="5589656" y="610932"/>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376729F4-AC3D-6591-C66E-E6BE19D10F6D}"/>
                  </a:ext>
                </a:extLst>
              </p:cNvPr>
              <p:cNvSpPr txBox="1">
                <a:spLocks noRot="1" noChangeAspect="1" noMove="1" noResize="1" noEditPoints="1" noAdjustHandles="1" noChangeArrowheads="1" noChangeShapeType="1" noTextEdit="1"/>
              </p:cNvSpPr>
              <p:nvPr/>
            </p:nvSpPr>
            <p:spPr>
              <a:xfrm>
                <a:off x="5589656" y="610932"/>
                <a:ext cx="124136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BF7910-A8DE-AA02-96A2-05ACC034703A}"/>
                  </a:ext>
                </a:extLst>
              </p:cNvPr>
              <p:cNvSpPr txBox="1"/>
              <p:nvPr/>
            </p:nvSpPr>
            <p:spPr>
              <a:xfrm>
                <a:off x="3582560" y="1525157"/>
                <a:ext cx="1728192" cy="7196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𝑟</m:t>
                              </m:r>
                            </m:e>
                            <m:sup>
                              <m:r>
                                <a:rPr lang="en-US" altLang="zh-TW" sz="1800" i="1">
                                  <a:latin typeface="Cambria Math"/>
                                </a:rPr>
                                <m:t>2</m:t>
                              </m:r>
                            </m:sup>
                          </m:sSup>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𝑣</m:t>
                              </m:r>
                            </m:e>
                            <m:sup>
                              <m:r>
                                <a:rPr lang="en-US" altLang="zh-TW" sz="1800" b="0" i="1" smtClean="0">
                                  <a:latin typeface="Cambria Math" panose="02040503050406030204" pitchFamily="18" charset="0"/>
                                </a:rPr>
                                <m:t>2</m:t>
                              </m:r>
                            </m:sup>
                          </m:sSup>
                        </m:num>
                        <m:den>
                          <m:r>
                            <a:rPr lang="en-US" altLang="zh-TW" sz="1800" b="0" i="1" smtClean="0">
                              <a:latin typeface="Cambria Math" panose="02040503050406030204" pitchFamily="18" charset="0"/>
                            </a:rPr>
                            <m:t>𝑟</m:t>
                          </m:r>
                        </m:den>
                      </m:f>
                    </m:oMath>
                  </m:oMathPara>
                </a14:m>
                <a:endParaRPr lang="en-TW" sz="1800" dirty="0"/>
              </a:p>
            </p:txBody>
          </p:sp>
        </mc:Choice>
        <mc:Fallback xmlns="">
          <p:sp>
            <p:nvSpPr>
              <p:cNvPr id="11" name="TextBox 10">
                <a:extLst>
                  <a:ext uri="{FF2B5EF4-FFF2-40B4-BE49-F238E27FC236}">
                    <a16:creationId xmlns:a16="http://schemas.microsoft.com/office/drawing/2014/main" id="{12BF7910-A8DE-AA02-96A2-05ACC034703A}"/>
                  </a:ext>
                </a:extLst>
              </p:cNvPr>
              <p:cNvSpPr txBox="1">
                <a:spLocks noRot="1" noChangeAspect="1" noMove="1" noResize="1" noEditPoints="1" noAdjustHandles="1" noChangeArrowheads="1" noChangeShapeType="1" noTextEdit="1"/>
              </p:cNvSpPr>
              <p:nvPr/>
            </p:nvSpPr>
            <p:spPr>
              <a:xfrm>
                <a:off x="3582560" y="1525157"/>
                <a:ext cx="1728192" cy="719684"/>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8A641F4-A971-1F3C-068D-FDA7CD8AF55A}"/>
              </a:ext>
            </a:extLst>
          </p:cNvPr>
          <p:cNvSpPr txBox="1"/>
          <p:nvPr/>
        </p:nvSpPr>
        <p:spPr>
          <a:xfrm>
            <a:off x="3519680" y="610932"/>
            <a:ext cx="2069976" cy="369332"/>
          </a:xfrm>
          <a:prstGeom prst="rect">
            <a:avLst/>
          </a:prstGeom>
          <a:noFill/>
        </p:spPr>
        <p:txBody>
          <a:bodyPr wrap="square">
            <a:spAutoFit/>
          </a:bodyPr>
          <a:lstStyle/>
          <a:p>
            <a:r>
              <a:rPr lang="zh-TW" altLang="en-US" sz="1800" dirty="0">
                <a:solidFill>
                  <a:srgbClr val="FF0000"/>
                </a:solidFill>
              </a:rPr>
              <a:t>波爾的量子化條件</a:t>
            </a:r>
            <a:endParaRPr lang="en-TW" sz="1800" dirty="0"/>
          </a:p>
        </p:txBody>
      </p:sp>
      <p:sp>
        <p:nvSpPr>
          <p:cNvPr id="13" name="TextBox 12">
            <a:extLst>
              <a:ext uri="{FF2B5EF4-FFF2-40B4-BE49-F238E27FC236}">
                <a16:creationId xmlns:a16="http://schemas.microsoft.com/office/drawing/2014/main" id="{9BD5F960-9FF9-24FA-38FE-40BF3DFBF9E9}"/>
              </a:ext>
            </a:extLst>
          </p:cNvPr>
          <p:cNvSpPr txBox="1"/>
          <p:nvPr/>
        </p:nvSpPr>
        <p:spPr>
          <a:xfrm>
            <a:off x="3519680" y="1025862"/>
            <a:ext cx="3932640" cy="369332"/>
          </a:xfrm>
          <a:prstGeom prst="rect">
            <a:avLst/>
          </a:prstGeom>
          <a:noFill/>
        </p:spPr>
        <p:txBody>
          <a:bodyPr wrap="square" rtlCol="0">
            <a:spAutoFit/>
          </a:bodyPr>
          <a:lstStyle/>
          <a:p>
            <a:pPr algn="l"/>
            <a:r>
              <a:rPr lang="en-GB" sz="1800" dirty="0" err="1">
                <a:latin typeface="Cambria Math" panose="02040503050406030204" pitchFamily="18" charset="0"/>
              </a:rPr>
              <a:t>靜電力等於圓形軌道的向心力</a:t>
            </a:r>
            <a:r>
              <a:rPr lang="en-GB"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DC8DE6-B1D9-1FB4-97C0-524739874C85}"/>
                  </a:ext>
                </a:extLst>
              </p:cNvPr>
              <p:cNvSpPr txBox="1"/>
              <p:nvPr/>
            </p:nvSpPr>
            <p:spPr>
              <a:xfrm>
                <a:off x="5589656" y="1538284"/>
                <a:ext cx="1728192" cy="69519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𝑚𝑟</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smtClean="0">
                              <a:latin typeface="Cambria Math" panose="02040503050406030204" pitchFamily="18" charset="0"/>
                            </a:rPr>
                            <m:t>2</m:t>
                          </m:r>
                        </m:sup>
                      </m:sSup>
                    </m:oMath>
                  </m:oMathPara>
                </a14:m>
                <a:endParaRPr lang="en-TW" sz="1800" dirty="0"/>
              </a:p>
            </p:txBody>
          </p:sp>
        </mc:Choice>
        <mc:Fallback xmlns="">
          <p:sp>
            <p:nvSpPr>
              <p:cNvPr id="14" name="TextBox 13">
                <a:extLst>
                  <a:ext uri="{FF2B5EF4-FFF2-40B4-BE49-F238E27FC236}">
                    <a16:creationId xmlns:a16="http://schemas.microsoft.com/office/drawing/2014/main" id="{A3DC8DE6-B1D9-1FB4-97C0-524739874C85}"/>
                  </a:ext>
                </a:extLst>
              </p:cNvPr>
              <p:cNvSpPr txBox="1">
                <a:spLocks noRot="1" noChangeAspect="1" noMove="1" noResize="1" noEditPoints="1" noAdjustHandles="1" noChangeArrowheads="1" noChangeShapeType="1" noTextEdit="1"/>
              </p:cNvSpPr>
              <p:nvPr/>
            </p:nvSpPr>
            <p:spPr>
              <a:xfrm>
                <a:off x="5589656" y="1538284"/>
                <a:ext cx="1728192" cy="6951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B7BC279-400C-5AE2-8832-1AC60B5F18BE}"/>
                  </a:ext>
                </a:extLst>
              </p:cNvPr>
              <p:cNvSpPr txBox="1"/>
              <p:nvPr/>
            </p:nvSpPr>
            <p:spPr>
              <a:xfrm>
                <a:off x="3563888" y="2724725"/>
                <a:ext cx="1504205" cy="69519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𝑣</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𝑛</m:t>
                          </m:r>
                          <m:r>
                            <a:rPr lang="en-US" altLang="zh-TW" sz="1800" i="1">
                              <a:latin typeface="Cambria Math"/>
                              <a:ea typeface="Cambria Math"/>
                            </a:rPr>
                            <m:t>ℏ</m:t>
                          </m:r>
                        </m:den>
                      </m:f>
                    </m:oMath>
                  </m:oMathPara>
                </a14:m>
                <a:endParaRPr lang="en-TW" sz="1800" dirty="0"/>
              </a:p>
            </p:txBody>
          </p:sp>
        </mc:Choice>
        <mc:Fallback xmlns="">
          <p:sp>
            <p:nvSpPr>
              <p:cNvPr id="15" name="TextBox 14">
                <a:extLst>
                  <a:ext uri="{FF2B5EF4-FFF2-40B4-BE49-F238E27FC236}">
                    <a16:creationId xmlns:a16="http://schemas.microsoft.com/office/drawing/2014/main" id="{EB7BC279-400C-5AE2-8832-1AC60B5F18BE}"/>
                  </a:ext>
                </a:extLst>
              </p:cNvPr>
              <p:cNvSpPr txBox="1">
                <a:spLocks noRot="1" noChangeAspect="1" noMove="1" noResize="1" noEditPoints="1" noAdjustHandles="1" noChangeArrowheads="1" noChangeShapeType="1" noTextEdit="1"/>
              </p:cNvSpPr>
              <p:nvPr/>
            </p:nvSpPr>
            <p:spPr>
              <a:xfrm>
                <a:off x="3563888" y="2724725"/>
                <a:ext cx="1504205" cy="69519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042980E-C131-8869-F0DC-7E68625E03A8}"/>
                  </a:ext>
                </a:extLst>
              </p:cNvPr>
              <p:cNvSpPr txBox="1"/>
              <p:nvPr/>
            </p:nvSpPr>
            <p:spPr>
              <a:xfrm>
                <a:off x="3563888" y="3880769"/>
                <a:ext cx="3348886"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𝑚</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smtClean="0">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𝑚</m:t>
                          </m:r>
                        </m:num>
                        <m:den>
                          <m:r>
                            <a:rPr lang="en-US" altLang="zh-TW" sz="1800" b="0" i="1" smtClean="0">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17" name="TextBox 16">
                <a:extLst>
                  <a:ext uri="{FF2B5EF4-FFF2-40B4-BE49-F238E27FC236}">
                    <a16:creationId xmlns:a16="http://schemas.microsoft.com/office/drawing/2014/main" id="{A042980E-C131-8869-F0DC-7E68625E03A8}"/>
                  </a:ext>
                </a:extLst>
              </p:cNvPr>
              <p:cNvSpPr txBox="1">
                <a:spLocks noRot="1" noChangeAspect="1" noMove="1" noResize="1" noEditPoints="1" noAdjustHandles="1" noChangeArrowheads="1" noChangeShapeType="1" noTextEdit="1"/>
              </p:cNvSpPr>
              <p:nvPr/>
            </p:nvSpPr>
            <p:spPr>
              <a:xfrm>
                <a:off x="3563888" y="3880769"/>
                <a:ext cx="3348886" cy="775020"/>
              </a:xfrm>
              <a:prstGeom prst="rect">
                <a:avLst/>
              </a:prstGeom>
              <a:blipFill>
                <a:blip r:embed="rId7"/>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24DE970-7E17-54D3-0D1C-4D5BDB4281F1}"/>
              </a:ext>
            </a:extLst>
          </p:cNvPr>
          <p:cNvSpPr txBox="1"/>
          <p:nvPr/>
        </p:nvSpPr>
        <p:spPr>
          <a:xfrm>
            <a:off x="3532443" y="2300548"/>
            <a:ext cx="4239344" cy="369332"/>
          </a:xfrm>
          <a:prstGeom prst="rect">
            <a:avLst/>
          </a:prstGeom>
          <a:noFill/>
        </p:spPr>
        <p:txBody>
          <a:bodyPr wrap="square" rtlCol="0">
            <a:spAutoFit/>
          </a:bodyPr>
          <a:lstStyle/>
          <a:p>
            <a:pPr algn="l"/>
            <a:r>
              <a:rPr lang="en-TW" sz="1800" dirty="0">
                <a:latin typeface="Cambria Math" panose="02040503050406030204" pitchFamily="18" charset="0"/>
              </a:rPr>
              <a:t>代入量子化條件即可得電子速度：</a:t>
            </a:r>
          </a:p>
        </p:txBody>
      </p:sp>
      <p:sp>
        <p:nvSpPr>
          <p:cNvPr id="19" name="TextBox 18">
            <a:extLst>
              <a:ext uri="{FF2B5EF4-FFF2-40B4-BE49-F238E27FC236}">
                <a16:creationId xmlns:a16="http://schemas.microsoft.com/office/drawing/2014/main" id="{F1F3C63A-A45A-621D-EB13-3B76A7E3D9D8}"/>
              </a:ext>
            </a:extLst>
          </p:cNvPr>
          <p:cNvSpPr txBox="1"/>
          <p:nvPr/>
        </p:nvSpPr>
        <p:spPr>
          <a:xfrm>
            <a:off x="3532442" y="3465676"/>
            <a:ext cx="4423933" cy="369332"/>
          </a:xfrm>
          <a:prstGeom prst="rect">
            <a:avLst/>
          </a:prstGeom>
          <a:noFill/>
        </p:spPr>
        <p:txBody>
          <a:bodyPr wrap="square" rtlCol="0">
            <a:spAutoFit/>
          </a:bodyPr>
          <a:lstStyle/>
          <a:p>
            <a:pPr algn="l"/>
            <a:r>
              <a:rPr lang="en-GB" sz="1800" dirty="0" err="1">
                <a:latin typeface="Cambria Math" panose="02040503050406030204" pitchFamily="18" charset="0"/>
              </a:rPr>
              <a:t>將速度代入動能公式就得到</a:t>
            </a:r>
            <a:r>
              <a:rPr lang="en-TW" sz="1800">
                <a:latin typeface="Cambria Math" panose="02040503050406030204" pitchFamily="18" charset="0"/>
              </a:rPr>
              <a:t>電子動能</a:t>
            </a:r>
            <a:r>
              <a:rPr lang="en-TW" sz="1800" dirty="0">
                <a:latin typeface="Cambria Math" panose="02040503050406030204" pitchFamily="18" charset="0"/>
              </a:rPr>
              <a:t>：</a:t>
            </a:r>
          </a:p>
        </p:txBody>
      </p:sp>
      <p:sp>
        <p:nvSpPr>
          <p:cNvPr id="20" name="TextBox 19">
            <a:extLst>
              <a:ext uri="{FF2B5EF4-FFF2-40B4-BE49-F238E27FC236}">
                <a16:creationId xmlns:a16="http://schemas.microsoft.com/office/drawing/2014/main" id="{B0461976-D83A-3FA2-A280-6E7A8F7BDE37}"/>
              </a:ext>
            </a:extLst>
          </p:cNvPr>
          <p:cNvSpPr txBox="1"/>
          <p:nvPr/>
        </p:nvSpPr>
        <p:spPr>
          <a:xfrm>
            <a:off x="1042284" y="4751195"/>
            <a:ext cx="7634172" cy="369332"/>
          </a:xfrm>
          <a:prstGeom prst="rect">
            <a:avLst/>
          </a:prstGeom>
          <a:noFill/>
        </p:spPr>
        <p:txBody>
          <a:bodyPr wrap="square" rtlCol="0">
            <a:spAutoFit/>
          </a:bodyPr>
          <a:lstStyle/>
          <a:p>
            <a:pPr algn="l"/>
            <a:r>
              <a:rPr lang="en-TW" sz="1800" dirty="0">
                <a:latin typeface="Cambria Math" panose="02040503050406030204" pitchFamily="18" charset="0"/>
              </a:rPr>
              <a:t>將速度代入量子化條件</a:t>
            </a:r>
            <a:r>
              <a:rPr lang="en-TW" sz="1800">
                <a:latin typeface="Cambria Math" panose="02040503050406030204" pitchFamily="18" charset="0"/>
              </a:rPr>
              <a:t>，軌道半徑也可得到</a:t>
            </a:r>
            <a:r>
              <a:rPr lang="en-GB" sz="1800" dirty="0">
                <a:latin typeface="Cambria Math" panose="02040503050406030204" pitchFamily="18" charset="0"/>
              </a:rPr>
              <a:t>，</a:t>
            </a:r>
            <a:r>
              <a:rPr lang="en-GB" sz="1800" dirty="0" err="1">
                <a:latin typeface="Cambria Math" panose="02040503050406030204" pitchFamily="18" charset="0"/>
              </a:rPr>
              <a:t>位能就算出來了</a:t>
            </a:r>
            <a:r>
              <a:rPr lang="en-TW" sz="1800">
                <a:latin typeface="Cambria Math" panose="02040503050406030204" pitchFamily="18" charset="0"/>
              </a:rPr>
              <a:t>：</a:t>
            </a:r>
            <a:endParaRPr lang="en-TW"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2725BAF-F5F6-7ACB-A8CC-55AE7665E886}"/>
                  </a:ext>
                </a:extLst>
              </p:cNvPr>
              <p:cNvSpPr txBox="1"/>
              <p:nvPr/>
            </p:nvSpPr>
            <p:spPr>
              <a:xfrm>
                <a:off x="1042818" y="5215933"/>
                <a:ext cx="2466943" cy="63671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𝑟</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i="1">
                              <a:latin typeface="Cambria Math"/>
                            </a:rPr>
                            <m:t>𝑛</m:t>
                          </m:r>
                          <m:r>
                            <a:rPr lang="en-US" altLang="zh-TW" sz="1800" i="1">
                              <a:latin typeface="Cambria Math"/>
                              <a:ea typeface="Cambria Math"/>
                            </a:rPr>
                            <m:t>ℏ</m:t>
                          </m:r>
                        </m:num>
                        <m:den>
                          <m:r>
                            <a:rPr lang="en-US" altLang="zh-TW" sz="1800" b="0" i="1" smtClean="0">
                              <a:latin typeface="Cambria Math" panose="02040503050406030204" pitchFamily="18" charset="0"/>
                            </a:rPr>
                            <m:t>𝑚𝑣</m:t>
                          </m:r>
                        </m:den>
                      </m:f>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num>
                        <m:den>
                          <m:r>
                            <a:rPr lang="en-US" altLang="zh-TW" sz="1800" b="0" i="1" smtClean="0">
                              <a:latin typeface="Cambria Math" panose="02040503050406030204" pitchFamily="18" charset="0"/>
                            </a:rPr>
                            <m:t>𝑚</m:t>
                          </m:r>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den>
                      </m:f>
                      <m:sSup>
                        <m:sSupPr>
                          <m:ctrlPr>
                            <a:rPr lang="en-US" altLang="zh-TW" sz="1800" i="1" smtClean="0">
                              <a:latin typeface="Cambria Math" panose="02040503050406030204" pitchFamily="18" charset="0"/>
                            </a:rPr>
                          </m:ctrlPr>
                        </m:sSupPr>
                        <m:e>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𝑛</m:t>
                              </m:r>
                              <m:r>
                                <a:rPr lang="en-US" altLang="zh-TW" sz="1800" i="1">
                                  <a:latin typeface="Cambria Math"/>
                                  <a:ea typeface="Cambria Math"/>
                                </a:rPr>
                                <m:t>ℏ</m:t>
                              </m:r>
                            </m:e>
                          </m:d>
                        </m:e>
                        <m:sup>
                          <m:r>
                            <a:rPr lang="en-US" altLang="zh-TW" sz="1800" b="0" i="1" smtClean="0">
                              <a:latin typeface="Cambria Math" panose="02040503050406030204" pitchFamily="18" charset="0"/>
                            </a:rPr>
                            <m:t>2</m:t>
                          </m:r>
                        </m:sup>
                      </m:sSup>
                    </m:oMath>
                  </m:oMathPara>
                </a14:m>
                <a:endParaRPr lang="en-TW" sz="1800" dirty="0"/>
              </a:p>
            </p:txBody>
          </p:sp>
        </mc:Choice>
        <mc:Fallback xmlns="">
          <p:sp>
            <p:nvSpPr>
              <p:cNvPr id="21" name="TextBox 20">
                <a:extLst>
                  <a:ext uri="{FF2B5EF4-FFF2-40B4-BE49-F238E27FC236}">
                    <a16:creationId xmlns:a16="http://schemas.microsoft.com/office/drawing/2014/main" id="{42725BAF-F5F6-7ACB-A8CC-55AE7665E886}"/>
                  </a:ext>
                </a:extLst>
              </p:cNvPr>
              <p:cNvSpPr txBox="1">
                <a:spLocks noRot="1" noChangeAspect="1" noMove="1" noResize="1" noEditPoints="1" noAdjustHandles="1" noChangeArrowheads="1" noChangeShapeType="1" noTextEdit="1"/>
              </p:cNvSpPr>
              <p:nvPr/>
            </p:nvSpPr>
            <p:spPr>
              <a:xfrm>
                <a:off x="1042818" y="5215933"/>
                <a:ext cx="2466943" cy="636713"/>
              </a:xfrm>
              <a:prstGeom prst="rect">
                <a:avLst/>
              </a:prstGeom>
              <a:blipFill>
                <a:blip r:embed="rId8"/>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7463F7-2B21-377B-0813-18E1BF954472}"/>
                  </a:ext>
                </a:extLst>
              </p:cNvPr>
              <p:cNvSpPr txBox="1"/>
              <p:nvPr/>
            </p:nvSpPr>
            <p:spPr>
              <a:xfrm>
                <a:off x="3690862" y="5141860"/>
                <a:ext cx="3626986"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𝑟</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22" name="TextBox 21">
                <a:extLst>
                  <a:ext uri="{FF2B5EF4-FFF2-40B4-BE49-F238E27FC236}">
                    <a16:creationId xmlns:a16="http://schemas.microsoft.com/office/drawing/2014/main" id="{2C7463F7-2B21-377B-0813-18E1BF954472}"/>
                  </a:ext>
                </a:extLst>
              </p:cNvPr>
              <p:cNvSpPr txBox="1">
                <a:spLocks noRot="1" noChangeAspect="1" noMove="1" noResize="1" noEditPoints="1" noAdjustHandles="1" noChangeArrowheads="1" noChangeShapeType="1" noTextEdit="1"/>
              </p:cNvSpPr>
              <p:nvPr/>
            </p:nvSpPr>
            <p:spPr>
              <a:xfrm>
                <a:off x="3690862" y="5141860"/>
                <a:ext cx="3626986" cy="7750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C2A3BF2-C835-BD06-5C83-05D173C45B74}"/>
                  </a:ext>
                </a:extLst>
              </p:cNvPr>
              <p:cNvSpPr txBox="1"/>
              <p:nvPr/>
            </p:nvSpPr>
            <p:spPr>
              <a:xfrm>
                <a:off x="3690862" y="5978264"/>
                <a:ext cx="3348081"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23" name="TextBox 22">
                <a:extLst>
                  <a:ext uri="{FF2B5EF4-FFF2-40B4-BE49-F238E27FC236}">
                    <a16:creationId xmlns:a16="http://schemas.microsoft.com/office/drawing/2014/main" id="{DC2A3BF2-C835-BD06-5C83-05D173C45B74}"/>
                  </a:ext>
                </a:extLst>
              </p:cNvPr>
              <p:cNvSpPr txBox="1">
                <a:spLocks noRot="1" noChangeAspect="1" noMove="1" noResize="1" noEditPoints="1" noAdjustHandles="1" noChangeArrowheads="1" noChangeShapeType="1" noTextEdit="1"/>
              </p:cNvSpPr>
              <p:nvPr/>
            </p:nvSpPr>
            <p:spPr>
              <a:xfrm>
                <a:off x="3690862" y="5978264"/>
                <a:ext cx="3348081" cy="775020"/>
              </a:xfrm>
              <a:prstGeom prst="rect">
                <a:avLst/>
              </a:prstGeom>
              <a:blipFill>
                <a:blip r:embed="rId10"/>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3675ADB2-B04A-1247-35BE-B85DCBE0E8EA}"/>
              </a:ext>
            </a:extLst>
          </p:cNvPr>
          <p:cNvSpPr txBox="1"/>
          <p:nvPr/>
        </p:nvSpPr>
        <p:spPr>
          <a:xfrm>
            <a:off x="2699792" y="6165850"/>
            <a:ext cx="1295354" cy="369332"/>
          </a:xfrm>
          <a:prstGeom prst="rect">
            <a:avLst/>
          </a:prstGeom>
          <a:noFill/>
        </p:spPr>
        <p:txBody>
          <a:bodyPr wrap="square" rtlCol="0">
            <a:spAutoFit/>
          </a:bodyPr>
          <a:lstStyle/>
          <a:p>
            <a:pPr algn="l"/>
            <a:r>
              <a:rPr lang="en-GB" sz="1800" dirty="0" err="1">
                <a:latin typeface="Cambria Math" panose="02040503050406030204" pitchFamily="18" charset="0"/>
              </a:rPr>
              <a:t>總能量</a:t>
            </a:r>
            <a:endParaRPr lang="en-TW" sz="1800" dirty="0">
              <a:latin typeface="Cambria Math" panose="02040503050406030204" pitchFamily="18" charset="0"/>
            </a:endParaRPr>
          </a:p>
        </p:txBody>
      </p:sp>
      <p:sp>
        <p:nvSpPr>
          <p:cNvPr id="2" name="矩形 2">
            <a:extLst>
              <a:ext uri="{FF2B5EF4-FFF2-40B4-BE49-F238E27FC236}">
                <a16:creationId xmlns:a16="http://schemas.microsoft.com/office/drawing/2014/main" id="{9315BF75-3DEF-83C4-F1F9-E39857231333}"/>
              </a:ext>
            </a:extLst>
          </p:cNvPr>
          <p:cNvSpPr/>
          <p:nvPr/>
        </p:nvSpPr>
        <p:spPr>
          <a:xfrm>
            <a:off x="1024814" y="164056"/>
            <a:ext cx="7910346" cy="369332"/>
          </a:xfrm>
          <a:prstGeom prst="rect">
            <a:avLst/>
          </a:prstGeom>
        </p:spPr>
        <p:txBody>
          <a:bodyPr wrap="square">
            <a:spAutoFit/>
          </a:bodyPr>
          <a:lstStyle/>
          <a:p>
            <a:r>
              <a:rPr lang="zh-TW" altLang="en-US" sz="1800" dirty="0"/>
              <a:t>波爾認為能量量子化是因為角動量量子化。</a:t>
            </a:r>
          </a:p>
        </p:txBody>
      </p:sp>
    </p:spTree>
    <p:extLst>
      <p:ext uri="{BB962C8B-B14F-4D97-AF65-F5344CB8AC3E}">
        <p14:creationId xmlns:p14="http://schemas.microsoft.com/office/powerpoint/2010/main" val="283895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19" grpId="0"/>
      <p:bldP spid="20" grpId="0"/>
      <p:bldP spid="21" grpId="0" animBg="1"/>
      <p:bldP spid="22" grpId="0" animBg="1"/>
      <p:bldP spid="23" grpId="0" animBg="1"/>
      <p:bldP spid="2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D50C3-40A0-2D84-73CC-CA1CBB5695B5}"/>
              </a:ext>
            </a:extLst>
          </p:cNvPr>
          <p:cNvPicPr>
            <a:picLocks noChangeAspect="1"/>
          </p:cNvPicPr>
          <p:nvPr/>
        </p:nvPicPr>
        <p:blipFill>
          <a:blip r:embed="rId2"/>
          <a:stretch>
            <a:fillRect/>
          </a:stretch>
        </p:blipFill>
        <p:spPr>
          <a:xfrm>
            <a:off x="2339752" y="620688"/>
            <a:ext cx="4608512" cy="515714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5B3E7C-1F3C-EEC3-F1D4-0026786A512C}"/>
                  </a:ext>
                </a:extLst>
              </p:cNvPr>
              <p:cNvSpPr txBox="1"/>
              <p:nvPr/>
            </p:nvSpPr>
            <p:spPr>
              <a:xfrm>
                <a:off x="2321353" y="5849802"/>
                <a:ext cx="5274983" cy="775020"/>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r>
                        <a:rPr lang="en-US" altLang="zh-TW" sz="1800" b="0" i="1" smtClean="0">
                          <a:latin typeface="Cambria Math" panose="02040503050406030204" pitchFamily="18" charset="0"/>
                        </a:rPr>
                        <m:t>=</m:t>
                      </m:r>
                      <m:d>
                        <m:dPr>
                          <m:ctrlPr>
                            <a:rPr lang="en-US" altLang="zh-TW" sz="1800" i="1">
                              <a:latin typeface="Cambria Math" panose="02040503050406030204" pitchFamily="18" charset="0"/>
                              <a:ea typeface="Cambria Math"/>
                            </a:rPr>
                          </m:ctrlPr>
                        </m:dPr>
                        <m:e>
                          <m:r>
                            <a:rPr lang="en-US" altLang="zh-TW" sz="1800" i="1">
                              <a:latin typeface="Cambria Math" panose="02040503050406030204" pitchFamily="18" charset="0"/>
                              <a:ea typeface="Cambria Math"/>
                            </a:rPr>
                            <m:t>−13.6</m:t>
                          </m:r>
                          <m:r>
                            <m:rPr>
                              <m:nor/>
                            </m:rPr>
                            <a:rPr lang="en-US" altLang="zh-TW" sz="180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TW" sz="1800" dirty="0"/>
              </a:p>
            </p:txBody>
          </p:sp>
        </mc:Choice>
        <mc:Fallback xmlns="">
          <p:sp>
            <p:nvSpPr>
              <p:cNvPr id="3" name="TextBox 2">
                <a:extLst>
                  <a:ext uri="{FF2B5EF4-FFF2-40B4-BE49-F238E27FC236}">
                    <a16:creationId xmlns:a16="http://schemas.microsoft.com/office/drawing/2014/main" id="{305B3E7C-1F3C-EEC3-F1D4-0026786A512C}"/>
                  </a:ext>
                </a:extLst>
              </p:cNvPr>
              <p:cNvSpPr txBox="1">
                <a:spLocks noRot="1" noChangeAspect="1" noMove="1" noResize="1" noEditPoints="1" noAdjustHandles="1" noChangeArrowheads="1" noChangeShapeType="1" noTextEdit="1"/>
              </p:cNvSpPr>
              <p:nvPr/>
            </p:nvSpPr>
            <p:spPr>
              <a:xfrm>
                <a:off x="2321353" y="5849802"/>
                <a:ext cx="5274983" cy="775020"/>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8B80A71-5335-CA64-4DF2-7F55AE6FE482}"/>
              </a:ext>
            </a:extLst>
          </p:cNvPr>
          <p:cNvSpPr txBox="1"/>
          <p:nvPr/>
        </p:nvSpPr>
        <p:spPr>
          <a:xfrm>
            <a:off x="7020272" y="5408500"/>
            <a:ext cx="2304256" cy="369332"/>
          </a:xfrm>
          <a:prstGeom prst="rect">
            <a:avLst/>
          </a:prstGeom>
          <a:noFill/>
        </p:spPr>
        <p:txBody>
          <a:bodyPr wrap="square" rtlCol="0">
            <a:spAutoFit/>
          </a:bodyPr>
          <a:lstStyle/>
          <a:p>
            <a:pPr algn="l"/>
            <a:r>
              <a:rPr lang="en-US" sz="1800" dirty="0" err="1">
                <a:latin typeface="Cambria Math" panose="02040503050406030204" pitchFamily="18" charset="0"/>
              </a:rPr>
              <a:t>此式竟完全正確</a:t>
            </a:r>
            <a:r>
              <a:rPr lang="en-US" sz="1800" dirty="0">
                <a:latin typeface="Cambria Math" panose="02040503050406030204" pitchFamily="18" charset="0"/>
              </a:rPr>
              <a:t>！</a:t>
            </a:r>
          </a:p>
        </p:txBody>
      </p:sp>
    </p:spTree>
    <p:extLst>
      <p:ext uri="{BB962C8B-B14F-4D97-AF65-F5344CB8AC3E}">
        <p14:creationId xmlns:p14="http://schemas.microsoft.com/office/powerpoint/2010/main" val="37492098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03751-1735-0D74-5A84-A9108D8B4E50}"/>
              </a:ext>
            </a:extLst>
          </p:cNvPr>
          <p:cNvPicPr>
            <a:picLocks noChangeAspect="1"/>
          </p:cNvPicPr>
          <p:nvPr/>
        </p:nvPicPr>
        <p:blipFill>
          <a:blip r:embed="rId2"/>
          <a:stretch>
            <a:fillRect/>
          </a:stretch>
        </p:blipFill>
        <p:spPr>
          <a:xfrm>
            <a:off x="899592" y="298166"/>
            <a:ext cx="7536593" cy="2967778"/>
          </a:xfrm>
          <a:prstGeom prst="rect">
            <a:avLst/>
          </a:prstGeom>
        </p:spPr>
      </p:pic>
      <p:pic>
        <p:nvPicPr>
          <p:cNvPr id="3" name="Picture 2">
            <a:extLst>
              <a:ext uri="{FF2B5EF4-FFF2-40B4-BE49-F238E27FC236}">
                <a16:creationId xmlns:a16="http://schemas.microsoft.com/office/drawing/2014/main" id="{FFEBFFB8-BDA7-C31A-72FF-624616E319BC}"/>
              </a:ext>
            </a:extLst>
          </p:cNvPr>
          <p:cNvPicPr>
            <a:picLocks noChangeAspect="1"/>
          </p:cNvPicPr>
          <p:nvPr/>
        </p:nvPicPr>
        <p:blipFill rotWithShape="1">
          <a:blip r:embed="rId3"/>
          <a:srcRect b="51227"/>
          <a:stretch/>
        </p:blipFill>
        <p:spPr>
          <a:xfrm>
            <a:off x="899592" y="4293096"/>
            <a:ext cx="7559645" cy="2269935"/>
          </a:xfrm>
          <a:prstGeom prst="rect">
            <a:avLst/>
          </a:prstGeom>
        </p:spPr>
      </p:pic>
      <p:pic>
        <p:nvPicPr>
          <p:cNvPr id="4" name="Picture 3">
            <a:extLst>
              <a:ext uri="{FF2B5EF4-FFF2-40B4-BE49-F238E27FC236}">
                <a16:creationId xmlns:a16="http://schemas.microsoft.com/office/drawing/2014/main" id="{C4F1AA94-774B-F5A5-F986-B8D6C7BCBABC}"/>
              </a:ext>
            </a:extLst>
          </p:cNvPr>
          <p:cNvPicPr>
            <a:picLocks noChangeAspect="1"/>
          </p:cNvPicPr>
          <p:nvPr/>
        </p:nvPicPr>
        <p:blipFill>
          <a:blip r:embed="rId4"/>
          <a:stretch>
            <a:fillRect/>
          </a:stretch>
        </p:blipFill>
        <p:spPr>
          <a:xfrm>
            <a:off x="890562" y="3253101"/>
            <a:ext cx="7545624" cy="1027153"/>
          </a:xfrm>
          <a:prstGeom prst="rect">
            <a:avLst/>
          </a:prstGeom>
        </p:spPr>
      </p:pic>
    </p:spTree>
    <p:extLst>
      <p:ext uri="{BB962C8B-B14F-4D97-AF65-F5344CB8AC3E}">
        <p14:creationId xmlns:p14="http://schemas.microsoft.com/office/powerpoint/2010/main" val="23015526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4128C-E523-A77B-792E-B3616568CDC2}"/>
              </a:ext>
            </a:extLst>
          </p:cNvPr>
          <p:cNvPicPr>
            <a:picLocks noChangeAspect="1"/>
          </p:cNvPicPr>
          <p:nvPr/>
        </p:nvPicPr>
        <p:blipFill rotWithShape="1">
          <a:blip r:embed="rId2"/>
          <a:srcRect t="48434"/>
          <a:stretch/>
        </p:blipFill>
        <p:spPr>
          <a:xfrm>
            <a:off x="611560" y="1988840"/>
            <a:ext cx="8165565" cy="25922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FEC6010-78C3-6647-B501-9F0B177E2C36}"/>
                  </a:ext>
                </a:extLst>
              </p:cNvPr>
              <p:cNvSpPr txBox="1"/>
              <p:nvPr/>
            </p:nvSpPr>
            <p:spPr>
              <a:xfrm>
                <a:off x="2974422" y="1196752"/>
                <a:ext cx="3233483" cy="61170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num>
                        <m:den>
                          <m:r>
                            <a:rPr lang="en-US" altLang="zh-TW" sz="1800" b="0" i="1" smtClean="0">
                              <a:latin typeface="Cambria Math" panose="02040503050406030204" pitchFamily="18" charset="0"/>
                            </a:rPr>
                            <m:t>𝑚</m:t>
                          </m:r>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den>
                      </m:f>
                      <m:r>
                        <a:rPr lang="en-US" altLang="zh-TW" sz="1800" i="1">
                          <a:latin typeface="Cambria Math"/>
                          <a:ea typeface="Cambria Math"/>
                        </a:rPr>
                        <m:t>ℏ</m:t>
                      </m:r>
                      <m:r>
                        <a:rPr lang="en-US" altLang="zh-TW" sz="1800" b="0" i="1" smtClean="0">
                          <a:latin typeface="Cambria Math" panose="02040503050406030204" pitchFamily="18" charset="0"/>
                          <a:ea typeface="Cambria Math"/>
                        </a:rPr>
                        <m:t>=0.53</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−10</m:t>
                          </m:r>
                        </m:sup>
                      </m:sSup>
                      <m:r>
                        <a:rPr lang="en-US" altLang="zh-TW" sz="1800" b="0" i="1" smtClean="0">
                          <a:latin typeface="Cambria Math" panose="02040503050406030204" pitchFamily="18" charset="0"/>
                          <a:ea typeface="Cambria Math" panose="02040503050406030204" pitchFamily="18" charset="0"/>
                        </a:rPr>
                        <m:t> </m:t>
                      </m:r>
                      <m:r>
                        <m:rPr>
                          <m:sty m:val="p"/>
                        </m:rPr>
                        <a:rPr lang="en-US" altLang="zh-TW" sz="1800" b="0" i="0" smtClean="0">
                          <a:latin typeface="Cambria Math" panose="02040503050406030204" pitchFamily="18" charset="0"/>
                          <a:ea typeface="Cambria Math" panose="02040503050406030204" pitchFamily="18" charset="0"/>
                        </a:rPr>
                        <m:t>m</m:t>
                      </m:r>
                    </m:oMath>
                  </m:oMathPara>
                </a14:m>
                <a:endParaRPr lang="en-TW" sz="1800" dirty="0"/>
              </a:p>
            </p:txBody>
          </p:sp>
        </mc:Choice>
        <mc:Fallback xmlns="">
          <p:sp>
            <p:nvSpPr>
              <p:cNvPr id="3" name="TextBox 2">
                <a:extLst>
                  <a:ext uri="{FF2B5EF4-FFF2-40B4-BE49-F238E27FC236}">
                    <a16:creationId xmlns:a16="http://schemas.microsoft.com/office/drawing/2014/main" id="{6FEC6010-78C3-6647-B501-9F0B177E2C36}"/>
                  </a:ext>
                </a:extLst>
              </p:cNvPr>
              <p:cNvSpPr txBox="1">
                <a:spLocks noRot="1" noChangeAspect="1" noMove="1" noResize="1" noEditPoints="1" noAdjustHandles="1" noChangeArrowheads="1" noChangeShapeType="1" noTextEdit="1"/>
              </p:cNvSpPr>
              <p:nvPr/>
            </p:nvSpPr>
            <p:spPr>
              <a:xfrm>
                <a:off x="2974422" y="1196752"/>
                <a:ext cx="3233483" cy="611706"/>
              </a:xfrm>
              <a:prstGeom prst="rect">
                <a:avLst/>
              </a:prstGeom>
              <a:blipFill>
                <a:blip r:embed="rId3"/>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A688B7D-20CB-2863-EFE8-3556F7E3B174}"/>
                  </a:ext>
                </a:extLst>
              </p:cNvPr>
              <p:cNvSpPr txBox="1"/>
              <p:nvPr/>
            </p:nvSpPr>
            <p:spPr>
              <a:xfrm>
                <a:off x="2909292" y="4737010"/>
                <a:ext cx="3298613"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a:latin typeface="Cambria Math" panose="02040503050406030204" pitchFamily="18" charset="0"/>
                          <a:ea typeface="Cambria Math"/>
                        </a:rPr>
                        <m:t>−13.6</m:t>
                      </m:r>
                      <m:r>
                        <m:rPr>
                          <m:nor/>
                        </m:rPr>
                        <a:rPr lang="en-US" altLang="zh-TW" sz="1800">
                          <a:latin typeface="Cambria Math" panose="02040503050406030204" pitchFamily="18" charset="0"/>
                          <a:ea typeface="Cambria Math"/>
                        </a:rPr>
                        <m:t>eV</m:t>
                      </m:r>
                    </m:oMath>
                  </m:oMathPara>
                </a14:m>
                <a:endParaRPr lang="en-TW" sz="1800" dirty="0"/>
              </a:p>
            </p:txBody>
          </p:sp>
        </mc:Choice>
        <mc:Fallback xmlns="">
          <p:sp>
            <p:nvSpPr>
              <p:cNvPr id="4" name="TextBox 3">
                <a:extLst>
                  <a:ext uri="{FF2B5EF4-FFF2-40B4-BE49-F238E27FC236}">
                    <a16:creationId xmlns:a16="http://schemas.microsoft.com/office/drawing/2014/main" id="{7A688B7D-20CB-2863-EFE8-3556F7E3B174}"/>
                  </a:ext>
                </a:extLst>
              </p:cNvPr>
              <p:cNvSpPr txBox="1">
                <a:spLocks noRot="1" noChangeAspect="1" noMove="1" noResize="1" noEditPoints="1" noAdjustHandles="1" noChangeArrowheads="1" noChangeShapeType="1" noTextEdit="1"/>
              </p:cNvSpPr>
              <p:nvPr/>
            </p:nvSpPr>
            <p:spPr>
              <a:xfrm>
                <a:off x="2909292" y="4737010"/>
                <a:ext cx="3298613" cy="775020"/>
              </a:xfrm>
              <a:prstGeom prst="rect">
                <a:avLst/>
              </a:prstGeom>
              <a:blipFill>
                <a:blip r:embed="rId4"/>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B34ECDF4-AF1D-FE5C-2885-A1352B6F49AC}"/>
              </a:ext>
            </a:extLst>
          </p:cNvPr>
          <p:cNvSpPr txBox="1"/>
          <p:nvPr/>
        </p:nvSpPr>
        <p:spPr>
          <a:xfrm>
            <a:off x="1259633" y="5667912"/>
            <a:ext cx="7344816" cy="369332"/>
          </a:xfrm>
          <a:prstGeom prst="rect">
            <a:avLst/>
          </a:prstGeom>
          <a:noFill/>
        </p:spPr>
        <p:txBody>
          <a:bodyPr wrap="square" rtlCol="0">
            <a:spAutoFit/>
          </a:bodyPr>
          <a:lstStyle/>
          <a:p>
            <a:pPr algn="l"/>
            <a:r>
              <a:rPr lang="en-TW" sz="1800" dirty="0">
                <a:latin typeface="Cambria Math" panose="02040503050406030204" pitchFamily="18" charset="0"/>
              </a:rPr>
              <a:t>這兩個重要的關於氫原子的物理觀測量，可以由電子的性質計算出來！</a:t>
            </a:r>
          </a:p>
        </p:txBody>
      </p:sp>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5D1AAD84-F7D0-F1BA-0CF3-984B802FDBFF}"/>
                  </a:ext>
                </a:extLst>
              </p:cNvPr>
              <p:cNvSpPr txBox="1">
                <a:spLocks noChangeArrowheads="1"/>
              </p:cNvSpPr>
              <p:nvPr/>
            </p:nvSpPr>
            <p:spPr bwMode="auto">
              <a:xfrm>
                <a:off x="1228444" y="670982"/>
                <a:ext cx="75247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存在一能量最低、穩定的態，</a:t>
                </a:r>
                <a:r>
                  <a:rPr lang="en-US" altLang="zh-TW" sz="1800" b="0" dirty="0"/>
                  <a:t> </a:t>
                </a:r>
                <a14:m>
                  <m:oMath xmlns:m="http://schemas.openxmlformats.org/officeDocument/2006/math">
                    <m:r>
                      <a:rPr lang="en-US" altLang="zh-TW" sz="1800" b="0" i="1" smtClean="0">
                        <a:latin typeface="Cambria Math"/>
                      </a:rPr>
                      <m:t>𝑛</m:t>
                    </m:r>
                    <m:r>
                      <a:rPr lang="en-US" altLang="zh-TW" sz="1800" b="0" i="1" smtClean="0">
                        <a:latin typeface="Cambria Math" panose="02040503050406030204" pitchFamily="18" charset="0"/>
                      </a:rPr>
                      <m:t>=1</m:t>
                    </m:r>
                    <m:r>
                      <a:rPr lang="zh-TW" altLang="en-US" sz="1800" i="1">
                        <a:latin typeface="Cambria Math" panose="02040503050406030204" pitchFamily="18" charset="0"/>
                      </a:rPr>
                      <m:t>，</m:t>
                    </m:r>
                  </m:oMath>
                </a14:m>
                <a:r>
                  <a:rPr lang="zh-TW" altLang="en-US" sz="1800" dirty="0"/>
                  <a:t>稱基態。這是氫原子的自然狀態。</a:t>
                </a:r>
              </a:p>
            </p:txBody>
          </p:sp>
        </mc:Choice>
        <mc:Fallback xmlns="">
          <p:sp>
            <p:nvSpPr>
              <p:cNvPr id="6" name="文字方塊 4">
                <a:extLst>
                  <a:ext uri="{FF2B5EF4-FFF2-40B4-BE49-F238E27FC236}">
                    <a16:creationId xmlns:a16="http://schemas.microsoft.com/office/drawing/2014/main" id="{5D1AAD84-F7D0-F1BA-0CF3-984B802FDBFF}"/>
                  </a:ext>
                </a:extLst>
              </p:cNvPr>
              <p:cNvSpPr txBox="1">
                <a:spLocks noRot="1" noChangeAspect="1" noMove="1" noResize="1" noEditPoints="1" noAdjustHandles="1" noChangeArrowheads="1" noChangeShapeType="1" noTextEdit="1"/>
              </p:cNvSpPr>
              <p:nvPr/>
            </p:nvSpPr>
            <p:spPr bwMode="auto">
              <a:xfrm>
                <a:off x="1228444" y="670982"/>
                <a:ext cx="7524750" cy="369888"/>
              </a:xfrm>
              <a:prstGeom prst="rect">
                <a:avLst/>
              </a:prstGeom>
              <a:blipFill>
                <a:blip r:embed="rId5"/>
                <a:stretch>
                  <a:fillRect l="-67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3731212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文字方塊 2"/>
          <p:cNvSpPr txBox="1">
            <a:spLocks noChangeArrowheads="1"/>
          </p:cNvSpPr>
          <p:nvPr/>
        </p:nvSpPr>
        <p:spPr bwMode="auto">
          <a:xfrm>
            <a:off x="3995936" y="5886287"/>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1922 Nobel Prize</a:t>
            </a:r>
            <a:endParaRPr lang="zh-TW" altLang="en-US" sz="1800" dirty="0"/>
          </a:p>
        </p:txBody>
      </p:sp>
      <p:pic>
        <p:nvPicPr>
          <p:cNvPr id="87046" name="Picture 2" descr="C:\Users\Chia-Hung Chang\Downloads\Data\Knight\Media\Chapter39\Images\39_22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30" y="2085019"/>
            <a:ext cx="47482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7047" name="文字方塊 9"/>
              <p:cNvSpPr txBox="1">
                <a:spLocks noChangeArrowheads="1"/>
              </p:cNvSpPr>
              <p:nvPr/>
            </p:nvSpPr>
            <p:spPr bwMode="auto">
              <a:xfrm>
                <a:off x="362730" y="1082409"/>
                <a:ext cx="48963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由電子繞行的軌道圖像可以計算出神秘常數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m:rPr>
                            <m:sty m:val="p"/>
                          </m:rPr>
                          <a:rPr lang="en-US" altLang="zh-TW" sz="1800" i="1">
                            <a:latin typeface="Cambria Math" panose="02040503050406030204" pitchFamily="18" charset="0"/>
                          </a:rPr>
                          <m:t>H</m:t>
                        </m:r>
                      </m:sub>
                    </m:sSub>
                  </m:oMath>
                </a14:m>
                <a:endParaRPr lang="zh-TW" altLang="en-US" sz="1800" dirty="0"/>
              </a:p>
            </p:txBody>
          </p:sp>
        </mc:Choice>
        <mc:Fallback xmlns="">
          <p:sp>
            <p:nvSpPr>
              <p:cNvPr id="87047" name="文字方塊 9"/>
              <p:cNvSpPr txBox="1">
                <a:spLocks noRot="1" noChangeAspect="1" noMove="1" noResize="1" noEditPoints="1" noAdjustHandles="1" noChangeArrowheads="1" noChangeShapeType="1" noTextEdit="1"/>
              </p:cNvSpPr>
              <p:nvPr/>
            </p:nvSpPr>
            <p:spPr bwMode="auto">
              <a:xfrm>
                <a:off x="362730" y="1082409"/>
                <a:ext cx="4896346" cy="369332"/>
              </a:xfrm>
              <a:prstGeom prst="rect">
                <a:avLst/>
              </a:prstGeom>
              <a:blipFill rotWithShape="1">
                <a:blip r:embed="rId8"/>
                <a:stretch>
                  <a:fillRect l="-1121"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9" name="Picture 9" descr="D:\Downloads\Data\Knight\Media\Chapter39\Images\39_25Figure-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2954730"/>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字方塊 7"/>
              <p:cNvSpPr txBox="1"/>
              <p:nvPr/>
            </p:nvSpPr>
            <p:spPr>
              <a:xfrm>
                <a:off x="5292080" y="980728"/>
                <a:ext cx="1765290" cy="6186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292080" y="980728"/>
                <a:ext cx="1765290" cy="618631"/>
              </a:xfrm>
              <a:prstGeom prst="rect">
                <a:avLst/>
              </a:prstGeom>
              <a:blipFill>
                <a:blip r:embed="rId10"/>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7">
                <a:extLst>
                  <a:ext uri="{FF2B5EF4-FFF2-40B4-BE49-F238E27FC236}">
                    <a16:creationId xmlns:a16="http://schemas.microsoft.com/office/drawing/2014/main" id="{EBD6957C-79B2-B247-9F65-F234515CB553}"/>
                  </a:ext>
                </a:extLst>
              </p:cNvPr>
              <p:cNvSpPr txBox="1"/>
              <p:nvPr/>
            </p:nvSpPr>
            <p:spPr>
              <a:xfrm>
                <a:off x="5284180" y="2085019"/>
                <a:ext cx="3391506" cy="74097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𝑚</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𝑒</m:t>
                              </m:r>
                            </m:e>
                            <m:sup>
                              <m:r>
                                <a:rPr lang="en-US" altLang="zh-TW" sz="1800" b="0" i="1" smtClean="0">
                                  <a:latin typeface="Cambria Math" panose="02040503050406030204" pitchFamily="18" charset="0"/>
                                  <a:ea typeface="Cambria Math"/>
                                </a:rPr>
                                <m:t>4</m:t>
                              </m:r>
                            </m:sup>
                          </m:sSup>
                        </m:num>
                        <m:den>
                          <m:r>
                            <a:rPr lang="en-US" altLang="zh-TW" sz="1800" b="0" i="1" smtClean="0">
                              <a:latin typeface="Cambria Math" panose="02040503050406030204" pitchFamily="18" charset="0"/>
                              <a:ea typeface="Cambria Math"/>
                            </a:rPr>
                            <m:t>8</m:t>
                          </m:r>
                          <m:sSubSup>
                            <m:sSubSupPr>
                              <m:ctrlPr>
                                <a:rPr lang="en-US" altLang="zh-TW" sz="1800" b="0" i="1" smtClean="0">
                                  <a:latin typeface="Cambria Math" panose="02040503050406030204" pitchFamily="18" charset="0"/>
                                  <a:ea typeface="Cambria Math"/>
                                </a:rPr>
                              </m:ctrlPr>
                            </m:sSubSupPr>
                            <m:e>
                              <m:r>
                                <a:rPr lang="en-US" altLang="zh-TW" sz="1800" b="0" i="1" smtClean="0">
                                  <a:latin typeface="Cambria Math" panose="02040503050406030204" pitchFamily="18" charset="0"/>
                                  <a:ea typeface="Cambria Math" panose="02040503050406030204" pitchFamily="18" charset="0"/>
                                </a:rPr>
                                <m:t>𝜀</m:t>
                              </m:r>
                            </m:e>
                            <m:sub>
                              <m:r>
                                <a:rPr lang="en-US" altLang="zh-TW" sz="1800" b="0" i="1" smtClean="0">
                                  <a:latin typeface="Cambria Math" panose="02040503050406030204" pitchFamily="18" charset="0"/>
                                  <a:ea typeface="Cambria Math"/>
                                </a:rPr>
                                <m:t>0</m:t>
                              </m:r>
                            </m:sub>
                            <m:sup>
                              <m:r>
                                <a:rPr lang="en-US" altLang="zh-TW" sz="1800" b="0" i="1" smtClean="0">
                                  <a:latin typeface="Cambria Math" panose="02040503050406030204" pitchFamily="18" charset="0"/>
                                  <a:ea typeface="Cambria Math"/>
                                </a:rPr>
                                <m:t>2</m:t>
                              </m:r>
                            </m:sup>
                          </m:sSubSup>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h</m:t>
                              </m:r>
                            </m:e>
                            <m:sup>
                              <m:r>
                                <a:rPr lang="en-US" altLang="zh-TW" sz="1800" b="0" i="1" smtClean="0">
                                  <a:latin typeface="Cambria Math" panose="02040503050406030204" pitchFamily="18" charset="0"/>
                                  <a:ea typeface="Cambria Math"/>
                                </a:rPr>
                                <m:t>3</m:t>
                              </m:r>
                            </m:sup>
                          </m:sSup>
                          <m:r>
                            <a:rPr lang="en-US" altLang="zh-TW" sz="1800" b="0" i="1" smtClean="0">
                              <a:latin typeface="Cambria Math" panose="02040503050406030204" pitchFamily="18" charset="0"/>
                              <a:ea typeface="Cambria Math"/>
                            </a:rPr>
                            <m:t>𝑐</m:t>
                          </m:r>
                        </m:den>
                      </m:f>
                      <m:r>
                        <a:rPr lang="en-US" altLang="zh-TW" sz="1800" b="0" i="1" smtClean="0">
                          <a:latin typeface="Cambria Math" panose="02040503050406030204" pitchFamily="18" charset="0"/>
                          <a:ea typeface="Cambria Math"/>
                        </a:rPr>
                        <m:t>=1.097</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7</m:t>
                          </m:r>
                        </m:sup>
                      </m:sSup>
                      <m:sSup>
                        <m:sSupPr>
                          <m:ctrlPr>
                            <a:rPr lang="en-US" altLang="zh-TW" sz="1800" b="0" i="1" smtClean="0">
                              <a:latin typeface="Cambria Math" panose="02040503050406030204" pitchFamily="18" charset="0"/>
                              <a:ea typeface="Cambria Math" panose="02040503050406030204" pitchFamily="18" charset="0"/>
                            </a:rPr>
                          </m:ctrlPr>
                        </m:sSupPr>
                        <m:e>
                          <m:r>
                            <m:rPr>
                              <m:nor/>
                            </m:rPr>
                            <a:rPr lang="en-US" altLang="zh-TW" sz="1800" b="0" i="0" smtClean="0">
                              <a:latin typeface="Cambria Math" panose="02040503050406030204" pitchFamily="18" charset="0"/>
                              <a:ea typeface="Cambria Math" panose="02040503050406030204" pitchFamily="18" charset="0"/>
                            </a:rPr>
                            <m:t>m</m:t>
                          </m:r>
                        </m:e>
                        <m:sup>
                          <m:r>
                            <a:rPr lang="en-US" altLang="zh-TW" sz="1800" b="0" i="1" smtClean="0">
                              <a:latin typeface="Cambria Math" panose="02040503050406030204" pitchFamily="18" charset="0"/>
                              <a:ea typeface="Cambria Math" panose="02040503050406030204" pitchFamily="18" charset="0"/>
                            </a:rPr>
                            <m:t>−1</m:t>
                          </m:r>
                        </m:sup>
                      </m:sSup>
                    </m:oMath>
                  </m:oMathPara>
                </a14:m>
                <a:endParaRPr lang="zh-TW" altLang="en-US" sz="1800" dirty="0"/>
              </a:p>
            </p:txBody>
          </p:sp>
        </mc:Choice>
        <mc:Fallback xmlns="">
          <p:sp>
            <p:nvSpPr>
              <p:cNvPr id="10" name="文字方塊 7">
                <a:extLst>
                  <a:ext uri="{FF2B5EF4-FFF2-40B4-BE49-F238E27FC236}">
                    <a16:creationId xmlns:a16="http://schemas.microsoft.com/office/drawing/2014/main" id="{EBD6957C-79B2-B247-9F65-F234515CB553}"/>
                  </a:ext>
                </a:extLst>
              </p:cNvPr>
              <p:cNvSpPr txBox="1">
                <a:spLocks noRot="1" noChangeAspect="1" noMove="1" noResize="1" noEditPoints="1" noAdjustHandles="1" noChangeArrowheads="1" noChangeShapeType="1" noTextEdit="1"/>
              </p:cNvSpPr>
              <p:nvPr/>
            </p:nvSpPr>
            <p:spPr>
              <a:xfrm>
                <a:off x="5284180" y="2085019"/>
                <a:ext cx="3391506" cy="74097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3B272F-3047-E44D-9BFC-171D0B3FBE27}"/>
                  </a:ext>
                </a:extLst>
              </p:cNvPr>
              <p:cNvSpPr txBox="1"/>
              <p:nvPr/>
            </p:nvSpPr>
            <p:spPr>
              <a:xfrm>
                <a:off x="683568" y="5239818"/>
                <a:ext cx="239321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rPr>
                            <m:t>0</m:t>
                          </m:r>
                        </m:sub>
                      </m:sSub>
                      <m:r>
                        <a:rPr lang="en-US" sz="1800" b="0" i="1" u="none" strike="noStrike" smtClean="0">
                          <a:solidFill>
                            <a:srgbClr val="000000"/>
                          </a:solidFill>
                          <a:effectLst/>
                          <a:latin typeface="Cambria Math" panose="02040503050406030204" pitchFamily="18" charset="0"/>
                        </a:rPr>
                        <m:t>=5.29</m:t>
                      </m:r>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10</m:t>
                          </m:r>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−11</m:t>
                          </m:r>
                        </m:sup>
                      </m:sSup>
                      <m:r>
                        <m:rPr>
                          <m:sty m:val="p"/>
                        </m:rPr>
                        <a:rPr lang="en-US" sz="1800" b="0" i="0" u="none" strike="noStrike" smtClean="0">
                          <a:solidFill>
                            <a:srgbClr val="000000"/>
                          </a:solidFill>
                          <a:effectLst/>
                          <a:latin typeface="Cambria Math" panose="02040503050406030204" pitchFamily="18" charset="0"/>
                          <a:ea typeface="Cambria Math" panose="02040503050406030204" pitchFamily="18" charset="0"/>
                        </a:rPr>
                        <m:t>m</m:t>
                      </m:r>
                    </m:oMath>
                  </m:oMathPara>
                </a14:m>
                <a:endParaRPr lang="en-TW" sz="1800" dirty="0"/>
              </a:p>
            </p:txBody>
          </p:sp>
        </mc:Choice>
        <mc:Fallback xmlns="">
          <p:sp>
            <p:nvSpPr>
              <p:cNvPr id="11" name="TextBox 10">
                <a:extLst>
                  <a:ext uri="{FF2B5EF4-FFF2-40B4-BE49-F238E27FC236}">
                    <a16:creationId xmlns:a16="http://schemas.microsoft.com/office/drawing/2014/main" id="{DF3B272F-3047-E44D-9BFC-171D0B3FBE27}"/>
                  </a:ext>
                </a:extLst>
              </p:cNvPr>
              <p:cNvSpPr txBox="1">
                <a:spLocks noRot="1" noChangeAspect="1" noMove="1" noResize="1" noEditPoints="1" noAdjustHandles="1" noChangeArrowheads="1" noChangeShapeType="1" noTextEdit="1"/>
              </p:cNvSpPr>
              <p:nvPr/>
            </p:nvSpPr>
            <p:spPr>
              <a:xfrm>
                <a:off x="683568" y="5239818"/>
                <a:ext cx="2393211" cy="369332"/>
              </a:xfrm>
              <a:prstGeom prst="rect">
                <a:avLst/>
              </a:prstGeom>
              <a:blipFill>
                <a:blip r:embed="rId12"/>
                <a:stretch>
                  <a:fillRect/>
                </a:stretch>
              </a:blipFill>
            </p:spPr>
            <p:txBody>
              <a:bodyPr/>
              <a:lstStyle/>
              <a:p>
                <a:r>
                  <a:rPr lang="en-TW">
                    <a:noFill/>
                  </a:rPr>
                  <a:t> </a:t>
                </a:r>
              </a:p>
            </p:txBody>
          </p:sp>
        </mc:Fallback>
      </mc:AlternateContent>
      <p:sp>
        <p:nvSpPr>
          <p:cNvPr id="3" name="Rectangle 2">
            <a:extLst>
              <a:ext uri="{FF2B5EF4-FFF2-40B4-BE49-F238E27FC236}">
                <a16:creationId xmlns:a16="http://schemas.microsoft.com/office/drawing/2014/main" id="{CEA59969-E0C1-0444-B9F7-61FA587DB1AA}"/>
              </a:ext>
            </a:extLst>
          </p:cNvPr>
          <p:cNvSpPr/>
          <p:nvPr/>
        </p:nvSpPr>
        <p:spPr>
          <a:xfrm>
            <a:off x="3347864" y="4797152"/>
            <a:ext cx="1763079" cy="904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0979304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5C8441D-34D0-86EC-1475-5ABF7716A892}"/>
                  </a:ext>
                </a:extLst>
              </p:cNvPr>
              <p:cNvSpPr txBox="1"/>
              <p:nvPr/>
            </p:nvSpPr>
            <p:spPr>
              <a:xfrm>
                <a:off x="4248208" y="1940491"/>
                <a:ext cx="1182888"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65C8441D-34D0-86EC-1475-5ABF7716A892}"/>
                  </a:ext>
                </a:extLst>
              </p:cNvPr>
              <p:cNvSpPr txBox="1">
                <a:spLocks noRot="1" noChangeAspect="1" noMove="1" noResize="1" noEditPoints="1" noAdjustHandles="1" noChangeArrowheads="1" noChangeShapeType="1" noTextEdit="1"/>
              </p:cNvSpPr>
              <p:nvPr/>
            </p:nvSpPr>
            <p:spPr>
              <a:xfrm>
                <a:off x="4248208" y="1940491"/>
                <a:ext cx="1182888" cy="281937"/>
              </a:xfrm>
              <a:prstGeom prst="rect">
                <a:avLst/>
              </a:prstGeom>
              <a:blipFill>
                <a:blip r:embed="rId2"/>
                <a:stretch>
                  <a:fillRect l="-4255" t="-4167" r="-2128" b="-8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ADE58D-A918-0A85-952F-8A76A29588B6}"/>
                  </a:ext>
                </a:extLst>
              </p:cNvPr>
              <p:cNvSpPr txBox="1"/>
              <p:nvPr/>
            </p:nvSpPr>
            <p:spPr>
              <a:xfrm>
                <a:off x="4248208" y="2444547"/>
                <a:ext cx="1476558" cy="55399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𝑣</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𝑟</m:t>
                          </m:r>
                        </m:den>
                      </m:f>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CAADE58D-A918-0A85-952F-8A76A29588B6}"/>
                  </a:ext>
                </a:extLst>
              </p:cNvPr>
              <p:cNvSpPr txBox="1">
                <a:spLocks noRot="1" noChangeAspect="1" noMove="1" noResize="1" noEditPoints="1" noAdjustHandles="1" noChangeArrowheads="1" noChangeShapeType="1" noTextEdit="1"/>
              </p:cNvSpPr>
              <p:nvPr/>
            </p:nvSpPr>
            <p:spPr>
              <a:xfrm>
                <a:off x="4248208" y="2444547"/>
                <a:ext cx="1476558" cy="553998"/>
              </a:xfrm>
              <a:prstGeom prst="rect">
                <a:avLst/>
              </a:prstGeom>
              <a:blipFill>
                <a:blip r:embed="rId3"/>
                <a:stretch>
                  <a:fillRect l="-3419" r="-855"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9BDFE98D-3972-B83E-6529-2643E4F0A47A}"/>
                  </a:ext>
                </a:extLst>
              </p:cNvPr>
              <p:cNvSpPr txBox="1"/>
              <p:nvPr/>
            </p:nvSpPr>
            <p:spPr>
              <a:xfrm>
                <a:off x="5953982" y="2536880"/>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9BDFE98D-3972-B83E-6529-2643E4F0A47A}"/>
                  </a:ext>
                </a:extLst>
              </p:cNvPr>
              <p:cNvSpPr txBox="1">
                <a:spLocks noRot="1" noChangeAspect="1" noMove="1" noResize="1" noEditPoints="1" noAdjustHandles="1" noChangeArrowheads="1" noChangeShapeType="1" noTextEdit="1"/>
              </p:cNvSpPr>
              <p:nvPr/>
            </p:nvSpPr>
            <p:spPr>
              <a:xfrm>
                <a:off x="5953982" y="2536880"/>
                <a:ext cx="1241365"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11631A-65F8-E154-5699-6581153EFD9A}"/>
                  </a:ext>
                </a:extLst>
              </p:cNvPr>
              <p:cNvSpPr txBox="1"/>
              <p:nvPr/>
            </p:nvSpPr>
            <p:spPr>
              <a:xfrm>
                <a:off x="4248208" y="3215687"/>
                <a:ext cx="1256947"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r>
                        <a:rPr lang="en-US" sz="1800" i="1">
                          <a:latin typeface="Cambria Math" panose="02040503050406030204" pitchFamily="18" charset="0"/>
                        </a:rPr>
                        <m:t>=</m:t>
                      </m:r>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oMath>
                  </m:oMathPara>
                </a14:m>
                <a:endParaRPr lang="en-TW" sz="1800" b="0" dirty="0">
                  <a:latin typeface="Cambria Math"/>
                </a:endParaRPr>
              </a:p>
            </p:txBody>
          </p:sp>
        </mc:Choice>
        <mc:Fallback xmlns="">
          <p:sp>
            <p:nvSpPr>
              <p:cNvPr id="5" name="TextBox 4">
                <a:extLst>
                  <a:ext uri="{FF2B5EF4-FFF2-40B4-BE49-F238E27FC236}">
                    <a16:creationId xmlns:a16="http://schemas.microsoft.com/office/drawing/2014/main" id="{1211631A-65F8-E154-5699-6581153EFD9A}"/>
                  </a:ext>
                </a:extLst>
              </p:cNvPr>
              <p:cNvSpPr txBox="1">
                <a:spLocks noRot="1" noChangeAspect="1" noMove="1" noResize="1" noEditPoints="1" noAdjustHandles="1" noChangeArrowheads="1" noChangeShapeType="1" noTextEdit="1"/>
              </p:cNvSpPr>
              <p:nvPr/>
            </p:nvSpPr>
            <p:spPr>
              <a:xfrm>
                <a:off x="4248208" y="3215687"/>
                <a:ext cx="1256947" cy="281937"/>
              </a:xfrm>
              <a:prstGeom prst="rect">
                <a:avLst/>
              </a:prstGeom>
              <a:blipFill>
                <a:blip r:embed="rId5"/>
                <a:stretch>
                  <a:fillRect l="-4000" t="-4348" r="-100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322D11-031D-0404-2896-75E40963DD67}"/>
                  </a:ext>
                </a:extLst>
              </p:cNvPr>
              <p:cNvSpPr txBox="1"/>
              <p:nvPr/>
            </p:nvSpPr>
            <p:spPr>
              <a:xfrm>
                <a:off x="1945556" y="3230158"/>
                <a:ext cx="1798954"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𝑚</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i="1" smtClean="0">
                              <a:latin typeface="Cambria Math" panose="02040503050406030204" pitchFamily="18" charset="0"/>
                            </a:rPr>
                          </m:ctrlPr>
                        </m:sSupPr>
                        <m:e>
                          <m:d>
                            <m:dPr>
                              <m:ctrlPr>
                                <a:rPr lang="en-US" sz="1800" i="1" smtClean="0">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b="0" i="1" smtClean="0">
                              <a:latin typeface="Cambria Math" panose="02040503050406030204" pitchFamily="18" charset="0"/>
                            </a:rPr>
                            <m:t>2</m:t>
                          </m:r>
                        </m:sup>
                      </m:sSup>
                    </m:oMath>
                  </m:oMathPara>
                </a14:m>
                <a:endParaRPr lang="en-TW" sz="1800" b="0" dirty="0">
                  <a:latin typeface="Cambria Math"/>
                </a:endParaRPr>
              </a:p>
            </p:txBody>
          </p:sp>
        </mc:Choice>
        <mc:Fallback xmlns="">
          <p:sp>
            <p:nvSpPr>
              <p:cNvPr id="6" name="TextBox 5">
                <a:extLst>
                  <a:ext uri="{FF2B5EF4-FFF2-40B4-BE49-F238E27FC236}">
                    <a16:creationId xmlns:a16="http://schemas.microsoft.com/office/drawing/2014/main" id="{55322D11-031D-0404-2896-75E40963DD67}"/>
                  </a:ext>
                </a:extLst>
              </p:cNvPr>
              <p:cNvSpPr txBox="1">
                <a:spLocks noRot="1" noChangeAspect="1" noMove="1" noResize="1" noEditPoints="1" noAdjustHandles="1" noChangeArrowheads="1" noChangeShapeType="1" noTextEdit="1"/>
              </p:cNvSpPr>
              <p:nvPr/>
            </p:nvSpPr>
            <p:spPr>
              <a:xfrm>
                <a:off x="1945556" y="3230158"/>
                <a:ext cx="1798954" cy="281937"/>
              </a:xfrm>
              <a:prstGeom prst="rect">
                <a:avLst/>
              </a:prstGeom>
              <a:blipFill>
                <a:blip r:embed="rId6"/>
                <a:stretch>
                  <a:fillRect l="-1408" t="-4348" r="-1408"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D0EC84-3F78-AEE2-4415-F7C5B9564D60}"/>
                  </a:ext>
                </a:extLst>
              </p:cNvPr>
              <p:cNvSpPr txBox="1"/>
              <p:nvPr/>
            </p:nvSpPr>
            <p:spPr>
              <a:xfrm>
                <a:off x="5953982" y="1740004"/>
                <a:ext cx="1136593"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6AD0EC84-3F78-AEE2-4415-F7C5B9564D60}"/>
                  </a:ext>
                </a:extLst>
              </p:cNvPr>
              <p:cNvSpPr txBox="1">
                <a:spLocks noRot="1" noChangeAspect="1" noMove="1" noResize="1" noEditPoints="1" noAdjustHandles="1" noChangeArrowheads="1" noChangeShapeType="1" noTextEdit="1"/>
              </p:cNvSpPr>
              <p:nvPr/>
            </p:nvSpPr>
            <p:spPr>
              <a:xfrm>
                <a:off x="5953982" y="1740004"/>
                <a:ext cx="1136593" cy="520399"/>
              </a:xfrm>
              <a:prstGeom prst="rect">
                <a:avLst/>
              </a:prstGeom>
              <a:blipFill>
                <a:blip r:embed="rId7"/>
                <a:stretch>
                  <a:fillRect l="-3297" t="-4651" r="-1099"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488224-98AC-BB4C-8ED0-5DD65DE7F91F}"/>
                  </a:ext>
                </a:extLst>
              </p:cNvPr>
              <p:cNvSpPr txBox="1"/>
              <p:nvPr/>
            </p:nvSpPr>
            <p:spPr>
              <a:xfrm>
                <a:off x="1919701" y="4886342"/>
                <a:ext cx="2019848"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oMath>
                  </m:oMathPara>
                </a14:m>
                <a:endParaRPr lang="en-TW" sz="1800" b="0" dirty="0">
                  <a:latin typeface="Cambria Math"/>
                </a:endParaRPr>
              </a:p>
            </p:txBody>
          </p:sp>
        </mc:Choice>
        <mc:Fallback xmlns="">
          <p:sp>
            <p:nvSpPr>
              <p:cNvPr id="8" name="TextBox 7">
                <a:extLst>
                  <a:ext uri="{FF2B5EF4-FFF2-40B4-BE49-F238E27FC236}">
                    <a16:creationId xmlns:a16="http://schemas.microsoft.com/office/drawing/2014/main" id="{E6488224-98AC-BB4C-8ED0-5DD65DE7F91F}"/>
                  </a:ext>
                </a:extLst>
              </p:cNvPr>
              <p:cNvSpPr txBox="1">
                <a:spLocks noRot="1" noChangeAspect="1" noMove="1" noResize="1" noEditPoints="1" noAdjustHandles="1" noChangeArrowheads="1" noChangeShapeType="1" noTextEdit="1"/>
              </p:cNvSpPr>
              <p:nvPr/>
            </p:nvSpPr>
            <p:spPr>
              <a:xfrm>
                <a:off x="1919701" y="4886342"/>
                <a:ext cx="2019848" cy="783869"/>
              </a:xfrm>
              <a:prstGeom prst="rect">
                <a:avLst/>
              </a:prstGeom>
              <a:blipFill>
                <a:blip r:embed="rId8"/>
                <a:stretch>
                  <a:fillRect l="-2500" r="-625"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0B3F3D-9F6B-4454-4B8F-8DA3529D98D8}"/>
                  </a:ext>
                </a:extLst>
              </p:cNvPr>
              <p:cNvSpPr txBox="1"/>
              <p:nvPr/>
            </p:nvSpPr>
            <p:spPr>
              <a:xfrm>
                <a:off x="1911998" y="3777639"/>
                <a:ext cx="1798954" cy="89793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dirty="0"/>
              </a:p>
            </p:txBody>
          </p:sp>
        </mc:Choice>
        <mc:Fallback xmlns="">
          <p:sp>
            <p:nvSpPr>
              <p:cNvPr id="10" name="TextBox 9">
                <a:extLst>
                  <a:ext uri="{FF2B5EF4-FFF2-40B4-BE49-F238E27FC236}">
                    <a16:creationId xmlns:a16="http://schemas.microsoft.com/office/drawing/2014/main" id="{9D0B3F3D-9F6B-4454-4B8F-8DA3529D98D8}"/>
                  </a:ext>
                </a:extLst>
              </p:cNvPr>
              <p:cNvSpPr txBox="1">
                <a:spLocks noRot="1" noChangeAspect="1" noMove="1" noResize="1" noEditPoints="1" noAdjustHandles="1" noChangeArrowheads="1" noChangeShapeType="1" noTextEdit="1"/>
              </p:cNvSpPr>
              <p:nvPr/>
            </p:nvSpPr>
            <p:spPr>
              <a:xfrm>
                <a:off x="1911998" y="3777639"/>
                <a:ext cx="1798954" cy="897938"/>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856BC1-B934-9F61-DC3A-85FBC09AFCC3}"/>
                  </a:ext>
                </a:extLst>
              </p:cNvPr>
              <p:cNvSpPr txBox="1"/>
              <p:nvPr/>
            </p:nvSpPr>
            <p:spPr>
              <a:xfrm>
                <a:off x="4572000" y="4822553"/>
                <a:ext cx="3872470"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𝐾</m:t>
                      </m:r>
                      <m:r>
                        <a:rPr lang="en-US" sz="1800" i="1">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𝑘</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i="1">
                                  <a:latin typeface="Cambria Math" panose="02040503050406030204" pitchFamily="18" charset="0"/>
                                </a:rPr>
                                <m:t>𝑘</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b="0" dirty="0">
                  <a:latin typeface="Cambria Math"/>
                </a:endParaRPr>
              </a:p>
            </p:txBody>
          </p:sp>
        </mc:Choice>
        <mc:Fallback xmlns="">
          <p:sp>
            <p:nvSpPr>
              <p:cNvPr id="11" name="TextBox 10">
                <a:extLst>
                  <a:ext uri="{FF2B5EF4-FFF2-40B4-BE49-F238E27FC236}">
                    <a16:creationId xmlns:a16="http://schemas.microsoft.com/office/drawing/2014/main" id="{AE856BC1-B934-9F61-DC3A-85FBC09AFCC3}"/>
                  </a:ext>
                </a:extLst>
              </p:cNvPr>
              <p:cNvSpPr txBox="1">
                <a:spLocks noRot="1" noChangeAspect="1" noMove="1" noResize="1" noEditPoints="1" noAdjustHandles="1" noChangeArrowheads="1" noChangeShapeType="1" noTextEdit="1"/>
              </p:cNvSpPr>
              <p:nvPr/>
            </p:nvSpPr>
            <p:spPr>
              <a:xfrm>
                <a:off x="4572000" y="4822553"/>
                <a:ext cx="3872470" cy="783869"/>
              </a:xfrm>
              <a:prstGeom prst="rect">
                <a:avLst/>
              </a:prstGeom>
              <a:blipFill>
                <a:blip r:embed="rId10"/>
                <a:stretch>
                  <a:fillRect l="-984"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9F697B-BFE3-0209-1A32-B54A2D216FCE}"/>
                  </a:ext>
                </a:extLst>
              </p:cNvPr>
              <p:cNvSpPr txBox="1"/>
              <p:nvPr/>
            </p:nvSpPr>
            <p:spPr>
              <a:xfrm>
                <a:off x="1911998" y="5822446"/>
                <a:ext cx="4169924"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r>
                        <a:rPr lang="en-US" sz="1800" b="0" i="1" smtClean="0">
                          <a:latin typeface="Cambria Math" panose="02040503050406030204" pitchFamily="18" charset="0"/>
                        </a:rPr>
                        <m:t>𝐾</m:t>
                      </m:r>
                      <m:r>
                        <a:rPr lang="en-US" sz="1800" b="0" i="1" smtClean="0">
                          <a:latin typeface="Cambria Math" panose="02040503050406030204" pitchFamily="18" charset="0"/>
                        </a:rPr>
                        <m:t>+</m:t>
                      </m:r>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r>
                            <a:rPr lang="en-US" sz="1800" b="0" i="1" smtClean="0">
                              <a:latin typeface="Cambria Math" panose="02040503050406030204" pitchFamily="18" charset="0"/>
                            </a:rPr>
                            <m:t>𝑘</m:t>
                          </m:r>
                        </m:num>
                        <m:den>
                          <m:r>
                            <a:rPr lang="en-US" sz="1800" b="0" i="1" smtClean="0">
                              <a:latin typeface="Cambria Math" panose="02040503050406030204" pitchFamily="18" charset="0"/>
                            </a:rPr>
                            <m:t>2</m:t>
                          </m:r>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𝐶</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𝑛</m:t>
                          </m:r>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dirty="0">
                  <a:latin typeface="Cambria Math"/>
                </a:endParaRPr>
              </a:p>
            </p:txBody>
          </p:sp>
        </mc:Choice>
        <mc:Fallback xmlns="">
          <p:sp>
            <p:nvSpPr>
              <p:cNvPr id="12" name="TextBox 11">
                <a:extLst>
                  <a:ext uri="{FF2B5EF4-FFF2-40B4-BE49-F238E27FC236}">
                    <a16:creationId xmlns:a16="http://schemas.microsoft.com/office/drawing/2014/main" id="{AD9F697B-BFE3-0209-1A32-B54A2D216FCE}"/>
                  </a:ext>
                </a:extLst>
              </p:cNvPr>
              <p:cNvSpPr txBox="1">
                <a:spLocks noRot="1" noChangeAspect="1" noMove="1" noResize="1" noEditPoints="1" noAdjustHandles="1" noChangeArrowheads="1" noChangeShapeType="1" noTextEdit="1"/>
              </p:cNvSpPr>
              <p:nvPr/>
            </p:nvSpPr>
            <p:spPr>
              <a:xfrm>
                <a:off x="1911998" y="5822446"/>
                <a:ext cx="4169924" cy="783869"/>
              </a:xfrm>
              <a:prstGeom prst="rect">
                <a:avLst/>
              </a:prstGeom>
              <a:blipFill>
                <a:blip r:embed="rId11"/>
                <a:stretch>
                  <a:fillRect b="-3175"/>
                </a:stretch>
              </a:blipFill>
            </p:spPr>
            <p:txBody>
              <a:bodyPr/>
              <a:lstStyle/>
              <a:p>
                <a:r>
                  <a:rPr lang="en-TW">
                    <a:noFill/>
                  </a:rPr>
                  <a:t> </a:t>
                </a:r>
              </a:p>
            </p:txBody>
          </p:sp>
        </mc:Fallback>
      </mc:AlternateContent>
      <p:sp>
        <p:nvSpPr>
          <p:cNvPr id="13" name="TextBox 12">
            <a:extLst>
              <a:ext uri="{FF2B5EF4-FFF2-40B4-BE49-F238E27FC236}">
                <a16:creationId xmlns:a16="http://schemas.microsoft.com/office/drawing/2014/main" id="{29826D94-6739-B17E-43AC-B682C5BE476C}"/>
              </a:ext>
            </a:extLst>
          </p:cNvPr>
          <p:cNvSpPr txBox="1"/>
          <p:nvPr/>
        </p:nvSpPr>
        <p:spPr>
          <a:xfrm>
            <a:off x="338023" y="515789"/>
            <a:ext cx="1363858" cy="369332"/>
          </a:xfrm>
          <a:prstGeom prst="rect">
            <a:avLst/>
          </a:prstGeom>
          <a:noFill/>
        </p:spPr>
        <p:txBody>
          <a:bodyPr wrap="square" rtlCol="0">
            <a:spAutoFit/>
          </a:bodyPr>
          <a:lstStyle/>
          <a:p>
            <a:r>
              <a:rPr lang="en-TW" sz="1800" b="0" dirty="0">
                <a:latin typeface="Cambria Math"/>
              </a:rPr>
              <a:t>1-15</a:t>
            </a:r>
          </a:p>
        </p:txBody>
      </p:sp>
      <p:pic>
        <p:nvPicPr>
          <p:cNvPr id="14" name="Picture 13">
            <a:extLst>
              <a:ext uri="{FF2B5EF4-FFF2-40B4-BE49-F238E27FC236}">
                <a16:creationId xmlns:a16="http://schemas.microsoft.com/office/drawing/2014/main" id="{C4061B77-87ED-2D35-B4C5-C2B25BF53F84}"/>
              </a:ext>
            </a:extLst>
          </p:cNvPr>
          <p:cNvPicPr>
            <a:picLocks noChangeAspect="1"/>
          </p:cNvPicPr>
          <p:nvPr/>
        </p:nvPicPr>
        <p:blipFill>
          <a:blip r:embed="rId12"/>
          <a:stretch>
            <a:fillRect/>
          </a:stretch>
        </p:blipFill>
        <p:spPr>
          <a:xfrm>
            <a:off x="1115268" y="517065"/>
            <a:ext cx="7670800" cy="1181100"/>
          </a:xfrm>
          <a:prstGeom prst="rect">
            <a:avLst/>
          </a:prstGeom>
        </p:spPr>
      </p:pic>
      <p:cxnSp>
        <p:nvCxnSpPr>
          <p:cNvPr id="15" name="Straight Arrow Connector 14">
            <a:extLst>
              <a:ext uri="{FF2B5EF4-FFF2-40B4-BE49-F238E27FC236}">
                <a16:creationId xmlns:a16="http://schemas.microsoft.com/office/drawing/2014/main" id="{33F45992-4C52-F26D-4495-434F2868F314}"/>
              </a:ext>
            </a:extLst>
          </p:cNvPr>
          <p:cNvCxnSpPr>
            <a:endCxn id="5" idx="3"/>
          </p:cNvCxnSpPr>
          <p:nvPr/>
        </p:nvCxnSpPr>
        <p:spPr>
          <a:xfrm flipH="1">
            <a:off x="5505155" y="2906212"/>
            <a:ext cx="576767" cy="450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Left Arrow 15">
            <a:extLst>
              <a:ext uri="{FF2B5EF4-FFF2-40B4-BE49-F238E27FC236}">
                <a16:creationId xmlns:a16="http://schemas.microsoft.com/office/drawing/2014/main" id="{C7268F97-7829-1125-35FC-22EC205C134E}"/>
              </a:ext>
            </a:extLst>
          </p:cNvPr>
          <p:cNvSpPr/>
          <p:nvPr/>
        </p:nvSpPr>
        <p:spPr>
          <a:xfrm>
            <a:off x="3851920" y="3230158"/>
            <a:ext cx="216024" cy="26746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Down Arrow 16">
            <a:extLst>
              <a:ext uri="{FF2B5EF4-FFF2-40B4-BE49-F238E27FC236}">
                <a16:creationId xmlns:a16="http://schemas.microsoft.com/office/drawing/2014/main" id="{FFBD6D9B-711E-1B8E-2965-F048D31DE0FE}"/>
              </a:ext>
            </a:extLst>
          </p:cNvPr>
          <p:cNvSpPr/>
          <p:nvPr/>
        </p:nvSpPr>
        <p:spPr>
          <a:xfrm>
            <a:off x="2771800" y="3512095"/>
            <a:ext cx="216024" cy="2655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0080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6" grpId="0" animBg="1"/>
      <p:bldP spid="17"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662823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矩形 2"/>
              <p:cNvSpPr/>
              <p:nvPr/>
            </p:nvSpPr>
            <p:spPr>
              <a:xfrm>
                <a:off x="3263070" y="4781377"/>
                <a:ext cx="2477345"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cs typeface="Times New Roman" panose="02020603050405020304" pitchFamily="18" charset="0"/>
                            </a:rPr>
                          </m:ctrlPr>
                        </m:sSubPr>
                        <m:e>
                          <m:r>
                            <a:rPr lang="en-US" altLang="zh-TW" sz="1800" i="1">
                              <a:latin typeface="Cambria Math"/>
                              <a:cs typeface="Times New Roman" panose="02020603050405020304" pitchFamily="18" charset="0"/>
                            </a:rPr>
                            <m:t>𝑉</m:t>
                          </m:r>
                        </m:e>
                        <m:sub>
                          <m:r>
                            <m:rPr>
                              <m:sty m:val="p"/>
                            </m:rPr>
                            <a:rPr lang="en-US" altLang="zh-TW" sz="1800">
                              <a:latin typeface="Cambria Math"/>
                              <a:cs typeface="Times New Roman" panose="02020603050405020304" pitchFamily="18" charset="0"/>
                            </a:rPr>
                            <m:t>eff</m:t>
                          </m:r>
                        </m:sub>
                      </m:sSub>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r>
                        <a:rPr lang="en-US" altLang="zh-TW" sz="1800" b="0" i="1" smtClean="0">
                          <a:latin typeface="Cambria Math"/>
                          <a:cs typeface="Times New Roman" panose="02020603050405020304" pitchFamily="18" charset="0"/>
                        </a:rPr>
                        <m:t>=</m:t>
                      </m:r>
                      <m:f>
                        <m:fPr>
                          <m:ctrlPr>
                            <a:rPr lang="en-US" altLang="zh-TW" sz="1800" i="1">
                              <a:latin typeface="Cambria Math" panose="02040503050406030204" pitchFamily="18" charset="0"/>
                              <a:cs typeface="Times New Roman" panose="02020603050405020304" pitchFamily="18" charset="0"/>
                            </a:rPr>
                          </m:ctrlPr>
                        </m:fPr>
                        <m:num>
                          <m:sSup>
                            <m:sSupPr>
                              <m:ctrlPr>
                                <a:rPr lang="en-US" altLang="zh-TW" sz="1800" i="1">
                                  <a:latin typeface="Cambria Math" panose="02040503050406030204" pitchFamily="18" charset="0"/>
                                  <a:cs typeface="Times New Roman" panose="02020603050405020304" pitchFamily="18" charset="0"/>
                                </a:rPr>
                              </m:ctrlPr>
                            </m:sSupPr>
                            <m:e>
                              <m:r>
                                <a:rPr lang="en-US" altLang="zh-TW" sz="1800" i="1">
                                  <a:latin typeface="Cambria Math"/>
                                  <a:cs typeface="Times New Roman" panose="02020603050405020304" pitchFamily="18" charset="0"/>
                                </a:rPr>
                                <m:t>𝑙</m:t>
                              </m:r>
                            </m:e>
                            <m:sup>
                              <m:r>
                                <a:rPr lang="en-US" altLang="zh-TW" sz="1800" i="1">
                                  <a:latin typeface="Cambria Math"/>
                                  <a:cs typeface="Times New Roman" panose="02020603050405020304" pitchFamily="18" charset="0"/>
                                </a:rPr>
                                <m:t>2</m:t>
                              </m:r>
                            </m:sup>
                          </m:sSup>
                        </m:num>
                        <m:den>
                          <m:r>
                            <a:rPr lang="en-US" altLang="zh-TW" sz="1800" i="1">
                              <a:latin typeface="Cambria Math"/>
                              <a:cs typeface="Times New Roman" panose="02020603050405020304" pitchFamily="18" charset="0"/>
                            </a:rPr>
                            <m:t>2</m:t>
                          </m:r>
                          <m:r>
                            <a:rPr lang="en-US" altLang="zh-TW" sz="1800" i="1">
                              <a:latin typeface="Cambria Math"/>
                              <a:cs typeface="Times New Roman" panose="02020603050405020304" pitchFamily="18" charset="0"/>
                            </a:rPr>
                            <m:t>𝑚</m:t>
                          </m:r>
                          <m:sSup>
                            <m:sSupPr>
                              <m:ctrlPr>
                                <a:rPr lang="en-US" altLang="zh-TW" sz="1800" i="1">
                                  <a:latin typeface="Cambria Math" panose="02040503050406030204" pitchFamily="18" charset="0"/>
                                  <a:ea typeface="Cambria Math"/>
                                  <a:cs typeface="Times New Roman" panose="02020603050405020304" pitchFamily="18" charset="0"/>
                                </a:rPr>
                              </m:ctrlPr>
                            </m:sSupPr>
                            <m:e>
                              <m:r>
                                <a:rPr lang="en-US" altLang="zh-TW" sz="1800" i="1">
                                  <a:latin typeface="Cambria Math"/>
                                  <a:ea typeface="Cambria Math"/>
                                  <a:cs typeface="Times New Roman" panose="02020603050405020304" pitchFamily="18" charset="0"/>
                                </a:rPr>
                                <m:t>𝑟</m:t>
                              </m:r>
                            </m:e>
                            <m:sup>
                              <m:r>
                                <a:rPr lang="en-US" altLang="zh-TW" sz="1800" i="1">
                                  <a:latin typeface="Cambria Math"/>
                                  <a:ea typeface="Cambria Math"/>
                                  <a:cs typeface="Times New Roman" panose="02020603050405020304" pitchFamily="18" charset="0"/>
                                </a:rPr>
                                <m:t>2</m:t>
                              </m:r>
                            </m:sup>
                          </m:sSup>
                        </m:den>
                      </m:f>
                      <m:r>
                        <a:rPr lang="en-US" altLang="zh-TW" sz="1800" i="1">
                          <a:latin typeface="Cambria Math"/>
                          <a:cs typeface="Times New Roman" panose="02020603050405020304" pitchFamily="18" charset="0"/>
                        </a:rPr>
                        <m:t>+</m:t>
                      </m:r>
                      <m:r>
                        <a:rPr lang="en-US" altLang="zh-TW" sz="1800" i="1">
                          <a:latin typeface="Cambria Math"/>
                          <a:cs typeface="Times New Roman" panose="02020603050405020304" pitchFamily="18" charset="0"/>
                        </a:rPr>
                        <m:t>𝑉</m:t>
                      </m:r>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oMath>
                  </m:oMathPara>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3263070" y="4781377"/>
                <a:ext cx="2477345" cy="648126"/>
              </a:xfrm>
              <a:prstGeom prst="rect">
                <a:avLst/>
              </a:prstGeom>
              <a:blipFill>
                <a:blip r:embed="rId3"/>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224982" y="921296"/>
                <a:ext cx="1620242" cy="5245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cs typeface="Times New Roman" panose="02020603050405020304" pitchFamily="18" charset="0"/>
                            </a:rPr>
                          </m:ctrlPr>
                        </m:fPr>
                        <m:num>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𝑙</m:t>
                              </m:r>
                            </m:e>
                            <m:sup>
                              <m:r>
                                <a:rPr lang="en-US" altLang="zh-TW" sz="1400" i="1">
                                  <a:latin typeface="Cambria Math"/>
                                  <a:cs typeface="Times New Roman" panose="02020603050405020304" pitchFamily="18" charset="0"/>
                                </a:rPr>
                                <m:t>2</m:t>
                              </m:r>
                            </m:sup>
                          </m:sSup>
                        </m:num>
                        <m:den>
                          <m:r>
                            <a:rPr lang="en-US" altLang="zh-TW" sz="1400" i="1">
                              <a:latin typeface="Cambria Math"/>
                              <a:cs typeface="Times New Roman" panose="02020603050405020304" pitchFamily="18" charset="0"/>
                            </a:rPr>
                            <m:t>2</m:t>
                          </m:r>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ea typeface="Cambria Math"/>
                                  <a:cs typeface="Times New Roman" panose="02020603050405020304" pitchFamily="18" charset="0"/>
                                </a:rPr>
                              </m:ctrlPr>
                            </m:sSupPr>
                            <m:e>
                              <m:r>
                                <a:rPr lang="en-US" altLang="zh-TW" sz="1400" i="1">
                                  <a:latin typeface="Cambria Math"/>
                                  <a:ea typeface="Cambria Math"/>
                                  <a:cs typeface="Times New Roman" panose="02020603050405020304" pitchFamily="18" charset="0"/>
                                </a:rPr>
                                <m:t>𝑟</m:t>
                              </m:r>
                            </m:e>
                            <m:sup>
                              <m:r>
                                <a:rPr lang="en-US" altLang="zh-TW" sz="1400" i="1">
                                  <a:latin typeface="Cambria Math"/>
                                  <a:ea typeface="Cambria Math"/>
                                  <a:cs typeface="Times New Roman" panose="02020603050405020304" pitchFamily="18" charset="0"/>
                                </a:rPr>
                                <m:t>2</m:t>
                              </m:r>
                            </m:sup>
                          </m:sSup>
                        </m:den>
                      </m:f>
                      <m:r>
                        <a:rPr lang="en-US" altLang="zh-TW" sz="1400" b="0" i="1" smtClean="0">
                          <a:latin typeface="Cambria Math"/>
                          <a:ea typeface="Cambria Math"/>
                          <a:cs typeface="Times New Roman" panose="02020603050405020304" pitchFamily="18" charset="0"/>
                        </a:rPr>
                        <m:t>=</m:t>
                      </m:r>
                      <m:f>
                        <m:fPr>
                          <m:ctrlPr>
                            <a:rPr lang="en-US" altLang="zh-TW" sz="1400" i="1">
                              <a:latin typeface="Cambria Math" panose="02040503050406030204" pitchFamily="18" charset="0"/>
                              <a:cs typeface="Times New Roman" panose="02020603050405020304" pitchFamily="18" charset="0"/>
                            </a:rPr>
                          </m:ctrlPr>
                        </m:fPr>
                        <m:num>
                          <m:r>
                            <a:rPr lang="en-US" altLang="zh-TW" sz="1400" i="1">
                              <a:latin typeface="Cambria Math"/>
                              <a:cs typeface="Times New Roman" panose="02020603050405020304" pitchFamily="18" charset="0"/>
                            </a:rPr>
                            <m:t>1</m:t>
                          </m:r>
                        </m:num>
                        <m:den>
                          <m:r>
                            <a:rPr lang="en-US" altLang="zh-TW" sz="1400" i="1">
                              <a:latin typeface="Cambria Math"/>
                              <a:cs typeface="Times New Roman" panose="02020603050405020304" pitchFamily="18" charset="0"/>
                            </a:rPr>
                            <m:t>2</m:t>
                          </m:r>
                        </m:den>
                      </m:f>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𝑟</m:t>
                          </m:r>
                        </m:e>
                        <m:sup>
                          <m:r>
                            <a:rPr lang="en-US" altLang="zh-TW" sz="1400" i="1">
                              <a:latin typeface="Cambria Math"/>
                              <a:cs typeface="Times New Roman" panose="02020603050405020304" pitchFamily="18" charset="0"/>
                            </a:rPr>
                            <m:t>2</m:t>
                          </m:r>
                        </m:sup>
                      </m:sSup>
                      <m:sSup>
                        <m:sSupPr>
                          <m:ctrlPr>
                            <a:rPr lang="en-US" altLang="zh-TW" sz="1400" i="1">
                              <a:latin typeface="Cambria Math" panose="02040503050406030204" pitchFamily="18" charset="0"/>
                              <a:cs typeface="Times New Roman" panose="02020603050405020304" pitchFamily="18" charset="0"/>
                            </a:rPr>
                          </m:ctrlPr>
                        </m:sSupPr>
                        <m:e>
                          <m:acc>
                            <m:accPr>
                              <m:chr m:val="̇"/>
                              <m:ctrlPr>
                                <a:rPr lang="en-US" altLang="zh-TW" sz="1400" i="1">
                                  <a:latin typeface="Cambria Math" panose="02040503050406030204" pitchFamily="18" charset="0"/>
                                  <a:cs typeface="Times New Roman" panose="02020603050405020304" pitchFamily="18" charset="0"/>
                                </a:rPr>
                              </m:ctrlPr>
                            </m:accPr>
                            <m:e>
                              <m:r>
                                <a:rPr lang="zh-TW" altLang="en-US" sz="1400" i="1">
                                  <a:latin typeface="Cambria Math"/>
                                  <a:cs typeface="Times New Roman" panose="02020603050405020304" pitchFamily="18" charset="0"/>
                                </a:rPr>
                                <m:t>𝜙</m:t>
                              </m:r>
                            </m:e>
                          </m:acc>
                        </m:e>
                        <m:sup>
                          <m:r>
                            <a:rPr lang="en-US" altLang="zh-TW" sz="1400" i="1">
                              <a:latin typeface="Cambria Math"/>
                              <a:cs typeface="Times New Roman" panose="02020603050405020304" pitchFamily="18" charset="0"/>
                            </a:rPr>
                            <m:t>2</m:t>
                          </m:r>
                        </m:sup>
                      </m:sSup>
                    </m:oMath>
                  </m:oMathPara>
                </a14:m>
                <a:endParaRPr lang="zh-TW" altLang="en-US" sz="1400" dirty="0"/>
              </a:p>
            </p:txBody>
          </p:sp>
        </mc:Choice>
        <mc:Fallback xmlns="">
          <p:sp>
            <p:nvSpPr>
              <p:cNvPr id="2" name="矩形 1"/>
              <p:cNvSpPr>
                <a:spLocks noRot="1" noChangeAspect="1" noMove="1" noResize="1" noEditPoints="1" noAdjustHandles="1" noChangeArrowheads="1" noChangeShapeType="1" noTextEdit="1"/>
              </p:cNvSpPr>
              <p:nvPr/>
            </p:nvSpPr>
            <p:spPr>
              <a:xfrm>
                <a:off x="3224982" y="921296"/>
                <a:ext cx="1620242" cy="524567"/>
              </a:xfrm>
              <a:prstGeom prst="rect">
                <a:avLst/>
              </a:prstGeom>
              <a:blipFill>
                <a:blip r:embed="rId4"/>
                <a:stretch>
                  <a:fillRect b="-2381"/>
                </a:stretch>
              </a:blipFill>
            </p:spPr>
            <p:txBody>
              <a:bodyPr/>
              <a:lstStyle/>
              <a:p>
                <a:r>
                  <a:rPr lang="en-TW">
                    <a:noFill/>
                  </a:rPr>
                  <a:t> </a:t>
                </a:r>
              </a:p>
            </p:txBody>
          </p:sp>
        </mc:Fallback>
      </mc:AlternateContent>
    </p:spTree>
    <p:extLst>
      <p:ext uri="{BB962C8B-B14F-4D97-AF65-F5344CB8AC3E}">
        <p14:creationId xmlns:p14="http://schemas.microsoft.com/office/powerpoint/2010/main" val="27222244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photos.aip.org/history/Thumbnails/bohr_niels_b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85813"/>
            <a:ext cx="38004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4" descr="http://photos.aip.org/history/Thumbnails/bohr_aage_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785813"/>
            <a:ext cx="3562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Bohr 500 Danish Kron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500563"/>
            <a:ext cx="3810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http://www.gap-system.org/~history/BigPictures/Bohr_Niels_4.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4500563"/>
            <a:ext cx="251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F8D7F0D-44B7-8246-BC1B-3805E55FD7BD}"/>
              </a:ext>
            </a:extLst>
          </p:cNvPr>
          <p:cNvSpPr/>
          <p:nvPr/>
        </p:nvSpPr>
        <p:spPr>
          <a:xfrm>
            <a:off x="5572125" y="5013176"/>
            <a:ext cx="1520155"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cord.edu/faculty/ulnessd/legacy/fall2000/pfeifer/Image5.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80"/>
          <a:stretch/>
        </p:blipFill>
        <p:spPr bwMode="auto">
          <a:xfrm>
            <a:off x="696729" y="1113221"/>
            <a:ext cx="4874563" cy="28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741682" y="201684"/>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橢圓軌道應該也是可能的！</a:t>
            </a:r>
          </a:p>
        </p:txBody>
      </p:sp>
      <p:pic>
        <p:nvPicPr>
          <p:cNvPr id="4" name="Picture 5" descr="http://www.aip.org/history/heisenberg/images/h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283" y="1113221"/>
            <a:ext cx="2471429" cy="19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41683" y="4221088"/>
            <a:ext cx="4784657" cy="369332"/>
          </a:xfrm>
          <a:prstGeom prst="rect">
            <a:avLst/>
          </a:prstGeom>
          <a:noFill/>
        </p:spPr>
        <p:txBody>
          <a:bodyPr wrap="square" rtlCol="0">
            <a:spAutoFit/>
          </a:bodyPr>
          <a:lstStyle/>
          <a:p>
            <a:r>
              <a:rPr lang="zh-TW" altLang="en-US" sz="1800" b="0" dirty="0">
                <a:latin typeface="Cambria Math"/>
              </a:rPr>
              <a:t>並且將量子化條件</a:t>
            </a:r>
            <a:r>
              <a:rPr lang="zh-TW" altLang="en-US" sz="1800" dirty="0">
                <a:latin typeface="Cambria Math"/>
              </a:rPr>
              <a:t>，寫成角座標的積分，</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6" name="文字方塊 5"/>
              <p:cNvSpPr txBox="1"/>
              <p:nvPr/>
            </p:nvSpPr>
            <p:spPr>
              <a:xfrm>
                <a:off x="788635" y="5069829"/>
                <a:ext cx="1498487" cy="39408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𝑝</m:t>
                          </m:r>
                        </m:e>
                        <m:sub>
                          <m:r>
                            <a:rPr lang="zh-TW" altLang="en-US" sz="1800" i="1">
                              <a:latin typeface="Cambria Math"/>
                            </a:rPr>
                            <m:t>𝜙</m:t>
                          </m:r>
                        </m:sub>
                      </m:sSub>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788635" y="5069829"/>
                <a:ext cx="1498487" cy="394082"/>
              </a:xfrm>
              <a:prstGeom prst="rect">
                <a:avLst/>
              </a:prstGeom>
              <a:blipFill rotWithShape="1">
                <a:blip r:embed="rId4"/>
                <a:stretch>
                  <a:fillRect b="-10938"/>
                </a:stretch>
              </a:blipFill>
            </p:spPr>
            <p:txBody>
              <a:bodyPr/>
              <a:lstStyle/>
              <a:p>
                <a:r>
                  <a:rPr lang="zh-TW" altLang="en-US">
                    <a:noFill/>
                  </a:rPr>
                  <a:t> </a:t>
                </a:r>
              </a:p>
            </p:txBody>
          </p:sp>
        </mc:Fallback>
      </mc:AlternateContent>
      <p:sp>
        <p:nvSpPr>
          <p:cNvPr id="5" name="文字方塊 4"/>
          <p:cNvSpPr txBox="1"/>
          <p:nvPr/>
        </p:nvSpPr>
        <p:spPr>
          <a:xfrm>
            <a:off x="741682" y="633732"/>
            <a:ext cx="7128792" cy="369332"/>
          </a:xfrm>
          <a:prstGeom prst="rect">
            <a:avLst/>
          </a:prstGeom>
          <a:noFill/>
        </p:spPr>
        <p:txBody>
          <a:bodyPr wrap="square" rtlCol="0">
            <a:spAutoFit/>
          </a:bodyPr>
          <a:lstStyle/>
          <a:p>
            <a:r>
              <a:rPr lang="en-US" altLang="zh-TW" sz="1800" dirty="0" err="1">
                <a:latin typeface="Cambria Math"/>
              </a:rPr>
              <a:t>Sommerfeld</a:t>
            </a:r>
            <a:r>
              <a:rPr lang="en-US" altLang="zh-TW" sz="1800" dirty="0">
                <a:latin typeface="Cambria Math"/>
              </a:rPr>
              <a:t> </a:t>
            </a:r>
            <a:r>
              <a:rPr lang="zh-TW" altLang="en-US" sz="1800" dirty="0">
                <a:latin typeface="Cambria Math"/>
              </a:rPr>
              <a:t>將波爾的想法推廣到橢圓形軌道（這部分是錯的）。</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8" name="文字方塊 7"/>
              <p:cNvSpPr txBox="1"/>
              <p:nvPr/>
            </p:nvSpPr>
            <p:spPr>
              <a:xfrm>
                <a:off x="2926782" y="5048935"/>
                <a:ext cx="18863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m:t>
                          </m:r>
                          <m:r>
                            <a:rPr lang="zh-TW" altLang="en-US" sz="1800" b="0" i="1" smtClean="0">
                              <a:latin typeface="Cambria Math"/>
                            </a:rPr>
                            <m:t>𝜙</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zh-TW" altLang="en-US" sz="1800" b="0" i="1" smtClean="0">
                                  <a:latin typeface="Cambria Math"/>
                                </a:rPr>
                                <m:t>𝜙</m:t>
                              </m:r>
                            </m:sub>
                          </m:sSub>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𝑛</m:t>
                          </m:r>
                        </m:e>
                        <m:sub>
                          <m:r>
                            <a:rPr lang="zh-TW" altLang="en-US" sz="1800" b="0" i="1" smtClean="0">
                              <a:latin typeface="Cambria Math"/>
                            </a:rPr>
                            <m:t>𝜙</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2926782" y="5048935"/>
                <a:ext cx="188635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7" name="向右箭號 6"/>
          <p:cNvSpPr/>
          <p:nvPr/>
        </p:nvSpPr>
        <p:spPr>
          <a:xfrm>
            <a:off x="2424685" y="5069830"/>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文字方塊 10"/>
              <p:cNvSpPr txBox="1"/>
              <p:nvPr/>
            </p:nvSpPr>
            <p:spPr>
              <a:xfrm>
                <a:off x="5364088" y="5037700"/>
                <a:ext cx="1823576"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𝑑𝑟</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𝑟</m:t>
                              </m:r>
                            </m:sub>
                          </m:sSub>
                        </m:e>
                      </m:nary>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𝑟</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5364088" y="5037700"/>
                <a:ext cx="1823576" cy="818879"/>
              </a:xfrm>
              <a:prstGeom prst="rect">
                <a:avLst/>
              </a:prstGeom>
              <a:blipFill rotWithShape="1">
                <a:blip r:embed="rId6"/>
                <a:stretch>
                  <a:fillRect/>
                </a:stretch>
              </a:blipFill>
            </p:spPr>
            <p:txBody>
              <a:bodyPr/>
              <a:lstStyle/>
              <a:p>
                <a:r>
                  <a:rPr lang="zh-TW" altLang="en-US">
                    <a:noFill/>
                  </a:rPr>
                  <a:t> </a:t>
                </a:r>
              </a:p>
            </p:txBody>
          </p:sp>
        </mc:Fallback>
      </mc:AlternateContent>
      <p:pic>
        <p:nvPicPr>
          <p:cNvPr id="15360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6997" y="2707759"/>
            <a:ext cx="1622938" cy="227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759754" y="4615101"/>
            <a:ext cx="6980598" cy="369332"/>
          </a:xfrm>
          <a:prstGeom prst="rect">
            <a:avLst/>
          </a:prstGeom>
        </p:spPr>
        <p:txBody>
          <a:bodyPr wrap="square">
            <a:spAutoFit/>
          </a:bodyPr>
          <a:lstStyle/>
          <a:p>
            <a:r>
              <a:rPr lang="zh-TW" altLang="en-US" sz="1800" dirty="0">
                <a:latin typeface="Cambria Math"/>
              </a:rPr>
              <a:t>推廣到其他兩個極座標，由新的量子化條件可以得出能階量子化。</a:t>
            </a:r>
          </a:p>
        </p:txBody>
      </p:sp>
      <p:sp>
        <p:nvSpPr>
          <p:cNvPr id="14" name="向右箭號 13"/>
          <p:cNvSpPr/>
          <p:nvPr/>
        </p:nvSpPr>
        <p:spPr>
          <a:xfrm>
            <a:off x="4872586" y="5152436"/>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4727567" y="5940530"/>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727567" y="5940530"/>
                <a:ext cx="1687450" cy="818879"/>
              </a:xfrm>
              <a:prstGeom prst="rect">
                <a:avLst/>
              </a:prstGeom>
              <a:blipFill rotWithShape="1">
                <a:blip r:embed="rId8"/>
                <a:stretch>
                  <a:fillRect/>
                </a:stretch>
              </a:blipFill>
            </p:spPr>
            <p:txBody>
              <a:bodyPr/>
              <a:lstStyle/>
              <a:p>
                <a:r>
                  <a:rPr lang="zh-TW" altLang="en-US">
                    <a:noFill/>
                  </a:rPr>
                  <a:t> </a:t>
                </a:r>
              </a:p>
            </p:txBody>
          </p:sp>
        </mc:Fallback>
      </mc:AlternateContent>
      <p:sp>
        <p:nvSpPr>
          <p:cNvPr id="12" name="文字方塊 11"/>
          <p:cNvSpPr txBox="1"/>
          <p:nvPr/>
        </p:nvSpPr>
        <p:spPr>
          <a:xfrm>
            <a:off x="741682" y="6084769"/>
            <a:ext cx="3902326" cy="369332"/>
          </a:xfrm>
          <a:prstGeom prst="rect">
            <a:avLst/>
          </a:prstGeom>
          <a:noFill/>
        </p:spPr>
        <p:txBody>
          <a:bodyPr wrap="square" rtlCol="0">
            <a:spAutoFit/>
          </a:bodyPr>
          <a:lstStyle/>
          <a:p>
            <a:r>
              <a:rPr lang="zh-TW" altLang="en-US" sz="1800" dirty="0">
                <a:latin typeface="Cambria Math"/>
              </a:rPr>
              <a:t>猜想對任一廣義座標，量子化條件：</a:t>
            </a:r>
            <a:endParaRPr lang="zh-TW" altLang="en-US" sz="1800" b="0" dirty="0">
              <a:latin typeface="Cambria Math"/>
            </a:endParaRPr>
          </a:p>
        </p:txBody>
      </p:sp>
      <p:sp>
        <p:nvSpPr>
          <p:cNvPr id="13" name="矩形 12"/>
          <p:cNvSpPr/>
          <p:nvPr/>
        </p:nvSpPr>
        <p:spPr>
          <a:xfrm>
            <a:off x="6588224" y="6100450"/>
            <a:ext cx="1800493" cy="369332"/>
          </a:xfrm>
          <a:prstGeom prst="rect">
            <a:avLst/>
          </a:prstGeom>
        </p:spPr>
        <p:txBody>
          <a:bodyPr wrap="none">
            <a:spAutoFit/>
          </a:bodyPr>
          <a:lstStyle/>
          <a:p>
            <a:r>
              <a:rPr lang="zh-TW" altLang="en-US" sz="1800" dirty="0">
                <a:latin typeface="Cambria Math"/>
              </a:rPr>
              <a:t>這部分猜對了！</a:t>
            </a:r>
            <a:endParaRPr lang="zh-TW" altLang="en-US" sz="1800" dirty="0"/>
          </a:p>
        </p:txBody>
      </p:sp>
      <mc:AlternateContent xmlns:mc="http://schemas.openxmlformats.org/markup-compatibility/2006" xmlns:a14="http://schemas.microsoft.com/office/drawing/2010/main">
        <mc:Choice Requires="a14">
          <p:sp>
            <p:nvSpPr>
              <p:cNvPr id="19" name="文字方塊 18"/>
              <p:cNvSpPr txBox="1"/>
              <p:nvPr/>
            </p:nvSpPr>
            <p:spPr>
              <a:xfrm>
                <a:off x="7336524" y="5076937"/>
                <a:ext cx="1788375" cy="76982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b="0" i="1" smtClean="0">
                                  <a:latin typeface="Cambria Math" panose="02040503050406030204" pitchFamily="18" charset="0"/>
                                  <a:ea typeface="Cambria Math"/>
                                </a:rPr>
                              </m:ctrlPr>
                            </m:sSupPr>
                            <m:e>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zh-TW" altLang="en-US" sz="1800" i="1">
                                          <a:latin typeface="Cambria Math"/>
                                        </a:rPr>
                                        <m:t>𝜙</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𝑟</m:t>
                                      </m:r>
                                    </m:sub>
                                  </m:sSub>
                                </m:e>
                              </m:d>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7336524" y="5076937"/>
                <a:ext cx="1788375" cy="769826"/>
              </a:xfrm>
              <a:prstGeom prst="rect">
                <a:avLst/>
              </a:prstGeom>
              <a:blipFill rotWithShape="1">
                <a:blip r:embed="rId9"/>
                <a:stretch>
                  <a:fillRect/>
                </a:stretch>
              </a:blipFill>
            </p:spPr>
            <p:txBody>
              <a:bodyPr/>
              <a:lstStyle/>
              <a:p>
                <a:r>
                  <a:rPr lang="zh-TW" altLang="en-US">
                    <a:noFill/>
                  </a:rPr>
                  <a:t> </a:t>
                </a:r>
              </a:p>
            </p:txBody>
          </p:sp>
        </mc:Fallback>
      </mc:AlternateContent>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1219200" y="5157788"/>
            <a:ext cx="60170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電子只能選擇某些符合量子化條件的軌道形成</a:t>
            </a:r>
            <a:r>
              <a:rPr lang="zh-TW" altLang="en-US" sz="1800" dirty="0">
                <a:solidFill>
                  <a:srgbClr val="FF0000"/>
                </a:solidFill>
              </a:rPr>
              <a:t>穩定狀態：</a:t>
            </a:r>
          </a:p>
        </p:txBody>
      </p:sp>
      <p:sp>
        <p:nvSpPr>
          <p:cNvPr id="91139" name="Text Box 5"/>
          <p:cNvSpPr txBox="1">
            <a:spLocks noChangeArrowheads="1"/>
          </p:cNvSpPr>
          <p:nvPr/>
        </p:nvSpPr>
        <p:spPr bwMode="auto">
          <a:xfrm>
            <a:off x="1219200" y="5692370"/>
            <a:ext cx="617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p>
        </p:txBody>
      </p:sp>
      <p:sp>
        <p:nvSpPr>
          <p:cNvPr id="91142" name="文字方塊 7"/>
          <p:cNvSpPr txBox="1">
            <a:spLocks noChangeArrowheads="1"/>
          </p:cNvSpPr>
          <p:nvPr/>
        </p:nvSpPr>
        <p:spPr bwMode="auto">
          <a:xfrm>
            <a:off x="2555875" y="860425"/>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波爾原子模型的量子化條件</a:t>
            </a:r>
          </a:p>
        </p:txBody>
      </p:sp>
      <mc:AlternateContent xmlns:mc="http://schemas.openxmlformats.org/markup-compatibility/2006" xmlns:a14="http://schemas.microsoft.com/office/drawing/2010/main">
        <mc:Choice Requires="a14">
          <p:sp>
            <p:nvSpPr>
              <p:cNvPr id="7" name="文字方塊 6"/>
              <p:cNvSpPr txBox="1"/>
              <p:nvPr/>
            </p:nvSpPr>
            <p:spPr>
              <a:xfrm>
                <a:off x="7081075" y="4941888"/>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7081075" y="4941888"/>
                <a:ext cx="1687450" cy="818879"/>
              </a:xfrm>
              <a:prstGeom prst="rect">
                <a:avLst/>
              </a:prstGeom>
              <a:blipFill>
                <a:blip r:embed="rId2"/>
                <a:stretch>
                  <a:fillRect l="-51493" t="-132308" b="-189231"/>
                </a:stretch>
              </a:blipFill>
            </p:spPr>
            <p:txBody>
              <a:bodyPr/>
              <a:lstStyle/>
              <a:p>
                <a:r>
                  <a:rPr lang="en-TW">
                    <a:noFill/>
                  </a:rPr>
                  <a:t> </a:t>
                </a:r>
              </a:p>
            </p:txBody>
          </p:sp>
        </mc:Fallback>
      </mc:AlternateContent>
      <p:pic>
        <p:nvPicPr>
          <p:cNvPr id="8" name="Picture 5" descr="D:\Dropbox\Documents\課程\YoungTextBook\Images\Chapter39\A_Images\A_Figures_and_Photos\39_24_Figure.jpg">
            <a:extLst>
              <a:ext uri="{FF2B5EF4-FFF2-40B4-BE49-F238E27FC236}">
                <a16:creationId xmlns:a16="http://schemas.microsoft.com/office/drawing/2014/main" id="{B7AF2B1B-E3E9-0D45-AD45-A79241E22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1240512" y="1395008"/>
            <a:ext cx="6266881" cy="32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57" y="3356992"/>
            <a:ext cx="5394176" cy="24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56" y="1052736"/>
            <a:ext cx="4176464"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a:spLocks noChangeArrowheads="1"/>
          </p:cNvSpPr>
          <p:nvPr/>
        </p:nvSpPr>
        <p:spPr bwMode="auto">
          <a:xfrm>
            <a:off x="1678113" y="511796"/>
            <a:ext cx="532632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化合物的分子是由元素的原子以整數比例組成。</a:t>
            </a:r>
          </a:p>
        </p:txBody>
      </p:sp>
    </p:spTree>
    <p:extLst>
      <p:ext uri="{BB962C8B-B14F-4D97-AF65-F5344CB8AC3E}">
        <p14:creationId xmlns:p14="http://schemas.microsoft.com/office/powerpoint/2010/main" val="33225193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87624" y="161950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波爾的原子模型是一個極為正確又精確但肯定是錯誤的理論！</a:t>
            </a:r>
          </a:p>
        </p:txBody>
      </p:sp>
      <p:pic>
        <p:nvPicPr>
          <p:cNvPr id="3" name="Picture 6" descr="D:\Dropbox\Documents\課程\YoungTextBook\Images\Chapter39\A_Images\A_Figures_and_Photos\39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3518" b="18102"/>
          <a:stretch/>
        </p:blipFill>
        <p:spPr bwMode="auto">
          <a:xfrm>
            <a:off x="4980082" y="2390345"/>
            <a:ext cx="3283223" cy="237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0" descr="E:\Media\Images\chapter42\4203.jpg"/>
          <p:cNvPicPr>
            <a:picLocks noChangeAspect="1" noChangeArrowheads="1"/>
          </p:cNvPicPr>
          <p:nvPr/>
        </p:nvPicPr>
        <p:blipFill>
          <a:blip r:embed="rId3">
            <a:extLst>
              <a:ext uri="{28A0092B-C50C-407E-A947-70E740481C1C}">
                <a14:useLocalDpi xmlns:a14="http://schemas.microsoft.com/office/drawing/2010/main" val="0"/>
              </a:ext>
            </a:extLst>
          </a:blip>
          <a:srcRect b="7809"/>
          <a:stretch>
            <a:fillRect/>
          </a:stretch>
        </p:blipFill>
        <p:spPr bwMode="auto">
          <a:xfrm>
            <a:off x="395536" y="240622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403648" y="5157192"/>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關鍵的原子內電子的穩定態是一個非常矛盾奧秘的觀念。</a:t>
            </a:r>
          </a:p>
        </p:txBody>
      </p:sp>
    </p:spTree>
    <p:extLst>
      <p:ext uri="{BB962C8B-B14F-4D97-AF65-F5344CB8AC3E}">
        <p14:creationId xmlns:p14="http://schemas.microsoft.com/office/powerpoint/2010/main" val="34525281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116013" y="3213100"/>
            <a:ext cx="705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電子只能選擇符合量子化條件的軌道形成穩定態。</a:t>
            </a:r>
            <a:endParaRPr lang="en-US" altLang="zh-TW" sz="1800" dirty="0"/>
          </a:p>
        </p:txBody>
      </p:sp>
      <p:pic>
        <p:nvPicPr>
          <p:cNvPr id="6"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1259632" y="4725144"/>
            <a:ext cx="3096518" cy="16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1116013" y="3644900"/>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為什麼？量子化條件是從何而來？</a:t>
            </a:r>
            <a:endParaRPr lang="en-US" altLang="zh-TW" sz="1800">
              <a:solidFill>
                <a:srgbClr val="FF0000"/>
              </a:solidFill>
            </a:endParaRPr>
          </a:p>
        </p:txBody>
      </p:sp>
      <p:sp>
        <p:nvSpPr>
          <p:cNvPr id="8" name="文字方塊 7"/>
          <p:cNvSpPr txBox="1">
            <a:spLocks noChangeArrowheads="1"/>
          </p:cNvSpPr>
          <p:nvPr/>
        </p:nvSpPr>
        <p:spPr bwMode="auto">
          <a:xfrm>
            <a:off x="4643437" y="5085184"/>
            <a:ext cx="4103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畢竟這是巨觀觀察到的事實！</a:t>
            </a:r>
          </a:p>
        </p:txBody>
      </p:sp>
      <p:sp>
        <p:nvSpPr>
          <p:cNvPr id="9" name="矩形 8"/>
          <p:cNvSpPr>
            <a:spLocks noChangeArrowheads="1"/>
          </p:cNvSpPr>
          <p:nvPr/>
        </p:nvSpPr>
        <p:spPr bwMode="auto">
          <a:xfrm>
            <a:off x="1116013" y="407670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為什麼基態軌道上的電子會穩定？加速的點電荷不是會放出電磁波的嗎？</a:t>
            </a:r>
            <a:endParaRPr lang="zh-TW" altLang="en-US" sz="1800" dirty="0"/>
          </a:p>
        </p:txBody>
      </p:sp>
      <p:sp>
        <p:nvSpPr>
          <p:cNvPr id="2" name="文字方塊 1"/>
          <p:cNvSpPr txBox="1"/>
          <p:nvPr/>
        </p:nvSpPr>
        <p:spPr bwMode="auto">
          <a:xfrm>
            <a:off x="4643438" y="5533023"/>
            <a:ext cx="381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難道微觀世界與巨觀世界不同？</a:t>
            </a:r>
          </a:p>
        </p:txBody>
      </p:sp>
      <p:pic>
        <p:nvPicPr>
          <p:cNvPr id="3" name="Picture 2" descr="C:\Users\Chia-Hung Chang\Downloads\Data\Knight\Media\Chapter39\Images\39_22Figure-F.jpg">
            <a:extLst>
              <a:ext uri="{FF2B5EF4-FFF2-40B4-BE49-F238E27FC236}">
                <a16:creationId xmlns:a16="http://schemas.microsoft.com/office/drawing/2014/main" id="{987490F5-B733-FB6D-2A75-757BBEBB3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680" y="517098"/>
            <a:ext cx="3346797" cy="25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692275" y="3826424"/>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endParaRPr lang="en-US" altLang="zh-TW" sz="1800" dirty="0"/>
          </a:p>
        </p:txBody>
      </p:sp>
      <p:pic>
        <p:nvPicPr>
          <p:cNvPr id="7" name="Picture 3" descr="C:\Users\Chia-Hung Chang\Downloads\Data\Knight\Media\Chapter39\Images\39_17Figurea-F.jpg">
            <a:extLst>
              <a:ext uri="{FF2B5EF4-FFF2-40B4-BE49-F238E27FC236}">
                <a16:creationId xmlns:a16="http://schemas.microsoft.com/office/drawing/2014/main" id="{218D99D4-2C63-2944-AD6F-2036047D5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22" b="45647"/>
          <a:stretch>
            <a:fillRect/>
          </a:stretch>
        </p:blipFill>
        <p:spPr bwMode="auto">
          <a:xfrm>
            <a:off x="1692275" y="798913"/>
            <a:ext cx="49926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FB002DED-0AE7-28B5-403C-CD2657CA6B6F}"/>
              </a:ext>
            </a:extLst>
          </p:cNvPr>
          <p:cNvSpPr txBox="1">
            <a:spLocks noChangeArrowheads="1"/>
          </p:cNvSpPr>
          <p:nvPr/>
        </p:nvSpPr>
        <p:spPr bwMode="auto">
          <a:xfrm>
            <a:off x="1692274" y="4243356"/>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因光子無法分割，所以電子不能慢慢挪移過去！</a:t>
            </a:r>
            <a:endParaRPr lang="en-US" altLang="zh-TW" sz="18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矩形 25"/>
          <p:cNvSpPr>
            <a:spLocks noChangeArrowheads="1"/>
          </p:cNvSpPr>
          <p:nvPr/>
        </p:nvSpPr>
        <p:spPr bwMode="auto">
          <a:xfrm>
            <a:off x="2700338" y="836613"/>
            <a:ext cx="2808287" cy="302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1" name="矩形 13"/>
          <p:cNvSpPr>
            <a:spLocks noChangeArrowheads="1"/>
          </p:cNvSpPr>
          <p:nvPr/>
        </p:nvSpPr>
        <p:spPr bwMode="auto">
          <a:xfrm>
            <a:off x="2051050" y="4005263"/>
            <a:ext cx="618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躍遷如果是一個連續地過渡的過程，必然放出連續的光譜！</a:t>
            </a:r>
          </a:p>
        </p:txBody>
      </p:sp>
      <p:pic>
        <p:nvPicPr>
          <p:cNvPr id="23"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t="5093" r="58794" b="33788"/>
          <a:stretch>
            <a:fillRect/>
          </a:stretch>
        </p:blipFill>
        <p:spPr bwMode="auto">
          <a:xfrm>
            <a:off x="2916238" y="1052513"/>
            <a:ext cx="24479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 23"/>
          <p:cNvSpPr/>
          <p:nvPr/>
        </p:nvSpPr>
        <p:spPr>
          <a:xfrm>
            <a:off x="3348038" y="1700213"/>
            <a:ext cx="1655762"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779713" y="1208088"/>
            <a:ext cx="2714625" cy="26431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4215" name="矩形 24"/>
          <p:cNvSpPr>
            <a:spLocks noChangeArrowheads="1"/>
          </p:cNvSpPr>
          <p:nvPr/>
        </p:nvSpPr>
        <p:spPr bwMode="auto">
          <a:xfrm>
            <a:off x="2771775" y="836613"/>
            <a:ext cx="2808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6" name="矩形 26"/>
          <p:cNvSpPr>
            <a:spLocks noChangeArrowheads="1"/>
          </p:cNvSpPr>
          <p:nvPr/>
        </p:nvSpPr>
        <p:spPr bwMode="auto">
          <a:xfrm>
            <a:off x="4427538" y="795338"/>
            <a:ext cx="108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211638" y="10525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716463" y="19161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4219" name="Picture 3" descr="f40_17"/>
          <p:cNvPicPr>
            <a:picLocks noChangeAspect="1" noChangeArrowheads="1"/>
          </p:cNvPicPr>
          <p:nvPr/>
        </p:nvPicPr>
        <p:blipFill>
          <a:blip r:embed="rId3">
            <a:extLst>
              <a:ext uri="{28A0092B-C50C-407E-A947-70E740481C1C}">
                <a14:useLocalDpi xmlns:a14="http://schemas.microsoft.com/office/drawing/2010/main" val="0"/>
              </a:ext>
            </a:extLst>
          </a:blip>
          <a:srcRect l="4591" b="37914"/>
          <a:stretch>
            <a:fillRect/>
          </a:stretch>
        </p:blipFill>
        <p:spPr bwMode="auto">
          <a:xfrm>
            <a:off x="1979613" y="4437063"/>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文字方塊 29"/>
          <p:cNvSpPr txBox="1">
            <a:spLocks noChangeArrowheads="1"/>
          </p:cNvSpPr>
          <p:nvPr/>
        </p:nvSpPr>
        <p:spPr bwMode="auto">
          <a:xfrm>
            <a:off x="2124075" y="5805488"/>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實驗上卻只觀察到極細的譜線。</a:t>
            </a:r>
          </a:p>
        </p:txBody>
      </p:sp>
      <p:sp>
        <p:nvSpPr>
          <p:cNvPr id="94221" name="矩形 30"/>
          <p:cNvSpPr>
            <a:spLocks noChangeArrowheads="1"/>
          </p:cNvSpPr>
          <p:nvPr/>
        </p:nvSpPr>
        <p:spPr bwMode="auto">
          <a:xfrm>
            <a:off x="3492500" y="333375"/>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躍遷的過程</a:t>
            </a:r>
            <a:endParaRPr lang="en-US" altLang="zh-TW" sz="1800">
              <a:solidFill>
                <a:srgbClr val="FF0000"/>
              </a:solidFill>
            </a:endParaRPr>
          </a:p>
        </p:txBody>
      </p:sp>
      <p:pic>
        <p:nvPicPr>
          <p:cNvPr id="32" name="Picture 6" descr="C:\Users\Chia-Hung Chang\Downloads\Data\Knight\Media\Chapter38\Images\38_23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l="43266" t="15286" b="43950"/>
          <a:stretch>
            <a:fillRect/>
          </a:stretch>
        </p:blipFill>
        <p:spPr bwMode="auto">
          <a:xfrm>
            <a:off x="5724526" y="2610365"/>
            <a:ext cx="1584920"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Users\Chia-Hung Chang\Downloads\Data\Knight\Media\Chapter38\Images\38_23Figure-F.jpg"/>
          <p:cNvPicPr>
            <a:picLocks noChangeAspect="1" noChangeArrowheads="1"/>
          </p:cNvPicPr>
          <p:nvPr/>
        </p:nvPicPr>
        <p:blipFill>
          <a:blip r:embed="rId5">
            <a:extLst>
              <a:ext uri="{28A0092B-C50C-407E-A947-70E740481C1C}">
                <a14:useLocalDpi xmlns:a14="http://schemas.microsoft.com/office/drawing/2010/main" val="0"/>
              </a:ext>
            </a:extLst>
          </a:blip>
          <a:srcRect l="43266" t="15286" b="43950"/>
          <a:stretch>
            <a:fillRect/>
          </a:stretch>
        </p:blipFill>
        <p:spPr bwMode="auto">
          <a:xfrm>
            <a:off x="5745573" y="795338"/>
            <a:ext cx="2809055"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FBEA47A-C2C1-164A-BFF5-994D7F05CDBB}"/>
              </a:ext>
            </a:extLst>
          </p:cNvPr>
          <p:cNvSpPr/>
          <p:nvPr/>
        </p:nvSpPr>
        <p:spPr>
          <a:xfrm>
            <a:off x="4830763" y="1208088"/>
            <a:ext cx="663575" cy="27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4" presetClass="entr" presetSubtype="16"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800"/>
                                        <p:tgtEl>
                                          <p:spTgt spid="23"/>
                                        </p:tgtEl>
                                      </p:cBhvr>
                                    </p:animEffect>
                                  </p:childTnLst>
                                </p:cTn>
                              </p:par>
                              <p:par>
                                <p:cTn id="11" presetID="17" presetClass="entr" presetSubtype="10" fill="hold" nodeType="withEffect">
                                  <p:stCondLst>
                                    <p:cond delay="7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400" fill="hold"/>
                                        <p:tgtEl>
                                          <p:spTgt spid="32"/>
                                        </p:tgtEl>
                                        <p:attrNameLst>
                                          <p:attrName>ppt_w</p:attrName>
                                        </p:attrNameLst>
                                      </p:cBhvr>
                                      <p:tavLst>
                                        <p:tav tm="0">
                                          <p:val>
                                            <p:fltVal val="0"/>
                                          </p:val>
                                        </p:tav>
                                        <p:tav tm="100000">
                                          <p:val>
                                            <p:strVal val="#ppt_w"/>
                                          </p:val>
                                        </p:tav>
                                      </p:tavLst>
                                    </p:anim>
                                    <p:anim calcmode="lin" valueType="num">
                                      <p:cBhvr>
                                        <p:cTn id="14" dur="400" fill="hold"/>
                                        <p:tgtEl>
                                          <p:spTgt spid="32"/>
                                        </p:tgtEl>
                                        <p:attrNameLst>
                                          <p:attrName>ppt_h</p:attrName>
                                        </p:attrNameLst>
                                      </p:cBhvr>
                                      <p:tavLst>
                                        <p:tav tm="0">
                                          <p:val>
                                            <p:strVal val="#ppt_h"/>
                                          </p:val>
                                        </p:tav>
                                        <p:tav tm="100000">
                                          <p:val>
                                            <p:strVal val="#ppt_h"/>
                                          </p:val>
                                        </p:tav>
                                      </p:tavLst>
                                    </p:anim>
                                  </p:childTnLst>
                                </p:cTn>
                              </p:par>
                              <p:par>
                                <p:cTn id="15" presetID="1" presetClass="entr" presetSubtype="0" fill="hold" grpId="0" nodeType="withEffect">
                                  <p:stCondLst>
                                    <p:cond delay="1100"/>
                                  </p:stCondLst>
                                  <p:childTnLst>
                                    <p:set>
                                      <p:cBhvr>
                                        <p:cTn id="16" dur="1" fill="hold">
                                          <p:stCondLst>
                                            <p:cond delay="0"/>
                                          </p:stCondLst>
                                        </p:cTn>
                                        <p:tgtEl>
                                          <p:spTgt spid="28"/>
                                        </p:tgtEl>
                                        <p:attrNameLst>
                                          <p:attrName>style.visibility</p:attrName>
                                        </p:attrNameLst>
                                      </p:cBhvr>
                                      <p:to>
                                        <p:strVal val="visible"/>
                                      </p:to>
                                    </p:set>
                                  </p:childTnLst>
                                </p:cTn>
                              </p:par>
                              <p:par>
                                <p:cTn id="17" presetID="17" presetClass="entr" presetSubtype="10"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strVal val="#ppt_h"/>
                                          </p:val>
                                        </p:tav>
                                        <p:tav tm="100000">
                                          <p:val>
                                            <p:strVal val="#ppt_h"/>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矩形 25"/>
          <p:cNvSpPr>
            <a:spLocks noChangeArrowheads="1"/>
          </p:cNvSpPr>
          <p:nvPr/>
        </p:nvSpPr>
        <p:spPr bwMode="auto">
          <a:xfrm>
            <a:off x="2555875" y="2214832"/>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24" name="橢圓 23"/>
          <p:cNvSpPr/>
          <p:nvPr/>
        </p:nvSpPr>
        <p:spPr>
          <a:xfrm>
            <a:off x="3205162" y="3078432"/>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636837" y="2586307"/>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5237" name="矩形 24"/>
          <p:cNvSpPr>
            <a:spLocks noChangeArrowheads="1"/>
          </p:cNvSpPr>
          <p:nvPr/>
        </p:nvSpPr>
        <p:spPr bwMode="auto">
          <a:xfrm>
            <a:off x="2628900" y="2214832"/>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5238" name="矩形 26"/>
          <p:cNvSpPr>
            <a:spLocks noChangeArrowheads="1"/>
          </p:cNvSpPr>
          <p:nvPr/>
        </p:nvSpPr>
        <p:spPr bwMode="auto">
          <a:xfrm>
            <a:off x="4284662" y="2173557"/>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068762" y="2430732"/>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572000" y="3294332"/>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5241"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l="4591" b="37914"/>
          <a:stretch>
            <a:fillRect/>
          </a:stretch>
        </p:blipFill>
        <p:spPr bwMode="auto">
          <a:xfrm>
            <a:off x="1908175" y="270145"/>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文字方塊 29"/>
          <p:cNvSpPr txBox="1">
            <a:spLocks noChangeArrowheads="1"/>
          </p:cNvSpPr>
          <p:nvPr/>
        </p:nvSpPr>
        <p:spPr bwMode="auto">
          <a:xfrm>
            <a:off x="2051843" y="5301208"/>
            <a:ext cx="504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這躍遷是一個量子的，非連續性的，跳躍！</a:t>
            </a:r>
          </a:p>
        </p:txBody>
      </p:sp>
      <p:sp>
        <p:nvSpPr>
          <p:cNvPr id="95243" name="矩形 30"/>
          <p:cNvSpPr>
            <a:spLocks noChangeArrowheads="1"/>
          </p:cNvSpPr>
          <p:nvPr/>
        </p:nvSpPr>
        <p:spPr bwMode="auto">
          <a:xfrm>
            <a:off x="2268537" y="1638570"/>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極細的譜線顯示躍遷是沒有過程的</a:t>
            </a:r>
            <a:endParaRPr lang="en-US" altLang="zh-TW" sz="1800"/>
          </a:p>
        </p:txBody>
      </p:sp>
      <p:sp>
        <p:nvSpPr>
          <p:cNvPr id="15" name="笑臉 14"/>
          <p:cNvSpPr/>
          <p:nvPr/>
        </p:nvSpPr>
        <p:spPr>
          <a:xfrm>
            <a:off x="4068762" y="2430732"/>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笑臉 15"/>
          <p:cNvSpPr/>
          <p:nvPr/>
        </p:nvSpPr>
        <p:spPr>
          <a:xfrm>
            <a:off x="5076825" y="2718070"/>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矩形 6">
            <a:extLst>
              <a:ext uri="{FF2B5EF4-FFF2-40B4-BE49-F238E27FC236}">
                <a16:creationId xmlns:a16="http://schemas.microsoft.com/office/drawing/2014/main" id="{B1151C3C-F24B-A8A8-74AD-8AA796880321}"/>
              </a:ext>
            </a:extLst>
          </p:cNvPr>
          <p:cNvSpPr>
            <a:spLocks noChangeArrowheads="1"/>
          </p:cNvSpPr>
          <p:nvPr/>
        </p:nvSpPr>
        <p:spPr bwMode="auto">
          <a:xfrm>
            <a:off x="2052637" y="5721620"/>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躍遷的過程如何描述？兩個軌道之間是禁止區，</a:t>
            </a:r>
            <a:endParaRPr lang="zh-TW" altLang="en-US" sz="1800" dirty="0"/>
          </a:p>
        </p:txBody>
      </p:sp>
      <p:sp>
        <p:nvSpPr>
          <p:cNvPr id="5" name="矩形 1">
            <a:extLst>
              <a:ext uri="{FF2B5EF4-FFF2-40B4-BE49-F238E27FC236}">
                <a16:creationId xmlns:a16="http://schemas.microsoft.com/office/drawing/2014/main" id="{82E0C8DB-D4BA-A3D0-BBA8-0B14C21459A4}"/>
              </a:ext>
            </a:extLst>
          </p:cNvPr>
          <p:cNvSpPr/>
          <p:nvPr/>
        </p:nvSpPr>
        <p:spPr>
          <a:xfrm>
            <a:off x="2050776" y="6164416"/>
            <a:ext cx="6402078" cy="369332"/>
          </a:xfrm>
          <a:prstGeom prst="rect">
            <a:avLst/>
          </a:prstGeom>
        </p:spPr>
        <p:txBody>
          <a:bodyPr wrap="square">
            <a:spAutoFit/>
          </a:bodyPr>
          <a:lstStyle/>
          <a:p>
            <a:r>
              <a:rPr lang="zh-TW" altLang="en-US" sz="1800" dirty="0">
                <a:solidFill>
                  <a:srgbClr val="FF0000"/>
                </a:solidFill>
              </a:rPr>
              <a:t>那麼如何從一個軌道跳到另一個軌道而不會踏到禁止區？</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2.77778E-6 -2.22222E-6 L 0.25 -0.33287 " pathEditMode="relative" rAng="0" ptsTypes="AA">
                                      <p:cBhvr>
                                        <p:cTn id="16" dur="2000" fill="hold"/>
                                        <p:tgtEl>
                                          <p:spTgt spid="16"/>
                                        </p:tgtEl>
                                        <p:attrNameLst>
                                          <p:attrName>ppt_x</p:attrName>
                                          <p:attrName>ppt_y</p:attrName>
                                        </p:attrNameLst>
                                      </p:cBhvr>
                                      <p:rCtr x="12500"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9413" y="2520032"/>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75176" y="2478757"/>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000898" y="874623"/>
            <a:ext cx="7963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躍遷沒有過程，我們將沒有過程的細節來決定這躍遷何時發生，要到那兒去。</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013" y="2243807"/>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88366" y="3179738"/>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82070" y="3467770"/>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82071" y="3827388"/>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000898" y="1340768"/>
            <a:ext cx="760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躍遷的終點與時間只能由起始條件決定！</a:t>
            </a:r>
          </a:p>
        </p:txBody>
      </p:sp>
    </p:spTree>
    <p:extLst>
      <p:ext uri="{BB962C8B-B14F-4D97-AF65-F5344CB8AC3E}">
        <p14:creationId xmlns:p14="http://schemas.microsoft.com/office/powerpoint/2010/main" val="33068095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1697076" y="40466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895327" y="4596621"/>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80434" y="459662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380434" y="639159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895327" y="6377922"/>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895327" y="459662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1672110" y="1365325"/>
            <a:ext cx="426652" cy="42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1040041" y="40466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697076" y="40448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笑臉 12"/>
          <p:cNvSpPr/>
          <p:nvPr/>
        </p:nvSpPr>
        <p:spPr>
          <a:xfrm>
            <a:off x="3281251" y="1690134"/>
            <a:ext cx="576263" cy="5762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文字方塊 6"/>
          <p:cNvSpPr txBox="1"/>
          <p:nvPr/>
        </p:nvSpPr>
        <p:spPr bwMode="auto">
          <a:xfrm>
            <a:off x="2921212" y="239270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電子在原子中處於離散的能態，</a:t>
            </a:r>
            <a:endParaRPr lang="en-US" altLang="zh-TW" sz="1800" dirty="0"/>
          </a:p>
        </p:txBody>
      </p:sp>
      <p:sp>
        <p:nvSpPr>
          <p:cNvPr id="8" name="文字方塊 7"/>
          <p:cNvSpPr txBox="1"/>
          <p:nvPr/>
        </p:nvSpPr>
        <p:spPr bwMode="auto">
          <a:xfrm>
            <a:off x="2921212" y="2824748"/>
            <a:ext cx="6043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solidFill>
                  <a:srgbClr val="FF0000"/>
                </a:solidFill>
              </a:rPr>
              <a:t>任意兩顆電子，若處於原子內的同樣狀態，將完全相同。</a:t>
            </a:r>
          </a:p>
        </p:txBody>
      </p:sp>
      <p:sp>
        <p:nvSpPr>
          <p:cNvPr id="14" name="文字方塊 13"/>
          <p:cNvSpPr txBox="1"/>
          <p:nvPr/>
        </p:nvSpPr>
        <p:spPr bwMode="auto">
          <a:xfrm>
            <a:off x="2849204" y="4864311"/>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古典的電子在原子中處於連續的軌道，</a:t>
            </a:r>
            <a:endParaRPr lang="en-US" altLang="zh-TW" sz="1800" dirty="0"/>
          </a:p>
        </p:txBody>
      </p:sp>
      <p:sp>
        <p:nvSpPr>
          <p:cNvPr id="15" name="文字方塊 14"/>
          <p:cNvSpPr txBox="1"/>
          <p:nvPr/>
        </p:nvSpPr>
        <p:spPr bwMode="auto">
          <a:xfrm>
            <a:off x="2849204" y="5296359"/>
            <a:ext cx="6115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軌道的大小可以連續的微調，起始條件可以有細微差異。</a:t>
            </a:r>
          </a:p>
        </p:txBody>
      </p:sp>
      <p:sp>
        <p:nvSpPr>
          <p:cNvPr id="16" name="文字方塊 15"/>
          <p:cNvSpPr txBox="1"/>
          <p:nvPr/>
        </p:nvSpPr>
        <p:spPr bwMode="auto">
          <a:xfrm>
            <a:off x="2849204" y="5728407"/>
            <a:ext cx="460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沒有任何兩顆電子的狀態是完全相同的。</a:t>
            </a:r>
          </a:p>
        </p:txBody>
      </p:sp>
      <p:sp>
        <p:nvSpPr>
          <p:cNvPr id="17" name="文字方塊 16"/>
          <p:cNvSpPr txBox="1"/>
          <p:nvPr/>
        </p:nvSpPr>
        <p:spPr bwMode="auto">
          <a:xfrm>
            <a:off x="2921212" y="692696"/>
            <a:ext cx="5539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可是，由相同的激態出發，起始條件是完全相同的！</a:t>
            </a:r>
          </a:p>
        </p:txBody>
      </p:sp>
      <p:sp>
        <p:nvSpPr>
          <p:cNvPr id="18" name="TextBox 17">
            <a:extLst>
              <a:ext uri="{FF2B5EF4-FFF2-40B4-BE49-F238E27FC236}">
                <a16:creationId xmlns:a16="http://schemas.microsoft.com/office/drawing/2014/main" id="{20BC6BF1-9495-5048-B7F8-6BAA9BC948A4}"/>
              </a:ext>
            </a:extLst>
          </p:cNvPr>
          <p:cNvSpPr txBox="1"/>
          <p:nvPr/>
        </p:nvSpPr>
        <p:spPr>
          <a:xfrm>
            <a:off x="2921212" y="3259173"/>
            <a:ext cx="5539220" cy="369332"/>
          </a:xfrm>
          <a:prstGeom prst="rect">
            <a:avLst/>
          </a:prstGeom>
          <a:noFill/>
        </p:spPr>
        <p:txBody>
          <a:bodyPr wrap="square" rtlCol="0">
            <a:spAutoFit/>
          </a:bodyPr>
          <a:lstStyle/>
          <a:p>
            <a:r>
              <a:rPr lang="en-TW" sz="1800" b="0" dirty="0">
                <a:solidFill>
                  <a:srgbClr val="FF0000"/>
                </a:solidFill>
                <a:latin typeface="Cambria Math"/>
              </a:rPr>
              <a:t>這類似數位的1與0</a:t>
            </a:r>
            <a:r>
              <a:rPr lang="en-TW" sz="1800" dirty="0">
                <a:solidFill>
                  <a:srgbClr val="FF0000"/>
                </a:solidFill>
                <a:latin typeface="Cambria Math"/>
              </a:rPr>
              <a:t>，所有的 1 都是完全相同</a:t>
            </a:r>
            <a:r>
              <a:rPr lang="en-TW" sz="1800" b="0" dirty="0">
                <a:solidFill>
                  <a:srgbClr val="FF0000"/>
                </a:solidFill>
                <a:latin typeface="Cambria Math"/>
              </a:rPr>
              <a:t>。</a:t>
            </a:r>
          </a:p>
        </p:txBody>
      </p:sp>
    </p:spTree>
    <p:extLst>
      <p:ext uri="{BB962C8B-B14F-4D97-AF65-F5344CB8AC3E}">
        <p14:creationId xmlns:p14="http://schemas.microsoft.com/office/powerpoint/2010/main" val="51275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p:bldP spid="15" grpId="0"/>
      <p:bldP spid="1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0910" y="1329134"/>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66673" y="1287859"/>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510" y="1052909"/>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79863" y="1988840"/>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文字方塊 18"/>
          <p:cNvSpPr txBox="1">
            <a:spLocks noChangeArrowheads="1"/>
          </p:cNvSpPr>
          <p:nvPr/>
        </p:nvSpPr>
        <p:spPr bwMode="auto">
          <a:xfrm>
            <a:off x="1173568" y="4745062"/>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處於同樣軌道的電子，狀態完全相同，照理說就只能在同時開始躍遷！</a:t>
            </a:r>
          </a:p>
        </p:txBody>
      </p:sp>
      <p:sp>
        <p:nvSpPr>
          <p:cNvPr id="96264" name="文字方塊 19"/>
          <p:cNvSpPr txBox="1">
            <a:spLocks noChangeArrowheads="1"/>
          </p:cNvSpPr>
          <p:nvPr/>
        </p:nvSpPr>
        <p:spPr bwMode="auto">
          <a:xfrm>
            <a:off x="1173568" y="524988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實驗上應該看到一群同樣激發原子的向下躍遷是同時發生。</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73567" y="2276872"/>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73568" y="2636490"/>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655713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397066" y="1900519"/>
            <a:ext cx="4610777" cy="322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文字方塊 2"/>
          <p:cNvSpPr txBox="1">
            <a:spLocks noChangeArrowheads="1"/>
          </p:cNvSpPr>
          <p:nvPr/>
        </p:nvSpPr>
        <p:spPr bwMode="auto">
          <a:xfrm>
            <a:off x="1403648" y="527155"/>
            <a:ext cx="478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但事實是：觀測一大群已激發的原子：</a:t>
            </a:r>
          </a:p>
        </p:txBody>
      </p:sp>
      <mc:AlternateContent xmlns:mc="http://schemas.openxmlformats.org/markup-compatibility/2006" xmlns:a14="http://schemas.microsoft.com/office/drawing/2010/main">
        <mc:Choice Requires="a14">
          <p:sp>
            <p:nvSpPr>
              <p:cNvPr id="72713" name="文字方塊 9"/>
              <p:cNvSpPr txBox="1">
                <a:spLocks noChangeArrowheads="1"/>
              </p:cNvSpPr>
              <p:nvPr/>
            </p:nvSpPr>
            <p:spPr bwMode="auto">
              <a:xfrm>
                <a:off x="1403647" y="966356"/>
                <a:ext cx="50023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經過時間</a:t>
                </a:r>
                <a14:m>
                  <m:oMath xmlns:m="http://schemas.openxmlformats.org/officeDocument/2006/math">
                    <m:r>
                      <a:rPr lang="en-US" altLang="zh-TW" sz="1800" b="0" i="1" smtClean="0">
                        <a:latin typeface="Cambria Math"/>
                      </a:rPr>
                      <m:t>𝑡</m:t>
                    </m:r>
                    <m:r>
                      <a:rPr lang="zh-TW" altLang="en-US" sz="1800" b="0" i="1" smtClean="0">
                        <a:latin typeface="Cambria Math"/>
                      </a:rPr>
                      <m:t>後</m:t>
                    </m:r>
                  </m:oMath>
                </a14:m>
                <a:r>
                  <a:rPr lang="zh-TW" altLang="en-US" sz="1800" dirty="0"/>
                  <a:t>尚未躍遷的數量是時間</a:t>
                </a:r>
                <a14:m>
                  <m:oMath xmlns:m="http://schemas.openxmlformats.org/officeDocument/2006/math">
                    <m:r>
                      <a:rPr lang="en-US" altLang="zh-TW" sz="1800" i="1">
                        <a:latin typeface="Cambria Math"/>
                      </a:rPr>
                      <m:t>𝑡</m:t>
                    </m:r>
                  </m:oMath>
                </a14:m>
                <a:r>
                  <a:rPr lang="zh-TW" altLang="en-US" sz="1800" dirty="0"/>
                  <a:t>的指數函數</a:t>
                </a:r>
              </a:p>
            </p:txBody>
          </p:sp>
        </mc:Choice>
        <mc:Fallback xmlns="">
          <p:sp>
            <p:nvSpPr>
              <p:cNvPr id="72713" name="文字方塊 9"/>
              <p:cNvSpPr txBox="1">
                <a:spLocks noRot="1" noChangeAspect="1" noMove="1" noResize="1" noEditPoints="1" noAdjustHandles="1" noChangeArrowheads="1" noChangeShapeType="1" noTextEdit="1"/>
              </p:cNvSpPr>
              <p:nvPr/>
            </p:nvSpPr>
            <p:spPr bwMode="auto">
              <a:xfrm>
                <a:off x="1403647" y="966356"/>
                <a:ext cx="5002353" cy="369332"/>
              </a:xfrm>
              <a:prstGeom prst="rect">
                <a:avLst/>
              </a:prstGeom>
              <a:blipFill rotWithShape="1">
                <a:blip r:embed="rId3"/>
                <a:stretch>
                  <a:fillRect l="-974" t="-6667" r="-12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2" name="笑臉 11"/>
          <p:cNvSpPr/>
          <p:nvPr/>
        </p:nvSpPr>
        <p:spPr>
          <a:xfrm>
            <a:off x="5580112" y="532320"/>
            <a:ext cx="288033" cy="25975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397065" y="5212337"/>
            <a:ext cx="6457165" cy="369332"/>
          </a:xfrm>
          <a:prstGeom prst="rect">
            <a:avLst/>
          </a:prstGeom>
        </p:spPr>
        <p:txBody>
          <a:bodyPr wrap="square">
            <a:spAutoFit/>
          </a:bodyPr>
          <a:lstStyle/>
          <a:p>
            <a:pPr eaLnBrk="1" hangingPunct="1"/>
            <a:r>
              <a:rPr lang="zh-TW" altLang="en-US" sz="1800" dirty="0"/>
              <a:t>以上的觀測等於是重複一個完全相同的實驗許多次。</a:t>
            </a:r>
          </a:p>
        </p:txBody>
      </p:sp>
      <p:sp>
        <p:nvSpPr>
          <p:cNvPr id="4" name="矩形 3"/>
          <p:cNvSpPr/>
          <p:nvPr/>
        </p:nvSpPr>
        <p:spPr>
          <a:xfrm>
            <a:off x="1397066" y="5670485"/>
            <a:ext cx="6280202" cy="369332"/>
          </a:xfrm>
          <a:prstGeom prst="rect">
            <a:avLst/>
          </a:prstGeom>
        </p:spPr>
        <p:txBody>
          <a:bodyPr wrap="square">
            <a:spAutoFit/>
          </a:bodyPr>
          <a:lstStyle/>
          <a:p>
            <a:pPr eaLnBrk="1" hangingPunct="1"/>
            <a:r>
              <a:rPr lang="zh-TW" altLang="en-US" sz="1800" dirty="0"/>
              <a:t>而結果顯示，完全相同的實驗，所得的結果不會一樣。</a:t>
            </a:r>
          </a:p>
        </p:txBody>
      </p:sp>
      <mc:AlternateContent xmlns:mc="http://schemas.openxmlformats.org/markup-compatibility/2006" xmlns:a14="http://schemas.microsoft.com/office/drawing/2010/main">
        <mc:Choice Requires="a14">
          <p:sp>
            <p:nvSpPr>
              <p:cNvPr id="10" name="文字方塊 9"/>
              <p:cNvSpPr txBox="1"/>
              <p:nvPr/>
            </p:nvSpPr>
            <p:spPr bwMode="auto">
              <a:xfrm>
                <a:off x="6446473" y="953404"/>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6446473" y="953404"/>
                <a:ext cx="1407758" cy="382284"/>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
        <p:nvSpPr>
          <p:cNvPr id="11" name="文字方塊 9">
            <a:extLst>
              <a:ext uri="{FF2B5EF4-FFF2-40B4-BE49-F238E27FC236}">
                <a16:creationId xmlns:a16="http://schemas.microsoft.com/office/drawing/2014/main" id="{14211246-1066-6145-B4AD-EE807A132CAE}"/>
              </a:ext>
            </a:extLst>
          </p:cNvPr>
          <p:cNvSpPr txBox="1">
            <a:spLocks noChangeArrowheads="1"/>
          </p:cNvSpPr>
          <p:nvPr/>
        </p:nvSpPr>
        <p:spPr bwMode="auto">
          <a:xfrm>
            <a:off x="1397066" y="6140998"/>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p:sp>
        <p:nvSpPr>
          <p:cNvPr id="2" name="TextBox 1">
            <a:extLst>
              <a:ext uri="{FF2B5EF4-FFF2-40B4-BE49-F238E27FC236}">
                <a16:creationId xmlns:a16="http://schemas.microsoft.com/office/drawing/2014/main" id="{9D995288-3D10-4A46-A7F4-6A54E57084FB}"/>
              </a:ext>
            </a:extLst>
          </p:cNvPr>
          <p:cNvSpPr txBox="1"/>
          <p:nvPr/>
        </p:nvSpPr>
        <p:spPr>
          <a:xfrm>
            <a:off x="1403647" y="1442371"/>
            <a:ext cx="3744417" cy="369332"/>
          </a:xfrm>
          <a:prstGeom prst="rect">
            <a:avLst/>
          </a:prstGeom>
          <a:noFill/>
        </p:spPr>
        <p:txBody>
          <a:bodyPr wrap="square" rtlCol="0">
            <a:spAutoFit/>
          </a:bodyPr>
          <a:lstStyle/>
          <a:p>
            <a:r>
              <a:rPr lang="en-TW" sz="1800" b="0" dirty="0">
                <a:latin typeface="Cambria Math"/>
              </a:rPr>
              <a:t>有的躍遷得快，有的躍遷得慢！</a:t>
            </a:r>
          </a:p>
        </p:txBody>
      </p:sp>
    </p:spTree>
    <p:extLst>
      <p:ext uri="{BB962C8B-B14F-4D97-AF65-F5344CB8AC3E}">
        <p14:creationId xmlns:p14="http://schemas.microsoft.com/office/powerpoint/2010/main" val="21939362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15616" y="465313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農場的每一株菜都不同：即使一樣品種的菜，還是有先天與後天的差異。</a:t>
            </a:r>
          </a:p>
        </p:txBody>
      </p:sp>
      <p:sp>
        <p:nvSpPr>
          <p:cNvPr id="4" name="文字方塊 3"/>
          <p:cNvSpPr txBox="1"/>
          <p:nvPr/>
        </p:nvSpPr>
        <p:spPr bwMode="auto">
          <a:xfrm>
            <a:off x="1123504" y="5140041"/>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但每一個激發原子都是一模一樣的，無從分辨，</a:t>
            </a:r>
          </a:p>
        </p:txBody>
      </p:sp>
    </p:spTree>
    <p:extLst>
      <p:ext uri="{BB962C8B-B14F-4D97-AF65-F5344CB8AC3E}">
        <p14:creationId xmlns:p14="http://schemas.microsoft.com/office/powerpoint/2010/main" val="414717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le:A New System of Chemical Philosophy f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535310"/>
            <a:ext cx="3030207" cy="54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文字方塊 2"/>
          <p:cNvSpPr txBox="1">
            <a:spLocks noChangeArrowheads="1"/>
          </p:cNvSpPr>
          <p:nvPr/>
        </p:nvSpPr>
        <p:spPr bwMode="auto">
          <a:xfrm>
            <a:off x="2475789" y="4157458"/>
            <a:ext cx="2127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John Dalton</a:t>
            </a:r>
            <a:r>
              <a:rPr lang="zh-TW" altLang="en-US" sz="1800" dirty="0"/>
              <a:t> </a:t>
            </a:r>
            <a:r>
              <a:rPr lang="en-US" altLang="zh-TW" sz="1800" dirty="0"/>
              <a:t>(1808)</a:t>
            </a:r>
          </a:p>
        </p:txBody>
      </p:sp>
      <p:sp>
        <p:nvSpPr>
          <p:cNvPr id="20484" name="文字方塊 5"/>
          <p:cNvSpPr txBox="1">
            <a:spLocks noChangeArrowheads="1"/>
          </p:cNvSpPr>
          <p:nvPr/>
        </p:nvSpPr>
        <p:spPr bwMode="auto">
          <a:xfrm>
            <a:off x="539552" y="836712"/>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元素是由微小的</a:t>
            </a:r>
            <a:r>
              <a:rPr lang="zh-TW" altLang="en-US" sz="1800" dirty="0">
                <a:solidFill>
                  <a:srgbClr val="FF0000"/>
                </a:solidFill>
              </a:rPr>
              <a:t>不可分割的</a:t>
            </a:r>
            <a:r>
              <a:rPr lang="zh-TW" altLang="en-US" sz="1800" dirty="0"/>
              <a:t>粒子</a:t>
            </a:r>
            <a:r>
              <a:rPr lang="en-US" altLang="zh-TW" sz="1800" dirty="0"/>
              <a:t>:</a:t>
            </a:r>
            <a:r>
              <a:rPr lang="zh-TW" altLang="en-US" sz="1800" dirty="0"/>
              <a:t>原子構成。         </a:t>
            </a:r>
            <a:endParaRPr lang="en-US" altLang="zh-TW" sz="1800" dirty="0"/>
          </a:p>
        </p:txBody>
      </p:sp>
      <p:sp>
        <p:nvSpPr>
          <p:cNvPr id="2" name="文字方塊 1"/>
          <p:cNvSpPr txBox="1"/>
          <p:nvPr/>
        </p:nvSpPr>
        <p:spPr bwMode="auto">
          <a:xfrm>
            <a:off x="1763688" y="594928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化學家的原子論證實了探索組成成分是真的有用的！</a:t>
            </a:r>
          </a:p>
        </p:txBody>
      </p:sp>
      <p:pic>
        <p:nvPicPr>
          <p:cNvPr id="8" name="Picture 1" descr="http://www.chemistryland.com/CHM130W/05-EarlyAtom/DaltonsAtomMod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484784"/>
            <a:ext cx="3096344" cy="241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le:SS-dalton.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94" t="4520" r="5877" b="12138"/>
          <a:stretch/>
        </p:blipFill>
        <p:spPr bwMode="auto">
          <a:xfrm>
            <a:off x="467544" y="1496649"/>
            <a:ext cx="1814733" cy="25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838085" y="1932222"/>
            <a:ext cx="3314700" cy="2815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29"/>
          <p:cNvSpPr txBox="1">
            <a:spLocks noChangeArrowheads="1"/>
          </p:cNvSpPr>
          <p:nvPr/>
        </p:nvSpPr>
        <p:spPr bwMode="auto">
          <a:xfrm>
            <a:off x="1277148" y="491449"/>
            <a:ext cx="7687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而且，從同樣的穩定態出發，電子如何決定它要躍遷</a:t>
            </a:r>
            <a:r>
              <a:rPr lang="en-US" altLang="zh-TW" sz="1800" dirty="0"/>
              <a:t>”</a:t>
            </a:r>
            <a:r>
              <a:rPr lang="zh-TW" altLang="en-US" sz="1800" dirty="0"/>
              <a:t>跳</a:t>
            </a:r>
            <a:r>
              <a:rPr lang="en-US" altLang="zh-TW" sz="1800" dirty="0"/>
              <a:t>”</a:t>
            </a:r>
            <a:r>
              <a:rPr lang="zh-TW" altLang="en-US" sz="1800" dirty="0"/>
              <a:t>到那一個狀態？</a:t>
            </a:r>
          </a:p>
        </p:txBody>
      </p:sp>
      <p:sp>
        <p:nvSpPr>
          <p:cNvPr id="5" name="文字方塊 4"/>
          <p:cNvSpPr txBox="1"/>
          <p:nvPr/>
        </p:nvSpPr>
        <p:spPr bwMode="auto">
          <a:xfrm>
            <a:off x="4279171" y="2005827"/>
            <a:ext cx="44644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How does an electron decide which stationary state to pass to and when to go? You would have to assume that the electron knows beforehand where it is going to stop.        </a:t>
            </a:r>
            <a:endParaRPr lang="zh-TW" altLang="en-US" sz="1800" dirty="0"/>
          </a:p>
        </p:txBody>
      </p:sp>
      <p:sp>
        <p:nvSpPr>
          <p:cNvPr id="6" name="文字方塊 5"/>
          <p:cNvSpPr txBox="1"/>
          <p:nvPr/>
        </p:nvSpPr>
        <p:spPr bwMode="auto">
          <a:xfrm>
            <a:off x="5389717" y="3771949"/>
            <a:ext cx="266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Criticism by Rutherford</a:t>
            </a:r>
            <a:endParaRPr lang="zh-TW" altLang="en-US" sz="1800" dirty="0"/>
          </a:p>
        </p:txBody>
      </p:sp>
      <p:sp>
        <p:nvSpPr>
          <p:cNvPr id="7" name="文字方塊 6"/>
          <p:cNvSpPr txBox="1"/>
          <p:nvPr/>
        </p:nvSpPr>
        <p:spPr bwMode="auto">
          <a:xfrm>
            <a:off x="1277148" y="952241"/>
            <a:ext cx="4442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你必須假設電子事先得知道他要停在哪裡，</a:t>
            </a:r>
          </a:p>
        </p:txBody>
      </p:sp>
      <p:sp>
        <p:nvSpPr>
          <p:cNvPr id="8" name="文字方塊 7"/>
          <p:cNvSpPr txBox="1"/>
          <p:nvPr/>
        </p:nvSpPr>
        <p:spPr bwMode="auto">
          <a:xfrm>
            <a:off x="1316981" y="4797152"/>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電子所停的軌道的果，必定在出發時就必須有一個因！</a:t>
            </a:r>
          </a:p>
        </p:txBody>
      </p:sp>
      <p:sp>
        <p:nvSpPr>
          <p:cNvPr id="9" name="文字方塊 8"/>
          <p:cNvSpPr txBox="1"/>
          <p:nvPr/>
        </p:nvSpPr>
        <p:spPr bwMode="auto">
          <a:xfrm>
            <a:off x="1301376" y="6132922"/>
            <a:ext cx="628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量子躍遷的觀念與物理內在的因果律可能是牴觸的！</a:t>
            </a:r>
          </a:p>
        </p:txBody>
      </p:sp>
      <p:sp>
        <p:nvSpPr>
          <p:cNvPr id="11" name="文字方塊 10"/>
          <p:cNvSpPr txBox="1"/>
          <p:nvPr/>
        </p:nvSpPr>
        <p:spPr bwMode="auto">
          <a:xfrm>
            <a:off x="1301376" y="5669545"/>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在量子躍遷中，同樣的因卻造成不同的果！</a:t>
            </a:r>
          </a:p>
        </p:txBody>
      </p:sp>
      <p:sp>
        <p:nvSpPr>
          <p:cNvPr id="12" name="文字方塊 18"/>
          <p:cNvSpPr txBox="1">
            <a:spLocks noChangeArrowheads="1"/>
          </p:cNvSpPr>
          <p:nvPr/>
        </p:nvSpPr>
        <p:spPr bwMode="auto">
          <a:xfrm>
            <a:off x="1319210" y="5250248"/>
            <a:ext cx="414211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但處於同樣軌道的電子，狀態完全相同，</a:t>
            </a:r>
          </a:p>
        </p:txBody>
      </p:sp>
      <p:pic>
        <p:nvPicPr>
          <p:cNvPr id="14" name="Picture 2" descr="solvay"/>
          <p:cNvPicPr>
            <a:picLocks noChangeAspect="1" noChangeArrowheads="1"/>
          </p:cNvPicPr>
          <p:nvPr/>
        </p:nvPicPr>
        <p:blipFill rotWithShape="1">
          <a:blip r:embed="rId2">
            <a:extLst>
              <a:ext uri="{28A0092B-C50C-407E-A947-70E740481C1C}">
                <a14:useLocalDpi xmlns:a14="http://schemas.microsoft.com/office/drawing/2010/main" val="0"/>
              </a:ext>
            </a:extLst>
          </a:blip>
          <a:srcRect l="81099" t="4025" r="9450" b="81997"/>
          <a:stretch/>
        </p:blipFill>
        <p:spPr bwMode="auto">
          <a:xfrm>
            <a:off x="7353555" y="5272867"/>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ile:Hydrogen transitions.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85" y="2261718"/>
            <a:ext cx="3314700" cy="2486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11" descr="http://tbn0.google.com/images?q=tbn:j1F_7_GS3oPerM:http://p6.p.pixnet.net/albums/userpics/6/4/19364/1178427098.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4683" y="1923694"/>
            <a:ext cx="707237" cy="5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descr="\\psf\Home\Downloads\image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532" y="3596498"/>
            <a:ext cx="933550" cy="11011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D50C54-060A-1A47-AFB2-BB120D7A673B}"/>
                  </a:ext>
                </a:extLst>
              </p:cNvPr>
              <p:cNvSpPr txBox="1"/>
              <p:nvPr/>
            </p:nvSpPr>
            <p:spPr>
              <a:xfrm>
                <a:off x="1262821" y="1429161"/>
                <a:ext cx="7128792" cy="369332"/>
              </a:xfrm>
              <a:prstGeom prst="rect">
                <a:avLst/>
              </a:prstGeom>
              <a:noFill/>
            </p:spPr>
            <p:txBody>
              <a:bodyPr wrap="square" rtlCol="0">
                <a:spAutoFit/>
              </a:bodyPr>
              <a:lstStyle/>
              <a:p>
                <a:r>
                  <a:rPr lang="en-TW" sz="1800" b="0" dirty="0">
                    <a:latin typeface="Cambria Math"/>
                  </a:rPr>
                  <a:t>從</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=6</m:t>
                    </m:r>
                  </m:oMath>
                </a14:m>
                <a:r>
                  <a:rPr lang="en-TW" sz="1800" b="0" dirty="0">
                    <a:latin typeface="Cambria Math"/>
                  </a:rPr>
                  <a:t>出發的電子，必須事先決定它是跳到</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=2</m:t>
                    </m:r>
                  </m:oMath>
                </a14:m>
                <a:r>
                  <a:rPr lang="en-TW" sz="1800" b="0" dirty="0">
                    <a:latin typeface="Cambria Math"/>
                  </a:rPr>
                  <a:t>還是</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=3</m:t>
                    </m:r>
                  </m:oMath>
                </a14:m>
                <a:r>
                  <a:rPr lang="en-TW" sz="1800" b="0" dirty="0">
                    <a:latin typeface="Cambria Math"/>
                  </a:rPr>
                  <a:t>。</a:t>
                </a:r>
              </a:p>
            </p:txBody>
          </p:sp>
        </mc:Choice>
        <mc:Fallback xmlns="">
          <p:sp>
            <p:nvSpPr>
              <p:cNvPr id="10" name="TextBox 9">
                <a:extLst>
                  <a:ext uri="{FF2B5EF4-FFF2-40B4-BE49-F238E27FC236}">
                    <a16:creationId xmlns:a16="http://schemas.microsoft.com/office/drawing/2014/main" id="{4CD50C54-060A-1A47-AFB2-BB120D7A673B}"/>
                  </a:ext>
                </a:extLst>
              </p:cNvPr>
              <p:cNvSpPr txBox="1">
                <a:spLocks noRot="1" noChangeAspect="1" noMove="1" noResize="1" noEditPoints="1" noAdjustHandles="1" noChangeArrowheads="1" noChangeShapeType="1" noTextEdit="1"/>
              </p:cNvSpPr>
              <p:nvPr/>
            </p:nvSpPr>
            <p:spPr>
              <a:xfrm>
                <a:off x="1262821" y="1429161"/>
                <a:ext cx="7128792" cy="369332"/>
              </a:xfrm>
              <a:prstGeom prst="rect">
                <a:avLst/>
              </a:prstGeom>
              <a:blipFill>
                <a:blip r:embed="rId8"/>
                <a:stretch>
                  <a:fillRect l="-712"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5288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7698"/>
                                        </p:tgtEl>
                                        <p:attrNameLst>
                                          <p:attrName>style.visibility</p:attrName>
                                        </p:attrNameLst>
                                      </p:cBhvr>
                                      <p:to>
                                        <p:strVal val="visible"/>
                                      </p:to>
                                    </p:set>
                                    <p:anim calcmode="lin" valueType="num">
                                      <p:cBhvr additive="base">
                                        <p:cTn id="15" dur="500" fill="hold"/>
                                        <p:tgtEl>
                                          <p:spTgt spid="157698"/>
                                        </p:tgtEl>
                                        <p:attrNameLst>
                                          <p:attrName>ppt_x</p:attrName>
                                        </p:attrNameLst>
                                      </p:cBhvr>
                                      <p:tavLst>
                                        <p:tav tm="0">
                                          <p:val>
                                            <p:strVal val="#ppt_x"/>
                                          </p:val>
                                        </p:tav>
                                        <p:tav tm="100000">
                                          <p:val>
                                            <p:strVal val="#ppt_x"/>
                                          </p:val>
                                        </p:tav>
                                      </p:tavLst>
                                    </p:anim>
                                    <p:anim calcmode="lin" valueType="num">
                                      <p:cBhvr additive="base">
                                        <p:cTn id="16"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笑臉 3"/>
          <p:cNvSpPr/>
          <p:nvPr/>
        </p:nvSpPr>
        <p:spPr>
          <a:xfrm>
            <a:off x="1986706" y="4796827"/>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697906" y="4504727"/>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710606" y="5288952"/>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772518" y="4225327"/>
                <a:ext cx="5000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l-GR" altLang="zh-TW" sz="1600" i="1" dirty="0" smtClean="0">
                          <a:latin typeface="Cambria Math"/>
                        </a:rPr>
                        <m:t>𝜆</m:t>
                      </m:r>
                    </m:oMath>
                  </m:oMathPara>
                </a14:m>
                <a:endParaRPr lang="zh-TW" altLang="en-US" sz="16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772518" y="4225327"/>
                <a:ext cx="500063" cy="338554"/>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笑臉 7"/>
          <p:cNvSpPr/>
          <p:nvPr/>
        </p:nvSpPr>
        <p:spPr>
          <a:xfrm>
            <a:off x="3986956" y="5439764"/>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772518" y="5582639"/>
                <a:ext cx="876686"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1−</m:t>
                      </m:r>
                      <m:r>
                        <a:rPr lang="el-GR" altLang="zh-TW" sz="1600" i="1" dirty="0">
                          <a:latin typeface="Cambria Math"/>
                        </a:rPr>
                        <m:t>𝜆</m:t>
                      </m:r>
                    </m:oMath>
                  </m:oMathPara>
                </a14:m>
                <a:endParaRPr lang="zh-TW" altLang="en-US" sz="16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772518" y="5582639"/>
                <a:ext cx="876686" cy="338554"/>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71689" name="文字方塊 9"/>
          <p:cNvSpPr txBox="1">
            <a:spLocks noChangeArrowheads="1"/>
          </p:cNvSpPr>
          <p:nvPr/>
        </p:nvSpPr>
        <p:spPr bwMode="auto">
          <a:xfrm>
            <a:off x="4187015" y="4725144"/>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每單位時間躍遷機率為 </a:t>
            </a:r>
            <a:r>
              <a:rPr lang="el-GR" altLang="zh-TW" sz="1800" i="1" dirty="0"/>
              <a:t>λ</a:t>
            </a:r>
            <a:endParaRPr lang="zh-TW" altLang="en-US" sz="1800" i="1" dirty="0"/>
          </a:p>
        </p:txBody>
      </p:sp>
      <p:sp>
        <p:nvSpPr>
          <p:cNvPr id="71690" name="矩形 10"/>
          <p:cNvSpPr>
            <a:spLocks noChangeArrowheads="1"/>
          </p:cNvSpPr>
          <p:nvPr/>
        </p:nvSpPr>
        <p:spPr bwMode="auto">
          <a:xfrm>
            <a:off x="980956" y="6021288"/>
            <a:ext cx="7735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我們無法預測單一一顆激發原子何時及是否躍遷，但能預測它躍遷的機率。</a:t>
            </a:r>
          </a:p>
        </p:txBody>
      </p:sp>
      <p:sp>
        <p:nvSpPr>
          <p:cNvPr id="11" name="文字方塊 9"/>
          <p:cNvSpPr txBox="1">
            <a:spLocks noChangeArrowheads="1"/>
          </p:cNvSpPr>
          <p:nvPr/>
        </p:nvSpPr>
        <p:spPr bwMode="auto">
          <a:xfrm>
            <a:off x="957327" y="400420"/>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mc:AlternateContent xmlns:mc="http://schemas.openxmlformats.org/markup-compatibility/2006" xmlns:a14="http://schemas.microsoft.com/office/drawing/2010/main">
        <mc:Choice Requires="a14">
          <p:sp>
            <p:nvSpPr>
              <p:cNvPr id="15" name="文字方塊 6"/>
              <p:cNvSpPr txBox="1">
                <a:spLocks noChangeArrowheads="1"/>
              </p:cNvSpPr>
              <p:nvPr/>
            </p:nvSpPr>
            <p:spPr bwMode="auto">
              <a:xfrm>
                <a:off x="4083892" y="2764626"/>
                <a:ext cx="4214812"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l-GR" altLang="zh-TW" sz="1800" i="1" dirty="0" smtClean="0">
                        <a:latin typeface="Cambria Math"/>
                      </a:rPr>
                      <m:t>𝜆</m:t>
                    </m:r>
                    <m:r>
                      <a:rPr lang="en-US" altLang="zh-TW" sz="1800" i="1" dirty="0">
                        <a:latin typeface="Cambria Math"/>
                      </a:rPr>
                      <m:t>𝑁</m:t>
                    </m:r>
                  </m:oMath>
                </a14:m>
                <a:r>
                  <a:rPr lang="zh-TW" altLang="en-US" sz="1800" i="1" dirty="0"/>
                  <a:t> </a:t>
                </a:r>
                <a:r>
                  <a:rPr lang="zh-TW" altLang="en-US" sz="1800" dirty="0"/>
                  <a:t>即是每秒躍遷發生的次數</a:t>
                </a:r>
                <a:r>
                  <a:rPr lang="en-US" altLang="zh-TW" sz="1800" dirty="0"/>
                  <a:t>!</a:t>
                </a:r>
                <a:endParaRPr lang="zh-TW" altLang="en-US" sz="1800" dirty="0"/>
              </a:p>
            </p:txBody>
          </p:sp>
        </mc:Choice>
        <mc:Fallback xmlns="">
          <p:sp>
            <p:nvSpPr>
              <p:cNvPr id="15" name="文字方塊 6"/>
              <p:cNvSpPr txBox="1">
                <a:spLocks noRot="1" noChangeAspect="1" noMove="1" noResize="1" noEditPoints="1" noAdjustHandles="1" noChangeArrowheads="1" noChangeShapeType="1" noTextEdit="1"/>
              </p:cNvSpPr>
              <p:nvPr/>
            </p:nvSpPr>
            <p:spPr bwMode="auto">
              <a:xfrm>
                <a:off x="4083892" y="2764626"/>
                <a:ext cx="4214812" cy="369887"/>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p:cNvSpPr txBox="1">
                <a:spLocks noChangeArrowheads="1"/>
              </p:cNvSpPr>
              <p:nvPr/>
            </p:nvSpPr>
            <p:spPr bwMode="auto">
              <a:xfrm>
                <a:off x="980956" y="3791651"/>
                <a:ext cx="69887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根據機率理論：</a:t>
                </a:r>
                <a14:m>
                  <m:oMath xmlns:m="http://schemas.openxmlformats.org/officeDocument/2006/math">
                    <m:r>
                      <a:rPr lang="el-GR" altLang="zh-TW" sz="1800" i="1" dirty="0" smtClean="0">
                        <a:latin typeface="Cambria Math"/>
                      </a:rPr>
                      <m:t>𝜆</m:t>
                    </m:r>
                    <m:r>
                      <a:rPr lang="zh-TW" altLang="en-US" sz="1800" i="1" dirty="0" smtClean="0">
                        <a:latin typeface="Cambria Math"/>
                      </a:rPr>
                      <m:t> </m:t>
                    </m:r>
                  </m:oMath>
                </a14:m>
                <a:r>
                  <a:rPr lang="zh-TW" altLang="en-US" sz="1800" dirty="0"/>
                  <a:t>就是一個激發原子每秒發生躍遷的機率</a:t>
                </a:r>
                <a:r>
                  <a:rPr lang="en-US" altLang="zh-TW" sz="1800" dirty="0"/>
                  <a:t>!</a:t>
                </a:r>
                <a:endParaRPr lang="zh-TW" altLang="en-US" sz="1800" dirty="0"/>
              </a:p>
            </p:txBody>
          </p:sp>
        </mc:Choice>
        <mc:Fallback xmlns="">
          <p:sp>
            <p:nvSpPr>
              <p:cNvPr id="17" name="文字方塊 6"/>
              <p:cNvSpPr txBox="1">
                <a:spLocks noRot="1" noChangeAspect="1" noMove="1" noResize="1" noEditPoints="1" noAdjustHandles="1" noChangeArrowheads="1" noChangeShapeType="1" noTextEdit="1"/>
              </p:cNvSpPr>
              <p:nvPr/>
            </p:nvSpPr>
            <p:spPr bwMode="auto">
              <a:xfrm>
                <a:off x="980956" y="3791651"/>
                <a:ext cx="6988728" cy="369332"/>
              </a:xfrm>
              <a:prstGeom prst="rect">
                <a:avLst/>
              </a:prstGeom>
              <a:blipFill rotWithShape="1">
                <a:blip r:embed="rId5"/>
                <a:stretch>
                  <a:fillRect l="-785" t="-819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1006917" y="3353840"/>
                <a:ext cx="5506997" cy="369332"/>
              </a:xfrm>
              <a:prstGeom prst="rect">
                <a:avLst/>
              </a:prstGeom>
            </p:spPr>
            <p:txBody>
              <a:bodyPr wrap="square">
                <a:spAutoFit/>
              </a:bodyPr>
              <a:lstStyle/>
              <a:p>
                <a:pPr eaLnBrk="1" hangingPunct="1"/>
                <a:r>
                  <a:rPr lang="zh-TW" altLang="en-US" sz="1800" dirty="0"/>
                  <a:t>觀察</a:t>
                </a:r>
                <a14:m>
                  <m:oMath xmlns:m="http://schemas.openxmlformats.org/officeDocument/2006/math">
                    <m:r>
                      <a:rPr lang="en-US" altLang="zh-TW" sz="1800" i="1" dirty="0">
                        <a:latin typeface="Cambria Math"/>
                      </a:rPr>
                      <m:t>𝑁</m:t>
                    </m:r>
                  </m:oMath>
                </a14:m>
                <a:r>
                  <a:rPr lang="zh-TW" altLang="en-US" sz="1800" dirty="0"/>
                  <a:t>個原子，每秒有</a:t>
                </a:r>
                <a14:m>
                  <m:oMath xmlns:m="http://schemas.openxmlformats.org/officeDocument/2006/math">
                    <m:r>
                      <a:rPr lang="el-GR" altLang="zh-TW" sz="1800" i="1" dirty="0">
                        <a:latin typeface="Cambria Math"/>
                      </a:rPr>
                      <m:t>𝜆</m:t>
                    </m:r>
                    <m:r>
                      <a:rPr lang="en-US" altLang="zh-TW" sz="1800" i="1" dirty="0">
                        <a:latin typeface="Cambria Math"/>
                      </a:rPr>
                      <m:t>𝑁</m:t>
                    </m:r>
                  </m:oMath>
                </a14:m>
                <a:r>
                  <a:rPr lang="zh-TW" altLang="en-US" sz="1800" dirty="0"/>
                  <a:t>次躍遷。</a:t>
                </a:r>
              </a:p>
            </p:txBody>
          </p:sp>
        </mc:Choice>
        <mc:Fallback xmlns="">
          <p:sp>
            <p:nvSpPr>
              <p:cNvPr id="18" name="矩形 17"/>
              <p:cNvSpPr>
                <a:spLocks noRot="1" noChangeAspect="1" noMove="1" noResize="1" noEditPoints="1" noAdjustHandles="1" noChangeArrowheads="1" noChangeShapeType="1" noTextEdit="1"/>
              </p:cNvSpPr>
              <p:nvPr/>
            </p:nvSpPr>
            <p:spPr>
              <a:xfrm>
                <a:off x="1006917" y="3353840"/>
                <a:ext cx="5506997" cy="369332"/>
              </a:xfrm>
              <a:prstGeom prst="rect">
                <a:avLst/>
              </a:prstGeom>
              <a:blipFill>
                <a:blip r:embed="rId6"/>
                <a:stretch>
                  <a:fillRect l="-920" t="-6667" b="-20000"/>
                </a:stretch>
              </a:blipFill>
            </p:spPr>
            <p:txBody>
              <a:bodyPr/>
              <a:lstStyle/>
              <a:p>
                <a:r>
                  <a:rPr lang="en-TW">
                    <a:noFill/>
                  </a:rPr>
                  <a:t> </a:t>
                </a:r>
              </a:p>
            </p:txBody>
          </p:sp>
        </mc:Fallback>
      </mc:AlternateContent>
      <p:sp>
        <p:nvSpPr>
          <p:cNvPr id="7" name="文字方塊 6"/>
          <p:cNvSpPr txBox="1"/>
          <p:nvPr/>
        </p:nvSpPr>
        <p:spPr bwMode="auto">
          <a:xfrm>
            <a:off x="957327" y="1275911"/>
            <a:ext cx="7487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妙的是，我們也不是完全無法做預測。</a:t>
            </a:r>
          </a:p>
        </p:txBody>
      </p:sp>
      <p:sp>
        <p:nvSpPr>
          <p:cNvPr id="16" name="矩形 15"/>
          <p:cNvSpPr/>
          <p:nvPr/>
        </p:nvSpPr>
        <p:spPr>
          <a:xfrm>
            <a:off x="970320" y="2190350"/>
            <a:ext cx="6102424" cy="369332"/>
          </a:xfrm>
          <a:prstGeom prst="rect">
            <a:avLst/>
          </a:prstGeom>
        </p:spPr>
        <p:txBody>
          <a:bodyPr wrap="square">
            <a:spAutoFit/>
          </a:bodyPr>
          <a:lstStyle/>
          <a:p>
            <a:r>
              <a:rPr lang="zh-TW" altLang="en-US" sz="1800" dirty="0">
                <a:solidFill>
                  <a:srgbClr val="000000"/>
                </a:solidFill>
              </a:rPr>
              <a:t>實驗結果顯示：未躍遷原子的數目隨時間而指數遞減：</a:t>
            </a:r>
            <a:endParaRPr lang="zh-TW" altLang="en-US" dirty="0"/>
          </a:p>
        </p:txBody>
      </p:sp>
      <mc:AlternateContent xmlns:mc="http://schemas.openxmlformats.org/markup-compatibility/2006" xmlns:a14="http://schemas.microsoft.com/office/drawing/2010/main">
        <mc:Choice Requires="a14">
          <p:sp>
            <p:nvSpPr>
              <p:cNvPr id="19" name="文字方塊 18"/>
              <p:cNvSpPr txBox="1"/>
              <p:nvPr/>
            </p:nvSpPr>
            <p:spPr bwMode="auto">
              <a:xfrm>
                <a:off x="6561263" y="2191343"/>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6561263" y="2191343"/>
                <a:ext cx="1407758" cy="382284"/>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2678155" y="2640446"/>
                <a:ext cx="13180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𝑁</m:t>
                      </m:r>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2678155" y="2640446"/>
                <a:ext cx="1318053" cy="618246"/>
              </a:xfrm>
              <a:prstGeom prst="rect">
                <a:avLst/>
              </a:prstGeom>
              <a:blipFill>
                <a:blip r:embed="rId8"/>
                <a:stretch>
                  <a:fillRect b="-6000"/>
                </a:stretch>
              </a:blipFill>
              <a:ln>
                <a:noFill/>
              </a:ln>
            </p:spPr>
            <p:txBody>
              <a:bodyPr/>
              <a:lstStyle/>
              <a:p>
                <a:r>
                  <a:rPr lang="en-TW">
                    <a:noFill/>
                  </a:rPr>
                  <a:t> </a:t>
                </a:r>
              </a:p>
            </p:txBody>
          </p:sp>
        </mc:Fallback>
      </mc:AlternateContent>
      <p:sp>
        <p:nvSpPr>
          <p:cNvPr id="25" name="文字方塊 10"/>
          <p:cNvSpPr txBox="1">
            <a:spLocks noChangeArrowheads="1"/>
          </p:cNvSpPr>
          <p:nvPr/>
        </p:nvSpPr>
        <p:spPr bwMode="auto">
          <a:xfrm>
            <a:off x="971942" y="819799"/>
            <a:ext cx="6306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科學的預測確定性受到前所未見的威脅！</a:t>
            </a:r>
          </a:p>
        </p:txBody>
      </p:sp>
    </p:spTree>
    <p:extLst>
      <p:ext uri="{BB962C8B-B14F-4D97-AF65-F5344CB8AC3E}">
        <p14:creationId xmlns:p14="http://schemas.microsoft.com/office/powerpoint/2010/main" val="12416092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9"/>
          <p:cNvSpPr txBox="1">
            <a:spLocks noChangeArrowheads="1"/>
          </p:cNvSpPr>
          <p:nvPr/>
        </p:nvSpPr>
        <p:spPr bwMode="auto">
          <a:xfrm>
            <a:off x="3204816" y="1052711"/>
            <a:ext cx="216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a:solidFill>
                  <a:srgbClr val="FF0000"/>
                </a:solidFill>
              </a:rPr>
              <a:t>電子 </a:t>
            </a:r>
            <a:r>
              <a:rPr lang="en-US" altLang="zh-TW" sz="2400" b="1">
                <a:solidFill>
                  <a:srgbClr val="FF0000"/>
                </a:solidFill>
              </a:rPr>
              <a:t>Electron</a:t>
            </a:r>
            <a:r>
              <a:rPr lang="zh-TW" altLang="en-US" sz="2400" b="1">
                <a:solidFill>
                  <a:srgbClr val="FF0000"/>
                </a:solidFill>
              </a:rPr>
              <a:t> </a:t>
            </a:r>
          </a:p>
        </p:txBody>
      </p:sp>
      <p:sp>
        <p:nvSpPr>
          <p:cNvPr id="3" name="笑臉 2"/>
          <p:cNvSpPr/>
          <p:nvPr/>
        </p:nvSpPr>
        <p:spPr>
          <a:xfrm>
            <a:off x="3635896" y="1990129"/>
            <a:ext cx="576263" cy="576263"/>
          </a:xfrm>
          <a:prstGeom prst="smileyFac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aphicFrame>
        <p:nvGraphicFramePr>
          <p:cNvPr id="97284" name="Object 2"/>
          <p:cNvGraphicFramePr>
            <a:graphicFrameLocks noChangeAspect="1"/>
          </p:cNvGraphicFramePr>
          <p:nvPr>
            <p:extLst>
              <p:ext uri="{D42A27DB-BD31-4B8C-83A1-F6EECF244321}">
                <p14:modId xmlns:p14="http://schemas.microsoft.com/office/powerpoint/2010/main" val="3358810398"/>
              </p:ext>
            </p:extLst>
          </p:nvPr>
        </p:nvGraphicFramePr>
        <p:xfrm>
          <a:off x="4445521" y="2091729"/>
          <a:ext cx="390525" cy="455613"/>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9728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521" y="2091729"/>
                        <a:ext cx="3905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7285" name="文字方塊 8"/>
          <p:cNvSpPr txBox="1">
            <a:spLocks noChangeArrowheads="1"/>
          </p:cNvSpPr>
          <p:nvPr/>
        </p:nvSpPr>
        <p:spPr bwMode="auto">
          <a:xfrm>
            <a:off x="1979712" y="365462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我們對電子作為一個終極的牛頓粒子寄予厚望</a:t>
            </a:r>
          </a:p>
        </p:txBody>
      </p:sp>
      <p:sp>
        <p:nvSpPr>
          <p:cNvPr id="97286" name="文字方塊 9"/>
          <p:cNvSpPr txBox="1">
            <a:spLocks noChangeArrowheads="1"/>
          </p:cNvSpPr>
          <p:nvPr/>
        </p:nvSpPr>
        <p:spPr bwMode="auto">
          <a:xfrm>
            <a:off x="1979712" y="408642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但光譜及原子結構的實驗結果，顯然不支持這樣的期待。</a:t>
            </a:r>
          </a:p>
        </p:txBody>
      </p:sp>
      <p:sp>
        <p:nvSpPr>
          <p:cNvPr id="97287" name="文字方塊 10"/>
          <p:cNvSpPr txBox="1">
            <a:spLocks noChangeArrowheads="1"/>
          </p:cNvSpPr>
          <p:nvPr/>
        </p:nvSpPr>
        <p:spPr bwMode="auto">
          <a:xfrm>
            <a:off x="1979712" y="473474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電子不是單純的牛頓力學的粒子！</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0"/>
          <p:cNvSpPr txBox="1">
            <a:spLocks noChangeArrowheads="1"/>
          </p:cNvSpPr>
          <p:nvPr/>
        </p:nvSpPr>
        <p:spPr bwMode="auto">
          <a:xfrm>
            <a:off x="2123728" y="566124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科學的因果原則受到前所未見的威脅！</a:t>
            </a:r>
          </a:p>
        </p:txBody>
      </p:sp>
      <p:sp>
        <p:nvSpPr>
          <p:cNvPr id="3" name="文字方塊 2"/>
          <p:cNvSpPr txBox="1"/>
          <p:nvPr/>
        </p:nvSpPr>
        <p:spPr bwMode="auto">
          <a:xfrm>
            <a:off x="2267744" y="1124744"/>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更糟的是它可能是一隻特洛伊木馬！</a:t>
            </a:r>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3852428" cy="327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76872"/>
            <a:ext cx="3932212" cy="26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2123728" y="5196971"/>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量子不確定性的敵人可能藉此入侵！</a:t>
            </a:r>
          </a:p>
        </p:txBody>
      </p:sp>
      <p:pic>
        <p:nvPicPr>
          <p:cNvPr id="7" name="Picture 2" descr="solvay"/>
          <p:cNvPicPr>
            <a:picLocks noChangeAspect="1" noChangeArrowheads="1"/>
          </p:cNvPicPr>
          <p:nvPr/>
        </p:nvPicPr>
        <p:blipFill rotWithShape="1">
          <a:blip r:embed="rId4">
            <a:extLst>
              <a:ext uri="{28A0092B-C50C-407E-A947-70E740481C1C}">
                <a14:useLocalDpi xmlns:a14="http://schemas.microsoft.com/office/drawing/2010/main" val="0"/>
              </a:ext>
            </a:extLst>
          </a:blip>
          <a:srcRect l="81099" t="4025" r="9450" b="81997"/>
          <a:stretch/>
        </p:blipFill>
        <p:spPr bwMode="auto">
          <a:xfrm>
            <a:off x="7236296" y="5071312"/>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78260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987717" y="343261"/>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當時的教科書是這樣描述量子物理：</a:t>
            </a:r>
            <a:r>
              <a:rPr lang="en-US" altLang="zh-TW" sz="1800" dirty="0"/>
              <a:t>1923</a:t>
            </a:r>
            <a:endParaRPr lang="zh-TW" altLang="en-US" sz="1800" dirty="0"/>
          </a:p>
        </p:txBody>
      </p:sp>
      <p:sp>
        <p:nvSpPr>
          <p:cNvPr id="3" name="文字方塊 2"/>
          <p:cNvSpPr txBox="1"/>
          <p:nvPr/>
        </p:nvSpPr>
        <p:spPr bwMode="auto">
          <a:xfrm>
            <a:off x="1987717" y="864589"/>
            <a:ext cx="51845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has been necessary in many respects to grope in the dark, guided in part by the experimental results and in part by various assumptions, often very arbitrary.</a:t>
            </a:r>
            <a:endParaRPr lang="zh-TW" altLang="en-US" sz="1800" dirty="0"/>
          </a:p>
        </p:txBody>
      </p:sp>
      <p:pic>
        <p:nvPicPr>
          <p:cNvPr id="150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4" t="2176" r="3537"/>
          <a:stretch/>
        </p:blipFill>
        <p:spPr bwMode="auto">
          <a:xfrm>
            <a:off x="2339752" y="3096836"/>
            <a:ext cx="4480506" cy="352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1987717" y="1872701"/>
            <a:ext cx="5184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量子物理如在黑暗中摸索，</a:t>
            </a:r>
            <a:endParaRPr lang="en-US" altLang="zh-TW" sz="1800" dirty="0"/>
          </a:p>
        </p:txBody>
      </p:sp>
      <p:sp>
        <p:nvSpPr>
          <p:cNvPr id="6" name="文字方塊 5"/>
          <p:cNvSpPr txBox="1"/>
          <p:nvPr/>
        </p:nvSpPr>
        <p:spPr bwMode="auto">
          <a:xfrm>
            <a:off x="1987716" y="2242033"/>
            <a:ext cx="6976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能憑藉的就是實驗結果的導引，偶而參考各式各樣的假設，</a:t>
            </a:r>
          </a:p>
        </p:txBody>
      </p:sp>
      <p:sp>
        <p:nvSpPr>
          <p:cNvPr id="7" name="文字方塊 6"/>
          <p:cNvSpPr txBox="1"/>
          <p:nvPr/>
        </p:nvSpPr>
        <p:spPr bwMode="auto">
          <a:xfrm>
            <a:off x="1987717" y="2611365"/>
            <a:ext cx="6264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這些假設大部分是沒有太大的原因，非常隨意的。</a:t>
            </a:r>
          </a:p>
        </p:txBody>
      </p:sp>
    </p:spTree>
    <p:extLst>
      <p:ext uri="{BB962C8B-B14F-4D97-AF65-F5344CB8AC3E}">
        <p14:creationId xmlns:p14="http://schemas.microsoft.com/office/powerpoint/2010/main" val="25474697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643313"/>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61" y="3409847"/>
            <a:ext cx="3689851" cy="27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文字方塊 4"/>
          <p:cNvSpPr txBox="1">
            <a:spLocks noChangeArrowheads="1"/>
          </p:cNvSpPr>
          <p:nvPr/>
        </p:nvSpPr>
        <p:spPr bwMode="auto">
          <a:xfrm>
            <a:off x="5234182" y="3169777"/>
            <a:ext cx="2604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Quantum Wonderland</a:t>
            </a:r>
            <a:endParaRPr lang="zh-TW" altLang="en-US" sz="1800" dirty="0">
              <a:solidFill>
                <a:srgbClr val="FF0000"/>
              </a:solidFill>
            </a:endParaRPr>
          </a:p>
        </p:txBody>
      </p:sp>
      <p:sp>
        <p:nvSpPr>
          <p:cNvPr id="98309" name="文字方塊 1"/>
          <p:cNvSpPr txBox="1">
            <a:spLocks noChangeArrowheads="1"/>
          </p:cNvSpPr>
          <p:nvPr/>
        </p:nvSpPr>
        <p:spPr bwMode="auto">
          <a:xfrm>
            <a:off x="764775" y="1080467"/>
            <a:ext cx="7204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Alice laughed. </a:t>
            </a:r>
          </a:p>
          <a:p>
            <a:pPr eaLnBrk="1" hangingPunct="1">
              <a:spcBef>
                <a:spcPct val="0"/>
              </a:spcBef>
              <a:buFontTx/>
              <a:buNone/>
            </a:pPr>
            <a:r>
              <a:rPr lang="en-US" altLang="zh-TW" sz="1800" dirty="0"/>
              <a:t>“There‘s no use trying,” she said: “</a:t>
            </a:r>
            <a:r>
              <a:rPr lang="en-US" altLang="zh-TW" sz="1800" dirty="0">
                <a:solidFill>
                  <a:srgbClr val="FF0000"/>
                </a:solidFill>
              </a:rPr>
              <a:t>one can’t believe impossible things</a:t>
            </a:r>
            <a:r>
              <a:rPr lang="en-US" altLang="zh-TW" sz="1800" dirty="0"/>
              <a:t>.” </a:t>
            </a:r>
            <a:br>
              <a:rPr lang="en-US" altLang="zh-TW" sz="1800" dirty="0"/>
            </a:br>
            <a:endParaRPr lang="en-US" altLang="zh-TW" sz="1800" dirty="0"/>
          </a:p>
          <a:p>
            <a:pPr eaLnBrk="1" hangingPunct="1">
              <a:spcBef>
                <a:spcPct val="0"/>
              </a:spcBef>
              <a:buFontTx/>
              <a:buNone/>
            </a:pPr>
            <a:r>
              <a:rPr lang="en-US" altLang="zh-TW" sz="1800" dirty="0"/>
              <a:t>“I dare</a:t>
            </a:r>
            <a:r>
              <a:rPr lang="zh-TW" altLang="en-US" sz="1800" dirty="0"/>
              <a:t> </a:t>
            </a:r>
            <a:r>
              <a:rPr lang="en-US" altLang="zh-TW" sz="1800" dirty="0"/>
              <a:t>say you haven‘t had much practice,” said the Queen. “When I was your age, I always did it for half-an-hour a day. Why, sometimes </a:t>
            </a:r>
            <a:r>
              <a:rPr lang="en-US" altLang="zh-TW" sz="1800" dirty="0">
                <a:solidFill>
                  <a:srgbClr val="FF0000"/>
                </a:solidFill>
              </a:rPr>
              <a:t>I’ve believed as many as six impossible things before breakfast</a:t>
            </a:r>
            <a:r>
              <a:rPr lang="en-US" altLang="zh-TW" sz="1800" dirty="0"/>
              <a:t>” (Lewis 127).</a:t>
            </a:r>
            <a:endParaRPr lang="zh-TW" altLang="en-US" sz="1800" dirty="0"/>
          </a:p>
        </p:txBody>
      </p:sp>
      <p:sp>
        <p:nvSpPr>
          <p:cNvPr id="2" name="文字方塊 1"/>
          <p:cNvSpPr txBox="1"/>
          <p:nvPr/>
        </p:nvSpPr>
        <p:spPr bwMode="auto">
          <a:xfrm>
            <a:off x="768849" y="576411"/>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新的量子世界，本來就應該有全新的、不可置信的、</a:t>
            </a:r>
            <a:r>
              <a:rPr lang="en-US" altLang="zh-TW" sz="1800" dirty="0">
                <a:solidFill>
                  <a:srgbClr val="FF0000"/>
                </a:solidFill>
              </a:rPr>
              <a:t>impossible</a:t>
            </a:r>
            <a:r>
              <a:rPr lang="zh-TW" altLang="en-US" sz="1800" dirty="0"/>
              <a:t>的觀念，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5" descr="http://photos.aip.org/history/Thumbnails/niels_bohr_institute_h4.jpg"/>
          <p:cNvPicPr>
            <a:picLocks noChangeAspect="1" noChangeArrowheads="1"/>
          </p:cNvPicPr>
          <p:nvPr/>
        </p:nvPicPr>
        <p:blipFill>
          <a:blip r:embed="rId2">
            <a:extLst>
              <a:ext uri="{28A0092B-C50C-407E-A947-70E740481C1C}">
                <a14:useLocalDpi xmlns:a14="http://schemas.microsoft.com/office/drawing/2010/main" val="0"/>
              </a:ext>
            </a:extLst>
          </a:blip>
          <a:srcRect b="11365"/>
          <a:stretch>
            <a:fillRect/>
          </a:stretch>
        </p:blipFill>
        <p:spPr bwMode="auto">
          <a:xfrm>
            <a:off x="1496145" y="1102301"/>
            <a:ext cx="6301903" cy="325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文字方塊 4"/>
          <p:cNvSpPr txBox="1">
            <a:spLocks noChangeArrowheads="1"/>
          </p:cNvSpPr>
          <p:nvPr/>
        </p:nvSpPr>
        <p:spPr bwMode="auto">
          <a:xfrm>
            <a:off x="899592" y="548680"/>
            <a:ext cx="7555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1920</a:t>
            </a:r>
            <a:r>
              <a:rPr lang="zh-TW" altLang="en-US" sz="1800" dirty="0"/>
              <a:t>波爾在哥本哈根創立了</a:t>
            </a:r>
            <a:r>
              <a:rPr lang="en-US" altLang="zh-TW" sz="1800" dirty="0"/>
              <a:t>Niles Bohr Institute</a:t>
            </a:r>
            <a:r>
              <a:rPr lang="zh-TW" altLang="en-US" sz="1800" dirty="0"/>
              <a:t>，成為量子物理發展的中心！</a:t>
            </a:r>
          </a:p>
        </p:txBody>
      </p:sp>
      <p:pic>
        <p:nvPicPr>
          <p:cNvPr id="9" name="Picture 2" descr="\\psf\Dropbox\Photos\13-07 哥本哈根\2013-07-12 16.0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377" y="4431289"/>
            <a:ext cx="2772402" cy="2070745"/>
          </a:xfrm>
          <a:prstGeom prst="rect">
            <a:avLst/>
          </a:prstGeom>
          <a:noFill/>
          <a:extLst>
            <a:ext uri="{909E8E84-426E-40DD-AFC4-6F175D3DCCD1}">
              <a14:hiddenFill xmlns:a14="http://schemas.microsoft.com/office/drawing/2010/main">
                <a:solidFill>
                  <a:srgbClr val="FFFFFF"/>
                </a:solidFill>
              </a14:hiddenFill>
            </a:ext>
          </a:extLst>
        </p:spPr>
      </p:pic>
      <p:pic>
        <p:nvPicPr>
          <p:cNvPr id="147458" name="Picture 2" descr="\\psf\Dropbox\Photos\13-07 哥本哈根\2013-07-09 11.59.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453732"/>
            <a:ext cx="2742355" cy="2048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一個接著一個謎一般的新理論在這裡誕生！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photos.aip.org/history/Thumbnails/niels_bohr_institute_e6.jpg"/>
          <p:cNvPicPr>
            <a:picLocks noChangeAspect="1" noChangeArrowheads="1"/>
          </p:cNvPicPr>
          <p:nvPr/>
        </p:nvPicPr>
        <p:blipFill>
          <a:blip r:embed="rId2">
            <a:extLst>
              <a:ext uri="{28A0092B-C50C-407E-A947-70E740481C1C}">
                <a14:useLocalDpi xmlns:a14="http://schemas.microsoft.com/office/drawing/2010/main" val="0"/>
              </a:ext>
            </a:extLst>
          </a:blip>
          <a:srcRect b="9091"/>
          <a:stretch>
            <a:fillRect/>
          </a:stretch>
        </p:blipFill>
        <p:spPr bwMode="auto">
          <a:xfrm>
            <a:off x="4624644" y="2093374"/>
            <a:ext cx="4230580" cy="28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文字方塊 2"/>
          <p:cNvSpPr txBox="1">
            <a:spLocks noChangeArrowheads="1"/>
          </p:cNvSpPr>
          <p:nvPr/>
        </p:nvSpPr>
        <p:spPr bwMode="auto">
          <a:xfrm>
            <a:off x="6228184"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1933</a:t>
            </a:r>
            <a:endParaRPr lang="zh-TW" altLang="en-US" sz="1800" dirty="0"/>
          </a:p>
        </p:txBody>
      </p:sp>
      <p:sp>
        <p:nvSpPr>
          <p:cNvPr id="101380" name="文字方塊 3"/>
          <p:cNvSpPr txBox="1">
            <a:spLocks noChangeArrowheads="1"/>
          </p:cNvSpPr>
          <p:nvPr/>
        </p:nvSpPr>
        <p:spPr bwMode="auto">
          <a:xfrm>
            <a:off x="3635896" y="1412776"/>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新思想的堅兵</a:t>
            </a:r>
          </a:p>
        </p:txBody>
      </p:sp>
      <p:pic>
        <p:nvPicPr>
          <p:cNvPr id="6" name="Picture 7" descr="http://photos.aip.org/history/Thumbnails/niels_bohr_institute_e2.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285749" y="2084704"/>
            <a:ext cx="4162425"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2"/>
          <p:cNvSpPr txBox="1">
            <a:spLocks noChangeArrowheads="1"/>
          </p:cNvSpPr>
          <p:nvPr/>
        </p:nvSpPr>
        <p:spPr bwMode="auto">
          <a:xfrm>
            <a:off x="1979712"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1930</a:t>
            </a:r>
            <a:endParaRPr lang="zh-TW" altLang="en-US" sz="180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photos.aip.org/history/Thumbnails/niels_bohr_institute_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357313"/>
            <a:ext cx="47847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文字方塊 2"/>
          <p:cNvSpPr txBox="1">
            <a:spLocks noChangeArrowheads="1"/>
          </p:cNvSpPr>
          <p:nvPr/>
        </p:nvSpPr>
        <p:spPr bwMode="auto">
          <a:xfrm>
            <a:off x="4139952" y="5214938"/>
            <a:ext cx="135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1936</a:t>
            </a:r>
            <a:endParaRPr lang="zh-TW" alt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7584" y="4797152"/>
            <a:ext cx="4032448" cy="923330"/>
          </a:xfrm>
          <a:prstGeom prst="rect">
            <a:avLst/>
          </a:prstGeom>
        </p:spPr>
        <p:txBody>
          <a:bodyPr wrap="square">
            <a:spAutoFit/>
          </a:bodyPr>
          <a:lstStyle/>
          <a:p>
            <a:r>
              <a:rPr lang="en-US" altLang="zh-TW" sz="1800" dirty="0"/>
              <a:t>Uncertainty: Einstein, Heisenberg, Bohr, and the Struggle for the Soul of Science</a:t>
            </a:r>
          </a:p>
          <a:p>
            <a:r>
              <a:rPr lang="en-US" altLang="zh-TW" sz="1800" dirty="0"/>
              <a:t>David Lindley</a:t>
            </a:r>
            <a:endParaRPr lang="zh-TW" altLang="en-US" sz="1800" dirty="0"/>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70756"/>
            <a:ext cx="2440611" cy="361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364088" y="4797152"/>
            <a:ext cx="3376715" cy="923330"/>
          </a:xfrm>
          <a:prstGeom prst="rect">
            <a:avLst/>
          </a:prstGeom>
        </p:spPr>
        <p:txBody>
          <a:bodyPr wrap="square">
            <a:spAutoFit/>
          </a:bodyPr>
          <a:lstStyle/>
          <a:p>
            <a:r>
              <a:rPr lang="en-US" altLang="zh-TW" sz="1800" dirty="0"/>
              <a:t>Inward Bound: Of Matter and Forces in the Physical World</a:t>
            </a:r>
          </a:p>
          <a:p>
            <a:r>
              <a:rPr lang="en-US" altLang="zh-TW" sz="1800" dirty="0"/>
              <a:t>Abraham </a:t>
            </a:r>
            <a:r>
              <a:rPr lang="en-US" altLang="zh-TW" sz="1800" dirty="0" err="1"/>
              <a:t>Pais</a:t>
            </a:r>
            <a:endParaRPr lang="zh-TW" altLang="en-US" sz="1800" dirty="0"/>
          </a:p>
        </p:txBody>
      </p:sp>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350" y="970756"/>
            <a:ext cx="2447832" cy="36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6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4310"/>
          <p:cNvPicPr>
            <a:picLocks noChangeAspect="1" noChangeArrowheads="1"/>
          </p:cNvPicPr>
          <p:nvPr/>
        </p:nvPicPr>
        <p:blipFill>
          <a:blip r:embed="rId2">
            <a:extLst>
              <a:ext uri="{28A0092B-C50C-407E-A947-70E740481C1C}">
                <a14:useLocalDpi xmlns:a14="http://schemas.microsoft.com/office/drawing/2010/main" val="0"/>
              </a:ext>
            </a:extLst>
          </a:blip>
          <a:srcRect r="60065" b="17102"/>
          <a:stretch>
            <a:fillRect/>
          </a:stretch>
        </p:blipFill>
        <p:spPr bwMode="auto">
          <a:xfrm>
            <a:off x="1888477" y="2997874"/>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2"/>
          <p:cNvSpPr txBox="1">
            <a:spLocks noChangeArrowheads="1"/>
          </p:cNvSpPr>
          <p:nvPr/>
        </p:nvSpPr>
        <p:spPr bwMode="auto">
          <a:xfrm>
            <a:off x="1812277" y="1595984"/>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這些原子也可以組成有大規模秩序的晶格，</a:t>
            </a:r>
          </a:p>
        </p:txBody>
      </p:sp>
      <p:sp>
        <p:nvSpPr>
          <p:cNvPr id="57348" name="文字方塊 3"/>
          <p:cNvSpPr txBox="1">
            <a:spLocks noChangeArrowheads="1"/>
          </p:cNvSpPr>
          <p:nvPr/>
        </p:nvSpPr>
        <p:spPr bwMode="auto">
          <a:xfrm>
            <a:off x="1812277" y="2129384"/>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晶格的大小與形狀無法改變，這就是固態！</a:t>
            </a:r>
          </a:p>
        </p:txBody>
      </p:sp>
      <p:pic>
        <p:nvPicPr>
          <p:cNvPr id="57349" name="Picture 2" descr="http://taiwanpedia.culture.tw/images/media/earth/E174.jpg"/>
          <p:cNvPicPr>
            <a:picLocks noChangeAspect="1" noChangeArrowheads="1"/>
          </p:cNvPicPr>
          <p:nvPr/>
        </p:nvPicPr>
        <p:blipFill>
          <a:blip r:embed="rId3">
            <a:extLst>
              <a:ext uri="{28A0092B-C50C-407E-A947-70E740481C1C}">
                <a14:useLocalDpi xmlns:a14="http://schemas.microsoft.com/office/drawing/2010/main" val="0"/>
              </a:ext>
            </a:extLst>
          </a:blip>
          <a:srcRect l="16667" r="8333"/>
          <a:stretch>
            <a:fillRect/>
          </a:stretch>
        </p:blipFill>
        <p:spPr bwMode="auto">
          <a:xfrm>
            <a:off x="5004048" y="2997874"/>
            <a:ext cx="29296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文字方塊 5"/>
          <p:cNvSpPr txBox="1">
            <a:spLocks noChangeArrowheads="1"/>
          </p:cNvSpPr>
          <p:nvPr/>
        </p:nvSpPr>
        <p:spPr bwMode="auto">
          <a:xfrm>
            <a:off x="1812277" y="1062584"/>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組成化合物的機制不一定只能用在小規模的組合！</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595984"/>
            <a:ext cx="2373992" cy="111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6863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706924" cy="3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文字方塊 2"/>
          <p:cNvSpPr txBox="1">
            <a:spLocks noChangeArrowheads="1"/>
          </p:cNvSpPr>
          <p:nvPr/>
        </p:nvSpPr>
        <p:spPr bwMode="auto">
          <a:xfrm>
            <a:off x="3347864" y="1124744"/>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Heisenberg and Pauli</a:t>
            </a:r>
            <a:endParaRPr lang="zh-TW" altLang="en-US" sz="2000" dirty="0"/>
          </a:p>
        </p:txBody>
      </p:sp>
      <p:sp>
        <p:nvSpPr>
          <p:cNvPr id="2" name="文字方塊 1"/>
          <p:cNvSpPr txBox="1"/>
          <p:nvPr/>
        </p:nvSpPr>
        <p:spPr bwMode="auto">
          <a:xfrm>
            <a:off x="3641228" y="755412"/>
            <a:ext cx="1722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革命的前鋒！</a:t>
            </a:r>
          </a:p>
        </p:txBody>
      </p:sp>
      <p:pic>
        <p:nvPicPr>
          <p:cNvPr id="5" name="Picture 2" descr="http://photos.aip.org/history/Thumbnails/niels_bohr_institute_e4.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5076056" y="2573067"/>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086162" y="5517232"/>
            <a:ext cx="166230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bwMode="auto">
          <a:xfrm>
            <a:off x="1115616" y="44698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漸漸有人了解，古典的物理已經到達極限。</a:t>
            </a:r>
          </a:p>
        </p:txBody>
      </p:sp>
      <p:sp>
        <p:nvSpPr>
          <p:cNvPr id="3" name="矩形 2"/>
          <p:cNvSpPr/>
          <p:nvPr/>
        </p:nvSpPr>
        <p:spPr>
          <a:xfrm>
            <a:off x="1115616" y="951044"/>
            <a:ext cx="6731004" cy="369332"/>
          </a:xfrm>
          <a:prstGeom prst="rect">
            <a:avLst/>
          </a:prstGeom>
        </p:spPr>
        <p:txBody>
          <a:bodyPr wrap="square">
            <a:spAutoFit/>
          </a:bodyPr>
          <a:lstStyle/>
          <a:p>
            <a:r>
              <a:rPr lang="zh-TW" altLang="en-US" sz="1800" dirty="0"/>
              <a:t>新的時代已經來臨，量子現象需要全新的物理與力學來描述。</a:t>
            </a:r>
          </a:p>
        </p:txBody>
      </p:sp>
      <p:sp>
        <p:nvSpPr>
          <p:cNvPr id="4" name="文字方塊 3"/>
          <p:cNvSpPr txBox="1"/>
          <p:nvPr/>
        </p:nvSpPr>
        <p:spPr bwMode="auto">
          <a:xfrm>
            <a:off x="1115616" y="1406189"/>
            <a:ext cx="7825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 Born </a:t>
            </a:r>
            <a:r>
              <a:rPr lang="zh-TW" altLang="en-US" sz="1800" dirty="0"/>
              <a:t>波恩</a:t>
            </a:r>
            <a:r>
              <a:rPr lang="en-US" altLang="zh-TW" sz="1800" dirty="0"/>
              <a:t>1924 </a:t>
            </a:r>
            <a:r>
              <a:rPr lang="zh-TW" altLang="en-US" sz="1800" dirty="0"/>
              <a:t> </a:t>
            </a:r>
            <a:r>
              <a:rPr lang="en-US" altLang="zh-TW" sz="1800" dirty="0" err="1"/>
              <a:t>über</a:t>
            </a:r>
            <a:r>
              <a:rPr lang="en-US" altLang="zh-TW" sz="1800" dirty="0"/>
              <a:t> </a:t>
            </a:r>
            <a:r>
              <a:rPr lang="en-US" altLang="zh-TW" sz="1800" dirty="0" err="1"/>
              <a:t>Quantenmechanik</a:t>
            </a:r>
            <a:r>
              <a:rPr lang="zh-TW" altLang="en-US" sz="1800" dirty="0"/>
              <a:t> </a:t>
            </a:r>
            <a:r>
              <a:rPr lang="en-US" altLang="zh-TW" sz="1800" dirty="0"/>
              <a:t>(About Quantum Mechanics</a:t>
            </a:r>
            <a:r>
              <a:rPr lang="en-US" altLang="zh-TW" sz="2000" dirty="0"/>
              <a:t>)</a:t>
            </a:r>
            <a:r>
              <a:rPr lang="zh-TW" altLang="en-US" sz="2000" dirty="0"/>
              <a:t> </a:t>
            </a:r>
          </a:p>
        </p:txBody>
      </p:sp>
      <p:pic>
        <p:nvPicPr>
          <p:cNvPr id="158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6" t="14162" r="6779" b="6715"/>
          <a:stretch/>
        </p:blipFill>
        <p:spPr bwMode="auto">
          <a:xfrm>
            <a:off x="1115616" y="1976826"/>
            <a:ext cx="3236843" cy="45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352" y="3284984"/>
            <a:ext cx="2157623" cy="277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4572000" y="1976826"/>
            <a:ext cx="4279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This paper contains an attempt to make a first step towards a quantum theory…..</a:t>
            </a:r>
            <a:endParaRPr lang="zh-TW" altLang="en-US" sz="2000" dirty="0"/>
          </a:p>
        </p:txBody>
      </p:sp>
      <p:sp>
        <p:nvSpPr>
          <p:cNvPr id="6" name="文字方塊 5"/>
          <p:cNvSpPr txBox="1"/>
          <p:nvPr/>
        </p:nvSpPr>
        <p:spPr bwMode="auto">
          <a:xfrm>
            <a:off x="4605443" y="2815188"/>
            <a:ext cx="4324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這篇文章是嘗試走向量子理論的第一步</a:t>
            </a:r>
            <a:r>
              <a:rPr lang="en-US" altLang="zh-TW" sz="1800" dirty="0"/>
              <a:t>….</a:t>
            </a:r>
            <a:endParaRPr lang="zh-TW" altLang="en-US" sz="1800" dirty="0"/>
          </a:p>
        </p:txBody>
      </p:sp>
      <p:sp>
        <p:nvSpPr>
          <p:cNvPr id="7" name="文字方塊 6"/>
          <p:cNvSpPr txBox="1"/>
          <p:nvPr/>
        </p:nvSpPr>
        <p:spPr bwMode="auto">
          <a:xfrm>
            <a:off x="8095300" y="3184520"/>
            <a:ext cx="756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序言</a:t>
            </a:r>
          </a:p>
        </p:txBody>
      </p:sp>
      <p:sp>
        <p:nvSpPr>
          <p:cNvPr id="8" name="矩形 7"/>
          <p:cNvSpPr/>
          <p:nvPr/>
        </p:nvSpPr>
        <p:spPr>
          <a:xfrm>
            <a:off x="4694352" y="6192726"/>
            <a:ext cx="2704587" cy="369332"/>
          </a:xfrm>
          <a:prstGeom prst="rect">
            <a:avLst/>
          </a:prstGeom>
        </p:spPr>
        <p:txBody>
          <a:bodyPr wrap="none">
            <a:spAutoFit/>
          </a:bodyPr>
          <a:lstStyle/>
          <a:p>
            <a:r>
              <a:rPr lang="en-US" altLang="zh-TW" sz="1800" dirty="0"/>
              <a:t>Max Born </a:t>
            </a:r>
            <a:r>
              <a:rPr lang="zh-TW" altLang="en-US" sz="1800" dirty="0"/>
              <a:t>波恩</a:t>
            </a:r>
            <a:r>
              <a:rPr lang="en-US" altLang="zh-TW" sz="1800" dirty="0"/>
              <a:t>1882-1970 </a:t>
            </a:r>
            <a:endParaRPr lang="zh-TW" altLang="en-US" sz="1800" dirty="0"/>
          </a:p>
        </p:txBody>
      </p:sp>
      <p:pic>
        <p:nvPicPr>
          <p:cNvPr id="152578" name="Picture 2" descr="\\psf\Home\Downloads\585px-Max_Born_signatur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162" y="5583782"/>
            <a:ext cx="1662302" cy="48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954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0675" y="1340768"/>
            <a:ext cx="4044172" cy="346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71" y="1334118"/>
            <a:ext cx="4395019" cy="293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100" y="4365104"/>
            <a:ext cx="4001858" cy="182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3350395" y="766525"/>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University of </a:t>
            </a:r>
            <a:r>
              <a:rPr lang="en-US" altLang="zh-TW" sz="1800" dirty="0" err="1"/>
              <a:t>Göttingen</a:t>
            </a:r>
            <a:endParaRPr lang="zh-TW" altLang="en-US" sz="1800" dirty="0"/>
          </a:p>
        </p:txBody>
      </p:sp>
    </p:spTree>
    <p:extLst>
      <p:ext uri="{BB962C8B-B14F-4D97-AF65-F5344CB8AC3E}">
        <p14:creationId xmlns:p14="http://schemas.microsoft.com/office/powerpoint/2010/main" val="17403301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823698"/>
            <a:ext cx="5508104" cy="30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934810"/>
            <a:ext cx="3664893" cy="271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59627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字方塊 2"/>
          <p:cNvSpPr txBox="1">
            <a:spLocks noChangeArrowheads="1"/>
          </p:cNvSpPr>
          <p:nvPr/>
        </p:nvSpPr>
        <p:spPr bwMode="auto">
          <a:xfrm>
            <a:off x="2167674" y="1327327"/>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舊觀念必須打倒，革命已無可避免！</a:t>
            </a:r>
          </a:p>
        </p:txBody>
      </p:sp>
      <p:pic>
        <p:nvPicPr>
          <p:cNvPr id="99331" name="Picture 4" descr="French Revolution"/>
          <p:cNvPicPr>
            <a:picLocks noChangeAspect="1" noChangeArrowheads="1"/>
          </p:cNvPicPr>
          <p:nvPr/>
        </p:nvPicPr>
        <p:blipFill>
          <a:blip r:embed="rId2">
            <a:extLst>
              <a:ext uri="{28A0092B-C50C-407E-A947-70E740481C1C}">
                <a14:useLocalDpi xmlns:a14="http://schemas.microsoft.com/office/drawing/2010/main" val="0"/>
              </a:ext>
            </a:extLst>
          </a:blip>
          <a:srcRect l="6000" r="7999"/>
          <a:stretch>
            <a:fillRect/>
          </a:stretch>
        </p:blipFill>
        <p:spPr bwMode="auto">
          <a:xfrm>
            <a:off x="2245862" y="1916832"/>
            <a:ext cx="4399375" cy="362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92826" y="927582"/>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對革命派，這正是大好機會！</a:t>
            </a:r>
          </a:p>
        </p:txBody>
      </p:sp>
      <p:sp>
        <p:nvSpPr>
          <p:cNvPr id="3" name="文字方塊 2"/>
          <p:cNvSpPr txBox="1"/>
          <p:nvPr/>
        </p:nvSpPr>
        <p:spPr bwMode="auto">
          <a:xfrm>
            <a:off x="2178078" y="306045"/>
            <a:ext cx="599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這是最壞的時代，這是最好的時代。</a:t>
            </a:r>
            <a:r>
              <a:rPr lang="en-US" altLang="zh-TW" sz="1800" dirty="0"/>
              <a:t>1915-1924</a:t>
            </a:r>
            <a:endParaRPr lang="zh-TW" altLang="en-US" sz="1800" dirty="0"/>
          </a:p>
        </p:txBody>
      </p:sp>
      <p:sp>
        <p:nvSpPr>
          <p:cNvPr id="6" name="文字方塊 6"/>
          <p:cNvSpPr txBox="1">
            <a:spLocks noChangeArrowheads="1"/>
          </p:cNvSpPr>
          <p:nvPr/>
        </p:nvSpPr>
        <p:spPr bwMode="auto">
          <a:xfrm>
            <a:off x="2219313" y="5603279"/>
            <a:ext cx="4476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沒有人能了解為什麼波爾模型會是對的！</a:t>
            </a:r>
          </a:p>
        </p:txBody>
      </p:sp>
      <p:sp>
        <p:nvSpPr>
          <p:cNvPr id="7" name="文字方塊 7"/>
          <p:cNvSpPr txBox="1">
            <a:spLocks noChangeArrowheads="1"/>
          </p:cNvSpPr>
          <p:nvPr/>
        </p:nvSpPr>
        <p:spPr bwMode="auto">
          <a:xfrm>
            <a:off x="2205262" y="6036979"/>
            <a:ext cx="3431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但新的神秘世界使人非常興奮！</a:t>
            </a:r>
          </a:p>
        </p:txBody>
      </p:sp>
    </p:spTree>
    <p:extLst>
      <p:ext uri="{BB962C8B-B14F-4D97-AF65-F5344CB8AC3E}">
        <p14:creationId xmlns:p14="http://schemas.microsoft.com/office/powerpoint/2010/main" val="11698509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706924" cy="3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文字方塊 2"/>
          <p:cNvSpPr txBox="1">
            <a:spLocks noChangeArrowheads="1"/>
          </p:cNvSpPr>
          <p:nvPr/>
        </p:nvSpPr>
        <p:spPr bwMode="auto">
          <a:xfrm>
            <a:off x="3347864" y="1124744"/>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Heisenberg and Pauli</a:t>
            </a:r>
            <a:endParaRPr lang="zh-TW" altLang="en-US" sz="2000" dirty="0"/>
          </a:p>
        </p:txBody>
      </p:sp>
      <p:sp>
        <p:nvSpPr>
          <p:cNvPr id="2" name="文字方塊 1"/>
          <p:cNvSpPr txBox="1"/>
          <p:nvPr/>
        </p:nvSpPr>
        <p:spPr bwMode="auto">
          <a:xfrm>
            <a:off x="3641228" y="755412"/>
            <a:ext cx="1722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革命的前鋒！</a:t>
            </a:r>
          </a:p>
        </p:txBody>
      </p:sp>
      <p:pic>
        <p:nvPicPr>
          <p:cNvPr id="5" name="Picture 2" descr="http://photos.aip.org/history/Thumbnails/niels_bohr_institute_e4.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5076056" y="2573067"/>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2234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圖片 5" descr="heisenberg_werner_c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775" y="3717032"/>
            <a:ext cx="4047453" cy="29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4215" y="6242794"/>
            <a:ext cx="2266814" cy="50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452" name="文字方塊 2"/>
          <p:cNvSpPr txBox="1">
            <a:spLocks noChangeArrowheads="1"/>
          </p:cNvSpPr>
          <p:nvPr/>
        </p:nvSpPr>
        <p:spPr bwMode="auto">
          <a:xfrm>
            <a:off x="3347864" y="836712"/>
            <a:ext cx="250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沒有比他們更不同的了</a:t>
            </a:r>
          </a:p>
        </p:txBody>
      </p:sp>
      <p:pic>
        <p:nvPicPr>
          <p:cNvPr id="104454" name="Picture 7" descr="http://photos.aip.org/history/Thumbnails/pauli_wolfgang_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26" y="3717032"/>
            <a:ext cx="2254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4" descr="http://photos.aip.org/history/Thumbnails/pauli_wolfgang_a1.jpg"/>
          <p:cNvPicPr>
            <a:picLocks noChangeAspect="1" noChangeArrowheads="1"/>
          </p:cNvPicPr>
          <p:nvPr/>
        </p:nvPicPr>
        <p:blipFill>
          <a:blip r:embed="rId4">
            <a:extLst>
              <a:ext uri="{28A0092B-C50C-407E-A947-70E740481C1C}">
                <a14:useLocalDpi xmlns:a14="http://schemas.microsoft.com/office/drawing/2010/main" val="0"/>
              </a:ext>
            </a:extLst>
          </a:blip>
          <a:srcRect b="10986"/>
          <a:stretch>
            <a:fillRect/>
          </a:stretch>
        </p:blipFill>
        <p:spPr bwMode="auto">
          <a:xfrm>
            <a:off x="5849318" y="332656"/>
            <a:ext cx="2259234" cy="29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188640"/>
            <a:ext cx="25431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40103" y="3282591"/>
            <a:ext cx="4167038" cy="400110"/>
          </a:xfrm>
          <a:prstGeom prst="rect">
            <a:avLst/>
          </a:prstGeom>
        </p:spPr>
        <p:txBody>
          <a:bodyPr wrap="none">
            <a:spAutoFit/>
          </a:bodyPr>
          <a:lstStyle/>
          <a:p>
            <a:pPr eaLnBrk="1" hangingPunct="1"/>
            <a:r>
              <a:rPr lang="en-US" altLang="zh-TW" sz="2000" dirty="0"/>
              <a:t>Werner Heisenberg 1901-1976 </a:t>
            </a:r>
            <a:r>
              <a:rPr lang="zh-TW" altLang="en-US" sz="2000" dirty="0"/>
              <a:t>海森堡</a:t>
            </a:r>
          </a:p>
        </p:txBody>
      </p:sp>
      <p:pic>
        <p:nvPicPr>
          <p:cNvPr id="150530" name="Picture 2" descr="\\psf\Home\Downloads\586px-Werner_Heisenberg_signatur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4215" y="6208128"/>
            <a:ext cx="2266814" cy="64987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076056" y="3316922"/>
            <a:ext cx="3530454" cy="400110"/>
          </a:xfrm>
          <a:prstGeom prst="rect">
            <a:avLst/>
          </a:prstGeom>
        </p:spPr>
        <p:txBody>
          <a:bodyPr wrap="none">
            <a:spAutoFit/>
          </a:bodyPr>
          <a:lstStyle/>
          <a:p>
            <a:pPr eaLnBrk="1" hangingPunct="1"/>
            <a:r>
              <a:rPr lang="en-US" altLang="zh-TW" sz="2000" dirty="0"/>
              <a:t>Wolfgang</a:t>
            </a:r>
            <a:r>
              <a:rPr lang="en-US" altLang="zh-TW" sz="2000" b="1" dirty="0"/>
              <a:t> </a:t>
            </a:r>
            <a:r>
              <a:rPr lang="en-US" altLang="zh-TW" sz="2000" dirty="0"/>
              <a:t>Pauli 1900-1958 </a:t>
            </a:r>
            <a:r>
              <a:rPr lang="zh-TW" altLang="en-US" sz="2000" dirty="0"/>
              <a:t>包立</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9"/>
            <a:ext cx="5184576" cy="357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978493"/>
            <a:ext cx="5400600" cy="364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4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additive="base">
                                        <p:cTn id="7" dur="500" fill="hold"/>
                                        <p:tgtEl>
                                          <p:spTgt spid="153603"/>
                                        </p:tgtEl>
                                        <p:attrNameLst>
                                          <p:attrName>ppt_x</p:attrName>
                                        </p:attrNameLst>
                                      </p:cBhvr>
                                      <p:tavLst>
                                        <p:tav tm="0">
                                          <p:val>
                                            <p:strVal val="#ppt_x"/>
                                          </p:val>
                                        </p:tav>
                                        <p:tav tm="100000">
                                          <p:val>
                                            <p:strVal val="#ppt_x"/>
                                          </p:val>
                                        </p:tav>
                                      </p:tavLst>
                                    </p:anim>
                                    <p:anim calcmode="lin" valueType="num">
                                      <p:cBhvr additive="base">
                                        <p:cTn id="8" dur="500" fill="hold"/>
                                        <p:tgtEl>
                                          <p:spTgt spid="153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038090"/>
            <a:ext cx="3230857" cy="272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8" descr="http://photos.aip.org/history/Thumbnails/fermi_enrico_c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71637"/>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4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09" y="318873"/>
            <a:ext cx="2898609" cy="314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1"/>
          <p:cNvSpPr txBox="1">
            <a:spLocks noChangeArrowheads="1"/>
          </p:cNvSpPr>
          <p:nvPr/>
        </p:nvSpPr>
        <p:spPr bwMode="auto">
          <a:xfrm>
            <a:off x="4211960" y="1628800"/>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固體中原子彼此之間，如同以彈簧連接。</a:t>
            </a:r>
          </a:p>
        </p:txBody>
      </p:sp>
      <p:sp>
        <p:nvSpPr>
          <p:cNvPr id="4" name="文字方塊 3"/>
          <p:cNvSpPr txBox="1">
            <a:spLocks noChangeArrowheads="1"/>
          </p:cNvSpPr>
          <p:nvPr/>
        </p:nvSpPr>
        <p:spPr bwMode="auto">
          <a:xfrm>
            <a:off x="4238071" y="2204864"/>
            <a:ext cx="335826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這是固體的彈性的來源。</a:t>
            </a:r>
          </a:p>
        </p:txBody>
      </p:sp>
      <p:pic>
        <p:nvPicPr>
          <p:cNvPr id="155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4205" r="2231"/>
          <a:stretch/>
        </p:blipFill>
        <p:spPr bwMode="auto">
          <a:xfrm>
            <a:off x="971600" y="3573016"/>
            <a:ext cx="7248338" cy="310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6515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aip.org/history/heisenberg/images/hei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836712"/>
            <a:ext cx="2880320" cy="275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267744" y="332656"/>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一樣來自一個學者家庭。</a:t>
            </a:r>
          </a:p>
        </p:txBody>
      </p:sp>
      <p:pic>
        <p:nvPicPr>
          <p:cNvPr id="4" name="Picture 6" descr="http://histclo.com/youth/youth/image/imgnat/hj2hik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934" y="3634217"/>
            <a:ext cx="3052101" cy="22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620744"/>
            <a:ext cx="2392385" cy="317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062215" y="1935148"/>
            <a:ext cx="1503647" cy="152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2" descr="http://www.aip.org/history/heisenberg/images/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47995"/>
            <a:ext cx="22748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563888" y="3711995"/>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一起來到 </a:t>
            </a:r>
            <a:r>
              <a:rPr lang="en-US" altLang="zh-TW" sz="1800" dirty="0"/>
              <a:t>U of Munich</a:t>
            </a:r>
            <a:r>
              <a:rPr lang="zh-TW" altLang="en-US" sz="1800" dirty="0"/>
              <a:t>上大學。</a:t>
            </a:r>
          </a:p>
        </p:txBody>
      </p:sp>
      <p:pic>
        <p:nvPicPr>
          <p:cNvPr id="161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04" y="747681"/>
            <a:ext cx="4176830" cy="271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803" y="3726345"/>
            <a:ext cx="3341459" cy="25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5" name="Picture 3" descr="\\psf\Home\Downloads\568px-Sigillum_Universitatis_Ludovico-Maximilianea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2215" y="1935148"/>
            <a:ext cx="1503647" cy="152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906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bwMode="auto">
          <a:xfrm>
            <a:off x="1036593" y="4266210"/>
            <a:ext cx="72070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It is much easier if one does not know a lot and is not too familiar with classical physics. You have a decided advantage there, but then lack of knowledge is no guarantee of success.</a:t>
            </a:r>
          </a:p>
          <a:p>
            <a:pPr algn="r" eaLnBrk="1" hangingPunct="1"/>
            <a:r>
              <a:rPr lang="en-US" altLang="zh-TW" sz="2000" dirty="0"/>
              <a:t>                </a:t>
            </a:r>
            <a:r>
              <a:rPr lang="zh-TW" altLang="en-US" sz="2000" dirty="0"/>
              <a:t>                                   </a:t>
            </a:r>
            <a:r>
              <a:rPr lang="en-US" altLang="zh-TW" sz="2000" dirty="0"/>
              <a:t>Pauli</a:t>
            </a:r>
            <a:r>
              <a:rPr lang="zh-TW" altLang="en-US" sz="2000" dirty="0"/>
              <a:t> </a:t>
            </a:r>
            <a:r>
              <a:rPr lang="en-US" altLang="zh-TW" sz="2000" dirty="0"/>
              <a:t>to Heisenberg,</a:t>
            </a:r>
            <a:endParaRPr lang="zh-TW" altLang="en-US" sz="20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932" y="1768463"/>
            <a:ext cx="1741457" cy="243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http://www.aip.org/history/heisenberg/images/h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541" y="1422376"/>
            <a:ext cx="1862304" cy="278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035715" y="511809"/>
            <a:ext cx="8281798" cy="369332"/>
          </a:xfrm>
          <a:prstGeom prst="rect">
            <a:avLst/>
          </a:prstGeom>
        </p:spPr>
        <p:txBody>
          <a:bodyPr wrap="square">
            <a:spAutoFit/>
          </a:bodyPr>
          <a:lstStyle/>
          <a:p>
            <a:r>
              <a:rPr lang="zh-TW" altLang="en-US" sz="1800" dirty="0"/>
              <a:t>這時還是大學生的</a:t>
            </a:r>
            <a:r>
              <a:rPr lang="en-US" altLang="zh-TW" sz="1800" dirty="0"/>
              <a:t>Pauli</a:t>
            </a:r>
            <a:r>
              <a:rPr lang="zh-TW" altLang="en-US" sz="1800" dirty="0"/>
              <a:t>已經是為深奧的廣義相對論寫回顧</a:t>
            </a:r>
            <a:r>
              <a:rPr lang="en-US" altLang="zh-TW" sz="1800" dirty="0"/>
              <a:t>review</a:t>
            </a:r>
            <a:r>
              <a:rPr lang="zh-TW" altLang="en-US" sz="1800" dirty="0"/>
              <a:t>的成熟的天才。</a:t>
            </a:r>
          </a:p>
        </p:txBody>
      </p:sp>
      <p:sp>
        <p:nvSpPr>
          <p:cNvPr id="12" name="文字方塊 11"/>
          <p:cNvSpPr txBox="1"/>
          <p:nvPr/>
        </p:nvSpPr>
        <p:spPr bwMode="auto">
          <a:xfrm>
            <a:off x="1079959" y="912790"/>
            <a:ext cx="5933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海森堡卻極度生嫩，但也因此毫無包袱、毫無顧忌。</a:t>
            </a:r>
          </a:p>
        </p:txBody>
      </p:sp>
      <p:sp>
        <p:nvSpPr>
          <p:cNvPr id="2" name="文字方塊 1"/>
          <p:cNvSpPr txBox="1"/>
          <p:nvPr/>
        </p:nvSpPr>
        <p:spPr bwMode="auto">
          <a:xfrm>
            <a:off x="1035716" y="5634362"/>
            <a:ext cx="7517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有時懂得少一點，做起學問來反而容易，在這一點上，你就佔了優勢！</a:t>
            </a:r>
          </a:p>
        </p:txBody>
      </p:sp>
      <p:sp>
        <p:nvSpPr>
          <p:cNvPr id="3" name="文字方塊 2"/>
          <p:cNvSpPr txBox="1"/>
          <p:nvPr/>
        </p:nvSpPr>
        <p:spPr bwMode="auto">
          <a:xfrm>
            <a:off x="1035716" y="6051179"/>
            <a:ext cx="4781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當然啦，反過頭來講，無知也不保證成功。</a:t>
            </a:r>
          </a:p>
        </p:txBody>
      </p:sp>
    </p:spTree>
    <p:extLst>
      <p:ext uri="{BB962C8B-B14F-4D97-AF65-F5344CB8AC3E}">
        <p14:creationId xmlns:p14="http://schemas.microsoft.com/office/powerpoint/2010/main" val="24237888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8" descr="http://photos.aip.org/history/Thumbnails/fermi_enrico_c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96752"/>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文字方塊 2"/>
          <p:cNvSpPr txBox="1">
            <a:spLocks noChangeArrowheads="1"/>
          </p:cNvSpPr>
          <p:nvPr/>
        </p:nvSpPr>
        <p:spPr bwMode="auto">
          <a:xfrm>
            <a:off x="2267744" y="764704"/>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二十歲的年輕人成為進步的主要動力！</a:t>
            </a:r>
          </a:p>
        </p:txBody>
      </p:sp>
      <p:sp>
        <p:nvSpPr>
          <p:cNvPr id="2" name="矩形 1"/>
          <p:cNvSpPr/>
          <p:nvPr/>
        </p:nvSpPr>
        <p:spPr>
          <a:xfrm>
            <a:off x="2704821" y="5733256"/>
            <a:ext cx="2983509" cy="369332"/>
          </a:xfrm>
          <a:prstGeom prst="rect">
            <a:avLst/>
          </a:prstGeom>
        </p:spPr>
        <p:txBody>
          <a:bodyPr wrap="none">
            <a:spAutoFit/>
          </a:bodyPr>
          <a:lstStyle/>
          <a:p>
            <a:r>
              <a:rPr lang="en-US" altLang="zh-TW" sz="1800" dirty="0" err="1"/>
              <a:t>Knabenphysik</a:t>
            </a:r>
            <a:r>
              <a:rPr lang="en-US" altLang="zh-TW" sz="1800" dirty="0"/>
              <a:t> (</a:t>
            </a:r>
            <a:r>
              <a:rPr lang="en-US" altLang="zh-TW" sz="1800" b="1" dirty="0"/>
              <a:t>boy</a:t>
            </a:r>
            <a:r>
              <a:rPr lang="en-US" altLang="zh-TW" sz="1800" dirty="0"/>
              <a:t>-</a:t>
            </a:r>
            <a:r>
              <a:rPr lang="en-US" altLang="zh-TW" sz="1800" b="1" dirty="0"/>
              <a:t>physics</a:t>
            </a:r>
            <a:r>
              <a:rPr lang="en-US" altLang="zh-TW" sz="1800" dirty="0"/>
              <a:t>).</a:t>
            </a:r>
            <a:endParaRPr lang="zh-TW" altLang="en-US" sz="1800" dirty="0"/>
          </a:p>
        </p:txBody>
      </p:sp>
    </p:spTree>
    <p:extLst>
      <p:ext uri="{BB962C8B-B14F-4D97-AF65-F5344CB8AC3E}">
        <p14:creationId xmlns:p14="http://schemas.microsoft.com/office/powerpoint/2010/main" val="11791891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http://photos.aip.org/history/Thumbnails/pauli_wolfgang_a1.jpg"/>
          <p:cNvPicPr>
            <a:picLocks noChangeAspect="1" noChangeArrowheads="1"/>
          </p:cNvPicPr>
          <p:nvPr/>
        </p:nvPicPr>
        <p:blipFill>
          <a:blip r:embed="rId2">
            <a:extLst>
              <a:ext uri="{28A0092B-C50C-407E-A947-70E740481C1C}">
                <a14:useLocalDpi xmlns:a14="http://schemas.microsoft.com/office/drawing/2010/main" val="0"/>
              </a:ext>
            </a:extLst>
          </a:blip>
          <a:srcRect b="10986"/>
          <a:stretch>
            <a:fillRect/>
          </a:stretch>
        </p:blipFill>
        <p:spPr bwMode="auto">
          <a:xfrm>
            <a:off x="1428750" y="928688"/>
            <a:ext cx="20288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文字方塊 2"/>
          <p:cNvSpPr txBox="1">
            <a:spLocks noChangeArrowheads="1"/>
          </p:cNvSpPr>
          <p:nvPr/>
        </p:nvSpPr>
        <p:spPr bwMode="auto">
          <a:xfrm>
            <a:off x="3708400" y="2060575"/>
            <a:ext cx="4857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Physics is now very confused again, anyway it’s too difficult for me and I wish I am a movie comedian and had never heard of physics. I only hope that Bohr will save us with some new idea.                       Pauli</a:t>
            </a:r>
            <a:endParaRPr lang="zh-TW" altLang="en-US" sz="2000"/>
          </a:p>
        </p:txBody>
      </p:sp>
      <p:sp>
        <p:nvSpPr>
          <p:cNvPr id="105476" name="文字方塊 3"/>
          <p:cNvSpPr txBox="1">
            <a:spLocks noChangeArrowheads="1"/>
          </p:cNvSpPr>
          <p:nvPr/>
        </p:nvSpPr>
        <p:spPr bwMode="auto">
          <a:xfrm>
            <a:off x="1331913" y="4149725"/>
            <a:ext cx="7488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Now everything is in Heisenberg’s hands, to find a way out  of the difficulties.                                </a:t>
            </a:r>
            <a:r>
              <a:rPr lang="zh-TW" altLang="en-US" sz="2000"/>
              <a:t>                                                 </a:t>
            </a:r>
            <a:r>
              <a:rPr lang="en-US" altLang="zh-TW" sz="2000"/>
              <a:t>Bohr</a:t>
            </a:r>
            <a:endParaRPr lang="zh-TW" altLang="en-US" sz="200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文字方塊 3"/>
          <p:cNvSpPr txBox="1">
            <a:spLocks noChangeArrowheads="1"/>
          </p:cNvSpPr>
          <p:nvPr/>
        </p:nvSpPr>
        <p:spPr bwMode="auto">
          <a:xfrm>
            <a:off x="1979712" y="987981"/>
            <a:ext cx="6607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Heisenberg </a:t>
            </a:r>
            <a:r>
              <a:rPr lang="zh-TW" altLang="en-US" sz="1800" dirty="0"/>
              <a:t>嘗試用</a:t>
            </a:r>
            <a:r>
              <a:rPr lang="zh-TW" altLang="en-US" sz="1800" dirty="0">
                <a:solidFill>
                  <a:srgbClr val="FF0000"/>
                </a:solidFill>
              </a:rPr>
              <a:t>革命性的新想法</a:t>
            </a:r>
            <a:r>
              <a:rPr lang="zh-TW" altLang="en-US" sz="1800" dirty="0"/>
              <a:t>來解決原子物理的問題！</a:t>
            </a:r>
          </a:p>
        </p:txBody>
      </p:sp>
      <p:sp>
        <p:nvSpPr>
          <p:cNvPr id="106499" name="文字方塊 4"/>
          <p:cNvSpPr txBox="1">
            <a:spLocks noChangeArrowheads="1"/>
          </p:cNvSpPr>
          <p:nvPr/>
        </p:nvSpPr>
        <p:spPr bwMode="auto">
          <a:xfrm>
            <a:off x="6000750" y="32146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a:t>1925</a:t>
            </a:r>
            <a:endParaRPr lang="zh-TW" altLang="en-US" sz="2400"/>
          </a:p>
        </p:txBody>
      </p:sp>
      <p:pic>
        <p:nvPicPr>
          <p:cNvPr id="106500"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71688"/>
            <a:ext cx="278606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文字方塊 4"/>
          <p:cNvSpPr txBox="1">
            <a:spLocks noChangeArrowheads="1"/>
          </p:cNvSpPr>
          <p:nvPr/>
        </p:nvSpPr>
        <p:spPr bwMode="auto">
          <a:xfrm>
            <a:off x="1979712" y="1437646"/>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革命的基本原則就是懷疑揚棄所有舊觀念！</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文字方塊 11"/>
          <p:cNvSpPr txBox="1">
            <a:spLocks noChangeArrowheads="1"/>
          </p:cNvSpPr>
          <p:nvPr/>
        </p:nvSpPr>
        <p:spPr bwMode="auto">
          <a:xfrm>
            <a:off x="1143248" y="1289894"/>
            <a:ext cx="742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古典物理認定電子是一個牛頓粒子，</a:t>
            </a:r>
            <a:endParaRPr lang="en-US" altLang="zh-TW" sz="1800" dirty="0"/>
          </a:p>
        </p:txBody>
      </p:sp>
      <p:sp>
        <p:nvSpPr>
          <p:cNvPr id="112646" name="文字方塊 26"/>
          <p:cNvSpPr txBox="1">
            <a:spLocks noChangeArrowheads="1"/>
          </p:cNvSpPr>
          <p:nvPr/>
        </p:nvSpPr>
        <p:spPr bwMode="auto">
          <a:xfrm>
            <a:off x="1148725" y="4910366"/>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可是原子中的電子的軌道從未被觀察到過</a:t>
            </a:r>
            <a:r>
              <a:rPr lang="en-US" altLang="zh-TW" sz="1800" dirty="0"/>
              <a:t>!</a:t>
            </a:r>
            <a:endParaRPr lang="zh-TW" altLang="en-US" sz="1800" dirty="0"/>
          </a:p>
        </p:txBody>
      </p:sp>
      <p:sp>
        <p:nvSpPr>
          <p:cNvPr id="112647" name="文字方塊 28"/>
          <p:cNvSpPr txBox="1">
            <a:spLocks noChangeArrowheads="1"/>
          </p:cNvSpPr>
          <p:nvPr/>
        </p:nvSpPr>
        <p:spPr bwMode="auto">
          <a:xfrm>
            <a:off x="1148725" y="5383440"/>
            <a:ext cx="742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a:t>
            </a:r>
            <a:r>
              <a:rPr lang="zh-TW" altLang="en-US" sz="1800" dirty="0">
                <a:solidFill>
                  <a:srgbClr val="FF0000"/>
                </a:solidFill>
              </a:rPr>
              <a:t>可觀察的</a:t>
            </a:r>
            <a:r>
              <a:rPr lang="zh-TW" altLang="en-US" sz="1800" dirty="0"/>
              <a:t>才算數！所以首先要放棄電子軌跡的概念！</a:t>
            </a:r>
          </a:p>
        </p:txBody>
      </p:sp>
      <p:sp>
        <p:nvSpPr>
          <p:cNvPr id="109578" name="文字方塊 11"/>
          <p:cNvSpPr txBox="1">
            <a:spLocks noChangeArrowheads="1"/>
          </p:cNvSpPr>
          <p:nvPr/>
        </p:nvSpPr>
        <p:spPr bwMode="auto">
          <a:xfrm>
            <a:off x="1126615" y="2068535"/>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這似乎是先天自明的。</a:t>
            </a:r>
          </a:p>
        </p:txBody>
      </p:sp>
      <p:sp>
        <p:nvSpPr>
          <p:cNvPr id="109579" name="文字方塊 4"/>
          <p:cNvSpPr txBox="1">
            <a:spLocks noChangeArrowheads="1"/>
          </p:cNvSpPr>
          <p:nvPr/>
        </p:nvSpPr>
        <p:spPr bwMode="auto">
          <a:xfrm>
            <a:off x="1143248" y="841923"/>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如何革命</a:t>
            </a:r>
            <a:r>
              <a:rPr lang="en-US" altLang="zh-TW" sz="1800" dirty="0"/>
              <a:t>?</a:t>
            </a:r>
            <a:r>
              <a:rPr lang="zh-TW" altLang="en-US" sz="1800" dirty="0"/>
              <a:t> 如何揚棄舊觀念？</a:t>
            </a:r>
          </a:p>
        </p:txBody>
      </p:sp>
      <p:pic>
        <p:nvPicPr>
          <p:cNvPr id="9"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148725" y="2623368"/>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2633832" y="2623368"/>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633832" y="441834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48725" y="440466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148725" y="262336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1">
            <a:extLst>
              <a:ext uri="{FF2B5EF4-FFF2-40B4-BE49-F238E27FC236}">
                <a16:creationId xmlns:a16="http://schemas.microsoft.com/office/drawing/2014/main" id="{653E007D-B648-17A6-122D-A012A3AD5792}"/>
              </a:ext>
            </a:extLst>
          </p:cNvPr>
          <p:cNvSpPr txBox="1">
            <a:spLocks noChangeArrowheads="1"/>
          </p:cNvSpPr>
          <p:nvPr/>
        </p:nvSpPr>
        <p:spPr bwMode="auto">
          <a:xfrm>
            <a:off x="1126615" y="1682006"/>
            <a:ext cx="742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因此電子一直有</a:t>
            </a:r>
            <a:r>
              <a:rPr lang="zh-TW" altLang="en-US" sz="1800" dirty="0">
                <a:solidFill>
                  <a:srgbClr val="FF0000"/>
                </a:solidFill>
              </a:rPr>
              <a:t>位置</a:t>
            </a:r>
            <a:r>
              <a:rPr lang="zh-TW" altLang="en-US" sz="1800" dirty="0"/>
              <a:t>這個性質，以這性質可以畫出電子軌跡：</a:t>
            </a:r>
            <a:endParaRPr lang="en-US" altLang="zh-TW" sz="180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258888" y="2133600"/>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文字方塊 9"/>
          <p:cNvSpPr txBox="1">
            <a:spLocks noChangeArrowheads="1"/>
          </p:cNvSpPr>
          <p:nvPr/>
        </p:nvSpPr>
        <p:spPr bwMode="auto">
          <a:xfrm>
            <a:off x="1187450" y="4292600"/>
            <a:ext cx="734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如此原子中的電子並沒有所謂軌跡！</a:t>
            </a:r>
            <a:endParaRPr lang="en-US" altLang="zh-TW" sz="1800" dirty="0"/>
          </a:p>
        </p:txBody>
      </p:sp>
      <p:sp>
        <p:nvSpPr>
          <p:cNvPr id="110597" name="文字方塊 10"/>
          <p:cNvSpPr txBox="1">
            <a:spLocks noChangeArrowheads="1"/>
          </p:cNvSpPr>
          <p:nvPr/>
        </p:nvSpPr>
        <p:spPr bwMode="auto">
          <a:xfrm>
            <a:off x="1187450" y="4724400"/>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自然也就沒有釋放電磁波的問題！</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20" name="文字方塊 11"/>
          <p:cNvSpPr txBox="1">
            <a:spLocks noChangeArrowheads="1"/>
          </p:cNvSpPr>
          <p:nvPr/>
        </p:nvSpPr>
        <p:spPr bwMode="auto">
          <a:xfrm>
            <a:off x="1619672" y="2034649"/>
            <a:ext cx="666878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只有自由的電子有</a:t>
            </a:r>
            <a:r>
              <a:rPr lang="zh-TW" altLang="en-US" sz="1800" dirty="0">
                <a:solidFill>
                  <a:srgbClr val="FF0000"/>
                </a:solidFill>
              </a:rPr>
              <a:t>位置</a:t>
            </a:r>
            <a:r>
              <a:rPr lang="zh-TW" altLang="en-US" sz="1800" dirty="0"/>
              <a:t>這個性質，以這性質可以畫出電子軌跡：</a:t>
            </a:r>
            <a:endParaRPr lang="en-US" altLang="zh-TW" sz="1800" dirty="0"/>
          </a:p>
        </p:txBody>
      </p:sp>
      <p:pic>
        <p:nvPicPr>
          <p:cNvPr id="111623" name="Picture 5" descr="C:\Users\Chia-Hung Chang\Downloads\Data\Knight\Media\Chapter38\Images\38_06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564904"/>
            <a:ext cx="340700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6"/>
          <p:cNvSpPr txBox="1">
            <a:spLocks noChangeArrowheads="1"/>
          </p:cNvSpPr>
          <p:nvPr/>
        </p:nvSpPr>
        <p:spPr bwMode="auto">
          <a:xfrm>
            <a:off x="1592386" y="4508989"/>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但野生的，與家居的，可能很不一樣！</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右箭號 3"/>
          <p:cNvSpPr/>
          <p:nvPr/>
        </p:nvSpPr>
        <p:spPr>
          <a:xfrm>
            <a:off x="3107510" y="2711461"/>
            <a:ext cx="11430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621" name="文字方塊 29"/>
          <p:cNvSpPr txBox="1">
            <a:spLocks noChangeArrowheads="1"/>
          </p:cNvSpPr>
          <p:nvPr/>
        </p:nvSpPr>
        <p:spPr bwMode="auto">
          <a:xfrm>
            <a:off x="804047" y="1261202"/>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原子中的電子唯一可觀察的是</a:t>
            </a:r>
            <a:r>
              <a:rPr lang="zh-TW" altLang="en-US" sz="1800" dirty="0">
                <a:solidFill>
                  <a:srgbClr val="FF0000"/>
                </a:solidFill>
              </a:rPr>
              <a:t>能階之間的躍遷</a:t>
            </a:r>
            <a:r>
              <a:rPr lang="zh-TW" altLang="en-US" sz="1800" dirty="0"/>
              <a:t>！</a:t>
            </a:r>
            <a:endParaRPr lang="en-US" altLang="zh-TW" sz="1800" dirty="0"/>
          </a:p>
        </p:txBody>
      </p:sp>
      <p:sp>
        <p:nvSpPr>
          <p:cNvPr id="111622" name="文字方塊 10"/>
          <p:cNvSpPr txBox="1">
            <a:spLocks noChangeArrowheads="1"/>
          </p:cNvSpPr>
          <p:nvPr/>
        </p:nvSpPr>
        <p:spPr bwMode="auto">
          <a:xfrm>
            <a:off x="790574" y="4581128"/>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從</a:t>
            </a:r>
            <a:r>
              <a:rPr lang="zh-TW" altLang="en-US" sz="1800" dirty="0">
                <a:solidFill>
                  <a:srgbClr val="FF0000"/>
                </a:solidFill>
              </a:rPr>
              <a:t>原子中的電子</a:t>
            </a:r>
            <a:r>
              <a:rPr lang="zh-TW" altLang="en-US" sz="1800" dirty="0"/>
              <a:t>出發，來了解電子，先暫時忘記自由電子，</a:t>
            </a:r>
            <a:endParaRPr lang="en-US" altLang="zh-TW" sz="1800" dirty="0"/>
          </a:p>
        </p:txBody>
      </p:sp>
      <p:pic>
        <p:nvPicPr>
          <p:cNvPr id="111624" name="Picture 9" descr="D:\Downloads\Data\Knight\Media\Chapter39\Images\39_2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835" y="1919298"/>
            <a:ext cx="23336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0"/>
          <p:cNvSpPr txBox="1">
            <a:spLocks noChangeArrowheads="1"/>
          </p:cNvSpPr>
          <p:nvPr/>
        </p:nvSpPr>
        <p:spPr bwMode="auto">
          <a:xfrm>
            <a:off x="804047" y="5065442"/>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暫時捨棄無法觀察的位置。重新以可觀察的能階來定義</a:t>
            </a:r>
            <a:r>
              <a:rPr lang="en-US" altLang="zh-TW" sz="1800" dirty="0"/>
              <a:t>”</a:t>
            </a:r>
            <a:r>
              <a:rPr lang="zh-TW" altLang="en-US" sz="1800" dirty="0"/>
              <a:t>原子中的電子</a:t>
            </a:r>
            <a:r>
              <a:rPr lang="en-US" altLang="zh-TW" sz="1800" dirty="0"/>
              <a:t>”</a:t>
            </a:r>
            <a:r>
              <a:rPr lang="zh-TW" altLang="en-US" sz="1800" dirty="0"/>
              <a:t>！</a:t>
            </a:r>
          </a:p>
        </p:txBody>
      </p:sp>
      <p:pic>
        <p:nvPicPr>
          <p:cNvPr id="9"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1061740" y="1844824"/>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2546847" y="1844824"/>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546847" y="36397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061740" y="362612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061740" y="184482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2936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heat4"/>
          <p:cNvPicPr>
            <a:picLocks noChangeAspect="1" noChangeArrowheads="1"/>
          </p:cNvPicPr>
          <p:nvPr/>
        </p:nvPicPr>
        <p:blipFill>
          <a:blip r:embed="rId2">
            <a:extLst>
              <a:ext uri="{28A0092B-C50C-407E-A947-70E740481C1C}">
                <a14:useLocalDpi xmlns:a14="http://schemas.microsoft.com/office/drawing/2010/main" val="0"/>
              </a:ext>
            </a:extLst>
          </a:blip>
          <a:srcRect l="12122" t="12842" r="5302" b="10112"/>
          <a:stretch>
            <a:fillRect/>
          </a:stretch>
        </p:blipFill>
        <p:spPr bwMode="auto">
          <a:xfrm>
            <a:off x="228600" y="1981200"/>
            <a:ext cx="84788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6"/>
          <p:cNvSpPr txBox="1">
            <a:spLocks noChangeArrowheads="1"/>
          </p:cNvSpPr>
          <p:nvPr/>
        </p:nvSpPr>
        <p:spPr bwMode="auto">
          <a:xfrm>
            <a:off x="2819400" y="4467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液體有固定大小，無固定形狀</a:t>
            </a:r>
          </a:p>
        </p:txBody>
      </p:sp>
      <p:sp>
        <p:nvSpPr>
          <p:cNvPr id="58372" name="Text Box 7"/>
          <p:cNvSpPr txBox="1">
            <a:spLocks noChangeArrowheads="1"/>
          </p:cNvSpPr>
          <p:nvPr/>
        </p:nvSpPr>
        <p:spPr bwMode="auto">
          <a:xfrm>
            <a:off x="2486819" y="1295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t>原子對物質的物態有非常自然的解釋</a:t>
            </a:r>
          </a:p>
        </p:txBody>
      </p:sp>
      <p:sp>
        <p:nvSpPr>
          <p:cNvPr id="58373" name="Text Box 6"/>
          <p:cNvSpPr txBox="1">
            <a:spLocks noChangeArrowheads="1"/>
          </p:cNvSpPr>
          <p:nvPr/>
        </p:nvSpPr>
        <p:spPr bwMode="auto">
          <a:xfrm>
            <a:off x="6172200" y="4467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氣體無固定大小及形狀</a:t>
            </a:r>
          </a:p>
        </p:txBody>
      </p:sp>
      <p:sp>
        <p:nvSpPr>
          <p:cNvPr id="58374" name="Text Box 6"/>
          <p:cNvSpPr txBox="1">
            <a:spLocks noChangeArrowheads="1"/>
          </p:cNvSpPr>
          <p:nvPr/>
        </p:nvSpPr>
        <p:spPr bwMode="auto">
          <a:xfrm>
            <a:off x="304800" y="4495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固體有固定大小及形狀</a:t>
            </a:r>
          </a:p>
        </p:txBody>
      </p:sp>
    </p:spTree>
    <p:extLst>
      <p:ext uri="{BB962C8B-B14F-4D97-AF65-F5344CB8AC3E}">
        <p14:creationId xmlns:p14="http://schemas.microsoft.com/office/powerpoint/2010/main" val="19443852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文字方塊 15"/>
          <p:cNvSpPr txBox="1">
            <a:spLocks noChangeArrowheads="1"/>
          </p:cNvSpPr>
          <p:nvPr/>
        </p:nvSpPr>
        <p:spPr bwMode="auto">
          <a:xfrm>
            <a:off x="1331640" y="4878008"/>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對海森堡來說，</a:t>
            </a:r>
            <a:r>
              <a:rPr lang="zh-TW" altLang="en-US" sz="1800" dirty="0">
                <a:solidFill>
                  <a:srgbClr val="FF0000"/>
                </a:solidFill>
              </a:rPr>
              <a:t>一系列的能階</a:t>
            </a:r>
            <a:r>
              <a:rPr lang="zh-TW" altLang="en-US" sz="1800" dirty="0"/>
              <a:t>就是討論原子中電子的</a:t>
            </a:r>
            <a:r>
              <a:rPr lang="zh-TW" altLang="en-US" sz="1800" dirty="0">
                <a:solidFill>
                  <a:srgbClr val="FF0000"/>
                </a:solidFill>
              </a:rPr>
              <a:t>唯一出發點</a:t>
            </a:r>
            <a:r>
              <a:rPr lang="zh-TW" altLang="en-US" sz="1800" dirty="0"/>
              <a:t>！</a:t>
            </a:r>
          </a:p>
        </p:txBody>
      </p:sp>
      <p:sp>
        <p:nvSpPr>
          <p:cNvPr id="112643" name="文字方塊 16"/>
          <p:cNvSpPr txBox="1">
            <a:spLocks noChangeArrowheads="1"/>
          </p:cNvSpPr>
          <p:nvPr/>
        </p:nvSpPr>
        <p:spPr bwMode="auto">
          <a:xfrm>
            <a:off x="1331640" y="5389193"/>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無人理會時（無作用時），就留在穩定的能階上！</a:t>
            </a:r>
          </a:p>
        </p:txBody>
      </p:sp>
      <p:pic>
        <p:nvPicPr>
          <p:cNvPr id="5"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4031977" y="76470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4022333" y="1628800"/>
            <a:ext cx="333643" cy="3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3374942" y="76470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031977" y="76452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Rectangle 1">
            <a:extLst>
              <a:ext uri="{FF2B5EF4-FFF2-40B4-BE49-F238E27FC236}">
                <a16:creationId xmlns:a16="http://schemas.microsoft.com/office/drawing/2014/main" id="{DB656592-3F04-0BF5-A90F-0516156900E5}"/>
              </a:ext>
            </a:extLst>
          </p:cNvPr>
          <p:cNvSpPr/>
          <p:nvPr/>
        </p:nvSpPr>
        <p:spPr>
          <a:xfrm>
            <a:off x="5454968" y="798803"/>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Media\Images\chapter40\4006.jpg">
            <a:extLst>
              <a:ext uri="{FF2B5EF4-FFF2-40B4-BE49-F238E27FC236}">
                <a16:creationId xmlns:a16="http://schemas.microsoft.com/office/drawing/2014/main" id="{4BCEBC4E-7BB3-05CF-5BB1-AAA573BA1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8"/>
          <a:stretch/>
        </p:blipFill>
        <p:spPr bwMode="auto">
          <a:xfrm>
            <a:off x="5742246" y="803084"/>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8545EB7-EE62-8CEE-6D39-FEB500AFC567}"/>
                  </a:ext>
                </a:extLst>
              </p:cNvPr>
              <p:cNvSpPr txBox="1"/>
              <p:nvPr/>
            </p:nvSpPr>
            <p:spPr>
              <a:xfrm>
                <a:off x="5666266" y="2417162"/>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4" name="TextBox 3">
                <a:extLst>
                  <a:ext uri="{FF2B5EF4-FFF2-40B4-BE49-F238E27FC236}">
                    <a16:creationId xmlns:a16="http://schemas.microsoft.com/office/drawing/2014/main" id="{F8545EB7-EE62-8CEE-6D39-FEB500AFC567}"/>
                  </a:ext>
                </a:extLst>
              </p:cNvPr>
              <p:cNvSpPr txBox="1">
                <a:spLocks noRot="1" noChangeAspect="1" noMove="1" noResize="1" noEditPoints="1" noAdjustHandles="1" noChangeArrowheads="1" noChangeShapeType="1" noTextEdit="1"/>
              </p:cNvSpPr>
              <p:nvPr/>
            </p:nvSpPr>
            <p:spPr>
              <a:xfrm>
                <a:off x="5666266" y="2417162"/>
                <a:ext cx="309502" cy="307777"/>
              </a:xfrm>
              <a:prstGeom prst="rect">
                <a:avLst/>
              </a:prstGeom>
              <a:blipFill>
                <a:blip r:embed="rId5"/>
                <a:stretch>
                  <a:fillRect r="-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4F7A2A-DA77-68F3-1495-C8ECB5322A87}"/>
                  </a:ext>
                </a:extLst>
              </p:cNvPr>
              <p:cNvSpPr txBox="1"/>
              <p:nvPr/>
            </p:nvSpPr>
            <p:spPr>
              <a:xfrm flipH="1">
                <a:off x="5597629" y="2091611"/>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874F7A2A-DA77-68F3-1495-C8ECB5322A87}"/>
                  </a:ext>
                </a:extLst>
              </p:cNvPr>
              <p:cNvSpPr txBox="1">
                <a:spLocks noRot="1" noChangeAspect="1" noMove="1" noResize="1" noEditPoints="1" noAdjustHandles="1" noChangeArrowheads="1" noChangeShapeType="1" noTextEdit="1"/>
              </p:cNvSpPr>
              <p:nvPr/>
            </p:nvSpPr>
            <p:spPr>
              <a:xfrm flipH="1">
                <a:off x="5597629" y="2091611"/>
                <a:ext cx="430889" cy="30777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4055F03-A5AF-A4B9-057F-49E5E1AB6D41}"/>
                  </a:ext>
                </a:extLst>
              </p:cNvPr>
              <p:cNvSpPr txBox="1"/>
              <p:nvPr/>
            </p:nvSpPr>
            <p:spPr>
              <a:xfrm>
                <a:off x="5579552" y="1714788"/>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84055F03-A5AF-A4B9-057F-49E5E1AB6D41}"/>
                  </a:ext>
                </a:extLst>
              </p:cNvPr>
              <p:cNvSpPr txBox="1">
                <a:spLocks noRot="1" noChangeAspect="1" noMove="1" noResize="1" noEditPoints="1" noAdjustHandles="1" noChangeArrowheads="1" noChangeShapeType="1" noTextEdit="1"/>
              </p:cNvSpPr>
              <p:nvPr/>
            </p:nvSpPr>
            <p:spPr>
              <a:xfrm>
                <a:off x="5579552" y="1714788"/>
                <a:ext cx="416439"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98B4D9-DD6B-34C4-72E9-C6F8ADF1A43D}"/>
                  </a:ext>
                </a:extLst>
              </p:cNvPr>
              <p:cNvSpPr txBox="1"/>
              <p:nvPr/>
            </p:nvSpPr>
            <p:spPr>
              <a:xfrm>
                <a:off x="5579552" y="1363740"/>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1" name="TextBox 10">
                <a:extLst>
                  <a:ext uri="{FF2B5EF4-FFF2-40B4-BE49-F238E27FC236}">
                    <a16:creationId xmlns:a16="http://schemas.microsoft.com/office/drawing/2014/main" id="{0F98B4D9-DD6B-34C4-72E9-C6F8ADF1A43D}"/>
                  </a:ext>
                </a:extLst>
              </p:cNvPr>
              <p:cNvSpPr txBox="1">
                <a:spLocks noRot="1" noChangeAspect="1" noMove="1" noResize="1" noEditPoints="1" noAdjustHandles="1" noChangeArrowheads="1" noChangeShapeType="1" noTextEdit="1"/>
              </p:cNvSpPr>
              <p:nvPr/>
            </p:nvSpPr>
            <p:spPr>
              <a:xfrm>
                <a:off x="5579552" y="1363740"/>
                <a:ext cx="467835" cy="307777"/>
              </a:xfrm>
              <a:prstGeom prst="rect">
                <a:avLst/>
              </a:prstGeom>
              <a:blipFill>
                <a:blip r:embed="rId8"/>
                <a:stretch>
                  <a:fillRect/>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P spid="11"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2123728" y="1484734"/>
            <a:ext cx="48275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文字方塊 3"/>
          <p:cNvSpPr txBox="1">
            <a:spLocks noChangeArrowheads="1"/>
          </p:cNvSpPr>
          <p:nvPr/>
        </p:nvSpPr>
        <p:spPr bwMode="auto">
          <a:xfrm>
            <a:off x="1403648" y="930781"/>
            <a:ext cx="72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有人打擾時</a:t>
            </a:r>
            <a:r>
              <a:rPr lang="en-US" altLang="zh-TW" sz="1800" dirty="0"/>
              <a:t>(</a:t>
            </a:r>
            <a:r>
              <a:rPr lang="zh-TW" altLang="en-US" sz="1800" dirty="0"/>
              <a:t>觀測時</a:t>
            </a:r>
            <a:r>
              <a:rPr lang="en-US" altLang="zh-TW" sz="1800" dirty="0"/>
              <a:t>)</a:t>
            </a:r>
            <a:r>
              <a:rPr lang="zh-TW" altLang="en-US" sz="1800" dirty="0"/>
              <a:t>，就會發生躍遷！就可以被觀測到！</a:t>
            </a:r>
          </a:p>
        </p:txBody>
      </p:sp>
      <p:sp>
        <p:nvSpPr>
          <p:cNvPr id="2" name="文字方塊 1"/>
          <p:cNvSpPr txBox="1"/>
          <p:nvPr/>
        </p:nvSpPr>
        <p:spPr bwMode="auto">
          <a:xfrm>
            <a:off x="1403648" y="5372943"/>
            <a:ext cx="68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如果由可觀察量出發，躍遷就成為量子物理的觀測量的核心！</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1091497" y="2515734"/>
            <a:ext cx="3531651" cy="263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文字方塊 3"/>
          <p:cNvSpPr txBox="1">
            <a:spLocks noChangeArrowheads="1"/>
          </p:cNvSpPr>
          <p:nvPr/>
        </p:nvSpPr>
        <p:spPr bwMode="auto">
          <a:xfrm>
            <a:off x="1038038" y="875729"/>
            <a:ext cx="590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描述躍遷，就如同描述一個火車旅程，有起點有終點。</a:t>
            </a:r>
          </a:p>
        </p:txBody>
      </p:sp>
      <p:pic>
        <p:nvPicPr>
          <p:cNvPr id="114692" name="Picture 5" descr="http://www.po2u.idv.tw/blog/images/photo/20070425/2007042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6050"/>
            <a:ext cx="28765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http://pic.pimg.tw/vivalavida99/4b49dd235e20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01008"/>
            <a:ext cx="1865894" cy="28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6"/>
          <p:cNvSpPr txBox="1">
            <a:spLocks noChangeArrowheads="1"/>
          </p:cNvSpPr>
          <p:nvPr/>
        </p:nvSpPr>
        <p:spPr bwMode="auto">
          <a:xfrm>
            <a:off x="1038038" y="467844"/>
            <a:ext cx="6914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那我們如何描述躍遷、以及躍遷時的觀測量呢？</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p8.p.pixnet.net/albums/userpics/8/1/112881/1203153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60340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文字方塊 3"/>
          <p:cNvSpPr txBox="1">
            <a:spLocks noChangeArrowheads="1"/>
          </p:cNvSpPr>
          <p:nvPr/>
        </p:nvSpPr>
        <p:spPr bwMode="auto">
          <a:xfrm>
            <a:off x="1259632" y="1412776"/>
            <a:ext cx="7024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而描述或討論火車旅程時，就需要如價格表或里程表這樣的表格：</a:t>
            </a:r>
          </a:p>
        </p:txBody>
      </p:sp>
      <p:pic>
        <p:nvPicPr>
          <p:cNvPr id="115717" name="Picture 7" descr="http://pic.pimg.tw/vivalavida99/4b49dd235e20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09146"/>
            <a:ext cx="21050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b="81802"/>
          <a:stretch>
            <a:fillRect/>
          </a:stretch>
        </p:blipFill>
        <p:spPr bwMode="auto">
          <a:xfrm>
            <a:off x="0" y="-11215688"/>
            <a:ext cx="99822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4"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t="81421" r="21278"/>
          <a:stretch>
            <a:fillRect/>
          </a:stretch>
        </p:blipFill>
        <p:spPr bwMode="auto">
          <a:xfrm>
            <a:off x="357188" y="3857625"/>
            <a:ext cx="7858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http://chch.tw/phpwind/attachment/28_411_c689429a2f13187.jpg"/>
          <p:cNvPicPr>
            <a:picLocks noChangeAspect="1" noChangeArrowheads="1"/>
          </p:cNvPicPr>
          <p:nvPr/>
        </p:nvPicPr>
        <p:blipFill>
          <a:blip r:embed="rId3">
            <a:extLst>
              <a:ext uri="{28A0092B-C50C-407E-A947-70E740481C1C}">
                <a14:useLocalDpi xmlns:a14="http://schemas.microsoft.com/office/drawing/2010/main" val="0"/>
              </a:ext>
            </a:extLst>
          </a:blip>
          <a:srcRect l="6000" t="4601" r="5499"/>
          <a:stretch>
            <a:fillRect/>
          </a:stretch>
        </p:blipFill>
        <p:spPr bwMode="auto">
          <a:xfrm>
            <a:off x="1928813" y="571500"/>
            <a:ext cx="42148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268760"/>
            <a:ext cx="3793650" cy="15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文字方塊 7"/>
          <p:cNvSpPr txBox="1">
            <a:spLocks noChangeArrowheads="1"/>
          </p:cNvSpPr>
          <p:nvPr/>
        </p:nvSpPr>
        <p:spPr bwMode="auto">
          <a:xfrm>
            <a:off x="3203848" y="3068390"/>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收集電子躍遷時所放出的光的頻率，就形成一個表格：</a:t>
            </a:r>
          </a:p>
        </p:txBody>
      </p:sp>
      <p:pic>
        <p:nvPicPr>
          <p:cNvPr id="117765" name="Picture 2" descr="http://p8.p.pixnet.net/albums/userpics/8/1/112881/12031536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84139"/>
            <a:ext cx="2592288" cy="147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文字方塊 6"/>
          <p:cNvSpPr txBox="1">
            <a:spLocks noChangeArrowheads="1"/>
          </p:cNvSpPr>
          <p:nvPr/>
        </p:nvSpPr>
        <p:spPr bwMode="auto">
          <a:xfrm>
            <a:off x="3203848" y="5278745"/>
            <a:ext cx="532859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這就是一個可觀察的量。就是光譜線的頻率！</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A6B24E-53DB-1C4C-899E-7BFB659E9DA5}"/>
                  </a:ext>
                </a:extLst>
              </p:cNvPr>
              <p:cNvSpPr txBox="1"/>
              <p:nvPr/>
            </p:nvSpPr>
            <p:spPr>
              <a:xfrm>
                <a:off x="6366574" y="4220870"/>
                <a:ext cx="437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TW" sz="1800" b="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84A6B24E-53DB-1C4C-899E-7BFB659E9DA5}"/>
                  </a:ext>
                </a:extLst>
              </p:cNvPr>
              <p:cNvSpPr txBox="1">
                <a:spLocks noRot="1" noChangeAspect="1" noMove="1" noResize="1" noEditPoints="1" noAdjustHandles="1" noChangeArrowheads="1" noChangeShapeType="1" noTextEdit="1"/>
              </p:cNvSpPr>
              <p:nvPr/>
            </p:nvSpPr>
            <p:spPr>
              <a:xfrm>
                <a:off x="6366574" y="4220870"/>
                <a:ext cx="437364" cy="276999"/>
              </a:xfrm>
              <a:prstGeom prst="rect">
                <a:avLst/>
              </a:prstGeom>
              <a:blipFill>
                <a:blip r:embed="rId7"/>
                <a:stretch>
                  <a:fillRect l="-8571"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7C3DFE8-9335-3DEE-3F96-DF2EEA1128C4}"/>
                  </a:ext>
                </a:extLst>
              </p:cNvPr>
              <p:cNvSpPr txBox="1"/>
              <p:nvPr/>
            </p:nvSpPr>
            <p:spPr>
              <a:xfrm>
                <a:off x="3226503" y="3874931"/>
                <a:ext cx="2208618" cy="91820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17C3DFE8-9335-3DEE-3F96-DF2EEA1128C4}"/>
                  </a:ext>
                </a:extLst>
              </p:cNvPr>
              <p:cNvSpPr txBox="1">
                <a:spLocks noRot="1" noChangeAspect="1" noMove="1" noResize="1" noEditPoints="1" noAdjustHandles="1" noChangeArrowheads="1" noChangeShapeType="1" noTextEdit="1"/>
              </p:cNvSpPr>
              <p:nvPr/>
            </p:nvSpPr>
            <p:spPr>
              <a:xfrm>
                <a:off x="3226503" y="3874931"/>
                <a:ext cx="2208618" cy="918200"/>
              </a:xfrm>
              <a:prstGeom prst="rect">
                <a:avLst/>
              </a:prstGeom>
              <a:blipFill>
                <a:blip r:embed="rId8"/>
                <a:stretch>
                  <a:fillRect t="-1370" b="-6849"/>
                </a:stretch>
              </a:blipFill>
            </p:spPr>
            <p:txBody>
              <a:bodyPr/>
              <a:lstStyle/>
              <a:p>
                <a:r>
                  <a:rPr lang="en-US">
                    <a:noFill/>
                  </a:rPr>
                  <a:t> </a:t>
                </a:r>
              </a:p>
            </p:txBody>
          </p:sp>
        </mc:Fallback>
      </mc:AlternateContent>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75" y="1474620"/>
            <a:ext cx="3641363" cy="152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文字方塊 9"/>
          <p:cNvSpPr txBox="1">
            <a:spLocks noChangeArrowheads="1"/>
          </p:cNvSpPr>
          <p:nvPr/>
        </p:nvSpPr>
        <p:spPr bwMode="auto">
          <a:xfrm>
            <a:off x="1883271" y="3346828"/>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光譜線的光強度也應該可以寫成一個表格：</a:t>
            </a:r>
          </a:p>
        </p:txBody>
      </p:sp>
      <p:sp>
        <p:nvSpPr>
          <p:cNvPr id="118793" name="文字方塊 35"/>
          <p:cNvSpPr txBox="1">
            <a:spLocks noChangeArrowheads="1"/>
          </p:cNvSpPr>
          <p:nvPr/>
        </p:nvSpPr>
        <p:spPr bwMode="auto">
          <a:xfrm>
            <a:off x="5652120" y="4653136"/>
            <a:ext cx="250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dirty="0"/>
              <a:t>n</a:t>
            </a:r>
            <a:r>
              <a:rPr lang="zh-TW" altLang="en-US" sz="1800" dirty="0"/>
              <a:t>態到</a:t>
            </a:r>
            <a:r>
              <a:rPr lang="en-US" altLang="zh-TW" sz="1800" i="1" dirty="0"/>
              <a:t>m</a:t>
            </a:r>
            <a:r>
              <a:rPr lang="zh-TW" altLang="en-US" sz="1800" dirty="0"/>
              <a:t>態的躍遷</a:t>
            </a:r>
            <a:r>
              <a:rPr lang="zh-TW" altLang="en-US" sz="1800" dirty="0">
                <a:solidFill>
                  <a:srgbClr val="FF0000"/>
                </a:solidFill>
              </a:rPr>
              <a:t>強度</a:t>
            </a:r>
          </a:p>
        </p:txBody>
      </p:sp>
      <p:sp>
        <p:nvSpPr>
          <p:cNvPr id="118795" name="文字方塊 9"/>
          <p:cNvSpPr txBox="1">
            <a:spLocks noChangeArrowheads="1"/>
          </p:cNvSpPr>
          <p:nvPr/>
        </p:nvSpPr>
        <p:spPr bwMode="auto">
          <a:xfrm>
            <a:off x="1955626" y="898556"/>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光譜線的光的強度也可以測量！</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2E6A49-0F73-2943-81CC-65B340FECEC9}"/>
                  </a:ext>
                </a:extLst>
              </p:cNvPr>
              <p:cNvSpPr txBox="1"/>
              <p:nvPr/>
            </p:nvSpPr>
            <p:spPr>
              <a:xfrm>
                <a:off x="5134774" y="4690077"/>
                <a:ext cx="45807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572E6A49-0F73-2943-81CC-65B340FECEC9}"/>
                  </a:ext>
                </a:extLst>
              </p:cNvPr>
              <p:cNvSpPr txBox="1">
                <a:spLocks noRot="1" noChangeAspect="1" noMove="1" noResize="1" noEditPoints="1" noAdjustHandles="1" noChangeArrowheads="1" noChangeShapeType="1" noTextEdit="1"/>
              </p:cNvSpPr>
              <p:nvPr/>
            </p:nvSpPr>
            <p:spPr>
              <a:xfrm>
                <a:off x="5134774" y="4690077"/>
                <a:ext cx="458074" cy="276999"/>
              </a:xfrm>
              <a:prstGeom prst="rect">
                <a:avLst/>
              </a:prstGeom>
              <a:blipFill>
                <a:blip r:embed="rId5"/>
                <a:stretch>
                  <a:fillRect l="-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CFF3647-A042-3C12-DEF2-B763F453BC42}"/>
                  </a:ext>
                </a:extLst>
              </p:cNvPr>
              <p:cNvSpPr txBox="1"/>
              <p:nvPr/>
            </p:nvSpPr>
            <p:spPr>
              <a:xfrm>
                <a:off x="1977075" y="4369412"/>
                <a:ext cx="2690993"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𝑎</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2CFF3647-A042-3C12-DEF2-B763F453BC42}"/>
                  </a:ext>
                </a:extLst>
              </p:cNvPr>
              <p:cNvSpPr txBox="1">
                <a:spLocks noRot="1" noChangeAspect="1" noMove="1" noResize="1" noEditPoints="1" noAdjustHandles="1" noChangeArrowheads="1" noChangeShapeType="1" noTextEdit="1"/>
              </p:cNvSpPr>
              <p:nvPr/>
            </p:nvSpPr>
            <p:spPr>
              <a:xfrm>
                <a:off x="1977075" y="4369412"/>
                <a:ext cx="2690993" cy="918328"/>
              </a:xfrm>
              <a:prstGeom prst="rect">
                <a:avLst/>
              </a:prstGeom>
              <a:blipFill>
                <a:blip r:embed="rId6"/>
                <a:stretch>
                  <a:fillRect l="-469" t="-1370" b="-6849"/>
                </a:stretch>
              </a:blipFill>
            </p:spPr>
            <p:txBody>
              <a:bodyPr/>
              <a:lstStyle/>
              <a:p>
                <a:r>
                  <a:rPr lang="en-US">
                    <a:noFill/>
                  </a:rPr>
                  <a:t> </a:t>
                </a:r>
              </a:p>
            </p:txBody>
          </p:sp>
        </mc:Fallback>
      </mc:AlternateContent>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468053" y="2624424"/>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flipH="1">
            <a:off x="2237948" y="3677043"/>
            <a:ext cx="142876" cy="550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9814" name="Picture 6" descr="http://www.aip.org/history/heisenberg/images/youngw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49700"/>
            <a:ext cx="1432557" cy="21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文字方塊 19"/>
          <p:cNvSpPr txBox="1">
            <a:spLocks noChangeArrowheads="1"/>
          </p:cNvSpPr>
          <p:nvPr/>
        </p:nvSpPr>
        <p:spPr bwMode="auto">
          <a:xfrm>
            <a:off x="1064374" y="954033"/>
            <a:ext cx="7896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因為在電磁學中，一個電荷發光的強度，正比其電偶極矩</a:t>
            </a:r>
            <a:r>
              <a:rPr lang="en-US" altLang="zh-TW" sz="1800" dirty="0"/>
              <a:t>(</a:t>
            </a:r>
            <a:r>
              <a:rPr lang="zh-TW" altLang="en-US" sz="1800" dirty="0"/>
              <a:t>的時間兩次微分</a:t>
            </a:r>
            <a:r>
              <a:rPr lang="en-US" altLang="zh-TW" sz="1800" dirty="0"/>
              <a:t>)</a:t>
            </a:r>
            <a:r>
              <a:rPr lang="zh-TW" altLang="en-US" sz="1800" dirty="0"/>
              <a:t>：</a:t>
            </a:r>
          </a:p>
        </p:txBody>
      </p:sp>
      <p:sp>
        <p:nvSpPr>
          <p:cNvPr id="119817" name="文字方塊 12"/>
          <p:cNvSpPr txBox="1">
            <a:spLocks noChangeArrowheads="1"/>
          </p:cNvSpPr>
          <p:nvPr/>
        </p:nvSpPr>
        <p:spPr bwMode="auto">
          <a:xfrm>
            <a:off x="1061128" y="532704"/>
            <a:ext cx="515296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這就十分有趣了！</a:t>
            </a:r>
          </a:p>
        </p:txBody>
      </p:sp>
      <p:sp>
        <p:nvSpPr>
          <p:cNvPr id="119818" name="文字方塊 20"/>
          <p:cNvSpPr txBox="1">
            <a:spLocks noChangeArrowheads="1"/>
          </p:cNvSpPr>
          <p:nvPr/>
        </p:nvSpPr>
        <p:spPr bwMode="auto">
          <a:xfrm>
            <a:off x="1069517" y="1765433"/>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而電偶極矩又正比於位置，因此光譜線光強度就正比於電子的</a:t>
            </a:r>
            <a:r>
              <a:rPr lang="zh-TW" altLang="en-US" sz="1800" dirty="0">
                <a:solidFill>
                  <a:srgbClr val="FF0000"/>
                </a:solidFill>
              </a:rPr>
              <a:t>位置：</a:t>
            </a:r>
            <a:endParaRPr lang="zh-TW" altLang="en-US" sz="1800" dirty="0"/>
          </a:p>
        </p:txBody>
      </p:sp>
      <p:sp>
        <p:nvSpPr>
          <p:cNvPr id="13" name="矩形 12"/>
          <p:cNvSpPr/>
          <p:nvPr/>
        </p:nvSpPr>
        <p:spPr>
          <a:xfrm>
            <a:off x="2953160" y="2624424"/>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953160" y="44193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468053" y="440572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468053" y="262442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矩形 2"/>
              <p:cNvSpPr/>
              <p:nvPr/>
            </p:nvSpPr>
            <p:spPr>
              <a:xfrm>
                <a:off x="2366076" y="3783101"/>
                <a:ext cx="338233" cy="338554"/>
              </a:xfrm>
              <a:prstGeom prst="rect">
                <a:avLst/>
              </a:prstGeom>
            </p:spPr>
            <p:txBody>
              <a:bodyPr wrap="none">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𝑟</m:t>
                          </m:r>
                        </m:e>
                      </m:acc>
                    </m:oMath>
                  </m:oMathPara>
                </a14:m>
                <a:endParaRPr lang="zh-TW" altLang="en-US" sz="1600" dirty="0"/>
              </a:p>
            </p:txBody>
          </p:sp>
        </mc:Choice>
        <mc:Fallback xmlns="">
          <p:sp>
            <p:nvSpPr>
              <p:cNvPr id="3" name="矩形 2"/>
              <p:cNvSpPr>
                <a:spLocks noRot="1" noChangeAspect="1" noMove="1" noResize="1" noEditPoints="1" noAdjustHandles="1" noChangeArrowheads="1" noChangeShapeType="1" noTextEdit="1"/>
              </p:cNvSpPr>
              <p:nvPr/>
            </p:nvSpPr>
            <p:spPr>
              <a:xfrm>
                <a:off x="2366076" y="3783101"/>
                <a:ext cx="338233" cy="338554"/>
              </a:xfrm>
              <a:prstGeom prst="rect">
                <a:avLst/>
              </a:prstGeom>
              <a:blipFill>
                <a:blip r:embed="rId4"/>
                <a:stretch>
                  <a:fillRect t="-1851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5C698DB-DF3F-E74C-BFC8-19CAED4D11A3}"/>
                  </a:ext>
                </a:extLst>
              </p:cNvPr>
              <p:cNvSpPr/>
              <p:nvPr/>
            </p:nvSpPr>
            <p:spPr>
              <a:xfrm>
                <a:off x="2331146" y="1353956"/>
                <a:ext cx="107606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𝑝</m:t>
                          </m:r>
                        </m:e>
                      </m:acc>
                      <m:r>
                        <a:rPr lang="en-US" altLang="zh-TW" sz="1800" b="0" i="1" smtClean="0">
                          <a:latin typeface="Cambria Math" panose="02040503050406030204" pitchFamily="18" charset="0"/>
                        </a:rPr>
                        <m:t>=</m:t>
                      </m:r>
                      <m:r>
                        <a:rPr lang="en-US" altLang="zh-TW" sz="1800" i="1">
                          <a:latin typeface="Cambria Math"/>
                        </a:rPr>
                        <m:t>𝑒</m:t>
                      </m:r>
                      <m:r>
                        <a:rPr lang="en-US" altLang="zh-TW" sz="1800" i="1">
                          <a:latin typeface="Cambria Math"/>
                          <a:ea typeface="Cambria Math"/>
                        </a:rPr>
                        <m:t>∙</m:t>
                      </m:r>
                      <m:acc>
                        <m:accPr>
                          <m:chr m:val="⃗"/>
                          <m:ctrlPr>
                            <a:rPr lang="en-US" altLang="zh-TW" sz="1800" i="1">
                              <a:latin typeface="Cambria Math" panose="02040503050406030204" pitchFamily="18" charset="0"/>
                            </a:rPr>
                          </m:ctrlPr>
                        </m:accPr>
                        <m:e>
                          <m:r>
                            <a:rPr lang="en-US" altLang="zh-TW" sz="1800" i="1">
                              <a:latin typeface="Cambria Math"/>
                            </a:rPr>
                            <m:t>𝑟</m:t>
                          </m:r>
                        </m:e>
                      </m:acc>
                    </m:oMath>
                  </m:oMathPara>
                </a14:m>
                <a:endParaRPr lang="en-TW" sz="1800" dirty="0"/>
              </a:p>
            </p:txBody>
          </p:sp>
        </mc:Choice>
        <mc:Fallback xmlns="">
          <p:sp>
            <p:nvSpPr>
              <p:cNvPr id="4" name="Rectangle 3">
                <a:extLst>
                  <a:ext uri="{FF2B5EF4-FFF2-40B4-BE49-F238E27FC236}">
                    <a16:creationId xmlns:a16="http://schemas.microsoft.com/office/drawing/2014/main" id="{55C698DB-DF3F-E74C-BFC8-19CAED4D11A3}"/>
                  </a:ext>
                </a:extLst>
              </p:cNvPr>
              <p:cNvSpPr>
                <a:spLocks noRot="1" noChangeAspect="1" noMove="1" noResize="1" noEditPoints="1" noAdjustHandles="1" noChangeArrowheads="1" noChangeShapeType="1" noTextEdit="1"/>
              </p:cNvSpPr>
              <p:nvPr/>
            </p:nvSpPr>
            <p:spPr>
              <a:xfrm>
                <a:off x="2331146" y="1353956"/>
                <a:ext cx="1076064" cy="369332"/>
              </a:xfrm>
              <a:prstGeom prst="rect">
                <a:avLst/>
              </a:prstGeom>
              <a:blipFill>
                <a:blip r:embed="rId5"/>
                <a:stretch>
                  <a:fillRect t="-1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712CF30-BB10-CF4F-863C-5DAEB9796836}"/>
                  </a:ext>
                </a:extLst>
              </p:cNvPr>
              <p:cNvSpPr/>
              <p:nvPr/>
            </p:nvSpPr>
            <p:spPr>
              <a:xfrm>
                <a:off x="1133284" y="1359733"/>
                <a:ext cx="79746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𝑝</m:t>
                      </m:r>
                    </m:oMath>
                  </m:oMathPara>
                </a14:m>
                <a:endParaRPr lang="en-TW" sz="1800" dirty="0"/>
              </a:p>
            </p:txBody>
          </p:sp>
        </mc:Choice>
        <mc:Fallback xmlns="">
          <p:sp>
            <p:nvSpPr>
              <p:cNvPr id="17" name="Rectangle 16">
                <a:extLst>
                  <a:ext uri="{FF2B5EF4-FFF2-40B4-BE49-F238E27FC236}">
                    <a16:creationId xmlns:a16="http://schemas.microsoft.com/office/drawing/2014/main" id="{C712CF30-BB10-CF4F-863C-5DAEB9796836}"/>
                  </a:ext>
                </a:extLst>
              </p:cNvPr>
              <p:cNvSpPr>
                <a:spLocks noRot="1" noChangeAspect="1" noMove="1" noResize="1" noEditPoints="1" noAdjustHandles="1" noChangeArrowheads="1" noChangeShapeType="1" noTextEdit="1"/>
              </p:cNvSpPr>
              <p:nvPr/>
            </p:nvSpPr>
            <p:spPr>
              <a:xfrm>
                <a:off x="1133284" y="1359733"/>
                <a:ext cx="797462" cy="369332"/>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519947B-DCD9-C248-9E0F-3E4366683DFB}"/>
                  </a:ext>
                </a:extLst>
              </p:cNvPr>
              <p:cNvSpPr/>
              <p:nvPr/>
            </p:nvSpPr>
            <p:spPr>
              <a:xfrm>
                <a:off x="1132828" y="2159732"/>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8" name="Rectangle 17">
                <a:extLst>
                  <a:ext uri="{FF2B5EF4-FFF2-40B4-BE49-F238E27FC236}">
                    <a16:creationId xmlns:a16="http://schemas.microsoft.com/office/drawing/2014/main" id="{4519947B-DCD9-C248-9E0F-3E4366683DFB}"/>
                  </a:ext>
                </a:extLst>
              </p:cNvPr>
              <p:cNvSpPr>
                <a:spLocks noRot="1" noChangeAspect="1" noMove="1" noResize="1" noEditPoints="1" noAdjustHandles="1" noChangeArrowheads="1" noChangeShapeType="1" noTextEdit="1"/>
              </p:cNvSpPr>
              <p:nvPr/>
            </p:nvSpPr>
            <p:spPr>
              <a:xfrm>
                <a:off x="1132828" y="2159732"/>
                <a:ext cx="78047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1073DCB9-C9B0-0362-1A2C-AEA63B22BCED}"/>
                  </a:ext>
                </a:extLst>
              </p:cNvPr>
              <p:cNvSpPr txBox="1">
                <a:spLocks noChangeArrowheads="1"/>
              </p:cNvSpPr>
              <p:nvPr/>
            </p:nvSpPr>
            <p:spPr bwMode="auto">
              <a:xfrm>
                <a:off x="1069517" y="4958936"/>
                <a:ext cx="61968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測量躍遷的強度</a:t>
                </a:r>
                <a14:m>
                  <m:oMath xmlns:m="http://schemas.openxmlformats.org/officeDocument/2006/math">
                    <m:r>
                      <a:rPr lang="en-US" altLang="zh-TW" sz="1800" b="0" i="1" smtClean="0">
                        <a:latin typeface="Cambria Math" panose="02040503050406030204" pitchFamily="18" charset="0"/>
                      </a:rPr>
                      <m:t>𝑎</m:t>
                    </m:r>
                  </m:oMath>
                </a14:m>
                <a:r>
                  <a:rPr lang="zh-TW" altLang="en-US" sz="1800" dirty="0"/>
                  <a:t>，就等同測量電子的位置！</a:t>
                </a:r>
              </a:p>
            </p:txBody>
          </p:sp>
        </mc:Choice>
        <mc:Fallback xmlns="">
          <p:sp>
            <p:nvSpPr>
              <p:cNvPr id="2" name="文字方塊 6">
                <a:extLst>
                  <a:ext uri="{FF2B5EF4-FFF2-40B4-BE49-F238E27FC236}">
                    <a16:creationId xmlns:a16="http://schemas.microsoft.com/office/drawing/2014/main" id="{1073DCB9-C9B0-0362-1A2C-AEA63B22BCED}"/>
                  </a:ext>
                </a:extLst>
              </p:cNvPr>
              <p:cNvSpPr txBox="1">
                <a:spLocks noRot="1" noChangeAspect="1" noMove="1" noResize="1" noEditPoints="1" noAdjustHandles="1" noChangeArrowheads="1" noChangeShapeType="1" noTextEdit="1"/>
              </p:cNvSpPr>
              <p:nvPr/>
            </p:nvSpPr>
            <p:spPr bwMode="auto">
              <a:xfrm>
                <a:off x="1069517" y="4958936"/>
                <a:ext cx="6196806" cy="369332"/>
              </a:xfrm>
              <a:prstGeom prst="rect">
                <a:avLst/>
              </a:prstGeom>
              <a:blipFill>
                <a:blip r:embed="rId8"/>
                <a:stretch>
                  <a:fillRect l="-81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
                <a:extLst>
                  <a:ext uri="{FF2B5EF4-FFF2-40B4-BE49-F238E27FC236}">
                    <a16:creationId xmlns:a16="http://schemas.microsoft.com/office/drawing/2014/main" id="{24483192-9868-6379-DD9D-218BF7CAB6D5}"/>
                  </a:ext>
                </a:extLst>
              </p:cNvPr>
              <p:cNvSpPr/>
              <p:nvPr/>
            </p:nvSpPr>
            <p:spPr>
              <a:xfrm>
                <a:off x="1061128" y="5381278"/>
                <a:ext cx="7900113" cy="369332"/>
              </a:xfrm>
              <a:prstGeom prst="rect">
                <a:avLst/>
              </a:prstGeom>
            </p:spPr>
            <p:txBody>
              <a:bodyPr wrap="square">
                <a:spAutoFit/>
              </a:bodyPr>
              <a:lstStyle/>
              <a:p>
                <a:r>
                  <a:rPr lang="zh-TW" altLang="en-US" sz="1800" dirty="0"/>
                  <a:t>如果</a:t>
                </a:r>
                <a14:m>
                  <m:oMath xmlns:m="http://schemas.openxmlformats.org/officeDocument/2006/math">
                    <m:r>
                      <a:rPr lang="en-US" altLang="zh-TW" sz="1800" b="0" i="1" smtClean="0">
                        <a:latin typeface="Cambria Math" panose="02040503050406030204" pitchFamily="18" charset="0"/>
                      </a:rPr>
                      <m:t>𝑎</m:t>
                    </m:r>
                  </m:oMath>
                </a14:m>
                <a:r>
                  <a:rPr lang="zh-TW" altLang="en-US" sz="1800" dirty="0"/>
                  <a:t>是一個表格，或許電子位置</a:t>
                </a:r>
                <a14:m>
                  <m:oMath xmlns:m="http://schemas.openxmlformats.org/officeDocument/2006/math">
                    <m:r>
                      <a:rPr lang="en-US" altLang="zh-TW" sz="1800" i="1">
                        <a:latin typeface="Cambria Math" panose="02040503050406030204" pitchFamily="18" charset="0"/>
                        <a:ea typeface="Cambria Math" panose="02040503050406030204" pitchFamily="18" charset="0"/>
                      </a:rPr>
                      <m:t>𝑟</m:t>
                    </m:r>
                  </m:oMath>
                </a14:m>
                <a:r>
                  <a:rPr lang="zh-TW" altLang="en-US" sz="1800" dirty="0"/>
                  <a:t>不是完全沒有意義，只是不是單純的數。</a:t>
                </a:r>
                <a:endParaRPr lang="zh-CN" altLang="en-US" sz="1800" dirty="0"/>
              </a:p>
            </p:txBody>
          </p:sp>
        </mc:Choice>
        <mc:Fallback xmlns="">
          <p:sp>
            <p:nvSpPr>
              <p:cNvPr id="5" name="矩形 1">
                <a:extLst>
                  <a:ext uri="{FF2B5EF4-FFF2-40B4-BE49-F238E27FC236}">
                    <a16:creationId xmlns:a16="http://schemas.microsoft.com/office/drawing/2014/main" id="{24483192-9868-6379-DD9D-218BF7CAB6D5}"/>
                  </a:ext>
                </a:extLst>
              </p:cNvPr>
              <p:cNvSpPr>
                <a:spLocks noRot="1" noChangeAspect="1" noMove="1" noResize="1" noEditPoints="1" noAdjustHandles="1" noChangeArrowheads="1" noChangeShapeType="1" noTextEdit="1"/>
              </p:cNvSpPr>
              <p:nvPr/>
            </p:nvSpPr>
            <p:spPr>
              <a:xfrm>
                <a:off x="1061128" y="5381278"/>
                <a:ext cx="7900113" cy="369332"/>
              </a:xfrm>
              <a:prstGeom prst="rect">
                <a:avLst/>
              </a:prstGeom>
              <a:blipFill>
                <a:blip r:embed="rId9"/>
                <a:stretch>
                  <a:fillRect l="-642"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0F98D9C-B836-7799-9574-BEF7F0F5C584}"/>
              </a:ext>
            </a:extLst>
          </p:cNvPr>
          <p:cNvSpPr txBox="1"/>
          <p:nvPr/>
        </p:nvSpPr>
        <p:spPr>
          <a:xfrm>
            <a:off x="1061128" y="5807787"/>
            <a:ext cx="4572000" cy="369332"/>
          </a:xfrm>
          <a:prstGeom prst="rect">
            <a:avLst/>
          </a:prstGeom>
          <a:noFill/>
        </p:spPr>
        <p:txBody>
          <a:bodyPr wrap="square">
            <a:spAutoFit/>
          </a:bodyPr>
          <a:lstStyle/>
          <a:p>
            <a:r>
              <a:rPr lang="zh-TW" altLang="en-US" sz="1800" dirty="0"/>
              <a:t>而是：位置是一個表格！</a:t>
            </a:r>
            <a:endParaRPr lang="en-US" sz="1800"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a:spLocks noChangeArrowheads="1"/>
          </p:cNvSpPr>
          <p:nvPr/>
        </p:nvSpPr>
        <p:spPr bwMode="auto">
          <a:xfrm>
            <a:off x="1062073" y="4175141"/>
            <a:ext cx="3640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電子位置自然也是一個表格！</a:t>
            </a:r>
          </a:p>
        </p:txBody>
      </p:sp>
      <p:sp>
        <p:nvSpPr>
          <p:cNvPr id="120840" name="文字方塊 9"/>
          <p:cNvSpPr txBox="1">
            <a:spLocks noChangeArrowheads="1"/>
          </p:cNvSpPr>
          <p:nvPr/>
        </p:nvSpPr>
        <p:spPr bwMode="auto">
          <a:xfrm>
            <a:off x="1008186" y="2727156"/>
            <a:ext cx="352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光譜線的強度是一個表格：</a:t>
            </a:r>
          </a:p>
        </p:txBody>
      </p:sp>
      <p:pic>
        <p:nvPicPr>
          <p:cNvPr id="120842"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l="4543" b="34969"/>
          <a:stretch>
            <a:fillRect/>
          </a:stretch>
        </p:blipFill>
        <p:spPr bwMode="auto">
          <a:xfrm>
            <a:off x="971600" y="3140968"/>
            <a:ext cx="30257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561267F-126E-FE4C-BECD-EFA939CBA837}"/>
                  </a:ext>
                </a:extLst>
              </p:cNvPr>
              <p:cNvSpPr/>
              <p:nvPr/>
            </p:nvSpPr>
            <p:spPr>
              <a:xfrm>
                <a:off x="4816690" y="837257"/>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2" name="Rectangle 11">
                <a:extLst>
                  <a:ext uri="{FF2B5EF4-FFF2-40B4-BE49-F238E27FC236}">
                    <a16:creationId xmlns:a16="http://schemas.microsoft.com/office/drawing/2014/main" id="{8561267F-126E-FE4C-BECD-EFA939CBA837}"/>
                  </a:ext>
                </a:extLst>
              </p:cNvPr>
              <p:cNvSpPr>
                <a:spLocks noRot="1" noChangeAspect="1" noMove="1" noResize="1" noEditPoints="1" noAdjustHandles="1" noChangeArrowheads="1" noChangeShapeType="1" noTextEdit="1"/>
              </p:cNvSpPr>
              <p:nvPr/>
            </p:nvSpPr>
            <p:spPr>
              <a:xfrm>
                <a:off x="4816690" y="837257"/>
                <a:ext cx="780470" cy="369332"/>
              </a:xfrm>
              <a:prstGeom prst="rect">
                <a:avLst/>
              </a:prstGeom>
              <a:blipFill>
                <a:blip r:embed="rId7"/>
                <a:stretch>
                  <a:fillRect/>
                </a:stretch>
              </a:blipFill>
            </p:spPr>
            <p:txBody>
              <a:bodyPr/>
              <a:lstStyle/>
              <a:p>
                <a:r>
                  <a:rPr lang="en-US">
                    <a:noFill/>
                  </a:rPr>
                  <a:t> </a:t>
                </a:r>
              </a:p>
            </p:txBody>
          </p:sp>
        </mc:Fallback>
      </mc:AlternateContent>
      <p:sp>
        <p:nvSpPr>
          <p:cNvPr id="4" name="文字方塊 20">
            <a:extLst>
              <a:ext uri="{FF2B5EF4-FFF2-40B4-BE49-F238E27FC236}">
                <a16:creationId xmlns:a16="http://schemas.microsoft.com/office/drawing/2014/main" id="{5BD1AD2A-9F74-80DF-95A1-996290876C2C}"/>
              </a:ext>
            </a:extLst>
          </p:cNvPr>
          <p:cNvSpPr txBox="1">
            <a:spLocks noChangeArrowheads="1"/>
          </p:cNvSpPr>
          <p:nvPr/>
        </p:nvSpPr>
        <p:spPr bwMode="auto">
          <a:xfrm>
            <a:off x="1008186" y="825341"/>
            <a:ext cx="419873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光譜線光強度就正比於電子的</a:t>
            </a:r>
            <a:r>
              <a:rPr lang="zh-TW" altLang="en-US" sz="1800" dirty="0">
                <a:solidFill>
                  <a:srgbClr val="FF0000"/>
                </a:solidFill>
              </a:rPr>
              <a:t>位置：</a:t>
            </a:r>
            <a:endParaRPr lang="zh-TW" altLang="en-US" sz="1800" dirty="0"/>
          </a:p>
        </p:txBody>
      </p:sp>
      <p:sp>
        <p:nvSpPr>
          <p:cNvPr id="3" name="文字方塊 1">
            <a:extLst>
              <a:ext uri="{FF2B5EF4-FFF2-40B4-BE49-F238E27FC236}">
                <a16:creationId xmlns:a16="http://schemas.microsoft.com/office/drawing/2014/main" id="{EBE424FD-5C64-7A1B-BA73-6AE8BB1DBDBB}"/>
              </a:ext>
            </a:extLst>
          </p:cNvPr>
          <p:cNvSpPr txBox="1"/>
          <p:nvPr/>
        </p:nvSpPr>
        <p:spPr bwMode="auto">
          <a:xfrm>
            <a:off x="1062073" y="6240373"/>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於是，我們可以由一個可觀測量，重新定義電子的位置，它是表格。</a:t>
            </a:r>
          </a:p>
        </p:txBody>
      </p:sp>
      <p:sp>
        <p:nvSpPr>
          <p:cNvPr id="6" name="橢圓 4">
            <a:extLst>
              <a:ext uri="{FF2B5EF4-FFF2-40B4-BE49-F238E27FC236}">
                <a16:creationId xmlns:a16="http://schemas.microsoft.com/office/drawing/2014/main" id="{956B1A46-1B26-8F08-76C6-63BCDB0E7940}"/>
              </a:ext>
            </a:extLst>
          </p:cNvPr>
          <p:cNvSpPr/>
          <p:nvPr/>
        </p:nvSpPr>
        <p:spPr>
          <a:xfrm>
            <a:off x="6278725" y="1681923"/>
            <a:ext cx="642938" cy="6429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閃電 2">
            <a:extLst>
              <a:ext uri="{FF2B5EF4-FFF2-40B4-BE49-F238E27FC236}">
                <a16:creationId xmlns:a16="http://schemas.microsoft.com/office/drawing/2014/main" id="{C14B8F0F-4240-6F02-4393-D5F7FBA0AEFE}"/>
              </a:ext>
            </a:extLst>
          </p:cNvPr>
          <p:cNvSpPr/>
          <p:nvPr/>
        </p:nvSpPr>
        <p:spPr>
          <a:xfrm rot="19532690">
            <a:off x="5396075" y="1467610"/>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8" name="文字方塊 25">
                <a:extLst>
                  <a:ext uri="{FF2B5EF4-FFF2-40B4-BE49-F238E27FC236}">
                    <a16:creationId xmlns:a16="http://schemas.microsoft.com/office/drawing/2014/main" id="{9CD19013-8390-7621-98D2-433A4AA70828}"/>
                  </a:ext>
                </a:extLst>
              </p:cNvPr>
              <p:cNvSpPr txBox="1">
                <a:spLocks noChangeArrowheads="1"/>
              </p:cNvSpPr>
              <p:nvPr/>
            </p:nvSpPr>
            <p:spPr bwMode="auto">
              <a:xfrm>
                <a:off x="4639987" y="1567873"/>
                <a:ext cx="6568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𝐸</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𝐵</m:t>
                      </m:r>
                    </m:oMath>
                  </m:oMathPara>
                </a14:m>
                <a:endParaRPr lang="zh-TW" altLang="en-US" sz="1800" dirty="0"/>
              </a:p>
            </p:txBody>
          </p:sp>
        </mc:Choice>
        <mc:Fallback xmlns="">
          <p:sp>
            <p:nvSpPr>
              <p:cNvPr id="8" name="文字方塊 25">
                <a:extLst>
                  <a:ext uri="{FF2B5EF4-FFF2-40B4-BE49-F238E27FC236}">
                    <a16:creationId xmlns:a16="http://schemas.microsoft.com/office/drawing/2014/main" id="{9CD19013-8390-7621-98D2-433A4AA70828}"/>
                  </a:ext>
                </a:extLst>
              </p:cNvPr>
              <p:cNvSpPr txBox="1">
                <a:spLocks noRot="1" noChangeAspect="1" noMove="1" noResize="1" noEditPoints="1" noAdjustHandles="1" noChangeArrowheads="1" noChangeShapeType="1" noTextEdit="1"/>
              </p:cNvSpPr>
              <p:nvPr/>
            </p:nvSpPr>
            <p:spPr bwMode="auto">
              <a:xfrm>
                <a:off x="4639987" y="1567873"/>
                <a:ext cx="656830" cy="36933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 name="閃電 26">
            <a:extLst>
              <a:ext uri="{FF2B5EF4-FFF2-40B4-BE49-F238E27FC236}">
                <a16:creationId xmlns:a16="http://schemas.microsoft.com/office/drawing/2014/main" id="{B91342BD-78BF-4B4E-B83E-314FF2423982}"/>
              </a:ext>
            </a:extLst>
          </p:cNvPr>
          <p:cNvSpPr/>
          <p:nvPr/>
        </p:nvSpPr>
        <p:spPr>
          <a:xfrm rot="6384544">
            <a:off x="7005007" y="1446178"/>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文字方塊 29">
            <a:extLst>
              <a:ext uri="{FF2B5EF4-FFF2-40B4-BE49-F238E27FC236}">
                <a16:creationId xmlns:a16="http://schemas.microsoft.com/office/drawing/2014/main" id="{5BDD8FA6-EAAB-6D25-2B55-68110EEF03C2}"/>
              </a:ext>
            </a:extLst>
          </p:cNvPr>
          <p:cNvSpPr txBox="1">
            <a:spLocks noChangeArrowheads="1"/>
          </p:cNvSpPr>
          <p:nvPr/>
        </p:nvSpPr>
        <p:spPr bwMode="auto">
          <a:xfrm>
            <a:off x="994100" y="413161"/>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對原子中電子唯一的觀察，就是以電磁波的吸收與放射來探測電子</a:t>
            </a:r>
          </a:p>
        </p:txBody>
      </p:sp>
      <p:pic>
        <p:nvPicPr>
          <p:cNvPr id="14" name="Picture 3" descr="f40_17">
            <a:extLst>
              <a:ext uri="{FF2B5EF4-FFF2-40B4-BE49-F238E27FC236}">
                <a16:creationId xmlns:a16="http://schemas.microsoft.com/office/drawing/2014/main" id="{AD76503F-F7A3-92BF-2292-68A549996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925" y="3902666"/>
            <a:ext cx="2522165" cy="105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C7E9C00-6481-33F4-5274-1374769E388E}"/>
                  </a:ext>
                </a:extLst>
              </p:cNvPr>
              <p:cNvSpPr txBox="1"/>
              <p:nvPr/>
            </p:nvSpPr>
            <p:spPr>
              <a:xfrm>
                <a:off x="993815" y="4653659"/>
                <a:ext cx="2666371"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BC7E9C00-6481-33F4-5274-1374769E388E}"/>
                  </a:ext>
                </a:extLst>
              </p:cNvPr>
              <p:cNvSpPr txBox="1">
                <a:spLocks noRot="1" noChangeAspect="1" noMove="1" noResize="1" noEditPoints="1" noAdjustHandles="1" noChangeArrowheads="1" noChangeShapeType="1" noTextEdit="1"/>
              </p:cNvSpPr>
              <p:nvPr/>
            </p:nvSpPr>
            <p:spPr>
              <a:xfrm>
                <a:off x="993815" y="4653659"/>
                <a:ext cx="2666371" cy="918328"/>
              </a:xfrm>
              <a:prstGeom prst="rect">
                <a:avLst/>
              </a:prstGeom>
              <a:blipFill>
                <a:blip r:embed="rId12"/>
                <a:stretch>
                  <a:fillRect l="-952" t="-13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72E1C17-9A43-AA1F-7312-7BE6251C14D4}"/>
                  </a:ext>
                </a:extLst>
              </p:cNvPr>
              <p:cNvSpPr txBox="1"/>
              <p:nvPr/>
            </p:nvSpPr>
            <p:spPr>
              <a:xfrm>
                <a:off x="903008" y="1515061"/>
                <a:ext cx="2690993"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𝑎</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7" name="TextBox 16">
                <a:extLst>
                  <a:ext uri="{FF2B5EF4-FFF2-40B4-BE49-F238E27FC236}">
                    <a16:creationId xmlns:a16="http://schemas.microsoft.com/office/drawing/2014/main" id="{672E1C17-9A43-AA1F-7312-7BE6251C14D4}"/>
                  </a:ext>
                </a:extLst>
              </p:cNvPr>
              <p:cNvSpPr txBox="1">
                <a:spLocks noRot="1" noChangeAspect="1" noMove="1" noResize="1" noEditPoints="1" noAdjustHandles="1" noChangeArrowheads="1" noChangeShapeType="1" noTextEdit="1"/>
              </p:cNvSpPr>
              <p:nvPr/>
            </p:nvSpPr>
            <p:spPr>
              <a:xfrm>
                <a:off x="903008" y="1515061"/>
                <a:ext cx="2690993" cy="918328"/>
              </a:xfrm>
              <a:prstGeom prst="rect">
                <a:avLst/>
              </a:prstGeom>
              <a:blipFill>
                <a:blip r:embed="rId13"/>
                <a:stretch>
                  <a:fillRect l="-939" t="-1370" b="-684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6"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282" y="2780928"/>
            <a:ext cx="1485266" cy="219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文字方塊 14"/>
          <p:cNvSpPr txBox="1">
            <a:spLocks noChangeArrowheads="1"/>
          </p:cNvSpPr>
          <p:nvPr/>
        </p:nvSpPr>
        <p:spPr bwMode="auto">
          <a:xfrm>
            <a:off x="3965715" y="1845497"/>
            <a:ext cx="255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位置是一個表格！</a:t>
            </a:r>
          </a:p>
        </p:txBody>
      </p:sp>
      <p:sp>
        <p:nvSpPr>
          <p:cNvPr id="14" name="文字方塊 13"/>
          <p:cNvSpPr txBox="1">
            <a:spLocks noChangeArrowheads="1"/>
          </p:cNvSpPr>
          <p:nvPr/>
        </p:nvSpPr>
        <p:spPr bwMode="auto">
          <a:xfrm>
            <a:off x="3965715" y="3644726"/>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動量也是一個表格！</a:t>
            </a:r>
          </a:p>
        </p:txBody>
      </p:sp>
      <p:sp>
        <p:nvSpPr>
          <p:cNvPr id="18" name="文字方塊 17"/>
          <p:cNvSpPr txBox="1">
            <a:spLocks noChangeArrowheads="1"/>
          </p:cNvSpPr>
          <p:nvPr/>
        </p:nvSpPr>
        <p:spPr bwMode="auto">
          <a:xfrm>
            <a:off x="903008" y="5269579"/>
            <a:ext cx="7269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以能階的量子數為排列的足標，所有電子性質的物理量都是表格！</a:t>
            </a:r>
          </a:p>
        </p:txBody>
      </p:sp>
      <p:sp>
        <p:nvSpPr>
          <p:cNvPr id="4" name="文字方塊 3"/>
          <p:cNvSpPr txBox="1"/>
          <p:nvPr/>
        </p:nvSpPr>
        <p:spPr bwMode="auto">
          <a:xfrm>
            <a:off x="903009" y="83671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海森堡大膽假設：</a:t>
            </a:r>
          </a:p>
        </p:txBody>
      </p:sp>
      <p:sp>
        <p:nvSpPr>
          <p:cNvPr id="5" name="Rectangle 4">
            <a:extLst>
              <a:ext uri="{FF2B5EF4-FFF2-40B4-BE49-F238E27FC236}">
                <a16:creationId xmlns:a16="http://schemas.microsoft.com/office/drawing/2014/main" id="{0FDE8527-3A8B-F4A9-42F0-6E344EA649D0}"/>
              </a:ext>
            </a:extLst>
          </p:cNvPr>
          <p:cNvSpPr/>
          <p:nvPr/>
        </p:nvSpPr>
        <p:spPr>
          <a:xfrm>
            <a:off x="6529013" y="317545"/>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Media\Images\chapter40\4006.jpg">
            <a:extLst>
              <a:ext uri="{FF2B5EF4-FFF2-40B4-BE49-F238E27FC236}">
                <a16:creationId xmlns:a16="http://schemas.microsoft.com/office/drawing/2014/main" id="{25AAEAF8-6F7A-8446-E426-4C12ADCC8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8"/>
          <a:stretch/>
        </p:blipFill>
        <p:spPr bwMode="auto">
          <a:xfrm>
            <a:off x="6816291" y="321826"/>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243961-698E-C6EF-FE49-F30A757CDB94}"/>
                  </a:ext>
                </a:extLst>
              </p:cNvPr>
              <p:cNvSpPr txBox="1"/>
              <p:nvPr/>
            </p:nvSpPr>
            <p:spPr>
              <a:xfrm>
                <a:off x="6732368" y="1960889"/>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15243961-698E-C6EF-FE49-F30A757CDB94}"/>
                  </a:ext>
                </a:extLst>
              </p:cNvPr>
              <p:cNvSpPr txBox="1">
                <a:spLocks noRot="1" noChangeAspect="1" noMove="1" noResize="1" noEditPoints="1" noAdjustHandles="1" noChangeArrowheads="1" noChangeShapeType="1" noTextEdit="1"/>
              </p:cNvSpPr>
              <p:nvPr/>
            </p:nvSpPr>
            <p:spPr>
              <a:xfrm>
                <a:off x="6732368" y="1960889"/>
                <a:ext cx="309502" cy="307777"/>
              </a:xfrm>
              <a:prstGeom prst="rect">
                <a:avLst/>
              </a:prstGeom>
              <a:blipFill>
                <a:blip r:embed="rId4"/>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0AE9180-3F5B-03BB-2423-A949039F1D13}"/>
                  </a:ext>
                </a:extLst>
              </p:cNvPr>
              <p:cNvSpPr txBox="1"/>
              <p:nvPr/>
            </p:nvSpPr>
            <p:spPr>
              <a:xfrm flipH="1">
                <a:off x="6690543" y="1631874"/>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30AE9180-3F5B-03BB-2423-A949039F1D13}"/>
                  </a:ext>
                </a:extLst>
              </p:cNvPr>
              <p:cNvSpPr txBox="1">
                <a:spLocks noRot="1" noChangeAspect="1" noMove="1" noResize="1" noEditPoints="1" noAdjustHandles="1" noChangeArrowheads="1" noChangeShapeType="1" noTextEdit="1"/>
              </p:cNvSpPr>
              <p:nvPr/>
            </p:nvSpPr>
            <p:spPr>
              <a:xfrm flipH="1">
                <a:off x="6690543" y="1631874"/>
                <a:ext cx="430889" cy="307777"/>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5F8CA4-61D8-60CD-F448-5B892D4D39B1}"/>
                  </a:ext>
                </a:extLst>
              </p:cNvPr>
              <p:cNvSpPr txBox="1"/>
              <p:nvPr/>
            </p:nvSpPr>
            <p:spPr>
              <a:xfrm>
                <a:off x="6668004" y="1253443"/>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DB5F8CA4-61D8-60CD-F448-5B892D4D39B1}"/>
                  </a:ext>
                </a:extLst>
              </p:cNvPr>
              <p:cNvSpPr txBox="1">
                <a:spLocks noRot="1" noChangeAspect="1" noMove="1" noResize="1" noEditPoints="1" noAdjustHandles="1" noChangeArrowheads="1" noChangeShapeType="1" noTextEdit="1"/>
              </p:cNvSpPr>
              <p:nvPr/>
            </p:nvSpPr>
            <p:spPr>
              <a:xfrm>
                <a:off x="6668004" y="1253443"/>
                <a:ext cx="416439" cy="307777"/>
              </a:xfrm>
              <a:prstGeom prst="rect">
                <a:avLst/>
              </a:prstGeom>
              <a:blipFill>
                <a:blip r:embed="rId6"/>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AD0276-A2AE-2DBD-4C46-0759514E099F}"/>
                  </a:ext>
                </a:extLst>
              </p:cNvPr>
              <p:cNvSpPr txBox="1"/>
              <p:nvPr/>
            </p:nvSpPr>
            <p:spPr>
              <a:xfrm>
                <a:off x="6653597" y="882482"/>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56AD0276-A2AE-2DBD-4C46-0759514E099F}"/>
                  </a:ext>
                </a:extLst>
              </p:cNvPr>
              <p:cNvSpPr txBox="1">
                <a:spLocks noRot="1" noChangeAspect="1" noMove="1" noResize="1" noEditPoints="1" noAdjustHandles="1" noChangeArrowheads="1" noChangeShapeType="1" noTextEdit="1"/>
              </p:cNvSpPr>
              <p:nvPr/>
            </p:nvSpPr>
            <p:spPr>
              <a:xfrm>
                <a:off x="6653597" y="882482"/>
                <a:ext cx="467835"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81411C-00D2-7D0F-5FD6-40E418718DA6}"/>
                  </a:ext>
                </a:extLst>
              </p:cNvPr>
              <p:cNvSpPr txBox="1"/>
              <p:nvPr/>
            </p:nvSpPr>
            <p:spPr>
              <a:xfrm>
                <a:off x="869569" y="3302630"/>
                <a:ext cx="2680669" cy="94936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𝑝</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E881411C-00D2-7D0F-5FD6-40E418718DA6}"/>
                  </a:ext>
                </a:extLst>
              </p:cNvPr>
              <p:cNvSpPr txBox="1">
                <a:spLocks noRot="1" noChangeAspect="1" noMove="1" noResize="1" noEditPoints="1" noAdjustHandles="1" noChangeArrowheads="1" noChangeShapeType="1" noTextEdit="1"/>
              </p:cNvSpPr>
              <p:nvPr/>
            </p:nvSpPr>
            <p:spPr>
              <a:xfrm>
                <a:off x="869569" y="3302630"/>
                <a:ext cx="2680669" cy="949362"/>
              </a:xfrm>
              <a:prstGeom prst="rect">
                <a:avLst/>
              </a:prstGeom>
              <a:blipFill>
                <a:blip r:embed="rId8"/>
                <a:stretch>
                  <a:fillRect l="-1415" t="-1316"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18F49B2-3B19-DF6B-224E-87FBA517491E}"/>
                  </a:ext>
                </a:extLst>
              </p:cNvPr>
              <p:cNvSpPr txBox="1"/>
              <p:nvPr/>
            </p:nvSpPr>
            <p:spPr>
              <a:xfrm>
                <a:off x="903008" y="1515061"/>
                <a:ext cx="2666371"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118F49B2-3B19-DF6B-224E-87FBA517491E}"/>
                  </a:ext>
                </a:extLst>
              </p:cNvPr>
              <p:cNvSpPr txBox="1">
                <a:spLocks noRot="1" noChangeAspect="1" noMove="1" noResize="1" noEditPoints="1" noAdjustHandles="1" noChangeArrowheads="1" noChangeShapeType="1" noTextEdit="1"/>
              </p:cNvSpPr>
              <p:nvPr/>
            </p:nvSpPr>
            <p:spPr>
              <a:xfrm>
                <a:off x="903008" y="1515061"/>
                <a:ext cx="2666371" cy="918328"/>
              </a:xfrm>
              <a:prstGeom prst="rect">
                <a:avLst/>
              </a:prstGeom>
              <a:blipFill>
                <a:blip r:embed="rId9"/>
                <a:stretch>
                  <a:fillRect l="-948" t="-1370" b="-684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2438400" y="13716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en-US" altLang="zh-TW" sz="2000">
                <a:solidFill>
                  <a:srgbClr val="FF0000"/>
                </a:solidFill>
                <a:latin typeface="Times New Roman" pitchFamily="18" charset="0"/>
                <a:cs typeface="Times New Roman" pitchFamily="18" charset="0"/>
              </a:rPr>
              <a:t>Kinetic Theory of Gas </a:t>
            </a:r>
            <a:r>
              <a:rPr lang="zh-TW" altLang="en-US" sz="2000">
                <a:solidFill>
                  <a:srgbClr val="FF0000"/>
                </a:solidFill>
              </a:rPr>
              <a:t>氣體動力論</a:t>
            </a:r>
            <a:r>
              <a:rPr lang="en-US" altLang="zh-TW" sz="2000">
                <a:solidFill>
                  <a:srgbClr val="FF0000"/>
                </a:solidFill>
                <a:latin typeface="Times New Roman" pitchFamily="18" charset="0"/>
                <a:cs typeface="Times New Roman" pitchFamily="18" charset="0"/>
              </a:rPr>
              <a:t> </a:t>
            </a:r>
          </a:p>
        </p:txBody>
      </p:sp>
      <p:sp>
        <p:nvSpPr>
          <p:cNvPr id="61444" name="Text Box 8"/>
          <p:cNvSpPr txBox="1">
            <a:spLocks noChangeArrowheads="1"/>
          </p:cNvSpPr>
          <p:nvPr/>
        </p:nvSpPr>
        <p:spPr bwMode="auto">
          <a:xfrm>
            <a:off x="2362200" y="4953000"/>
            <a:ext cx="426720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t>原子就是</a:t>
            </a:r>
            <a:r>
              <a:rPr lang="zh-TW" altLang="en-US" sz="1800" dirty="0">
                <a:solidFill>
                  <a:srgbClr val="FF0000"/>
                </a:solidFill>
              </a:rPr>
              <a:t>牛頓力學中的粒子</a:t>
            </a:r>
            <a:r>
              <a:rPr lang="zh-TW" altLang="en-US" sz="1800" dirty="0"/>
              <a:t>！</a:t>
            </a:r>
          </a:p>
        </p:txBody>
      </p:sp>
      <p:pic>
        <p:nvPicPr>
          <p:cNvPr id="61445"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57400"/>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0" descr="File:Clausi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133600"/>
            <a:ext cx="19764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矩形 9"/>
          <p:cNvSpPr>
            <a:spLocks noChangeArrowheads="1"/>
          </p:cNvSpPr>
          <p:nvPr/>
        </p:nvSpPr>
        <p:spPr bwMode="auto">
          <a:xfrm>
            <a:off x="7010400" y="4572000"/>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en-US" altLang="zh-TW" sz="1800" b="1"/>
              <a:t>Clausius</a:t>
            </a:r>
            <a:endParaRPr lang="zh-TW" altLang="en-US" sz="1800"/>
          </a:p>
        </p:txBody>
      </p:sp>
      <p:pic>
        <p:nvPicPr>
          <p:cNvPr id="61449" name="Picture 3" descr="D:\Downloads\Data\Knight\Media\Chapter18\Images\18_09Figure-F.jpg"/>
          <p:cNvPicPr>
            <a:picLocks noChangeAspect="1" noChangeArrowheads="1"/>
          </p:cNvPicPr>
          <p:nvPr/>
        </p:nvPicPr>
        <p:blipFill>
          <a:blip r:embed="rId6" cstate="print">
            <a:extLst>
              <a:ext uri="{28A0092B-C50C-407E-A947-70E740481C1C}">
                <a14:useLocalDpi xmlns:a14="http://schemas.microsoft.com/office/drawing/2010/main" val="0"/>
              </a:ext>
            </a:extLst>
          </a:blip>
          <a:srcRect t="18462" r="8983" b="40923"/>
          <a:stretch>
            <a:fillRect/>
          </a:stretch>
        </p:blipFill>
        <p:spPr bwMode="auto">
          <a:xfrm>
            <a:off x="228600" y="27432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a:extLst>
              <a:ext uri="{FF2B5EF4-FFF2-40B4-BE49-F238E27FC236}">
                <a16:creationId xmlns:a16="http://schemas.microsoft.com/office/drawing/2014/main" id="{FE6CE5E2-796C-2945-37FB-CE7856DB86CC}"/>
              </a:ext>
            </a:extLst>
          </p:cNvPr>
          <p:cNvSpPr txBox="1">
            <a:spLocks noChangeArrowheads="1"/>
          </p:cNvSpPr>
          <p:nvPr/>
        </p:nvSpPr>
        <p:spPr bwMode="auto">
          <a:xfrm>
            <a:off x="2362200" y="5566682"/>
            <a:ext cx="42672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spTree>
    <p:extLst>
      <p:ext uri="{BB962C8B-B14F-4D97-AF65-F5344CB8AC3E}">
        <p14:creationId xmlns:p14="http://schemas.microsoft.com/office/powerpoint/2010/main" val="307318829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文字方塊 30"/>
          <p:cNvSpPr txBox="1">
            <a:spLocks noChangeArrowheads="1"/>
          </p:cNvSpPr>
          <p:nvPr/>
        </p:nvSpPr>
        <p:spPr bwMode="auto">
          <a:xfrm>
            <a:off x="1410265" y="1206500"/>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電子位置，動量都是表格！</a:t>
            </a:r>
          </a:p>
        </p:txBody>
      </p:sp>
      <p:sp>
        <p:nvSpPr>
          <p:cNvPr id="17421" name="文字方塊 13"/>
          <p:cNvSpPr txBox="1">
            <a:spLocks noChangeArrowheads="1"/>
          </p:cNvSpPr>
          <p:nvPr/>
        </p:nvSpPr>
        <p:spPr bwMode="auto">
          <a:xfrm>
            <a:off x="1410265" y="3006725"/>
            <a:ext cx="70501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表格如何計算？如何從電子的位置與動量表格算出電子的能量呢？</a:t>
            </a:r>
          </a:p>
        </p:txBody>
      </p:sp>
      <p:sp>
        <p:nvSpPr>
          <p:cNvPr id="17422" name="文字方塊 14"/>
          <p:cNvSpPr txBox="1">
            <a:spLocks noChangeArrowheads="1"/>
          </p:cNvSpPr>
          <p:nvPr/>
        </p:nvSpPr>
        <p:spPr bwMode="auto">
          <a:xfrm>
            <a:off x="3399441" y="4353634"/>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表格怎麼乘？</a:t>
            </a:r>
          </a:p>
        </p:txBody>
      </p:sp>
      <p:sp>
        <p:nvSpPr>
          <p:cNvPr id="17" name="文字方塊 16"/>
          <p:cNvSpPr txBox="1">
            <a:spLocks noChangeArrowheads="1"/>
          </p:cNvSpPr>
          <p:nvPr/>
        </p:nvSpPr>
        <p:spPr bwMode="auto">
          <a:xfrm>
            <a:off x="1410264" y="3582987"/>
            <a:ext cx="6618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海森堡從最簡單的力學問題出發：簡諧振盪器、量子彈簧！</a:t>
            </a:r>
          </a:p>
        </p:txBody>
      </p:sp>
      <p:sp>
        <p:nvSpPr>
          <p:cNvPr id="123911" name="文字方塊 18"/>
          <p:cNvSpPr txBox="1">
            <a:spLocks noChangeArrowheads="1"/>
          </p:cNvSpPr>
          <p:nvPr/>
        </p:nvSpPr>
        <p:spPr bwMode="auto">
          <a:xfrm>
            <a:off x="4363015" y="1206500"/>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這的確很酷！</a:t>
            </a:r>
          </a:p>
        </p:txBody>
      </p:sp>
      <p:sp>
        <p:nvSpPr>
          <p:cNvPr id="123912" name="文字方塊 20"/>
          <p:cNvSpPr txBox="1">
            <a:spLocks noChangeArrowheads="1"/>
          </p:cNvSpPr>
          <p:nvPr/>
        </p:nvSpPr>
        <p:spPr bwMode="auto">
          <a:xfrm>
            <a:off x="1403648" y="1863674"/>
            <a:ext cx="662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原子內電子的位置與動量反正無法直接觀察。</a:t>
            </a:r>
          </a:p>
        </p:txBody>
      </p:sp>
      <p:sp>
        <p:nvSpPr>
          <p:cNvPr id="123913" name="文字方塊 22"/>
          <p:cNvSpPr txBox="1">
            <a:spLocks noChangeArrowheads="1"/>
          </p:cNvSpPr>
          <p:nvPr/>
        </p:nvSpPr>
        <p:spPr bwMode="auto">
          <a:xfrm>
            <a:off x="1410265" y="2438062"/>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但由位置與動量算出來的能量卻是可觀察的！</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B81110-E4D3-AE4C-99D0-0EA743A2F12B}"/>
                  </a:ext>
                </a:extLst>
              </p:cNvPr>
              <p:cNvSpPr txBox="1"/>
              <p:nvPr/>
            </p:nvSpPr>
            <p:spPr>
              <a:xfrm>
                <a:off x="1412412" y="4260682"/>
                <a:ext cx="1934632"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𝐸</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𝑝</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𝑝</m:t>
                          </m:r>
                        </m:num>
                        <m:den>
                          <m:r>
                            <a:rPr lang="en-US" sz="1800" i="1">
                              <a:latin typeface="Cambria Math" panose="02040503050406030204" pitchFamily="18" charset="0"/>
                            </a:rPr>
                            <m:t>2</m:t>
                          </m:r>
                          <m:r>
                            <a:rPr lang="en-US" sz="1800" i="1">
                              <a:latin typeface="Cambria Math" panose="02040503050406030204" pitchFamily="18" charset="0"/>
                            </a:rPr>
                            <m:t>𝑚</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2</m:t>
                          </m:r>
                        </m:den>
                      </m:f>
                      <m:r>
                        <a:rPr lang="en-US" sz="1800" i="1">
                          <a:latin typeface="Cambria Math" panose="02040503050406030204" pitchFamily="18" charset="0"/>
                        </a:rPr>
                        <m:t>𝑘𝑥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𝑥</m:t>
                      </m:r>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FFB81110-E4D3-AE4C-99D0-0EA743A2F12B}"/>
                  </a:ext>
                </a:extLst>
              </p:cNvPr>
              <p:cNvSpPr txBox="1">
                <a:spLocks noRot="1" noChangeAspect="1" noMove="1" noResize="1" noEditPoints="1" noAdjustHandles="1" noChangeArrowheads="1" noChangeShapeType="1" noTextEdit="1"/>
              </p:cNvSpPr>
              <p:nvPr/>
            </p:nvSpPr>
            <p:spPr>
              <a:xfrm>
                <a:off x="1412412" y="4260682"/>
                <a:ext cx="1934632" cy="520399"/>
              </a:xfrm>
              <a:prstGeom prst="rect">
                <a:avLst/>
              </a:prstGeom>
              <a:blipFill>
                <a:blip r:embed="rId2"/>
                <a:stretch>
                  <a:fillRect l="-2614" t="-4762" r="-654" b="-1190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anim calcmode="lin" valueType="num">
                                      <p:cBhvr additive="base">
                                        <p:cTn id="7" dur="500" fill="hold"/>
                                        <p:tgtEl>
                                          <p:spTgt spid="17421"/>
                                        </p:tgtEl>
                                        <p:attrNameLst>
                                          <p:attrName>ppt_x</p:attrName>
                                        </p:attrNameLst>
                                      </p:cBhvr>
                                      <p:tavLst>
                                        <p:tav tm="0">
                                          <p:val>
                                            <p:strVal val="#ppt_x"/>
                                          </p:val>
                                        </p:tav>
                                        <p:tav tm="100000">
                                          <p:val>
                                            <p:strVal val="#ppt_x"/>
                                          </p:val>
                                        </p:tav>
                                      </p:tavLst>
                                    </p:anim>
                                    <p:anim calcmode="lin" valueType="num">
                                      <p:cBhvr additive="base">
                                        <p:cTn id="8" dur="500" fill="hold"/>
                                        <p:tgtEl>
                                          <p:spTgt spid="174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22"/>
                                        </p:tgtEl>
                                        <p:attrNameLst>
                                          <p:attrName>style.visibility</p:attrName>
                                        </p:attrNameLst>
                                      </p:cBhvr>
                                      <p:to>
                                        <p:strVal val="visible"/>
                                      </p:to>
                                    </p:set>
                                    <p:anim calcmode="lin" valueType="num">
                                      <p:cBhvr additive="base">
                                        <p:cTn id="11" dur="500" fill="hold"/>
                                        <p:tgtEl>
                                          <p:spTgt spid="17422"/>
                                        </p:tgtEl>
                                        <p:attrNameLst>
                                          <p:attrName>ppt_x</p:attrName>
                                        </p:attrNameLst>
                                      </p:cBhvr>
                                      <p:tavLst>
                                        <p:tav tm="0">
                                          <p:val>
                                            <p:strVal val="#ppt_x"/>
                                          </p:val>
                                        </p:tav>
                                        <p:tav tm="100000">
                                          <p:val>
                                            <p:strVal val="#ppt_x"/>
                                          </p:val>
                                        </p:tav>
                                      </p:tavLst>
                                    </p:anim>
                                    <p:anim calcmode="lin" valueType="num">
                                      <p:cBhvr additive="base">
                                        <p:cTn id="12" dur="500" fill="hold"/>
                                        <p:tgtEl>
                                          <p:spTgt spid="174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p:bldP spid="17422" grpId="0"/>
      <p:bldP spid="17" grpId="0"/>
      <p:bldP spid="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圖片 1" descr="40bio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652" y="1772815"/>
            <a:ext cx="2699847" cy="358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2" descr="http://www.gastgeberverzeichnis-schleswig-holstein.de/service/bilder-karten/helgol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374" y="1772816"/>
            <a:ext cx="4957142" cy="35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文字方塊 3"/>
          <p:cNvSpPr txBox="1">
            <a:spLocks noChangeArrowheads="1"/>
          </p:cNvSpPr>
          <p:nvPr/>
        </p:nvSpPr>
        <p:spPr bwMode="auto">
          <a:xfrm>
            <a:off x="934684" y="109764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在迷惑中，又發作嚴重的花粉熱，</a:t>
            </a:r>
            <a:r>
              <a:rPr lang="en-US" altLang="zh-TW" sz="1800" dirty="0"/>
              <a:t>1925</a:t>
            </a:r>
            <a:r>
              <a:rPr lang="zh-TW" altLang="en-US" sz="1800" dirty="0"/>
              <a:t>夏天</a:t>
            </a:r>
            <a:r>
              <a:rPr lang="en-US" altLang="zh-TW" sz="1800" dirty="0"/>
              <a:t>Heisenberg</a:t>
            </a:r>
            <a:r>
              <a:rPr lang="zh-TW" altLang="en-US" sz="1800" dirty="0"/>
              <a:t>逃到</a:t>
            </a:r>
            <a:r>
              <a:rPr lang="en-US" altLang="zh-TW" sz="1800" dirty="0"/>
              <a:t>Helgoland</a:t>
            </a:r>
            <a:r>
              <a:rPr lang="zh-TW" altLang="en-US" sz="1800" dirty="0"/>
              <a:t>島！</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age:Helgoland Vogelperspektiv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572928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Image:Insel Helgoland um 1929-30 colo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005064"/>
            <a:ext cx="4283968" cy="272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schleswig-holstein.de/bilderbogen/slides/Helg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571500"/>
            <a:ext cx="37623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http://www.mosgallery.com/Fine_Art/images/Kasimir,Luigi/233-Helgo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5715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descr="http://www.bremen-tourism.de/btz/material/Helgoland_Westkueste_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314700"/>
            <a:ext cx="3429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 descr="http://photos.aip.org/history/Thumbnails/heisenberg_werner_b1.jpg"/>
          <p:cNvPicPr>
            <a:picLocks noChangeAspect="1" noChangeArrowheads="1"/>
          </p:cNvPicPr>
          <p:nvPr/>
        </p:nvPicPr>
        <p:blipFill>
          <a:blip r:embed="rId5">
            <a:extLst>
              <a:ext uri="{28A0092B-C50C-407E-A947-70E740481C1C}">
                <a14:useLocalDpi xmlns:a14="http://schemas.microsoft.com/office/drawing/2010/main" val="0"/>
              </a:ext>
            </a:extLst>
          </a:blip>
          <a:srcRect b="9090"/>
          <a:stretch>
            <a:fillRect/>
          </a:stretch>
        </p:blipFill>
        <p:spPr bwMode="auto">
          <a:xfrm>
            <a:off x="0" y="2714625"/>
            <a:ext cx="2057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文字方塊 6"/>
          <p:cNvSpPr txBox="1">
            <a:spLocks noChangeArrowheads="1"/>
          </p:cNvSpPr>
          <p:nvPr/>
        </p:nvSpPr>
        <p:spPr bwMode="auto">
          <a:xfrm>
            <a:off x="2000539" y="6117783"/>
            <a:ext cx="4725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海森堡漸漸猜到了一個可能的表格的乘法！</a:t>
            </a:r>
          </a:p>
        </p:txBody>
      </p:sp>
      <p:sp>
        <p:nvSpPr>
          <p:cNvPr id="2" name="文字方塊 1"/>
          <p:cNvSpPr txBox="1"/>
          <p:nvPr/>
        </p:nvSpPr>
        <p:spPr bwMode="auto">
          <a:xfrm>
            <a:off x="1974530" y="5736764"/>
            <a:ext cx="4242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也許是自然的海風，也許是文學的催化。</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00188"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00188"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00188" y="321468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00188" y="350043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00188" y="3857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99332" y="2999581"/>
            <a:ext cx="17145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009" name="文字方塊 13"/>
              <p:cNvSpPr txBox="1">
                <a:spLocks noChangeArrowheads="1"/>
              </p:cNvSpPr>
              <p:nvPr/>
            </p:nvSpPr>
            <p:spPr bwMode="auto">
              <a:xfrm>
                <a:off x="1454516" y="1494919"/>
                <a:ext cx="62826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若要將它拆成兩個表格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的元素的乘積，最自然的方法：</a:t>
                </a:r>
              </a:p>
            </p:txBody>
          </p:sp>
        </mc:Choice>
        <mc:Fallback xmlns="">
          <p:sp>
            <p:nvSpPr>
              <p:cNvPr id="128009" name="文字方塊 13"/>
              <p:cNvSpPr txBox="1">
                <a:spLocks noRot="1" noChangeAspect="1" noMove="1" noResize="1" noEditPoints="1" noAdjustHandles="1" noChangeArrowheads="1" noChangeShapeType="1" noTextEdit="1"/>
              </p:cNvSpPr>
              <p:nvPr/>
            </p:nvSpPr>
            <p:spPr bwMode="auto">
              <a:xfrm>
                <a:off x="1454516" y="1494919"/>
                <a:ext cx="6282660" cy="369332"/>
              </a:xfrm>
              <a:prstGeom prst="rect">
                <a:avLst/>
              </a:prstGeom>
              <a:blipFill>
                <a:blip r:embed="rId2"/>
                <a:stretch>
                  <a:fillRect l="-80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6" name="文字方塊 28"/>
          <p:cNvSpPr txBox="1">
            <a:spLocks noChangeArrowheads="1"/>
          </p:cNvSpPr>
          <p:nvPr/>
        </p:nvSpPr>
        <p:spPr bwMode="auto">
          <a:xfrm>
            <a:off x="1543880" y="4941168"/>
            <a:ext cx="5836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就是轉乘：找一個中繼站，分兩段來完成躍遷如下：</a:t>
            </a:r>
          </a:p>
        </p:txBody>
      </p:sp>
      <mc:AlternateContent xmlns:mc="http://schemas.openxmlformats.org/markup-compatibility/2006" xmlns:a14="http://schemas.microsoft.com/office/drawing/2010/main">
        <mc:Choice Requires="a14">
          <p:sp>
            <p:nvSpPr>
              <p:cNvPr id="128025" name="文字方塊 25"/>
              <p:cNvSpPr txBox="1">
                <a:spLocks noChangeArrowheads="1"/>
              </p:cNvSpPr>
              <p:nvPr/>
            </p:nvSpPr>
            <p:spPr bwMode="auto">
              <a:xfrm>
                <a:off x="1476375" y="620713"/>
                <a:ext cx="55959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考慮兩表格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的乘積</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表格的一個元素：</a:t>
                </a:r>
              </a:p>
            </p:txBody>
          </p:sp>
        </mc:Choice>
        <mc:Fallback xmlns="">
          <p:sp>
            <p:nvSpPr>
              <p:cNvPr id="128025" name="文字方塊 25"/>
              <p:cNvSpPr txBox="1">
                <a:spLocks noRot="1" noChangeAspect="1" noMove="1" noResize="1" noEditPoints="1" noAdjustHandles="1" noChangeArrowheads="1" noChangeShapeType="1" noTextEdit="1"/>
              </p:cNvSpPr>
              <p:nvPr/>
            </p:nvSpPr>
            <p:spPr bwMode="auto">
              <a:xfrm>
                <a:off x="1476375" y="620713"/>
                <a:ext cx="5595938" cy="369332"/>
              </a:xfrm>
              <a:prstGeom prst="rect">
                <a:avLst/>
              </a:prstGeom>
              <a:blipFill>
                <a:blip r:embed="rId3"/>
                <a:stretch>
                  <a:fillRect l="-90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786063" y="1928813"/>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786063" y="1928813"/>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771253" y="3624098"/>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771253" y="3624098"/>
                <a:ext cx="357188" cy="400050"/>
              </a:xfrm>
              <a:prstGeom prst="rect">
                <a:avLst/>
              </a:prstGeom>
              <a:blipFill>
                <a:blip r:embed="rId5"/>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77642-0E04-5342-8F95-148A9B4DED06}"/>
                  </a:ext>
                </a:extLst>
              </p:cNvPr>
              <p:cNvSpPr txBox="1"/>
              <p:nvPr/>
            </p:nvSpPr>
            <p:spPr>
              <a:xfrm>
                <a:off x="1528481" y="1101005"/>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38177642-0E04-5342-8F95-148A9B4DED06}"/>
                  </a:ext>
                </a:extLst>
              </p:cNvPr>
              <p:cNvSpPr txBox="1">
                <a:spLocks noRot="1" noChangeAspect="1" noMove="1" noResize="1" noEditPoints="1" noAdjustHandles="1" noChangeArrowheads="1" noChangeShapeType="1" noTextEdit="1"/>
              </p:cNvSpPr>
              <p:nvPr/>
            </p:nvSpPr>
            <p:spPr>
              <a:xfrm>
                <a:off x="1528481" y="1101005"/>
                <a:ext cx="953979" cy="276999"/>
              </a:xfrm>
              <a:prstGeom prst="rect">
                <a:avLst/>
              </a:prstGeom>
              <a:blipFill>
                <a:blip r:embed="rId6"/>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61307" y="2738458"/>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61307" y="2738458"/>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39312" y="4342862"/>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39312" y="4342862"/>
                <a:ext cx="708464" cy="276999"/>
              </a:xfrm>
              <a:prstGeom prst="rect">
                <a:avLst/>
              </a:prstGeom>
              <a:blipFill>
                <a:blip r:embed="rId12"/>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3B1F1F6-F360-57F7-66EA-F8119D3A61A8}"/>
                  </a:ext>
                </a:extLst>
              </p:cNvPr>
              <p:cNvSpPr txBox="1"/>
              <p:nvPr/>
            </p:nvSpPr>
            <p:spPr>
              <a:xfrm>
                <a:off x="2631199" y="1066342"/>
                <a:ext cx="5105977" cy="369332"/>
              </a:xfrm>
              <a:prstGeom prst="rect">
                <a:avLst/>
              </a:prstGeom>
              <a:noFill/>
            </p:spPr>
            <p:txBody>
              <a:bodyPr wrap="square" rtlCol="0">
                <a:spAutoFit/>
              </a:bodyPr>
              <a:lstStyle/>
              <a:p>
                <a:r>
                  <a:rPr lang="en-TW" sz="1800" dirty="0">
                    <a:latin typeface="Cambria Math" panose="02040503050406030204" pitchFamily="18" charset="0"/>
                  </a:rPr>
                  <a:t>這個</a:t>
                </a:r>
                <a:r>
                  <a:rPr lang="en-US" sz="1800" dirty="0"/>
                  <a:t> </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a:t>
                </a:r>
                <a:r>
                  <a:rPr lang="en-TW" sz="1800" dirty="0">
                    <a:latin typeface="Cambria Math" panose="02040503050406030204" pitchFamily="18" charset="0"/>
                  </a:rPr>
                  <a:t>元素對應</a:t>
                </a:r>
                <a14:m>
                  <m:oMath xmlns:m="http://schemas.openxmlformats.org/officeDocument/2006/math">
                    <m:r>
                      <a:rPr lang="en-US" altLang="zh-TW" sz="1800" i="1" dirty="0" smtClean="0">
                        <a:latin typeface="Cambria Math" panose="02040503050406030204" pitchFamily="18" charset="0"/>
                      </a:rPr>
                      <m:t>𝑛</m:t>
                    </m:r>
                  </m:oMath>
                </a14:m>
                <a:r>
                  <a:rPr lang="zh-TW" altLang="en-US" sz="1800" dirty="0"/>
                  <a:t>態到</a:t>
                </a:r>
                <a14:m>
                  <m:oMath xmlns:m="http://schemas.openxmlformats.org/officeDocument/2006/math">
                    <m:r>
                      <a:rPr lang="en-US" altLang="zh-TW" sz="1800" b="0" i="1" smtClean="0">
                        <a:latin typeface="Cambria Math" panose="02040503050406030204" pitchFamily="18" charset="0"/>
                      </a:rPr>
                      <m:t>𝑚</m:t>
                    </m:r>
                  </m:oMath>
                </a14:m>
                <a:r>
                  <a:rPr lang="zh-TW" altLang="en-US" sz="1800" dirty="0"/>
                  <a:t>態的躍遷。</a:t>
                </a:r>
              </a:p>
            </p:txBody>
          </p:sp>
        </mc:Choice>
        <mc:Fallback xmlns="">
          <p:sp>
            <p:nvSpPr>
              <p:cNvPr id="3" name="TextBox 2">
                <a:extLst>
                  <a:ext uri="{FF2B5EF4-FFF2-40B4-BE49-F238E27FC236}">
                    <a16:creationId xmlns:a16="http://schemas.microsoft.com/office/drawing/2014/main" id="{53B1F1F6-F360-57F7-66EA-F8119D3A61A8}"/>
                  </a:ext>
                </a:extLst>
              </p:cNvPr>
              <p:cNvSpPr txBox="1">
                <a:spLocks noRot="1" noChangeAspect="1" noMove="1" noResize="1" noEditPoints="1" noAdjustHandles="1" noChangeArrowheads="1" noChangeShapeType="1" noTextEdit="1"/>
              </p:cNvSpPr>
              <p:nvPr/>
            </p:nvSpPr>
            <p:spPr>
              <a:xfrm>
                <a:off x="2631199" y="1066342"/>
                <a:ext cx="5105977" cy="369332"/>
              </a:xfrm>
              <a:prstGeom prst="rect">
                <a:avLst/>
              </a:prstGeom>
              <a:blipFill>
                <a:blip r:embed="rId13"/>
                <a:stretch>
                  <a:fillRect l="-993"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C99BFD-70D6-F029-4688-C027A729DBE9}"/>
                  </a:ext>
                </a:extLst>
              </p:cNvPr>
              <p:cNvSpPr txBox="1"/>
              <p:nvPr/>
            </p:nvSpPr>
            <p:spPr>
              <a:xfrm>
                <a:off x="1688218" y="5505513"/>
                <a:ext cx="256929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oMath>
                  </m:oMathPara>
                </a14:m>
                <a:endParaRPr lang="en-TW" sz="1800" b="0" dirty="0">
                  <a:latin typeface="Cambria Math"/>
                </a:endParaRPr>
              </a:p>
            </p:txBody>
          </p:sp>
        </mc:Choice>
        <mc:Fallback xmlns="">
          <p:sp>
            <p:nvSpPr>
              <p:cNvPr id="4" name="TextBox 3">
                <a:extLst>
                  <a:ext uri="{FF2B5EF4-FFF2-40B4-BE49-F238E27FC236}">
                    <a16:creationId xmlns:a16="http://schemas.microsoft.com/office/drawing/2014/main" id="{04C99BFD-70D6-F029-4688-C027A729DBE9}"/>
                  </a:ext>
                </a:extLst>
              </p:cNvPr>
              <p:cNvSpPr txBox="1">
                <a:spLocks noRot="1" noChangeAspect="1" noMove="1" noResize="1" noEditPoints="1" noAdjustHandles="1" noChangeArrowheads="1" noChangeShapeType="1" noTextEdit="1"/>
              </p:cNvSpPr>
              <p:nvPr/>
            </p:nvSpPr>
            <p:spPr>
              <a:xfrm>
                <a:off x="1688218" y="5505513"/>
                <a:ext cx="2569293" cy="276999"/>
              </a:xfrm>
              <a:prstGeom prst="rect">
                <a:avLst/>
              </a:prstGeom>
              <a:blipFill>
                <a:blip r:embed="rId14"/>
                <a:stretch>
                  <a:fillRect b="-26087"/>
                </a:stretch>
              </a:blipFill>
            </p:spPr>
            <p:txBody>
              <a:bodyPr/>
              <a:lstStyle/>
              <a:p>
                <a:r>
                  <a:rPr lang="en-TW">
                    <a:noFill/>
                  </a:rPr>
                  <a:t> </a:t>
                </a:r>
              </a:p>
            </p:txBody>
          </p:sp>
        </mc:Fallback>
      </mc:AlternateContent>
      <p:cxnSp>
        <p:nvCxnSpPr>
          <p:cNvPr id="5" name="直線接點 14">
            <a:extLst>
              <a:ext uri="{FF2B5EF4-FFF2-40B4-BE49-F238E27FC236}">
                <a16:creationId xmlns:a16="http://schemas.microsoft.com/office/drawing/2014/main" id="{F4B35711-FA3C-212E-BB6D-18BA9212E24F}"/>
              </a:ext>
            </a:extLst>
          </p:cNvPr>
          <p:cNvCxnSpPr/>
          <p:nvPr/>
        </p:nvCxnSpPr>
        <p:spPr>
          <a:xfrm>
            <a:off x="6286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5">
            <a:extLst>
              <a:ext uri="{FF2B5EF4-FFF2-40B4-BE49-F238E27FC236}">
                <a16:creationId xmlns:a16="http://schemas.microsoft.com/office/drawing/2014/main" id="{E069A279-BB8E-EB31-2100-78CA16C39770}"/>
              </a:ext>
            </a:extLst>
          </p:cNvPr>
          <p:cNvCxnSpPr/>
          <p:nvPr/>
        </p:nvCxnSpPr>
        <p:spPr>
          <a:xfrm>
            <a:off x="628650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6">
            <a:extLst>
              <a:ext uri="{FF2B5EF4-FFF2-40B4-BE49-F238E27FC236}">
                <a16:creationId xmlns:a16="http://schemas.microsoft.com/office/drawing/2014/main" id="{15C79007-350F-BF60-E994-8B6061C19A07}"/>
              </a:ext>
            </a:extLst>
          </p:cNvPr>
          <p:cNvCxnSpPr/>
          <p:nvPr/>
        </p:nvCxnSpPr>
        <p:spPr>
          <a:xfrm>
            <a:off x="6286500" y="321468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7">
            <a:extLst>
              <a:ext uri="{FF2B5EF4-FFF2-40B4-BE49-F238E27FC236}">
                <a16:creationId xmlns:a16="http://schemas.microsoft.com/office/drawing/2014/main" id="{F000140D-6B66-CC9A-070A-3208B4B25AC3}"/>
              </a:ext>
            </a:extLst>
          </p:cNvPr>
          <p:cNvCxnSpPr/>
          <p:nvPr/>
        </p:nvCxnSpPr>
        <p:spPr>
          <a:xfrm>
            <a:off x="6286500" y="350043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8">
            <a:extLst>
              <a:ext uri="{FF2B5EF4-FFF2-40B4-BE49-F238E27FC236}">
                <a16:creationId xmlns:a16="http://schemas.microsoft.com/office/drawing/2014/main" id="{98B05897-B5E3-640D-461C-433E3D765179}"/>
              </a:ext>
            </a:extLst>
          </p:cNvPr>
          <p:cNvCxnSpPr/>
          <p:nvPr/>
        </p:nvCxnSpPr>
        <p:spPr>
          <a:xfrm>
            <a:off x="6286500" y="3857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單箭頭接點 19">
            <a:extLst>
              <a:ext uri="{FF2B5EF4-FFF2-40B4-BE49-F238E27FC236}">
                <a16:creationId xmlns:a16="http://schemas.microsoft.com/office/drawing/2014/main" id="{F57922A6-9F58-F5A3-7F28-1D8CBDE2744B}"/>
              </a:ext>
            </a:extLst>
          </p:cNvPr>
          <p:cNvCxnSpPr/>
          <p:nvPr/>
        </p:nvCxnSpPr>
        <p:spPr>
          <a:xfrm rot="5400000">
            <a:off x="6108700" y="2678113"/>
            <a:ext cx="1071563"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22">
            <a:extLst>
              <a:ext uri="{FF2B5EF4-FFF2-40B4-BE49-F238E27FC236}">
                <a16:creationId xmlns:a16="http://schemas.microsoft.com/office/drawing/2014/main" id="{AB7C7C6A-D3B2-2E0A-C371-87E942DFDEE7}"/>
              </a:ext>
            </a:extLst>
          </p:cNvPr>
          <p:cNvCxnSpPr/>
          <p:nvPr/>
        </p:nvCxnSpPr>
        <p:spPr>
          <a:xfrm rot="5400000">
            <a:off x="6109494" y="2677319"/>
            <a:ext cx="1069975" cy="158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30">
            <a:extLst>
              <a:ext uri="{FF2B5EF4-FFF2-40B4-BE49-F238E27FC236}">
                <a16:creationId xmlns:a16="http://schemas.microsoft.com/office/drawing/2014/main" id="{EB726501-4737-2582-49D5-04673559B041}"/>
              </a:ext>
            </a:extLst>
          </p:cNvPr>
          <p:cNvCxnSpPr/>
          <p:nvPr/>
        </p:nvCxnSpPr>
        <p:spPr>
          <a:xfrm rot="5400000">
            <a:off x="6510936" y="3535363"/>
            <a:ext cx="642937"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34">
                <a:extLst>
                  <a:ext uri="{FF2B5EF4-FFF2-40B4-BE49-F238E27FC236}">
                    <a16:creationId xmlns:a16="http://schemas.microsoft.com/office/drawing/2014/main" id="{AEF9CEEB-6E0A-049F-45D8-E4FC90597470}"/>
                  </a:ext>
                </a:extLst>
              </p:cNvPr>
              <p:cNvSpPr txBox="1">
                <a:spLocks noChangeArrowheads="1"/>
              </p:cNvSpPr>
              <p:nvPr/>
            </p:nvSpPr>
            <p:spPr bwMode="auto">
              <a:xfrm>
                <a:off x="7500938" y="3000375"/>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20" name="文字方塊 34">
                <a:extLst>
                  <a:ext uri="{FF2B5EF4-FFF2-40B4-BE49-F238E27FC236}">
                    <a16:creationId xmlns:a16="http://schemas.microsoft.com/office/drawing/2014/main" id="{AEF9CEEB-6E0A-049F-45D8-E4FC90597470}"/>
                  </a:ext>
                </a:extLst>
              </p:cNvPr>
              <p:cNvSpPr txBox="1">
                <a:spLocks noRot="1" noChangeAspect="1" noMove="1" noResize="1" noEditPoints="1" noAdjustHandles="1" noChangeArrowheads="1" noChangeShapeType="1" noTextEdit="1"/>
              </p:cNvSpPr>
              <p:nvPr/>
            </p:nvSpPr>
            <p:spPr bwMode="auto">
              <a:xfrm>
                <a:off x="7500938" y="3000375"/>
                <a:ext cx="357187" cy="400050"/>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BF42183-2A37-7FE0-E47B-4B66415EA634}"/>
                  </a:ext>
                </a:extLst>
              </p:cNvPr>
              <p:cNvSpPr txBox="1"/>
              <p:nvPr/>
            </p:nvSpPr>
            <p:spPr>
              <a:xfrm>
                <a:off x="7102203" y="2505029"/>
                <a:ext cx="59939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21" name="TextBox 20">
                <a:extLst>
                  <a:ext uri="{FF2B5EF4-FFF2-40B4-BE49-F238E27FC236}">
                    <a16:creationId xmlns:a16="http://schemas.microsoft.com/office/drawing/2014/main" id="{2BF42183-2A37-7FE0-E47B-4B66415EA634}"/>
                  </a:ext>
                </a:extLst>
              </p:cNvPr>
              <p:cNvSpPr txBox="1">
                <a:spLocks noRot="1" noChangeAspect="1" noMove="1" noResize="1" noEditPoints="1" noAdjustHandles="1" noChangeArrowheads="1" noChangeShapeType="1" noTextEdit="1"/>
              </p:cNvSpPr>
              <p:nvPr/>
            </p:nvSpPr>
            <p:spPr>
              <a:xfrm>
                <a:off x="7102203" y="2505029"/>
                <a:ext cx="599395" cy="276999"/>
              </a:xfrm>
              <a:prstGeom prst="rect">
                <a:avLst/>
              </a:prstGeom>
              <a:blipFill>
                <a:blip r:embed="rId16"/>
                <a:stretch>
                  <a:fillRect r="-2083"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1D6AB1-4179-22C1-3F0E-14841F5201E1}"/>
                  </a:ext>
                </a:extLst>
              </p:cNvPr>
              <p:cNvSpPr txBox="1"/>
              <p:nvPr/>
            </p:nvSpPr>
            <p:spPr>
              <a:xfrm>
                <a:off x="7792583" y="3400425"/>
                <a:ext cx="6488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22" name="TextBox 21">
                <a:extLst>
                  <a:ext uri="{FF2B5EF4-FFF2-40B4-BE49-F238E27FC236}">
                    <a16:creationId xmlns:a16="http://schemas.microsoft.com/office/drawing/2014/main" id="{9C1D6AB1-4179-22C1-3F0E-14841F5201E1}"/>
                  </a:ext>
                </a:extLst>
              </p:cNvPr>
              <p:cNvSpPr txBox="1">
                <a:spLocks noRot="1" noChangeAspect="1" noMove="1" noResize="1" noEditPoints="1" noAdjustHandles="1" noChangeArrowheads="1" noChangeShapeType="1" noTextEdit="1"/>
              </p:cNvSpPr>
              <p:nvPr/>
            </p:nvSpPr>
            <p:spPr>
              <a:xfrm>
                <a:off x="7792583" y="3400425"/>
                <a:ext cx="648832" cy="276999"/>
              </a:xfrm>
              <a:prstGeom prst="rect">
                <a:avLst/>
              </a:prstGeom>
              <a:blipFill>
                <a:blip r:embed="rId17"/>
                <a:stretch>
                  <a:fillRect r="-1923"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9308419-B0D2-55D9-22F3-2BF1C920EF6E}"/>
                  </a:ext>
                </a:extLst>
              </p:cNvPr>
              <p:cNvSpPr txBox="1"/>
              <p:nvPr/>
            </p:nvSpPr>
            <p:spPr>
              <a:xfrm>
                <a:off x="6939729" y="3397656"/>
                <a:ext cx="18511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23" name="TextBox 22">
                <a:extLst>
                  <a:ext uri="{FF2B5EF4-FFF2-40B4-BE49-F238E27FC236}">
                    <a16:creationId xmlns:a16="http://schemas.microsoft.com/office/drawing/2014/main" id="{79308419-B0D2-55D9-22F3-2BF1C920EF6E}"/>
                  </a:ext>
                </a:extLst>
              </p:cNvPr>
              <p:cNvSpPr txBox="1">
                <a:spLocks noRot="1" noChangeAspect="1" noMove="1" noResize="1" noEditPoints="1" noAdjustHandles="1" noChangeArrowheads="1" noChangeShapeType="1" noTextEdit="1"/>
              </p:cNvSpPr>
              <p:nvPr/>
            </p:nvSpPr>
            <p:spPr>
              <a:xfrm>
                <a:off x="6939729" y="3397656"/>
                <a:ext cx="185114" cy="276999"/>
              </a:xfrm>
              <a:prstGeom prst="rect">
                <a:avLst/>
              </a:prstGeom>
              <a:blipFill>
                <a:blip r:embed="rId18"/>
                <a:stretch>
                  <a:fillRect l="-31250" r="-25000"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37A5B5-6C4F-B3F4-3042-312143072FFB}"/>
                  </a:ext>
                </a:extLst>
              </p:cNvPr>
              <p:cNvSpPr txBox="1"/>
              <p:nvPr/>
            </p:nvSpPr>
            <p:spPr>
              <a:xfrm>
                <a:off x="6673414" y="2509708"/>
                <a:ext cx="18171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24" name="TextBox 23">
                <a:extLst>
                  <a:ext uri="{FF2B5EF4-FFF2-40B4-BE49-F238E27FC236}">
                    <a16:creationId xmlns:a16="http://schemas.microsoft.com/office/drawing/2014/main" id="{5237A5B5-6C4F-B3F4-3042-312143072FFB}"/>
                  </a:ext>
                </a:extLst>
              </p:cNvPr>
              <p:cNvSpPr txBox="1">
                <a:spLocks noRot="1" noChangeAspect="1" noMove="1" noResize="1" noEditPoints="1" noAdjustHandles="1" noChangeArrowheads="1" noChangeShapeType="1" noTextEdit="1"/>
              </p:cNvSpPr>
              <p:nvPr/>
            </p:nvSpPr>
            <p:spPr>
              <a:xfrm>
                <a:off x="6673414" y="2509708"/>
                <a:ext cx="181716" cy="276999"/>
              </a:xfrm>
              <a:prstGeom prst="rect">
                <a:avLst/>
              </a:prstGeom>
              <a:blipFill>
                <a:blip r:embed="rId19"/>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34">
                <a:extLst>
                  <a:ext uri="{FF2B5EF4-FFF2-40B4-BE49-F238E27FC236}">
                    <a16:creationId xmlns:a16="http://schemas.microsoft.com/office/drawing/2014/main" id="{192BCC1B-3066-A3E3-9FE9-AC29E0861249}"/>
                  </a:ext>
                </a:extLst>
              </p:cNvPr>
              <p:cNvSpPr txBox="1">
                <a:spLocks noChangeArrowheads="1"/>
              </p:cNvSpPr>
              <p:nvPr/>
            </p:nvSpPr>
            <p:spPr bwMode="auto">
              <a:xfrm>
                <a:off x="7528322" y="188743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25" name="文字方塊 34">
                <a:extLst>
                  <a:ext uri="{FF2B5EF4-FFF2-40B4-BE49-F238E27FC236}">
                    <a16:creationId xmlns:a16="http://schemas.microsoft.com/office/drawing/2014/main" id="{192BCC1B-3066-A3E3-9FE9-AC29E0861249}"/>
                  </a:ext>
                </a:extLst>
              </p:cNvPr>
              <p:cNvSpPr txBox="1">
                <a:spLocks noRot="1" noChangeAspect="1" noMove="1" noResize="1" noEditPoints="1" noAdjustHandles="1" noChangeArrowheads="1" noChangeShapeType="1" noTextEdit="1"/>
              </p:cNvSpPr>
              <p:nvPr/>
            </p:nvSpPr>
            <p:spPr bwMode="auto">
              <a:xfrm>
                <a:off x="7528322" y="1887432"/>
                <a:ext cx="357187" cy="400050"/>
              </a:xfrm>
              <a:prstGeom prst="rect">
                <a:avLst/>
              </a:prstGeom>
              <a:blipFill>
                <a:blip r:embed="rId2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34">
                <a:extLst>
                  <a:ext uri="{FF2B5EF4-FFF2-40B4-BE49-F238E27FC236}">
                    <a16:creationId xmlns:a16="http://schemas.microsoft.com/office/drawing/2014/main" id="{7BE82D37-64E9-882A-AF75-F9985EE96BD1}"/>
                  </a:ext>
                </a:extLst>
              </p:cNvPr>
              <p:cNvSpPr txBox="1">
                <a:spLocks noChangeArrowheads="1"/>
              </p:cNvSpPr>
              <p:nvPr/>
            </p:nvSpPr>
            <p:spPr bwMode="auto">
              <a:xfrm>
                <a:off x="7502820" y="367465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26" name="文字方塊 34">
                <a:extLst>
                  <a:ext uri="{FF2B5EF4-FFF2-40B4-BE49-F238E27FC236}">
                    <a16:creationId xmlns:a16="http://schemas.microsoft.com/office/drawing/2014/main" id="{7BE82D37-64E9-882A-AF75-F9985EE96BD1}"/>
                  </a:ext>
                </a:extLst>
              </p:cNvPr>
              <p:cNvSpPr txBox="1">
                <a:spLocks noRot="1" noChangeAspect="1" noMove="1" noResize="1" noEditPoints="1" noAdjustHandles="1" noChangeArrowheads="1" noChangeShapeType="1" noTextEdit="1"/>
              </p:cNvSpPr>
              <p:nvPr/>
            </p:nvSpPr>
            <p:spPr bwMode="auto">
              <a:xfrm>
                <a:off x="7502820" y="3674655"/>
                <a:ext cx="357188" cy="400050"/>
              </a:xfrm>
              <a:prstGeom prst="rect">
                <a:avLst/>
              </a:prstGeom>
              <a:blipFill>
                <a:blip r:embed="rId21"/>
                <a:stretch>
                  <a:fillRect r="-68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 name="Picture 3" descr="C:\Users\Chia-Hung Chang\Desktop\snap.jpg">
            <a:extLst>
              <a:ext uri="{FF2B5EF4-FFF2-40B4-BE49-F238E27FC236}">
                <a16:creationId xmlns:a16="http://schemas.microsoft.com/office/drawing/2014/main" id="{A70A970F-AF91-0079-3CB8-440301C8A1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2419" t="15584" r="3226" b="23051"/>
          <a:stretch>
            <a:fillRect/>
          </a:stretch>
        </p:blipFill>
        <p:spPr bwMode="auto">
          <a:xfrm>
            <a:off x="3643312" y="2128093"/>
            <a:ext cx="4815932" cy="25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00188"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00188"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00188" y="321468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00188" y="350043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00188" y="3857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99332" y="2999581"/>
            <a:ext cx="17145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286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28650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286500" y="321468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286500" y="350043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286500" y="3857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108700" y="2678113"/>
            <a:ext cx="1071563"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5400000">
            <a:off x="6109494" y="2677319"/>
            <a:ext cx="1069975" cy="158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rot="5400000">
            <a:off x="6510936" y="3535363"/>
            <a:ext cx="642937"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6" name="Object 6"/>
          <p:cNvGraphicFramePr>
            <a:graphicFrameLocks noChangeAspect="1"/>
          </p:cNvGraphicFramePr>
          <p:nvPr/>
        </p:nvGraphicFramePr>
        <p:xfrm>
          <a:off x="5357813" y="2786063"/>
          <a:ext cx="450850" cy="528637"/>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843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786063"/>
                        <a:ext cx="450850"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8453" name="文字方塊 34"/>
              <p:cNvSpPr txBox="1">
                <a:spLocks noChangeArrowheads="1"/>
              </p:cNvSpPr>
              <p:nvPr/>
            </p:nvSpPr>
            <p:spPr bwMode="auto">
              <a:xfrm>
                <a:off x="7500938" y="3000375"/>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18453" name="文字方塊 34"/>
              <p:cNvSpPr txBox="1">
                <a:spLocks noRot="1" noChangeAspect="1" noMove="1" noResize="1" noEditPoints="1" noAdjustHandles="1" noChangeArrowheads="1" noChangeShapeType="1" noTextEdit="1"/>
              </p:cNvSpPr>
              <p:nvPr/>
            </p:nvSpPr>
            <p:spPr bwMode="auto">
              <a:xfrm>
                <a:off x="7500938" y="3000375"/>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5" name="文字方塊 27"/>
          <p:cNvSpPr txBox="1">
            <a:spLocks noChangeArrowheads="1"/>
          </p:cNvSpPr>
          <p:nvPr/>
        </p:nvSpPr>
        <p:spPr bwMode="auto">
          <a:xfrm>
            <a:off x="5072063" y="32861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786063" y="1928813"/>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786063" y="1928813"/>
                <a:ext cx="357187" cy="40005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771253" y="3624098"/>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771253" y="3624098"/>
                <a:ext cx="357188" cy="400050"/>
              </a:xfrm>
              <a:prstGeom prst="rect">
                <a:avLst/>
              </a:prstGeom>
              <a:blipFill>
                <a:blip r:embed="rId6"/>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77642-0E04-5342-8F95-148A9B4DED06}"/>
                  </a:ext>
                </a:extLst>
              </p:cNvPr>
              <p:cNvSpPr txBox="1"/>
              <p:nvPr/>
            </p:nvSpPr>
            <p:spPr>
              <a:xfrm>
                <a:off x="1543881" y="1212462"/>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38177642-0E04-5342-8F95-148A9B4DED06}"/>
                  </a:ext>
                </a:extLst>
              </p:cNvPr>
              <p:cNvSpPr txBox="1">
                <a:spLocks noRot="1" noChangeAspect="1" noMove="1" noResize="1" noEditPoints="1" noAdjustHandles="1" noChangeArrowheads="1" noChangeShapeType="1" noTextEdit="1"/>
              </p:cNvSpPr>
              <p:nvPr/>
            </p:nvSpPr>
            <p:spPr>
              <a:xfrm>
                <a:off x="1543881" y="1212462"/>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61307" y="2738458"/>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61307" y="2738458"/>
                <a:ext cx="953979" cy="276999"/>
              </a:xfrm>
              <a:prstGeom prst="rect">
                <a:avLst/>
              </a:prstGeom>
              <a:blipFill>
                <a:blip r:embed="rId8"/>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FF0FA3D-D6EB-DB40-8BF1-CE16D6DB4B8A}"/>
                  </a:ext>
                </a:extLst>
              </p:cNvPr>
              <p:cNvSpPr txBox="1"/>
              <p:nvPr/>
            </p:nvSpPr>
            <p:spPr>
              <a:xfrm>
                <a:off x="7102203" y="2505029"/>
                <a:ext cx="59939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36" name="TextBox 35">
                <a:extLst>
                  <a:ext uri="{FF2B5EF4-FFF2-40B4-BE49-F238E27FC236}">
                    <a16:creationId xmlns:a16="http://schemas.microsoft.com/office/drawing/2014/main" id="{5FF0FA3D-D6EB-DB40-8BF1-CE16D6DB4B8A}"/>
                  </a:ext>
                </a:extLst>
              </p:cNvPr>
              <p:cNvSpPr txBox="1">
                <a:spLocks noRot="1" noChangeAspect="1" noMove="1" noResize="1" noEditPoints="1" noAdjustHandles="1" noChangeArrowheads="1" noChangeShapeType="1" noTextEdit="1"/>
              </p:cNvSpPr>
              <p:nvPr/>
            </p:nvSpPr>
            <p:spPr>
              <a:xfrm>
                <a:off x="7102203" y="2505029"/>
                <a:ext cx="599395" cy="276999"/>
              </a:xfrm>
              <a:prstGeom prst="rect">
                <a:avLst/>
              </a:prstGeom>
              <a:blipFill>
                <a:blip r:embed="rId9"/>
                <a:stretch>
                  <a:fillRect r="-2083"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A6A2534-8969-E54C-A932-71FB5339118C}"/>
                  </a:ext>
                </a:extLst>
              </p:cNvPr>
              <p:cNvSpPr txBox="1"/>
              <p:nvPr/>
            </p:nvSpPr>
            <p:spPr>
              <a:xfrm>
                <a:off x="7792583" y="3400425"/>
                <a:ext cx="6488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37" name="TextBox 36">
                <a:extLst>
                  <a:ext uri="{FF2B5EF4-FFF2-40B4-BE49-F238E27FC236}">
                    <a16:creationId xmlns:a16="http://schemas.microsoft.com/office/drawing/2014/main" id="{1A6A2534-8969-E54C-A932-71FB5339118C}"/>
                  </a:ext>
                </a:extLst>
              </p:cNvPr>
              <p:cNvSpPr txBox="1">
                <a:spLocks noRot="1" noChangeAspect="1" noMove="1" noResize="1" noEditPoints="1" noAdjustHandles="1" noChangeArrowheads="1" noChangeShapeType="1" noTextEdit="1"/>
              </p:cNvSpPr>
              <p:nvPr/>
            </p:nvSpPr>
            <p:spPr>
              <a:xfrm>
                <a:off x="7792583" y="3400425"/>
                <a:ext cx="648832" cy="276999"/>
              </a:xfrm>
              <a:prstGeom prst="rect">
                <a:avLst/>
              </a:prstGeom>
              <a:blipFill>
                <a:blip r:embed="rId10"/>
                <a:stretch>
                  <a:fillRect r="-1923"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A1AAE2-692E-6641-933A-CF0253AD1228}"/>
                  </a:ext>
                </a:extLst>
              </p:cNvPr>
              <p:cNvSpPr txBox="1"/>
              <p:nvPr/>
            </p:nvSpPr>
            <p:spPr>
              <a:xfrm>
                <a:off x="6939729" y="3397656"/>
                <a:ext cx="18511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38" name="TextBox 37">
                <a:extLst>
                  <a:ext uri="{FF2B5EF4-FFF2-40B4-BE49-F238E27FC236}">
                    <a16:creationId xmlns:a16="http://schemas.microsoft.com/office/drawing/2014/main" id="{B0A1AAE2-692E-6641-933A-CF0253AD1228}"/>
                  </a:ext>
                </a:extLst>
              </p:cNvPr>
              <p:cNvSpPr txBox="1">
                <a:spLocks noRot="1" noChangeAspect="1" noMove="1" noResize="1" noEditPoints="1" noAdjustHandles="1" noChangeArrowheads="1" noChangeShapeType="1" noTextEdit="1"/>
              </p:cNvSpPr>
              <p:nvPr/>
            </p:nvSpPr>
            <p:spPr>
              <a:xfrm>
                <a:off x="6939729" y="3397656"/>
                <a:ext cx="185114" cy="276999"/>
              </a:xfrm>
              <a:prstGeom prst="rect">
                <a:avLst/>
              </a:prstGeom>
              <a:blipFill>
                <a:blip r:embed="rId11"/>
                <a:stretch>
                  <a:fillRect l="-31250" r="-25000"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2C85F-47BD-A047-AE4A-6F74AC5957B2}"/>
                  </a:ext>
                </a:extLst>
              </p:cNvPr>
              <p:cNvSpPr txBox="1"/>
              <p:nvPr/>
            </p:nvSpPr>
            <p:spPr>
              <a:xfrm>
                <a:off x="6673414" y="2509708"/>
                <a:ext cx="18171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39" name="TextBox 38">
                <a:extLst>
                  <a:ext uri="{FF2B5EF4-FFF2-40B4-BE49-F238E27FC236}">
                    <a16:creationId xmlns:a16="http://schemas.microsoft.com/office/drawing/2014/main" id="{93A2C85F-47BD-A047-AE4A-6F74AC5957B2}"/>
                  </a:ext>
                </a:extLst>
              </p:cNvPr>
              <p:cNvSpPr txBox="1">
                <a:spLocks noRot="1" noChangeAspect="1" noMove="1" noResize="1" noEditPoints="1" noAdjustHandles="1" noChangeArrowheads="1" noChangeShapeType="1" noTextEdit="1"/>
              </p:cNvSpPr>
              <p:nvPr/>
            </p:nvSpPr>
            <p:spPr>
              <a:xfrm>
                <a:off x="6673414" y="2509708"/>
                <a:ext cx="181716" cy="276999"/>
              </a:xfrm>
              <a:prstGeom prst="rect">
                <a:avLst/>
              </a:prstGeom>
              <a:blipFill>
                <a:blip r:embed="rId12"/>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9955279-31BB-1C48-B66D-CC35D641B9DF}"/>
                  </a:ext>
                </a:extLst>
              </p:cNvPr>
              <p:cNvSpPr txBox="1"/>
              <p:nvPr/>
            </p:nvSpPr>
            <p:spPr>
              <a:xfrm>
                <a:off x="1543881" y="5738700"/>
                <a:ext cx="2875274" cy="6721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40" name="TextBox 39">
                <a:extLst>
                  <a:ext uri="{FF2B5EF4-FFF2-40B4-BE49-F238E27FC236}">
                    <a16:creationId xmlns:a16="http://schemas.microsoft.com/office/drawing/2014/main" id="{F9955279-31BB-1C48-B66D-CC35D641B9DF}"/>
                  </a:ext>
                </a:extLst>
              </p:cNvPr>
              <p:cNvSpPr txBox="1">
                <a:spLocks noRot="1" noChangeAspect="1" noMove="1" noResize="1" noEditPoints="1" noAdjustHandles="1" noChangeArrowheads="1" noChangeShapeType="1" noTextEdit="1"/>
              </p:cNvSpPr>
              <p:nvPr/>
            </p:nvSpPr>
            <p:spPr>
              <a:xfrm>
                <a:off x="1543881" y="5738700"/>
                <a:ext cx="2875274" cy="672172"/>
              </a:xfrm>
              <a:prstGeom prst="rect">
                <a:avLst/>
              </a:prstGeom>
              <a:blipFill>
                <a:blip r:embed="rId13"/>
                <a:stretch>
                  <a:fillRect t="-144444"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39312" y="4342862"/>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39312" y="4342862"/>
                <a:ext cx="708464" cy="276999"/>
              </a:xfrm>
              <a:prstGeom prst="rect">
                <a:avLst/>
              </a:prstGeom>
              <a:blipFill>
                <a:blip r:embed="rId14"/>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12DC12-A345-5E44-BA39-256A85883FA2}"/>
                  </a:ext>
                </a:extLst>
              </p:cNvPr>
              <p:cNvSpPr txBox="1"/>
              <p:nvPr/>
            </p:nvSpPr>
            <p:spPr>
              <a:xfrm>
                <a:off x="6139626" y="4357687"/>
                <a:ext cx="138396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2" name="TextBox 41">
                <a:extLst>
                  <a:ext uri="{FF2B5EF4-FFF2-40B4-BE49-F238E27FC236}">
                    <a16:creationId xmlns:a16="http://schemas.microsoft.com/office/drawing/2014/main" id="{FC12DC12-A345-5E44-BA39-256A85883FA2}"/>
                  </a:ext>
                </a:extLst>
              </p:cNvPr>
              <p:cNvSpPr txBox="1">
                <a:spLocks noRot="1" noChangeAspect="1" noMove="1" noResize="1" noEditPoints="1" noAdjustHandles="1" noChangeArrowheads="1" noChangeShapeType="1" noTextEdit="1"/>
              </p:cNvSpPr>
              <p:nvPr/>
            </p:nvSpPr>
            <p:spPr>
              <a:xfrm>
                <a:off x="6139626" y="4357687"/>
                <a:ext cx="1383969" cy="276999"/>
              </a:xfrm>
              <a:prstGeom prst="rect">
                <a:avLst/>
              </a:prstGeom>
              <a:blipFill>
                <a:blip r:embed="rId15"/>
                <a:stretch>
                  <a:fillRect l="-2727" r="-1818" b="-90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7A4C888-8E19-5C4F-BB0D-5387CB6F5969}"/>
                  </a:ext>
                </a:extLst>
              </p:cNvPr>
              <p:cNvSpPr txBox="1"/>
              <p:nvPr/>
            </p:nvSpPr>
            <p:spPr>
              <a:xfrm>
                <a:off x="5286022" y="4205447"/>
                <a:ext cx="607346"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43" name="TextBox 42">
                <a:extLst>
                  <a:ext uri="{FF2B5EF4-FFF2-40B4-BE49-F238E27FC236}">
                    <a16:creationId xmlns:a16="http://schemas.microsoft.com/office/drawing/2014/main" id="{D7A4C888-8E19-5C4F-BB0D-5387CB6F5969}"/>
                  </a:ext>
                </a:extLst>
              </p:cNvPr>
              <p:cNvSpPr txBox="1">
                <a:spLocks noRot="1" noChangeAspect="1" noMove="1" noResize="1" noEditPoints="1" noAdjustHandles="1" noChangeArrowheads="1" noChangeShapeType="1" noTextEdit="1"/>
              </p:cNvSpPr>
              <p:nvPr/>
            </p:nvSpPr>
            <p:spPr>
              <a:xfrm>
                <a:off x="5286022" y="4205447"/>
                <a:ext cx="607346" cy="672172"/>
              </a:xfrm>
              <a:prstGeom prst="rect">
                <a:avLst/>
              </a:prstGeom>
              <a:blipFill>
                <a:blip r:embed="rId16"/>
                <a:stretch>
                  <a:fillRect l="-134694" t="-149057" r="-46939" b="-20377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4E0A029C-2078-C024-F661-D8F36DE67121}"/>
              </a:ext>
            </a:extLst>
          </p:cNvPr>
          <p:cNvSpPr txBox="1"/>
          <p:nvPr/>
        </p:nvSpPr>
        <p:spPr>
          <a:xfrm>
            <a:off x="5072615" y="4970568"/>
            <a:ext cx="4104456" cy="369332"/>
          </a:xfrm>
          <a:prstGeom prst="rect">
            <a:avLst/>
          </a:prstGeom>
          <a:noFill/>
        </p:spPr>
        <p:txBody>
          <a:bodyPr wrap="square" rtlCol="0">
            <a:spAutoFit/>
          </a:bodyPr>
          <a:lstStyle/>
          <a:p>
            <a:r>
              <a:rPr lang="en-TW" sz="1800" b="0" dirty="0">
                <a:latin typeface="Cambria Math"/>
              </a:rPr>
              <a:t>中繼站可以任意，必須加總所有可能！</a:t>
            </a:r>
          </a:p>
        </p:txBody>
      </p:sp>
      <mc:AlternateContent xmlns:mc="http://schemas.openxmlformats.org/markup-compatibility/2006" xmlns:a14="http://schemas.microsoft.com/office/drawing/2010/main">
        <mc:Choice Requires="a14">
          <p:sp>
            <p:nvSpPr>
              <p:cNvPr id="4" name="文字方塊 34">
                <a:extLst>
                  <a:ext uri="{FF2B5EF4-FFF2-40B4-BE49-F238E27FC236}">
                    <a16:creationId xmlns:a16="http://schemas.microsoft.com/office/drawing/2014/main" id="{96776797-0899-1745-719A-5DBEE1F863D4}"/>
                  </a:ext>
                </a:extLst>
              </p:cNvPr>
              <p:cNvSpPr txBox="1">
                <a:spLocks noChangeArrowheads="1"/>
              </p:cNvSpPr>
              <p:nvPr/>
            </p:nvSpPr>
            <p:spPr bwMode="auto">
              <a:xfrm>
                <a:off x="7528322" y="188743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4" name="文字方塊 34">
                <a:extLst>
                  <a:ext uri="{FF2B5EF4-FFF2-40B4-BE49-F238E27FC236}">
                    <a16:creationId xmlns:a16="http://schemas.microsoft.com/office/drawing/2014/main" id="{96776797-0899-1745-719A-5DBEE1F863D4}"/>
                  </a:ext>
                </a:extLst>
              </p:cNvPr>
              <p:cNvSpPr txBox="1">
                <a:spLocks noRot="1" noChangeAspect="1" noMove="1" noResize="1" noEditPoints="1" noAdjustHandles="1" noChangeArrowheads="1" noChangeShapeType="1" noTextEdit="1"/>
              </p:cNvSpPr>
              <p:nvPr/>
            </p:nvSpPr>
            <p:spPr bwMode="auto">
              <a:xfrm>
                <a:off x="7528322" y="1887432"/>
                <a:ext cx="357187" cy="400050"/>
              </a:xfrm>
              <a:prstGeom prst="rect">
                <a:avLst/>
              </a:prstGeom>
              <a:blipFill>
                <a:blip r:embed="rId1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34">
                <a:extLst>
                  <a:ext uri="{FF2B5EF4-FFF2-40B4-BE49-F238E27FC236}">
                    <a16:creationId xmlns:a16="http://schemas.microsoft.com/office/drawing/2014/main" id="{BD544662-0EB6-16E7-8E37-1C226037241D}"/>
                  </a:ext>
                </a:extLst>
              </p:cNvPr>
              <p:cNvSpPr txBox="1">
                <a:spLocks noChangeArrowheads="1"/>
              </p:cNvSpPr>
              <p:nvPr/>
            </p:nvSpPr>
            <p:spPr bwMode="auto">
              <a:xfrm>
                <a:off x="7502820" y="367465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5" name="文字方塊 34">
                <a:extLst>
                  <a:ext uri="{FF2B5EF4-FFF2-40B4-BE49-F238E27FC236}">
                    <a16:creationId xmlns:a16="http://schemas.microsoft.com/office/drawing/2014/main" id="{BD544662-0EB6-16E7-8E37-1C226037241D}"/>
                  </a:ext>
                </a:extLst>
              </p:cNvPr>
              <p:cNvSpPr txBox="1">
                <a:spLocks noRot="1" noChangeAspect="1" noMove="1" noResize="1" noEditPoints="1" noAdjustHandles="1" noChangeArrowheads="1" noChangeShapeType="1" noTextEdit="1"/>
              </p:cNvSpPr>
              <p:nvPr/>
            </p:nvSpPr>
            <p:spPr bwMode="auto">
              <a:xfrm>
                <a:off x="7502820" y="3674655"/>
                <a:ext cx="357188" cy="400050"/>
              </a:xfrm>
              <a:prstGeom prst="rect">
                <a:avLst/>
              </a:prstGeom>
              <a:blipFill>
                <a:blip r:embed="rId18"/>
                <a:stretch>
                  <a:fillRect r="-68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08AB4E15-CB13-FF8D-63D9-A52FDF8D3D01}"/>
                  </a:ext>
                </a:extLst>
              </p:cNvPr>
              <p:cNvSpPr txBox="1">
                <a:spLocks noChangeArrowheads="1"/>
              </p:cNvSpPr>
              <p:nvPr/>
            </p:nvSpPr>
            <p:spPr bwMode="auto">
              <a:xfrm>
                <a:off x="2577621" y="1197015"/>
                <a:ext cx="62826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若要將它拆成兩個表格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的元素的乘積，最自然的方法：</a:t>
                </a:r>
              </a:p>
            </p:txBody>
          </p:sp>
        </mc:Choice>
        <mc:Fallback xmlns="">
          <p:sp>
            <p:nvSpPr>
              <p:cNvPr id="11" name="文字方塊 13">
                <a:extLst>
                  <a:ext uri="{FF2B5EF4-FFF2-40B4-BE49-F238E27FC236}">
                    <a16:creationId xmlns:a16="http://schemas.microsoft.com/office/drawing/2014/main" id="{08AB4E15-CB13-FF8D-63D9-A52FDF8D3D01}"/>
                  </a:ext>
                </a:extLst>
              </p:cNvPr>
              <p:cNvSpPr txBox="1">
                <a:spLocks noRot="1" noChangeAspect="1" noMove="1" noResize="1" noEditPoints="1" noAdjustHandles="1" noChangeArrowheads="1" noChangeShapeType="1" noTextEdit="1"/>
              </p:cNvSpPr>
              <p:nvPr/>
            </p:nvSpPr>
            <p:spPr bwMode="auto">
              <a:xfrm>
                <a:off x="2577621" y="1197015"/>
                <a:ext cx="6282660" cy="369332"/>
              </a:xfrm>
              <a:prstGeom prst="rect">
                <a:avLst/>
              </a:prstGeom>
              <a:blipFill>
                <a:blip r:embed="rId19"/>
                <a:stretch>
                  <a:fillRect l="-101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5">
                <a:extLst>
                  <a:ext uri="{FF2B5EF4-FFF2-40B4-BE49-F238E27FC236}">
                    <a16:creationId xmlns:a16="http://schemas.microsoft.com/office/drawing/2014/main" id="{2E1EF538-4D28-D487-7A45-AE8D856BFC8D}"/>
                  </a:ext>
                </a:extLst>
              </p:cNvPr>
              <p:cNvSpPr txBox="1">
                <a:spLocks noChangeArrowheads="1"/>
              </p:cNvSpPr>
              <p:nvPr/>
            </p:nvSpPr>
            <p:spPr bwMode="auto">
              <a:xfrm>
                <a:off x="1476375" y="620713"/>
                <a:ext cx="55959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考慮兩表格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的乘積</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表格的一個元素：</a:t>
                </a:r>
              </a:p>
            </p:txBody>
          </p:sp>
        </mc:Choice>
        <mc:Fallback xmlns="">
          <p:sp>
            <p:nvSpPr>
              <p:cNvPr id="13" name="文字方塊 25">
                <a:extLst>
                  <a:ext uri="{FF2B5EF4-FFF2-40B4-BE49-F238E27FC236}">
                    <a16:creationId xmlns:a16="http://schemas.microsoft.com/office/drawing/2014/main" id="{2E1EF538-4D28-D487-7A45-AE8D856BFC8D}"/>
                  </a:ext>
                </a:extLst>
              </p:cNvPr>
              <p:cNvSpPr txBox="1">
                <a:spLocks noRot="1" noChangeAspect="1" noMove="1" noResize="1" noEditPoints="1" noAdjustHandles="1" noChangeArrowheads="1" noChangeShapeType="1" noTextEdit="1"/>
              </p:cNvSpPr>
              <p:nvPr/>
            </p:nvSpPr>
            <p:spPr bwMode="auto">
              <a:xfrm>
                <a:off x="1476375" y="620713"/>
                <a:ext cx="5595938" cy="369332"/>
              </a:xfrm>
              <a:prstGeom prst="rect">
                <a:avLst/>
              </a:prstGeom>
              <a:blipFill>
                <a:blip r:embed="rId18"/>
                <a:stretch>
                  <a:fillRect l="-90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EF26EA-CE74-C169-B405-C7B709BA39FE}"/>
                  </a:ext>
                </a:extLst>
              </p:cNvPr>
              <p:cNvSpPr txBox="1"/>
              <p:nvPr/>
            </p:nvSpPr>
            <p:spPr>
              <a:xfrm>
                <a:off x="1530940" y="4978052"/>
                <a:ext cx="256929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oMath>
                  </m:oMathPara>
                </a14:m>
                <a:endParaRPr lang="en-TW" sz="1800" b="0" dirty="0">
                  <a:latin typeface="Cambria Math"/>
                </a:endParaRPr>
              </a:p>
            </p:txBody>
          </p:sp>
        </mc:Choice>
        <mc:Fallback xmlns="">
          <p:sp>
            <p:nvSpPr>
              <p:cNvPr id="14" name="TextBox 13">
                <a:extLst>
                  <a:ext uri="{FF2B5EF4-FFF2-40B4-BE49-F238E27FC236}">
                    <a16:creationId xmlns:a16="http://schemas.microsoft.com/office/drawing/2014/main" id="{47EF26EA-CE74-C169-B405-C7B709BA39FE}"/>
                  </a:ext>
                </a:extLst>
              </p:cNvPr>
              <p:cNvSpPr txBox="1">
                <a:spLocks noRot="1" noChangeAspect="1" noMove="1" noResize="1" noEditPoints="1" noAdjustHandles="1" noChangeArrowheads="1" noChangeShapeType="1" noTextEdit="1"/>
              </p:cNvSpPr>
              <p:nvPr/>
            </p:nvSpPr>
            <p:spPr>
              <a:xfrm>
                <a:off x="1530940" y="4978052"/>
                <a:ext cx="2569293" cy="276999"/>
              </a:xfrm>
              <a:prstGeom prst="rect">
                <a:avLst/>
              </a:prstGeom>
              <a:blipFill>
                <a:blip r:embed="rId20"/>
                <a:stretch>
                  <a:fillRect b="-27273"/>
                </a:stretch>
              </a:blipFill>
            </p:spPr>
            <p:txBody>
              <a:bodyPr/>
              <a:lstStyle/>
              <a:p>
                <a:r>
                  <a:rPr lang="en-TW">
                    <a:noFill/>
                  </a:rPr>
                  <a:t> </a:t>
                </a:r>
              </a:p>
            </p:txBody>
          </p:sp>
        </mc:Fallback>
      </mc:AlternateContent>
    </p:spTree>
    <p:extLst>
      <p:ext uri="{BB962C8B-B14F-4D97-AF65-F5344CB8AC3E}">
        <p14:creationId xmlns:p14="http://schemas.microsoft.com/office/powerpoint/2010/main" val="23292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ppt_x"/>
                                          </p:val>
                                        </p:tav>
                                        <p:tav tm="100000">
                                          <p:val>
                                            <p:strVal val="#ppt_x"/>
                                          </p:val>
                                        </p:tav>
                                      </p:tavLst>
                                    </p:anim>
                                    <p:anim calcmode="lin" valueType="num">
                                      <p:cBhvr additive="base">
                                        <p:cTn id="12" dur="500" fill="hold"/>
                                        <p:tgtEl>
                                          <p:spTgt spid="184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55"/>
                                        </p:tgtEl>
                                        <p:attrNameLst>
                                          <p:attrName>style.visibility</p:attrName>
                                        </p:attrNameLst>
                                      </p:cBhvr>
                                      <p:to>
                                        <p:strVal val="visible"/>
                                      </p:to>
                                    </p:set>
                                    <p:anim calcmode="lin" valueType="num">
                                      <p:cBhvr additive="base">
                                        <p:cTn id="15" dur="500" fill="hold"/>
                                        <p:tgtEl>
                                          <p:spTgt spid="18455"/>
                                        </p:tgtEl>
                                        <p:attrNameLst>
                                          <p:attrName>ppt_x</p:attrName>
                                        </p:attrNameLst>
                                      </p:cBhvr>
                                      <p:tavLst>
                                        <p:tav tm="0">
                                          <p:val>
                                            <p:strVal val="#ppt_x"/>
                                          </p:val>
                                        </p:tav>
                                        <p:tav tm="100000">
                                          <p:val>
                                            <p:strVal val="#ppt_x"/>
                                          </p:val>
                                        </p:tav>
                                      </p:tavLst>
                                    </p:anim>
                                    <p:anim calcmode="lin" valueType="num">
                                      <p:cBhvr additive="base">
                                        <p:cTn id="16" dur="500" fill="hold"/>
                                        <p:tgtEl>
                                          <p:spTgt spid="184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5" grpId="0"/>
      <p:bldP spid="40" grpId="0" animBg="1"/>
      <p:bldP spid="43" grpId="0" animBg="1"/>
      <p:bldP spid="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32788" y="120594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32788" y="149169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32788" y="2277505"/>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32788" y="2563255"/>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32788" y="292044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1888389" y="1205942"/>
            <a:ext cx="1587"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319100" y="120594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319100" y="149169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319100" y="2277505"/>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319100" y="2563255"/>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319100" y="292044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6676288" y="1205942"/>
            <a:ext cx="1588" cy="10715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a:off x="6676288" y="1205942"/>
            <a:ext cx="1588" cy="1069975"/>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H="1">
            <a:off x="6864211" y="2277505"/>
            <a:ext cx="1588" cy="64293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6" name="Object 6"/>
          <p:cNvGraphicFramePr>
            <a:graphicFrameLocks noChangeAspect="1"/>
          </p:cNvGraphicFramePr>
          <p:nvPr>
            <p:extLst>
              <p:ext uri="{D42A27DB-BD31-4B8C-83A1-F6EECF244321}">
                <p14:modId xmlns:p14="http://schemas.microsoft.com/office/powerpoint/2010/main" val="3202420528"/>
              </p:ext>
            </p:extLst>
          </p:nvPr>
        </p:nvGraphicFramePr>
        <p:xfrm>
          <a:off x="5390413" y="1848880"/>
          <a:ext cx="450850" cy="528637"/>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843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413" y="1848880"/>
                        <a:ext cx="450850" cy="52863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8453" name="文字方塊 34"/>
              <p:cNvSpPr txBox="1">
                <a:spLocks noChangeArrowheads="1"/>
              </p:cNvSpPr>
              <p:nvPr/>
            </p:nvSpPr>
            <p:spPr bwMode="auto">
              <a:xfrm>
                <a:off x="7533538" y="206319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18453" name="文字方塊 34"/>
              <p:cNvSpPr txBox="1">
                <a:spLocks noRot="1" noChangeAspect="1" noMove="1" noResize="1" noEditPoints="1" noAdjustHandles="1" noChangeArrowheads="1" noChangeShapeType="1" noTextEdit="1"/>
              </p:cNvSpPr>
              <p:nvPr/>
            </p:nvSpPr>
            <p:spPr bwMode="auto">
              <a:xfrm>
                <a:off x="7533538" y="2063192"/>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5" name="文字方塊 27"/>
          <p:cNvSpPr txBox="1">
            <a:spLocks noChangeArrowheads="1"/>
          </p:cNvSpPr>
          <p:nvPr/>
        </p:nvSpPr>
        <p:spPr bwMode="auto">
          <a:xfrm>
            <a:off x="5104663" y="2348942"/>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818663" y="991630"/>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818663" y="991630"/>
                <a:ext cx="357187" cy="40005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803853" y="268691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803853" y="2686915"/>
                <a:ext cx="357188" cy="400050"/>
              </a:xfrm>
              <a:prstGeom prst="rect">
                <a:avLst/>
              </a:prstGeom>
              <a:blipFill>
                <a:blip r:embed="rId6"/>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93907" y="1801275"/>
                <a:ext cx="953979"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93907" y="1801275"/>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FF0FA3D-D6EB-DB40-8BF1-CE16D6DB4B8A}"/>
                  </a:ext>
                </a:extLst>
              </p:cNvPr>
              <p:cNvSpPr txBox="1"/>
              <p:nvPr/>
            </p:nvSpPr>
            <p:spPr>
              <a:xfrm>
                <a:off x="7134803" y="1567846"/>
                <a:ext cx="599395"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36" name="TextBox 35">
                <a:extLst>
                  <a:ext uri="{FF2B5EF4-FFF2-40B4-BE49-F238E27FC236}">
                    <a16:creationId xmlns:a16="http://schemas.microsoft.com/office/drawing/2014/main" id="{5FF0FA3D-D6EB-DB40-8BF1-CE16D6DB4B8A}"/>
                  </a:ext>
                </a:extLst>
              </p:cNvPr>
              <p:cNvSpPr txBox="1">
                <a:spLocks noRot="1" noChangeAspect="1" noMove="1" noResize="1" noEditPoints="1" noAdjustHandles="1" noChangeArrowheads="1" noChangeShapeType="1" noTextEdit="1"/>
              </p:cNvSpPr>
              <p:nvPr/>
            </p:nvSpPr>
            <p:spPr>
              <a:xfrm>
                <a:off x="7134803" y="1567846"/>
                <a:ext cx="599395" cy="276999"/>
              </a:xfrm>
              <a:prstGeom prst="rect">
                <a:avLst/>
              </a:prstGeom>
              <a:blipFill>
                <a:blip r:embed="rId8"/>
                <a:stretch>
                  <a:fillRect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A6A2534-8969-E54C-A932-71FB5339118C}"/>
                  </a:ext>
                </a:extLst>
              </p:cNvPr>
              <p:cNvSpPr txBox="1"/>
              <p:nvPr/>
            </p:nvSpPr>
            <p:spPr>
              <a:xfrm>
                <a:off x="7825183" y="2463242"/>
                <a:ext cx="648832"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37" name="TextBox 36">
                <a:extLst>
                  <a:ext uri="{FF2B5EF4-FFF2-40B4-BE49-F238E27FC236}">
                    <a16:creationId xmlns:a16="http://schemas.microsoft.com/office/drawing/2014/main" id="{1A6A2534-8969-E54C-A932-71FB5339118C}"/>
                  </a:ext>
                </a:extLst>
              </p:cNvPr>
              <p:cNvSpPr txBox="1">
                <a:spLocks noRot="1" noChangeAspect="1" noMove="1" noResize="1" noEditPoints="1" noAdjustHandles="1" noChangeArrowheads="1" noChangeShapeType="1" noTextEdit="1"/>
              </p:cNvSpPr>
              <p:nvPr/>
            </p:nvSpPr>
            <p:spPr>
              <a:xfrm>
                <a:off x="7825183" y="2463242"/>
                <a:ext cx="648832" cy="276999"/>
              </a:xfrm>
              <a:prstGeom prst="rect">
                <a:avLst/>
              </a:prstGeom>
              <a:blipFill>
                <a:blip r:embed="rId9"/>
                <a:stretch>
                  <a:fillRect r="-1923" b="-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A1AAE2-692E-6641-933A-CF0253AD1228}"/>
                  </a:ext>
                </a:extLst>
              </p:cNvPr>
              <p:cNvSpPr txBox="1"/>
              <p:nvPr/>
            </p:nvSpPr>
            <p:spPr>
              <a:xfrm>
                <a:off x="6972329" y="2460473"/>
                <a:ext cx="185114"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38" name="TextBox 37">
                <a:extLst>
                  <a:ext uri="{FF2B5EF4-FFF2-40B4-BE49-F238E27FC236}">
                    <a16:creationId xmlns:a16="http://schemas.microsoft.com/office/drawing/2014/main" id="{B0A1AAE2-692E-6641-933A-CF0253AD1228}"/>
                  </a:ext>
                </a:extLst>
              </p:cNvPr>
              <p:cNvSpPr txBox="1">
                <a:spLocks noRot="1" noChangeAspect="1" noMove="1" noResize="1" noEditPoints="1" noAdjustHandles="1" noChangeArrowheads="1" noChangeShapeType="1" noTextEdit="1"/>
              </p:cNvSpPr>
              <p:nvPr/>
            </p:nvSpPr>
            <p:spPr>
              <a:xfrm>
                <a:off x="6972329" y="2460473"/>
                <a:ext cx="185114" cy="276999"/>
              </a:xfrm>
              <a:prstGeom prst="rect">
                <a:avLst/>
              </a:prstGeom>
              <a:blipFill>
                <a:blip r:embed="rId10"/>
                <a:stretch>
                  <a:fillRect l="-33333" r="-26667"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2C85F-47BD-A047-AE4A-6F74AC5957B2}"/>
                  </a:ext>
                </a:extLst>
              </p:cNvPr>
              <p:cNvSpPr txBox="1"/>
              <p:nvPr/>
            </p:nvSpPr>
            <p:spPr>
              <a:xfrm>
                <a:off x="6706014" y="1572525"/>
                <a:ext cx="181716"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39" name="TextBox 38">
                <a:extLst>
                  <a:ext uri="{FF2B5EF4-FFF2-40B4-BE49-F238E27FC236}">
                    <a16:creationId xmlns:a16="http://schemas.microsoft.com/office/drawing/2014/main" id="{93A2C85F-47BD-A047-AE4A-6F74AC5957B2}"/>
                  </a:ext>
                </a:extLst>
              </p:cNvPr>
              <p:cNvSpPr txBox="1">
                <a:spLocks noRot="1" noChangeAspect="1" noMove="1" noResize="1" noEditPoints="1" noAdjustHandles="1" noChangeArrowheads="1" noChangeShapeType="1" noTextEdit="1"/>
              </p:cNvSpPr>
              <p:nvPr/>
            </p:nvSpPr>
            <p:spPr>
              <a:xfrm>
                <a:off x="6706014" y="1572525"/>
                <a:ext cx="181716" cy="276999"/>
              </a:xfrm>
              <a:prstGeom prst="rect">
                <a:avLst/>
              </a:prstGeom>
              <a:blipFill>
                <a:blip r:embed="rId11"/>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71912" y="3405679"/>
                <a:ext cx="708464"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71912" y="3405679"/>
                <a:ext cx="708464" cy="276999"/>
              </a:xfrm>
              <a:prstGeom prst="rect">
                <a:avLst/>
              </a:prstGeom>
              <a:blipFill>
                <a:blip r:embed="rId12"/>
                <a:stretch>
                  <a:fillRect l="-5263"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12DC12-A345-5E44-BA39-256A85883FA2}"/>
                  </a:ext>
                </a:extLst>
              </p:cNvPr>
              <p:cNvSpPr txBox="1"/>
              <p:nvPr/>
            </p:nvSpPr>
            <p:spPr>
              <a:xfrm>
                <a:off x="6172226" y="3420504"/>
                <a:ext cx="1383969"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2" name="TextBox 41">
                <a:extLst>
                  <a:ext uri="{FF2B5EF4-FFF2-40B4-BE49-F238E27FC236}">
                    <a16:creationId xmlns:a16="http://schemas.microsoft.com/office/drawing/2014/main" id="{FC12DC12-A345-5E44-BA39-256A85883FA2}"/>
                  </a:ext>
                </a:extLst>
              </p:cNvPr>
              <p:cNvSpPr txBox="1">
                <a:spLocks noRot="1" noChangeAspect="1" noMove="1" noResize="1" noEditPoints="1" noAdjustHandles="1" noChangeArrowheads="1" noChangeShapeType="1" noTextEdit="1"/>
              </p:cNvSpPr>
              <p:nvPr/>
            </p:nvSpPr>
            <p:spPr>
              <a:xfrm>
                <a:off x="6172226" y="3420504"/>
                <a:ext cx="1383969" cy="276999"/>
              </a:xfrm>
              <a:prstGeom prst="rect">
                <a:avLst/>
              </a:prstGeom>
              <a:blipFill>
                <a:blip r:embed="rId13"/>
                <a:stretch>
                  <a:fillRect l="-2727" r="-909"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7A4C888-8E19-5C4F-BB0D-5387CB6F5969}"/>
                  </a:ext>
                </a:extLst>
              </p:cNvPr>
              <p:cNvSpPr txBox="1"/>
              <p:nvPr/>
            </p:nvSpPr>
            <p:spPr>
              <a:xfrm>
                <a:off x="5318622" y="3268264"/>
                <a:ext cx="607346" cy="67217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43" name="TextBox 42">
                <a:extLst>
                  <a:ext uri="{FF2B5EF4-FFF2-40B4-BE49-F238E27FC236}">
                    <a16:creationId xmlns:a16="http://schemas.microsoft.com/office/drawing/2014/main" id="{D7A4C888-8E19-5C4F-BB0D-5387CB6F5969}"/>
                  </a:ext>
                </a:extLst>
              </p:cNvPr>
              <p:cNvSpPr txBox="1">
                <a:spLocks noRot="1" noChangeAspect="1" noMove="1" noResize="1" noEditPoints="1" noAdjustHandles="1" noChangeArrowheads="1" noChangeShapeType="1" noTextEdit="1"/>
              </p:cNvSpPr>
              <p:nvPr/>
            </p:nvSpPr>
            <p:spPr>
              <a:xfrm>
                <a:off x="5318622" y="3268264"/>
                <a:ext cx="607346" cy="672172"/>
              </a:xfrm>
              <a:prstGeom prst="rect">
                <a:avLst/>
              </a:prstGeom>
              <a:blipFill>
                <a:blip r:embed="rId14"/>
                <a:stretch>
                  <a:fillRect l="-134694" t="-144444" r="-46939"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4">
                <a:extLst>
                  <a:ext uri="{FF2B5EF4-FFF2-40B4-BE49-F238E27FC236}">
                    <a16:creationId xmlns:a16="http://schemas.microsoft.com/office/drawing/2014/main" id="{96776797-0899-1745-719A-5DBEE1F863D4}"/>
                  </a:ext>
                </a:extLst>
              </p:cNvPr>
              <p:cNvSpPr txBox="1">
                <a:spLocks noChangeArrowheads="1"/>
              </p:cNvSpPr>
              <p:nvPr/>
            </p:nvSpPr>
            <p:spPr bwMode="auto">
              <a:xfrm>
                <a:off x="7560922" y="950249"/>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4" name="文字方塊 34">
                <a:extLst>
                  <a:ext uri="{FF2B5EF4-FFF2-40B4-BE49-F238E27FC236}">
                    <a16:creationId xmlns:a16="http://schemas.microsoft.com/office/drawing/2014/main" id="{96776797-0899-1745-719A-5DBEE1F863D4}"/>
                  </a:ext>
                </a:extLst>
              </p:cNvPr>
              <p:cNvSpPr txBox="1">
                <a:spLocks noRot="1" noChangeAspect="1" noMove="1" noResize="1" noEditPoints="1" noAdjustHandles="1" noChangeArrowheads="1" noChangeShapeType="1" noTextEdit="1"/>
              </p:cNvSpPr>
              <p:nvPr/>
            </p:nvSpPr>
            <p:spPr bwMode="auto">
              <a:xfrm>
                <a:off x="7560922" y="950249"/>
                <a:ext cx="357187" cy="400050"/>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34">
                <a:extLst>
                  <a:ext uri="{FF2B5EF4-FFF2-40B4-BE49-F238E27FC236}">
                    <a16:creationId xmlns:a16="http://schemas.microsoft.com/office/drawing/2014/main" id="{BD544662-0EB6-16E7-8E37-1C226037241D}"/>
                  </a:ext>
                </a:extLst>
              </p:cNvPr>
              <p:cNvSpPr txBox="1">
                <a:spLocks noChangeArrowheads="1"/>
              </p:cNvSpPr>
              <p:nvPr/>
            </p:nvSpPr>
            <p:spPr bwMode="auto">
              <a:xfrm>
                <a:off x="7535420" y="2737472"/>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5" name="文字方塊 34">
                <a:extLst>
                  <a:ext uri="{FF2B5EF4-FFF2-40B4-BE49-F238E27FC236}">
                    <a16:creationId xmlns:a16="http://schemas.microsoft.com/office/drawing/2014/main" id="{BD544662-0EB6-16E7-8E37-1C226037241D}"/>
                  </a:ext>
                </a:extLst>
              </p:cNvPr>
              <p:cNvSpPr txBox="1">
                <a:spLocks noRot="1" noChangeAspect="1" noMove="1" noResize="1" noEditPoints="1" noAdjustHandles="1" noChangeArrowheads="1" noChangeShapeType="1" noTextEdit="1"/>
              </p:cNvSpPr>
              <p:nvPr/>
            </p:nvSpPr>
            <p:spPr bwMode="auto">
              <a:xfrm>
                <a:off x="7535420" y="2737472"/>
                <a:ext cx="357188" cy="400050"/>
              </a:xfrm>
              <a:prstGeom prst="rect">
                <a:avLst/>
              </a:prstGeom>
              <a:blipFill>
                <a:blip r:embed="rId16"/>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11" name="Object 14">
            <a:extLst>
              <a:ext uri="{FF2B5EF4-FFF2-40B4-BE49-F238E27FC236}">
                <a16:creationId xmlns:a16="http://schemas.microsoft.com/office/drawing/2014/main" id="{54AB553E-D69A-5B5F-FBE7-0B15A335BC9B}"/>
              </a:ext>
            </a:extLst>
          </p:cNvPr>
          <p:cNvGraphicFramePr>
            <a:graphicFrameLocks noChangeAspect="1"/>
          </p:cNvGraphicFramePr>
          <p:nvPr>
            <p:extLst>
              <p:ext uri="{D42A27DB-BD31-4B8C-83A1-F6EECF244321}">
                <p14:modId xmlns:p14="http://schemas.microsoft.com/office/powerpoint/2010/main" val="3841638593"/>
              </p:ext>
            </p:extLst>
          </p:nvPr>
        </p:nvGraphicFramePr>
        <p:xfrm>
          <a:off x="539552" y="4904761"/>
          <a:ext cx="8339138" cy="1454150"/>
        </p:xfrm>
        <a:graphic>
          <a:graphicData uri="http://schemas.openxmlformats.org/presentationml/2006/ole">
            <mc:AlternateContent xmlns:mc="http://schemas.openxmlformats.org/markup-compatibility/2006">
              <mc:Choice xmlns:v="urn:schemas-microsoft-com:vml" Requires="v">
                <p:oleObj name="方程式" r:id="rId17" imgW="5245100" imgH="914400" progId="Equation.3">
                  <p:embed/>
                </p:oleObj>
              </mc:Choice>
              <mc:Fallback>
                <p:oleObj name="方程式" r:id="rId17" imgW="5245100" imgH="914400" progId="Equation.3">
                  <p:embed/>
                  <p:pic>
                    <p:nvPicPr>
                      <p:cNvPr id="11" name="Object 14">
                        <a:extLst>
                          <a:ext uri="{FF2B5EF4-FFF2-40B4-BE49-F238E27FC236}">
                            <a16:creationId xmlns:a16="http://schemas.microsoft.com/office/drawing/2014/main" id="{54AB553E-D69A-5B5F-FBE7-0B15A335BC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9552" y="4904761"/>
                        <a:ext cx="8339138" cy="1454150"/>
                      </a:xfrm>
                      <a:prstGeom prst="rect">
                        <a:avLst/>
                      </a:prstGeom>
                      <a:solidFill>
                        <a:schemeClr val="bg1"/>
                      </a:solidFill>
                      <a:ln>
                        <a:noFill/>
                      </a:ln>
                      <a:effectLst/>
                    </p:spPr>
                  </p:pic>
                </p:oleObj>
              </mc:Fallback>
            </mc:AlternateContent>
          </a:graphicData>
        </a:graphic>
      </p:graphicFrame>
      <p:cxnSp>
        <p:nvCxnSpPr>
          <p:cNvPr id="13" name="直線接點 34">
            <a:extLst>
              <a:ext uri="{FF2B5EF4-FFF2-40B4-BE49-F238E27FC236}">
                <a16:creationId xmlns:a16="http://schemas.microsoft.com/office/drawing/2014/main" id="{BDF05C0E-2E3D-F035-B3BF-AE6D97988A57}"/>
              </a:ext>
            </a:extLst>
          </p:cNvPr>
          <p:cNvCxnSpPr/>
          <p:nvPr/>
        </p:nvCxnSpPr>
        <p:spPr>
          <a:xfrm>
            <a:off x="4592244" y="5819843"/>
            <a:ext cx="19288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36">
            <a:extLst>
              <a:ext uri="{FF2B5EF4-FFF2-40B4-BE49-F238E27FC236}">
                <a16:creationId xmlns:a16="http://schemas.microsoft.com/office/drawing/2014/main" id="{7786DCE0-E7D4-80A1-978F-1C91ABC440FE}"/>
              </a:ext>
            </a:extLst>
          </p:cNvPr>
          <p:cNvCxnSpPr/>
          <p:nvPr/>
        </p:nvCxnSpPr>
        <p:spPr>
          <a:xfrm>
            <a:off x="7668344" y="4941168"/>
            <a:ext cx="0" cy="16561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411AD6C-E1EA-A81D-FD3A-68A7C521C2A9}"/>
                  </a:ext>
                </a:extLst>
              </p:cNvPr>
              <p:cNvSpPr txBox="1"/>
              <p:nvPr/>
            </p:nvSpPr>
            <p:spPr>
              <a:xfrm>
                <a:off x="3161041" y="4078865"/>
                <a:ext cx="2998834" cy="672172"/>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21" name="TextBox 20">
                <a:extLst>
                  <a:ext uri="{FF2B5EF4-FFF2-40B4-BE49-F238E27FC236}">
                    <a16:creationId xmlns:a16="http://schemas.microsoft.com/office/drawing/2014/main" id="{0411AD6C-E1EA-A81D-FD3A-68A7C521C2A9}"/>
                  </a:ext>
                </a:extLst>
              </p:cNvPr>
              <p:cNvSpPr txBox="1">
                <a:spLocks noRot="1" noChangeAspect="1" noMove="1" noResize="1" noEditPoints="1" noAdjustHandles="1" noChangeArrowheads="1" noChangeShapeType="1" noTextEdit="1"/>
              </p:cNvSpPr>
              <p:nvPr/>
            </p:nvSpPr>
            <p:spPr>
              <a:xfrm>
                <a:off x="3161041" y="4078865"/>
                <a:ext cx="2998834" cy="672172"/>
              </a:xfrm>
              <a:prstGeom prst="rect">
                <a:avLst/>
              </a:prstGeom>
              <a:blipFill>
                <a:blip r:embed="rId19"/>
                <a:stretch>
                  <a:fillRect t="-149057" b="-203774"/>
                </a:stretch>
              </a:blipFill>
            </p:spPr>
            <p:txBody>
              <a:bodyPr/>
              <a:lstStyle/>
              <a:p>
                <a:r>
                  <a:rPr lang="en-TW">
                    <a:noFill/>
                  </a:rPr>
                  <a:t> </a:t>
                </a:r>
              </a:p>
            </p:txBody>
          </p:sp>
        </mc:Fallback>
      </mc:AlternateContent>
      <p:sp>
        <p:nvSpPr>
          <p:cNvPr id="22" name="文字方塊 25">
            <a:extLst>
              <a:ext uri="{FF2B5EF4-FFF2-40B4-BE49-F238E27FC236}">
                <a16:creationId xmlns:a16="http://schemas.microsoft.com/office/drawing/2014/main" id="{740CDCC9-9728-8AF4-9B27-3F404D62AB69}"/>
              </a:ext>
            </a:extLst>
          </p:cNvPr>
          <p:cNvSpPr txBox="1">
            <a:spLocks noChangeArrowheads="1"/>
          </p:cNvSpPr>
          <p:nvPr/>
        </p:nvSpPr>
        <p:spPr bwMode="auto">
          <a:xfrm>
            <a:off x="3427315" y="614865"/>
            <a:ext cx="2563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兩個表格的乘法：</a:t>
            </a:r>
          </a:p>
        </p:txBody>
      </p:sp>
    </p:spTree>
    <p:extLst>
      <p:ext uri="{BB962C8B-B14F-4D97-AF65-F5344CB8AC3E}">
        <p14:creationId xmlns:p14="http://schemas.microsoft.com/office/powerpoint/2010/main" val="370086805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Matrix multi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71875"/>
            <a:ext cx="6115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11" descr="&#10;  \overset{3\times 4 \text{ matrix}}{\begin{bmatrix}&#10;     \cdot &amp; \cdot &amp; \cdot &amp; \cdot \\&#10;     \cdot &amp; \cdot &amp; \cdot &amp; \cdot \\&#10;     \color{Blue} 1 &amp; \color{Blue} 2 &amp; \color{Blue} 3 &amp; \color{Blue} 4 \\&#10;  \end{bmatrix}}&#10;  \overset{4\times 5\text{ matrix}}{\begin{bmatrix}&#10;    \cdot &amp; \cdot &amp; \cdot &amp; \color{Red}a &amp; \cdot \\&#10;    \cdot &amp; \cdot &amp; \cdot &amp; \color{Red}b &amp; \cdot \\&#10;    \cdot &amp; \cdot &amp; \cdot &amp; \color{Red}c &amp; \cdot \\&#10;    \cdot &amp; \cdot &amp; \cdot &amp; \color{Red}d &amp; \cdot \\&#10;  \end{bmatrix}}&#10;=&#10;\overset{3\times 5\text{ matrix}}{&#10;\begin{bmatrix}&#10;\cdot &amp; \cdot &amp; \cdot &amp; \cdot &amp; \cdot \\&#10;\cdot &amp; \cdot &amp; \cdot &amp; \cdot &amp; \cdot \\&#10;\cdot &amp; \cdot &amp; \cdot &amp; x_{3,4} &amp; \cdot \\&#10;\end{bmatrix}}&#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785813"/>
            <a:ext cx="51831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3" descr="x_{3,4} =&#10;({\color{Blue}1}, {\color{Blue}2}, {\color{Blue}3}, {\color{Blue}4})\cdot&#10;({\color{Red}a}, {\color{Red}b}, {\color{Red}c}, {\color{Red}d})&#10;= {\color{Blue} 1}\times{\color{Red} a}&#10;+{\color{Blue} 2}\times{\color{Red} b}&#10;+{\color{Blue} 3}\times{\color{Red} c}&#10;+{\color{Blue} 4}\times{\color{Red}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428875"/>
            <a:ext cx="64627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444DA-A01A-62AF-FF7A-3A1CF7FA209E}"/>
            </a:ext>
          </a:extLst>
        </p:cNvPr>
        <p:cNvGrpSpPr/>
        <p:nvPr/>
      </p:nvGrpSpPr>
      <p:grpSpPr>
        <a:xfrm>
          <a:off x="0" y="0"/>
          <a:ext cx="0" cy="0"/>
          <a:chOff x="0" y="0"/>
          <a:chExt cx="0" cy="0"/>
        </a:xfrm>
      </p:grpSpPr>
      <p:pic>
        <p:nvPicPr>
          <p:cNvPr id="122886" name="Picture 6" descr="http://www.aip.org/history/heisenberg/images/youngwh.jpg">
            <a:extLst>
              <a:ext uri="{FF2B5EF4-FFF2-40B4-BE49-F238E27FC236}">
                <a16:creationId xmlns:a16="http://schemas.microsoft.com/office/drawing/2014/main" id="{5C3A77A3-88ED-92F6-5522-4FAFCFA4E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882" y="3172597"/>
            <a:ext cx="1485266" cy="219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文字方塊 14">
            <a:extLst>
              <a:ext uri="{FF2B5EF4-FFF2-40B4-BE49-F238E27FC236}">
                <a16:creationId xmlns:a16="http://schemas.microsoft.com/office/drawing/2014/main" id="{B7F1B2DF-B8EF-A478-383D-E4B9FFF66DB7}"/>
              </a:ext>
            </a:extLst>
          </p:cNvPr>
          <p:cNvSpPr txBox="1">
            <a:spLocks noChangeArrowheads="1"/>
          </p:cNvSpPr>
          <p:nvPr/>
        </p:nvSpPr>
        <p:spPr bwMode="auto">
          <a:xfrm>
            <a:off x="4036729" y="2636939"/>
            <a:ext cx="255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位置是一個表格！</a:t>
            </a:r>
          </a:p>
        </p:txBody>
      </p:sp>
      <p:sp>
        <p:nvSpPr>
          <p:cNvPr id="14" name="文字方塊 13">
            <a:extLst>
              <a:ext uri="{FF2B5EF4-FFF2-40B4-BE49-F238E27FC236}">
                <a16:creationId xmlns:a16="http://schemas.microsoft.com/office/drawing/2014/main" id="{38BE201B-9D72-5289-EE8B-232183946C10}"/>
              </a:ext>
            </a:extLst>
          </p:cNvPr>
          <p:cNvSpPr txBox="1">
            <a:spLocks noChangeArrowheads="1"/>
          </p:cNvSpPr>
          <p:nvPr/>
        </p:nvSpPr>
        <p:spPr bwMode="auto">
          <a:xfrm>
            <a:off x="4106315" y="4036395"/>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動量也是一個表格！</a:t>
            </a:r>
          </a:p>
        </p:txBody>
      </p:sp>
      <p:sp>
        <p:nvSpPr>
          <p:cNvPr id="18" name="文字方塊 17">
            <a:extLst>
              <a:ext uri="{FF2B5EF4-FFF2-40B4-BE49-F238E27FC236}">
                <a16:creationId xmlns:a16="http://schemas.microsoft.com/office/drawing/2014/main" id="{48C68B41-F489-5C9B-3BB8-5FDF80731A4C}"/>
              </a:ext>
            </a:extLst>
          </p:cNvPr>
          <p:cNvSpPr txBox="1">
            <a:spLocks noChangeArrowheads="1"/>
          </p:cNvSpPr>
          <p:nvPr/>
        </p:nvSpPr>
        <p:spPr bwMode="auto">
          <a:xfrm>
            <a:off x="1010169" y="1853530"/>
            <a:ext cx="4641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以能階的量子數為排列的足標，</a:t>
            </a:r>
          </a:p>
        </p:txBody>
      </p:sp>
      <p:sp>
        <p:nvSpPr>
          <p:cNvPr id="5" name="Rectangle 4">
            <a:extLst>
              <a:ext uri="{FF2B5EF4-FFF2-40B4-BE49-F238E27FC236}">
                <a16:creationId xmlns:a16="http://schemas.microsoft.com/office/drawing/2014/main" id="{FA917929-27CC-F10F-5220-45018099E615}"/>
              </a:ext>
            </a:extLst>
          </p:cNvPr>
          <p:cNvSpPr/>
          <p:nvPr/>
        </p:nvSpPr>
        <p:spPr>
          <a:xfrm>
            <a:off x="6669613" y="709214"/>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Media\Images\chapter40\4006.jpg">
            <a:extLst>
              <a:ext uri="{FF2B5EF4-FFF2-40B4-BE49-F238E27FC236}">
                <a16:creationId xmlns:a16="http://schemas.microsoft.com/office/drawing/2014/main" id="{62F2C935-143A-E2A4-9DE2-2629FB74D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8"/>
          <a:stretch/>
        </p:blipFill>
        <p:spPr bwMode="auto">
          <a:xfrm>
            <a:off x="6956891" y="713495"/>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8BF463A-E19C-1B35-E773-498BB06C4149}"/>
                  </a:ext>
                </a:extLst>
              </p:cNvPr>
              <p:cNvSpPr txBox="1"/>
              <p:nvPr/>
            </p:nvSpPr>
            <p:spPr>
              <a:xfrm>
                <a:off x="6872968" y="2360232"/>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C8BF463A-E19C-1B35-E773-498BB06C4149}"/>
                  </a:ext>
                </a:extLst>
              </p:cNvPr>
              <p:cNvSpPr txBox="1">
                <a:spLocks noRot="1" noChangeAspect="1" noMove="1" noResize="1" noEditPoints="1" noAdjustHandles="1" noChangeArrowheads="1" noChangeShapeType="1" noTextEdit="1"/>
              </p:cNvSpPr>
              <p:nvPr/>
            </p:nvSpPr>
            <p:spPr>
              <a:xfrm>
                <a:off x="6872968" y="2360232"/>
                <a:ext cx="309502" cy="307777"/>
              </a:xfrm>
              <a:prstGeom prst="rect">
                <a:avLst/>
              </a:prstGeom>
              <a:blipFill>
                <a:blip r:embed="rId4"/>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E53202-169F-FA4A-33A8-7D61D873FD55}"/>
                  </a:ext>
                </a:extLst>
              </p:cNvPr>
              <p:cNvSpPr txBox="1"/>
              <p:nvPr/>
            </p:nvSpPr>
            <p:spPr>
              <a:xfrm flipH="1">
                <a:off x="6821411" y="2020901"/>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DDE53202-169F-FA4A-33A8-7D61D873FD55}"/>
                  </a:ext>
                </a:extLst>
              </p:cNvPr>
              <p:cNvSpPr txBox="1">
                <a:spLocks noRot="1" noChangeAspect="1" noMove="1" noResize="1" noEditPoints="1" noAdjustHandles="1" noChangeArrowheads="1" noChangeShapeType="1" noTextEdit="1"/>
              </p:cNvSpPr>
              <p:nvPr/>
            </p:nvSpPr>
            <p:spPr>
              <a:xfrm flipH="1">
                <a:off x="6821411" y="2020901"/>
                <a:ext cx="430889" cy="307777"/>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A5BB62-AB8C-4E5B-C9F9-793F3EC5CDF8}"/>
                  </a:ext>
                </a:extLst>
              </p:cNvPr>
              <p:cNvSpPr txBox="1"/>
              <p:nvPr/>
            </p:nvSpPr>
            <p:spPr>
              <a:xfrm>
                <a:off x="6812275" y="1632226"/>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D3A5BB62-AB8C-4E5B-C9F9-793F3EC5CDF8}"/>
                  </a:ext>
                </a:extLst>
              </p:cNvPr>
              <p:cNvSpPr txBox="1">
                <a:spLocks noRot="1" noChangeAspect="1" noMove="1" noResize="1" noEditPoints="1" noAdjustHandles="1" noChangeArrowheads="1" noChangeShapeType="1" noTextEdit="1"/>
              </p:cNvSpPr>
              <p:nvPr/>
            </p:nvSpPr>
            <p:spPr>
              <a:xfrm>
                <a:off x="6812275" y="1632226"/>
                <a:ext cx="416439" cy="30777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E93080-B90B-BAD8-4352-591F5159CA28}"/>
                  </a:ext>
                </a:extLst>
              </p:cNvPr>
              <p:cNvSpPr txBox="1"/>
              <p:nvPr/>
            </p:nvSpPr>
            <p:spPr>
              <a:xfrm>
                <a:off x="6794197" y="1274151"/>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28E93080-B90B-BAD8-4352-591F5159CA28}"/>
                  </a:ext>
                </a:extLst>
              </p:cNvPr>
              <p:cNvSpPr txBox="1">
                <a:spLocks noRot="1" noChangeAspect="1" noMove="1" noResize="1" noEditPoints="1" noAdjustHandles="1" noChangeArrowheads="1" noChangeShapeType="1" noTextEdit="1"/>
              </p:cNvSpPr>
              <p:nvPr/>
            </p:nvSpPr>
            <p:spPr>
              <a:xfrm>
                <a:off x="6794197" y="1274151"/>
                <a:ext cx="467835" cy="30777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10292D-28EE-D46E-E3A5-881C32432900}"/>
                  </a:ext>
                </a:extLst>
              </p:cNvPr>
              <p:cNvSpPr txBox="1"/>
              <p:nvPr/>
            </p:nvSpPr>
            <p:spPr>
              <a:xfrm>
                <a:off x="1010169" y="3694299"/>
                <a:ext cx="2680669" cy="94936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𝑝</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C010292D-28EE-D46E-E3A5-881C32432900}"/>
                  </a:ext>
                </a:extLst>
              </p:cNvPr>
              <p:cNvSpPr txBox="1">
                <a:spLocks noRot="1" noChangeAspect="1" noMove="1" noResize="1" noEditPoints="1" noAdjustHandles="1" noChangeArrowheads="1" noChangeShapeType="1" noTextEdit="1"/>
              </p:cNvSpPr>
              <p:nvPr/>
            </p:nvSpPr>
            <p:spPr>
              <a:xfrm>
                <a:off x="1010169" y="3694299"/>
                <a:ext cx="2680669" cy="949362"/>
              </a:xfrm>
              <a:prstGeom prst="rect">
                <a:avLst/>
              </a:prstGeom>
              <a:blipFill>
                <a:blip r:embed="rId8"/>
                <a:stretch>
                  <a:fillRect l="-1415"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006FBD-44CF-C564-6C41-CABDEB21DC5E}"/>
                  </a:ext>
                </a:extLst>
              </p:cNvPr>
              <p:cNvSpPr txBox="1"/>
              <p:nvPr/>
            </p:nvSpPr>
            <p:spPr>
              <a:xfrm>
                <a:off x="1024467" y="2262807"/>
                <a:ext cx="2666371"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B1006FBD-44CF-C564-6C41-CABDEB21DC5E}"/>
                  </a:ext>
                </a:extLst>
              </p:cNvPr>
              <p:cNvSpPr txBox="1">
                <a:spLocks noRot="1" noChangeAspect="1" noMove="1" noResize="1" noEditPoints="1" noAdjustHandles="1" noChangeArrowheads="1" noChangeShapeType="1" noTextEdit="1"/>
              </p:cNvSpPr>
              <p:nvPr/>
            </p:nvSpPr>
            <p:spPr>
              <a:xfrm>
                <a:off x="1024467" y="2262807"/>
                <a:ext cx="2666371" cy="918328"/>
              </a:xfrm>
              <a:prstGeom prst="rect">
                <a:avLst/>
              </a:prstGeom>
              <a:blipFill>
                <a:blip r:embed="rId9"/>
                <a:stretch>
                  <a:fillRect l="-948" t="-1370" b="-6849"/>
                </a:stretch>
              </a:blipFill>
            </p:spPr>
            <p:txBody>
              <a:bodyPr/>
              <a:lstStyle/>
              <a:p>
                <a:r>
                  <a:rPr lang="en-US">
                    <a:noFill/>
                  </a:rPr>
                  <a:t> </a:t>
                </a:r>
              </a:p>
            </p:txBody>
          </p:sp>
        </mc:Fallback>
      </mc:AlternateContent>
      <p:sp>
        <p:nvSpPr>
          <p:cNvPr id="2" name="文字方塊 10">
            <a:extLst>
              <a:ext uri="{FF2B5EF4-FFF2-40B4-BE49-F238E27FC236}">
                <a16:creationId xmlns:a16="http://schemas.microsoft.com/office/drawing/2014/main" id="{DFD0252B-EDA5-B7E4-B848-0D459C59728A}"/>
              </a:ext>
            </a:extLst>
          </p:cNvPr>
          <p:cNvSpPr txBox="1">
            <a:spLocks noChangeArrowheads="1"/>
          </p:cNvSpPr>
          <p:nvPr/>
        </p:nvSpPr>
        <p:spPr bwMode="auto">
          <a:xfrm>
            <a:off x="1068208" y="677660"/>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將表格的乘法，運用於量子彈簧的能量計算！</a:t>
            </a:r>
          </a:p>
        </p:txBody>
      </p:sp>
      <p:pic>
        <p:nvPicPr>
          <p:cNvPr id="3" name="Picture 2" descr="F15_05">
            <a:extLst>
              <a:ext uri="{FF2B5EF4-FFF2-40B4-BE49-F238E27FC236}">
                <a16:creationId xmlns:a16="http://schemas.microsoft.com/office/drawing/2014/main" id="{A0FCE0F8-714E-F3EA-457F-FFBDA21EC4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46078"/>
          <a:stretch>
            <a:fillRect/>
          </a:stretch>
        </p:blipFill>
        <p:spPr bwMode="auto">
          <a:xfrm>
            <a:off x="1068411" y="1145072"/>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CE96C8-A620-C456-C01C-3D2D9DB1560F}"/>
                  </a:ext>
                </a:extLst>
              </p:cNvPr>
              <p:cNvSpPr txBox="1"/>
              <p:nvPr/>
            </p:nvSpPr>
            <p:spPr>
              <a:xfrm>
                <a:off x="3529012" y="1206341"/>
                <a:ext cx="1934632"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oMath>
                  </m:oMathPara>
                </a14:m>
                <a:endParaRPr lang="en-TW" sz="1800" b="0" dirty="0">
                  <a:latin typeface="Cambria Math"/>
                </a:endParaRPr>
              </a:p>
            </p:txBody>
          </p:sp>
        </mc:Choice>
        <mc:Fallback xmlns="">
          <p:sp>
            <p:nvSpPr>
              <p:cNvPr id="13" name="TextBox 12">
                <a:extLst>
                  <a:ext uri="{FF2B5EF4-FFF2-40B4-BE49-F238E27FC236}">
                    <a16:creationId xmlns:a16="http://schemas.microsoft.com/office/drawing/2014/main" id="{31CE96C8-A620-C456-C01C-3D2D9DB1560F}"/>
                  </a:ext>
                </a:extLst>
              </p:cNvPr>
              <p:cNvSpPr txBox="1">
                <a:spLocks noRot="1" noChangeAspect="1" noMove="1" noResize="1" noEditPoints="1" noAdjustHandles="1" noChangeArrowheads="1" noChangeShapeType="1" noTextEdit="1"/>
              </p:cNvSpPr>
              <p:nvPr/>
            </p:nvSpPr>
            <p:spPr>
              <a:xfrm>
                <a:off x="3529012" y="1206341"/>
                <a:ext cx="1934632" cy="520399"/>
              </a:xfrm>
              <a:prstGeom prst="rect">
                <a:avLst/>
              </a:prstGeom>
              <a:blipFill>
                <a:blip r:embed="rId11"/>
                <a:stretch>
                  <a:fillRect l="-1948" t="-7317" r="-649" b="-14634"/>
                </a:stretch>
              </a:blipFill>
            </p:spPr>
            <p:txBody>
              <a:bodyPr/>
              <a:lstStyle/>
              <a:p>
                <a:r>
                  <a:rPr lang="en-US">
                    <a:noFill/>
                  </a:rPr>
                  <a:t> </a:t>
                </a:r>
              </a:p>
            </p:txBody>
          </p:sp>
        </mc:Fallback>
      </mc:AlternateContent>
      <p:sp>
        <p:nvSpPr>
          <p:cNvPr id="15" name="文字方塊 5">
            <a:extLst>
              <a:ext uri="{FF2B5EF4-FFF2-40B4-BE49-F238E27FC236}">
                <a16:creationId xmlns:a16="http://schemas.microsoft.com/office/drawing/2014/main" id="{A78BECA1-6D6E-3624-CCB5-BB648B013155}"/>
              </a:ext>
            </a:extLst>
          </p:cNvPr>
          <p:cNvSpPr txBox="1">
            <a:spLocks noChangeArrowheads="1"/>
          </p:cNvSpPr>
          <p:nvPr/>
        </p:nvSpPr>
        <p:spPr bwMode="auto">
          <a:xfrm>
            <a:off x="1010169" y="5673785"/>
            <a:ext cx="439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再於結果代入量子化條件：</a:t>
            </a:r>
          </a:p>
        </p:txBody>
      </p:sp>
      <mc:AlternateContent xmlns:mc="http://schemas.openxmlformats.org/markup-compatibility/2006" xmlns:a14="http://schemas.microsoft.com/office/drawing/2010/main">
        <mc:Choice Requires="a14">
          <p:sp>
            <p:nvSpPr>
              <p:cNvPr id="16" name="文字方塊 7">
                <a:extLst>
                  <a:ext uri="{FF2B5EF4-FFF2-40B4-BE49-F238E27FC236}">
                    <a16:creationId xmlns:a16="http://schemas.microsoft.com/office/drawing/2014/main" id="{2E2F8967-8087-F550-40DD-BC518678297A}"/>
                  </a:ext>
                </a:extLst>
              </p:cNvPr>
              <p:cNvSpPr txBox="1"/>
              <p:nvPr/>
            </p:nvSpPr>
            <p:spPr>
              <a:xfrm>
                <a:off x="3939501" y="5449289"/>
                <a:ext cx="159011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m:t>
                          </m:r>
                          <m:r>
                            <a:rPr lang="en-US" altLang="zh-TW" sz="1800" b="0" i="1" smtClean="0">
                              <a:latin typeface="Cambria Math" panose="02040503050406030204" pitchFamily="18" charset="0"/>
                            </a:rPr>
                            <m:t>𝑥</m:t>
                          </m:r>
                          <m:r>
                            <a:rPr lang="zh-TW" altLang="en-US" sz="1800" b="0" i="1" smtClean="0">
                              <a:latin typeface="Cambria Math"/>
                            </a:rPr>
                            <m:t>∙</m:t>
                          </m:r>
                          <m:r>
                            <a:rPr lang="en-US" altLang="zh-TW" sz="1800" b="0" i="1" smtClean="0">
                              <a:latin typeface="Cambria Math" panose="02040503050406030204" pitchFamily="18" charset="0"/>
                            </a:rPr>
                            <m:t>𝑝</m:t>
                          </m:r>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16" name="文字方塊 7">
                <a:extLst>
                  <a:ext uri="{FF2B5EF4-FFF2-40B4-BE49-F238E27FC236}">
                    <a16:creationId xmlns:a16="http://schemas.microsoft.com/office/drawing/2014/main" id="{2E2F8967-8087-F550-40DD-BC518678297A}"/>
                  </a:ext>
                </a:extLst>
              </p:cNvPr>
              <p:cNvSpPr txBox="1">
                <a:spLocks noRot="1" noChangeAspect="1" noMove="1" noResize="1" noEditPoints="1" noAdjustHandles="1" noChangeArrowheads="1" noChangeShapeType="1" noTextEdit="1"/>
              </p:cNvSpPr>
              <p:nvPr/>
            </p:nvSpPr>
            <p:spPr>
              <a:xfrm>
                <a:off x="3939501" y="5449289"/>
                <a:ext cx="1590115" cy="818814"/>
              </a:xfrm>
              <a:prstGeom prst="rect">
                <a:avLst/>
              </a:prstGeom>
              <a:blipFill>
                <a:blip r:embed="rId12"/>
                <a:stretch>
                  <a:fillRect l="-54762"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ED317BC-8922-4EE8-8A20-469D4E7A1719}"/>
                  </a:ext>
                </a:extLst>
              </p:cNvPr>
              <p:cNvSpPr txBox="1"/>
              <p:nvPr/>
            </p:nvSpPr>
            <p:spPr>
              <a:xfrm>
                <a:off x="1002962" y="4715512"/>
                <a:ext cx="2998834"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17" name="TextBox 16">
                <a:extLst>
                  <a:ext uri="{FF2B5EF4-FFF2-40B4-BE49-F238E27FC236}">
                    <a16:creationId xmlns:a16="http://schemas.microsoft.com/office/drawing/2014/main" id="{EED317BC-8922-4EE8-8A20-469D4E7A1719}"/>
                  </a:ext>
                </a:extLst>
              </p:cNvPr>
              <p:cNvSpPr txBox="1">
                <a:spLocks noRot="1" noChangeAspect="1" noMove="1" noResize="1" noEditPoints="1" noAdjustHandles="1" noChangeArrowheads="1" noChangeShapeType="1" noTextEdit="1"/>
              </p:cNvSpPr>
              <p:nvPr/>
            </p:nvSpPr>
            <p:spPr>
              <a:xfrm>
                <a:off x="1002962" y="4715512"/>
                <a:ext cx="2998834" cy="672172"/>
              </a:xfrm>
              <a:prstGeom prst="rect">
                <a:avLst/>
              </a:prstGeom>
              <a:blipFill>
                <a:blip r:embed="rId13"/>
                <a:stretch>
                  <a:fillRect t="-144444" b="-198148"/>
                </a:stretch>
              </a:blipFill>
            </p:spPr>
            <p:txBody>
              <a:bodyPr/>
              <a:lstStyle/>
              <a:p>
                <a:r>
                  <a:rPr lang="en-US">
                    <a:noFill/>
                  </a:rPr>
                  <a:t> </a:t>
                </a:r>
              </a:p>
            </p:txBody>
          </p:sp>
        </mc:Fallback>
      </mc:AlternateContent>
    </p:spTree>
    <p:extLst>
      <p:ext uri="{BB962C8B-B14F-4D97-AF65-F5344CB8AC3E}">
        <p14:creationId xmlns:p14="http://schemas.microsoft.com/office/powerpoint/2010/main" val="250733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文字方塊 2"/>
          <p:cNvSpPr txBox="1">
            <a:spLocks noChangeArrowheads="1"/>
          </p:cNvSpPr>
          <p:nvPr/>
        </p:nvSpPr>
        <p:spPr bwMode="auto">
          <a:xfrm>
            <a:off x="972832" y="1378658"/>
            <a:ext cx="671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結果發現能量的表格只有位於對角線的元素不為零，</a:t>
            </a:r>
            <a:endParaRPr lang="en-US" altLang="zh-TW" sz="1800" dirty="0"/>
          </a:p>
        </p:txBody>
      </p:sp>
      <p:sp>
        <p:nvSpPr>
          <p:cNvPr id="134147" name="文字方塊 30"/>
          <p:cNvSpPr txBox="1">
            <a:spLocks noChangeArrowheads="1"/>
          </p:cNvSpPr>
          <p:nvPr/>
        </p:nvSpPr>
        <p:spPr bwMode="auto">
          <a:xfrm>
            <a:off x="956226" y="5502871"/>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電子位置，動量都是表格！</a:t>
            </a:r>
          </a:p>
        </p:txBody>
      </p:sp>
      <p:sp>
        <p:nvSpPr>
          <p:cNvPr id="134148" name="文字方塊 6"/>
          <p:cNvSpPr txBox="1">
            <a:spLocks noChangeArrowheads="1"/>
          </p:cNvSpPr>
          <p:nvPr/>
        </p:nvSpPr>
        <p:spPr bwMode="auto">
          <a:xfrm>
            <a:off x="6345229" y="5492447"/>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能量是量子化的！</a:t>
            </a:r>
            <a:endParaRPr lang="en-US" altLang="zh-TW" sz="1800" dirty="0">
              <a:solidFill>
                <a:srgbClr val="FF0000"/>
              </a:solidFill>
            </a:endParaRPr>
          </a:p>
        </p:txBody>
      </p:sp>
      <p:sp>
        <p:nvSpPr>
          <p:cNvPr id="10" name="向下箭號 9"/>
          <p:cNvSpPr/>
          <p:nvPr/>
        </p:nvSpPr>
        <p:spPr>
          <a:xfrm rot="16200000">
            <a:off x="4967188" y="5385291"/>
            <a:ext cx="428625" cy="6429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415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6718136" y="1701403"/>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2832" y="791346"/>
            <a:ext cx="6986977" cy="507831"/>
          </a:xfrm>
          <a:prstGeom prst="rect">
            <a:avLst/>
          </a:prstGeom>
        </p:spPr>
        <p:txBody>
          <a:bodyPr wrap="square">
            <a:spAutoFit/>
          </a:bodyPr>
          <a:lstStyle/>
          <a:p>
            <a:pPr eaLnBrk="1" hangingPunct="1">
              <a:lnSpc>
                <a:spcPct val="150000"/>
              </a:lnSpc>
            </a:pPr>
            <a:r>
              <a:rPr lang="zh-TW" altLang="en-US" sz="1800" dirty="0"/>
              <a:t>在一天的深夜裡，海森堡用這種方法去計算一個簡諧振盪器的能量，</a:t>
            </a:r>
            <a:endParaRPr lang="en-US" altLang="zh-TW" sz="1800" dirty="0"/>
          </a:p>
        </p:txBody>
      </p:sp>
      <p:sp>
        <p:nvSpPr>
          <p:cNvPr id="3" name="矩形 2"/>
          <p:cNvSpPr/>
          <p:nvPr/>
        </p:nvSpPr>
        <p:spPr>
          <a:xfrm>
            <a:off x="954014" y="1786880"/>
            <a:ext cx="5542126" cy="507831"/>
          </a:xfrm>
          <a:prstGeom prst="rect">
            <a:avLst/>
          </a:prstGeom>
        </p:spPr>
        <p:txBody>
          <a:bodyPr wrap="square">
            <a:spAutoFit/>
          </a:bodyPr>
          <a:lstStyle/>
          <a:p>
            <a:pPr eaLnBrk="1" hangingPunct="1">
              <a:lnSpc>
                <a:spcPct val="150000"/>
              </a:lnSpc>
            </a:pPr>
            <a:r>
              <a:rPr lang="zh-TW" altLang="en-US" sz="1800" dirty="0"/>
              <a:t>而且其值就剛好就是</a:t>
            </a:r>
            <a:r>
              <a:rPr lang="en-US" altLang="zh-TW" sz="1800" dirty="0"/>
              <a:t>Planck</a:t>
            </a:r>
            <a:r>
              <a:rPr lang="zh-TW" altLang="en-US" sz="1800" dirty="0"/>
              <a:t>所假設的量子化能量值：</a:t>
            </a:r>
            <a:endParaRPr lang="en-US" altLang="zh-TW" sz="1800" dirty="0"/>
          </a:p>
        </p:txBody>
      </p:sp>
      <p:sp>
        <p:nvSpPr>
          <p:cNvPr id="11" name="文字方塊 10"/>
          <p:cNvSpPr txBox="1">
            <a:spLocks noChangeArrowheads="1"/>
          </p:cNvSpPr>
          <p:nvPr/>
        </p:nvSpPr>
        <p:spPr bwMode="auto">
          <a:xfrm>
            <a:off x="956226" y="6022509"/>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能量量子化，這個展開量子革命的第一個的謎，現在可以被計算推導出來！</a:t>
            </a:r>
            <a:endParaRPr lang="en-US" altLang="zh-TW"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A70EC8-089A-58B9-B2A5-A288182AC1F3}"/>
                  </a:ext>
                </a:extLst>
              </p:cNvPr>
              <p:cNvSpPr txBox="1"/>
              <p:nvPr/>
            </p:nvSpPr>
            <p:spPr>
              <a:xfrm>
                <a:off x="997440" y="2430822"/>
                <a:ext cx="4462440" cy="97590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
                              </m:e>
                            </m:m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3</m:t>
                                      </m:r>
                                      <m: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e>
                                      <m:r>
                                        <a:rPr lang="en-US" sz="1800" b="0" i="1" smtClean="0">
                                          <a:latin typeface="Cambria Math" panose="02040503050406030204" pitchFamily="18" charset="0"/>
                                          <a:ea typeface="Cambria Math" panose="02040503050406030204" pitchFamily="18" charset="0"/>
                                        </a:rPr>
                                        <m:t>⋯</m:t>
                                      </m:r>
                                    </m:e>
                                  </m:mr>
                                  <m:mr>
                                    <m:e>
                                      <m:r>
                                        <a:rPr lang="en-US" sz="1800" b="0" i="1" smtClean="0">
                                          <a:latin typeface="Cambria Math" panose="02040503050406030204" pitchFamily="18" charset="0"/>
                                          <a:ea typeface="Cambria Math" panose="02040503050406030204" pitchFamily="18" charset="0"/>
                                        </a:rPr>
                                        <m:t>⋮</m:t>
                                      </m:r>
                                    </m:e>
                                    <m:e>
                                      <m:r>
                                        <a:rPr lang="en-US" sz="1800" b="0" i="1" smtClean="0">
                                          <a:latin typeface="Cambria Math" panose="02040503050406030204" pitchFamily="18" charset="0"/>
                                          <a:ea typeface="Cambria Math" panose="02040503050406030204" pitchFamily="18" charset="0"/>
                                        </a:rPr>
                                        <m:t>⋱</m:t>
                                      </m:r>
                                    </m:e>
                                  </m:mr>
                                </m:m>
                              </m:e>
                            </m:mr>
                          </m:m>
                        </m:e>
                      </m:d>
                    </m:oMath>
                  </m:oMathPara>
                </a14:m>
                <a:endParaRPr lang="en-TW" sz="1800" b="0" dirty="0">
                  <a:latin typeface="Cambria Math"/>
                </a:endParaRPr>
              </a:p>
            </p:txBody>
          </p:sp>
        </mc:Choice>
        <mc:Fallback xmlns="">
          <p:sp>
            <p:nvSpPr>
              <p:cNvPr id="4" name="TextBox 3">
                <a:extLst>
                  <a:ext uri="{FF2B5EF4-FFF2-40B4-BE49-F238E27FC236}">
                    <a16:creationId xmlns:a16="http://schemas.microsoft.com/office/drawing/2014/main" id="{3CA70EC8-089A-58B9-B2A5-A288182AC1F3}"/>
                  </a:ext>
                </a:extLst>
              </p:cNvPr>
              <p:cNvSpPr txBox="1">
                <a:spLocks noRot="1" noChangeAspect="1" noMove="1" noResize="1" noEditPoints="1" noAdjustHandles="1" noChangeArrowheads="1" noChangeShapeType="1" noTextEdit="1"/>
              </p:cNvSpPr>
              <p:nvPr/>
            </p:nvSpPr>
            <p:spPr>
              <a:xfrm>
                <a:off x="997440" y="2430822"/>
                <a:ext cx="4462440" cy="975908"/>
              </a:xfrm>
              <a:prstGeom prst="rect">
                <a:avLst/>
              </a:prstGeom>
              <a:blipFill>
                <a:blip r:embed="rId3"/>
                <a:stretch>
                  <a:fillRect l="-567" t="-5128" b="-1410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16CD8319-3608-0972-A089-773FEB471B70}"/>
              </a:ext>
            </a:extLst>
          </p:cNvPr>
          <p:cNvSpPr/>
          <p:nvPr/>
        </p:nvSpPr>
        <p:spPr>
          <a:xfrm>
            <a:off x="6683389" y="2677633"/>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E:\Media\Images\chapter40\4006.jpg">
            <a:extLst>
              <a:ext uri="{FF2B5EF4-FFF2-40B4-BE49-F238E27FC236}">
                <a16:creationId xmlns:a16="http://schemas.microsoft.com/office/drawing/2014/main" id="{26901742-D426-F95E-855B-E0ECE757A4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08"/>
          <a:stretch/>
        </p:blipFill>
        <p:spPr bwMode="auto">
          <a:xfrm>
            <a:off x="6970667" y="2681914"/>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DFB83D-B638-7782-8555-E37AE6B943F5}"/>
                  </a:ext>
                </a:extLst>
              </p:cNvPr>
              <p:cNvSpPr txBox="1"/>
              <p:nvPr/>
            </p:nvSpPr>
            <p:spPr>
              <a:xfrm>
                <a:off x="6886745" y="4388720"/>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EADFB83D-B638-7782-8555-E37AE6B943F5}"/>
                  </a:ext>
                </a:extLst>
              </p:cNvPr>
              <p:cNvSpPr txBox="1">
                <a:spLocks noRot="1" noChangeAspect="1" noMove="1" noResize="1" noEditPoints="1" noAdjustHandles="1" noChangeArrowheads="1" noChangeShapeType="1" noTextEdit="1"/>
              </p:cNvSpPr>
              <p:nvPr/>
            </p:nvSpPr>
            <p:spPr>
              <a:xfrm>
                <a:off x="6886745" y="4388720"/>
                <a:ext cx="309502" cy="307777"/>
              </a:xfrm>
              <a:prstGeom prst="rect">
                <a:avLst/>
              </a:prstGeom>
              <a:blipFill>
                <a:blip r:embed="rId5"/>
                <a:stretch>
                  <a:fillRect r="-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CEED5F-2C38-60C9-335C-EDF1C54495FA}"/>
                  </a:ext>
                </a:extLst>
              </p:cNvPr>
              <p:cNvSpPr txBox="1"/>
              <p:nvPr/>
            </p:nvSpPr>
            <p:spPr>
              <a:xfrm flipH="1">
                <a:off x="6844919" y="3992581"/>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F0CEED5F-2C38-60C9-335C-EDF1C54495FA}"/>
                  </a:ext>
                </a:extLst>
              </p:cNvPr>
              <p:cNvSpPr txBox="1">
                <a:spLocks noRot="1" noChangeAspect="1" noMove="1" noResize="1" noEditPoints="1" noAdjustHandles="1" noChangeArrowheads="1" noChangeShapeType="1" noTextEdit="1"/>
              </p:cNvSpPr>
              <p:nvPr/>
            </p:nvSpPr>
            <p:spPr>
              <a:xfrm flipH="1">
                <a:off x="6844919" y="3992581"/>
                <a:ext cx="430889" cy="30777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0E89AA-3AA8-75E3-023F-00CB80B89669}"/>
                  </a:ext>
                </a:extLst>
              </p:cNvPr>
              <p:cNvSpPr txBox="1"/>
              <p:nvPr/>
            </p:nvSpPr>
            <p:spPr>
              <a:xfrm>
                <a:off x="6833275" y="3600774"/>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B90E89AA-3AA8-75E3-023F-00CB80B89669}"/>
                  </a:ext>
                </a:extLst>
              </p:cNvPr>
              <p:cNvSpPr txBox="1">
                <a:spLocks noRot="1" noChangeAspect="1" noMove="1" noResize="1" noEditPoints="1" noAdjustHandles="1" noChangeArrowheads="1" noChangeShapeType="1" noTextEdit="1"/>
              </p:cNvSpPr>
              <p:nvPr/>
            </p:nvSpPr>
            <p:spPr>
              <a:xfrm>
                <a:off x="6833275" y="3600774"/>
                <a:ext cx="416439" cy="307777"/>
              </a:xfrm>
              <a:prstGeom prst="rect">
                <a:avLst/>
              </a:prstGeom>
              <a:blipFill>
                <a:blip r:embed="rId7"/>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C54418-FA89-6AA7-EF58-C4C80E1055D9}"/>
                  </a:ext>
                </a:extLst>
              </p:cNvPr>
              <p:cNvSpPr txBox="1"/>
              <p:nvPr/>
            </p:nvSpPr>
            <p:spPr>
              <a:xfrm>
                <a:off x="6807973" y="3242570"/>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2" name="TextBox 11">
                <a:extLst>
                  <a:ext uri="{FF2B5EF4-FFF2-40B4-BE49-F238E27FC236}">
                    <a16:creationId xmlns:a16="http://schemas.microsoft.com/office/drawing/2014/main" id="{A1C54418-FA89-6AA7-EF58-C4C80E1055D9}"/>
                  </a:ext>
                </a:extLst>
              </p:cNvPr>
              <p:cNvSpPr txBox="1">
                <a:spLocks noRot="1" noChangeAspect="1" noMove="1" noResize="1" noEditPoints="1" noAdjustHandles="1" noChangeArrowheads="1" noChangeShapeType="1" noTextEdit="1"/>
              </p:cNvSpPr>
              <p:nvPr/>
            </p:nvSpPr>
            <p:spPr>
              <a:xfrm>
                <a:off x="6807973" y="3242570"/>
                <a:ext cx="467835" cy="307777"/>
              </a:xfrm>
              <a:prstGeom prst="rect">
                <a:avLst/>
              </a:prstGeom>
              <a:blipFill>
                <a:blip r:embed="rId8"/>
                <a:stretch>
                  <a:fillRect/>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962324" y="913923"/>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5" name="Picture 2" descr="E:\Media\Chapter2\Images\02_UnnumPho_p035-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016" y="1387287"/>
            <a:ext cx="2662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3" descr="E:\Media\Chapter2\Images\02_01Figure-F.jpg"/>
          <p:cNvPicPr>
            <a:picLocks noChangeAspect="1" noChangeArrowheads="1"/>
          </p:cNvPicPr>
          <p:nvPr/>
        </p:nvPicPr>
        <p:blipFill>
          <a:blip r:embed="rId3">
            <a:extLst>
              <a:ext uri="{28A0092B-C50C-407E-A947-70E740481C1C}">
                <a14:useLocalDpi xmlns:a14="http://schemas.microsoft.com/office/drawing/2010/main" val="0"/>
              </a:ext>
            </a:extLst>
          </a:blip>
          <a:srcRect b="92184"/>
          <a:stretch>
            <a:fillRect/>
          </a:stretch>
        </p:blipFill>
        <p:spPr bwMode="auto">
          <a:xfrm>
            <a:off x="946016" y="3529994"/>
            <a:ext cx="48577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4" descr="A-09"/>
          <p:cNvPicPr>
            <a:picLocks noChangeAspect="1" noChangeArrowheads="1"/>
          </p:cNvPicPr>
          <p:nvPr/>
        </p:nvPicPr>
        <p:blipFill>
          <a:blip r:embed="rId4">
            <a:extLst>
              <a:ext uri="{28A0092B-C50C-407E-A947-70E740481C1C}">
                <a14:useLocalDpi xmlns:a14="http://schemas.microsoft.com/office/drawing/2010/main" val="0"/>
              </a:ext>
            </a:extLst>
          </a:blip>
          <a:srcRect t="18900"/>
          <a:stretch>
            <a:fillRect/>
          </a:stretch>
        </p:blipFill>
        <p:spPr bwMode="auto">
          <a:xfrm>
            <a:off x="3695268" y="1768287"/>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827584" y="4077072"/>
            <a:ext cx="6417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牛頓粒子的標準特性：一個粒子的特性由其特定的位置決定。</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598BFF-584C-EBFD-CB95-CA262FD7E781}"/>
                  </a:ext>
                </a:extLst>
              </p:cNvPr>
              <p:cNvSpPr txBox="1"/>
              <p:nvPr/>
            </p:nvSpPr>
            <p:spPr>
              <a:xfrm>
                <a:off x="4258331" y="4588190"/>
                <a:ext cx="470321"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oMath>
                  </m:oMathPara>
                </a14:m>
                <a:endParaRPr lang="en-US" sz="1800" dirty="0">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A3598BFF-584C-EBFD-CB95-CA262FD7E781}"/>
                  </a:ext>
                </a:extLst>
              </p:cNvPr>
              <p:cNvSpPr txBox="1">
                <a:spLocks noRot="1" noChangeAspect="1" noMove="1" noResize="1" noEditPoints="1" noAdjustHandles="1" noChangeArrowheads="1" noChangeShapeType="1" noTextEdit="1"/>
              </p:cNvSpPr>
              <p:nvPr/>
            </p:nvSpPr>
            <p:spPr>
              <a:xfrm>
                <a:off x="4258331" y="4588190"/>
                <a:ext cx="470321" cy="276999"/>
              </a:xfrm>
              <a:prstGeom prst="rect">
                <a:avLst/>
              </a:prstGeom>
              <a:blipFill>
                <a:blip r:embed="rId5"/>
                <a:stretch>
                  <a:fillRect l="-7895"/>
                </a:stretch>
              </a:blipFill>
            </p:spPr>
            <p:txBody>
              <a:bodyPr/>
              <a:lstStyle/>
              <a:p>
                <a:r>
                  <a:rPr lang="en-US">
                    <a:noFill/>
                  </a:rPr>
                  <a:t> </a:t>
                </a:r>
              </a:p>
            </p:txBody>
          </p:sp>
        </mc:Fallback>
      </mc:AlternateContent>
      <p:pic>
        <p:nvPicPr>
          <p:cNvPr id="2" name="Picture 1" descr="http://www.chemistryland.com/CHM130W/05-EarlyAtom/DaltonsAtomModels.jpg">
            <a:extLst>
              <a:ext uri="{FF2B5EF4-FFF2-40B4-BE49-F238E27FC236}">
                <a16:creationId xmlns:a16="http://schemas.microsoft.com/office/drawing/2014/main" id="{94981C51-C20B-F232-B4B8-B4905DCD0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5006975"/>
            <a:ext cx="1728192" cy="135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35607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caidiy.com/EIP/webmailnew/gethtml_attach.php?fname=ATT00101.jpg&amp;mid=83416"/>
          <p:cNvPicPr>
            <a:picLocks noChangeAspect="1" noChangeArrowheads="1"/>
          </p:cNvPicPr>
          <p:nvPr/>
        </p:nvPicPr>
        <p:blipFill rotWithShape="1">
          <a:blip r:embed="rId2">
            <a:extLst>
              <a:ext uri="{28A0092B-C50C-407E-A947-70E740481C1C}">
                <a14:useLocalDpi xmlns:a14="http://schemas.microsoft.com/office/drawing/2010/main" val="0"/>
              </a:ext>
            </a:extLst>
          </a:blip>
          <a:srcRect b="40958"/>
          <a:stretch/>
        </p:blipFill>
        <p:spPr bwMode="auto">
          <a:xfrm>
            <a:off x="642938" y="628493"/>
            <a:ext cx="3365500" cy="253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descr="http://p9.p.pixnet.net/albums/userpics/9/8/255498/11943554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2" y="3501008"/>
            <a:ext cx="3643312"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文字方塊 8"/>
          <p:cNvSpPr txBox="1">
            <a:spLocks noChangeArrowheads="1"/>
          </p:cNvSpPr>
          <p:nvPr/>
        </p:nvSpPr>
        <p:spPr bwMode="auto">
          <a:xfrm>
            <a:off x="4659502" y="2974253"/>
            <a:ext cx="3357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量子力學的革命正式展開！</a:t>
            </a:r>
          </a:p>
        </p:txBody>
      </p:sp>
      <p:pic>
        <p:nvPicPr>
          <p:cNvPr id="136201" name="圖片 1" descr="40bio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502" y="3920108"/>
            <a:ext cx="17430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文字方塊 13"/>
          <p:cNvSpPr txBox="1">
            <a:spLocks noChangeArrowheads="1"/>
          </p:cNvSpPr>
          <p:nvPr/>
        </p:nvSpPr>
        <p:spPr bwMode="auto">
          <a:xfrm>
            <a:off x="4643438" y="3428999"/>
            <a:ext cx="433765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量子物理的數學第一次被正確的寫下來！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additive="base">
                                        <p:cTn id="7" dur="500" fill="hold"/>
                                        <p:tgtEl>
                                          <p:spTgt spid="67592"/>
                                        </p:tgtEl>
                                        <p:attrNameLst>
                                          <p:attrName>ppt_x</p:attrName>
                                        </p:attrNameLst>
                                      </p:cBhvr>
                                      <p:tavLst>
                                        <p:tav tm="0">
                                          <p:val>
                                            <p:strVal val="#ppt_x"/>
                                          </p:val>
                                        </p:tav>
                                        <p:tav tm="100000">
                                          <p:val>
                                            <p:strVal val="#ppt_x"/>
                                          </p:val>
                                        </p:tav>
                                      </p:tavLst>
                                    </p:anim>
                                    <p:anim calcmode="lin" valueType="num">
                                      <p:cBhvr additive="base">
                                        <p:cTn id="8" dur="500" fill="hold"/>
                                        <p:tgtEl>
                                          <p:spTgt spid="6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aip.org/history/heisenberg/images/h15big.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3"/>
          <a:stretch/>
        </p:blipFill>
        <p:spPr bwMode="auto">
          <a:xfrm>
            <a:off x="642938" y="252077"/>
            <a:ext cx="4305300" cy="641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矩形 2"/>
          <p:cNvSpPr>
            <a:spLocks noChangeArrowheads="1"/>
          </p:cNvSpPr>
          <p:nvPr/>
        </p:nvSpPr>
        <p:spPr bwMode="auto">
          <a:xfrm>
            <a:off x="5003800" y="332656"/>
            <a:ext cx="392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"Everything is still vague and unclear to me, but it seems as if the electrons will </a:t>
            </a:r>
            <a:r>
              <a:rPr lang="en-US" altLang="zh-TW" sz="2000" dirty="0">
                <a:solidFill>
                  <a:srgbClr val="FF0000"/>
                </a:solidFill>
              </a:rPr>
              <a:t>no more move on orbits</a:t>
            </a:r>
            <a:r>
              <a:rPr lang="en-US" altLang="zh-TW" sz="2000" dirty="0"/>
              <a:t>."</a:t>
            </a:r>
          </a:p>
        </p:txBody>
      </p:sp>
      <p:sp>
        <p:nvSpPr>
          <p:cNvPr id="4" name="文字方塊 3"/>
          <p:cNvSpPr txBox="1"/>
          <p:nvPr/>
        </p:nvSpPr>
        <p:spPr>
          <a:xfrm>
            <a:off x="5159994" y="3284984"/>
            <a:ext cx="3500438" cy="1938337"/>
          </a:xfrm>
          <a:prstGeom prst="rect">
            <a:avLst/>
          </a:prstGeom>
          <a:noFill/>
        </p:spPr>
        <p:txBody>
          <a:bodyPr>
            <a:spAutoFit/>
          </a:bodyPr>
          <a:lstStyle/>
          <a:p>
            <a:pPr>
              <a:defRPr/>
            </a:pPr>
            <a:r>
              <a:rPr lang="en-US" altLang="zh-TW" sz="2000" dirty="0">
                <a:latin typeface="+mj-lt"/>
              </a:rPr>
              <a:t>The present paper seeks to establish a basis for theoretical quantum mechanics founded </a:t>
            </a:r>
            <a:r>
              <a:rPr lang="en-US" altLang="zh-TW" sz="2000" dirty="0">
                <a:solidFill>
                  <a:srgbClr val="FF0000"/>
                </a:solidFill>
                <a:latin typeface="+mj-lt"/>
              </a:rPr>
              <a:t>exclusively</a:t>
            </a:r>
            <a:r>
              <a:rPr lang="en-US" altLang="zh-TW" sz="2000" dirty="0">
                <a:latin typeface="+mj-lt"/>
              </a:rPr>
              <a:t> upon relationships between quantities which in principle are </a:t>
            </a:r>
            <a:r>
              <a:rPr lang="en-US" altLang="zh-TW" sz="2000" dirty="0">
                <a:solidFill>
                  <a:srgbClr val="FF0000"/>
                </a:solidFill>
                <a:latin typeface="+mj-lt"/>
              </a:rPr>
              <a:t>observable</a:t>
            </a:r>
            <a:r>
              <a:rPr lang="en-US" altLang="zh-TW" sz="2000" dirty="0">
                <a:latin typeface="+mj-lt"/>
              </a:rPr>
              <a:t>.</a:t>
            </a:r>
            <a:endParaRPr lang="zh-TW" altLang="en-US" sz="2000" dirty="0">
              <a:latin typeface="+mj-lt"/>
            </a:endParaRPr>
          </a:p>
        </p:txBody>
      </p:sp>
      <p:sp>
        <p:nvSpPr>
          <p:cNvPr id="2" name="文字方塊 1"/>
          <p:cNvSpPr txBox="1"/>
          <p:nvPr/>
        </p:nvSpPr>
        <p:spPr bwMode="auto">
          <a:xfrm>
            <a:off x="5076056" y="1656631"/>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一切都還不清楚，</a:t>
            </a:r>
          </a:p>
        </p:txBody>
      </p:sp>
      <p:sp>
        <p:nvSpPr>
          <p:cNvPr id="3" name="矩形 2"/>
          <p:cNvSpPr/>
          <p:nvPr/>
        </p:nvSpPr>
        <p:spPr>
          <a:xfrm>
            <a:off x="5076210" y="2027677"/>
            <a:ext cx="4067790" cy="369332"/>
          </a:xfrm>
          <a:prstGeom prst="rect">
            <a:avLst/>
          </a:prstGeom>
        </p:spPr>
        <p:txBody>
          <a:bodyPr wrap="square">
            <a:spAutoFit/>
          </a:bodyPr>
          <a:lstStyle/>
          <a:p>
            <a:pPr eaLnBrk="1" hangingPunct="1"/>
            <a:r>
              <a:rPr lang="zh-TW" altLang="en-US" sz="1800" dirty="0"/>
              <a:t>但至少原子中電子已經不再有軌道了。</a:t>
            </a:r>
          </a:p>
        </p:txBody>
      </p:sp>
      <p:sp>
        <p:nvSpPr>
          <p:cNvPr id="5" name="文字方塊 4"/>
          <p:cNvSpPr txBox="1"/>
          <p:nvPr/>
        </p:nvSpPr>
        <p:spPr bwMode="auto">
          <a:xfrm>
            <a:off x="5135945" y="5373216"/>
            <a:ext cx="3784799"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本文嘗試為量子力學建立一個基礎，這個基礎完全植基於可觀測的物理量彼此的關係！</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圖片 14" descr="afg003.jpg"/>
          <p:cNvPicPr>
            <a:picLocks noChangeAspect="1"/>
          </p:cNvPicPr>
          <p:nvPr/>
        </p:nvPicPr>
        <p:blipFill>
          <a:blip r:embed="rId2">
            <a:extLst>
              <a:ext uri="{28A0092B-C50C-407E-A947-70E740481C1C}">
                <a14:useLocalDpi xmlns:a14="http://schemas.microsoft.com/office/drawing/2010/main" val="0"/>
              </a:ext>
            </a:extLst>
          </a:blip>
          <a:srcRect l="28009" r="9816"/>
          <a:stretch>
            <a:fillRect/>
          </a:stretch>
        </p:blipFill>
        <p:spPr bwMode="auto">
          <a:xfrm>
            <a:off x="6660232" y="1532744"/>
            <a:ext cx="119697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圖片 2" descr="42p13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084733"/>
            <a:ext cx="258948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8" descr="http://photos.aip.org/history/Thumbnails/fermi_enrico_c36.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51"/>
          <a:stretch/>
        </p:blipFill>
        <p:spPr bwMode="auto">
          <a:xfrm>
            <a:off x="4644008" y="1062844"/>
            <a:ext cx="167019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文字方塊 4"/>
          <p:cNvSpPr txBox="1">
            <a:spLocks noChangeArrowheads="1"/>
          </p:cNvSpPr>
          <p:nvPr/>
        </p:nvSpPr>
        <p:spPr bwMode="auto">
          <a:xfrm>
            <a:off x="1397372" y="4381971"/>
            <a:ext cx="550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October 1925 Pauli </a:t>
            </a:r>
            <a:r>
              <a:rPr lang="zh-TW" altLang="en-US" sz="1800" dirty="0"/>
              <a:t>用表格法算出了氫原子能階。</a:t>
            </a:r>
          </a:p>
        </p:txBody>
      </p:sp>
      <p:sp>
        <p:nvSpPr>
          <p:cNvPr id="138246" name="文字方塊 5"/>
          <p:cNvSpPr txBox="1">
            <a:spLocks noChangeArrowheads="1"/>
          </p:cNvSpPr>
          <p:nvPr/>
        </p:nvSpPr>
        <p:spPr bwMode="auto">
          <a:xfrm>
            <a:off x="1397373" y="4882033"/>
            <a:ext cx="6143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latin typeface="+mn-lt"/>
              </a:rPr>
              <a:t>Heisenberg’s form completely </a:t>
            </a:r>
            <a:r>
              <a:rPr lang="en-US" altLang="zh-TW" sz="1800" dirty="0">
                <a:solidFill>
                  <a:srgbClr val="FF0000"/>
                </a:solidFill>
                <a:latin typeface="+mn-lt"/>
              </a:rPr>
              <a:t>avoids</a:t>
            </a:r>
            <a:r>
              <a:rPr lang="en-US" altLang="zh-TW" sz="1800" dirty="0">
                <a:latin typeface="+mn-lt"/>
              </a:rPr>
              <a:t> a mechanical-kinematic</a:t>
            </a:r>
            <a:r>
              <a:rPr lang="en-US" altLang="zh-TW" sz="1800" dirty="0">
                <a:solidFill>
                  <a:srgbClr val="FF0000"/>
                </a:solidFill>
                <a:latin typeface="+mn-lt"/>
              </a:rPr>
              <a:t> visualization of the motion of electrons</a:t>
            </a:r>
            <a:r>
              <a:rPr lang="en-US" altLang="zh-TW" sz="1800" dirty="0">
                <a:latin typeface="+mn-lt"/>
              </a:rPr>
              <a:t>!  Pauli</a:t>
            </a:r>
            <a:endParaRPr lang="zh-TW" altLang="en-US" sz="1800" dirty="0">
              <a:latin typeface="+mn-lt"/>
            </a:endParaRPr>
          </a:p>
        </p:txBody>
      </p:sp>
      <p:sp>
        <p:nvSpPr>
          <p:cNvPr id="2" name="文字方塊 1"/>
          <p:cNvSpPr txBox="1"/>
          <p:nvPr/>
        </p:nvSpPr>
        <p:spPr bwMode="auto">
          <a:xfrm>
            <a:off x="1397373" y="5675237"/>
            <a:ext cx="7200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海森堡的理論完全避免使用電子運動軌跡這一類視覺化的概念。</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5" r="5028"/>
          <a:stretch/>
        </p:blipFill>
        <p:spPr bwMode="auto">
          <a:xfrm>
            <a:off x="122016" y="404664"/>
            <a:ext cx="4738989" cy="54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文字方塊 2"/>
          <p:cNvSpPr txBox="1">
            <a:spLocks noChangeArrowheads="1"/>
          </p:cNvSpPr>
          <p:nvPr/>
        </p:nvSpPr>
        <p:spPr bwMode="auto">
          <a:xfrm>
            <a:off x="4922109" y="4687891"/>
            <a:ext cx="29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波恩指出表格就是矩陣！</a:t>
            </a:r>
          </a:p>
        </p:txBody>
      </p:sp>
      <p:sp>
        <p:nvSpPr>
          <p:cNvPr id="139268" name="文字方塊 30"/>
          <p:cNvSpPr txBox="1">
            <a:spLocks noChangeArrowheads="1"/>
          </p:cNvSpPr>
          <p:nvPr/>
        </p:nvSpPr>
        <p:spPr bwMode="auto">
          <a:xfrm>
            <a:off x="4922109" y="5517232"/>
            <a:ext cx="4142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電子位置、動量及所有物理量都是矩陣！</a:t>
            </a:r>
          </a:p>
        </p:txBody>
      </p:sp>
      <p:sp>
        <p:nvSpPr>
          <p:cNvPr id="139269" name="文字方塊 4"/>
          <p:cNvSpPr txBox="1">
            <a:spLocks noChangeArrowheads="1"/>
          </p:cNvSpPr>
          <p:nvPr/>
        </p:nvSpPr>
        <p:spPr bwMode="auto">
          <a:xfrm>
            <a:off x="3017577" y="5949280"/>
            <a:ext cx="3532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矩陣力學 </a:t>
            </a:r>
            <a:r>
              <a:rPr lang="en-US" altLang="zh-TW" sz="1800" dirty="0"/>
              <a:t>Matrix Mechanics</a:t>
            </a:r>
            <a:endParaRPr lang="zh-TW" altLang="en-US" sz="1800" dirty="0"/>
          </a:p>
        </p:txBody>
      </p:sp>
      <p:sp>
        <p:nvSpPr>
          <p:cNvPr id="2" name="文字方塊 1"/>
          <p:cNvSpPr txBox="1"/>
          <p:nvPr/>
        </p:nvSpPr>
        <p:spPr bwMode="auto">
          <a:xfrm>
            <a:off x="4868962" y="704300"/>
            <a:ext cx="40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但表格</a:t>
            </a:r>
            <a:r>
              <a:rPr lang="en-US" altLang="zh-TW" sz="1800" dirty="0"/>
              <a:t>……..</a:t>
            </a:r>
            <a:r>
              <a:rPr lang="zh-TW" altLang="en-US" sz="1800" dirty="0"/>
              <a:t>實在聽起來非常的業餘！</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55" r="45782" b="50000"/>
          <a:stretch/>
        </p:blipFill>
        <p:spPr bwMode="auto">
          <a:xfrm>
            <a:off x="5017188" y="1661267"/>
            <a:ext cx="1296144" cy="292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4873745" y="1160914"/>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經驗與資歷有時還是有用的。</a:t>
            </a:r>
          </a:p>
        </p:txBody>
      </p:sp>
      <p:sp>
        <p:nvSpPr>
          <p:cNvPr id="4" name="文字方塊 3"/>
          <p:cNvSpPr txBox="1"/>
          <p:nvPr/>
        </p:nvSpPr>
        <p:spPr>
          <a:xfrm>
            <a:off x="4922109" y="5085184"/>
            <a:ext cx="4107118" cy="369332"/>
          </a:xfrm>
          <a:prstGeom prst="rect">
            <a:avLst/>
          </a:prstGeom>
          <a:noFill/>
        </p:spPr>
        <p:txBody>
          <a:bodyPr wrap="square" rtlCol="0">
            <a:spAutoFit/>
          </a:bodyPr>
          <a:lstStyle/>
          <a:p>
            <a:r>
              <a:rPr lang="zh-TW" altLang="en-US" sz="1800" b="0" dirty="0">
                <a:latin typeface="Cambria Math"/>
              </a:rPr>
              <a:t>海森堡發明的表格乘法就是矩陣乘法。</a:t>
            </a:r>
          </a:p>
        </p:txBody>
      </p:sp>
      <p:sp>
        <p:nvSpPr>
          <p:cNvPr id="5" name="Rectangle 4">
            <a:extLst>
              <a:ext uri="{FF2B5EF4-FFF2-40B4-BE49-F238E27FC236}">
                <a16:creationId xmlns:a16="http://schemas.microsoft.com/office/drawing/2014/main" id="{0D2A8F99-B4E4-F9FF-96E2-D48B16B2D91D}"/>
              </a:ext>
            </a:extLst>
          </p:cNvPr>
          <p:cNvSpPr/>
          <p:nvPr/>
        </p:nvSpPr>
        <p:spPr>
          <a:xfrm>
            <a:off x="114773" y="4077072"/>
            <a:ext cx="4807336" cy="6108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E0DAF96-6414-B5F8-642D-A525585319E2}"/>
                  </a:ext>
                </a:extLst>
              </p:cNvPr>
              <p:cNvSpPr txBox="1"/>
              <p:nvPr/>
            </p:nvSpPr>
            <p:spPr bwMode="auto">
              <a:xfrm>
                <a:off x="1162401" y="1751307"/>
                <a:ext cx="4369118" cy="1654107"/>
              </a:xfrm>
              <a:prstGeom prst="rect">
                <a:avLst/>
              </a:prstGeom>
              <a:solidFill>
                <a:srgbClr val="FFFF00"/>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ad>
                        <m:radPr>
                          <m:degHide m:val="on"/>
                          <m:ctrlPr>
                            <a:rPr lang="en-US" altLang="zh-TW" sz="1800" i="1">
                              <a:latin typeface="Cambria Math" panose="02040503050406030204" pitchFamily="18" charset="0"/>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e>
                      </m:rad>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e>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2</m:t>
                                          </m:r>
                                        </m:e>
                                      </m:rad>
                                    </m:e>
                                  </m:mr>
                                  <m:mr>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b="0" i="1" smtClean="0">
                                          <a:latin typeface="Cambria Math" panose="02040503050406030204" pitchFamily="18" charset="0"/>
                                        </a:rPr>
                                        <m:t>0</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
                              </m:e>
                            </m:m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mr>
                          </m:m>
                        </m:e>
                      </m:d>
                    </m:oMath>
                  </m:oMathPara>
                </a14:m>
                <a:endParaRPr lang="en-TW" sz="1800" dirty="0">
                  <a:cs typeface="Times New Roman" pitchFamily="18" charset="0"/>
                </a:endParaRPr>
              </a:p>
            </p:txBody>
          </p:sp>
        </mc:Choice>
        <mc:Fallback xmlns="">
          <p:sp>
            <p:nvSpPr>
              <p:cNvPr id="2" name="TextBox 1">
                <a:extLst>
                  <a:ext uri="{FF2B5EF4-FFF2-40B4-BE49-F238E27FC236}">
                    <a16:creationId xmlns:a16="http://schemas.microsoft.com/office/drawing/2014/main" id="{FE0DAF96-6414-B5F8-642D-A525585319E2}"/>
                  </a:ext>
                </a:extLst>
              </p:cNvPr>
              <p:cNvSpPr txBox="1">
                <a:spLocks noRot="1" noChangeAspect="1" noMove="1" noResize="1" noEditPoints="1" noAdjustHandles="1" noChangeArrowheads="1" noChangeShapeType="1" noTextEdit="1"/>
              </p:cNvSpPr>
              <p:nvPr/>
            </p:nvSpPr>
            <p:spPr bwMode="auto">
              <a:xfrm>
                <a:off x="1162401" y="1751307"/>
                <a:ext cx="4369118" cy="1654107"/>
              </a:xfrm>
              <a:prstGeom prst="rect">
                <a:avLst/>
              </a:prstGeom>
              <a:blipFill>
                <a:blip r:embed="rId2"/>
                <a:stretch>
                  <a:fillRect b="-303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798944F-56F3-EF1C-747E-C7ED6343A97A}"/>
                  </a:ext>
                </a:extLst>
              </p:cNvPr>
              <p:cNvSpPr txBox="1"/>
              <p:nvPr/>
            </p:nvSpPr>
            <p:spPr bwMode="auto">
              <a:xfrm>
                <a:off x="1162401" y="4059956"/>
                <a:ext cx="5233214" cy="1693220"/>
              </a:xfrm>
              <a:prstGeom prst="rect">
                <a:avLst/>
              </a:prstGeom>
              <a:solidFill>
                <a:srgbClr val="FFFF00"/>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𝑝</m:t>
                      </m:r>
                      <m:r>
                        <a:rPr lang="en-US" altLang="zh-TW" sz="1800" b="0" i="1" smtClean="0">
                          <a:latin typeface="Cambria Math" panose="02040503050406030204" pitchFamily="18" charset="0"/>
                        </a:rPr>
                        <m:t>=</m:t>
                      </m:r>
                      <m:rad>
                        <m:radPr>
                          <m:degHide m:val="on"/>
                          <m:ctrlPr>
                            <a:rPr lang="en-TW" sz="1800" i="1">
                              <a:solidFill>
                                <a:srgbClr val="836967"/>
                              </a:solidFill>
                              <a:latin typeface="Cambria Math" panose="02040503050406030204" pitchFamily="18" charset="0"/>
                            </a:rPr>
                          </m:ctrlPr>
                        </m:radPr>
                        <m:deg/>
                        <m:e>
                          <m:f>
                            <m:fPr>
                              <m:ctrlPr>
                                <a:rPr lang="en-TW" sz="1800" i="1">
                                  <a:solidFill>
                                    <a:srgbClr val="836967"/>
                                  </a:solidFill>
                                  <a:latin typeface="Cambria Math" panose="02040503050406030204" pitchFamily="18" charset="0"/>
                                </a:rPr>
                              </m:ctrlPr>
                            </m:fPr>
                            <m:num>
                              <m:r>
                                <a:rPr lang="en-TW" sz="1800" i="1">
                                  <a:latin typeface="Cambria Math" panose="02040503050406030204" pitchFamily="18" charset="0"/>
                                </a:rPr>
                                <m:t>𝑚</m:t>
                              </m:r>
                              <m:r>
                                <a:rPr lang="en-TW" sz="1800" i="1">
                                  <a:latin typeface="Cambria Math" panose="02040503050406030204" pitchFamily="18" charset="0"/>
                                </a:rPr>
                                <m:t>𝜔</m:t>
                              </m:r>
                              <m:r>
                                <a:rPr lang="en-TW" sz="1800">
                                  <a:latin typeface="Cambria Math" panose="02040503050406030204" pitchFamily="18" charset="0"/>
                                </a:rPr>
                                <m:t>ℏ</m:t>
                              </m:r>
                            </m:num>
                            <m:den>
                              <m:r>
                                <a:rPr lang="en-TW" sz="1800">
                                  <a:latin typeface="Cambria Math" panose="02040503050406030204" pitchFamily="18" charset="0"/>
                                </a:rPr>
                                <m:t>2</m:t>
                              </m:r>
                            </m:den>
                          </m:f>
                        </m:e>
                      </m:rad>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𝑖</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𝑖</m:t>
                                      </m:r>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2</m:t>
                                          </m:r>
                                        </m:e>
                                      </m:rad>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b="0" i="1" smtClean="0">
                                          <a:latin typeface="Cambria Math" panose="02040503050406030204" pitchFamily="18" charset="0"/>
                                        </a:rPr>
                                        <m:t>0</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
                              </m:e>
                            </m:m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𝑖</m:t>
                                      </m:r>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4</m:t>
                                          </m:r>
                                        </m:e>
                                      </m:rad>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4</m:t>
                                          </m:r>
                                        </m:e>
                                      </m:rad>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mr>
                          </m:m>
                        </m:e>
                      </m:d>
                    </m:oMath>
                  </m:oMathPara>
                </a14:m>
                <a:endParaRPr lang="en-TW" sz="1800" dirty="0">
                  <a:cs typeface="Times New Roman" pitchFamily="18" charset="0"/>
                </a:endParaRPr>
              </a:p>
            </p:txBody>
          </p:sp>
        </mc:Choice>
        <mc:Fallback xmlns="">
          <p:sp>
            <p:nvSpPr>
              <p:cNvPr id="3" name="TextBox 2">
                <a:extLst>
                  <a:ext uri="{FF2B5EF4-FFF2-40B4-BE49-F238E27FC236}">
                    <a16:creationId xmlns:a16="http://schemas.microsoft.com/office/drawing/2014/main" id="{D798944F-56F3-EF1C-747E-C7ED6343A97A}"/>
                  </a:ext>
                </a:extLst>
              </p:cNvPr>
              <p:cNvSpPr txBox="1">
                <a:spLocks noRot="1" noChangeAspect="1" noMove="1" noResize="1" noEditPoints="1" noAdjustHandles="1" noChangeArrowheads="1" noChangeShapeType="1" noTextEdit="1"/>
              </p:cNvSpPr>
              <p:nvPr/>
            </p:nvSpPr>
            <p:spPr bwMode="auto">
              <a:xfrm>
                <a:off x="1162401" y="4059956"/>
                <a:ext cx="5233214" cy="1693220"/>
              </a:xfrm>
              <a:prstGeom prst="rect">
                <a:avLst/>
              </a:prstGeom>
              <a:blipFill>
                <a:blip r:embed="rId3"/>
                <a:stretch>
                  <a:fillRect t="-741" b="-296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C825E4-5AFD-FA1F-9C28-A39B792256C5}"/>
                  </a:ext>
                </a:extLst>
              </p:cNvPr>
              <p:cNvSpPr txBox="1"/>
              <p:nvPr/>
            </p:nvSpPr>
            <p:spPr>
              <a:xfrm>
                <a:off x="1162401" y="734040"/>
                <a:ext cx="5184576" cy="369332"/>
              </a:xfrm>
              <a:prstGeom prst="rect">
                <a:avLst/>
              </a:prstGeom>
              <a:noFill/>
            </p:spPr>
            <p:txBody>
              <a:bodyPr wrap="square" rtlCol="0">
                <a:spAutoFit/>
              </a:bodyPr>
              <a:lstStyle/>
              <a:p>
                <a:pPr algn="l"/>
                <a:r>
                  <a:rPr lang="en-US" sz="1800" dirty="0">
                    <a:latin typeface="Cambria Math" panose="02040503050406030204" pitchFamily="18" charset="0"/>
                  </a:rPr>
                  <a:t>運用現代的符號：一樣</a:t>
                </a:r>
                <a:r>
                  <a:rPr lang="en-US" sz="1800" dirty="0" err="1">
                    <a:latin typeface="Cambria Math" panose="02040503050406030204" pitchFamily="18" charset="0"/>
                  </a:rPr>
                  <a:t>以能階量子數</a:t>
                </a:r>
                <a14:m>
                  <m:oMath xmlns:m="http://schemas.openxmlformats.org/officeDocument/2006/math">
                    <m:r>
                      <a:rPr lang="en-US" sz="1800" b="0" i="1" smtClean="0">
                        <a:latin typeface="Cambria Math" panose="02040503050406030204" pitchFamily="18" charset="0"/>
                      </a:rPr>
                      <m:t>𝑛</m:t>
                    </m:r>
                  </m:oMath>
                </a14:m>
                <a:r>
                  <a:rPr lang="en-US" sz="1800" dirty="0" err="1">
                    <a:latin typeface="Cambria Math" panose="02040503050406030204" pitchFamily="18" charset="0"/>
                  </a:rPr>
                  <a:t>為足標</a:t>
                </a:r>
                <a:r>
                  <a:rPr lang="en-US" sz="1800" dirty="0">
                    <a:latin typeface="Cambria Math" panose="02040503050406030204" pitchFamily="18" charset="0"/>
                  </a:rPr>
                  <a:t>。</a:t>
                </a:r>
              </a:p>
            </p:txBody>
          </p:sp>
        </mc:Choice>
        <mc:Fallback xmlns="">
          <p:sp>
            <p:nvSpPr>
              <p:cNvPr id="5" name="TextBox 4">
                <a:extLst>
                  <a:ext uri="{FF2B5EF4-FFF2-40B4-BE49-F238E27FC236}">
                    <a16:creationId xmlns:a16="http://schemas.microsoft.com/office/drawing/2014/main" id="{13C825E4-5AFD-FA1F-9C28-A39B792256C5}"/>
                  </a:ext>
                </a:extLst>
              </p:cNvPr>
              <p:cNvSpPr txBox="1">
                <a:spLocks noRot="1" noChangeAspect="1" noMove="1" noResize="1" noEditPoints="1" noAdjustHandles="1" noChangeArrowheads="1" noChangeShapeType="1" noTextEdit="1"/>
              </p:cNvSpPr>
              <p:nvPr/>
            </p:nvSpPr>
            <p:spPr>
              <a:xfrm>
                <a:off x="1162401" y="734040"/>
                <a:ext cx="5184576" cy="369332"/>
              </a:xfrm>
              <a:prstGeom prst="rect">
                <a:avLst/>
              </a:prstGeom>
              <a:blipFill>
                <a:blip r:embed="rId4"/>
                <a:stretch>
                  <a:fillRect l="-978" t="-6667" b="-23333"/>
                </a:stretch>
              </a:blipFill>
            </p:spPr>
            <p:txBody>
              <a:bodyPr/>
              <a:lstStyle/>
              <a:p>
                <a:r>
                  <a:rPr lang="en-US">
                    <a:noFill/>
                  </a:rPr>
                  <a:t> </a:t>
                </a:r>
              </a:p>
            </p:txBody>
          </p:sp>
        </mc:Fallback>
      </mc:AlternateContent>
      <p:pic>
        <p:nvPicPr>
          <p:cNvPr id="6" name="Picture 2" descr="F15_05">
            <a:extLst>
              <a:ext uri="{FF2B5EF4-FFF2-40B4-BE49-F238E27FC236}">
                <a16:creationId xmlns:a16="http://schemas.microsoft.com/office/drawing/2014/main" id="{BFE07BE0-EA62-4A7F-3567-585DD1841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6156176" y="543929"/>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297FC23-DE98-5A6F-0943-0AB9CB1DFBDE}"/>
              </a:ext>
            </a:extLst>
          </p:cNvPr>
          <p:cNvSpPr txBox="1"/>
          <p:nvPr/>
        </p:nvSpPr>
        <p:spPr>
          <a:xfrm>
            <a:off x="1162401" y="5895449"/>
            <a:ext cx="4338894" cy="369332"/>
          </a:xfrm>
          <a:prstGeom prst="rect">
            <a:avLst/>
          </a:prstGeom>
          <a:noFill/>
        </p:spPr>
        <p:txBody>
          <a:bodyPr wrap="square" rtlCol="0">
            <a:spAutoFit/>
          </a:bodyPr>
          <a:lstStyle/>
          <a:p>
            <a:pPr algn="l"/>
            <a:r>
              <a:rPr lang="en-US" sz="1800" dirty="0" err="1">
                <a:latin typeface="Cambria Math" panose="02040503050406030204" pitchFamily="18" charset="0"/>
              </a:rPr>
              <a:t>注意它們都是Hermitian</a:t>
            </a:r>
            <a:r>
              <a:rPr lang="en-US" sz="1800" dirty="0">
                <a:latin typeface="Cambria Math" panose="02040503050406030204" pitchFamily="18" charset="0"/>
              </a:rPr>
              <a:t> Matrices.</a:t>
            </a:r>
          </a:p>
        </p:txBody>
      </p:sp>
      <p:sp>
        <p:nvSpPr>
          <p:cNvPr id="16" name="TextBox 15">
            <a:extLst>
              <a:ext uri="{FF2B5EF4-FFF2-40B4-BE49-F238E27FC236}">
                <a16:creationId xmlns:a16="http://schemas.microsoft.com/office/drawing/2014/main" id="{B017AA64-8EA8-E6A0-1235-79133ABC333F}"/>
              </a:ext>
            </a:extLst>
          </p:cNvPr>
          <p:cNvSpPr txBox="1"/>
          <p:nvPr/>
        </p:nvSpPr>
        <p:spPr>
          <a:xfrm>
            <a:off x="1162401" y="1282461"/>
            <a:ext cx="4369118" cy="369332"/>
          </a:xfrm>
          <a:prstGeom prst="rect">
            <a:avLst/>
          </a:prstGeom>
          <a:noFill/>
        </p:spPr>
        <p:txBody>
          <a:bodyPr wrap="square" rtlCol="0">
            <a:spAutoFit/>
          </a:bodyPr>
          <a:lstStyle/>
          <a:p>
            <a:pPr algn="l"/>
            <a:r>
              <a:rPr lang="en-US" sz="1800" dirty="0" err="1">
                <a:latin typeface="Cambria Math" panose="02040503050406030204" pitchFamily="18" charset="0"/>
              </a:rPr>
              <a:t>量子簡諧振盪器的位置矩陣</a:t>
            </a:r>
            <a:r>
              <a:rPr lang="en-US" sz="1800" dirty="0">
                <a:latin typeface="Cambria Math" panose="02040503050406030204" pitchFamily="18" charset="0"/>
              </a:rPr>
              <a:t>：</a:t>
            </a:r>
          </a:p>
        </p:txBody>
      </p:sp>
      <p:sp>
        <p:nvSpPr>
          <p:cNvPr id="17" name="TextBox 16">
            <a:extLst>
              <a:ext uri="{FF2B5EF4-FFF2-40B4-BE49-F238E27FC236}">
                <a16:creationId xmlns:a16="http://schemas.microsoft.com/office/drawing/2014/main" id="{73B09243-7E12-0C0F-A7F8-0D6BCCB7915B}"/>
              </a:ext>
            </a:extLst>
          </p:cNvPr>
          <p:cNvSpPr txBox="1"/>
          <p:nvPr/>
        </p:nvSpPr>
        <p:spPr>
          <a:xfrm>
            <a:off x="1151447" y="3607756"/>
            <a:ext cx="4369118" cy="369332"/>
          </a:xfrm>
          <a:prstGeom prst="rect">
            <a:avLst/>
          </a:prstGeom>
          <a:noFill/>
        </p:spPr>
        <p:txBody>
          <a:bodyPr wrap="square" rtlCol="0">
            <a:spAutoFit/>
          </a:bodyPr>
          <a:lstStyle/>
          <a:p>
            <a:pPr algn="l"/>
            <a:r>
              <a:rPr lang="en-US" sz="1800" dirty="0" err="1">
                <a:latin typeface="Cambria Math" panose="02040503050406030204" pitchFamily="18" charset="0"/>
              </a:rPr>
              <a:t>動量矩陣</a:t>
            </a:r>
            <a:r>
              <a:rPr lang="en-US" sz="1800" dirty="0">
                <a:latin typeface="Cambria Math" panose="02040503050406030204" pitchFamily="18" charset="0"/>
              </a:rPr>
              <a:t>：</a:t>
            </a:r>
          </a:p>
        </p:txBody>
      </p:sp>
      <p:sp>
        <p:nvSpPr>
          <p:cNvPr id="18" name="Rectangle 17">
            <a:extLst>
              <a:ext uri="{FF2B5EF4-FFF2-40B4-BE49-F238E27FC236}">
                <a16:creationId xmlns:a16="http://schemas.microsoft.com/office/drawing/2014/main" id="{4E920074-5C03-13C2-8055-8CC7C0086DB1}"/>
              </a:ext>
            </a:extLst>
          </p:cNvPr>
          <p:cNvSpPr/>
          <p:nvPr/>
        </p:nvSpPr>
        <p:spPr>
          <a:xfrm>
            <a:off x="6161653" y="1372697"/>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E:\Media\Images\chapter40\4006.jpg">
            <a:extLst>
              <a:ext uri="{FF2B5EF4-FFF2-40B4-BE49-F238E27FC236}">
                <a16:creationId xmlns:a16="http://schemas.microsoft.com/office/drawing/2014/main" id="{0CE9E3DC-656B-32A7-C1A9-D1A2CC63F4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08"/>
          <a:stretch/>
        </p:blipFill>
        <p:spPr bwMode="auto">
          <a:xfrm>
            <a:off x="6448931" y="1376978"/>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BAA78D3-9D2F-0E7A-EDF4-4D792C26CD26}"/>
                  </a:ext>
                </a:extLst>
              </p:cNvPr>
              <p:cNvSpPr txBox="1"/>
              <p:nvPr/>
            </p:nvSpPr>
            <p:spPr>
              <a:xfrm>
                <a:off x="6365009" y="3083784"/>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0" name="TextBox 19">
                <a:extLst>
                  <a:ext uri="{FF2B5EF4-FFF2-40B4-BE49-F238E27FC236}">
                    <a16:creationId xmlns:a16="http://schemas.microsoft.com/office/drawing/2014/main" id="{BBAA78D3-9D2F-0E7A-EDF4-4D792C26CD26}"/>
                  </a:ext>
                </a:extLst>
              </p:cNvPr>
              <p:cNvSpPr txBox="1">
                <a:spLocks noRot="1" noChangeAspect="1" noMove="1" noResize="1" noEditPoints="1" noAdjustHandles="1" noChangeArrowheads="1" noChangeShapeType="1" noTextEdit="1"/>
              </p:cNvSpPr>
              <p:nvPr/>
            </p:nvSpPr>
            <p:spPr>
              <a:xfrm>
                <a:off x="6365009" y="3083784"/>
                <a:ext cx="309502" cy="307777"/>
              </a:xfrm>
              <a:prstGeom prst="rect">
                <a:avLst/>
              </a:prstGeom>
              <a:blipFill>
                <a:blip r:embed="rId7"/>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5A71641-4046-0469-DBB4-D5B9EC137811}"/>
                  </a:ext>
                </a:extLst>
              </p:cNvPr>
              <p:cNvSpPr txBox="1"/>
              <p:nvPr/>
            </p:nvSpPr>
            <p:spPr>
              <a:xfrm flipH="1">
                <a:off x="6315664" y="2668621"/>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1" name="TextBox 20">
                <a:extLst>
                  <a:ext uri="{FF2B5EF4-FFF2-40B4-BE49-F238E27FC236}">
                    <a16:creationId xmlns:a16="http://schemas.microsoft.com/office/drawing/2014/main" id="{E5A71641-4046-0469-DBB4-D5B9EC137811}"/>
                  </a:ext>
                </a:extLst>
              </p:cNvPr>
              <p:cNvSpPr txBox="1">
                <a:spLocks noRot="1" noChangeAspect="1" noMove="1" noResize="1" noEditPoints="1" noAdjustHandles="1" noChangeArrowheads="1" noChangeShapeType="1" noTextEdit="1"/>
              </p:cNvSpPr>
              <p:nvPr/>
            </p:nvSpPr>
            <p:spPr>
              <a:xfrm flipH="1">
                <a:off x="6315664" y="2668621"/>
                <a:ext cx="430889" cy="307777"/>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89F84DF-48E0-989C-6A3A-0263D05DFAD0}"/>
                  </a:ext>
                </a:extLst>
              </p:cNvPr>
              <p:cNvSpPr txBox="1"/>
              <p:nvPr/>
            </p:nvSpPr>
            <p:spPr>
              <a:xfrm>
                <a:off x="6301684" y="2274048"/>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2" name="TextBox 21">
                <a:extLst>
                  <a:ext uri="{FF2B5EF4-FFF2-40B4-BE49-F238E27FC236}">
                    <a16:creationId xmlns:a16="http://schemas.microsoft.com/office/drawing/2014/main" id="{789F84DF-48E0-989C-6A3A-0263D05DFAD0}"/>
                  </a:ext>
                </a:extLst>
              </p:cNvPr>
              <p:cNvSpPr txBox="1">
                <a:spLocks noRot="1" noChangeAspect="1" noMove="1" noResize="1" noEditPoints="1" noAdjustHandles="1" noChangeArrowheads="1" noChangeShapeType="1" noTextEdit="1"/>
              </p:cNvSpPr>
              <p:nvPr/>
            </p:nvSpPr>
            <p:spPr>
              <a:xfrm>
                <a:off x="6301684" y="2274048"/>
                <a:ext cx="416439" cy="307777"/>
              </a:xfrm>
              <a:prstGeom prst="rect">
                <a:avLst/>
              </a:prstGeom>
              <a:blipFill>
                <a:blip r:embed="rId9"/>
                <a:stretch>
                  <a:fillRect r="-30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4E4E496-ECA3-68A1-DA76-EEA69BE24745}"/>
                  </a:ext>
                </a:extLst>
              </p:cNvPr>
              <p:cNvSpPr txBox="1"/>
              <p:nvPr/>
            </p:nvSpPr>
            <p:spPr>
              <a:xfrm>
                <a:off x="6286237" y="1937634"/>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3" name="TextBox 22">
                <a:extLst>
                  <a:ext uri="{FF2B5EF4-FFF2-40B4-BE49-F238E27FC236}">
                    <a16:creationId xmlns:a16="http://schemas.microsoft.com/office/drawing/2014/main" id="{24E4E496-ECA3-68A1-DA76-EEA69BE24745}"/>
                  </a:ext>
                </a:extLst>
              </p:cNvPr>
              <p:cNvSpPr txBox="1">
                <a:spLocks noRot="1" noChangeAspect="1" noMove="1" noResize="1" noEditPoints="1" noAdjustHandles="1" noChangeArrowheads="1" noChangeShapeType="1" noTextEdit="1"/>
              </p:cNvSpPr>
              <p:nvPr/>
            </p:nvSpPr>
            <p:spPr>
              <a:xfrm>
                <a:off x="6286237" y="1937634"/>
                <a:ext cx="467835" cy="307777"/>
              </a:xfrm>
              <a:prstGeom prst="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44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2F91D-FD64-0932-8ABB-C54B8C0B1F5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A496913-AE95-7795-89C7-DE6AF0BF049E}"/>
                  </a:ext>
                </a:extLst>
              </p:cNvPr>
              <p:cNvSpPr txBox="1"/>
              <p:nvPr/>
            </p:nvSpPr>
            <p:spPr>
              <a:xfrm>
                <a:off x="1343844" y="2205558"/>
                <a:ext cx="4462440" cy="97590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
                              </m:e>
                            </m:m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3</m:t>
                                      </m:r>
                                      <m: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𝜈</m:t>
                                      </m:r>
                                    </m:e>
                                    <m:e>
                                      <m:r>
                                        <a:rPr lang="en-US" sz="1800" b="0" i="1" smtClean="0">
                                          <a:latin typeface="Cambria Math" panose="02040503050406030204" pitchFamily="18" charset="0"/>
                                          <a:ea typeface="Cambria Math" panose="02040503050406030204" pitchFamily="18" charset="0"/>
                                        </a:rPr>
                                        <m:t>⋯</m:t>
                                      </m:r>
                                    </m:e>
                                  </m:mr>
                                  <m:mr>
                                    <m:e>
                                      <m:r>
                                        <a:rPr lang="en-US" sz="1800" b="0" i="1" smtClean="0">
                                          <a:latin typeface="Cambria Math" panose="02040503050406030204" pitchFamily="18" charset="0"/>
                                          <a:ea typeface="Cambria Math" panose="02040503050406030204" pitchFamily="18" charset="0"/>
                                        </a:rPr>
                                        <m:t>⋮</m:t>
                                      </m:r>
                                    </m:e>
                                    <m:e>
                                      <m:r>
                                        <a:rPr lang="en-US" sz="1800" b="0" i="1" smtClean="0">
                                          <a:latin typeface="Cambria Math" panose="02040503050406030204" pitchFamily="18" charset="0"/>
                                          <a:ea typeface="Cambria Math" panose="02040503050406030204" pitchFamily="18" charset="0"/>
                                        </a:rPr>
                                        <m:t>⋱</m:t>
                                      </m:r>
                                    </m:e>
                                  </m:mr>
                                </m:m>
                              </m:e>
                            </m:mr>
                          </m:m>
                        </m:e>
                      </m:d>
                    </m:oMath>
                  </m:oMathPara>
                </a14:m>
                <a:endParaRPr lang="en-TW" sz="1800" b="0" dirty="0">
                  <a:latin typeface="Cambria Math"/>
                </a:endParaRPr>
              </a:p>
            </p:txBody>
          </p:sp>
        </mc:Choice>
        <mc:Fallback xmlns="">
          <p:sp>
            <p:nvSpPr>
              <p:cNvPr id="4" name="TextBox 3">
                <a:extLst>
                  <a:ext uri="{FF2B5EF4-FFF2-40B4-BE49-F238E27FC236}">
                    <a16:creationId xmlns:a16="http://schemas.microsoft.com/office/drawing/2014/main" id="{3A496913-AE95-7795-89C7-DE6AF0BF049E}"/>
                  </a:ext>
                </a:extLst>
              </p:cNvPr>
              <p:cNvSpPr txBox="1">
                <a:spLocks noRot="1" noChangeAspect="1" noMove="1" noResize="1" noEditPoints="1" noAdjustHandles="1" noChangeArrowheads="1" noChangeShapeType="1" noTextEdit="1"/>
              </p:cNvSpPr>
              <p:nvPr/>
            </p:nvSpPr>
            <p:spPr>
              <a:xfrm>
                <a:off x="1343844" y="2205558"/>
                <a:ext cx="4462440" cy="975908"/>
              </a:xfrm>
              <a:prstGeom prst="rect">
                <a:avLst/>
              </a:prstGeom>
              <a:blipFill>
                <a:blip r:embed="rId2"/>
                <a:stretch>
                  <a:fillRect l="-568" t="-5128" b="-15385"/>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CDA772A7-E5D0-BEDF-B51E-08C58605E3AA}"/>
              </a:ext>
            </a:extLst>
          </p:cNvPr>
          <p:cNvSpPr/>
          <p:nvPr/>
        </p:nvSpPr>
        <p:spPr>
          <a:xfrm>
            <a:off x="6660986" y="2128575"/>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E:\Media\Images\chapter40\4006.jpg">
            <a:extLst>
              <a:ext uri="{FF2B5EF4-FFF2-40B4-BE49-F238E27FC236}">
                <a16:creationId xmlns:a16="http://schemas.microsoft.com/office/drawing/2014/main" id="{FEAE5B0C-3D91-E9B0-31A5-1FA29B90B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8"/>
          <a:stretch/>
        </p:blipFill>
        <p:spPr bwMode="auto">
          <a:xfrm>
            <a:off x="6948264" y="2132856"/>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7680BA-6D2E-F170-EBF7-03D54B5EA7F6}"/>
                  </a:ext>
                </a:extLst>
              </p:cNvPr>
              <p:cNvSpPr txBox="1"/>
              <p:nvPr/>
            </p:nvSpPr>
            <p:spPr>
              <a:xfrm>
                <a:off x="6864342" y="3839662"/>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9" name="TextBox 8">
                <a:extLst>
                  <a:ext uri="{FF2B5EF4-FFF2-40B4-BE49-F238E27FC236}">
                    <a16:creationId xmlns:a16="http://schemas.microsoft.com/office/drawing/2014/main" id="{5B7680BA-6D2E-F170-EBF7-03D54B5EA7F6}"/>
                  </a:ext>
                </a:extLst>
              </p:cNvPr>
              <p:cNvSpPr txBox="1">
                <a:spLocks noRot="1" noChangeAspect="1" noMove="1" noResize="1" noEditPoints="1" noAdjustHandles="1" noChangeArrowheads="1" noChangeShapeType="1" noTextEdit="1"/>
              </p:cNvSpPr>
              <p:nvPr/>
            </p:nvSpPr>
            <p:spPr>
              <a:xfrm>
                <a:off x="6864342" y="3839662"/>
                <a:ext cx="309502" cy="307777"/>
              </a:xfrm>
              <a:prstGeom prst="rect">
                <a:avLst/>
              </a:prstGeom>
              <a:blipFill>
                <a:blip r:embed="rId4"/>
                <a:stretch>
                  <a:fillRect r="-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AD676F-9613-814D-1B46-CB7B7B415DEA}"/>
                  </a:ext>
                </a:extLst>
              </p:cNvPr>
              <p:cNvSpPr txBox="1"/>
              <p:nvPr/>
            </p:nvSpPr>
            <p:spPr>
              <a:xfrm flipH="1">
                <a:off x="6814997" y="3424499"/>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0" name="TextBox 9">
                <a:extLst>
                  <a:ext uri="{FF2B5EF4-FFF2-40B4-BE49-F238E27FC236}">
                    <a16:creationId xmlns:a16="http://schemas.microsoft.com/office/drawing/2014/main" id="{29AD676F-9613-814D-1B46-CB7B7B415DEA}"/>
                  </a:ext>
                </a:extLst>
              </p:cNvPr>
              <p:cNvSpPr txBox="1">
                <a:spLocks noRot="1" noChangeAspect="1" noMove="1" noResize="1" noEditPoints="1" noAdjustHandles="1" noChangeArrowheads="1" noChangeShapeType="1" noTextEdit="1"/>
              </p:cNvSpPr>
              <p:nvPr/>
            </p:nvSpPr>
            <p:spPr>
              <a:xfrm flipH="1">
                <a:off x="6814997" y="3424499"/>
                <a:ext cx="430889" cy="307777"/>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6FEEC1-2A09-49E7-07BE-68F7DD1E6F10}"/>
                  </a:ext>
                </a:extLst>
              </p:cNvPr>
              <p:cNvSpPr txBox="1"/>
              <p:nvPr/>
            </p:nvSpPr>
            <p:spPr>
              <a:xfrm>
                <a:off x="6801017" y="3029926"/>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1" name="TextBox 10">
                <a:extLst>
                  <a:ext uri="{FF2B5EF4-FFF2-40B4-BE49-F238E27FC236}">
                    <a16:creationId xmlns:a16="http://schemas.microsoft.com/office/drawing/2014/main" id="{106FEEC1-2A09-49E7-07BE-68F7DD1E6F10}"/>
                  </a:ext>
                </a:extLst>
              </p:cNvPr>
              <p:cNvSpPr txBox="1">
                <a:spLocks noRot="1" noChangeAspect="1" noMove="1" noResize="1" noEditPoints="1" noAdjustHandles="1" noChangeArrowheads="1" noChangeShapeType="1" noTextEdit="1"/>
              </p:cNvSpPr>
              <p:nvPr/>
            </p:nvSpPr>
            <p:spPr>
              <a:xfrm>
                <a:off x="6801017" y="3029926"/>
                <a:ext cx="416439" cy="307777"/>
              </a:xfrm>
              <a:prstGeom prst="rect">
                <a:avLst/>
              </a:prstGeom>
              <a:blipFill>
                <a:blip r:embed="rId6"/>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3EADBB-6528-986A-39D9-FDBBEF0669C8}"/>
                  </a:ext>
                </a:extLst>
              </p:cNvPr>
              <p:cNvSpPr txBox="1"/>
              <p:nvPr/>
            </p:nvSpPr>
            <p:spPr>
              <a:xfrm>
                <a:off x="6785570" y="2693512"/>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2" name="TextBox 11">
                <a:extLst>
                  <a:ext uri="{FF2B5EF4-FFF2-40B4-BE49-F238E27FC236}">
                    <a16:creationId xmlns:a16="http://schemas.microsoft.com/office/drawing/2014/main" id="{AF3EADBB-6528-986A-39D9-FDBBEF0669C8}"/>
                  </a:ext>
                </a:extLst>
              </p:cNvPr>
              <p:cNvSpPr txBox="1">
                <a:spLocks noRot="1" noChangeAspect="1" noMove="1" noResize="1" noEditPoints="1" noAdjustHandles="1" noChangeArrowheads="1" noChangeShapeType="1" noTextEdit="1"/>
              </p:cNvSpPr>
              <p:nvPr/>
            </p:nvSpPr>
            <p:spPr>
              <a:xfrm>
                <a:off x="6785570" y="2693512"/>
                <a:ext cx="467835" cy="307777"/>
              </a:xfrm>
              <a:prstGeom prst="rect">
                <a:avLst/>
              </a:prstGeom>
              <a:blipFill>
                <a:blip r:embed="rId7"/>
                <a:stretch>
                  <a:fillRect/>
                </a:stretch>
              </a:blipFill>
              <a:ln>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3DC528AD-5D45-B38A-7979-B2F939BB0904}"/>
              </a:ext>
            </a:extLst>
          </p:cNvPr>
          <p:cNvSpPr txBox="1"/>
          <p:nvPr/>
        </p:nvSpPr>
        <p:spPr>
          <a:xfrm>
            <a:off x="1303244" y="3380249"/>
            <a:ext cx="5914212" cy="369332"/>
          </a:xfrm>
          <a:prstGeom prst="rect">
            <a:avLst/>
          </a:prstGeom>
          <a:noFill/>
        </p:spPr>
        <p:txBody>
          <a:bodyPr wrap="square" rtlCol="0">
            <a:spAutoFit/>
          </a:bodyPr>
          <a:lstStyle/>
          <a:p>
            <a:pPr algn="l"/>
            <a:r>
              <a:rPr lang="en-US" sz="1800" dirty="0" err="1">
                <a:latin typeface="Cambria Math" panose="02040503050406030204" pitchFamily="18" charset="0"/>
              </a:rPr>
              <a:t>能量表格在以能階量子數為足標時是對角化的</a:t>
            </a:r>
            <a:r>
              <a:rPr lang="en-US" sz="1800" dirty="0">
                <a:latin typeface="Cambria Math" panose="02040503050406030204" pitchFamily="18" charset="0"/>
              </a:rPr>
              <a:t>！</a:t>
            </a:r>
          </a:p>
        </p:txBody>
      </p:sp>
      <p:sp>
        <p:nvSpPr>
          <p:cNvPr id="14" name="TextBox 13">
            <a:extLst>
              <a:ext uri="{FF2B5EF4-FFF2-40B4-BE49-F238E27FC236}">
                <a16:creationId xmlns:a16="http://schemas.microsoft.com/office/drawing/2014/main" id="{A6BE3FDD-5BE8-0C83-F8A3-992263D7206E}"/>
              </a:ext>
            </a:extLst>
          </p:cNvPr>
          <p:cNvSpPr txBox="1"/>
          <p:nvPr/>
        </p:nvSpPr>
        <p:spPr>
          <a:xfrm>
            <a:off x="1277069" y="3870865"/>
            <a:ext cx="5317284" cy="369332"/>
          </a:xfrm>
          <a:prstGeom prst="rect">
            <a:avLst/>
          </a:prstGeom>
          <a:noFill/>
        </p:spPr>
        <p:txBody>
          <a:bodyPr wrap="square" rtlCol="0">
            <a:spAutoFit/>
          </a:bodyPr>
          <a:lstStyle/>
          <a:p>
            <a:pPr algn="l"/>
            <a:r>
              <a:rPr lang="en-US" sz="1800" dirty="0" err="1">
                <a:latin typeface="Cambria Math" panose="02040503050406030204" pitchFamily="18" charset="0"/>
              </a:rPr>
              <a:t>基底是能量矩陣的本徵向量Eigenvectors</a:t>
            </a:r>
            <a:r>
              <a:rPr lang="en-US" sz="1800" dirty="0">
                <a:latin typeface="Cambria Math" panose="02040503050406030204" pitchFamily="18" charset="0"/>
              </a:rPr>
              <a:t>。</a:t>
            </a:r>
          </a:p>
        </p:txBody>
      </p:sp>
      <p:sp>
        <p:nvSpPr>
          <p:cNvPr id="16" name="TextBox 15">
            <a:extLst>
              <a:ext uri="{FF2B5EF4-FFF2-40B4-BE49-F238E27FC236}">
                <a16:creationId xmlns:a16="http://schemas.microsoft.com/office/drawing/2014/main" id="{8C6764E1-38B2-2ACF-34E3-B25BA770D80B}"/>
              </a:ext>
            </a:extLst>
          </p:cNvPr>
          <p:cNvSpPr txBox="1"/>
          <p:nvPr/>
        </p:nvSpPr>
        <p:spPr>
          <a:xfrm>
            <a:off x="1034052" y="1643402"/>
            <a:ext cx="6840760" cy="369332"/>
          </a:xfrm>
          <a:prstGeom prst="rect">
            <a:avLst/>
          </a:prstGeom>
          <a:noFill/>
        </p:spPr>
        <p:txBody>
          <a:bodyPr wrap="square" rtlCol="0">
            <a:spAutoFit/>
          </a:bodyPr>
          <a:lstStyle/>
          <a:p>
            <a:pPr algn="l"/>
            <a:r>
              <a:rPr lang="en-US" sz="1800" dirty="0">
                <a:latin typeface="Cambria Math" panose="02040503050406030204" pitchFamily="18" charset="0"/>
              </a:rPr>
              <a:t>1. </a:t>
            </a:r>
            <a:r>
              <a:rPr lang="en-US" sz="1800" dirty="0" err="1">
                <a:latin typeface="Cambria Math" panose="02040503050406030204" pitchFamily="18" charset="0"/>
              </a:rPr>
              <a:t>能量矩陣與位置矩陣及動量矩陣保持古典物理中的代數關係</a:t>
            </a:r>
            <a:r>
              <a:rPr lang="en-US" sz="1800" dirty="0">
                <a:latin typeface="Cambria Math" panose="02040503050406030204" pitchFamily="18" charset="0"/>
              </a:rPr>
              <a:t>！</a:t>
            </a:r>
          </a:p>
        </p:txBody>
      </p:sp>
      <p:sp>
        <p:nvSpPr>
          <p:cNvPr id="17" name="TextBox 16">
            <a:extLst>
              <a:ext uri="{FF2B5EF4-FFF2-40B4-BE49-F238E27FC236}">
                <a16:creationId xmlns:a16="http://schemas.microsoft.com/office/drawing/2014/main" id="{1BCC50D9-30AF-644A-ED6B-77058DCF7913}"/>
              </a:ext>
            </a:extLst>
          </p:cNvPr>
          <p:cNvSpPr txBox="1"/>
          <p:nvPr/>
        </p:nvSpPr>
        <p:spPr>
          <a:xfrm>
            <a:off x="1036486" y="921897"/>
            <a:ext cx="4176464" cy="369332"/>
          </a:xfrm>
          <a:prstGeom prst="rect">
            <a:avLst/>
          </a:prstGeom>
          <a:noFill/>
        </p:spPr>
        <p:txBody>
          <a:bodyPr wrap="square" rtlCol="0">
            <a:spAutoFit/>
          </a:bodyPr>
          <a:lstStyle/>
          <a:p>
            <a:pPr algn="l"/>
            <a:r>
              <a:rPr lang="en-US" sz="1800" dirty="0" err="1">
                <a:latin typeface="Cambria Math" panose="02040503050406030204" pitchFamily="18" charset="0"/>
              </a:rPr>
              <a:t>在何種意義上，這些物理量是矩陣呢</a:t>
            </a:r>
            <a:r>
              <a:rPr lang="en-US" sz="1800" dirty="0">
                <a:latin typeface="Cambria Math" panose="02040503050406030204" pitchFamily="18" charset="0"/>
              </a:rPr>
              <a:t>？</a:t>
            </a:r>
          </a:p>
        </p:txBody>
      </p:sp>
    </p:spTree>
    <p:extLst>
      <p:ext uri="{BB962C8B-B14F-4D97-AF65-F5344CB8AC3E}">
        <p14:creationId xmlns:p14="http://schemas.microsoft.com/office/powerpoint/2010/main" val="11874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6E1E19-1C2A-345B-B4E5-CEF84CB4C0C8}"/>
              </a:ext>
            </a:extLst>
          </p:cNvPr>
          <p:cNvSpPr txBox="1"/>
          <p:nvPr/>
        </p:nvSpPr>
        <p:spPr>
          <a:xfrm>
            <a:off x="1475656" y="1487490"/>
            <a:ext cx="5349890" cy="369332"/>
          </a:xfrm>
          <a:prstGeom prst="rect">
            <a:avLst/>
          </a:prstGeom>
          <a:noFill/>
        </p:spPr>
        <p:txBody>
          <a:bodyPr wrap="square" rtlCol="0">
            <a:spAutoFit/>
          </a:bodyPr>
          <a:lstStyle/>
          <a:p>
            <a:pPr algn="l"/>
            <a:r>
              <a:rPr lang="en-US" sz="1800" dirty="0" err="1">
                <a:latin typeface="Cambria Math" panose="02040503050406030204" pitchFamily="18" charset="0"/>
              </a:rPr>
              <a:t>海：此電子的位置沒有意義</a:t>
            </a:r>
            <a:r>
              <a:rPr lang="en-US" sz="1800" dirty="0">
                <a:latin typeface="Cambria Math" panose="02040503050406030204" pitchFamily="18" charset="0"/>
              </a:rPr>
              <a:t>，</a:t>
            </a:r>
          </a:p>
        </p:txBody>
      </p:sp>
      <p:sp>
        <p:nvSpPr>
          <p:cNvPr id="3" name="TextBox 2">
            <a:extLst>
              <a:ext uri="{FF2B5EF4-FFF2-40B4-BE49-F238E27FC236}">
                <a16:creationId xmlns:a16="http://schemas.microsoft.com/office/drawing/2014/main" id="{680EAD81-89E3-4ECB-4AAE-30F8567B7181}"/>
              </a:ext>
            </a:extLst>
          </p:cNvPr>
          <p:cNvSpPr txBox="1"/>
          <p:nvPr/>
        </p:nvSpPr>
        <p:spPr>
          <a:xfrm>
            <a:off x="1475656" y="2188860"/>
            <a:ext cx="4320480" cy="369332"/>
          </a:xfrm>
          <a:prstGeom prst="rect">
            <a:avLst/>
          </a:prstGeom>
          <a:noFill/>
        </p:spPr>
        <p:txBody>
          <a:bodyPr wrap="square" rtlCol="0">
            <a:spAutoFit/>
          </a:bodyPr>
          <a:lstStyle/>
          <a:p>
            <a:pPr algn="l"/>
            <a:r>
              <a:rPr lang="en-US" sz="1800" dirty="0" err="1">
                <a:latin typeface="Cambria Math" panose="02040503050406030204" pitchFamily="18" charset="0"/>
              </a:rPr>
              <a:t>但我們還是可以測量它的位置</a:t>
            </a:r>
            <a:r>
              <a:rPr lang="en-US" sz="1800" dirty="0">
                <a:latin typeface="Cambria Math" panose="02040503050406030204" pitchFamily="18" charset="0"/>
              </a:rPr>
              <a:t>，</a:t>
            </a:r>
          </a:p>
        </p:txBody>
      </p:sp>
      <p:sp>
        <p:nvSpPr>
          <p:cNvPr id="4" name="TextBox 3">
            <a:extLst>
              <a:ext uri="{FF2B5EF4-FFF2-40B4-BE49-F238E27FC236}">
                <a16:creationId xmlns:a16="http://schemas.microsoft.com/office/drawing/2014/main" id="{668D5519-D8F3-ABE7-7760-1227C2263D97}"/>
              </a:ext>
            </a:extLst>
          </p:cNvPr>
          <p:cNvSpPr txBox="1"/>
          <p:nvPr/>
        </p:nvSpPr>
        <p:spPr>
          <a:xfrm>
            <a:off x="1475656" y="2852936"/>
            <a:ext cx="4032448" cy="369332"/>
          </a:xfrm>
          <a:prstGeom prst="rect">
            <a:avLst/>
          </a:prstGeom>
          <a:noFill/>
        </p:spPr>
        <p:txBody>
          <a:bodyPr wrap="square" rtlCol="0">
            <a:spAutoFit/>
          </a:bodyPr>
          <a:lstStyle/>
          <a:p>
            <a:pPr algn="l"/>
            <a:r>
              <a:rPr lang="en-US" sz="1800" dirty="0" err="1">
                <a:latin typeface="Cambria Math" panose="02040503050406030204" pitchFamily="18" charset="0"/>
              </a:rPr>
              <a:t>海：或許測量結果沒有確定值</a:t>
            </a:r>
            <a:r>
              <a:rPr lang="en-US" sz="1800" dirty="0">
                <a:latin typeface="Cambria Math" panose="02040503050406030204" pitchFamily="18" charset="0"/>
              </a:rPr>
              <a:t>！</a:t>
            </a:r>
          </a:p>
        </p:txBody>
      </p:sp>
      <p:sp>
        <p:nvSpPr>
          <p:cNvPr id="5" name="TextBox 4">
            <a:extLst>
              <a:ext uri="{FF2B5EF4-FFF2-40B4-BE49-F238E27FC236}">
                <a16:creationId xmlns:a16="http://schemas.microsoft.com/office/drawing/2014/main" id="{619535BD-5AC7-2335-E9FD-B422F3A087D9}"/>
              </a:ext>
            </a:extLst>
          </p:cNvPr>
          <p:cNvSpPr txBox="1"/>
          <p:nvPr/>
        </p:nvSpPr>
        <p:spPr>
          <a:xfrm>
            <a:off x="1475656" y="3635530"/>
            <a:ext cx="7488832" cy="369332"/>
          </a:xfrm>
          <a:prstGeom prst="rect">
            <a:avLst/>
          </a:prstGeom>
          <a:noFill/>
        </p:spPr>
        <p:txBody>
          <a:bodyPr wrap="square" rtlCol="0">
            <a:spAutoFit/>
          </a:bodyPr>
          <a:lstStyle/>
          <a:p>
            <a:pPr algn="l"/>
            <a:r>
              <a:rPr lang="en-US" sz="1800" dirty="0" err="1">
                <a:latin typeface="Cambria Math" panose="02040503050406030204" pitchFamily="18" charset="0"/>
              </a:rPr>
              <a:t>好，那我們就在特定狀態下，就電子位置作測量，將結果取平均值</a:t>
            </a:r>
            <a:r>
              <a:rPr lang="en-US" sz="1800" dirty="0">
                <a:latin typeface="Cambria Math" panose="02040503050406030204" pitchFamily="18" charset="0"/>
              </a:rPr>
              <a:t>！</a:t>
            </a:r>
          </a:p>
        </p:txBody>
      </p:sp>
      <p:pic>
        <p:nvPicPr>
          <p:cNvPr id="6" name="Picture 2" descr="F15_05">
            <a:extLst>
              <a:ext uri="{FF2B5EF4-FFF2-40B4-BE49-F238E27FC236}">
                <a16:creationId xmlns:a16="http://schemas.microsoft.com/office/drawing/2014/main" id="{7007B485-60AC-A882-BFA3-2B49E1776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5516421" y="312906"/>
            <a:ext cx="2931168" cy="9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587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02455-4FB8-33CC-2B40-5BE3025ACF17}"/>
              </a:ext>
            </a:extLst>
          </p:cNvPr>
          <p:cNvSpPr txBox="1"/>
          <p:nvPr/>
        </p:nvSpPr>
        <p:spPr>
          <a:xfrm>
            <a:off x="1000404" y="476856"/>
            <a:ext cx="7704855" cy="369332"/>
          </a:xfrm>
          <a:prstGeom prst="rect">
            <a:avLst/>
          </a:prstGeom>
          <a:noFill/>
        </p:spPr>
        <p:txBody>
          <a:bodyPr wrap="square" rtlCol="0">
            <a:spAutoFit/>
          </a:bodyPr>
          <a:lstStyle/>
          <a:p>
            <a:pPr algn="l"/>
            <a:r>
              <a:rPr lang="en-US" sz="1800" dirty="0">
                <a:latin typeface="Cambria Math" panose="02040503050406030204" pitchFamily="18" charset="0"/>
              </a:rPr>
              <a:t>2. </a:t>
            </a:r>
            <a:r>
              <a:rPr lang="en-US" sz="1800" dirty="0" err="1">
                <a:latin typeface="Cambria Math" panose="02040503050406030204" pitchFamily="18" charset="0"/>
              </a:rPr>
              <a:t>測量物理量的平均值等於將物理量矩陣夾在兩個代表狀態的向量間</a:t>
            </a:r>
            <a:r>
              <a:rPr lang="en-US"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0DEB1E9-F705-48F1-7329-5B035FD606E2}"/>
                  </a:ext>
                </a:extLst>
              </p:cNvPr>
              <p:cNvSpPr txBox="1"/>
              <p:nvPr/>
            </p:nvSpPr>
            <p:spPr bwMode="auto">
              <a:xfrm>
                <a:off x="1011966" y="1480323"/>
                <a:ext cx="6768752" cy="1654107"/>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1,0,0,0,0</m:t>
                          </m:r>
                          <m:r>
                            <a:rPr lang="en-US" altLang="zh-TW" sz="1800" b="0" i="1" smtClean="0">
                              <a:latin typeface="Cambria Math" panose="02040503050406030204" pitchFamily="18" charset="0"/>
                              <a:ea typeface="Cambria Math" panose="02040503050406030204" pitchFamily="18" charset="0"/>
                            </a:rPr>
                            <m:t>⋯</m:t>
                          </m:r>
                        </m:e>
                      </m:d>
                      <m:rad>
                        <m:radPr>
                          <m:degHide m:val="on"/>
                          <m:ctrlPr>
                            <a:rPr lang="en-US" altLang="zh-TW" sz="1800" i="1">
                              <a:latin typeface="Cambria Math" panose="02040503050406030204" pitchFamily="18" charset="0"/>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e>
                      </m:rad>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e>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2</m:t>
                                          </m:r>
                                        </m:e>
                                      </m:rad>
                                    </m:e>
                                  </m:mr>
                                  <m:mr>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b="0" i="1" smtClean="0">
                                          <a:latin typeface="Cambria Math" panose="02040503050406030204" pitchFamily="18" charset="0"/>
                                        </a:rPr>
                                        <m:t>0</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
                              </m:e>
                            </m:m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mr>
                          </m:m>
                        </m:e>
                      </m:d>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ea typeface="Cambria Math" panose="02040503050406030204" pitchFamily="18" charset="0"/>
                                        </a:rPr>
                                        <m:t>⋮</m:t>
                                      </m:r>
                                    </m:e>
                                  </m:mr>
                                </m:m>
                              </m:e>
                            </m:mr>
                          </m:m>
                        </m:e>
                      </m:d>
                      <m:r>
                        <a:rPr lang="en-US" altLang="zh-TW" sz="1800" b="0" i="1" smtClean="0">
                          <a:latin typeface="Cambria Math" panose="02040503050406030204" pitchFamily="18" charset="0"/>
                        </a:rPr>
                        <m:t>=0</m:t>
                      </m:r>
                    </m:oMath>
                  </m:oMathPara>
                </a14:m>
                <a:endParaRPr lang="en-TW" sz="1800" dirty="0">
                  <a:cs typeface="Times New Roman" pitchFamily="18" charset="0"/>
                </a:endParaRPr>
              </a:p>
            </p:txBody>
          </p:sp>
        </mc:Choice>
        <mc:Fallback xmlns="">
          <p:sp>
            <p:nvSpPr>
              <p:cNvPr id="3" name="TextBox 2">
                <a:extLst>
                  <a:ext uri="{FF2B5EF4-FFF2-40B4-BE49-F238E27FC236}">
                    <a16:creationId xmlns:a16="http://schemas.microsoft.com/office/drawing/2014/main" id="{E0DEB1E9-F705-48F1-7329-5B035FD606E2}"/>
                  </a:ext>
                </a:extLst>
              </p:cNvPr>
              <p:cNvSpPr txBox="1">
                <a:spLocks noRot="1" noChangeAspect="1" noMove="1" noResize="1" noEditPoints="1" noAdjustHandles="1" noChangeArrowheads="1" noChangeShapeType="1" noTextEdit="1"/>
              </p:cNvSpPr>
              <p:nvPr/>
            </p:nvSpPr>
            <p:spPr bwMode="auto">
              <a:xfrm>
                <a:off x="1011966" y="1480323"/>
                <a:ext cx="6768752" cy="1654107"/>
              </a:xfrm>
              <a:prstGeom prst="rect">
                <a:avLst/>
              </a:prstGeom>
              <a:blipFill>
                <a:blip r:embed="rId2"/>
                <a:stretch>
                  <a:fillRect b="-381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09469F-E13F-12FE-1458-6A94489A9446}"/>
                  </a:ext>
                </a:extLst>
              </p:cNvPr>
              <p:cNvSpPr txBox="1"/>
              <p:nvPr/>
            </p:nvSpPr>
            <p:spPr>
              <a:xfrm>
                <a:off x="1022919" y="1042111"/>
                <a:ext cx="4572000" cy="369332"/>
              </a:xfrm>
              <a:prstGeom prst="rect">
                <a:avLst/>
              </a:prstGeom>
              <a:noFill/>
            </p:spPr>
            <p:txBody>
              <a:bodyPr wrap="square">
                <a:spAutoFit/>
              </a:bodyPr>
              <a:lstStyle/>
              <a:p>
                <a:r>
                  <a:rPr lang="zh-TW" altLang="en-US" sz="1800" b="0" dirty="0"/>
                  <a:t>以基態</a:t>
                </a:r>
                <a14:m>
                  <m:oMath xmlns:m="http://schemas.openxmlformats.org/officeDocument/2006/math">
                    <m:r>
                      <a:rPr lang="en-US" altLang="zh-TW" sz="1800" b="0" i="1" smtClean="0">
                        <a:latin typeface="Cambria Math" panose="02040503050406030204" pitchFamily="18" charset="0"/>
                      </a:rPr>
                      <m:t>𝑛</m:t>
                    </m:r>
                    <m:r>
                      <a:rPr lang="en-US" altLang="zh-TW" sz="1800" b="0" i="1" smtClean="0">
                        <a:latin typeface="Cambria Math" panose="02040503050406030204" pitchFamily="18" charset="0"/>
                      </a:rPr>
                      <m:t>=1</m:t>
                    </m:r>
                  </m:oMath>
                </a14:m>
                <a:r>
                  <a:rPr lang="en-US" sz="1800" dirty="0"/>
                  <a:t>為例：</a:t>
                </a:r>
              </a:p>
            </p:txBody>
          </p:sp>
        </mc:Choice>
        <mc:Fallback xmlns="">
          <p:sp>
            <p:nvSpPr>
              <p:cNvPr id="5" name="TextBox 4">
                <a:extLst>
                  <a:ext uri="{FF2B5EF4-FFF2-40B4-BE49-F238E27FC236}">
                    <a16:creationId xmlns:a16="http://schemas.microsoft.com/office/drawing/2014/main" id="{3E09469F-E13F-12FE-1458-6A94489A9446}"/>
                  </a:ext>
                </a:extLst>
              </p:cNvPr>
              <p:cNvSpPr txBox="1">
                <a:spLocks noRot="1" noChangeAspect="1" noMove="1" noResize="1" noEditPoints="1" noAdjustHandles="1" noChangeArrowheads="1" noChangeShapeType="1" noTextEdit="1"/>
              </p:cNvSpPr>
              <p:nvPr/>
            </p:nvSpPr>
            <p:spPr>
              <a:xfrm>
                <a:off x="1022919" y="1042111"/>
                <a:ext cx="4572000" cy="369332"/>
              </a:xfrm>
              <a:prstGeom prst="rect">
                <a:avLst/>
              </a:prstGeom>
              <a:blipFill>
                <a:blip r:embed="rId3"/>
                <a:stretch>
                  <a:fillRect l="-1108"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38786C-F4D7-C124-E69A-3D5D411D5656}"/>
                  </a:ext>
                </a:extLst>
              </p:cNvPr>
              <p:cNvSpPr txBox="1"/>
              <p:nvPr/>
            </p:nvSpPr>
            <p:spPr>
              <a:xfrm>
                <a:off x="1011966" y="3310363"/>
                <a:ext cx="7704856" cy="369332"/>
              </a:xfrm>
              <a:prstGeom prst="rect">
                <a:avLst/>
              </a:prstGeom>
              <a:noFill/>
            </p:spPr>
            <p:txBody>
              <a:bodyPr wrap="square">
                <a:spAutoFit/>
              </a:bodyPr>
              <a:lstStyle/>
              <a:p>
                <a:r>
                  <a:rPr lang="zh-TW" altLang="en-US" sz="1800" b="0" dirty="0"/>
                  <a:t>在基態</a:t>
                </a:r>
                <a14:m>
                  <m:oMath xmlns:m="http://schemas.openxmlformats.org/officeDocument/2006/math">
                    <m:r>
                      <a:rPr lang="en-US" altLang="zh-TW" sz="1800" b="0" i="1" smtClean="0">
                        <a:latin typeface="Cambria Math" panose="02040503050406030204" pitchFamily="18" charset="0"/>
                      </a:rPr>
                      <m:t>𝑛</m:t>
                    </m:r>
                    <m:r>
                      <a:rPr lang="en-US" altLang="zh-TW" sz="1800" b="0" i="1" smtClean="0">
                        <a:latin typeface="Cambria Math" panose="02040503050406030204" pitchFamily="18" charset="0"/>
                      </a:rPr>
                      <m:t>=1</m:t>
                    </m:r>
                  </m:oMath>
                </a14:m>
                <a:r>
                  <a:rPr lang="en-US" sz="1800" dirty="0"/>
                  <a:t>測量位置的平均值，就是位置矩陣的11矩陣元：</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Sub>
                  </m:oMath>
                </a14:m>
                <a:r>
                  <a:rPr lang="en-US" sz="1800" dirty="0"/>
                  <a:t>!</a:t>
                </a:r>
              </a:p>
            </p:txBody>
          </p:sp>
        </mc:Choice>
        <mc:Fallback xmlns="">
          <p:sp>
            <p:nvSpPr>
              <p:cNvPr id="7" name="TextBox 6">
                <a:extLst>
                  <a:ext uri="{FF2B5EF4-FFF2-40B4-BE49-F238E27FC236}">
                    <a16:creationId xmlns:a16="http://schemas.microsoft.com/office/drawing/2014/main" id="{F638786C-F4D7-C124-E69A-3D5D411D5656}"/>
                  </a:ext>
                </a:extLst>
              </p:cNvPr>
              <p:cNvSpPr txBox="1">
                <a:spLocks noRot="1" noChangeAspect="1" noMove="1" noResize="1" noEditPoints="1" noAdjustHandles="1" noChangeArrowheads="1" noChangeShapeType="1" noTextEdit="1"/>
              </p:cNvSpPr>
              <p:nvPr/>
            </p:nvSpPr>
            <p:spPr>
              <a:xfrm>
                <a:off x="1011966" y="3310363"/>
                <a:ext cx="7704856" cy="369332"/>
              </a:xfrm>
              <a:prstGeom prst="rect">
                <a:avLst/>
              </a:prstGeom>
              <a:blipFill>
                <a:blip r:embed="rId4"/>
                <a:stretch>
                  <a:fillRect l="-658" t="-6667" b="-23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0F09EA1-EC34-A61A-81D6-507315FEC6D4}"/>
              </a:ext>
            </a:extLst>
          </p:cNvPr>
          <p:cNvSpPr txBox="1"/>
          <p:nvPr/>
        </p:nvSpPr>
        <p:spPr>
          <a:xfrm>
            <a:off x="1022919" y="3768565"/>
            <a:ext cx="4572000" cy="369332"/>
          </a:xfrm>
          <a:prstGeom prst="rect">
            <a:avLst/>
          </a:prstGeom>
          <a:noFill/>
        </p:spPr>
        <p:txBody>
          <a:bodyPr wrap="square">
            <a:spAutoFit/>
          </a:bodyPr>
          <a:lstStyle/>
          <a:p>
            <a:r>
              <a:rPr lang="en-US" sz="1800" dirty="0" err="1"/>
              <a:t>這適用於任何物理量</a:t>
            </a:r>
            <a:r>
              <a:rPr lang="en-US" sz="1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AF3C66-AC8F-D85F-3826-8548A1778C9F}"/>
                  </a:ext>
                </a:extLst>
              </p:cNvPr>
              <p:cNvSpPr txBox="1"/>
              <p:nvPr/>
            </p:nvSpPr>
            <p:spPr bwMode="auto">
              <a:xfrm>
                <a:off x="1043608" y="4221088"/>
                <a:ext cx="7469968" cy="1693220"/>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𝑝</m:t>
                          </m:r>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1,0,0,0,0</m:t>
                          </m:r>
                          <m:r>
                            <a:rPr lang="en-US" altLang="zh-TW" sz="1800" b="0" i="1" smtClean="0">
                              <a:latin typeface="Cambria Math" panose="02040503050406030204" pitchFamily="18" charset="0"/>
                              <a:ea typeface="Cambria Math" panose="02040503050406030204" pitchFamily="18" charset="0"/>
                            </a:rPr>
                            <m:t>⋯</m:t>
                          </m:r>
                        </m:e>
                      </m:d>
                      <m:rad>
                        <m:radPr>
                          <m:degHide m:val="on"/>
                          <m:ctrlPr>
                            <a:rPr lang="en-TW" sz="1800" i="1">
                              <a:solidFill>
                                <a:srgbClr val="836967"/>
                              </a:solidFill>
                              <a:latin typeface="Cambria Math" panose="02040503050406030204" pitchFamily="18" charset="0"/>
                            </a:rPr>
                          </m:ctrlPr>
                        </m:radPr>
                        <m:deg/>
                        <m:e>
                          <m:f>
                            <m:fPr>
                              <m:ctrlPr>
                                <a:rPr lang="en-TW" sz="1800" i="1">
                                  <a:solidFill>
                                    <a:srgbClr val="836967"/>
                                  </a:solidFill>
                                  <a:latin typeface="Cambria Math" panose="02040503050406030204" pitchFamily="18" charset="0"/>
                                </a:rPr>
                              </m:ctrlPr>
                            </m:fPr>
                            <m:num>
                              <m:r>
                                <a:rPr lang="en-TW" sz="1800" i="1">
                                  <a:latin typeface="Cambria Math" panose="02040503050406030204" pitchFamily="18" charset="0"/>
                                </a:rPr>
                                <m:t>𝑚</m:t>
                              </m:r>
                              <m:r>
                                <a:rPr lang="en-TW" sz="1800" i="1">
                                  <a:latin typeface="Cambria Math" panose="02040503050406030204" pitchFamily="18" charset="0"/>
                                </a:rPr>
                                <m:t>𝜔</m:t>
                              </m:r>
                              <m:r>
                                <a:rPr lang="en-TW" sz="1800">
                                  <a:latin typeface="Cambria Math" panose="02040503050406030204" pitchFamily="18" charset="0"/>
                                </a:rPr>
                                <m:t>ℏ</m:t>
                              </m:r>
                            </m:num>
                            <m:den>
                              <m:r>
                                <a:rPr lang="en-TW" sz="1800">
                                  <a:latin typeface="Cambria Math" panose="02040503050406030204" pitchFamily="18" charset="0"/>
                                </a:rPr>
                                <m:t>2</m:t>
                              </m:r>
                            </m:den>
                          </m:f>
                        </m:e>
                      </m:rad>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e>
                                    <m:e>
                                      <m: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i="1">
                                          <a:latin typeface="Cambria Math" panose="02040503050406030204" pitchFamily="18" charset="0"/>
                                        </a:rPr>
                                        <m:t>0</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
                              </m:e>
                            </m:m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mr>
                          </m:m>
                        </m:e>
                      </m:d>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ea typeface="Cambria Math" panose="02040503050406030204" pitchFamily="18" charset="0"/>
                                        </a:rPr>
                                        <m:t>⋮</m:t>
                                      </m:r>
                                    </m:e>
                                  </m:mr>
                                </m:m>
                              </m:e>
                            </m:mr>
                          </m:m>
                        </m:e>
                      </m:d>
                      <m:r>
                        <a:rPr lang="en-US" altLang="zh-TW" sz="1800" b="0" i="1" smtClean="0">
                          <a:latin typeface="Cambria Math" panose="02040503050406030204" pitchFamily="18" charset="0"/>
                        </a:rPr>
                        <m:t>=0</m:t>
                      </m:r>
                    </m:oMath>
                  </m:oMathPara>
                </a14:m>
                <a:endParaRPr lang="en-TW" sz="1800" dirty="0">
                  <a:cs typeface="Times New Roman" pitchFamily="18" charset="0"/>
                </a:endParaRPr>
              </a:p>
            </p:txBody>
          </p:sp>
        </mc:Choice>
        <mc:Fallback xmlns="">
          <p:sp>
            <p:nvSpPr>
              <p:cNvPr id="10" name="TextBox 9">
                <a:extLst>
                  <a:ext uri="{FF2B5EF4-FFF2-40B4-BE49-F238E27FC236}">
                    <a16:creationId xmlns:a16="http://schemas.microsoft.com/office/drawing/2014/main" id="{62AF3C66-AC8F-D85F-3826-8548A1778C9F}"/>
                  </a:ext>
                </a:extLst>
              </p:cNvPr>
              <p:cNvSpPr txBox="1">
                <a:spLocks noRot="1" noChangeAspect="1" noMove="1" noResize="1" noEditPoints="1" noAdjustHandles="1" noChangeArrowheads="1" noChangeShapeType="1" noTextEdit="1"/>
              </p:cNvSpPr>
              <p:nvPr/>
            </p:nvSpPr>
            <p:spPr bwMode="auto">
              <a:xfrm>
                <a:off x="1043608" y="4221088"/>
                <a:ext cx="7469968" cy="1693220"/>
              </a:xfrm>
              <a:prstGeom prst="rect">
                <a:avLst/>
              </a:prstGeom>
              <a:blipFill>
                <a:blip r:embed="rId5"/>
                <a:stretch>
                  <a:fillRect t="-746" b="-2985"/>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38665B4-F034-FF95-1F7F-3D7F621D7F79}"/>
              </a:ext>
            </a:extLst>
          </p:cNvPr>
          <p:cNvSpPr txBox="1"/>
          <p:nvPr/>
        </p:nvSpPr>
        <p:spPr>
          <a:xfrm>
            <a:off x="1187624" y="6021288"/>
            <a:ext cx="3744416" cy="369332"/>
          </a:xfrm>
          <a:prstGeom prst="rect">
            <a:avLst/>
          </a:prstGeom>
          <a:noFill/>
        </p:spPr>
        <p:txBody>
          <a:bodyPr wrap="square" rtlCol="0">
            <a:spAutoFit/>
          </a:bodyPr>
          <a:lstStyle/>
          <a:p>
            <a:pPr algn="l"/>
            <a:r>
              <a:rPr lang="en-US" sz="1800" dirty="0" err="1">
                <a:latin typeface="Cambria Math" panose="02040503050406030204" pitchFamily="18" charset="0"/>
              </a:rPr>
              <a:t>位置與動量的平均值為零不奇怪</a:t>
            </a:r>
            <a:r>
              <a:rPr lang="en-US" sz="1800" dirty="0">
                <a:latin typeface="Cambria Math" panose="02040503050406030204" pitchFamily="18" charset="0"/>
              </a:rPr>
              <a:t>。</a:t>
            </a:r>
          </a:p>
        </p:txBody>
      </p:sp>
    </p:spTree>
    <p:extLst>
      <p:ext uri="{BB962C8B-B14F-4D97-AF65-F5344CB8AC3E}">
        <p14:creationId xmlns:p14="http://schemas.microsoft.com/office/powerpoint/2010/main" val="419489865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889F-0B69-7DB3-B40F-B33118DAF2D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D01EFE-C1A5-012B-7732-BE42F4C0DE08}"/>
                  </a:ext>
                </a:extLst>
              </p:cNvPr>
              <p:cNvSpPr txBox="1"/>
              <p:nvPr/>
            </p:nvSpPr>
            <p:spPr bwMode="auto">
              <a:xfrm>
                <a:off x="125760" y="1772816"/>
                <a:ext cx="8892480" cy="2180020"/>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𝑥</m:t>
                              </m:r>
                            </m:e>
                            <m:sup>
                              <m:r>
                                <a:rPr lang="en-US" altLang="zh-TW" sz="1800" b="0" i="1" smtClean="0">
                                  <a:latin typeface="Cambria Math" panose="02040503050406030204" pitchFamily="18" charset="0"/>
                                </a:rPr>
                                <m:t>2</m:t>
                              </m:r>
                            </m:sup>
                          </m:sSup>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e>
                      </m:d>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1,0,0,0,0</m:t>
                          </m:r>
                          <m:r>
                            <a:rPr lang="en-US" altLang="zh-TW" sz="1800" b="0" i="1" smtClean="0">
                              <a:latin typeface="Cambria Math" panose="02040503050406030204" pitchFamily="18" charset="0"/>
                              <a:ea typeface="Cambria Math" panose="02040503050406030204" pitchFamily="18" charset="0"/>
                            </a:rPr>
                            <m:t>⋯</m:t>
                          </m:r>
                        </m:e>
                      </m:d>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1</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1</m:t>
                                      </m:r>
                                    </m:e>
                                    <m:e>
                                      <m:r>
                                        <a:rPr lang="en-US" altLang="zh-TW" sz="1800" i="1">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mr>
                                  <m:mr>
                                    <m:e>
                                      <m:r>
                                        <a:rPr lang="en-US" altLang="zh-TW" sz="1800" i="1">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i="1">
                                          <a:latin typeface="Cambria Math" panose="02040503050406030204" pitchFamily="18" charset="0"/>
                                        </a:rPr>
                                        <m:t>0</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
                              </m:e>
                            </m:m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mr>
                          </m:m>
                        </m:e>
                      </m:d>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0</m:t>
                                      </m:r>
                                    </m:e>
                                    <m:e>
                                      <m:rad>
                                        <m:radPr>
                                          <m:degHide m:val="on"/>
                                          <m:ctrlPr>
                                            <a:rPr lang="en-US" altLang="zh-TW" sz="1800" b="0" i="1" smtClean="0">
                                              <a:latin typeface="Cambria Math" panose="02040503050406030204" pitchFamily="18" charset="0"/>
                                            </a:rPr>
                                          </m:ctrlPr>
                                        </m:radPr>
                                        <m:deg/>
                                        <m:e>
                                          <m:r>
                                            <a:rPr lang="en-US" altLang="zh-TW" sz="1800" b="0" i="1" smtClean="0">
                                              <a:latin typeface="Cambria Math" panose="02040503050406030204" pitchFamily="18" charset="0"/>
                                            </a:rPr>
                                            <m:t>2</m:t>
                                          </m:r>
                                        </m:e>
                                      </m:rad>
                                    </m:e>
                                  </m:mr>
                                  <m:mr>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b="0" i="1" smtClean="0">
                                          <a:latin typeface="Cambria Math" panose="02040503050406030204" pitchFamily="18" charset="0"/>
                                        </a:rPr>
                                        <m:t>0</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
                              </m:e>
                            </m:mr>
                            <m:mr>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e>
                                <m:m>
                                  <m:mPr>
                                    <m:mcs>
                                      <m:mc>
                                        <m:mcPr>
                                          <m:count m:val="3"/>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0</m:t>
                                      </m:r>
                                    </m:e>
                                    <m:e>
                                      <m:r>
                                        <a:rPr lang="en-US" altLang="zh-TW" sz="1800" b="0" i="1" smtClean="0">
                                          <a:latin typeface="Cambria Math" panose="02040503050406030204" pitchFamily="18" charset="0"/>
                                        </a:rPr>
                                        <m:t>⋯</m:t>
                                      </m:r>
                                    </m:e>
                                  </m:mr>
                                  <m:mr>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e>
                                      <m:r>
                                        <a:rPr lang="en-US" altLang="zh-TW" sz="1800" b="0" i="1" smtClean="0">
                                          <a:latin typeface="Cambria Math" panose="02040503050406030204" pitchFamily="18" charset="0"/>
                                        </a:rPr>
                                        <m:t>⋱</m:t>
                                      </m:r>
                                    </m:e>
                                  </m:mr>
                                </m:m>
                              </m:e>
                            </m:mr>
                          </m:m>
                        </m:e>
                      </m:d>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ea typeface="Cambria Math" panose="02040503050406030204" pitchFamily="18" charset="0"/>
                                        </a:rPr>
                                        <m:t>⋮</m:t>
                                      </m:r>
                                    </m:e>
                                  </m:mr>
                                </m:m>
                              </m:e>
                            </m:mr>
                          </m:m>
                        </m:e>
                      </m:d>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oMath>
                  </m:oMathPara>
                </a14:m>
                <a:endParaRPr lang="en-TW" sz="1800" dirty="0">
                  <a:cs typeface="Times New Roman" pitchFamily="18" charset="0"/>
                </a:endParaRPr>
              </a:p>
            </p:txBody>
          </p:sp>
        </mc:Choice>
        <mc:Fallback xmlns="">
          <p:sp>
            <p:nvSpPr>
              <p:cNvPr id="3" name="TextBox 2">
                <a:extLst>
                  <a:ext uri="{FF2B5EF4-FFF2-40B4-BE49-F238E27FC236}">
                    <a16:creationId xmlns:a16="http://schemas.microsoft.com/office/drawing/2014/main" id="{D6D01EFE-C1A5-012B-7732-BE42F4C0DE08}"/>
                  </a:ext>
                </a:extLst>
              </p:cNvPr>
              <p:cNvSpPr txBox="1">
                <a:spLocks noRot="1" noChangeAspect="1" noMove="1" noResize="1" noEditPoints="1" noAdjustHandles="1" noChangeArrowheads="1" noChangeShapeType="1" noTextEdit="1"/>
              </p:cNvSpPr>
              <p:nvPr/>
            </p:nvSpPr>
            <p:spPr bwMode="auto">
              <a:xfrm>
                <a:off x="125760" y="1772816"/>
                <a:ext cx="8892480" cy="2180020"/>
              </a:xfrm>
              <a:prstGeom prst="rect">
                <a:avLst/>
              </a:prstGeom>
              <a:blipFill>
                <a:blip r:embed="rId2"/>
                <a:stretch>
                  <a:fillRect l="-571" b="-231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94958E-A2E3-78DC-232F-88190AAFDFF9}"/>
                  </a:ext>
                </a:extLst>
              </p:cNvPr>
              <p:cNvSpPr txBox="1"/>
              <p:nvPr/>
            </p:nvSpPr>
            <p:spPr>
              <a:xfrm>
                <a:off x="1043608" y="1206348"/>
                <a:ext cx="7704856" cy="372538"/>
              </a:xfrm>
              <a:prstGeom prst="rect">
                <a:avLst/>
              </a:prstGeom>
              <a:noFill/>
            </p:spPr>
            <p:txBody>
              <a:bodyPr wrap="square">
                <a:spAutoFit/>
              </a:bodyPr>
              <a:lstStyle/>
              <a:p>
                <a:r>
                  <a:rPr lang="zh-TW" altLang="en-US" sz="1800" b="0" dirty="0"/>
                  <a:t>在基態</a:t>
                </a:r>
                <a14:m>
                  <m:oMath xmlns:m="http://schemas.openxmlformats.org/officeDocument/2006/math">
                    <m:r>
                      <a:rPr lang="en-US" altLang="zh-TW" sz="1800" b="0" i="1" smtClean="0">
                        <a:latin typeface="Cambria Math" panose="02040503050406030204" pitchFamily="18" charset="0"/>
                      </a:rPr>
                      <m:t>𝑛</m:t>
                    </m:r>
                    <m:r>
                      <a:rPr lang="en-US" altLang="zh-TW" sz="1800" b="0" i="1" smtClean="0">
                        <a:latin typeface="Cambria Math" panose="02040503050406030204" pitchFamily="18" charset="0"/>
                      </a:rPr>
                      <m:t>=1</m:t>
                    </m:r>
                  </m:oMath>
                </a14:m>
                <a:r>
                  <a:rPr lang="en-US" sz="1800" dirty="0"/>
                  <a:t>測量物理量的平均值，就是該物理量矩陣的11矩陣元：</a:t>
                </a:r>
                <a14:m>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up>
                        <m:r>
                          <a:rPr lang="en-US" sz="1800" b="0" i="1" smtClean="0">
                            <a:latin typeface="Cambria Math" panose="02040503050406030204" pitchFamily="18" charset="0"/>
                          </a:rPr>
                          <m:t>2</m:t>
                        </m:r>
                      </m:sup>
                    </m:sSubSup>
                  </m:oMath>
                </a14:m>
                <a:r>
                  <a:rPr lang="en-US" sz="1800" dirty="0"/>
                  <a:t>!</a:t>
                </a:r>
              </a:p>
            </p:txBody>
          </p:sp>
        </mc:Choice>
        <mc:Fallback xmlns="">
          <p:sp>
            <p:nvSpPr>
              <p:cNvPr id="7" name="TextBox 6">
                <a:extLst>
                  <a:ext uri="{FF2B5EF4-FFF2-40B4-BE49-F238E27FC236}">
                    <a16:creationId xmlns:a16="http://schemas.microsoft.com/office/drawing/2014/main" id="{C494958E-A2E3-78DC-232F-88190AAFDFF9}"/>
                  </a:ext>
                </a:extLst>
              </p:cNvPr>
              <p:cNvSpPr txBox="1">
                <a:spLocks noRot="1" noChangeAspect="1" noMove="1" noResize="1" noEditPoints="1" noAdjustHandles="1" noChangeArrowheads="1" noChangeShapeType="1" noTextEdit="1"/>
              </p:cNvSpPr>
              <p:nvPr/>
            </p:nvSpPr>
            <p:spPr>
              <a:xfrm>
                <a:off x="1043608" y="1206348"/>
                <a:ext cx="7704856" cy="372538"/>
              </a:xfrm>
              <a:prstGeom prst="rect">
                <a:avLst/>
              </a:prstGeom>
              <a:blipFill>
                <a:blip r:embed="rId3"/>
                <a:stretch>
                  <a:fillRect l="-659" t="-3333" b="-23333"/>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7F212DC2-7AAF-2A7B-440A-344938503546}"/>
              </a:ext>
            </a:extLst>
          </p:cNvPr>
          <p:cNvCxnSpPr/>
          <p:nvPr/>
        </p:nvCxnSpPr>
        <p:spPr>
          <a:xfrm>
            <a:off x="3059832" y="1979163"/>
            <a:ext cx="720080"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44B611-2C01-A80C-19B7-14D28F154FC4}"/>
              </a:ext>
            </a:extLst>
          </p:cNvPr>
          <p:cNvCxnSpPr>
            <a:cxnSpLocks/>
          </p:cNvCxnSpPr>
          <p:nvPr/>
        </p:nvCxnSpPr>
        <p:spPr>
          <a:xfrm>
            <a:off x="5940152" y="1856279"/>
            <a:ext cx="0" cy="53284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3BD253B-EAF3-7930-D7BD-9EE4F3D8E2FB}"/>
                  </a:ext>
                </a:extLst>
              </p:cNvPr>
              <p:cNvSpPr txBox="1"/>
              <p:nvPr/>
            </p:nvSpPr>
            <p:spPr bwMode="auto">
              <a:xfrm>
                <a:off x="1187934" y="4538442"/>
                <a:ext cx="2808310" cy="525913"/>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panose="02040503050406030204" pitchFamily="18" charset="0"/>
                            </a:rPr>
                          </m:ctrlPr>
                        </m:radPr>
                        <m:deg/>
                        <m:e>
                          <m:d>
                            <m:dPr>
                              <m:begChr m:val="⟨"/>
                              <m:endChr m:val="⟩"/>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e>
                          </m:d>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e>
                            <m:sup>
                              <m:r>
                                <a:rPr lang="en-US" altLang="zh-TW" sz="1800" b="0" i="1" smtClean="0">
                                  <a:latin typeface="Cambria Math" panose="02040503050406030204" pitchFamily="18" charset="0"/>
                                </a:rPr>
                                <m:t>2</m:t>
                              </m:r>
                            </m:sup>
                          </m:sSup>
                        </m:e>
                      </m:rad>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oMath>
                  </m:oMathPara>
                </a14:m>
                <a:endParaRPr lang="en-TW" sz="1800" dirty="0">
                  <a:cs typeface="Times New Roman" pitchFamily="18" charset="0"/>
                </a:endParaRPr>
              </a:p>
            </p:txBody>
          </p:sp>
        </mc:Choice>
        <mc:Fallback xmlns="">
          <p:sp>
            <p:nvSpPr>
              <p:cNvPr id="16" name="TextBox 15">
                <a:extLst>
                  <a:ext uri="{FF2B5EF4-FFF2-40B4-BE49-F238E27FC236}">
                    <a16:creationId xmlns:a16="http://schemas.microsoft.com/office/drawing/2014/main" id="{33BD253B-EAF3-7930-D7BD-9EE4F3D8E2FB}"/>
                  </a:ext>
                </a:extLst>
              </p:cNvPr>
              <p:cNvSpPr txBox="1">
                <a:spLocks noRot="1" noChangeAspect="1" noMove="1" noResize="1" noEditPoints="1" noAdjustHandles="1" noChangeArrowheads="1" noChangeShapeType="1" noTextEdit="1"/>
              </p:cNvSpPr>
              <p:nvPr/>
            </p:nvSpPr>
            <p:spPr bwMode="auto">
              <a:xfrm>
                <a:off x="1187934" y="4538442"/>
                <a:ext cx="2808310" cy="525913"/>
              </a:xfrm>
              <a:prstGeom prst="rect">
                <a:avLst/>
              </a:prstGeom>
              <a:blipFill>
                <a:blip r:embed="rId4"/>
                <a:stretch>
                  <a:fillRect t="-2381" b="-14286"/>
                </a:stretch>
              </a:blipFill>
              <a:ln w="9525">
                <a:noFill/>
                <a:miter lim="800000"/>
                <a:headEnd/>
                <a:tailEnd/>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19ABD36F-63C5-71EE-9A0F-2217DBB6097B}"/>
              </a:ext>
            </a:extLst>
          </p:cNvPr>
          <p:cNvSpPr txBox="1"/>
          <p:nvPr/>
        </p:nvSpPr>
        <p:spPr>
          <a:xfrm>
            <a:off x="1152126" y="4169110"/>
            <a:ext cx="4572000" cy="369332"/>
          </a:xfrm>
          <a:prstGeom prst="rect">
            <a:avLst/>
          </a:prstGeom>
          <a:noFill/>
        </p:spPr>
        <p:txBody>
          <a:bodyPr wrap="square">
            <a:spAutoFit/>
          </a:bodyPr>
          <a:lstStyle/>
          <a:p>
            <a:r>
              <a:rPr lang="en-US" sz="1800" dirty="0" err="1">
                <a:latin typeface="Cambria Math" panose="02040503050406030204" pitchFamily="18" charset="0"/>
              </a:rPr>
              <a:t>可以計算位置測量的不準度</a:t>
            </a:r>
            <a:r>
              <a:rPr lang="en-US" sz="1800" dirty="0">
                <a:latin typeface="Cambria Math" panose="02040503050406030204" pitchFamily="18" charset="0"/>
              </a:rPr>
              <a:t>。</a:t>
            </a:r>
          </a:p>
        </p:txBody>
      </p:sp>
    </p:spTree>
    <p:extLst>
      <p:ext uri="{BB962C8B-B14F-4D97-AF65-F5344CB8AC3E}">
        <p14:creationId xmlns:p14="http://schemas.microsoft.com/office/powerpoint/2010/main" val="301333298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2B66-4FEE-57BF-0FC3-CF994CDEF44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C010C7C-F07D-2E09-ABCC-11989B772400}"/>
                  </a:ext>
                </a:extLst>
              </p:cNvPr>
              <p:cNvSpPr txBox="1"/>
              <p:nvPr/>
            </p:nvSpPr>
            <p:spPr bwMode="auto">
              <a:xfrm>
                <a:off x="125760" y="1361491"/>
                <a:ext cx="8892480" cy="2750946"/>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US" altLang="zh-TW" sz="1800" b="0" i="1" smtClean="0">
                              <a:latin typeface="Cambria Math" panose="02040503050406030204" pitchFamily="18" charset="0"/>
                            </a:rPr>
                          </m:ctrlPr>
                        </m:dPr>
                        <m:e>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b="0" i="1" smtClean="0">
                                  <a:latin typeface="Cambria Math" panose="02040503050406030204" pitchFamily="18" charset="0"/>
                                </a:rPr>
                                <m:t>2</m:t>
                              </m:r>
                            </m:sup>
                          </m:sSup>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f>
                            <m:fPr>
                              <m:ctrlPr>
                                <a:rPr lang="en-TW" sz="1800" i="1">
                                  <a:solidFill>
                                    <a:srgbClr val="836967"/>
                                  </a:solidFill>
                                  <a:latin typeface="Cambria Math" panose="02040503050406030204" pitchFamily="18" charset="0"/>
                                </a:rPr>
                              </m:ctrlPr>
                            </m:fPr>
                            <m:num>
                              <m:r>
                                <a:rPr lang="en-TW" sz="1800" i="1">
                                  <a:latin typeface="Cambria Math" panose="02040503050406030204" pitchFamily="18" charset="0"/>
                                </a:rPr>
                                <m:t>𝑚</m:t>
                              </m:r>
                              <m:r>
                                <a:rPr lang="en-TW" sz="1800" i="1">
                                  <a:latin typeface="Cambria Math" panose="02040503050406030204" pitchFamily="18" charset="0"/>
                                </a:rPr>
                                <m:t>𝜔</m:t>
                              </m:r>
                              <m:r>
                                <a:rPr lang="en-TW" sz="1800">
                                  <a:latin typeface="Cambria Math" panose="02040503050406030204" pitchFamily="18" charset="0"/>
                                </a:rPr>
                                <m:t>ℏ</m:t>
                              </m:r>
                            </m:num>
                            <m:den>
                              <m:r>
                                <a:rPr lang="en-TW" sz="1800">
                                  <a:latin typeface="Cambria Math" panose="02040503050406030204" pitchFamily="18" charset="0"/>
                                </a:rPr>
                                <m:t>2</m:t>
                              </m:r>
                            </m:den>
                          </m:f>
                        </m:e>
                      </m:d>
                    </m:oMath>
                  </m:oMathPara>
                </a14:m>
                <a:endParaRPr lang="en-US" sz="18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1,0,</m:t>
                          </m:r>
                          <m:r>
                            <a:rPr lang="en-US" altLang="zh-TW" sz="1800" b="0" i="1" smtClean="0">
                              <a:latin typeface="Cambria Math" panose="02040503050406030204" pitchFamily="18" charset="0"/>
                              <a:ea typeface="Cambria Math" panose="02040503050406030204" pitchFamily="18" charset="0"/>
                            </a:rPr>
                            <m:t>⋯</m:t>
                          </m:r>
                        </m:e>
                      </m:d>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e>
                                    <m:e>
                                      <m: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i="1">
                                          <a:latin typeface="Cambria Math" panose="02040503050406030204" pitchFamily="18" charset="0"/>
                                        </a:rPr>
                                        <m:t>0</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
                              </m:e>
                            </m:m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mr>
                          </m:m>
                        </m:e>
                      </m:d>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e>
                                    <m:e>
                                      <m: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2</m:t>
                                          </m:r>
                                        </m:e>
                                      </m:rad>
                                    </m:e>
                                    <m:e>
                                      <m:r>
                                        <a:rPr lang="en-US" altLang="zh-TW" sz="1800" i="1">
                                          <a:latin typeface="Cambria Math" panose="02040503050406030204" pitchFamily="18" charset="0"/>
                                        </a:rPr>
                                        <m:t>0</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
                              </m:e>
                            </m:mr>
                            <m:mr>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3</m:t>
                                          </m:r>
                                        </m:e>
                                      </m:rad>
                                    </m:e>
                                  </m:mr>
                                  <m:mr>
                                    <m:e>
                                      <m:r>
                                        <a:rPr lang="en-US" altLang="zh-TW" sz="1800" i="1">
                                          <a:latin typeface="Cambria Math" panose="02040503050406030204" pitchFamily="18" charset="0"/>
                                        </a:rPr>
                                        <m:t>0</m:t>
                                      </m:r>
                                    </m:e>
                                    <m:e>
                                      <m:r>
                                        <a:rPr lang="en-US" altLang="zh-TW" sz="1800" i="1">
                                          <a:latin typeface="Cambria Math" panose="02040503050406030204" pitchFamily="18" charset="0"/>
                                        </a:rPr>
                                        <m:t>0</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e>
                                <m:m>
                                  <m:mPr>
                                    <m:mcs>
                                      <m:mc>
                                        <m:mcPr>
                                          <m:count m:val="3"/>
                                          <m:mcJc m:val="center"/>
                                        </m:mcPr>
                                      </m:mc>
                                    </m:mcs>
                                    <m:ctrlPr>
                                      <a:rPr lang="en-US" altLang="zh-TW" sz="1800" i="1">
                                        <a:latin typeface="Cambria Math" panose="02040503050406030204" pitchFamily="18" charset="0"/>
                                      </a:rPr>
                                    </m:ctrlPr>
                                  </m:mPr>
                                  <m:mr>
                                    <m:e>
                                      <m:r>
                                        <m:rPr>
                                          <m:brk m:alnAt="7"/>
                                        </m:rPr>
                                        <a:rPr lang="en-US" altLang="zh-TW" sz="1800" i="1">
                                          <a:latin typeface="Cambria Math" panose="02040503050406030204" pitchFamily="18" charset="0"/>
                                        </a:rPr>
                                        <m:t>0</m:t>
                                      </m:r>
                                    </m:e>
                                    <m:e>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r>
                                        <a:rPr lang="en-US" altLang="zh-TW" sz="1800" i="1">
                                          <a:latin typeface="Cambria Math" panose="02040503050406030204" pitchFamily="18" charset="0"/>
                                        </a:rPr>
                                        <m:t>𝑖</m:t>
                                      </m:r>
                                      <m:rad>
                                        <m:radPr>
                                          <m:degHide m:val="on"/>
                                          <m:ctrlPr>
                                            <a:rPr lang="en-US" altLang="zh-TW" sz="1800" i="1">
                                              <a:latin typeface="Cambria Math" panose="02040503050406030204" pitchFamily="18" charset="0"/>
                                            </a:rPr>
                                          </m:ctrlPr>
                                        </m:radPr>
                                        <m:deg/>
                                        <m:e>
                                          <m:r>
                                            <a:rPr lang="en-US" altLang="zh-TW" sz="1800" i="1">
                                              <a:latin typeface="Cambria Math" panose="02040503050406030204" pitchFamily="18" charset="0"/>
                                            </a:rPr>
                                            <m:t>4</m:t>
                                          </m:r>
                                        </m:e>
                                      </m:rad>
                                    </m:e>
                                    <m:e>
                                      <m:r>
                                        <a:rPr lang="en-US" altLang="zh-TW" sz="1800" i="1">
                                          <a:latin typeface="Cambria Math" panose="02040503050406030204" pitchFamily="18" charset="0"/>
                                        </a:rPr>
                                        <m:t>0</m:t>
                                      </m:r>
                                    </m:e>
                                    <m:e>
                                      <m:r>
                                        <a:rPr lang="en-US" altLang="zh-TW" sz="1800" i="1">
                                          <a:latin typeface="Cambria Math" panose="02040503050406030204" pitchFamily="18" charset="0"/>
                                        </a:rPr>
                                        <m:t>⋯</m:t>
                                      </m:r>
                                    </m:e>
                                  </m:mr>
                                  <m:mr>
                                    <m:e>
                                      <m:r>
                                        <a:rPr lang="en-US" altLang="zh-TW" sz="1800" i="1">
                                          <a:latin typeface="Cambria Math" panose="02040503050406030204" pitchFamily="18" charset="0"/>
                                        </a:rPr>
                                        <m:t>⋮</m:t>
                                      </m:r>
                                    </m:e>
                                    <m:e>
                                      <m:r>
                                        <a:rPr lang="en-US" altLang="zh-TW" sz="1800" i="1">
                                          <a:latin typeface="Cambria Math" panose="02040503050406030204" pitchFamily="18" charset="0"/>
                                        </a:rPr>
                                        <m:t>⋮</m:t>
                                      </m:r>
                                    </m:e>
                                    <m:e>
                                      <m:r>
                                        <a:rPr lang="en-US" altLang="zh-TW" sz="1800" i="1">
                                          <a:latin typeface="Cambria Math" panose="02040503050406030204" pitchFamily="18" charset="0"/>
                                        </a:rPr>
                                        <m:t>⋱</m:t>
                                      </m:r>
                                    </m:e>
                                  </m:mr>
                                </m:m>
                              </m:e>
                            </m:mr>
                          </m:m>
                        </m:e>
                      </m:d>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1</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mr>
                                </m:m>
                              </m:e>
                            </m:mr>
                            <m:mr>
                              <m:e>
                                <m:m>
                                  <m:mPr>
                                    <m:mcs>
                                      <m:mc>
                                        <m:mcPr>
                                          <m:count m:val="1"/>
                                          <m:mcJc m:val="center"/>
                                        </m:mcPr>
                                      </m:mc>
                                    </m:mcs>
                                    <m:ctrlPr>
                                      <a:rPr lang="en-US" altLang="zh-TW" sz="1800" b="0" i="1" smtClean="0">
                                        <a:latin typeface="Cambria Math" panose="02040503050406030204" pitchFamily="18" charset="0"/>
                                      </a:rPr>
                                    </m:ctrlPr>
                                  </m:mPr>
                                  <m:mr>
                                    <m:e>
                                      <m:r>
                                        <m:rPr>
                                          <m:brk m:alnAt="7"/>
                                        </m:rP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ea typeface="Cambria Math" panose="02040503050406030204" pitchFamily="18" charset="0"/>
                                        </a:rPr>
                                        <m:t>⋮</m:t>
                                      </m:r>
                                    </m:e>
                                  </m:mr>
                                </m:m>
                              </m:e>
                            </m:mr>
                          </m:m>
                        </m:e>
                      </m:d>
                      <m:r>
                        <a:rPr lang="en-US" altLang="zh-TW" sz="1800" b="0" i="1" smtClean="0">
                          <a:latin typeface="Cambria Math" panose="02040503050406030204" pitchFamily="18" charset="0"/>
                        </a:rPr>
                        <m:t>=</m:t>
                      </m:r>
                      <m:f>
                        <m:fPr>
                          <m:ctrlPr>
                            <a:rPr lang="en-TW" sz="1800" i="1">
                              <a:solidFill>
                                <a:srgbClr val="836967"/>
                              </a:solidFill>
                              <a:latin typeface="Cambria Math" panose="02040503050406030204" pitchFamily="18" charset="0"/>
                            </a:rPr>
                          </m:ctrlPr>
                        </m:fPr>
                        <m:num>
                          <m:r>
                            <a:rPr lang="en-TW" sz="1800" i="1">
                              <a:latin typeface="Cambria Math" panose="02040503050406030204" pitchFamily="18" charset="0"/>
                            </a:rPr>
                            <m:t>𝑚</m:t>
                          </m:r>
                          <m:r>
                            <a:rPr lang="en-TW" sz="1800" i="1">
                              <a:latin typeface="Cambria Math" panose="02040503050406030204" pitchFamily="18" charset="0"/>
                            </a:rPr>
                            <m:t>𝜔</m:t>
                          </m:r>
                          <m:r>
                            <a:rPr lang="en-TW" sz="1800">
                              <a:latin typeface="Cambria Math" panose="02040503050406030204" pitchFamily="18" charset="0"/>
                            </a:rPr>
                            <m:t>ℏ</m:t>
                          </m:r>
                        </m:num>
                        <m:den>
                          <m:r>
                            <a:rPr lang="en-TW" sz="1800">
                              <a:latin typeface="Cambria Math" panose="02040503050406030204" pitchFamily="18" charset="0"/>
                            </a:rPr>
                            <m:t>2</m:t>
                          </m:r>
                        </m:den>
                      </m:f>
                    </m:oMath>
                  </m:oMathPara>
                </a14:m>
                <a:endParaRPr lang="en-TW" sz="1800" dirty="0">
                  <a:cs typeface="Times New Roman" pitchFamily="18" charset="0"/>
                </a:endParaRPr>
              </a:p>
            </p:txBody>
          </p:sp>
        </mc:Choice>
        <mc:Fallback xmlns="">
          <p:sp>
            <p:nvSpPr>
              <p:cNvPr id="3" name="TextBox 2">
                <a:extLst>
                  <a:ext uri="{FF2B5EF4-FFF2-40B4-BE49-F238E27FC236}">
                    <a16:creationId xmlns:a16="http://schemas.microsoft.com/office/drawing/2014/main" id="{BC010C7C-F07D-2E09-ABCC-11989B772400}"/>
                  </a:ext>
                </a:extLst>
              </p:cNvPr>
              <p:cNvSpPr txBox="1">
                <a:spLocks noRot="1" noChangeAspect="1" noMove="1" noResize="1" noEditPoints="1" noAdjustHandles="1" noChangeArrowheads="1" noChangeShapeType="1" noTextEdit="1"/>
              </p:cNvSpPr>
              <p:nvPr/>
            </p:nvSpPr>
            <p:spPr bwMode="auto">
              <a:xfrm>
                <a:off x="125760" y="1361491"/>
                <a:ext cx="8892480" cy="2750946"/>
              </a:xfrm>
              <a:prstGeom prst="rect">
                <a:avLst/>
              </a:prstGeom>
              <a:blipFill>
                <a:blip r:embed="rId2"/>
                <a:stretch>
                  <a:fillRect l="-286" t="-461" b="-1843"/>
                </a:stretch>
              </a:blipFill>
              <a:ln w="9525">
                <a:noFill/>
                <a:miter lim="800000"/>
                <a:headEnd/>
                <a:tailEnd/>
              </a:ln>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B6740C17-6A85-E15C-D5B6-388AC7779952}"/>
              </a:ext>
            </a:extLst>
          </p:cNvPr>
          <p:cNvCxnSpPr/>
          <p:nvPr/>
        </p:nvCxnSpPr>
        <p:spPr>
          <a:xfrm>
            <a:off x="1331640" y="1977794"/>
            <a:ext cx="720080"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800CA9-0C83-50EC-7B33-D7D2DCFA0870}"/>
              </a:ext>
            </a:extLst>
          </p:cNvPr>
          <p:cNvCxnSpPr>
            <a:cxnSpLocks/>
          </p:cNvCxnSpPr>
          <p:nvPr/>
        </p:nvCxnSpPr>
        <p:spPr>
          <a:xfrm>
            <a:off x="5076056" y="1977794"/>
            <a:ext cx="0" cy="53284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772DE17-3F9D-53F5-A41C-F3AE42E12E12}"/>
                  </a:ext>
                </a:extLst>
              </p:cNvPr>
              <p:cNvSpPr txBox="1"/>
              <p:nvPr/>
            </p:nvSpPr>
            <p:spPr bwMode="auto">
              <a:xfrm>
                <a:off x="1547664" y="4465783"/>
                <a:ext cx="2808310" cy="525913"/>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𝑝</m:t>
                      </m:r>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panose="02040503050406030204" pitchFamily="18" charset="0"/>
                            </a:rPr>
                          </m:ctrlPr>
                        </m:radPr>
                        <m:deg/>
                        <m:e>
                          <m:d>
                            <m:dPr>
                              <m:begChr m:val="⟨"/>
                              <m:endChr m:val="⟩"/>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𝑝</m:t>
                                  </m:r>
                                </m:e>
                                <m:sup>
                                  <m:r>
                                    <a:rPr lang="en-US" altLang="zh-TW" sz="1800" i="1">
                                      <a:latin typeface="Cambria Math" panose="02040503050406030204" pitchFamily="18" charset="0"/>
                                    </a:rPr>
                                    <m:t>2</m:t>
                                  </m:r>
                                </m:sup>
                              </m:sSup>
                            </m:e>
                          </m:d>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𝑝</m:t>
                                  </m:r>
                                </m:e>
                              </m:d>
                            </m:e>
                            <m:sup>
                              <m:r>
                                <a:rPr lang="en-US" altLang="zh-TW" sz="1800" b="0" i="1" smtClean="0">
                                  <a:latin typeface="Cambria Math" panose="02040503050406030204" pitchFamily="18" charset="0"/>
                                </a:rPr>
                                <m:t>2</m:t>
                              </m:r>
                            </m:sup>
                          </m:sSup>
                        </m:e>
                      </m:rad>
                      <m:r>
                        <a:rPr lang="en-US" altLang="zh-TW" sz="1800" b="0" i="1" smtClean="0">
                          <a:latin typeface="Cambria Math" panose="02040503050406030204" pitchFamily="18" charset="0"/>
                        </a:rPr>
                        <m:t>=</m:t>
                      </m:r>
                      <m:f>
                        <m:fPr>
                          <m:ctrlPr>
                            <a:rPr lang="en-TW" sz="1800" i="1">
                              <a:solidFill>
                                <a:srgbClr val="836967"/>
                              </a:solidFill>
                              <a:latin typeface="Cambria Math" panose="02040503050406030204" pitchFamily="18" charset="0"/>
                            </a:rPr>
                          </m:ctrlPr>
                        </m:fPr>
                        <m:num>
                          <m:r>
                            <a:rPr lang="en-TW" sz="1800" i="1">
                              <a:latin typeface="Cambria Math" panose="02040503050406030204" pitchFamily="18" charset="0"/>
                            </a:rPr>
                            <m:t>𝑚</m:t>
                          </m:r>
                          <m:r>
                            <a:rPr lang="en-TW" sz="1800" i="1">
                              <a:latin typeface="Cambria Math" panose="02040503050406030204" pitchFamily="18" charset="0"/>
                            </a:rPr>
                            <m:t>𝜔</m:t>
                          </m:r>
                          <m:r>
                            <a:rPr lang="en-TW" sz="1800">
                              <a:latin typeface="Cambria Math" panose="02040503050406030204" pitchFamily="18" charset="0"/>
                            </a:rPr>
                            <m:t>ℏ</m:t>
                          </m:r>
                        </m:num>
                        <m:den>
                          <m:r>
                            <a:rPr lang="en-TW" sz="1800">
                              <a:latin typeface="Cambria Math" panose="02040503050406030204" pitchFamily="18" charset="0"/>
                            </a:rPr>
                            <m:t>2</m:t>
                          </m:r>
                        </m:den>
                      </m:f>
                    </m:oMath>
                  </m:oMathPara>
                </a14:m>
                <a:endParaRPr lang="en-TW" sz="1800" dirty="0">
                  <a:cs typeface="Times New Roman" pitchFamily="18" charset="0"/>
                </a:endParaRPr>
              </a:p>
            </p:txBody>
          </p:sp>
        </mc:Choice>
        <mc:Fallback xmlns="">
          <p:sp>
            <p:nvSpPr>
              <p:cNvPr id="4" name="TextBox 3">
                <a:extLst>
                  <a:ext uri="{FF2B5EF4-FFF2-40B4-BE49-F238E27FC236}">
                    <a16:creationId xmlns:a16="http://schemas.microsoft.com/office/drawing/2014/main" id="{B772DE17-3F9D-53F5-A41C-F3AE42E12E12}"/>
                  </a:ext>
                </a:extLst>
              </p:cNvPr>
              <p:cNvSpPr txBox="1">
                <a:spLocks noRot="1" noChangeAspect="1" noMove="1" noResize="1" noEditPoints="1" noAdjustHandles="1" noChangeArrowheads="1" noChangeShapeType="1" noTextEdit="1"/>
              </p:cNvSpPr>
              <p:nvPr/>
            </p:nvSpPr>
            <p:spPr bwMode="auto">
              <a:xfrm>
                <a:off x="1547664" y="4465783"/>
                <a:ext cx="2808310" cy="525913"/>
              </a:xfrm>
              <a:prstGeom prst="rect">
                <a:avLst/>
              </a:prstGeom>
              <a:blipFill>
                <a:blip r:embed="rId3"/>
                <a:stretch>
                  <a:fillRect t="-2326" b="-1162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CFDB84-6B12-3D4C-B3CA-5A77BA39C9FE}"/>
                  </a:ext>
                </a:extLst>
              </p:cNvPr>
              <p:cNvSpPr txBox="1"/>
              <p:nvPr/>
            </p:nvSpPr>
            <p:spPr bwMode="auto">
              <a:xfrm>
                <a:off x="4852831" y="4465144"/>
                <a:ext cx="2808310" cy="525913"/>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panose="02040503050406030204" pitchFamily="18" charset="0"/>
                            </a:rPr>
                          </m:ctrlPr>
                        </m:radPr>
                        <m:deg/>
                        <m:e>
                          <m:d>
                            <m:dPr>
                              <m:begChr m:val="⟨"/>
                              <m:endChr m:val="⟩"/>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e>
                          </m:d>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e>
                            <m:sup>
                              <m:r>
                                <a:rPr lang="en-US" altLang="zh-TW" sz="1800" b="0" i="1" smtClean="0">
                                  <a:latin typeface="Cambria Math" panose="02040503050406030204" pitchFamily="18" charset="0"/>
                                </a:rPr>
                                <m:t>2</m:t>
                              </m:r>
                            </m:sup>
                          </m:sSup>
                        </m:e>
                      </m:rad>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ℏ</m:t>
                          </m:r>
                        </m:num>
                        <m:den>
                          <m:r>
                            <a:rPr lang="en-US" altLang="zh-TW" sz="1800" i="1">
                              <a:latin typeface="Cambria Math" panose="02040503050406030204" pitchFamily="18" charset="0"/>
                            </a:rPr>
                            <m:t>2</m:t>
                          </m:r>
                          <m:r>
                            <a:rPr lang="en-TW" sz="1800" i="1">
                              <a:latin typeface="Cambria Math" panose="02040503050406030204" pitchFamily="18" charset="0"/>
                            </a:rPr>
                            <m:t>𝑚</m:t>
                          </m:r>
                          <m:r>
                            <a:rPr lang="en-TW" sz="1800" i="1">
                              <a:latin typeface="Cambria Math" panose="02040503050406030204" pitchFamily="18" charset="0"/>
                            </a:rPr>
                            <m:t>𝜔</m:t>
                          </m:r>
                        </m:den>
                      </m:f>
                    </m:oMath>
                  </m:oMathPara>
                </a14:m>
                <a:endParaRPr lang="en-TW" sz="1800" dirty="0">
                  <a:cs typeface="Times New Roman" pitchFamily="18" charset="0"/>
                </a:endParaRPr>
              </a:p>
            </p:txBody>
          </p:sp>
        </mc:Choice>
        <mc:Fallback xmlns="">
          <p:sp>
            <p:nvSpPr>
              <p:cNvPr id="5" name="TextBox 4">
                <a:extLst>
                  <a:ext uri="{FF2B5EF4-FFF2-40B4-BE49-F238E27FC236}">
                    <a16:creationId xmlns:a16="http://schemas.microsoft.com/office/drawing/2014/main" id="{4FCFDB84-6B12-3D4C-B3CA-5A77BA39C9FE}"/>
                  </a:ext>
                </a:extLst>
              </p:cNvPr>
              <p:cNvSpPr txBox="1">
                <a:spLocks noRot="1" noChangeAspect="1" noMove="1" noResize="1" noEditPoints="1" noAdjustHandles="1" noChangeArrowheads="1" noChangeShapeType="1" noTextEdit="1"/>
              </p:cNvSpPr>
              <p:nvPr/>
            </p:nvSpPr>
            <p:spPr bwMode="auto">
              <a:xfrm>
                <a:off x="4852831" y="4465144"/>
                <a:ext cx="2808310" cy="525913"/>
              </a:xfrm>
              <a:prstGeom prst="rect">
                <a:avLst/>
              </a:prstGeom>
              <a:blipFill>
                <a:blip r:embed="rId4"/>
                <a:stretch>
                  <a:fillRect t="-2326" b="-1162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68587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Downloads\Data\Knight\Media\Chapter18\Images\18_1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3147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D:\Downloads\Data\Knight\Media\Chapter17\Images\17_25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37211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文字方塊 6"/>
          <p:cNvSpPr txBox="1">
            <a:spLocks noChangeArrowheads="1"/>
          </p:cNvSpPr>
          <p:nvPr/>
        </p:nvSpPr>
        <p:spPr bwMode="auto">
          <a:xfrm>
            <a:off x="2057400" y="9144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微觀的粒子的碰撞，就是巨觀的熱量流動交換！</a:t>
            </a:r>
          </a:p>
        </p:txBody>
      </p:sp>
    </p:spTree>
    <p:extLst>
      <p:ext uri="{BB962C8B-B14F-4D97-AF65-F5344CB8AC3E}">
        <p14:creationId xmlns:p14="http://schemas.microsoft.com/office/powerpoint/2010/main" val="8993160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psf\Home\Downloads\Dirac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2812" y="1340768"/>
            <a:ext cx="2750617" cy="4059912"/>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psf\Home\Downloads\cn6051_dir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068960"/>
            <a:ext cx="1517904" cy="23317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1475656" y="5589240"/>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此時，英國的</a:t>
            </a:r>
            <a:r>
              <a:rPr lang="en-US" altLang="zh-TW" sz="1800" dirty="0"/>
              <a:t>Dirac</a:t>
            </a:r>
            <a:r>
              <a:rPr lang="zh-TW" altLang="en-US" sz="1800" dirty="0"/>
              <a:t>也將海森堡的想法推廣為一套新的力學。</a:t>
            </a:r>
            <a:endParaRPr lang="en-US" altLang="zh-TW" sz="1800" dirty="0"/>
          </a:p>
        </p:txBody>
      </p:sp>
    </p:spTree>
    <p:extLst>
      <p:ext uri="{BB962C8B-B14F-4D97-AF65-F5344CB8AC3E}">
        <p14:creationId xmlns:p14="http://schemas.microsoft.com/office/powerpoint/2010/main" val="232428982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2786063"/>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1428750" y="2428875"/>
            <a:ext cx="2571750" cy="121443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橢圓 3"/>
          <p:cNvSpPr/>
          <p:nvPr/>
        </p:nvSpPr>
        <p:spPr>
          <a:xfrm>
            <a:off x="3786188" y="3071813"/>
            <a:ext cx="357187"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5" name="乘號 4"/>
          <p:cNvSpPr/>
          <p:nvPr/>
        </p:nvSpPr>
        <p:spPr>
          <a:xfrm>
            <a:off x="3500438" y="2214563"/>
            <a:ext cx="928687" cy="2143125"/>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a:off x="4929188" y="3071813"/>
            <a:ext cx="1071562"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295" name="文字方塊 6"/>
          <p:cNvSpPr txBox="1">
            <a:spLocks noChangeArrowheads="1"/>
          </p:cNvSpPr>
          <p:nvPr/>
        </p:nvSpPr>
        <p:spPr bwMode="auto">
          <a:xfrm>
            <a:off x="6572250" y="2643188"/>
            <a:ext cx="1500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8000"/>
              <a:t>?</a:t>
            </a:r>
            <a:endParaRPr lang="zh-TW" altLang="en-US" sz="8000"/>
          </a:p>
        </p:txBody>
      </p:sp>
      <p:sp>
        <p:nvSpPr>
          <p:cNvPr id="140296" name="文字方塊 7"/>
          <p:cNvSpPr txBox="1">
            <a:spLocks noChangeArrowheads="1"/>
          </p:cNvSpPr>
          <p:nvPr/>
        </p:nvSpPr>
        <p:spPr bwMode="auto">
          <a:xfrm>
            <a:off x="2051050" y="4581525"/>
            <a:ext cx="547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把原子內的電子看成一個牛頓粒子顯然是不對的！</a:t>
            </a:r>
          </a:p>
        </p:txBody>
      </p:sp>
      <p:sp>
        <p:nvSpPr>
          <p:cNvPr id="140297" name="文字方塊 8"/>
          <p:cNvSpPr txBox="1">
            <a:spLocks noChangeArrowheads="1"/>
          </p:cNvSpPr>
          <p:nvPr/>
        </p:nvSpPr>
        <p:spPr bwMode="auto">
          <a:xfrm>
            <a:off x="2051050" y="1700808"/>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好不容易發現的基本粒子</a:t>
            </a:r>
          </a:p>
        </p:txBody>
      </p:sp>
      <p:sp>
        <p:nvSpPr>
          <p:cNvPr id="140298" name="文字方塊 9"/>
          <p:cNvSpPr txBox="1">
            <a:spLocks noChangeArrowheads="1"/>
          </p:cNvSpPr>
          <p:nvPr/>
        </p:nvSpPr>
        <p:spPr bwMode="auto">
          <a:xfrm>
            <a:off x="2051050" y="508476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如何對待它呢？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0295"/>
                                        </p:tgtEl>
                                        <p:attrNameLst>
                                          <p:attrName>style.visibility</p:attrName>
                                        </p:attrNameLst>
                                      </p:cBhvr>
                                      <p:to>
                                        <p:strVal val="visible"/>
                                      </p:to>
                                    </p:set>
                                    <p:anim calcmode="lin" valueType="num">
                                      <p:cBhvr additive="base">
                                        <p:cTn id="17" dur="500" fill="hold"/>
                                        <p:tgtEl>
                                          <p:spTgt spid="140295"/>
                                        </p:tgtEl>
                                        <p:attrNameLst>
                                          <p:attrName>ppt_x</p:attrName>
                                        </p:attrNameLst>
                                      </p:cBhvr>
                                      <p:tavLst>
                                        <p:tav tm="0">
                                          <p:val>
                                            <p:strVal val="#ppt_x"/>
                                          </p:val>
                                        </p:tav>
                                        <p:tav tm="100000">
                                          <p:val>
                                            <p:strVal val="#ppt_x"/>
                                          </p:val>
                                        </p:tav>
                                      </p:tavLst>
                                    </p:anim>
                                    <p:anim calcmode="lin" valueType="num">
                                      <p:cBhvr additive="base">
                                        <p:cTn id="18" dur="500" fill="hold"/>
                                        <p:tgtEl>
                                          <p:spTgt spid="140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029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橢圓 11"/>
          <p:cNvSpPr/>
          <p:nvPr/>
        </p:nvSpPr>
        <p:spPr>
          <a:xfrm>
            <a:off x="1692275" y="4292600"/>
            <a:ext cx="357188"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13" name="向右箭號 12"/>
          <p:cNvSpPr/>
          <p:nvPr/>
        </p:nvSpPr>
        <p:spPr>
          <a:xfrm>
            <a:off x="3000375" y="2566988"/>
            <a:ext cx="1071563" cy="3571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17" name="文字方塊 14"/>
          <p:cNvSpPr txBox="1">
            <a:spLocks noChangeArrowheads="1"/>
          </p:cNvSpPr>
          <p:nvPr/>
        </p:nvSpPr>
        <p:spPr bwMode="auto">
          <a:xfrm>
            <a:off x="1658119" y="1381125"/>
            <a:ext cx="5545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a:t>
            </a:r>
            <a:r>
              <a:rPr lang="zh-TW" altLang="en-US" sz="1800" dirty="0">
                <a:solidFill>
                  <a:srgbClr val="FF0000"/>
                </a:solidFill>
              </a:rPr>
              <a:t>無法分割</a:t>
            </a:r>
            <a:r>
              <a:rPr lang="zh-TW" altLang="en-US" sz="1800" dirty="0"/>
              <a:t>的粒子，它的位置是矩陣！</a:t>
            </a:r>
          </a:p>
        </p:txBody>
      </p:sp>
      <p:sp>
        <p:nvSpPr>
          <p:cNvPr id="15" name="向右箭號 14"/>
          <p:cNvSpPr/>
          <p:nvPr/>
        </p:nvSpPr>
        <p:spPr>
          <a:xfrm>
            <a:off x="3060700" y="4292600"/>
            <a:ext cx="1071563" cy="3571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20" name="文字方塊 15"/>
          <p:cNvSpPr txBox="1">
            <a:spLocks noChangeArrowheads="1"/>
          </p:cNvSpPr>
          <p:nvPr/>
        </p:nvSpPr>
        <p:spPr bwMode="auto">
          <a:xfrm>
            <a:off x="5437188" y="3932238"/>
            <a:ext cx="576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6000"/>
              <a:t>?</a:t>
            </a:r>
            <a:endParaRPr lang="zh-TW" altLang="en-US" sz="6000"/>
          </a:p>
        </p:txBody>
      </p:sp>
      <p:sp>
        <p:nvSpPr>
          <p:cNvPr id="141321" name="文字方塊 16"/>
          <p:cNvSpPr txBox="1">
            <a:spLocks noChangeArrowheads="1"/>
          </p:cNvSpPr>
          <p:nvPr/>
        </p:nvSpPr>
        <p:spPr bwMode="auto">
          <a:xfrm>
            <a:off x="1763713" y="5011738"/>
            <a:ext cx="554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如果電子的位置連一個數都不是，它還算一個粒子嗎？</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49E855-3C80-12CE-585D-2992183D3C07}"/>
                  </a:ext>
                </a:extLst>
              </p:cNvPr>
              <p:cNvSpPr txBox="1"/>
              <p:nvPr/>
            </p:nvSpPr>
            <p:spPr>
              <a:xfrm>
                <a:off x="4496576" y="2349633"/>
                <a:ext cx="2666371" cy="91832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22</m:t>
                                          </m:r>
                                        </m:sub>
                                      </m:sSub>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i="1">
                                              <a:latin typeface="Cambria Math" panose="02040503050406030204" pitchFamily="18" charset="0"/>
                                            </a:rPr>
                                            <m:t>1</m:t>
                                          </m:r>
                                          <m:r>
                                            <a:rPr lang="en-US" sz="1800" b="0" i="1" smtClean="0">
                                              <a:latin typeface="Cambria Math" panose="02040503050406030204" pitchFamily="18" charset="0"/>
                                            </a:rPr>
                                            <m:t>3</m:t>
                                          </m:r>
                                        </m:sub>
                                      </m:sSub>
                                    </m:e>
                                    <m:e>
                                      <m:r>
                                        <a:rPr lang="en-US" sz="1800" b="0" i="1" smtClean="0">
                                          <a:latin typeface="Cambria Math" panose="02040503050406030204" pitchFamily="18" charset="0"/>
                                        </a:rPr>
                                        <m:t>⋯</m:t>
                                      </m:r>
                                    </m:e>
                                  </m:m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23</m:t>
                                          </m:r>
                                        </m:sub>
                                      </m:sSub>
                                    </m:e>
                                    <m:e>
                                      <m:r>
                                        <a:rPr lang="en-US" sz="1800" b="0" i="1" smtClean="0">
                                          <a:latin typeface="Cambria Math" panose="02040503050406030204" pitchFamily="18" charset="0"/>
                                        </a:rPr>
                                        <m:t>⋯</m:t>
                                      </m:r>
                                    </m:e>
                                  </m:mr>
                                </m:m>
                              </m:e>
                            </m:mr>
                            <m:mr>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32</m:t>
                                          </m:r>
                                        </m:sub>
                                      </m:sSub>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rPr>
                                    </m:ctrlPr>
                                  </m:mPr>
                                  <m:mr>
                                    <m:e>
                                      <m:sSub>
                                        <m:sSubPr>
                                          <m:ctrlPr>
                                            <a:rPr lang="en-US" sz="1800" i="1">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33</m:t>
                                          </m:r>
                                        </m:sub>
                                      </m:sSub>
                                    </m:e>
                                    <m:e>
                                      <m:r>
                                        <a:rPr lang="en-US" sz="1800" b="0" i="1" smtClean="0">
                                          <a:latin typeface="Cambria Math" panose="02040503050406030204" pitchFamily="18" charset="0"/>
                                        </a:rPr>
                                        <m:t>…</m:t>
                                      </m:r>
                                    </m:e>
                                  </m:mr>
                                  <m:mr>
                                    <m:e>
                                      <m:r>
                                        <a:rPr lang="en-US" sz="1800" b="0" i="1" smtClean="0">
                                          <a:latin typeface="Cambria Math" panose="02040503050406030204" pitchFamily="18" charset="0"/>
                                        </a:rPr>
                                        <m:t>⋮</m:t>
                                      </m:r>
                                    </m:e>
                                    <m:e>
                                      <m:r>
                                        <a:rPr lang="en-US" sz="1800" b="0" i="1" smtClean="0">
                                          <a:latin typeface="Cambria Math" panose="02040503050406030204" pitchFamily="18" charset="0"/>
                                        </a:rPr>
                                        <m:t>⋱</m:t>
                                      </m:r>
                                    </m:e>
                                  </m:mr>
                                </m:m>
                              </m:e>
                            </m:mr>
                          </m:m>
                        </m:e>
                      </m:d>
                    </m:oMath>
                  </m:oMathPara>
                </a14:m>
                <a:endParaRPr lang="en-US" sz="1800" dirty="0">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B749E855-3C80-12CE-585D-2992183D3C07}"/>
                  </a:ext>
                </a:extLst>
              </p:cNvPr>
              <p:cNvSpPr txBox="1">
                <a:spLocks noRot="1" noChangeAspect="1" noMove="1" noResize="1" noEditPoints="1" noAdjustHandles="1" noChangeArrowheads="1" noChangeShapeType="1" noTextEdit="1"/>
              </p:cNvSpPr>
              <p:nvPr/>
            </p:nvSpPr>
            <p:spPr>
              <a:xfrm>
                <a:off x="4496576" y="2349633"/>
                <a:ext cx="2666371" cy="918328"/>
              </a:xfrm>
              <a:prstGeom prst="rect">
                <a:avLst/>
              </a:prstGeom>
              <a:blipFill>
                <a:blip r:embed="rId2"/>
                <a:stretch>
                  <a:fillRect l="-952" b="-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7CD983-D801-D65F-984E-C773F390BA57}"/>
                  </a:ext>
                </a:extLst>
              </p:cNvPr>
              <p:cNvSpPr txBox="1"/>
              <p:nvPr/>
            </p:nvSpPr>
            <p:spPr>
              <a:xfrm>
                <a:off x="1635708" y="2670297"/>
                <a:ext cx="470321"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oMath>
                  </m:oMathPara>
                </a14:m>
                <a:endParaRPr lang="en-US" sz="1800"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047CD983-D801-D65F-984E-C773F390BA57}"/>
                  </a:ext>
                </a:extLst>
              </p:cNvPr>
              <p:cNvSpPr txBox="1">
                <a:spLocks noRot="1" noChangeAspect="1" noMove="1" noResize="1" noEditPoints="1" noAdjustHandles="1" noChangeArrowheads="1" noChangeShapeType="1" noTextEdit="1"/>
              </p:cNvSpPr>
              <p:nvPr/>
            </p:nvSpPr>
            <p:spPr>
              <a:xfrm>
                <a:off x="1635708" y="2670297"/>
                <a:ext cx="470321" cy="276999"/>
              </a:xfrm>
              <a:prstGeom prst="rect">
                <a:avLst/>
              </a:prstGeom>
              <a:blipFill>
                <a:blip r:embed="rId3"/>
                <a:stretch>
                  <a:fillRect l="-5263" b="-4545"/>
                </a:stretch>
              </a:blipFill>
            </p:spPr>
            <p:txBody>
              <a:bodyPr/>
              <a:lstStyle/>
              <a:p>
                <a:r>
                  <a:rPr lang="en-US">
                    <a:noFill/>
                  </a:rPr>
                  <a:t> </a:t>
                </a:r>
              </a:p>
            </p:txBody>
          </p:sp>
        </mc:Fallback>
      </mc:AlternateContent>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1"/>
          <p:cNvSpPr txBox="1">
            <a:spLocks noChangeArrowheads="1"/>
          </p:cNvSpPr>
          <p:nvPr/>
        </p:nvSpPr>
        <p:spPr bwMode="auto">
          <a:xfrm>
            <a:off x="757827" y="2840538"/>
            <a:ext cx="1800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t>But...Oops!</a:t>
            </a:r>
            <a:endParaRPr lang="zh-TW" altLang="en-US" sz="2400" dirty="0"/>
          </a:p>
        </p:txBody>
      </p:sp>
      <p:pic>
        <p:nvPicPr>
          <p:cNvPr id="142340" name="Picture 2" descr="thinker_si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276" y="3861340"/>
            <a:ext cx="37147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4841776" y="3932777"/>
            <a:ext cx="1857375" cy="830263"/>
          </a:xfrm>
          <a:prstGeom prst="rect">
            <a:avLst/>
          </a:prstGeom>
          <a:solidFill>
            <a:schemeClr val="accent5">
              <a:lumMod val="60000"/>
              <a:lumOff val="40000"/>
            </a:schemeClr>
          </a:solidFill>
          <a:ln>
            <a:solidFill>
              <a:srgbClr val="CCECFF"/>
            </a:solidFill>
          </a:ln>
        </p:spPr>
        <p:txBody>
          <a:bodyPr>
            <a:spAutoFit/>
          </a:bodyPr>
          <a:lstStyle/>
          <a:p>
            <a:pPr>
              <a:defRPr/>
            </a:pPr>
            <a:r>
              <a:rPr lang="en-US" altLang="zh-TW" sz="4800" i="1" dirty="0"/>
              <a:t>What</a:t>
            </a:r>
            <a:r>
              <a:rPr lang="en-US" altLang="zh-TW" sz="4800" dirty="0"/>
              <a:t>?</a:t>
            </a:r>
            <a:endParaRPr lang="zh-TW" altLang="en-US" sz="4800" dirty="0"/>
          </a:p>
        </p:txBody>
      </p:sp>
      <p:pic>
        <p:nvPicPr>
          <p:cNvPr id="142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723311"/>
            <a:ext cx="53578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更糟的是：波恩注意到，矩陣一般是不對易的。</a:t>
            </a:r>
          </a:p>
        </p:txBody>
      </p:sp>
      <p:sp>
        <p:nvSpPr>
          <p:cNvPr id="3" name="文字方塊 2"/>
          <p:cNvSpPr txBox="1"/>
          <p:nvPr/>
        </p:nvSpPr>
        <p:spPr bwMode="auto">
          <a:xfrm>
            <a:off x="4584105" y="2888554"/>
            <a:ext cx="2257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這是怎麼一回事？</a:t>
            </a:r>
          </a:p>
        </p:txBody>
      </p:sp>
      <mc:AlternateContent xmlns:mc="http://schemas.openxmlformats.org/markup-compatibility/2006" xmlns:a14="http://schemas.microsoft.com/office/drawing/2010/main">
        <mc:Choice Requires="a14">
          <p:sp>
            <p:nvSpPr>
              <p:cNvPr id="10" name="文字方塊 9"/>
              <p:cNvSpPr txBox="1"/>
              <p:nvPr/>
            </p:nvSpPr>
            <p:spPr>
              <a:xfrm>
                <a:off x="3059832" y="2932871"/>
                <a:ext cx="105368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𝑝𝑞</m:t>
                      </m:r>
                      <m:r>
                        <a:rPr lang="en-US" altLang="zh-TW" sz="1800" b="0" i="1" smtClean="0">
                          <a:latin typeface="Cambria Math"/>
                          <a:ea typeface="Cambria Math"/>
                        </a:rPr>
                        <m:t>≠</m:t>
                      </m:r>
                      <m:r>
                        <a:rPr lang="en-US" altLang="zh-TW" sz="1800" b="0" i="1" smtClean="0">
                          <a:latin typeface="Cambria Math"/>
                        </a:rPr>
                        <m:t>𝑞𝑝</m:t>
                      </m:r>
                    </m:oMath>
                  </m:oMathPara>
                </a14:m>
                <a:endParaRPr lang="zh-TW" altLang="en-US" sz="1800" b="0" dirty="0">
                  <a:latin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059832" y="2932871"/>
                <a:ext cx="1053686" cy="369332"/>
              </a:xfrm>
              <a:prstGeom prst="rect">
                <a:avLst/>
              </a:prstGeom>
              <a:blipFill rotWithShape="1">
                <a:blip r:embed="rId4"/>
                <a:stretch>
                  <a:fillRect b="-6557"/>
                </a:stretch>
              </a:blipFill>
            </p:spPr>
            <p:txBody>
              <a:bodyPr/>
              <a:lstStyle/>
              <a:p>
                <a:r>
                  <a:rPr lang="zh-TW" altLang="en-US">
                    <a:noFill/>
                  </a:rPr>
                  <a:t> </a:t>
                </a:r>
              </a:p>
            </p:txBody>
          </p:sp>
        </mc:Fallback>
      </mc:AlternateContent>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94383" y="2297216"/>
            <a:ext cx="2520280" cy="369332"/>
          </a:xfrm>
          <a:prstGeom prst="rect">
            <a:avLst/>
          </a:prstGeom>
          <a:noFill/>
        </p:spPr>
        <p:txBody>
          <a:bodyPr wrap="square" rtlCol="0">
            <a:spAutoFit/>
          </a:bodyPr>
          <a:lstStyle/>
          <a:p>
            <a:r>
              <a:rPr lang="en-US" altLang="zh-TW" sz="1800" dirty="0" err="1">
                <a:latin typeface="Cambria Math"/>
              </a:rPr>
              <a:t>Sommerfeld</a:t>
            </a:r>
            <a:r>
              <a:rPr lang="zh-TW" altLang="en-US" sz="1800" b="0" dirty="0">
                <a:latin typeface="Cambria Math"/>
              </a:rPr>
              <a:t>量子化條件</a:t>
            </a:r>
          </a:p>
        </p:txBody>
      </p:sp>
      <mc:AlternateContent xmlns:mc="http://schemas.openxmlformats.org/markup-compatibility/2006" xmlns:a14="http://schemas.microsoft.com/office/drawing/2010/main">
        <mc:Choice Requires="a14">
          <p:sp>
            <p:nvSpPr>
              <p:cNvPr id="4" name="文字方塊 3"/>
              <p:cNvSpPr txBox="1"/>
              <p:nvPr/>
            </p:nvSpPr>
            <p:spPr>
              <a:xfrm>
                <a:off x="3203847" y="2051247"/>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3203847" y="2051247"/>
                <a:ext cx="1687450" cy="818879"/>
              </a:xfrm>
              <a:prstGeom prst="rect">
                <a:avLst/>
              </a:prstGeom>
              <a:blipFill rotWithShape="1">
                <a:blip r:embed="rId2"/>
                <a:stretch>
                  <a:fillRect/>
                </a:stretch>
              </a:blipFill>
            </p:spPr>
            <p:txBody>
              <a:bodyPr/>
              <a:lstStyle/>
              <a:p>
                <a:r>
                  <a:rPr lang="zh-TW" altLang="en-US">
                    <a:noFill/>
                  </a:rPr>
                  <a:t> </a:t>
                </a:r>
              </a:p>
            </p:txBody>
          </p:sp>
        </mc:Fallback>
      </mc:AlternateContent>
      <p:pic>
        <p:nvPicPr>
          <p:cNvPr id="5"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91" y="2924944"/>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向右箭號 6"/>
          <p:cNvSpPr/>
          <p:nvPr/>
        </p:nvSpPr>
        <p:spPr>
          <a:xfrm>
            <a:off x="5292079" y="2297216"/>
            <a:ext cx="576064" cy="3693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5469" b="33554"/>
          <a:stretch/>
        </p:blipFill>
        <p:spPr bwMode="auto">
          <a:xfrm>
            <a:off x="1043608" y="476672"/>
            <a:ext cx="6483067" cy="124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4950880" y="1776882"/>
                <a:ext cx="2842638" cy="369332"/>
              </a:xfrm>
              <a:prstGeom prst="rect">
                <a:avLst/>
              </a:prstGeom>
            </p:spPr>
            <p:txBody>
              <a:bodyPr wrap="none">
                <a:spAutoFit/>
              </a:bodyPr>
              <a:lstStyle/>
              <a:p>
                <a:r>
                  <a:rPr lang="zh-TW" altLang="en-US" sz="1800" dirty="0"/>
                  <a:t>若動量及座標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a:t>
                </a:r>
              </a:p>
            </p:txBody>
          </p:sp>
        </mc:Choice>
        <mc:Fallback xmlns="">
          <p:sp>
            <p:nvSpPr>
              <p:cNvPr id="9" name="矩形 8"/>
              <p:cNvSpPr>
                <a:spLocks noRot="1" noChangeAspect="1" noMove="1" noResize="1" noEditPoints="1" noAdjustHandles="1" noChangeArrowheads="1" noChangeShapeType="1" noTextEdit="1"/>
              </p:cNvSpPr>
              <p:nvPr/>
            </p:nvSpPr>
            <p:spPr>
              <a:xfrm>
                <a:off x="4950880" y="1776882"/>
                <a:ext cx="2842638" cy="369332"/>
              </a:xfrm>
              <a:prstGeom prst="rect">
                <a:avLst/>
              </a:prstGeom>
              <a:blipFill rotWithShape="1">
                <a:blip r:embed="rId6"/>
                <a:stretch>
                  <a:fillRect l="-1717" t="-6557" r="-1717" b="-26230"/>
                </a:stretch>
              </a:blipFill>
            </p:spPr>
            <p:txBody>
              <a:bodyPr/>
              <a:lstStyle/>
              <a:p>
                <a:r>
                  <a:rPr lang="zh-TW" altLang="en-US">
                    <a:noFill/>
                  </a:rPr>
                  <a:t> </a:t>
                </a:r>
              </a:p>
            </p:txBody>
          </p:sp>
        </mc:Fallback>
      </mc:AlternateContent>
      <p:sp>
        <p:nvSpPr>
          <p:cNvPr id="10" name="文字方塊 9"/>
          <p:cNvSpPr txBox="1"/>
          <p:nvPr/>
        </p:nvSpPr>
        <p:spPr>
          <a:xfrm>
            <a:off x="6084168" y="3068960"/>
            <a:ext cx="2520280" cy="369332"/>
          </a:xfrm>
          <a:prstGeom prst="rect">
            <a:avLst/>
          </a:prstGeom>
          <a:noFill/>
        </p:spPr>
        <p:txBody>
          <a:bodyPr wrap="square" rtlCol="0">
            <a:spAutoFit/>
          </a:bodyPr>
          <a:lstStyle/>
          <a:p>
            <a:r>
              <a:rPr lang="zh-TW" altLang="en-US" sz="1800" b="0" dirty="0">
                <a:latin typeface="Cambria Math"/>
              </a:rPr>
              <a:t>最後的量子化條件。</a:t>
            </a:r>
          </a:p>
        </p:txBody>
      </p:sp>
      <p:sp>
        <p:nvSpPr>
          <p:cNvPr id="11" name="文字方塊 10"/>
          <p:cNvSpPr txBox="1"/>
          <p:nvPr/>
        </p:nvSpPr>
        <p:spPr>
          <a:xfrm>
            <a:off x="755576" y="6237312"/>
            <a:ext cx="8208912" cy="369332"/>
          </a:xfrm>
          <a:prstGeom prst="rect">
            <a:avLst/>
          </a:prstGeom>
          <a:noFill/>
        </p:spPr>
        <p:txBody>
          <a:bodyPr wrap="square" rtlCol="0">
            <a:spAutoFit/>
          </a:bodyPr>
          <a:lstStyle/>
          <a:p>
            <a:r>
              <a:rPr lang="zh-TW" altLang="en-US" sz="1800" b="0" dirty="0">
                <a:latin typeface="Cambria Math"/>
              </a:rPr>
              <a:t>對當時的物理學家，甚至波恩本人，並不知道這個結果的重要性，只覺得疑惑。</a:t>
            </a:r>
          </a:p>
        </p:txBody>
      </p:sp>
      <mc:AlternateContent xmlns:mc="http://schemas.openxmlformats.org/markup-compatibility/2006" xmlns:a14="http://schemas.microsoft.com/office/drawing/2010/main">
        <mc:Choice Requires="a14">
          <p:sp>
            <p:nvSpPr>
              <p:cNvPr id="12" name="文字方塊 11"/>
              <p:cNvSpPr txBox="1"/>
              <p:nvPr/>
            </p:nvSpPr>
            <p:spPr>
              <a:xfrm>
                <a:off x="6115871" y="2306364"/>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6115871" y="2306364"/>
                <a:ext cx="1539396" cy="369332"/>
              </a:xfrm>
              <a:prstGeom prst="rect">
                <a:avLst/>
              </a:prstGeom>
              <a:blipFill rotWithShape="1">
                <a:blip r:embed="rId7"/>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75328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420888"/>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827584" y="836712"/>
                <a:ext cx="8151783" cy="369332"/>
              </a:xfrm>
              <a:prstGeom prst="rect">
                <a:avLst/>
              </a:prstGeom>
            </p:spPr>
            <p:txBody>
              <a:bodyPr wrap="none">
                <a:spAutoFit/>
              </a:bodyPr>
              <a:lstStyle/>
              <a:p>
                <a:r>
                  <a:rPr lang="zh-TW" altLang="en-US" sz="1800" dirty="0"/>
                  <a:t>現在我們已知道，假設動量及座標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都是矩陣，並規定它們滿足量子化條件：</a:t>
                </a:r>
              </a:p>
            </p:txBody>
          </p:sp>
        </mc:Choice>
        <mc:Fallback xmlns="">
          <p:sp>
            <p:nvSpPr>
              <p:cNvPr id="9" name="矩形 8"/>
              <p:cNvSpPr>
                <a:spLocks noRot="1" noChangeAspect="1" noMove="1" noResize="1" noEditPoints="1" noAdjustHandles="1" noChangeArrowheads="1" noChangeShapeType="1" noTextEdit="1"/>
              </p:cNvSpPr>
              <p:nvPr/>
            </p:nvSpPr>
            <p:spPr>
              <a:xfrm>
                <a:off x="827584" y="836712"/>
                <a:ext cx="8151783" cy="369332"/>
              </a:xfrm>
              <a:prstGeom prst="rect">
                <a:avLst/>
              </a:prstGeom>
              <a:blipFill rotWithShape="1">
                <a:blip r:embed="rId4"/>
                <a:stretch>
                  <a:fillRect l="-673" t="-6557" b="-26230"/>
                </a:stretch>
              </a:blipFill>
            </p:spPr>
            <p:txBody>
              <a:bodyPr/>
              <a:lstStyle/>
              <a:p>
                <a:r>
                  <a:rPr lang="zh-TW" altLang="en-US">
                    <a:noFill/>
                  </a:rPr>
                  <a:t> </a:t>
                </a:r>
              </a:p>
            </p:txBody>
          </p:sp>
        </mc:Fallback>
      </mc:AlternateContent>
      <p:sp>
        <p:nvSpPr>
          <p:cNvPr id="10" name="文字方塊 9"/>
          <p:cNvSpPr txBox="1"/>
          <p:nvPr/>
        </p:nvSpPr>
        <p:spPr>
          <a:xfrm>
            <a:off x="827584" y="1844824"/>
            <a:ext cx="7848872" cy="369332"/>
          </a:xfrm>
          <a:prstGeom prst="rect">
            <a:avLst/>
          </a:prstGeom>
          <a:noFill/>
        </p:spPr>
        <p:txBody>
          <a:bodyPr wrap="square" rtlCol="0">
            <a:spAutoFit/>
          </a:bodyPr>
          <a:lstStyle/>
          <a:p>
            <a:r>
              <a:rPr lang="zh-TW" altLang="en-US" sz="1800" b="0" dirty="0">
                <a:latin typeface="Cambria Math"/>
              </a:rPr>
              <a:t>整個電子的量子力學就可以從這兩個假設中推導出來！</a:t>
            </a:r>
          </a:p>
        </p:txBody>
      </p:sp>
      <mc:AlternateContent xmlns:mc="http://schemas.openxmlformats.org/markup-compatibility/2006" xmlns:a14="http://schemas.microsoft.com/office/drawing/2010/main">
        <mc:Choice Requires="a14">
          <p:sp>
            <p:nvSpPr>
              <p:cNvPr id="7" name="文字方塊 6"/>
              <p:cNvSpPr txBox="1"/>
              <p:nvPr/>
            </p:nvSpPr>
            <p:spPr>
              <a:xfrm>
                <a:off x="6300192" y="1340768"/>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6300192" y="1340768"/>
                <a:ext cx="1539396" cy="369332"/>
              </a:xfrm>
              <a:prstGeom prst="rect">
                <a:avLst/>
              </a:prstGeom>
              <a:blipFill rotWithShape="1">
                <a:blip r:embed="rId5"/>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1072613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http://photos.aip.org/history/Thumbnails/bohr_niels_a32.jpg"/>
          <p:cNvPicPr>
            <a:picLocks noChangeAspect="1" noChangeArrowheads="1"/>
          </p:cNvPicPr>
          <p:nvPr/>
        </p:nvPicPr>
        <p:blipFill>
          <a:blip r:embed="rId2">
            <a:extLst>
              <a:ext uri="{28A0092B-C50C-407E-A947-70E740481C1C}">
                <a14:useLocalDpi xmlns:a14="http://schemas.microsoft.com/office/drawing/2010/main" val="0"/>
              </a:ext>
            </a:extLst>
          </a:blip>
          <a:srcRect b="20216"/>
          <a:stretch>
            <a:fillRect/>
          </a:stretch>
        </p:blipFill>
        <p:spPr bwMode="auto">
          <a:xfrm>
            <a:off x="1314648" y="1290294"/>
            <a:ext cx="2851224" cy="38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3598992" y="342583"/>
            <a:ext cx="1322166" cy="830262"/>
          </a:xfrm>
          <a:prstGeom prst="rect">
            <a:avLst/>
          </a:prstGeom>
          <a:solidFill>
            <a:schemeClr val="accent5">
              <a:lumMod val="60000"/>
              <a:lumOff val="40000"/>
            </a:schemeClr>
          </a:solidFill>
          <a:ln>
            <a:solidFill>
              <a:srgbClr val="CCECFF"/>
            </a:solidFill>
          </a:ln>
        </p:spPr>
        <p:txBody>
          <a:bodyPr wrap="square">
            <a:spAutoFit/>
          </a:bodyPr>
          <a:lstStyle/>
          <a:p>
            <a:pPr>
              <a:defRPr/>
            </a:pPr>
            <a:r>
              <a:rPr lang="en-US" altLang="zh-TW" sz="4800" dirty="0"/>
              <a:t>????</a:t>
            </a:r>
            <a:endParaRPr lang="zh-TW" altLang="en-US" sz="4800" dirty="0"/>
          </a:p>
        </p:txBody>
      </p:sp>
      <p:pic>
        <p:nvPicPr>
          <p:cNvPr id="143364" name="Picture 6" descr="http://photos.aip.org/history/Thumbnails/einstein_albert_c5.jpg"/>
          <p:cNvPicPr>
            <a:picLocks noChangeAspect="1" noChangeArrowheads="1"/>
          </p:cNvPicPr>
          <p:nvPr/>
        </p:nvPicPr>
        <p:blipFill>
          <a:blip r:embed="rId3">
            <a:extLst>
              <a:ext uri="{28A0092B-C50C-407E-A947-70E740481C1C}">
                <a14:useLocalDpi xmlns:a14="http://schemas.microsoft.com/office/drawing/2010/main" val="0"/>
              </a:ext>
            </a:extLst>
          </a:blip>
          <a:srcRect b="9258"/>
          <a:stretch>
            <a:fillRect/>
          </a:stretch>
        </p:blipFill>
        <p:spPr bwMode="auto">
          <a:xfrm>
            <a:off x="4413845" y="1321942"/>
            <a:ext cx="28575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1458664" y="5265837"/>
            <a:ext cx="6357937" cy="707886"/>
          </a:xfrm>
          <a:prstGeom prst="rect">
            <a:avLst/>
          </a:prstGeom>
          <a:noFill/>
        </p:spPr>
        <p:txBody>
          <a:bodyPr>
            <a:spAutoFit/>
          </a:bodyPr>
          <a:lstStyle/>
          <a:p>
            <a:pPr>
              <a:defRPr/>
            </a:pPr>
            <a:r>
              <a:rPr lang="en-US" altLang="zh-TW" sz="2000" dirty="0">
                <a:latin typeface="+mj-lt"/>
              </a:rPr>
              <a:t>I felt discouraged, not to say repelled, by the Heisenberg methods of </a:t>
            </a:r>
            <a:r>
              <a:rPr lang="en-US" altLang="zh-TW" sz="2000" dirty="0">
                <a:solidFill>
                  <a:srgbClr val="FF0000"/>
                </a:solidFill>
                <a:latin typeface="+mj-lt"/>
              </a:rPr>
              <a:t>transcendental algebra</a:t>
            </a:r>
            <a:r>
              <a:rPr lang="en-US" altLang="zh-TW" sz="2000" dirty="0">
                <a:latin typeface="+mj-lt"/>
              </a:rPr>
              <a:t>.</a:t>
            </a:r>
            <a:endParaRPr lang="zh-TW" altLang="en-US" sz="2000" dirty="0">
              <a:latin typeface="+mj-lt"/>
            </a:endParaRPr>
          </a:p>
        </p:txBody>
      </p:sp>
      <p:sp>
        <p:nvSpPr>
          <p:cNvPr id="6" name="文字方塊 5"/>
          <p:cNvSpPr txBox="1"/>
          <p:nvPr/>
        </p:nvSpPr>
        <p:spPr>
          <a:xfrm>
            <a:off x="5364658" y="5674940"/>
            <a:ext cx="2000250" cy="400050"/>
          </a:xfrm>
          <a:prstGeom prst="rect">
            <a:avLst/>
          </a:prstGeom>
          <a:noFill/>
        </p:spPr>
        <p:txBody>
          <a:bodyPr>
            <a:spAutoFit/>
          </a:bodyPr>
          <a:lstStyle/>
          <a:p>
            <a:pPr>
              <a:defRPr/>
            </a:pPr>
            <a:r>
              <a:rPr lang="en-US" altLang="zh-TW" sz="2000" dirty="0">
                <a:latin typeface="+mj-lt"/>
              </a:rPr>
              <a:t>Schrodinger 1926</a:t>
            </a:r>
            <a:endParaRPr lang="zh-TW" altLang="en-US" sz="2000" dirty="0">
              <a:latin typeface="+mj-lt"/>
            </a:endParaRPr>
          </a:p>
        </p:txBody>
      </p:sp>
      <p:sp>
        <p:nvSpPr>
          <p:cNvPr id="2" name="文字方塊 1"/>
          <p:cNvSpPr txBox="1"/>
          <p:nvPr/>
        </p:nvSpPr>
        <p:spPr bwMode="auto">
          <a:xfrm>
            <a:off x="1390861" y="6106988"/>
            <a:ext cx="7070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我對海森堡的這些超越經驗超越感覺的代數實在覺得十分沮喪！</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 name="文字方塊 24"/>
              <p:cNvSpPr txBox="1"/>
              <p:nvPr/>
            </p:nvSpPr>
            <p:spPr>
              <a:xfrm>
                <a:off x="3435573" y="6345477"/>
                <a:ext cx="830164"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𝑃</m:t>
                      </m:r>
                      <m:r>
                        <a:rPr lang="en-US" altLang="zh-TW" sz="1800" b="0" i="1" smtClean="0">
                          <a:latin typeface="Cambria Math"/>
                          <a:ea typeface="Cambria Math"/>
                        </a:rPr>
                        <m:t>∝</m:t>
                      </m:r>
                      <m:r>
                        <a:rPr lang="en-US" altLang="zh-TW" sz="1800" b="0" i="1" smtClean="0">
                          <a:latin typeface="Cambria Math"/>
                          <a:ea typeface="Cambria Math"/>
                        </a:rPr>
                        <m:t>𝑇</m:t>
                      </m:r>
                    </m:oMath>
                  </m:oMathPara>
                </a14:m>
                <a:endParaRPr lang="zh-TW" altLang="en-US" sz="1800" dirty="0"/>
              </a:p>
            </p:txBody>
          </p:sp>
        </mc:Choice>
        <mc:Fallback>
          <p:sp>
            <p:nvSpPr>
              <p:cNvPr id="25" name="文字方塊 24"/>
              <p:cNvSpPr txBox="1">
                <a:spLocks noRot="1" noChangeAspect="1" noMove="1" noResize="1" noEditPoints="1" noAdjustHandles="1" noChangeArrowheads="1" noChangeShapeType="1" noTextEdit="1"/>
              </p:cNvSpPr>
              <p:nvPr/>
            </p:nvSpPr>
            <p:spPr>
              <a:xfrm>
                <a:off x="3435573" y="6345477"/>
                <a:ext cx="830164" cy="369332"/>
              </a:xfrm>
              <a:prstGeom prst="rect">
                <a:avLst/>
              </a:prstGeom>
              <a:blipFill>
                <a:blip r:embed="rId2"/>
                <a:stretch>
                  <a:fillRect/>
                </a:stretch>
              </a:blipFill>
              <a:ln>
                <a:noFill/>
              </a:ln>
            </p:spPr>
            <p:txBody>
              <a:bodyPr/>
              <a:lstStyle/>
              <a:p>
                <a:r>
                  <a:rPr lang="en-US">
                    <a:noFill/>
                  </a:rPr>
                  <a:t> </a:t>
                </a:r>
              </a:p>
            </p:txBody>
          </p:sp>
        </mc:Fallback>
      </mc:AlternateContent>
      <p:pic>
        <p:nvPicPr>
          <p:cNvPr id="38913"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68939" t="12842" r="5302" b="10112"/>
          <a:stretch>
            <a:fillRect/>
          </a:stretch>
        </p:blipFill>
        <p:spPr bwMode="auto">
          <a:xfrm>
            <a:off x="4735852" y="469804"/>
            <a:ext cx="2321941" cy="20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5" descr="F18_13"/>
          <p:cNvPicPr>
            <a:picLocks noChangeAspect="1" noChangeArrowheads="1"/>
          </p:cNvPicPr>
          <p:nvPr/>
        </p:nvPicPr>
        <p:blipFill>
          <a:blip r:embed="rId4">
            <a:extLst>
              <a:ext uri="{28A0092B-C50C-407E-A947-70E740481C1C}">
                <a14:useLocalDpi xmlns:a14="http://schemas.microsoft.com/office/drawing/2010/main" val="0"/>
              </a:ext>
            </a:extLst>
          </a:blip>
          <a:srcRect b="15407"/>
          <a:stretch>
            <a:fillRect/>
          </a:stretch>
        </p:blipFill>
        <p:spPr bwMode="auto">
          <a:xfrm>
            <a:off x="1258382" y="474162"/>
            <a:ext cx="1379617" cy="20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6"/>
          <p:cNvSpPr txBox="1">
            <a:spLocks noChangeArrowheads="1"/>
          </p:cNvSpPr>
          <p:nvPr/>
        </p:nvSpPr>
        <p:spPr bwMode="auto">
          <a:xfrm>
            <a:off x="1167517" y="2558906"/>
            <a:ext cx="1757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巨觀的氣體</a:t>
            </a:r>
          </a:p>
        </p:txBody>
      </p:sp>
      <p:sp>
        <p:nvSpPr>
          <p:cNvPr id="38916" name="Text Box 7"/>
          <p:cNvSpPr txBox="1">
            <a:spLocks noChangeArrowheads="1"/>
          </p:cNvSpPr>
          <p:nvPr/>
        </p:nvSpPr>
        <p:spPr bwMode="auto">
          <a:xfrm>
            <a:off x="4653666" y="2526488"/>
            <a:ext cx="2573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微觀看是質點系統</a:t>
            </a:r>
          </a:p>
        </p:txBody>
      </p:sp>
      <p:sp>
        <p:nvSpPr>
          <p:cNvPr id="38919" name="Line 10"/>
          <p:cNvSpPr>
            <a:spLocks noChangeShapeType="1"/>
          </p:cNvSpPr>
          <p:nvPr/>
        </p:nvSpPr>
        <p:spPr bwMode="auto">
          <a:xfrm>
            <a:off x="3126755" y="3250670"/>
            <a:ext cx="1447800" cy="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sz="1800"/>
          </a:p>
        </p:txBody>
      </p:sp>
      <p:sp>
        <p:nvSpPr>
          <p:cNvPr id="38920" name="Text Box 11"/>
          <p:cNvSpPr txBox="1">
            <a:spLocks noChangeArrowheads="1"/>
          </p:cNvSpPr>
          <p:nvPr/>
        </p:nvSpPr>
        <p:spPr bwMode="auto">
          <a:xfrm>
            <a:off x="1167517" y="3528593"/>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solidFill>
                  <a:srgbClr val="FF0000"/>
                </a:solidFill>
              </a:rPr>
              <a:t>巨觀描述氣體的物理量是來自微觀的質點的物理量！</a:t>
            </a:r>
          </a:p>
        </p:txBody>
      </p:sp>
      <p:sp>
        <p:nvSpPr>
          <p:cNvPr id="38921" name="Text Box 12"/>
          <p:cNvSpPr txBox="1">
            <a:spLocks noChangeArrowheads="1"/>
          </p:cNvSpPr>
          <p:nvPr/>
        </p:nvSpPr>
        <p:spPr bwMode="auto">
          <a:xfrm>
            <a:off x="1167517" y="4751092"/>
            <a:ext cx="7760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solidFill>
                  <a:srgbClr val="FF0000"/>
                </a:solidFill>
              </a:rPr>
              <a:t>找到巨觀物理量的微觀統計解釋</a:t>
            </a:r>
            <a:r>
              <a:rPr lang="zh-TW" altLang="en-US" sz="1800" dirty="0"/>
              <a:t>，或許就可以找到巨觀物理量彼此的關係！</a:t>
            </a:r>
          </a:p>
        </p:txBody>
      </p:sp>
      <p:sp>
        <p:nvSpPr>
          <p:cNvPr id="14" name="向右箭號 13"/>
          <p:cNvSpPr/>
          <p:nvPr/>
        </p:nvSpPr>
        <p:spPr>
          <a:xfrm rot="385656">
            <a:off x="3290267" y="5367801"/>
            <a:ext cx="1452562" cy="184150"/>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6" name="向右箭號 15"/>
          <p:cNvSpPr/>
          <p:nvPr/>
        </p:nvSpPr>
        <p:spPr>
          <a:xfrm rot="21264884">
            <a:off x="3315667" y="5718638"/>
            <a:ext cx="1450975" cy="200025"/>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p:sp>
        <p:nvSpPr>
          <p:cNvPr id="18" name="向下箭號 17"/>
          <p:cNvSpPr/>
          <p:nvPr/>
        </p:nvSpPr>
        <p:spPr>
          <a:xfrm>
            <a:off x="3758317" y="5988798"/>
            <a:ext cx="311878" cy="287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a:p>
        </p:txBody>
      </p:sp>
      <mc:AlternateContent xmlns:mc="http://schemas.openxmlformats.org/markup-compatibility/2006">
        <mc:Choice xmlns:a14="http://schemas.microsoft.com/office/drawing/2010/main" Requires="a14">
          <p:sp>
            <p:nvSpPr>
              <p:cNvPr id="5" name="文字方塊 4"/>
              <p:cNvSpPr txBox="1"/>
              <p:nvPr/>
            </p:nvSpPr>
            <p:spPr>
              <a:xfrm>
                <a:off x="6958717" y="3066004"/>
                <a:ext cx="104304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𝑁</m:t>
                      </m:r>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ea typeface="Cambria Math"/>
                              <a:cs typeface="Times New Roman" pitchFamily="18" charset="0"/>
                            </a:rPr>
                          </m:ctrlPr>
                        </m:sSupPr>
                        <m:e>
                          <m:r>
                            <a:rPr lang="en-US" altLang="zh-TW" sz="1800" b="0" i="1" smtClean="0">
                              <a:latin typeface="Cambria Math"/>
                              <a:ea typeface="Cambria Math"/>
                              <a:cs typeface="Times New Roman" pitchFamily="18" charset="0"/>
                            </a:rPr>
                            <m:t>10</m:t>
                          </m:r>
                        </m:e>
                        <m:sup>
                          <m:r>
                            <a:rPr lang="en-US" altLang="zh-TW" sz="1800" b="0" i="1" smtClean="0">
                              <a:latin typeface="Cambria Math"/>
                              <a:ea typeface="Cambria Math"/>
                              <a:cs typeface="Times New Roman" pitchFamily="18" charset="0"/>
                            </a:rPr>
                            <m:t>23</m:t>
                          </m:r>
                        </m:sup>
                      </m:sSup>
                    </m:oMath>
                  </m:oMathPara>
                </a14:m>
                <a:endParaRPr lang="zh-TW" altLang="en-US" sz="1800" dirty="0">
                  <a:cs typeface="Times New Roman" pitchFamily="18" charset="0"/>
                </a:endParaRPr>
              </a:p>
            </p:txBody>
          </p:sp>
        </mc:Choice>
        <mc:Fallback>
          <p:sp>
            <p:nvSpPr>
              <p:cNvPr id="5" name="文字方塊 4"/>
              <p:cNvSpPr txBox="1">
                <a:spLocks noRot="1" noChangeAspect="1" noMove="1" noResize="1" noEditPoints="1" noAdjustHandles="1" noChangeArrowheads="1" noChangeShapeType="1" noTextEdit="1"/>
              </p:cNvSpPr>
              <p:nvPr/>
            </p:nvSpPr>
            <p:spPr>
              <a:xfrm>
                <a:off x="6958717" y="3066004"/>
                <a:ext cx="1043042" cy="369332"/>
              </a:xfrm>
              <a:prstGeom prst="rect">
                <a:avLst/>
              </a:prstGeom>
              <a:blipFill>
                <a:blip r:embed="rId5"/>
                <a:stretch>
                  <a:fillRect/>
                </a:stretch>
              </a:blipFill>
            </p:spPr>
            <p:txBody>
              <a:bodyPr/>
              <a:lstStyle/>
              <a:p>
                <a:r>
                  <a:rPr lang="en-US">
                    <a:noFill/>
                  </a:rPr>
                  <a:t> </a:t>
                </a:r>
              </a:p>
            </p:txBody>
          </p:sp>
        </mc:Fallback>
      </mc:AlternateContent>
      <p:sp>
        <p:nvSpPr>
          <p:cNvPr id="20" name="Text Box 11"/>
          <p:cNvSpPr txBox="1">
            <a:spLocks noChangeArrowheads="1"/>
          </p:cNvSpPr>
          <p:nvPr/>
        </p:nvSpPr>
        <p:spPr bwMode="auto">
          <a:xfrm>
            <a:off x="1167517" y="4340577"/>
            <a:ext cx="518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solidFill>
                  <a:srgbClr val="FF0000"/>
                </a:solidFill>
              </a:rPr>
              <a:t>巨觀物理量本質上是微觀物理量的統計結果！</a:t>
            </a:r>
          </a:p>
        </p:txBody>
      </p:sp>
      <p:sp>
        <p:nvSpPr>
          <p:cNvPr id="6" name="文字方塊 5"/>
          <p:cNvSpPr txBox="1"/>
          <p:nvPr/>
        </p:nvSpPr>
        <p:spPr>
          <a:xfrm>
            <a:off x="1167584" y="3939108"/>
            <a:ext cx="6509139" cy="369332"/>
          </a:xfrm>
          <a:prstGeom prst="rect">
            <a:avLst/>
          </a:prstGeom>
          <a:noFill/>
        </p:spPr>
        <p:txBody>
          <a:bodyPr wrap="square" rtlCol="0">
            <a:spAutoFit/>
          </a:bodyPr>
          <a:lstStyle/>
          <a:p>
            <a:r>
              <a:rPr lang="zh-TW" altLang="en-US" sz="1800" dirty="0">
                <a:latin typeface="Times New Roman" pitchFamily="18" charset="0"/>
                <a:cs typeface="Times New Roman" pitchFamily="18" charset="0"/>
              </a:rPr>
              <a:t>這是由大量的數字得出少量的有用的結果，一般就稱為統計！</a:t>
            </a:r>
          </a:p>
        </p:txBody>
      </p:sp>
      <mc:AlternateContent xmlns:mc="http://schemas.openxmlformats.org/markup-compatibility/2006">
        <mc:Choice xmlns:a14="http://schemas.microsoft.com/office/drawing/2010/main" Requires="a14">
          <p:sp>
            <p:nvSpPr>
              <p:cNvPr id="21" name="文字方塊 20"/>
              <p:cNvSpPr txBox="1"/>
              <p:nvPr/>
            </p:nvSpPr>
            <p:spPr>
              <a:xfrm>
                <a:off x="4735852" y="3056620"/>
                <a:ext cx="1854930"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acc>
                            <m:accPr>
                              <m:chr m:val="⃗"/>
                              <m:ctrlPr>
                                <a:rPr lang="en-US" altLang="zh-TW" sz="1800" b="0" i="1" smtClean="0">
                                  <a:latin typeface="Cambria Math" panose="02040503050406030204" pitchFamily="18" charset="0"/>
                                </a:rPr>
                              </m:ctrlPr>
                            </m:accPr>
                            <m:e>
                              <m:r>
                                <a:rPr lang="en-US" altLang="zh-TW" sz="1800" b="0" i="1" smtClean="0">
                                  <a:latin typeface="Cambria Math"/>
                                </a:rPr>
                                <m:t>𝑟</m:t>
                              </m:r>
                            </m:e>
                          </m:acc>
                        </m:e>
                        <m:sub>
                          <m:r>
                            <a:rPr lang="en-US" altLang="zh-TW" sz="1800" b="0" i="1" smtClean="0">
                              <a:latin typeface="Cambria Math"/>
                            </a:rPr>
                            <m:t>𝑖</m:t>
                          </m:r>
                        </m:sub>
                      </m:sSub>
                      <m:r>
                        <a:rPr lang="en-US" altLang="zh-TW" sz="1800" b="0" i="1" smtClean="0">
                          <a:latin typeface="Cambria Math"/>
                        </a:rPr>
                        <m:t>,</m:t>
                      </m:r>
                      <m:sSub>
                        <m:sSubPr>
                          <m:ctrlPr>
                            <a:rPr lang="en-US" altLang="zh-TW" sz="1800" i="1">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b="0" i="1" smtClean="0">
                                  <a:latin typeface="Cambria Math"/>
                                </a:rPr>
                                <m:t>𝑣</m:t>
                              </m:r>
                            </m:e>
                          </m:acc>
                        </m:e>
                        <m:sub>
                          <m:r>
                            <a:rPr lang="en-US" altLang="zh-TW" sz="1800" i="1">
                              <a:latin typeface="Cambria Math"/>
                            </a:rPr>
                            <m:t>𝑖</m:t>
                          </m:r>
                        </m:sub>
                      </m:sSub>
                      <m:r>
                        <a:rPr lang="en-US" altLang="zh-TW" sz="1800" b="0" i="1" smtClean="0">
                          <a:latin typeface="Cambria Math"/>
                        </a:rPr>
                        <m:t>    </m:t>
                      </m:r>
                      <m:r>
                        <a:rPr lang="en-US" altLang="zh-TW" sz="1800" b="0" i="1" smtClean="0">
                          <a:latin typeface="Cambria Math"/>
                        </a:rPr>
                        <m:t>𝑖</m:t>
                      </m:r>
                      <m:r>
                        <a:rPr lang="en-US" altLang="zh-TW" sz="1800" b="0" i="1" smtClean="0">
                          <a:latin typeface="Cambria Math"/>
                        </a:rPr>
                        <m:t>=1⋯</m:t>
                      </m:r>
                      <m:r>
                        <a:rPr lang="en-US" altLang="zh-TW" sz="1800" b="0" i="1" smtClean="0">
                          <a:latin typeface="Cambria Math"/>
                          <a:ea typeface="Cambria Math"/>
                        </a:rPr>
                        <m:t>𝑁</m:t>
                      </m:r>
                    </m:oMath>
                  </m:oMathPara>
                </a14:m>
                <a:endParaRPr lang="zh-TW" altLang="en-US" sz="1800" dirty="0"/>
              </a:p>
            </p:txBody>
          </p:sp>
        </mc:Choice>
        <mc:Fallback>
          <p:sp>
            <p:nvSpPr>
              <p:cNvPr id="21" name="文字方塊 20"/>
              <p:cNvSpPr txBox="1">
                <a:spLocks noRot="1" noChangeAspect="1" noMove="1" noResize="1" noEditPoints="1" noAdjustHandles="1" noChangeArrowheads="1" noChangeShapeType="1" noTextEdit="1"/>
              </p:cNvSpPr>
              <p:nvPr/>
            </p:nvSpPr>
            <p:spPr>
              <a:xfrm>
                <a:off x="4735852" y="3056620"/>
                <a:ext cx="1854930" cy="369332"/>
              </a:xfrm>
              <a:prstGeom prst="rect">
                <a:avLst/>
              </a:prstGeom>
              <a:blipFill>
                <a:blip r:embed="rId6"/>
                <a:stretch>
                  <a:fillRect t="-10000"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文字方塊 21"/>
              <p:cNvSpPr txBox="1"/>
              <p:nvPr/>
            </p:nvSpPr>
            <p:spPr>
              <a:xfrm>
                <a:off x="1256317" y="3066004"/>
                <a:ext cx="1580369"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𝑃</m:t>
                      </m:r>
                      <m:r>
                        <a:rPr lang="en-US" altLang="zh-TW" sz="1800" b="0" i="1" smtClean="0">
                          <a:latin typeface="Cambria Math"/>
                        </a:rPr>
                        <m:t>,</m:t>
                      </m:r>
                      <m:r>
                        <a:rPr lang="en-US" altLang="zh-TW" sz="1800" b="0" i="1" smtClean="0">
                          <a:latin typeface="Cambria Math"/>
                        </a:rPr>
                        <m:t>𝑉</m:t>
                      </m:r>
                      <m:r>
                        <a:rPr lang="en-US" altLang="zh-TW" sz="1800" b="0" i="1" smtClean="0">
                          <a:latin typeface="Cambria Math"/>
                        </a:rPr>
                        <m:t>,</m:t>
                      </m:r>
                      <m:r>
                        <a:rPr lang="en-US" altLang="zh-TW" sz="1800" b="0" i="1" smtClean="0">
                          <a:latin typeface="Cambria Math"/>
                        </a:rPr>
                        <m:t>𝑇</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m:rPr>
                              <m:sty m:val="p"/>
                            </m:rPr>
                            <a:rPr lang="en-US" altLang="zh-TW" sz="1800" b="0" i="0" smtClean="0">
                              <a:latin typeface="Cambria Math"/>
                            </a:rPr>
                            <m:t>int</m:t>
                          </m:r>
                        </m:sub>
                      </m:sSub>
                      <m:r>
                        <a:rPr lang="en-US" altLang="zh-TW" sz="1800" b="0" i="1" smtClean="0">
                          <a:latin typeface="Cambria Math"/>
                        </a:rPr>
                        <m:t>,</m:t>
                      </m:r>
                      <m:r>
                        <a:rPr lang="en-US" altLang="zh-TW" sz="1800" b="0" i="1" smtClean="0">
                          <a:latin typeface="Cambria Math"/>
                        </a:rPr>
                        <m:t>𝐻</m:t>
                      </m:r>
                    </m:oMath>
                  </m:oMathPara>
                </a14:m>
                <a:endParaRPr lang="zh-TW" altLang="en-US" sz="1800" dirty="0"/>
              </a:p>
            </p:txBody>
          </p:sp>
        </mc:Choice>
        <mc:Fallback>
          <p:sp>
            <p:nvSpPr>
              <p:cNvPr id="22" name="文字方塊 21"/>
              <p:cNvSpPr txBox="1">
                <a:spLocks noRot="1" noChangeAspect="1" noMove="1" noResize="1" noEditPoints="1" noAdjustHandles="1" noChangeArrowheads="1" noChangeShapeType="1" noTextEdit="1"/>
              </p:cNvSpPr>
              <p:nvPr/>
            </p:nvSpPr>
            <p:spPr>
              <a:xfrm>
                <a:off x="1256317" y="3066004"/>
                <a:ext cx="158036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文字方塊 22"/>
              <p:cNvSpPr txBox="1"/>
              <p:nvPr/>
            </p:nvSpPr>
            <p:spPr>
              <a:xfrm>
                <a:off x="2632613" y="5196259"/>
                <a:ext cx="39709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𝑃</m:t>
                      </m:r>
                    </m:oMath>
                  </m:oMathPara>
                </a14:m>
                <a:endParaRPr lang="zh-TW" altLang="en-US" sz="1800" dirty="0"/>
              </a:p>
            </p:txBody>
          </p:sp>
        </mc:Choice>
        <mc:Fallback>
          <p:sp>
            <p:nvSpPr>
              <p:cNvPr id="23" name="文字方塊 22"/>
              <p:cNvSpPr txBox="1">
                <a:spLocks noRot="1" noChangeAspect="1" noMove="1" noResize="1" noEditPoints="1" noAdjustHandles="1" noChangeArrowheads="1" noChangeShapeType="1" noTextEdit="1"/>
              </p:cNvSpPr>
              <p:nvPr/>
            </p:nvSpPr>
            <p:spPr>
              <a:xfrm>
                <a:off x="2632613" y="5196259"/>
                <a:ext cx="39709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文字方塊 23"/>
              <p:cNvSpPr txBox="1"/>
              <p:nvPr/>
            </p:nvSpPr>
            <p:spPr>
              <a:xfrm>
                <a:off x="2637999" y="5692418"/>
                <a:ext cx="39171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𝑇</m:t>
                      </m:r>
                    </m:oMath>
                  </m:oMathPara>
                </a14:m>
                <a:endParaRPr lang="zh-TW" altLang="en-US" sz="1800" dirty="0"/>
              </a:p>
            </p:txBody>
          </p:sp>
        </mc:Choice>
        <mc:Fallback>
          <p:sp>
            <p:nvSpPr>
              <p:cNvPr id="24" name="文字方塊 23"/>
              <p:cNvSpPr txBox="1">
                <a:spLocks noRot="1" noChangeAspect="1" noMove="1" noResize="1" noEditPoints="1" noAdjustHandles="1" noChangeArrowheads="1" noChangeShapeType="1" noTextEdit="1"/>
              </p:cNvSpPr>
              <p:nvPr/>
            </p:nvSpPr>
            <p:spPr>
              <a:xfrm>
                <a:off x="2637999" y="5692418"/>
                <a:ext cx="39171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文字方塊 25"/>
              <p:cNvSpPr txBox="1"/>
              <p:nvPr/>
            </p:nvSpPr>
            <p:spPr>
              <a:xfrm>
                <a:off x="4997341" y="5404557"/>
                <a:ext cx="1591077" cy="39549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d>
                            <m:dPr>
                              <m:begChr m:val="⟨"/>
                              <m:endChr m:val="⟩"/>
                              <m:ctrlPr>
                                <a:rPr lang="en-US" altLang="zh-TW" sz="1800" i="1">
                                  <a:latin typeface="Cambria Math" panose="02040503050406030204" pitchFamily="18" charset="0"/>
                                </a:rPr>
                              </m:ctrlPr>
                            </m:dPr>
                            <m:e>
                              <m:r>
                                <a:rPr lang="en-US" altLang="zh-TW" sz="1800" i="1">
                                  <a:latin typeface="Cambria Math"/>
                                </a:rPr>
                                <m:t>𝑓</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acc>
                                        <m:accPr>
                                          <m:chr m:val="⃗"/>
                                          <m:ctrlPr>
                                            <a:rPr lang="en-US" altLang="zh-TW" sz="1800" i="1">
                                              <a:latin typeface="Cambria Math" panose="02040503050406030204" pitchFamily="18" charset="0"/>
                                            </a:rPr>
                                          </m:ctrlPr>
                                        </m:accPr>
                                        <m:e>
                                          <m:r>
                                            <a:rPr lang="en-US" altLang="zh-TW" sz="1800" i="1">
                                              <a:latin typeface="Cambria Math"/>
                                            </a:rPr>
                                            <m:t>𝑣</m:t>
                                          </m:r>
                                        </m:e>
                                      </m:acc>
                                    </m:e>
                                    <m:sub>
                                      <m:r>
                                        <a:rPr lang="en-US" altLang="zh-TW" sz="1800" i="1">
                                          <a:latin typeface="Cambria Math"/>
                                        </a:rPr>
                                        <m:t>𝑖</m:t>
                                      </m:r>
                                    </m:sub>
                                  </m:sSub>
                                </m:e>
                              </m:d>
                            </m:e>
                          </m:d>
                        </m:e>
                        <m:sub>
                          <m:r>
                            <m:rPr>
                              <m:sty m:val="p"/>
                            </m:rPr>
                            <a:rPr lang="en-US" altLang="zh-TW" sz="1800" b="0" i="0" smtClean="0">
                              <a:latin typeface="Cambria Math"/>
                            </a:rPr>
                            <m:t>average</m:t>
                          </m:r>
                        </m:sub>
                      </m:sSub>
                    </m:oMath>
                  </m:oMathPara>
                </a14:m>
                <a:endParaRPr lang="zh-TW" altLang="en-US" sz="1800" dirty="0"/>
              </a:p>
            </p:txBody>
          </p:sp>
        </mc:Choice>
        <mc:Fallback>
          <p:sp>
            <p:nvSpPr>
              <p:cNvPr id="26" name="文字方塊 25"/>
              <p:cNvSpPr txBox="1">
                <a:spLocks noRot="1" noChangeAspect="1" noMove="1" noResize="1" noEditPoints="1" noAdjustHandles="1" noChangeArrowheads="1" noChangeShapeType="1" noTextEdit="1"/>
              </p:cNvSpPr>
              <p:nvPr/>
            </p:nvSpPr>
            <p:spPr>
              <a:xfrm>
                <a:off x="4997341" y="5404557"/>
                <a:ext cx="1591077" cy="395493"/>
              </a:xfrm>
              <a:prstGeom prst="rect">
                <a:avLst/>
              </a:prstGeom>
              <a:blipFill>
                <a:blip r:embed="rId10"/>
                <a:stretch>
                  <a:fillRect t="-12500" b="-625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89AFBE3-C1F5-21A6-49C2-1888ED48BB64}"/>
              </a:ext>
            </a:extLst>
          </p:cNvPr>
          <p:cNvSpPr txBox="1"/>
          <p:nvPr/>
        </p:nvSpPr>
        <p:spPr>
          <a:xfrm>
            <a:off x="3123620" y="1225322"/>
            <a:ext cx="1757970"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我們的策略</a:t>
            </a:r>
            <a:r>
              <a:rPr lang="en-US" sz="1800" dirty="0">
                <a:latin typeface="Times New Roman" pitchFamily="18" charset="0"/>
                <a:cs typeface="Times New Roman" pitchFamily="18" charset="0"/>
              </a:rPr>
              <a:t>：</a:t>
            </a:r>
          </a:p>
        </p:txBody>
      </p:sp>
      <p:cxnSp>
        <p:nvCxnSpPr>
          <p:cNvPr id="4" name="Straight Arrow Connector 3">
            <a:extLst>
              <a:ext uri="{FF2B5EF4-FFF2-40B4-BE49-F238E27FC236}">
                <a16:creationId xmlns:a16="http://schemas.microsoft.com/office/drawing/2014/main" id="{5BB81FE2-8D61-0CFF-C2AF-98D3A3F6574B}"/>
              </a:ext>
            </a:extLst>
          </p:cNvPr>
          <p:cNvCxnSpPr/>
          <p:nvPr/>
        </p:nvCxnSpPr>
        <p:spPr>
          <a:xfrm flipV="1">
            <a:off x="2297151" y="3380247"/>
            <a:ext cx="2700190" cy="646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DAA5C3D-0F3A-EA6D-A23E-5D69A177DDF8}"/>
              </a:ext>
            </a:extLst>
          </p:cNvPr>
          <p:cNvCxnSpPr>
            <a:cxnSpLocks/>
          </p:cNvCxnSpPr>
          <p:nvPr/>
        </p:nvCxnSpPr>
        <p:spPr>
          <a:xfrm flipH="1" flipV="1">
            <a:off x="2297151" y="3320085"/>
            <a:ext cx="1842084" cy="736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BF7017-A4EE-67A0-5E0F-A47E527FA808}"/>
              </a:ext>
            </a:extLst>
          </p:cNvPr>
          <p:cNvSpPr txBox="1"/>
          <p:nvPr/>
        </p:nvSpPr>
        <p:spPr>
          <a:xfrm>
            <a:off x="4997341" y="5865873"/>
            <a:ext cx="3004418" cy="369332"/>
          </a:xfrm>
          <a:prstGeom prst="rect">
            <a:avLst/>
          </a:prstGeom>
          <a:noFill/>
        </p:spPr>
        <p:txBody>
          <a:bodyPr wrap="square" rtlCol="0">
            <a:spAutoFit/>
          </a:bodyPr>
          <a:lstStyle/>
          <a:p>
            <a:r>
              <a:rPr lang="en-US" sz="1800" dirty="0" err="1">
                <a:latin typeface="Times New Roman" pitchFamily="18" charset="0"/>
                <a:cs typeface="Times New Roman" pitchFamily="18" charset="0"/>
              </a:rPr>
              <a:t>微觀統計解釋相同</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3246428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8921"/>
                                        </p:tgtEl>
                                        <p:attrNameLst>
                                          <p:attrName>style.visibility</p:attrName>
                                        </p:attrNameLst>
                                      </p:cBhvr>
                                      <p:to>
                                        <p:strVal val="visible"/>
                                      </p:to>
                                    </p:set>
                                    <p:animEffect transition="in" filter="fade">
                                      <p:cBhvr>
                                        <p:cTn id="41" dur="500"/>
                                        <p:tgtEl>
                                          <p:spTgt spid="38921"/>
                                        </p:tgtEl>
                                      </p:cBhvr>
                                    </p:animEffect>
                                    <p:anim calcmode="lin" valueType="num">
                                      <p:cBhvr>
                                        <p:cTn id="42" dur="500" fill="hold"/>
                                        <p:tgtEl>
                                          <p:spTgt spid="38921"/>
                                        </p:tgtEl>
                                        <p:attrNameLst>
                                          <p:attrName>ppt_x</p:attrName>
                                        </p:attrNameLst>
                                      </p:cBhvr>
                                      <p:tavLst>
                                        <p:tav tm="0">
                                          <p:val>
                                            <p:strVal val="#ppt_x"/>
                                          </p:val>
                                        </p:tav>
                                        <p:tav tm="100000">
                                          <p:val>
                                            <p:strVal val="#ppt_x"/>
                                          </p:val>
                                        </p:tav>
                                      </p:tavLst>
                                    </p:anim>
                                    <p:anim calcmode="lin" valueType="num">
                                      <p:cBhvr>
                                        <p:cTn id="43" dur="500" fill="hold"/>
                                        <p:tgtEl>
                                          <p:spTgt spid="38921"/>
                                        </p:tgtEl>
                                        <p:attrNameLst>
                                          <p:attrName>ppt_y</p:attrName>
                                        </p:attrNameLst>
                                      </p:cBhvr>
                                      <p:tavLst>
                                        <p:tav tm="0">
                                          <p:val>
                                            <p:strVal val="#ppt_y+.1"/>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8921" grpId="0"/>
      <p:bldP spid="14" grpId="0" animBg="1"/>
      <p:bldP spid="16" grpId="0" animBg="1"/>
      <p:bldP spid="18" grpId="0" animBg="1"/>
      <p:bldP spid="20" grpId="0"/>
      <p:bldP spid="6" grpId="0"/>
      <p:bldP spid="23" grpId="0" animBg="1"/>
      <p:bldP spid="24" grpId="0" animBg="1"/>
      <p:bldP spid="26"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1668463" y="674688"/>
            <a:ext cx="556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理想氣體的性質為何如此簡單而普遍？</a:t>
            </a:r>
          </a:p>
        </p:txBody>
      </p:sp>
      <p:pic>
        <p:nvPicPr>
          <p:cNvPr id="9"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35263" y="2968625"/>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480722" y="5705475"/>
            <a:ext cx="647565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因為所有稀薄氣體都是一羣不斷</a:t>
            </a:r>
            <a:r>
              <a:rPr lang="zh-TW" altLang="en-US" sz="1800" dirty="0">
                <a:solidFill>
                  <a:srgbClr val="FF0000"/>
                </a:solidFill>
              </a:rPr>
              <a:t>運動碰撞</a:t>
            </a:r>
            <a:r>
              <a:rPr lang="zh-TW" altLang="en-US" sz="1800" dirty="0"/>
              <a:t>的自由</a:t>
            </a:r>
            <a:r>
              <a:rPr lang="zh-TW" altLang="en-US" sz="1800" dirty="0">
                <a:solidFill>
                  <a:srgbClr val="FF0000"/>
                </a:solidFill>
              </a:rPr>
              <a:t>牛頓粒子</a:t>
            </a:r>
            <a:r>
              <a:rPr lang="zh-TW" altLang="en-US" sz="1800" dirty="0"/>
              <a:t>！</a:t>
            </a:r>
          </a:p>
        </p:txBody>
      </p:sp>
      <mc:AlternateContent xmlns:mc="http://schemas.openxmlformats.org/markup-compatibility/2006" xmlns:a14="http://schemas.microsoft.com/office/drawing/2010/main">
        <mc:Choice Requires="a14">
          <p:sp>
            <p:nvSpPr>
              <p:cNvPr id="7" name="文字方塊 6"/>
              <p:cNvSpPr txBox="1"/>
              <p:nvPr/>
            </p:nvSpPr>
            <p:spPr>
              <a:xfrm>
                <a:off x="3209364" y="2070593"/>
                <a:ext cx="14173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𝐸</m:t>
                          </m:r>
                        </m:e>
                        <m:sub>
                          <m:r>
                            <m:rPr>
                              <m:sty m:val="p"/>
                            </m:rPr>
                            <a:rPr lang="en-US" altLang="zh-TW" sz="1800">
                              <a:latin typeface="Cambria Math"/>
                            </a:rPr>
                            <m:t>int</m:t>
                          </m:r>
                        </m:sub>
                      </m:sSub>
                      <m:r>
                        <a:rPr lang="en-US" altLang="zh-TW" sz="1800" b="0" i="1" smtClean="0">
                          <a:latin typeface="Cambria Math"/>
                        </a:rPr>
                        <m:t>=</m:t>
                      </m:r>
                      <m:r>
                        <a:rPr lang="en-US" altLang="zh-TW" sz="1800" b="0" i="1" smtClean="0">
                          <a:latin typeface="Cambria Math"/>
                        </a:rPr>
                        <m:t>𝑛</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𝑉</m:t>
                          </m:r>
                        </m:sub>
                      </m:sSub>
                      <m:r>
                        <a:rPr lang="en-US" altLang="zh-TW" sz="1800" b="0" i="1" smtClean="0">
                          <a:latin typeface="Cambria Math"/>
                        </a:rPr>
                        <m:t>𝑇</m:t>
                      </m:r>
                    </m:oMath>
                  </m:oMathPara>
                </a14:m>
                <a:endParaRPr lang="zh-TW" altLang="en-US" sz="1800" i="1"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209364" y="2070593"/>
                <a:ext cx="141738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209364" y="1302148"/>
                <a:ext cx="987322" cy="60907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𝑇</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𝑃𝑉</m:t>
                          </m:r>
                        </m:num>
                        <m:den>
                          <m:r>
                            <a:rPr lang="en-US" altLang="zh-TW" sz="1800" b="0" i="1" smtClean="0">
                              <a:latin typeface="Cambria Math"/>
                            </a:rPr>
                            <m:t>𝑛𝑅</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209364" y="1302148"/>
                <a:ext cx="987322" cy="609077"/>
              </a:xfrm>
              <a:prstGeom prst="rect">
                <a:avLst/>
              </a:prstGeom>
              <a:blipFill rotWithShape="1">
                <a:blip r:embed="rId5"/>
                <a:stretch>
                  <a:fillRect/>
                </a:stretch>
              </a:blipFill>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4DA60FCF-9C2F-F0BE-FA32-7F5DADAE6E3E}"/>
              </a:ext>
            </a:extLst>
          </p:cNvPr>
          <p:cNvSpPr txBox="1"/>
          <p:nvPr/>
        </p:nvSpPr>
        <p:spPr>
          <a:xfrm>
            <a:off x="1480722" y="6183312"/>
            <a:ext cx="4747462" cy="369332"/>
          </a:xfrm>
          <a:prstGeom prst="rect">
            <a:avLst/>
          </a:prstGeom>
          <a:noFill/>
        </p:spPr>
        <p:txBody>
          <a:bodyPr wrap="square" rtlCol="0">
            <a:spAutoFit/>
          </a:bodyPr>
          <a:lstStyle/>
          <a:p>
            <a:pPr algn="l"/>
            <a:r>
              <a:rPr lang="en-US" sz="1800" dirty="0" err="1">
                <a:latin typeface="Cambria Math" panose="02040503050406030204" pitchFamily="18" charset="0"/>
              </a:rPr>
              <a:t>以上兩個公式可以推導出來</a:t>
            </a:r>
            <a:r>
              <a:rPr lang="en-US" sz="1800" dirty="0">
                <a:latin typeface="Cambria Math" panose="02040503050406030204" pitchFamily="18" charset="0"/>
              </a:rPr>
              <a:t>！</a:t>
            </a:r>
          </a:p>
        </p:txBody>
      </p:sp>
      <p:pic>
        <p:nvPicPr>
          <p:cNvPr id="4" name="Picture 11" descr="File:James Clerk Maxwell.png">
            <a:hlinkClick r:id="rId6"/>
            <a:extLst>
              <a:ext uri="{FF2B5EF4-FFF2-40B4-BE49-F238E27FC236}">
                <a16:creationId xmlns:a16="http://schemas.microsoft.com/office/drawing/2014/main" id="{F868C350-48DB-3C3D-84E9-C25D750D97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245" y="2657075"/>
            <a:ext cx="2087562"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11">
            <a:extLst>
              <a:ext uri="{FF2B5EF4-FFF2-40B4-BE49-F238E27FC236}">
                <a16:creationId xmlns:a16="http://schemas.microsoft.com/office/drawing/2014/main" id="{EEFD6EAF-04F2-F300-4881-8E5E64C7BECA}"/>
              </a:ext>
            </a:extLst>
          </p:cNvPr>
          <p:cNvSpPr txBox="1">
            <a:spLocks noChangeArrowheads="1"/>
          </p:cNvSpPr>
          <p:nvPr/>
        </p:nvSpPr>
        <p:spPr bwMode="auto">
          <a:xfrm>
            <a:off x="7357227" y="5262797"/>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itchFamily="18" charset="0"/>
                <a:cs typeface="Times New Roman" pitchFamily="18" charset="0"/>
              </a:rPr>
              <a:t>Maxwell</a:t>
            </a:r>
            <a:endParaRPr lang="zh-TW"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86217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1676400" y="32766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單原子分子組成的理想氣體</a:t>
            </a:r>
          </a:p>
        </p:txBody>
      </p:sp>
      <p:pic>
        <p:nvPicPr>
          <p:cNvPr id="51203" name="Picture 8" descr="F19_11"/>
          <p:cNvPicPr>
            <a:picLocks noChangeAspect="1" noChangeArrowheads="1"/>
          </p:cNvPicPr>
          <p:nvPr/>
        </p:nvPicPr>
        <p:blipFill>
          <a:blip r:embed="rId2">
            <a:extLst>
              <a:ext uri="{28A0092B-C50C-407E-A947-70E740481C1C}">
                <a14:useLocalDpi xmlns:a14="http://schemas.microsoft.com/office/drawing/2010/main" val="0"/>
              </a:ext>
            </a:extLst>
          </a:blip>
          <a:srcRect l="31285" t="-900" r="32961" b="91615"/>
          <a:stretch>
            <a:fillRect/>
          </a:stretch>
        </p:blipFill>
        <p:spPr bwMode="auto">
          <a:xfrm>
            <a:off x="5486400" y="388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2106"/>
          <p:cNvPicPr>
            <a:picLocks noChangeAspect="1" noChangeArrowheads="1"/>
          </p:cNvPicPr>
          <p:nvPr/>
        </p:nvPicPr>
        <p:blipFill>
          <a:blip r:embed="rId3">
            <a:extLst>
              <a:ext uri="{28A0092B-C50C-407E-A947-70E740481C1C}">
                <a14:useLocalDpi xmlns:a14="http://schemas.microsoft.com/office/drawing/2010/main" val="0"/>
              </a:ext>
            </a:extLst>
          </a:blip>
          <a:srcRect r="-3226" b="74107"/>
          <a:stretch>
            <a:fillRect/>
          </a:stretch>
        </p:blipFill>
        <p:spPr bwMode="auto">
          <a:xfrm>
            <a:off x="5486400" y="4724400"/>
            <a:ext cx="10175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Users\Vincent\Downloads\Data\Knight\Media\Chapter18\Images\18_12Figure-F.jpg"/>
          <p:cNvPicPr>
            <a:picLocks noChangeAspect="1" noChangeArrowheads="1"/>
          </p:cNvPicPr>
          <p:nvPr/>
        </p:nvPicPr>
        <p:blipFill>
          <a:blip r:embed="rId4">
            <a:extLst>
              <a:ext uri="{28A0092B-C50C-407E-A947-70E740481C1C}">
                <a14:useLocalDpi xmlns:a14="http://schemas.microsoft.com/office/drawing/2010/main" val="0"/>
              </a:ext>
            </a:extLst>
          </a:blip>
          <a:srcRect r="38837" b="27779"/>
          <a:stretch>
            <a:fillRect/>
          </a:stretch>
        </p:blipFill>
        <p:spPr bwMode="auto">
          <a:xfrm>
            <a:off x="7010400" y="1939925"/>
            <a:ext cx="18129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4" descr="F19_11"/>
          <p:cNvPicPr>
            <a:picLocks noChangeAspect="1" noChangeArrowheads="1"/>
          </p:cNvPicPr>
          <p:nvPr/>
        </p:nvPicPr>
        <p:blipFill>
          <a:blip r:embed="rId2">
            <a:extLst>
              <a:ext uri="{28A0092B-C50C-407E-A947-70E740481C1C}">
                <a14:useLocalDpi xmlns:a14="http://schemas.microsoft.com/office/drawing/2010/main" val="0"/>
              </a:ext>
            </a:extLst>
          </a:blip>
          <a:srcRect t="43973" b="9872"/>
          <a:stretch>
            <a:fillRect/>
          </a:stretch>
        </p:blipFill>
        <p:spPr bwMode="auto">
          <a:xfrm>
            <a:off x="5562600" y="5715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 Box 7"/>
          <p:cNvSpPr txBox="1">
            <a:spLocks noChangeArrowheads="1"/>
          </p:cNvSpPr>
          <p:nvPr/>
        </p:nvSpPr>
        <p:spPr bwMode="auto">
          <a:xfrm>
            <a:off x="1676400" y="4343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雙原子分子組成的理想氣體</a:t>
            </a:r>
          </a:p>
        </p:txBody>
      </p:sp>
      <p:sp>
        <p:nvSpPr>
          <p:cNvPr id="51212" name="Text Box 7"/>
          <p:cNvSpPr txBox="1">
            <a:spLocks noChangeArrowheads="1"/>
          </p:cNvSpPr>
          <p:nvPr/>
        </p:nvSpPr>
        <p:spPr bwMode="auto">
          <a:xfrm>
            <a:off x="1600200" y="56388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多原子分子組成的理想氣體</a:t>
            </a:r>
          </a:p>
        </p:txBody>
      </p:sp>
      <p:pic>
        <p:nvPicPr>
          <p:cNvPr id="51213" name="Picture 13" descr="D:\Dropbox\Documents\課程\YoungTextBook\Images\Chapter19\A_Images\B_Tables\19_01_Table.jpg"/>
          <p:cNvPicPr>
            <a:picLocks noChangeAspect="1" noChangeArrowheads="1"/>
          </p:cNvPicPr>
          <p:nvPr/>
        </p:nvPicPr>
        <p:blipFill>
          <a:blip r:embed="rId5">
            <a:extLst>
              <a:ext uri="{28A0092B-C50C-407E-A947-70E740481C1C}">
                <a14:useLocalDpi xmlns:a14="http://schemas.microsoft.com/office/drawing/2010/main" val="0"/>
              </a:ext>
            </a:extLst>
          </a:blip>
          <a:srcRect t="7648" r="51816"/>
          <a:stretch>
            <a:fillRect/>
          </a:stretch>
        </p:blipFill>
        <p:spPr bwMode="auto">
          <a:xfrm>
            <a:off x="2743200" y="381000"/>
            <a:ext cx="32004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2743201" y="3688206"/>
                <a:ext cx="1252991" cy="61093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i="1" dirty="0">
                              <a:latin typeface="Cambria Math"/>
                              <a:cs typeface="Times New Roman" panose="02020603050405020304" pitchFamily="18" charset="0"/>
                            </a:rPr>
                            <m:t>3</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4" name="矩形 13"/>
              <p:cNvSpPr>
                <a:spLocks noRot="1" noChangeAspect="1" noMove="1" noResize="1" noEditPoints="1" noAdjustHandles="1" noChangeArrowheads="1" noChangeShapeType="1" noTextEdit="1"/>
              </p:cNvSpPr>
              <p:nvPr/>
            </p:nvSpPr>
            <p:spPr>
              <a:xfrm>
                <a:off x="2743201" y="3688206"/>
                <a:ext cx="1252991" cy="61093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2743200" y="4908074"/>
                <a:ext cx="1252991" cy="63478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b="0" i="1" dirty="0" smtClean="0">
                              <a:latin typeface="Cambria Math"/>
                              <a:cs typeface="Times New Roman" panose="02020603050405020304" pitchFamily="18" charset="0"/>
                            </a:rPr>
                            <m:t>5</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5" name="矩形 14"/>
              <p:cNvSpPr>
                <a:spLocks noRot="1" noChangeAspect="1" noMove="1" noResize="1" noEditPoints="1" noAdjustHandles="1" noChangeArrowheads="1" noChangeShapeType="1" noTextEdit="1"/>
              </p:cNvSpPr>
              <p:nvPr/>
            </p:nvSpPr>
            <p:spPr>
              <a:xfrm>
                <a:off x="2743200" y="4908074"/>
                <a:ext cx="1252991" cy="63478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743201" y="6022957"/>
                <a:ext cx="125299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=3</m:t>
                      </m:r>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2743201" y="6022957"/>
                <a:ext cx="1252991"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25760" y="4929465"/>
                <a:ext cx="1468414"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dirty="0" smtClean="0">
                              <a:latin typeface="Cambria Math" panose="02040503050406030204" pitchFamily="18" charset="0"/>
                              <a:cs typeface="Times New Roman" panose="02020603050405020304" pitchFamily="18" charset="0"/>
                            </a:rPr>
                          </m:ctrlPr>
                        </m:sSubPr>
                        <m:e>
                          <m:r>
                            <a:rPr lang="en-US" altLang="zh-TW" sz="1800" i="1" dirty="0">
                              <a:latin typeface="Cambria Math"/>
                              <a:cs typeface="Times New Roman" panose="02020603050405020304" pitchFamily="18" charset="0"/>
                            </a:rPr>
                            <m:t>𝐸</m:t>
                          </m:r>
                        </m:e>
                        <m:sub>
                          <m:r>
                            <m:rPr>
                              <m:sty m:val="p"/>
                            </m:rPr>
                            <a:rPr lang="en-US" altLang="zh-TW" sz="1800" dirty="0">
                              <a:latin typeface="Cambria Math"/>
                              <a:cs typeface="Times New Roman" panose="02020603050405020304" pitchFamily="18" charset="0"/>
                            </a:rPr>
                            <m:t>int</m:t>
                          </m:r>
                        </m:sub>
                      </m:sSub>
                      <m:r>
                        <a:rPr lang="en-US" altLang="zh-TW" sz="1800" i="1" dirty="0">
                          <a:latin typeface="Cambria Math"/>
                          <a:cs typeface="Times New Roman" panose="02020603050405020304" pitchFamily="18" charset="0"/>
                        </a:rPr>
                        <m:t>=</m:t>
                      </m:r>
                      <m:r>
                        <a:rPr lang="en-US" altLang="zh-TW" sz="1800" i="1" dirty="0">
                          <a:latin typeface="Cambria Math"/>
                          <a:cs typeface="Times New Roman" panose="02020603050405020304" pitchFamily="18" charset="0"/>
                        </a:rPr>
                        <m:t>𝑛</m:t>
                      </m:r>
                      <m:sSub>
                        <m:sSubPr>
                          <m:ctrlPr>
                            <a:rPr lang="zh-TW" altLang="en-US" sz="1800" i="1" dirty="0" smtClean="0">
                              <a:latin typeface="Cambria Math" panose="02040503050406030204" pitchFamily="18" charset="0"/>
                            </a:rPr>
                          </m:ctrlPr>
                        </m:sSubPr>
                        <m:e>
                          <m:r>
                            <a:rPr lang="en-US" altLang="zh-TW" sz="1800" b="0" i="1" dirty="0" smtClean="0">
                              <a:latin typeface="Cambria Math"/>
                            </a:rPr>
                            <m:t>𝑐</m:t>
                          </m:r>
                        </m:e>
                        <m:sub>
                          <m:r>
                            <a:rPr lang="en-US" altLang="zh-TW" sz="1800" b="0" i="1" dirty="0" smtClean="0">
                              <a:latin typeface="Cambria Math"/>
                            </a:rPr>
                            <m:t>𝑉</m:t>
                          </m:r>
                        </m:sub>
                      </m:sSub>
                      <m:r>
                        <a:rPr lang="en-US" altLang="zh-TW" sz="1800" i="1" dirty="0">
                          <a:latin typeface="Cambria Math"/>
                          <a:cs typeface="Times New Roman" panose="02020603050405020304" pitchFamily="18" charset="0"/>
                        </a:rPr>
                        <m:t>𝑇</m:t>
                      </m:r>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425760" y="4929465"/>
                <a:ext cx="1468414" cy="369332"/>
              </a:xfrm>
              <a:prstGeom prst="rect">
                <a:avLst/>
              </a:prstGeom>
              <a:blipFill rotWithShape="1">
                <a:blip r:embed="rId9"/>
                <a:stretch>
                  <a:fillRect b="-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210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圖片 1" descr="PerrinPlot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785937"/>
            <a:ext cx="34353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4998914" y="4714874"/>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Perrin 1913</a:t>
            </a:r>
            <a:endParaRPr lang="zh-TW" altLang="en-US" sz="1600"/>
          </a:p>
        </p:txBody>
      </p:sp>
      <p:sp>
        <p:nvSpPr>
          <p:cNvPr id="48132" name="矩形 3"/>
          <p:cNvSpPr>
            <a:spLocks noChangeArrowheads="1"/>
          </p:cNvSpPr>
          <p:nvPr/>
        </p:nvSpPr>
        <p:spPr bwMode="auto">
          <a:xfrm>
            <a:off x="4355976" y="5143499"/>
            <a:ext cx="392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400"/>
              <a:t>the motion of colloidal particles of radius </a:t>
            </a:r>
            <a:r>
              <a:rPr lang="en-US" altLang="zh-TW" sz="1400">
                <a:solidFill>
                  <a:srgbClr val="FF0000"/>
                </a:solidFill>
              </a:rPr>
              <a:t>0.53µm</a:t>
            </a:r>
            <a:r>
              <a:rPr lang="en-US" altLang="zh-TW" sz="1400"/>
              <a:t>, as seen under the microscope, </a:t>
            </a:r>
            <a:endParaRPr lang="zh-TW" altLang="en-US" sz="1400"/>
          </a:p>
        </p:txBody>
      </p:sp>
      <p:pic>
        <p:nvPicPr>
          <p:cNvPr id="48133" name="Picture 2" descr="Image:Brown.robe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101" y="1785937"/>
            <a:ext cx="28575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文字方塊 5"/>
          <p:cNvSpPr txBox="1">
            <a:spLocks noChangeArrowheads="1"/>
          </p:cNvSpPr>
          <p:nvPr/>
        </p:nvSpPr>
        <p:spPr bwMode="auto">
          <a:xfrm>
            <a:off x="4982687" y="1309449"/>
            <a:ext cx="242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Brownian Motion</a:t>
            </a:r>
            <a:endParaRPr lang="zh-TW" altLang="en-US" sz="1800" dirty="0">
              <a:solidFill>
                <a:srgbClr val="FF0000"/>
              </a:solidFill>
            </a:endParaRPr>
          </a:p>
        </p:txBody>
      </p:sp>
      <p:sp>
        <p:nvSpPr>
          <p:cNvPr id="48135" name="文字方塊 6"/>
          <p:cNvSpPr txBox="1">
            <a:spLocks noChangeArrowheads="1"/>
          </p:cNvSpPr>
          <p:nvPr/>
        </p:nvSpPr>
        <p:spPr bwMode="auto">
          <a:xfrm>
            <a:off x="998414" y="5429249"/>
            <a:ext cx="2000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Robert Brown,</a:t>
            </a:r>
          </a:p>
          <a:p>
            <a:pPr eaLnBrk="1" hangingPunct="1">
              <a:spcBef>
                <a:spcPct val="0"/>
              </a:spcBef>
              <a:buFontTx/>
              <a:buNone/>
            </a:pPr>
            <a:r>
              <a:rPr lang="zh-TW" altLang="en-US" sz="1600"/>
              <a:t>植物學家</a:t>
            </a:r>
            <a:r>
              <a:rPr lang="en-US" altLang="zh-TW" sz="1600"/>
              <a:t>1773–1858</a:t>
            </a:r>
            <a:endParaRPr lang="zh-TW" altLang="en-US" sz="1600"/>
          </a:p>
        </p:txBody>
      </p:sp>
      <p:sp>
        <p:nvSpPr>
          <p:cNvPr id="26632" name="文字方塊 7"/>
          <p:cNvSpPr txBox="1">
            <a:spLocks noChangeArrowheads="1"/>
          </p:cNvSpPr>
          <p:nvPr/>
        </p:nvSpPr>
        <p:spPr bwMode="auto">
          <a:xfrm>
            <a:off x="642938" y="500063"/>
            <a:ext cx="5500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微觀世界無法直接觀察到，它真的存在嗎？</a:t>
            </a:r>
          </a:p>
        </p:txBody>
      </p:sp>
      <p:sp>
        <p:nvSpPr>
          <p:cNvPr id="26633" name="文字方塊 8"/>
          <p:cNvSpPr txBox="1">
            <a:spLocks noChangeArrowheads="1"/>
          </p:cNvSpPr>
          <p:nvPr/>
        </p:nvSpPr>
        <p:spPr bwMode="auto">
          <a:xfrm>
            <a:off x="5929313" y="500063"/>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只有能觀察的才算數！</a:t>
            </a:r>
          </a:p>
        </p:txBody>
      </p:sp>
      <p:sp>
        <p:nvSpPr>
          <p:cNvPr id="2" name="TextBox 1">
            <a:extLst>
              <a:ext uri="{FF2B5EF4-FFF2-40B4-BE49-F238E27FC236}">
                <a16:creationId xmlns:a16="http://schemas.microsoft.com/office/drawing/2014/main" id="{E71464F3-F961-51ED-2242-7A5996E1637C}"/>
              </a:ext>
            </a:extLst>
          </p:cNvPr>
          <p:cNvSpPr txBox="1"/>
          <p:nvPr/>
        </p:nvSpPr>
        <p:spPr>
          <a:xfrm>
            <a:off x="642938" y="906256"/>
            <a:ext cx="2491755" cy="369332"/>
          </a:xfrm>
          <a:prstGeom prst="rect">
            <a:avLst/>
          </a:prstGeom>
          <a:noFill/>
        </p:spPr>
        <p:txBody>
          <a:bodyPr wrap="square" rtlCol="0">
            <a:spAutoFit/>
          </a:bodyPr>
          <a:lstStyle/>
          <a:p>
            <a:pPr algn="l"/>
            <a:r>
              <a:rPr lang="en-US" sz="1800" dirty="0">
                <a:latin typeface="Cambria Math" panose="02040503050406030204" pitchFamily="18" charset="0"/>
              </a:rPr>
              <a:t>The answer is yes.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ppt_x"/>
                                          </p:val>
                                        </p:tav>
                                        <p:tav tm="100000">
                                          <p:val>
                                            <p:strVal val="#ppt_x"/>
                                          </p:val>
                                        </p:tav>
                                      </p:tavLst>
                                    </p:anim>
                                    <p:anim calcmode="lin" valueType="num">
                                      <p:cBhvr additive="base">
                                        <p:cTn id="12" dur="500" fill="hold"/>
                                        <p:tgtEl>
                                          <p:spTgt spid="481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132"/>
                                        </p:tgtEl>
                                        <p:attrNameLst>
                                          <p:attrName>style.visibility</p:attrName>
                                        </p:attrNameLst>
                                      </p:cBhvr>
                                      <p:to>
                                        <p:strVal val="visible"/>
                                      </p:to>
                                    </p:set>
                                    <p:anim calcmode="lin" valueType="num">
                                      <p:cBhvr additive="base">
                                        <p:cTn id="15" dur="500" fill="hold"/>
                                        <p:tgtEl>
                                          <p:spTgt spid="48132"/>
                                        </p:tgtEl>
                                        <p:attrNameLst>
                                          <p:attrName>ppt_x</p:attrName>
                                        </p:attrNameLst>
                                      </p:cBhvr>
                                      <p:tavLst>
                                        <p:tav tm="0">
                                          <p:val>
                                            <p:strVal val="#ppt_x"/>
                                          </p:val>
                                        </p:tav>
                                        <p:tav tm="100000">
                                          <p:val>
                                            <p:strVal val="#ppt_x"/>
                                          </p:val>
                                        </p:tav>
                                      </p:tavLst>
                                    </p:anim>
                                    <p:anim calcmode="lin" valueType="num">
                                      <p:cBhvr additive="base">
                                        <p:cTn id="16" dur="500" fill="hold"/>
                                        <p:tgtEl>
                                          <p:spTgt spid="481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130"/>
                                        </p:tgtEl>
                                        <p:attrNameLst>
                                          <p:attrName>style.visibility</p:attrName>
                                        </p:attrNameLst>
                                      </p:cBhvr>
                                      <p:to>
                                        <p:strVal val="visible"/>
                                      </p:to>
                                    </p:set>
                                    <p:anim calcmode="lin" valueType="num">
                                      <p:cBhvr additive="base">
                                        <p:cTn id="19" dur="500" fill="hold"/>
                                        <p:tgtEl>
                                          <p:spTgt spid="48130"/>
                                        </p:tgtEl>
                                        <p:attrNameLst>
                                          <p:attrName>ppt_x</p:attrName>
                                        </p:attrNameLst>
                                      </p:cBhvr>
                                      <p:tavLst>
                                        <p:tav tm="0">
                                          <p:val>
                                            <p:strVal val="#ppt_x"/>
                                          </p:val>
                                        </p:tav>
                                        <p:tav tm="100000">
                                          <p:val>
                                            <p:strVal val="#ppt_x"/>
                                          </p:val>
                                        </p:tav>
                                      </p:tavLst>
                                    </p:anim>
                                    <p:anim calcmode="lin" valueType="num">
                                      <p:cBhvr additive="base">
                                        <p:cTn id="20"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133"/>
                                        </p:tgtEl>
                                        <p:attrNameLst>
                                          <p:attrName>style.visibility</p:attrName>
                                        </p:attrNameLst>
                                      </p:cBhvr>
                                      <p:to>
                                        <p:strVal val="visible"/>
                                      </p:to>
                                    </p:set>
                                    <p:anim calcmode="lin" valueType="num">
                                      <p:cBhvr additive="base">
                                        <p:cTn id="25" dur="500" fill="hold"/>
                                        <p:tgtEl>
                                          <p:spTgt spid="48133"/>
                                        </p:tgtEl>
                                        <p:attrNameLst>
                                          <p:attrName>ppt_x</p:attrName>
                                        </p:attrNameLst>
                                      </p:cBhvr>
                                      <p:tavLst>
                                        <p:tav tm="0">
                                          <p:val>
                                            <p:strVal val="#ppt_x"/>
                                          </p:val>
                                        </p:tav>
                                        <p:tav tm="100000">
                                          <p:val>
                                            <p:strVal val="#ppt_x"/>
                                          </p:val>
                                        </p:tav>
                                      </p:tavLst>
                                    </p:anim>
                                    <p:anim calcmode="lin" valueType="num">
                                      <p:cBhvr additive="base">
                                        <p:cTn id="26" dur="500" fill="hold"/>
                                        <p:tgtEl>
                                          <p:spTgt spid="481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8135"/>
                                        </p:tgtEl>
                                        <p:attrNameLst>
                                          <p:attrName>style.visibility</p:attrName>
                                        </p:attrNameLst>
                                      </p:cBhvr>
                                      <p:to>
                                        <p:strVal val="visible"/>
                                      </p:to>
                                    </p:set>
                                    <p:anim calcmode="lin" valueType="num">
                                      <p:cBhvr additive="base">
                                        <p:cTn id="29" dur="500" fill="hold"/>
                                        <p:tgtEl>
                                          <p:spTgt spid="48135"/>
                                        </p:tgtEl>
                                        <p:attrNameLst>
                                          <p:attrName>ppt_x</p:attrName>
                                        </p:attrNameLst>
                                      </p:cBhvr>
                                      <p:tavLst>
                                        <p:tav tm="0">
                                          <p:val>
                                            <p:strVal val="#ppt_x"/>
                                          </p:val>
                                        </p:tav>
                                        <p:tav tm="100000">
                                          <p:val>
                                            <p:strVal val="#ppt_x"/>
                                          </p:val>
                                        </p:tav>
                                      </p:tavLst>
                                    </p:anim>
                                    <p:anim calcmode="lin" valueType="num">
                                      <p:cBhvr additive="base">
                                        <p:cTn id="30"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2" grpId="0"/>
      <p:bldP spid="48134" grpId="0"/>
      <p:bldP spid="481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3</a:t>
            </a:fld>
            <a:endParaRPr lang="en-US" altLang="zh-TW"/>
          </a:p>
        </p:txBody>
      </p:sp>
      <p:pic>
        <p:nvPicPr>
          <p:cNvPr id="3" name="Picture 10" descr="untitled"/>
          <p:cNvPicPr>
            <a:picLocks noChangeAspect="1" noChangeArrowheads="1"/>
          </p:cNvPicPr>
          <p:nvPr/>
        </p:nvPicPr>
        <p:blipFill>
          <a:blip r:embed="rId2">
            <a:extLst>
              <a:ext uri="{28A0092B-C50C-407E-A947-70E740481C1C}">
                <a14:useLocalDpi xmlns:a14="http://schemas.microsoft.com/office/drawing/2010/main" val="0"/>
              </a:ext>
            </a:extLst>
          </a:blip>
          <a:srcRect t="27757" b="8272"/>
          <a:stretch>
            <a:fillRect/>
          </a:stretch>
        </p:blipFill>
        <p:spPr bwMode="auto">
          <a:xfrm>
            <a:off x="3326761" y="3376250"/>
            <a:ext cx="2001391" cy="18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23p716"/>
          <p:cNvPicPr>
            <a:picLocks noChangeAspect="1" noChangeArrowheads="1"/>
          </p:cNvPicPr>
          <p:nvPr/>
        </p:nvPicPr>
        <p:blipFill rotWithShape="1">
          <a:blip r:embed="rId3">
            <a:extLst>
              <a:ext uri="{28A0092B-C50C-407E-A947-70E740481C1C}">
                <a14:useLocalDpi xmlns:a14="http://schemas.microsoft.com/office/drawing/2010/main" val="0"/>
              </a:ext>
            </a:extLst>
          </a:blip>
          <a:srcRect b="3931"/>
          <a:stretch/>
        </p:blipFill>
        <p:spPr bwMode="auto">
          <a:xfrm>
            <a:off x="5940152" y="692696"/>
            <a:ext cx="1807083" cy="314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ncrypted-tbn2.gstatic.com/images?q=tbn:ANd9GcQ-Tdcbsb_TuEXwrwowuB8UpaYK2dX8Fn5aH3C8K2X6Id9wkUa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370" y="692696"/>
            <a:ext cx="2352006" cy="1704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crypted-tbn0.gstatic.com/images?q=tbn:ANd9GcQDZg1GzBRS42F5zzlfzBKIZxs1Op6Cgsa32LJFqXwAhtiCi7Z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370" y="3384592"/>
            <a:ext cx="1806625" cy="1806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3.gstatic.com/images?q=tbn:ANd9GcQjQ8Icd-VqA2wF71-V7v9x2R_CJ_QAzgIEPME7drfiK08k8vYWUQ">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5038" y="712415"/>
            <a:ext cx="2015678" cy="1259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1.gstatic.com/images?q=tbn:ANd9GcQDfwVTzhVwjFTg31zkO7_PeO0Gbx3dqLS9JwSlQgHB5TKJXaj1G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1624" y="3952314"/>
            <a:ext cx="2195611" cy="1229542"/>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a:spLocks noChangeArrowheads="1"/>
          </p:cNvSpPr>
          <p:nvPr/>
        </p:nvSpPr>
        <p:spPr bwMode="auto">
          <a:xfrm>
            <a:off x="1532388" y="5351094"/>
            <a:ext cx="5935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物質世界的各種現象千變萬化，形形色色！</a:t>
            </a:r>
          </a:p>
        </p:txBody>
      </p:sp>
      <p:sp>
        <p:nvSpPr>
          <p:cNvPr id="10" name="矩形 9"/>
          <p:cNvSpPr>
            <a:spLocks noChangeArrowheads="1"/>
          </p:cNvSpPr>
          <p:nvPr/>
        </p:nvSpPr>
        <p:spPr bwMode="auto">
          <a:xfrm>
            <a:off x="1511581" y="5805264"/>
            <a:ext cx="598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吾生也有涯，而知也無涯。以有涯隨無涯，殆已！  莊子</a:t>
            </a:r>
          </a:p>
        </p:txBody>
      </p:sp>
      <p:sp>
        <p:nvSpPr>
          <p:cNvPr id="11" name="文字方塊 10"/>
          <p:cNvSpPr txBox="1"/>
          <p:nvPr/>
        </p:nvSpPr>
        <p:spPr bwMode="auto">
          <a:xfrm>
            <a:off x="1497710" y="6237312"/>
            <a:ext cx="566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以有限的生命，追尋無盡的知識，必定是失敗的。</a:t>
            </a:r>
            <a:endParaRPr lang="en-US" altLang="zh-TW" sz="1800" dirty="0"/>
          </a:p>
        </p:txBody>
      </p:sp>
    </p:spTree>
    <p:extLst>
      <p:ext uri="{BB962C8B-B14F-4D97-AF65-F5344CB8AC3E}">
        <p14:creationId xmlns:p14="http://schemas.microsoft.com/office/powerpoint/2010/main" val="2187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4" descr="Image:Einstein patentoffi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928688"/>
            <a:ext cx="295910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圖片 3" descr="450px-Einsteinhaus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08050"/>
            <a:ext cx="37480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矩形 4"/>
          <p:cNvSpPr>
            <a:spLocks noChangeArrowheads="1"/>
          </p:cNvSpPr>
          <p:nvPr/>
        </p:nvSpPr>
        <p:spPr bwMode="auto">
          <a:xfrm>
            <a:off x="1187450" y="5013325"/>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Albert Einstein, 1905</a:t>
            </a:r>
            <a:endParaRPr lang="zh-TW" altLang="en-US" sz="2000"/>
          </a:p>
        </p:txBody>
      </p:sp>
      <p:sp>
        <p:nvSpPr>
          <p:cNvPr id="27653" name="文字方塊 4"/>
          <p:cNvSpPr txBox="1">
            <a:spLocks noChangeArrowheads="1"/>
          </p:cNvSpPr>
          <p:nvPr/>
        </p:nvSpPr>
        <p:spPr bwMode="auto">
          <a:xfrm>
            <a:off x="1187450" y="6021388"/>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布朗運動是來自液體中分子的</a:t>
            </a:r>
            <a:r>
              <a:rPr lang="zh-TW" altLang="en-US" sz="1800">
                <a:solidFill>
                  <a:srgbClr val="FF0000"/>
                </a:solidFill>
              </a:rPr>
              <a:t>離散而隨機</a:t>
            </a:r>
            <a:r>
              <a:rPr lang="zh-TW" altLang="en-US" sz="1800"/>
              <a:t>的碰撞</a:t>
            </a:r>
          </a:p>
        </p:txBody>
      </p:sp>
      <p:pic>
        <p:nvPicPr>
          <p:cNvPr id="6" name="圖片 1" descr="Brownian_hierarchica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908050"/>
            <a:ext cx="404531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2227"/>
                                        </p:tgtEl>
                                        <p:attrNameLst>
                                          <p:attrName>ppt_x</p:attrName>
                                        </p:attrNameLst>
                                      </p:cBhvr>
                                      <p:tavLst>
                                        <p:tav tm="0">
                                          <p:val>
                                            <p:strVal val="ppt_x"/>
                                          </p:val>
                                        </p:tav>
                                        <p:tav tm="100000">
                                          <p:val>
                                            <p:strVal val="ppt_x"/>
                                          </p:val>
                                        </p:tav>
                                      </p:tavLst>
                                    </p:anim>
                                    <p:anim calcmode="lin" valueType="num">
                                      <p:cBhvr additive="base">
                                        <p:cTn id="7" dur="500"/>
                                        <p:tgtEl>
                                          <p:spTgt spid="52227"/>
                                        </p:tgtEl>
                                        <p:attrNameLst>
                                          <p:attrName>ppt_y</p:attrName>
                                        </p:attrNameLst>
                                      </p:cBhvr>
                                      <p:tavLst>
                                        <p:tav tm="0">
                                          <p:val>
                                            <p:strVal val="ppt_y"/>
                                          </p:val>
                                        </p:tav>
                                        <p:tav tm="100000">
                                          <p:val>
                                            <p:strVal val="1+ppt_h/2"/>
                                          </p:val>
                                        </p:tav>
                                      </p:tavLst>
                                    </p:anim>
                                    <p:set>
                                      <p:cBhvr>
                                        <p:cTn id="8" dur="1" fill="hold">
                                          <p:stCondLst>
                                            <p:cond delay="499"/>
                                          </p:stCondLst>
                                        </p:cTn>
                                        <p:tgtEl>
                                          <p:spTgt spid="5222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德法文化】一座城鎮，兩個國家（上）：德法邊境| Glossika 部落格">
            <a:extLst>
              <a:ext uri="{FF2B5EF4-FFF2-40B4-BE49-F238E27FC236}">
                <a16:creationId xmlns:a16="http://schemas.microsoft.com/office/drawing/2014/main" id="{FC64C699-F9AD-A348-6C0B-59A590A3A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7452320" cy="4968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FD08AE-F5F0-5881-957B-068B6E4F481E}"/>
              </a:ext>
            </a:extLst>
          </p:cNvPr>
          <p:cNvSpPr txBox="1"/>
          <p:nvPr/>
        </p:nvSpPr>
        <p:spPr>
          <a:xfrm>
            <a:off x="2051720" y="548680"/>
            <a:ext cx="4248472" cy="369332"/>
          </a:xfrm>
          <a:prstGeom prst="rect">
            <a:avLst/>
          </a:prstGeom>
          <a:noFill/>
        </p:spPr>
        <p:txBody>
          <a:bodyPr wrap="square" rtlCol="0">
            <a:spAutoFit/>
          </a:bodyPr>
          <a:lstStyle/>
          <a:p>
            <a:pPr algn="l"/>
            <a:r>
              <a:rPr lang="en-US" sz="1800" dirty="0" err="1">
                <a:latin typeface="Cambria Math" panose="02040503050406030204" pitchFamily="18" charset="0"/>
              </a:rPr>
              <a:t>這裡就是古典物理與近代物理的邊界</a:t>
            </a:r>
            <a:r>
              <a:rPr lang="en-US" sz="1800" dirty="0">
                <a:latin typeface="Cambria Math" panose="02040503050406030204" pitchFamily="18" charset="0"/>
              </a:rPr>
              <a:t>！</a:t>
            </a:r>
          </a:p>
        </p:txBody>
      </p:sp>
    </p:spTree>
    <p:extLst>
      <p:ext uri="{BB962C8B-B14F-4D97-AF65-F5344CB8AC3E}">
        <p14:creationId xmlns:p14="http://schemas.microsoft.com/office/powerpoint/2010/main" val="3305745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2BF7-63E2-53C9-01D5-3D160AD0D985}"/>
            </a:ext>
          </a:extLst>
        </p:cNvPr>
        <p:cNvGrpSpPr/>
        <p:nvPr/>
      </p:nvGrpSpPr>
      <p:grpSpPr>
        <a:xfrm>
          <a:off x="0" y="0"/>
          <a:ext cx="0" cy="0"/>
          <a:chOff x="0" y="0"/>
          <a:chExt cx="0" cy="0"/>
        </a:xfrm>
      </p:grpSpPr>
      <p:pic>
        <p:nvPicPr>
          <p:cNvPr id="58370" name="Picture 5" descr="heat4">
            <a:extLst>
              <a:ext uri="{FF2B5EF4-FFF2-40B4-BE49-F238E27FC236}">
                <a16:creationId xmlns:a16="http://schemas.microsoft.com/office/drawing/2014/main" id="{F681416E-B71B-1BEB-B1EA-BB4EF12F4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22" t="12842" r="5302" b="10112"/>
          <a:stretch>
            <a:fillRect/>
          </a:stretch>
        </p:blipFill>
        <p:spPr bwMode="auto">
          <a:xfrm>
            <a:off x="332581" y="2348880"/>
            <a:ext cx="84788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7">
            <a:extLst>
              <a:ext uri="{FF2B5EF4-FFF2-40B4-BE49-F238E27FC236}">
                <a16:creationId xmlns:a16="http://schemas.microsoft.com/office/drawing/2014/main" id="{61EB0695-7353-F6C5-79E3-F489828375F6}"/>
              </a:ext>
            </a:extLst>
          </p:cNvPr>
          <p:cNvSpPr txBox="1">
            <a:spLocks noChangeArrowheads="1"/>
          </p:cNvSpPr>
          <p:nvPr/>
        </p:nvSpPr>
        <p:spPr bwMode="auto">
          <a:xfrm>
            <a:off x="899592" y="1268760"/>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solidFill>
                  <a:srgbClr val="FF0000"/>
                </a:solidFill>
              </a:rPr>
              <a:t>物質微觀的確可以分解為一個一個似乎是不可分割的古典物理牛頓粒子！</a:t>
            </a:r>
          </a:p>
        </p:txBody>
      </p:sp>
      <p:sp>
        <p:nvSpPr>
          <p:cNvPr id="3" name="TextBox 2">
            <a:extLst>
              <a:ext uri="{FF2B5EF4-FFF2-40B4-BE49-F238E27FC236}">
                <a16:creationId xmlns:a16="http://schemas.microsoft.com/office/drawing/2014/main" id="{380203D0-806D-4E99-AEBB-16FAE0022C4E}"/>
              </a:ext>
            </a:extLst>
          </p:cNvPr>
          <p:cNvSpPr txBox="1"/>
          <p:nvPr/>
        </p:nvSpPr>
        <p:spPr>
          <a:xfrm>
            <a:off x="899592" y="1700808"/>
            <a:ext cx="7560840" cy="369332"/>
          </a:xfrm>
          <a:prstGeom prst="rect">
            <a:avLst/>
          </a:prstGeom>
          <a:noFill/>
        </p:spPr>
        <p:txBody>
          <a:bodyPr wrap="square" rtlCol="0">
            <a:spAutoFit/>
          </a:bodyPr>
          <a:lstStyle/>
          <a:p>
            <a:pPr algn="l"/>
            <a:r>
              <a:rPr lang="en-US" sz="1800" dirty="0" err="1">
                <a:latin typeface="Cambria Math" panose="02040503050406030204" pitchFamily="18" charset="0"/>
              </a:rPr>
              <a:t>這樣的古典物理非常成功，但</a:t>
            </a:r>
            <a:r>
              <a:rPr lang="en-US" sz="1800" dirty="0">
                <a:latin typeface="Cambria Math" panose="02040503050406030204" pitchFamily="18" charset="0"/>
              </a:rPr>
              <a:t>…..</a:t>
            </a:r>
          </a:p>
        </p:txBody>
      </p:sp>
    </p:spTree>
    <p:extLst>
      <p:ext uri="{BB962C8B-B14F-4D97-AF65-F5344CB8AC3E}">
        <p14:creationId xmlns:p14="http://schemas.microsoft.com/office/powerpoint/2010/main" val="3807900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eriodic_ju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565871"/>
            <a:ext cx="4534793" cy="27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Periodic Table of the Elemen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579150"/>
            <a:ext cx="412273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4"/>
          <p:cNvSpPr txBox="1">
            <a:spLocks noChangeArrowheads="1"/>
          </p:cNvSpPr>
          <p:nvPr/>
        </p:nvSpPr>
        <p:spPr bwMode="auto">
          <a:xfrm>
            <a:off x="251520" y="4492049"/>
            <a:ext cx="578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但不同的元素之構成原子不同。</a:t>
            </a:r>
            <a:endParaRPr lang="zh-TW" altLang="en-US" sz="2400" dirty="0"/>
          </a:p>
        </p:txBody>
      </p:sp>
      <p:sp>
        <p:nvSpPr>
          <p:cNvPr id="21509" name="文字方塊 1"/>
          <p:cNvSpPr txBox="1">
            <a:spLocks noChangeArrowheads="1"/>
          </p:cNvSpPr>
          <p:nvPr/>
        </p:nvSpPr>
        <p:spPr bwMode="auto">
          <a:xfrm>
            <a:off x="4355976" y="4485678"/>
            <a:ext cx="4788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有多少種元素就有多少種性質非常不同原子！</a:t>
            </a:r>
          </a:p>
        </p:txBody>
      </p:sp>
      <p:sp>
        <p:nvSpPr>
          <p:cNvPr id="2" name="矩形 1"/>
          <p:cNvSpPr/>
          <p:nvPr/>
        </p:nvSpPr>
        <p:spPr>
          <a:xfrm>
            <a:off x="2626072" y="5571297"/>
            <a:ext cx="2492990" cy="369332"/>
          </a:xfrm>
          <a:prstGeom prst="rect">
            <a:avLst/>
          </a:prstGeom>
        </p:spPr>
        <p:txBody>
          <a:bodyPr wrap="none">
            <a:spAutoFit/>
          </a:bodyPr>
          <a:lstStyle/>
          <a:p>
            <a:r>
              <a:rPr lang="zh-TW" altLang="en-US" sz="1800" dirty="0"/>
              <a:t>以有涯隨無涯，殆已！</a:t>
            </a:r>
          </a:p>
        </p:txBody>
      </p:sp>
      <p:sp>
        <p:nvSpPr>
          <p:cNvPr id="3" name="文字方塊 2"/>
          <p:cNvSpPr txBox="1"/>
          <p:nvPr/>
        </p:nvSpPr>
        <p:spPr bwMode="auto">
          <a:xfrm>
            <a:off x="2626072" y="509418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這與希臘哲學家的理想有些差距！</a:t>
            </a:r>
          </a:p>
        </p:txBody>
      </p:sp>
    </p:spTree>
    <p:extLst>
      <p:ext uri="{BB962C8B-B14F-4D97-AF65-F5344CB8AC3E}">
        <p14:creationId xmlns:p14="http://schemas.microsoft.com/office/powerpoint/2010/main" val="2807629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文字方塊 4"/>
          <p:cNvSpPr txBox="1">
            <a:spLocks noChangeArrowheads="1"/>
          </p:cNvSpPr>
          <p:nvPr/>
        </p:nvSpPr>
        <p:spPr bwMode="auto">
          <a:xfrm>
            <a:off x="1735257" y="256936"/>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組成物質的基本成分原子是電中性，那電荷從哪來？</a:t>
            </a:r>
          </a:p>
        </p:txBody>
      </p:sp>
      <p:pic>
        <p:nvPicPr>
          <p:cNvPr id="56324" name="Picture 6" descr="C:\Users\Chia-Hung Chang\Downloads\Data\Knight\Media\Chapter38\Images\38_ChapSum0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759537"/>
            <a:ext cx="3888432" cy="171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79AB40F-4D17-4A59-7F98-F6E09F7949D8}"/>
              </a:ext>
            </a:extLst>
          </p:cNvPr>
          <p:cNvPicPr>
            <a:picLocks noChangeAspect="1"/>
          </p:cNvPicPr>
          <p:nvPr/>
        </p:nvPicPr>
        <p:blipFill>
          <a:blip r:embed="rId3"/>
          <a:stretch>
            <a:fillRect/>
          </a:stretch>
        </p:blipFill>
        <p:spPr>
          <a:xfrm>
            <a:off x="899592" y="4254930"/>
            <a:ext cx="4605773" cy="2346890"/>
          </a:xfrm>
          <a:prstGeom prst="rect">
            <a:avLst/>
          </a:prstGeom>
        </p:spPr>
      </p:pic>
      <p:pic>
        <p:nvPicPr>
          <p:cNvPr id="3" name="Picture 2">
            <a:extLst>
              <a:ext uri="{FF2B5EF4-FFF2-40B4-BE49-F238E27FC236}">
                <a16:creationId xmlns:a16="http://schemas.microsoft.com/office/drawing/2014/main" id="{741B3B79-49F4-4DFA-0EBC-DD9D74217300}"/>
              </a:ext>
            </a:extLst>
          </p:cNvPr>
          <p:cNvPicPr>
            <a:picLocks noChangeAspect="1"/>
          </p:cNvPicPr>
          <p:nvPr/>
        </p:nvPicPr>
        <p:blipFill>
          <a:blip r:embed="rId4"/>
          <a:srcRect b="16623"/>
          <a:stretch/>
        </p:blipFill>
        <p:spPr>
          <a:xfrm>
            <a:off x="971549" y="2900815"/>
            <a:ext cx="7200900" cy="825932"/>
          </a:xfrm>
          <a:prstGeom prst="rect">
            <a:avLst/>
          </a:prstGeom>
        </p:spPr>
      </p:pic>
      <p:sp>
        <p:nvSpPr>
          <p:cNvPr id="4" name="Text Box 6">
            <a:extLst>
              <a:ext uri="{FF2B5EF4-FFF2-40B4-BE49-F238E27FC236}">
                <a16:creationId xmlns:a16="http://schemas.microsoft.com/office/drawing/2014/main" id="{1B2226EA-E41B-FFA2-DC85-B2E9D85A8DA9}"/>
              </a:ext>
            </a:extLst>
          </p:cNvPr>
          <p:cNvSpPr txBox="1">
            <a:spLocks noChangeArrowheads="1"/>
          </p:cNvSpPr>
          <p:nvPr/>
        </p:nvSpPr>
        <p:spPr bwMode="auto">
          <a:xfrm>
            <a:off x="3059832" y="2531483"/>
            <a:ext cx="266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陰極射線</a:t>
            </a:r>
            <a:r>
              <a:rPr lang="en-US" altLang="zh-TW" sz="1800" dirty="0">
                <a:solidFill>
                  <a:srgbClr val="FF0000"/>
                </a:solidFill>
              </a:rPr>
              <a:t> </a:t>
            </a:r>
            <a:r>
              <a:rPr lang="en-GB" altLang="zh-TW" sz="1800" dirty="0">
                <a:solidFill>
                  <a:srgbClr val="FF0000"/>
                </a:solidFill>
              </a:rPr>
              <a:t>Cathode ray</a:t>
            </a:r>
            <a:endParaRPr lang="zh-TW" altLang="en-US" sz="1800" dirty="0">
              <a:solidFill>
                <a:srgbClr val="FF0000"/>
              </a:solidFill>
            </a:endParaRPr>
          </a:p>
        </p:txBody>
      </p:sp>
      <p:sp>
        <p:nvSpPr>
          <p:cNvPr id="5" name="Rectangle 4">
            <a:extLst>
              <a:ext uri="{FF2B5EF4-FFF2-40B4-BE49-F238E27FC236}">
                <a16:creationId xmlns:a16="http://schemas.microsoft.com/office/drawing/2014/main" id="{8672498D-69EF-B3A1-1FC3-736558ECE0C6}"/>
              </a:ext>
            </a:extLst>
          </p:cNvPr>
          <p:cNvSpPr/>
          <p:nvPr/>
        </p:nvSpPr>
        <p:spPr>
          <a:xfrm>
            <a:off x="5148064" y="3428999"/>
            <a:ext cx="2808312" cy="297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08FF6F-BBE5-F3FF-732C-469C3D2E59B3}"/>
              </a:ext>
            </a:extLst>
          </p:cNvPr>
          <p:cNvSpPr txBox="1"/>
          <p:nvPr/>
        </p:nvSpPr>
        <p:spPr>
          <a:xfrm>
            <a:off x="899592" y="3750035"/>
            <a:ext cx="8352928" cy="369332"/>
          </a:xfrm>
          <a:prstGeom prst="rect">
            <a:avLst/>
          </a:prstGeom>
          <a:noFill/>
        </p:spPr>
        <p:txBody>
          <a:bodyPr wrap="square" rtlCol="0">
            <a:spAutoFit/>
          </a:bodyPr>
          <a:lstStyle/>
          <a:p>
            <a:pPr algn="l"/>
            <a:r>
              <a:rPr lang="en-US" sz="1800" dirty="0" err="1">
                <a:latin typeface="Cambria Math" panose="02040503050406030204" pitchFamily="18" charset="0"/>
              </a:rPr>
              <a:t>電壓夠大氣體會游離放電，氣體壓力減至極小後，放電消失但瓶子會發出螢光</a:t>
            </a:r>
            <a:r>
              <a:rPr lang="en-US" sz="1800" dirty="0">
                <a:latin typeface="Cambria Math" panose="02040503050406030204" pitchFamily="18" charset="0"/>
              </a:rPr>
              <a:t>。</a:t>
            </a:r>
          </a:p>
        </p:txBody>
      </p:sp>
      <p:pic>
        <p:nvPicPr>
          <p:cNvPr id="1026" name="Picture 2" descr="Cathode ray | electron beam, X-rays, TV tubes | Britannica">
            <a:extLst>
              <a:ext uri="{FF2B5EF4-FFF2-40B4-BE49-F238E27FC236}">
                <a16:creationId xmlns:a16="http://schemas.microsoft.com/office/drawing/2014/main" id="{8C7A9E22-AB2A-589C-A463-C131DE7A6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364" y="4254930"/>
            <a:ext cx="3129185" cy="23468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additive="base">
                                        <p:cTn id="7" dur="500" fill="hold"/>
                                        <p:tgtEl>
                                          <p:spTgt spid="56324"/>
                                        </p:tgtEl>
                                        <p:attrNameLst>
                                          <p:attrName>ppt_x</p:attrName>
                                        </p:attrNameLst>
                                      </p:cBhvr>
                                      <p:tavLst>
                                        <p:tav tm="0">
                                          <p:val>
                                            <p:strVal val="#ppt_x"/>
                                          </p:val>
                                        </p:tav>
                                        <p:tav tm="100000">
                                          <p:val>
                                            <p:strVal val="#ppt_x"/>
                                          </p:val>
                                        </p:tav>
                                      </p:tavLst>
                                    </p:anim>
                                    <p:anim calcmode="lin" valueType="num">
                                      <p:cBhvr additive="base">
                                        <p:cTn id="8" dur="500" fill="hold"/>
                                        <p:tgtEl>
                                          <p:spTgt spid="563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圖片 1" descr="crook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56" y="428855"/>
            <a:ext cx="310147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圖片 2" descr="geiss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55" y="2236158"/>
            <a:ext cx="3101475" cy="323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AA9CA559-9231-A53B-C803-DA3B66EBC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43189"/>
            <a:ext cx="2664296" cy="3371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thode rays travel from the cathode at the rear of the tube, striking the glass front, making it glow green by fluorescence. A metal cross in the tube casts a shadow, demonstrating that the rays travel in straight lines.">
            <a:extLst>
              <a:ext uri="{FF2B5EF4-FFF2-40B4-BE49-F238E27FC236}">
                <a16:creationId xmlns:a16="http://schemas.microsoft.com/office/drawing/2014/main" id="{F015D7F7-9F66-4C19-53E0-768217CE5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025" y="3877264"/>
            <a:ext cx="2650311" cy="2119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05E954-1F5D-2F7C-96B2-EDFC87ED8F6F}"/>
              </a:ext>
            </a:extLst>
          </p:cNvPr>
          <p:cNvSpPr txBox="1"/>
          <p:nvPr/>
        </p:nvSpPr>
        <p:spPr>
          <a:xfrm>
            <a:off x="1317654" y="5613431"/>
            <a:ext cx="3240361" cy="369332"/>
          </a:xfrm>
          <a:prstGeom prst="rect">
            <a:avLst/>
          </a:prstGeom>
          <a:noFill/>
        </p:spPr>
        <p:txBody>
          <a:bodyPr wrap="square" rtlCol="0">
            <a:spAutoFit/>
          </a:bodyPr>
          <a:lstStyle/>
          <a:p>
            <a:pPr algn="l"/>
            <a:r>
              <a:rPr lang="en-US" sz="1800" dirty="0" err="1">
                <a:latin typeface="Cambria Math" panose="02040503050406030204" pitchFamily="18" charset="0"/>
              </a:rPr>
              <a:t>在障礙物後方有影子</a:t>
            </a:r>
            <a:r>
              <a:rPr lang="en-US" sz="1800" dirty="0">
                <a:latin typeface="Cambria Math" panose="02040503050406030204" pitchFamily="18" charset="0"/>
              </a:rPr>
              <a:t>，</a:t>
            </a:r>
          </a:p>
        </p:txBody>
      </p:sp>
      <p:sp>
        <p:nvSpPr>
          <p:cNvPr id="3" name="TextBox 2">
            <a:extLst>
              <a:ext uri="{FF2B5EF4-FFF2-40B4-BE49-F238E27FC236}">
                <a16:creationId xmlns:a16="http://schemas.microsoft.com/office/drawing/2014/main" id="{74DC93AF-B50A-3DDC-5AFC-8A944756ABB5}"/>
              </a:ext>
            </a:extLst>
          </p:cNvPr>
          <p:cNvSpPr txBox="1"/>
          <p:nvPr/>
        </p:nvSpPr>
        <p:spPr>
          <a:xfrm>
            <a:off x="1317655" y="6045479"/>
            <a:ext cx="6912768" cy="369332"/>
          </a:xfrm>
          <a:prstGeom prst="rect">
            <a:avLst/>
          </a:prstGeom>
          <a:noFill/>
        </p:spPr>
        <p:txBody>
          <a:bodyPr wrap="square" rtlCol="0">
            <a:spAutoFit/>
          </a:bodyPr>
          <a:lstStyle/>
          <a:p>
            <a:pPr algn="l"/>
            <a:r>
              <a:rPr lang="en-US" sz="1800" dirty="0" err="1">
                <a:latin typeface="Cambria Math" panose="02040503050406030204" pitchFamily="18" charset="0"/>
              </a:rPr>
              <a:t>可見是由陰極發出的</a:t>
            </a:r>
            <a:r>
              <a:rPr lang="en-US" sz="1800" dirty="0" err="1">
                <a:solidFill>
                  <a:srgbClr val="FF0000"/>
                </a:solidFill>
                <a:latin typeface="Cambria Math" panose="02040503050406030204" pitchFamily="18" charset="0"/>
              </a:rPr>
              <a:t>射線ray</a:t>
            </a:r>
            <a:r>
              <a:rPr lang="en-US" sz="1800" dirty="0">
                <a:latin typeface="Cambria Math" panose="02040503050406030204" pitchFamily="18" charset="0"/>
              </a:rPr>
              <a:t>, </a:t>
            </a:r>
            <a:r>
              <a:rPr lang="en-US" sz="1800" dirty="0" err="1">
                <a:latin typeface="Cambria Math" panose="02040503050406030204" pitchFamily="18" charset="0"/>
              </a:rPr>
              <a:t>ie</a:t>
            </a:r>
            <a:r>
              <a:rPr lang="en-US" sz="1800" dirty="0">
                <a:latin typeface="Cambria Math" panose="02040503050406030204" pitchFamily="18" charset="0"/>
              </a:rPr>
              <a:t>. something emitted from cathode.</a:t>
            </a:r>
          </a:p>
        </p:txBody>
      </p:sp>
    </p:spTree>
    <p:extLst>
      <p:ext uri="{BB962C8B-B14F-4D97-AF65-F5344CB8AC3E}">
        <p14:creationId xmlns:p14="http://schemas.microsoft.com/office/powerpoint/2010/main" val="175120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2" descr="jj-equ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49275"/>
            <a:ext cx="41973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文字方塊 3"/>
          <p:cNvSpPr txBox="1">
            <a:spLocks noChangeArrowheads="1"/>
          </p:cNvSpPr>
          <p:nvPr/>
        </p:nvSpPr>
        <p:spPr bwMode="auto">
          <a:xfrm>
            <a:off x="3347864" y="3760788"/>
            <a:ext cx="2786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J. J. Thomson </a:t>
            </a:r>
            <a:r>
              <a:rPr lang="zh-TW" altLang="en-US" sz="2000" dirty="0"/>
              <a:t>英國</a:t>
            </a:r>
          </a:p>
        </p:txBody>
      </p:sp>
      <p:pic>
        <p:nvPicPr>
          <p:cNvPr id="2" name="Picture 3" descr="C:\Users\Chia-Hung Chang\Downloads\Data\Knight\Media\Chapter38\Images\38_07Figurea-P.jpg">
            <a:extLst>
              <a:ext uri="{FF2B5EF4-FFF2-40B4-BE49-F238E27FC236}">
                <a16:creationId xmlns:a16="http://schemas.microsoft.com/office/drawing/2014/main" id="{C640E793-52DF-0143-03A1-F0529A0E9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69" y="4332599"/>
            <a:ext cx="4086330" cy="19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E608229-4D4C-E9C4-0D98-EC907700F7EA}"/>
              </a:ext>
            </a:extLst>
          </p:cNvPr>
          <p:cNvPicPr>
            <a:picLocks noChangeAspect="1"/>
          </p:cNvPicPr>
          <p:nvPr/>
        </p:nvPicPr>
        <p:blipFill>
          <a:blip r:embed="rId4"/>
          <a:stretch>
            <a:fillRect/>
          </a:stretch>
        </p:blipFill>
        <p:spPr>
          <a:xfrm>
            <a:off x="5004048" y="4336373"/>
            <a:ext cx="3740872" cy="190617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文字方塊 3"/>
          <p:cNvSpPr txBox="1">
            <a:spLocks noChangeArrowheads="1"/>
          </p:cNvSpPr>
          <p:nvPr/>
        </p:nvSpPr>
        <p:spPr bwMode="auto">
          <a:xfrm>
            <a:off x="2599312" y="3318694"/>
            <a:ext cx="381699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由偏折方向可知陰極射線帶負電，</a:t>
            </a:r>
          </a:p>
        </p:txBody>
      </p:sp>
      <p:pic>
        <p:nvPicPr>
          <p:cNvPr id="30724" name="Picture 6" descr="C:\Users\Chia-Hung Chang\Downloads\Data\Knight\Media\Chapter38\Images\38_06Figureb-F.jpg"/>
          <p:cNvPicPr>
            <a:picLocks noChangeAspect="1" noChangeArrowheads="1"/>
          </p:cNvPicPr>
          <p:nvPr/>
        </p:nvPicPr>
        <p:blipFill>
          <a:blip r:embed="rId2">
            <a:extLst>
              <a:ext uri="{28A0092B-C50C-407E-A947-70E740481C1C}">
                <a14:useLocalDpi xmlns:a14="http://schemas.microsoft.com/office/drawing/2010/main" val="0"/>
              </a:ext>
            </a:extLst>
          </a:blip>
          <a:srcRect b="31401"/>
          <a:stretch>
            <a:fillRect/>
          </a:stretch>
        </p:blipFill>
        <p:spPr bwMode="auto">
          <a:xfrm>
            <a:off x="2632983" y="869855"/>
            <a:ext cx="3634567" cy="195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矩形 5"/>
          <p:cNvSpPr>
            <a:spLocks noChangeArrowheads="1"/>
          </p:cNvSpPr>
          <p:nvPr/>
        </p:nvSpPr>
        <p:spPr bwMode="auto">
          <a:xfrm>
            <a:off x="2632983" y="2900621"/>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陰極射線加上磁場會發生偏折，</a:t>
            </a:r>
          </a:p>
        </p:txBody>
      </p:sp>
      <p:pic>
        <p:nvPicPr>
          <p:cNvPr id="2052" name="Picture 4">
            <a:extLst>
              <a:ext uri="{FF2B5EF4-FFF2-40B4-BE49-F238E27FC236}">
                <a16:creationId xmlns:a16="http://schemas.microsoft.com/office/drawing/2014/main" id="{EDBA13F0-3DB2-53AA-5009-ACFE04488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743" y="3789040"/>
            <a:ext cx="2847678" cy="22756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magnet creates a horizontal magnetic field through the neck of the tube, bending the rays up, so the shadow of the cross is higher.">
            <a:extLst>
              <a:ext uri="{FF2B5EF4-FFF2-40B4-BE49-F238E27FC236}">
                <a16:creationId xmlns:a16="http://schemas.microsoft.com/office/drawing/2014/main" id="{24DA318F-C8EA-8D54-3F5D-EAD979F343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01"/>
          <a:stretch/>
        </p:blipFill>
        <p:spPr bwMode="auto">
          <a:xfrm>
            <a:off x="3923928" y="3789040"/>
            <a:ext cx="2343622" cy="2276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419"/>
                                        </p:tgtEl>
                                        <p:attrNameLst>
                                          <p:attrName>style.visibility</p:attrName>
                                        </p:attrNameLst>
                                      </p:cBhvr>
                                      <p:to>
                                        <p:strVal val="visible"/>
                                      </p:to>
                                    </p:set>
                                    <p:anim calcmode="lin" valueType="num">
                                      <p:cBhvr additive="base">
                                        <p:cTn id="11" dur="500" fill="hold"/>
                                        <p:tgtEl>
                                          <p:spTgt spid="60419"/>
                                        </p:tgtEl>
                                        <p:attrNameLst>
                                          <p:attrName>ppt_x</p:attrName>
                                        </p:attrNameLst>
                                      </p:cBhvr>
                                      <p:tavLst>
                                        <p:tav tm="0">
                                          <p:val>
                                            <p:strVal val="#ppt_x"/>
                                          </p:val>
                                        </p:tav>
                                        <p:tav tm="100000">
                                          <p:val>
                                            <p:strVal val="#ppt_x"/>
                                          </p:val>
                                        </p:tav>
                                      </p:tavLst>
                                    </p:anim>
                                    <p:anim calcmode="lin" valueType="num">
                                      <p:cBhvr additive="base">
                                        <p:cTn id="12"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Chia-Hung Chang\Downloads\Data\Knight\Media\Chapter38\Images\38_07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80727"/>
            <a:ext cx="3533265" cy="25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C:\Users\Chia-Hung Chang\Downloads\Data\Knight\Media\Chapter38\Images\38_07Figurec-F.jpg"/>
          <p:cNvPicPr>
            <a:picLocks noChangeAspect="1" noChangeArrowheads="1"/>
          </p:cNvPicPr>
          <p:nvPr/>
        </p:nvPicPr>
        <p:blipFill>
          <a:blip r:embed="rId3">
            <a:extLst>
              <a:ext uri="{28A0092B-C50C-407E-A947-70E740481C1C}">
                <a14:useLocalDpi xmlns:a14="http://schemas.microsoft.com/office/drawing/2010/main" val="0"/>
              </a:ext>
            </a:extLst>
          </a:blip>
          <a:srcRect l="13058" t="5199" b="5351"/>
          <a:stretch>
            <a:fillRect/>
          </a:stretch>
        </p:blipFill>
        <p:spPr bwMode="auto">
          <a:xfrm>
            <a:off x="827088" y="3644900"/>
            <a:ext cx="29749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2"/>
          <p:cNvSpPr txBox="1">
            <a:spLocks noChangeArrowheads="1"/>
          </p:cNvSpPr>
          <p:nvPr/>
        </p:nvSpPr>
        <p:spPr bwMode="auto">
          <a:xfrm>
            <a:off x="3924300" y="465296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由電場及磁場的值，可得出質量及電荷的比，</a:t>
            </a:r>
          </a:p>
        </p:txBody>
      </p:sp>
      <p:sp>
        <p:nvSpPr>
          <p:cNvPr id="31750" name="矩形 7"/>
          <p:cNvSpPr>
            <a:spLocks noChangeArrowheads="1"/>
          </p:cNvSpPr>
          <p:nvPr/>
        </p:nvSpPr>
        <p:spPr bwMode="auto">
          <a:xfrm>
            <a:off x="3924300" y="4221163"/>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再加上垂直電場可將其折回。</a:t>
            </a:r>
          </a:p>
        </p:txBody>
      </p:sp>
      <p:pic>
        <p:nvPicPr>
          <p:cNvPr id="2" name="圖片 1" descr="appanim.gif">
            <a:extLst>
              <a:ext uri="{FF2B5EF4-FFF2-40B4-BE49-F238E27FC236}">
                <a16:creationId xmlns:a16="http://schemas.microsoft.com/office/drawing/2014/main" id="{96A14E69-2600-8823-F17A-0D0055030A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17170"/>
            <a:ext cx="40195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Chia-Hung Chang\Downloads\Data\Knight\Media\Chapter38\Images\38_07Figurea-P.jpg">
            <a:extLst>
              <a:ext uri="{FF2B5EF4-FFF2-40B4-BE49-F238E27FC236}">
                <a16:creationId xmlns:a16="http://schemas.microsoft.com/office/drawing/2014/main" id="{03F67FAB-D682-7461-5010-FE14B8ADA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776" y="326300"/>
            <a:ext cx="4019550" cy="187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878" y="4005064"/>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5076056" y="3755342"/>
            <a:ext cx="3277502" cy="1584176"/>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8135953" y="4636889"/>
            <a:ext cx="357187"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2774" name="矩形 9"/>
          <p:cNvSpPr>
            <a:spLocks noChangeArrowheads="1"/>
          </p:cNvSpPr>
          <p:nvPr/>
        </p:nvSpPr>
        <p:spPr bwMode="auto">
          <a:xfrm>
            <a:off x="971426" y="5339518"/>
            <a:ext cx="799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陰極射線的荷質比遠大於氫離子，所以陰極射線是一束構成原子的組成成分。</a:t>
            </a:r>
          </a:p>
        </p:txBody>
      </p:sp>
      <p:sp>
        <p:nvSpPr>
          <p:cNvPr id="11" name="矩形 10"/>
          <p:cNvSpPr>
            <a:spLocks noChangeArrowheads="1"/>
          </p:cNvSpPr>
          <p:nvPr/>
        </p:nvSpPr>
        <p:spPr bwMode="auto">
          <a:xfrm>
            <a:off x="971426" y="5843351"/>
            <a:ext cx="799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此荷質比對</a:t>
            </a:r>
            <a:r>
              <a:rPr lang="zh-TW" altLang="en-US" sz="1800" dirty="0">
                <a:solidFill>
                  <a:srgbClr val="FF0000"/>
                </a:solidFill>
              </a:rPr>
              <a:t>任何材質</a:t>
            </a:r>
            <a:r>
              <a:rPr lang="zh-TW" altLang="en-US" sz="1800" dirty="0"/>
              <a:t>所發出的陰極射線都相同，可見這個組成成分是共同的。</a:t>
            </a:r>
          </a:p>
        </p:txBody>
      </p:sp>
      <p:pic>
        <p:nvPicPr>
          <p:cNvPr id="32777" name="Picture 2" descr="C:\Users\Chia-Hung Chang\Downloads\Data\Knight\Media\Chapter38\Images\38_07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233" y="1002352"/>
            <a:ext cx="3323207" cy="242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3"/>
          <p:cNvSpPr txBox="1">
            <a:spLocks noChangeArrowheads="1"/>
          </p:cNvSpPr>
          <p:nvPr/>
        </p:nvSpPr>
        <p:spPr bwMode="auto">
          <a:xfrm>
            <a:off x="971426" y="3508693"/>
            <a:ext cx="792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英國 </a:t>
            </a:r>
            <a:r>
              <a:rPr lang="en-US" altLang="zh-TW" sz="1800" dirty="0"/>
              <a:t>J. J. Thomson 1899 </a:t>
            </a:r>
            <a:r>
              <a:rPr lang="zh-TW" altLang="en-US" sz="1800" dirty="0"/>
              <a:t>測量垂直的電磁場以決定陰極射線的電荷與質量的比。</a:t>
            </a:r>
          </a:p>
        </p:txBody>
      </p:sp>
      <p:pic>
        <p:nvPicPr>
          <p:cNvPr id="12" name="圖片 2" descr="jj-equi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5283" y="929333"/>
            <a:ext cx="319981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77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8"/>
          <p:cNvSpPr txBox="1">
            <a:spLocks noChangeArrowheads="1"/>
          </p:cNvSpPr>
          <p:nvPr/>
        </p:nvSpPr>
        <p:spPr bwMode="auto">
          <a:xfrm>
            <a:off x="1867344" y="476672"/>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但如果這個世界並不是如莊子想像得那樣無窮無盡？</a:t>
            </a:r>
          </a:p>
        </p:txBody>
      </p:sp>
      <p:pic>
        <p:nvPicPr>
          <p:cNvPr id="150530" name="Picture 2" descr="https://upload.wikimedia.org/wikipedia/commons/5/51/Archimedes_lever_%28Small%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5334000" cy="356235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867344" y="1720173"/>
            <a:ext cx="6521079" cy="369332"/>
          </a:xfrm>
          <a:prstGeom prst="rect">
            <a:avLst/>
          </a:prstGeom>
        </p:spPr>
        <p:txBody>
          <a:bodyPr wrap="square">
            <a:spAutoFit/>
          </a:bodyPr>
          <a:lstStyle/>
          <a:p>
            <a:r>
              <a:rPr lang="zh-TW" altLang="en-US" sz="1800" dirty="0"/>
              <a:t>阿基米德「給我一個支點，我就可以舉起整個地球。」</a:t>
            </a:r>
          </a:p>
        </p:txBody>
      </p:sp>
      <p:sp>
        <p:nvSpPr>
          <p:cNvPr id="4" name="文字方塊 3"/>
          <p:cNvSpPr txBox="1"/>
          <p:nvPr/>
        </p:nvSpPr>
        <p:spPr bwMode="auto">
          <a:xfrm>
            <a:off x="1867344" y="918567"/>
            <a:ext cx="47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如果知識是有組織、有綱領、有源頭的：</a:t>
            </a:r>
          </a:p>
        </p:txBody>
      </p:sp>
    </p:spTree>
    <p:extLst>
      <p:ext uri="{BB962C8B-B14F-4D97-AF65-F5344CB8AC3E}">
        <p14:creationId xmlns:p14="http://schemas.microsoft.com/office/powerpoint/2010/main" val="628995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469182" y="19891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dirty="0">
                <a:solidFill>
                  <a:srgbClr val="FF0000"/>
                </a:solidFill>
              </a:rPr>
              <a:t>電子 </a:t>
            </a:r>
            <a:r>
              <a:rPr lang="en-US" altLang="zh-TW" sz="2400" b="1" dirty="0">
                <a:solidFill>
                  <a:srgbClr val="FF0000"/>
                </a:solidFill>
              </a:rPr>
              <a:t>Electron</a:t>
            </a:r>
            <a:r>
              <a:rPr lang="zh-TW" altLang="en-US" sz="2400" b="1" dirty="0">
                <a:solidFill>
                  <a:srgbClr val="FF0000"/>
                </a:solidFill>
              </a:rPr>
              <a:t> </a:t>
            </a:r>
          </a:p>
        </p:txBody>
      </p:sp>
      <p:graphicFrame>
        <p:nvGraphicFramePr>
          <p:cNvPr id="31746" name="Object 2"/>
          <p:cNvGraphicFramePr>
            <a:graphicFrameLocks noChangeAspect="1"/>
          </p:cNvGraphicFramePr>
          <p:nvPr>
            <p:extLst>
              <p:ext uri="{D42A27DB-BD31-4B8C-83A1-F6EECF244321}">
                <p14:modId xmlns:p14="http://schemas.microsoft.com/office/powerpoint/2010/main" val="613507862"/>
              </p:ext>
            </p:extLst>
          </p:nvPr>
        </p:nvGraphicFramePr>
        <p:xfrm>
          <a:off x="4355306" y="1922197"/>
          <a:ext cx="390525" cy="455612"/>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317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306" y="1922197"/>
                        <a:ext cx="390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1860" name="Picture 4" descr="http://www-d0.fnal.gov/Run2Physics/WWW/results/final/TOP/T06C/elementary_particles.jpg"/>
          <p:cNvPicPr>
            <a:picLocks noChangeAspect="1" noChangeArrowheads="1"/>
          </p:cNvPicPr>
          <p:nvPr/>
        </p:nvPicPr>
        <p:blipFill>
          <a:blip r:embed="rId4" cstate="print">
            <a:extLst>
              <a:ext uri="{28A0092B-C50C-407E-A947-70E740481C1C}">
                <a14:useLocalDpi xmlns:a14="http://schemas.microsoft.com/office/drawing/2010/main" val="0"/>
              </a:ext>
            </a:extLst>
          </a:blip>
          <a:srcRect l="20081" r="20857" b="5501"/>
          <a:stretch>
            <a:fillRect/>
          </a:stretch>
        </p:blipFill>
        <p:spPr bwMode="auto">
          <a:xfrm>
            <a:off x="3260724" y="2683276"/>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5">
            <a:extLst>
              <a:ext uri="{28A0092B-C50C-407E-A947-70E740481C1C}">
                <a14:useLocalDpi xmlns:a14="http://schemas.microsoft.com/office/drawing/2010/main" val="0"/>
              </a:ext>
            </a:extLst>
          </a:blip>
          <a:srcRect l="17778" t="19760" r="19524"/>
          <a:stretch>
            <a:fillRect/>
          </a:stretch>
        </p:blipFill>
        <p:spPr bwMode="auto">
          <a:xfrm>
            <a:off x="6004187" y="3426076"/>
            <a:ext cx="2942691" cy="23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444755" y="548179"/>
            <a:ext cx="6943669" cy="4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發現原子</a:t>
            </a:r>
            <a:r>
              <a:rPr lang="zh-TW" altLang="en-US" sz="1800" dirty="0">
                <a:solidFill>
                  <a:srgbClr val="FF0000"/>
                </a:solidFill>
              </a:rPr>
              <a:t>可以分割為</a:t>
            </a:r>
            <a:r>
              <a:rPr lang="zh-TW" altLang="en-US" sz="1800" dirty="0"/>
              <a:t>更加細微的一種物質基本組成成分，</a:t>
            </a:r>
            <a:endParaRPr lang="en-US" altLang="zh-TW" sz="1800" dirty="0"/>
          </a:p>
        </p:txBody>
      </p:sp>
      <p:sp>
        <p:nvSpPr>
          <p:cNvPr id="2" name="矩形 1"/>
          <p:cNvSpPr/>
          <p:nvPr/>
        </p:nvSpPr>
        <p:spPr>
          <a:xfrm>
            <a:off x="1448795" y="1077511"/>
            <a:ext cx="6519452" cy="369332"/>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p:txBody>
      </p:sp>
      <p:sp>
        <p:nvSpPr>
          <p:cNvPr id="4" name="TextBox 3">
            <a:extLst>
              <a:ext uri="{FF2B5EF4-FFF2-40B4-BE49-F238E27FC236}">
                <a16:creationId xmlns:a16="http://schemas.microsoft.com/office/drawing/2014/main" id="{5EF44313-47BD-A9DA-46AA-0A3ECBB18DE8}"/>
              </a:ext>
            </a:extLst>
          </p:cNvPr>
          <p:cNvSpPr txBox="1"/>
          <p:nvPr/>
        </p:nvSpPr>
        <p:spPr>
          <a:xfrm>
            <a:off x="1432187" y="1387472"/>
            <a:ext cx="4572000" cy="458972"/>
          </a:xfrm>
          <a:prstGeom prst="rect">
            <a:avLst/>
          </a:prstGeom>
          <a:noFill/>
        </p:spPr>
        <p:txBody>
          <a:bodyPr wrap="square">
            <a:spAutoFit/>
          </a:bodyPr>
          <a:lstStyle/>
          <a:p>
            <a:pPr eaLnBrk="1" hangingPunct="1">
              <a:lnSpc>
                <a:spcPct val="150000"/>
              </a:lnSpc>
            </a:pPr>
            <a:r>
              <a:rPr lang="zh-TW" altLang="en-US" sz="1800" dirty="0"/>
              <a:t>這比化學的原子論又跨進了一大步！</a:t>
            </a:r>
          </a:p>
        </p:txBody>
      </p:sp>
      <p:pic>
        <p:nvPicPr>
          <p:cNvPr id="2050" name="Picture 2">
            <a:extLst>
              <a:ext uri="{FF2B5EF4-FFF2-40B4-BE49-F238E27FC236}">
                <a16:creationId xmlns:a16="http://schemas.microsoft.com/office/drawing/2014/main" id="{FAEF6938-CEDB-0F1F-218F-A683F43D6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4187" y="1517203"/>
            <a:ext cx="1573055" cy="1573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0"/>
                                        </p:tgtEl>
                                        <p:attrNameLst>
                                          <p:attrName>style.visibility</p:attrName>
                                        </p:attrNameLst>
                                      </p:cBhvr>
                                      <p:to>
                                        <p:strVal val="visible"/>
                                      </p:to>
                                    </p:set>
                                    <p:anim calcmode="lin" valueType="num">
                                      <p:cBhvr additive="base">
                                        <p:cTn id="11" dur="500" fill="hold"/>
                                        <p:tgtEl>
                                          <p:spTgt spid="121860"/>
                                        </p:tgtEl>
                                        <p:attrNameLst>
                                          <p:attrName>ppt_x</p:attrName>
                                        </p:attrNameLst>
                                      </p:cBhvr>
                                      <p:tavLst>
                                        <p:tav tm="0">
                                          <p:val>
                                            <p:strVal val="#ppt_x"/>
                                          </p:val>
                                        </p:tav>
                                        <p:tav tm="100000">
                                          <p:val>
                                            <p:strVal val="#ppt_x"/>
                                          </p:val>
                                        </p:tav>
                                      </p:tavLst>
                                    </p:anim>
                                    <p:anim calcmode="lin" valueType="num">
                                      <p:cBhvr additive="base">
                                        <p:cTn id="12" dur="500" fill="hold"/>
                                        <p:tgtEl>
                                          <p:spTgt spid="1218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9EE-9279-AF3C-2EA3-7F80A7DC66AC}"/>
            </a:ext>
          </a:extLst>
        </p:cNvPr>
        <p:cNvGrpSpPr/>
        <p:nvPr/>
      </p:nvGrpSpPr>
      <p:grpSpPr>
        <a:xfrm>
          <a:off x="0" y="0"/>
          <a:ext cx="0" cy="0"/>
          <a:chOff x="0" y="0"/>
          <a:chExt cx="0" cy="0"/>
        </a:xfrm>
      </p:grpSpPr>
      <p:pic>
        <p:nvPicPr>
          <p:cNvPr id="25604" name="Picture 2" descr="http://universe-review.ca/I15-01-domain.jpg">
            <a:extLst>
              <a:ext uri="{FF2B5EF4-FFF2-40B4-BE49-F238E27FC236}">
                <a16:creationId xmlns:a16="http://schemas.microsoft.com/office/drawing/2014/main" id="{15AE7A42-EE3D-3BB1-D9D0-C1A85DCFC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3119710" y="721118"/>
            <a:ext cx="2448272" cy="432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文字方塊 1">
            <a:extLst>
              <a:ext uri="{FF2B5EF4-FFF2-40B4-BE49-F238E27FC236}">
                <a16:creationId xmlns:a16="http://schemas.microsoft.com/office/drawing/2014/main" id="{9775F5E4-C158-A39F-C3A3-8CBC63E5B588}"/>
              </a:ext>
            </a:extLst>
          </p:cNvPr>
          <p:cNvSpPr txBox="1">
            <a:spLocks noChangeArrowheads="1"/>
          </p:cNvSpPr>
          <p:nvPr/>
        </p:nvSpPr>
        <p:spPr bwMode="auto">
          <a:xfrm>
            <a:off x="1402541" y="5373216"/>
            <a:ext cx="633891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物質組成成分的粒子是否能分割要看分割的能量用得多大。</a:t>
            </a:r>
          </a:p>
        </p:txBody>
      </p:sp>
      <p:sp>
        <p:nvSpPr>
          <p:cNvPr id="25608" name="投影片編號版面配置區 1">
            <a:extLst>
              <a:ext uri="{FF2B5EF4-FFF2-40B4-BE49-F238E27FC236}">
                <a16:creationId xmlns:a16="http://schemas.microsoft.com/office/drawing/2014/main" id="{9BC4C73A-80F3-AB6A-4A87-6390EAE493D2}"/>
              </a:ext>
            </a:extLst>
          </p:cNvPr>
          <p:cNvSpPr>
            <a:spLocks noGrp="1"/>
          </p:cNvSpPr>
          <p:nvPr>
            <p:ph type="sldNum" sz="quarter" idx="12"/>
          </p:nvPr>
        </p:nvSpPr>
        <p:spPr>
          <a:xfrm>
            <a:off x="6613078" y="5916782"/>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31D3-86CA-403E-8347-D1162B0419CB}" type="slidenum">
              <a:rPr kumimoji="0" lang="zh-TW" altLang="en-US" sz="1400">
                <a:latin typeface="Tahoma" pitchFamily="34" charset="0"/>
              </a:rPr>
              <a:pPr eaLnBrk="1" hangingPunct="1">
                <a:spcBef>
                  <a:spcPct val="0"/>
                </a:spcBef>
                <a:buClrTx/>
                <a:buSzTx/>
                <a:buFontTx/>
                <a:buNone/>
              </a:pPr>
              <a:t>41</a:t>
            </a:fld>
            <a:endParaRPr kumimoji="0" lang="en-US" altLang="zh-TW" sz="1400">
              <a:latin typeface="Tahoma" pitchFamily="34" charset="0"/>
            </a:endParaRPr>
          </a:p>
        </p:txBody>
      </p:sp>
      <p:sp>
        <p:nvSpPr>
          <p:cNvPr id="2" name="TextBox 1">
            <a:extLst>
              <a:ext uri="{FF2B5EF4-FFF2-40B4-BE49-F238E27FC236}">
                <a16:creationId xmlns:a16="http://schemas.microsoft.com/office/drawing/2014/main" id="{F1975226-A300-3CE7-2E7C-C5C4AD991596}"/>
              </a:ext>
            </a:extLst>
          </p:cNvPr>
          <p:cNvSpPr txBox="1"/>
          <p:nvPr/>
        </p:nvSpPr>
        <p:spPr>
          <a:xfrm>
            <a:off x="1402541" y="5833686"/>
            <a:ext cx="6685721" cy="369332"/>
          </a:xfrm>
          <a:prstGeom prst="rect">
            <a:avLst/>
          </a:prstGeom>
          <a:noFill/>
        </p:spPr>
        <p:txBody>
          <a:bodyPr wrap="square" rtlCol="0">
            <a:spAutoFit/>
          </a:bodyPr>
          <a:lstStyle/>
          <a:p>
            <a:pPr algn="l"/>
            <a:r>
              <a:rPr lang="en-US" sz="1800" dirty="0" err="1">
                <a:latin typeface="Cambria Math" panose="02040503050406030204" pitchFamily="18" charset="0"/>
              </a:rPr>
              <a:t>在某些化學反應的層次，原子的確是不可分割的</a:t>
            </a:r>
            <a:r>
              <a:rPr lang="en-US" sz="1800" dirty="0">
                <a:latin typeface="Cambria Math" panose="02040503050406030204" pitchFamily="18" charset="0"/>
              </a:rPr>
              <a:t>。</a:t>
            </a:r>
          </a:p>
        </p:txBody>
      </p:sp>
      <p:sp>
        <p:nvSpPr>
          <p:cNvPr id="3" name="TextBox 2">
            <a:extLst>
              <a:ext uri="{FF2B5EF4-FFF2-40B4-BE49-F238E27FC236}">
                <a16:creationId xmlns:a16="http://schemas.microsoft.com/office/drawing/2014/main" id="{E1B3CC0B-B73C-52A3-EAE9-66AE79A8D228}"/>
              </a:ext>
            </a:extLst>
          </p:cNvPr>
          <p:cNvSpPr txBox="1"/>
          <p:nvPr/>
        </p:nvSpPr>
        <p:spPr>
          <a:xfrm>
            <a:off x="1402541" y="6272412"/>
            <a:ext cx="6480720" cy="369332"/>
          </a:xfrm>
          <a:prstGeom prst="rect">
            <a:avLst/>
          </a:prstGeom>
          <a:noFill/>
        </p:spPr>
        <p:txBody>
          <a:bodyPr wrap="square" rtlCol="0">
            <a:spAutoFit/>
          </a:bodyPr>
          <a:lstStyle/>
          <a:p>
            <a:pPr algn="l"/>
            <a:r>
              <a:rPr lang="en-US" sz="1800" dirty="0" err="1">
                <a:latin typeface="Cambria Math" panose="02040503050406030204" pitchFamily="18" charset="0"/>
              </a:rPr>
              <a:t>但能量更大如陰極射線時，電子就從原子中被分割出來了</a:t>
            </a:r>
            <a:r>
              <a:rPr lang="en-US" sz="1800" dirty="0">
                <a:latin typeface="Cambria Math" panose="02040503050406030204" pitchFamily="18" charset="0"/>
              </a:rPr>
              <a:t>！</a:t>
            </a:r>
          </a:p>
        </p:txBody>
      </p:sp>
    </p:spTree>
    <p:extLst>
      <p:ext uri="{BB962C8B-B14F-4D97-AF65-F5344CB8AC3E}">
        <p14:creationId xmlns:p14="http://schemas.microsoft.com/office/powerpoint/2010/main" val="2750769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850196"/>
            <a:ext cx="2869232" cy="21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9395" y="3815781"/>
            <a:ext cx="1685527" cy="221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矩形 4"/>
          <p:cNvSpPr>
            <a:spLocks noChangeArrowheads="1"/>
          </p:cNvSpPr>
          <p:nvPr/>
        </p:nvSpPr>
        <p:spPr bwMode="auto">
          <a:xfrm>
            <a:off x="2617597" y="822942"/>
            <a:ext cx="3582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Millikan’s Oil drop experiment 1909</a:t>
            </a:r>
            <a:endParaRPr lang="zh-TW" altLang="en-US" sz="1800" dirty="0"/>
          </a:p>
        </p:txBody>
      </p:sp>
      <p:sp>
        <p:nvSpPr>
          <p:cNvPr id="48134" name="矩形 5"/>
          <p:cNvSpPr>
            <a:spLocks noChangeArrowheads="1"/>
          </p:cNvSpPr>
          <p:nvPr/>
        </p:nvSpPr>
        <p:spPr bwMode="auto">
          <a:xfrm>
            <a:off x="1541463" y="6127751"/>
            <a:ext cx="595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所有油滴所帶電荷都是</a:t>
            </a:r>
            <a:r>
              <a:rPr lang="en-US" altLang="zh-TW" sz="1800" dirty="0">
                <a:ea typeface="微軟正黑體" pitchFamily="34" charset="-120"/>
              </a:rPr>
              <a:t>1.602176487(40)×10</a:t>
            </a:r>
            <a:r>
              <a:rPr lang="en-US" altLang="zh-TW" sz="1800" baseline="30000" dirty="0">
                <a:ea typeface="微軟正黑體" pitchFamily="34" charset="-120"/>
              </a:rPr>
              <a:t>−19</a:t>
            </a:r>
            <a:r>
              <a:rPr lang="zh-TW" altLang="en-US" sz="1800" dirty="0">
                <a:ea typeface="微軟正黑體" pitchFamily="34" charset="-120"/>
              </a:rPr>
              <a:t> </a:t>
            </a:r>
            <a:r>
              <a:rPr lang="en-US" altLang="zh-TW" sz="1800" dirty="0">
                <a:ea typeface="微軟正黑體" pitchFamily="34" charset="-120"/>
              </a:rPr>
              <a:t>C</a:t>
            </a:r>
            <a:r>
              <a:rPr lang="zh-TW" altLang="en-US" sz="1800" dirty="0">
                <a:latin typeface="+mn-ea"/>
                <a:ea typeface="+mn-ea"/>
              </a:rPr>
              <a:t>的整數倍</a:t>
            </a:r>
          </a:p>
        </p:txBody>
      </p:sp>
      <p:sp>
        <p:nvSpPr>
          <p:cNvPr id="48135" name="文字方塊 1"/>
          <p:cNvSpPr txBox="1">
            <a:spLocks noChangeArrowheads="1"/>
          </p:cNvSpPr>
          <p:nvPr/>
        </p:nvSpPr>
        <p:spPr bwMode="auto">
          <a:xfrm>
            <a:off x="2617597" y="438767"/>
            <a:ext cx="443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確定電子的粒子性的另一個實驗：</a:t>
            </a:r>
          </a:p>
        </p:txBody>
      </p:sp>
      <p:sp>
        <p:nvSpPr>
          <p:cNvPr id="48136" name="投影片編號版面配置區 1"/>
          <p:cNvSpPr>
            <a:spLocks noGrp="1"/>
          </p:cNvSpPr>
          <p:nvPr>
            <p:ph type="sldNum" sz="quarter" idx="12"/>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B18B656-6908-4C8E-B35E-C3799F47FF50}" type="slidenum">
              <a:rPr kumimoji="0" lang="zh-TW" altLang="en-US" sz="1400">
                <a:latin typeface="Tahoma" pitchFamily="34" charset="0"/>
              </a:rPr>
              <a:pPr eaLnBrk="1" hangingPunct="1">
                <a:spcBef>
                  <a:spcPct val="0"/>
                </a:spcBef>
                <a:buClrTx/>
                <a:buSzTx/>
                <a:buFontTx/>
                <a:buNone/>
              </a:pPr>
              <a:t>42</a:t>
            </a:fld>
            <a:endParaRPr kumimoji="0" lang="en-US" altLang="zh-TW" sz="1400">
              <a:latin typeface="Tahoma" pitchFamily="34" charset="0"/>
            </a:endParaRPr>
          </a:p>
        </p:txBody>
      </p:sp>
      <p:pic>
        <p:nvPicPr>
          <p:cNvPr id="2" name="Picture 1">
            <a:extLst>
              <a:ext uri="{FF2B5EF4-FFF2-40B4-BE49-F238E27FC236}">
                <a16:creationId xmlns:a16="http://schemas.microsoft.com/office/drawing/2014/main" id="{B5F488AA-2A78-E4EC-EF56-64DC7C914F0F}"/>
              </a:ext>
            </a:extLst>
          </p:cNvPr>
          <p:cNvPicPr>
            <a:picLocks noChangeAspect="1"/>
          </p:cNvPicPr>
          <p:nvPr/>
        </p:nvPicPr>
        <p:blipFill>
          <a:blip r:embed="rId4"/>
          <a:srcRect t="12228" b="10265"/>
          <a:stretch/>
        </p:blipFill>
        <p:spPr>
          <a:xfrm>
            <a:off x="1002430" y="1328738"/>
            <a:ext cx="7391400" cy="2244278"/>
          </a:xfrm>
          <a:prstGeom prst="rect">
            <a:avLst/>
          </a:prstGeom>
        </p:spPr>
      </p:pic>
    </p:spTree>
    <p:extLst>
      <p:ext uri="{BB962C8B-B14F-4D97-AF65-F5344CB8AC3E}">
        <p14:creationId xmlns:p14="http://schemas.microsoft.com/office/powerpoint/2010/main" val="518847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108" y="2354412"/>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3630220" y="1881543"/>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 name="橢圓 3"/>
          <p:cNvSpPr/>
          <p:nvPr/>
        </p:nvSpPr>
        <p:spPr>
          <a:xfrm>
            <a:off x="5751720" y="2416898"/>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3200" dirty="0"/>
              <a:t>-</a:t>
            </a:r>
            <a:endParaRPr lang="zh-TW" altLang="en-US" sz="3200" dirty="0"/>
          </a:p>
        </p:txBody>
      </p:sp>
      <p:sp>
        <p:nvSpPr>
          <p:cNvPr id="34822" name="文字方塊 5"/>
          <p:cNvSpPr txBox="1">
            <a:spLocks noChangeArrowheads="1"/>
          </p:cNvSpPr>
          <p:nvPr/>
        </p:nvSpPr>
        <p:spPr bwMode="auto">
          <a:xfrm>
            <a:off x="1548209" y="538958"/>
            <a:ext cx="504001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但現在為止，電子還是</a:t>
            </a:r>
            <a:r>
              <a:rPr lang="zh-TW" altLang="en-US" sz="1800" dirty="0">
                <a:solidFill>
                  <a:srgbClr val="FF0000"/>
                </a:solidFill>
              </a:rPr>
              <a:t>無法分割的</a:t>
            </a:r>
            <a:r>
              <a:rPr lang="en-US" altLang="zh-TW" sz="1800" dirty="0">
                <a:solidFill>
                  <a:srgbClr val="FF0000"/>
                </a:solidFill>
              </a:rPr>
              <a:t>indivisible</a:t>
            </a:r>
            <a:r>
              <a:rPr lang="zh-TW" altLang="en-US" sz="1800" dirty="0">
                <a:solidFill>
                  <a:srgbClr val="FF0000"/>
                </a:solidFill>
              </a:rPr>
              <a:t>！</a:t>
            </a:r>
          </a:p>
        </p:txBody>
      </p:sp>
      <p:sp>
        <p:nvSpPr>
          <p:cNvPr id="34823" name="文字方塊 6"/>
          <p:cNvSpPr txBox="1">
            <a:spLocks noChangeArrowheads="1"/>
          </p:cNvSpPr>
          <p:nvPr/>
        </p:nvSpPr>
        <p:spPr bwMode="auto">
          <a:xfrm>
            <a:off x="1548209" y="952177"/>
            <a:ext cx="6635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我們似乎已經找到自希臘哲學家以來，期待已久的終極組成成分！</a:t>
            </a:r>
          </a:p>
        </p:txBody>
      </p:sp>
      <p:pic>
        <p:nvPicPr>
          <p:cNvPr id="34824"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33" y="1844824"/>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0"/>
          <p:cNvSpPr txBox="1">
            <a:spLocks noChangeArrowheads="1"/>
          </p:cNvSpPr>
          <p:nvPr/>
        </p:nvSpPr>
        <p:spPr bwMode="auto">
          <a:xfrm>
            <a:off x="2083057" y="4917618"/>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0" name="文字方塊 9"/>
          <p:cNvSpPr txBox="1"/>
          <p:nvPr/>
        </p:nvSpPr>
        <p:spPr bwMode="auto">
          <a:xfrm>
            <a:off x="1579001" y="5373613"/>
            <a:ext cx="554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很自然地，我們會預期它應該是一個牛頓力學的粒子。</a:t>
            </a:r>
          </a:p>
        </p:txBody>
      </p:sp>
      <p:sp>
        <p:nvSpPr>
          <p:cNvPr id="2" name="文字方塊 2">
            <a:extLst>
              <a:ext uri="{FF2B5EF4-FFF2-40B4-BE49-F238E27FC236}">
                <a16:creationId xmlns:a16="http://schemas.microsoft.com/office/drawing/2014/main" id="{884DA283-72B0-236E-F76B-36A8ED75D026}"/>
              </a:ext>
            </a:extLst>
          </p:cNvPr>
          <p:cNvSpPr txBox="1">
            <a:spLocks noChangeArrowheads="1"/>
          </p:cNvSpPr>
          <p:nvPr/>
        </p:nvSpPr>
        <p:spPr bwMode="auto">
          <a:xfrm>
            <a:off x="2699792" y="6006495"/>
            <a:ext cx="321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但電子如何擺置於原子內呢？</a:t>
            </a:r>
          </a:p>
        </p:txBody>
      </p:sp>
      <p:pic>
        <p:nvPicPr>
          <p:cNvPr id="5" name="Picture 2">
            <a:extLst>
              <a:ext uri="{FF2B5EF4-FFF2-40B4-BE49-F238E27FC236}">
                <a16:creationId xmlns:a16="http://schemas.microsoft.com/office/drawing/2014/main" id="{BEADE697-B460-E3A8-A22B-8F43A7DE6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752" y="1885095"/>
            <a:ext cx="2058515" cy="2788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http://www.chemistryland.com/CHM130W/05-EarlyAtom/DaltonsAtomModels.jpg">
            <a:extLst>
              <a:ext uri="{FF2B5EF4-FFF2-40B4-BE49-F238E27FC236}">
                <a16:creationId xmlns:a16="http://schemas.microsoft.com/office/drawing/2014/main" id="{D7CC6C68-FB3D-58CC-5620-4BD60C1DF4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19" t="41677" r="31884" b="21424"/>
          <a:stretch/>
        </p:blipFill>
        <p:spPr bwMode="auto">
          <a:xfrm>
            <a:off x="5265785" y="2853603"/>
            <a:ext cx="1021717" cy="89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0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4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49150"/>
            <a:ext cx="3278187"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文字方塊 3"/>
          <p:cNvSpPr txBox="1">
            <a:spLocks noChangeArrowheads="1"/>
          </p:cNvSpPr>
          <p:nvPr/>
        </p:nvSpPr>
        <p:spPr bwMode="auto">
          <a:xfrm>
            <a:off x="2627313" y="5589588"/>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如此電子可以穩定靜止於原子之中！</a:t>
            </a:r>
          </a:p>
        </p:txBody>
      </p:sp>
      <p:sp>
        <p:nvSpPr>
          <p:cNvPr id="35844" name="文字方塊 4"/>
          <p:cNvSpPr txBox="1">
            <a:spLocks noChangeArrowheads="1"/>
          </p:cNvSpPr>
          <p:nvPr/>
        </p:nvSpPr>
        <p:spPr bwMode="auto">
          <a:xfrm>
            <a:off x="2195513" y="908050"/>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你可以假設其餘的正電荷均勻分布在原子中！</a:t>
            </a:r>
          </a:p>
        </p:txBody>
      </p:sp>
      <p:pic>
        <p:nvPicPr>
          <p:cNvPr id="2" name="圖片 2" descr="jj-equip.jpg">
            <a:extLst>
              <a:ext uri="{FF2B5EF4-FFF2-40B4-BE49-F238E27FC236}">
                <a16:creationId xmlns:a16="http://schemas.microsoft.com/office/drawing/2014/main" id="{43A283A0-5E87-C5A2-6B2A-CEF3FDD597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5306" y="1449150"/>
            <a:ext cx="2484538" cy="190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lanet&#10;&#10;Description automatically generated">
            <a:extLst>
              <a:ext uri="{FF2B5EF4-FFF2-40B4-BE49-F238E27FC236}">
                <a16:creationId xmlns:a16="http://schemas.microsoft.com/office/drawing/2014/main" id="{DFDDAECA-8E68-CCE2-EA8C-E4E8B2A11B1F}"/>
              </a:ext>
            </a:extLst>
          </p:cNvPr>
          <p:cNvPicPr>
            <a:picLocks noChangeAspect="1"/>
          </p:cNvPicPr>
          <p:nvPr/>
        </p:nvPicPr>
        <p:blipFill rotWithShape="1">
          <a:blip r:embed="rId2">
            <a:extLst>
              <a:ext uri="{28A0092B-C50C-407E-A947-70E740481C1C}">
                <a14:useLocalDpi xmlns:a14="http://schemas.microsoft.com/office/drawing/2010/main" val="0"/>
              </a:ext>
            </a:extLst>
          </a:blip>
          <a:srcRect l="30103" r="22647"/>
          <a:stretch/>
        </p:blipFill>
        <p:spPr>
          <a:xfrm>
            <a:off x="2771800" y="3737357"/>
            <a:ext cx="4013388" cy="2232248"/>
          </a:xfrm>
          <a:prstGeom prst="rect">
            <a:avLst/>
          </a:prstGeom>
        </p:spPr>
      </p:pic>
      <p:sp>
        <p:nvSpPr>
          <p:cNvPr id="7" name="TextBox 6">
            <a:extLst>
              <a:ext uri="{FF2B5EF4-FFF2-40B4-BE49-F238E27FC236}">
                <a16:creationId xmlns:a16="http://schemas.microsoft.com/office/drawing/2014/main" id="{28F0C959-1C7D-5FA0-E1BB-E7642082F559}"/>
              </a:ext>
            </a:extLst>
          </p:cNvPr>
          <p:cNvSpPr txBox="1"/>
          <p:nvPr/>
        </p:nvSpPr>
        <p:spPr>
          <a:xfrm>
            <a:off x="3708790" y="3306179"/>
            <a:ext cx="2139408" cy="369332"/>
          </a:xfrm>
          <a:prstGeom prst="rect">
            <a:avLst/>
          </a:prstGeom>
          <a:noFill/>
        </p:spPr>
        <p:txBody>
          <a:bodyPr wrap="square">
            <a:spAutoFit/>
          </a:bodyPr>
          <a:lstStyle/>
          <a:p>
            <a:r>
              <a:rPr lang="en-TW" sz="1800" dirty="0"/>
              <a:t>長岡 半太郎 1904</a:t>
            </a:r>
          </a:p>
        </p:txBody>
      </p:sp>
      <p:pic>
        <p:nvPicPr>
          <p:cNvPr id="1026" name="Picture 2">
            <a:extLst>
              <a:ext uri="{FF2B5EF4-FFF2-40B4-BE49-F238E27FC236}">
                <a16:creationId xmlns:a16="http://schemas.microsoft.com/office/drawing/2014/main" id="{71CA244D-7A1C-696C-C8EA-B52037D34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548680"/>
            <a:ext cx="2139408" cy="269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6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8"/>
          <p:cNvSpPr txBox="1">
            <a:spLocks noChangeArrowheads="1"/>
          </p:cNvSpPr>
          <p:nvPr/>
        </p:nvSpPr>
        <p:spPr bwMode="auto">
          <a:xfrm>
            <a:off x="3851920" y="332656"/>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但事不從人願！</a:t>
            </a:r>
          </a:p>
        </p:txBody>
      </p:sp>
      <p:sp>
        <p:nvSpPr>
          <p:cNvPr id="36868" name="文字方塊 7"/>
          <p:cNvSpPr txBox="1">
            <a:spLocks noChangeArrowheads="1"/>
          </p:cNvSpPr>
          <p:nvPr/>
        </p:nvSpPr>
        <p:spPr bwMode="auto">
          <a:xfrm>
            <a:off x="6084168" y="5589855"/>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Rutherford</a:t>
            </a:r>
            <a:r>
              <a:rPr lang="zh-TW" altLang="en-US" sz="1800" dirty="0"/>
              <a:t> </a:t>
            </a:r>
            <a:r>
              <a:rPr lang="en-US" altLang="zh-TW" sz="1800" dirty="0"/>
              <a:t>1910</a:t>
            </a:r>
            <a:endParaRPr lang="zh-TW" altLang="en-US" sz="1800" dirty="0"/>
          </a:p>
        </p:txBody>
      </p:sp>
      <p:pic>
        <p:nvPicPr>
          <p:cNvPr id="36869" name="Picture 2" descr="C:\Users\Chia-Hung Chang\Downloads\Data\Knight\Media\Chapter38\Images\38_1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60889"/>
            <a:ext cx="3078527" cy="23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descr="C:\Users\Chia-Hung Chang\Downloads\Data\Knight\Media\Chapter38\Images\38_12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429000"/>
            <a:ext cx="3078527" cy="28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1F7B0F74-BE45-E671-8A47-06082957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700808"/>
            <a:ext cx="2794000" cy="377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ropbox\Documents\課程\YoungTextBook\Images\Chapter39\A_Images\A_Figures_and_Photos\39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8050"/>
            <a:ext cx="76041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ropbox\Documents\課程\YoungTextBook\Images\Chapter39\A_Images\A_Figures_and_Photos\39_1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98487"/>
            <a:ext cx="49434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he Right Chemistry: Ernest Rutherford, a physicist honoured for chemistry  | Montreal Gazette">
            <a:extLst>
              <a:ext uri="{FF2B5EF4-FFF2-40B4-BE49-F238E27FC236}">
                <a16:creationId xmlns:a16="http://schemas.microsoft.com/office/drawing/2014/main" id="{CC3D806D-373C-1762-ACDE-6B7135F4A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003" y="3406576"/>
            <a:ext cx="3803915" cy="2852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08507"/>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686164"/>
            <a:ext cx="3381840" cy="4509120"/>
          </a:xfrm>
          <a:prstGeom prst="rect">
            <a:avLst/>
          </a:prstGeom>
        </p:spPr>
      </p:pic>
    </p:spTree>
    <p:extLst>
      <p:ext uri="{BB962C8B-B14F-4D97-AF65-F5344CB8AC3E}">
        <p14:creationId xmlns:p14="http://schemas.microsoft.com/office/powerpoint/2010/main" val="196185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0569DF7-D8D8-4B5A-917E-C48BC615B230}" type="slidenum">
              <a:rPr kumimoji="0" lang="zh-TW" altLang="en-US" sz="1400">
                <a:latin typeface="Tahoma" pitchFamily="34" charset="0"/>
              </a:rPr>
              <a:pPr eaLnBrk="1" hangingPunct="1">
                <a:spcBef>
                  <a:spcPct val="0"/>
                </a:spcBef>
                <a:buClrTx/>
                <a:buSzTx/>
                <a:buFontTx/>
                <a:buNone/>
              </a:pPr>
              <a:t>5</a:t>
            </a:fld>
            <a:endParaRPr kumimoji="0" lang="en-US" altLang="zh-TW" sz="1400">
              <a:latin typeface="Tahoma" pitchFamily="34" charset="0"/>
            </a:endParaRPr>
          </a:p>
        </p:txBody>
      </p:sp>
      <p:sp>
        <p:nvSpPr>
          <p:cNvPr id="2" name="文字方塊 1"/>
          <p:cNvSpPr txBox="1"/>
          <p:nvPr/>
        </p:nvSpPr>
        <p:spPr>
          <a:xfrm>
            <a:off x="1374284" y="5215693"/>
            <a:ext cx="5737716" cy="369332"/>
          </a:xfrm>
          <a:prstGeom prst="rect">
            <a:avLst/>
          </a:prstGeom>
          <a:noFill/>
        </p:spPr>
        <p:txBody>
          <a:bodyPr wrap="square" rtlCol="0">
            <a:spAutoFit/>
          </a:bodyPr>
          <a:lstStyle/>
          <a:p>
            <a:r>
              <a:rPr lang="zh-TW" altLang="en-US" sz="1800" dirty="0"/>
              <a:t>自然現象似乎可以依參與物體的典型大小來分類！</a:t>
            </a:r>
          </a:p>
        </p:txBody>
      </p:sp>
      <p:sp>
        <p:nvSpPr>
          <p:cNvPr id="3" name="文字方塊 2"/>
          <p:cNvSpPr txBox="1"/>
          <p:nvPr/>
        </p:nvSpPr>
        <p:spPr>
          <a:xfrm>
            <a:off x="1374284" y="5621867"/>
            <a:ext cx="6149219" cy="369332"/>
          </a:xfrm>
          <a:prstGeom prst="rect">
            <a:avLst/>
          </a:prstGeom>
          <a:noFill/>
        </p:spPr>
        <p:txBody>
          <a:bodyPr wrap="square" rtlCol="0">
            <a:spAutoFit/>
          </a:bodyPr>
          <a:lstStyle/>
          <a:p>
            <a:r>
              <a:rPr lang="zh-TW" altLang="en-US" sz="1800" dirty="0"/>
              <a:t>較大尺寸的現象似乎可以以較小尺寸的物理來了解與解釋！</a:t>
            </a:r>
          </a:p>
        </p:txBody>
      </p:sp>
      <p:pic>
        <p:nvPicPr>
          <p:cNvPr id="279555" name="Picture 3" descr="T:\Chapter01\A_Images\A_Figures_and_Photos\01_0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55" y="1579287"/>
            <a:ext cx="8547100"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36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Helium atom QM.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38" y="1093021"/>
            <a:ext cx="2616223" cy="262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http://www.hko.gov.hk/education/dbcp/radiation/chi/image/unstable_nucle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224477"/>
            <a:ext cx="1055217" cy="98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文字方塊 3"/>
          <p:cNvSpPr txBox="1">
            <a:spLocks noChangeArrowheads="1"/>
          </p:cNvSpPr>
          <p:nvPr/>
        </p:nvSpPr>
        <p:spPr bwMode="auto">
          <a:xfrm>
            <a:off x="1467890" y="547442"/>
            <a:ext cx="633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原子內的正電與大部分的質量集中於極小的</a:t>
            </a:r>
            <a:r>
              <a:rPr lang="zh-TW" altLang="en-US" sz="1800" dirty="0">
                <a:solidFill>
                  <a:srgbClr val="FF0000"/>
                </a:solidFill>
              </a:rPr>
              <a:t>原子核</a:t>
            </a:r>
            <a:r>
              <a:rPr lang="en-US" altLang="zh-TW" sz="1800" dirty="0">
                <a:solidFill>
                  <a:srgbClr val="FF0000"/>
                </a:solidFill>
              </a:rPr>
              <a:t> Nucleus</a:t>
            </a:r>
            <a:r>
              <a:rPr lang="zh-TW" altLang="en-US" sz="1800" dirty="0">
                <a:solidFill>
                  <a:srgbClr val="FF0000"/>
                </a:solidFill>
              </a:rPr>
              <a:t>  </a:t>
            </a:r>
          </a:p>
        </p:txBody>
      </p:sp>
      <p:pic>
        <p:nvPicPr>
          <p:cNvPr id="6" name="Picture 4" descr="Image:Nz1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5575589"/>
            <a:ext cx="1821461" cy="8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stadium&#10;&#10;Description automatically generated">
            <a:extLst>
              <a:ext uri="{FF2B5EF4-FFF2-40B4-BE49-F238E27FC236}">
                <a16:creationId xmlns:a16="http://schemas.microsoft.com/office/drawing/2014/main" id="{3032B1A0-F8E3-3A1C-A8FA-FA0E3497A65D}"/>
              </a:ext>
            </a:extLst>
          </p:cNvPr>
          <p:cNvPicPr>
            <a:picLocks noChangeAspect="1"/>
          </p:cNvPicPr>
          <p:nvPr/>
        </p:nvPicPr>
        <p:blipFill rotWithShape="1">
          <a:blip r:embed="rId7">
            <a:extLst>
              <a:ext uri="{28A0092B-C50C-407E-A947-70E740481C1C}">
                <a14:useLocalDpi xmlns:a14="http://schemas.microsoft.com/office/drawing/2010/main" val="0"/>
              </a:ext>
            </a:extLst>
          </a:blip>
          <a:srcRect l="24544" t="3289" r="18499"/>
          <a:stretch/>
        </p:blipFill>
        <p:spPr>
          <a:xfrm>
            <a:off x="2271120" y="2785161"/>
            <a:ext cx="6559196" cy="262501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7226" t="18445" b="21188"/>
          <a:stretch>
            <a:fillRect/>
          </a:stretch>
        </p:blipFill>
        <p:spPr bwMode="auto">
          <a:xfrm>
            <a:off x="1091932" y="1484784"/>
            <a:ext cx="2854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文字方塊 3"/>
          <p:cNvSpPr txBox="1">
            <a:spLocks noChangeArrowheads="1"/>
          </p:cNvSpPr>
          <p:nvPr/>
        </p:nvSpPr>
        <p:spPr bwMode="auto">
          <a:xfrm>
            <a:off x="3492500" y="586263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not right!</a:t>
            </a:r>
            <a:endParaRPr lang="zh-TW" altLang="en-US" sz="2000" dirty="0"/>
          </a:p>
        </p:txBody>
      </p:sp>
      <p:sp>
        <p:nvSpPr>
          <p:cNvPr id="40964" name="文字方塊 3"/>
          <p:cNvSpPr txBox="1">
            <a:spLocks noChangeArrowheads="1"/>
          </p:cNvSpPr>
          <p:nvPr/>
        </p:nvSpPr>
        <p:spPr bwMode="auto">
          <a:xfrm>
            <a:off x="971600" y="476324"/>
            <a:ext cx="607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電子在一個很重的帶正電的原子核旁如何維持穩定狀態？</a:t>
            </a:r>
          </a:p>
        </p:txBody>
      </p:sp>
      <p:sp>
        <p:nvSpPr>
          <p:cNvPr id="90117" name="文字方塊 4"/>
          <p:cNvSpPr txBox="1">
            <a:spLocks noChangeArrowheads="1"/>
          </p:cNvSpPr>
          <p:nvPr/>
        </p:nvSpPr>
        <p:spPr bwMode="auto">
          <a:xfrm>
            <a:off x="971600" y="908124"/>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電子可以繞著原子核轉動：</a:t>
            </a:r>
          </a:p>
        </p:txBody>
      </p:sp>
      <p:pic>
        <p:nvPicPr>
          <p:cNvPr id="74758" name="Picture 6" descr="http://www.ilighting.net/attachments/2008/01/1175_200801251918252.jpg"/>
          <p:cNvPicPr>
            <a:picLocks noChangeAspect="1" noChangeArrowheads="1"/>
          </p:cNvPicPr>
          <p:nvPr/>
        </p:nvPicPr>
        <p:blipFill>
          <a:blip r:embed="rId3">
            <a:extLst>
              <a:ext uri="{28A0092B-C50C-407E-A947-70E740481C1C}">
                <a14:useLocalDpi xmlns:a14="http://schemas.microsoft.com/office/drawing/2010/main" val="0"/>
              </a:ext>
            </a:extLst>
          </a:blip>
          <a:srcRect b="34880"/>
          <a:stretch>
            <a:fillRect/>
          </a:stretch>
        </p:blipFill>
        <p:spPr bwMode="auto">
          <a:xfrm>
            <a:off x="4643438" y="1196975"/>
            <a:ext cx="32210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http://blog.chinatimes.com/images/chinatimes_com/FightClub/173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270250"/>
            <a:ext cx="28051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932" y="4725144"/>
            <a:ext cx="1378521" cy="18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91932" y="438489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E. Rutherford</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117"/>
                                        </p:tgtEl>
                                        <p:attrNameLst>
                                          <p:attrName>style.visibility</p:attrName>
                                        </p:attrNameLst>
                                      </p:cBhvr>
                                      <p:to>
                                        <p:strVal val="visible"/>
                                      </p:to>
                                    </p:set>
                                    <p:anim calcmode="lin" valueType="num">
                                      <p:cBhvr additive="base">
                                        <p:cTn id="11" dur="500" fill="hold"/>
                                        <p:tgtEl>
                                          <p:spTgt spid="90117"/>
                                        </p:tgtEl>
                                        <p:attrNameLst>
                                          <p:attrName>ppt_x</p:attrName>
                                        </p:attrNameLst>
                                      </p:cBhvr>
                                      <p:tavLst>
                                        <p:tav tm="0">
                                          <p:val>
                                            <p:strVal val="#ppt_x"/>
                                          </p:val>
                                        </p:tav>
                                        <p:tav tm="100000">
                                          <p:val>
                                            <p:strVal val="#ppt_x"/>
                                          </p:val>
                                        </p:tav>
                                      </p:tavLst>
                                    </p:anim>
                                    <p:anim calcmode="lin" valueType="num">
                                      <p:cBhvr additive="base">
                                        <p:cTn id="12" dur="500" fill="hold"/>
                                        <p:tgtEl>
                                          <p:spTgt spid="901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2579"/>
                                        </p:tgtEl>
                                        <p:attrNameLst>
                                          <p:attrName>style.visibility</p:attrName>
                                        </p:attrNameLst>
                                      </p:cBhvr>
                                      <p:to>
                                        <p:strVal val="visible"/>
                                      </p:to>
                                    </p:set>
                                    <p:anim calcmode="lin" valueType="num">
                                      <p:cBhvr additive="base">
                                        <p:cTn id="15" dur="500" fill="hold"/>
                                        <p:tgtEl>
                                          <p:spTgt spid="152579"/>
                                        </p:tgtEl>
                                        <p:attrNameLst>
                                          <p:attrName>ppt_x</p:attrName>
                                        </p:attrNameLst>
                                      </p:cBhvr>
                                      <p:tavLst>
                                        <p:tav tm="0">
                                          <p:val>
                                            <p:strVal val="#ppt_x"/>
                                          </p:val>
                                        </p:tav>
                                        <p:tav tm="100000">
                                          <p:val>
                                            <p:strVal val="#ppt_x"/>
                                          </p:val>
                                        </p:tav>
                                      </p:tavLst>
                                    </p:anim>
                                    <p:anim calcmode="lin" valueType="num">
                                      <p:cBhvr additive="base">
                                        <p:cTn id="16" dur="500" fill="hold"/>
                                        <p:tgtEl>
                                          <p:spTgt spid="1525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8"/>
                                        </p:tgtEl>
                                        <p:attrNameLst>
                                          <p:attrName>style.visibility</p:attrName>
                                        </p:attrNameLst>
                                      </p:cBhvr>
                                      <p:to>
                                        <p:strVal val="visible"/>
                                      </p:to>
                                    </p:set>
                                    <p:anim calcmode="lin" valueType="num">
                                      <p:cBhvr additive="base">
                                        <p:cTn id="25" dur="500" fill="hold"/>
                                        <p:tgtEl>
                                          <p:spTgt spid="74758"/>
                                        </p:tgtEl>
                                        <p:attrNameLst>
                                          <p:attrName>ppt_x</p:attrName>
                                        </p:attrNameLst>
                                      </p:cBhvr>
                                      <p:tavLst>
                                        <p:tav tm="0">
                                          <p:val>
                                            <p:strVal val="#ppt_x"/>
                                          </p:val>
                                        </p:tav>
                                        <p:tav tm="100000">
                                          <p:val>
                                            <p:strVal val="#ppt_x"/>
                                          </p:val>
                                        </p:tav>
                                      </p:tavLst>
                                    </p:anim>
                                    <p:anim calcmode="lin" valueType="num">
                                      <p:cBhvr additive="base">
                                        <p:cTn id="2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4759"/>
                                        </p:tgtEl>
                                        <p:attrNameLst>
                                          <p:attrName>style.visibility</p:attrName>
                                        </p:attrNameLst>
                                      </p:cBhvr>
                                      <p:to>
                                        <p:strVal val="visible"/>
                                      </p:to>
                                    </p:set>
                                    <p:anim calcmode="lin" valueType="num">
                                      <p:cBhvr additive="base">
                                        <p:cTn id="31" dur="500" fill="hold"/>
                                        <p:tgtEl>
                                          <p:spTgt spid="74759"/>
                                        </p:tgtEl>
                                        <p:attrNameLst>
                                          <p:attrName>ppt_x</p:attrName>
                                        </p:attrNameLst>
                                      </p:cBhvr>
                                      <p:tavLst>
                                        <p:tav tm="0">
                                          <p:val>
                                            <p:strVal val="#ppt_x"/>
                                          </p:val>
                                        </p:tav>
                                        <p:tav tm="100000">
                                          <p:val>
                                            <p:strVal val="#ppt_x"/>
                                          </p:val>
                                        </p:tav>
                                      </p:tavLst>
                                    </p:anim>
                                    <p:anim calcmode="lin" valueType="num">
                                      <p:cBhvr additive="base">
                                        <p:cTn id="32" dur="500" fill="hold"/>
                                        <p:tgtEl>
                                          <p:spTgt spid="7475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23"/>
                                        </p:tgtEl>
                                        <p:attrNameLst>
                                          <p:attrName>style.visibility</p:attrName>
                                        </p:attrNameLst>
                                      </p:cBhvr>
                                      <p:to>
                                        <p:strVal val="visible"/>
                                      </p:to>
                                    </p:set>
                                    <p:anim calcmode="lin" valueType="num">
                                      <p:cBhvr additive="base">
                                        <p:cTn id="37" dur="500" fill="hold"/>
                                        <p:tgtEl>
                                          <p:spTgt spid="30723"/>
                                        </p:tgtEl>
                                        <p:attrNameLst>
                                          <p:attrName>ppt_x</p:attrName>
                                        </p:attrNameLst>
                                      </p:cBhvr>
                                      <p:tavLst>
                                        <p:tav tm="0">
                                          <p:val>
                                            <p:strVal val="#ppt_x"/>
                                          </p:val>
                                        </p:tav>
                                        <p:tav tm="100000">
                                          <p:val>
                                            <p:strVal val="#ppt_x"/>
                                          </p:val>
                                        </p:tav>
                                      </p:tavLst>
                                    </p:anim>
                                    <p:anim calcmode="lin" valueType="num">
                                      <p:cBhvr additive="base">
                                        <p:cTn id="3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90117"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8866" t="18445" b="21188"/>
          <a:stretch>
            <a:fillRect/>
          </a:stretch>
        </p:blipFill>
        <p:spPr bwMode="auto">
          <a:xfrm>
            <a:off x="2428875" y="1643063"/>
            <a:ext cx="2711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閃電 2"/>
          <p:cNvSpPr/>
          <p:nvPr/>
        </p:nvSpPr>
        <p:spPr>
          <a:xfrm rot="15795960">
            <a:off x="4798219" y="1443831"/>
            <a:ext cx="857250" cy="92868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1988" name="文字方塊 3"/>
          <p:cNvSpPr txBox="1">
            <a:spLocks noChangeArrowheads="1"/>
          </p:cNvSpPr>
          <p:nvPr/>
        </p:nvSpPr>
        <p:spPr bwMode="auto">
          <a:xfrm>
            <a:off x="2456638" y="936211"/>
            <a:ext cx="587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加速的電荷會發出對應頻率的電磁波，也就是光</a:t>
            </a:r>
            <a:r>
              <a:rPr lang="en-US" altLang="zh-TW" sz="1800" dirty="0"/>
              <a:t>!</a:t>
            </a:r>
            <a:endParaRPr lang="zh-TW" altLang="en-US" sz="1800" dirty="0"/>
          </a:p>
        </p:txBody>
      </p:sp>
      <p:pic>
        <p:nvPicPr>
          <p:cNvPr id="41989"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43188"/>
            <a:ext cx="26241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3"/>
          <p:cNvSpPr txBox="1">
            <a:spLocks noChangeArrowheads="1"/>
          </p:cNvSpPr>
          <p:nvPr/>
        </p:nvSpPr>
        <p:spPr bwMode="auto">
          <a:xfrm>
            <a:off x="2411413" y="90805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光帶走能量</a:t>
            </a:r>
            <a:r>
              <a:rPr lang="en-US" altLang="zh-TW" sz="1800"/>
              <a:t>!</a:t>
            </a:r>
            <a:endParaRPr lang="zh-TW" altLang="en-US" sz="1800"/>
          </a:p>
        </p:txBody>
      </p:sp>
      <p:pic>
        <p:nvPicPr>
          <p:cNvPr id="43011"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2411413" y="1989138"/>
            <a:ext cx="49355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411413" y="134143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電子很快就會跌入原子核之中！</a:t>
            </a:r>
          </a:p>
        </p:txBody>
      </p:sp>
      <p:sp>
        <p:nvSpPr>
          <p:cNvPr id="43013" name="文字方塊 6"/>
          <p:cNvSpPr txBox="1">
            <a:spLocks noChangeArrowheads="1"/>
          </p:cNvSpPr>
          <p:nvPr/>
        </p:nvSpPr>
        <p:spPr bwMode="auto">
          <a:xfrm>
            <a:off x="2484438" y="4868863"/>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這個太陽系般的原子模型並不穩定！</a:t>
            </a:r>
          </a:p>
        </p:txBody>
      </p:sp>
      <p:sp>
        <p:nvSpPr>
          <p:cNvPr id="43014" name="文字方塊 5"/>
          <p:cNvSpPr txBox="1">
            <a:spLocks noChangeArrowheads="1"/>
          </p:cNvSpPr>
          <p:nvPr/>
        </p:nvSpPr>
        <p:spPr bwMode="auto">
          <a:xfrm>
            <a:off x="2484438" y="5359400"/>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原子的結構有大問題。</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ub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25" y="2348880"/>
            <a:ext cx="24257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File:Germicidal UV discharge tube glo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912" y="2367930"/>
            <a:ext cx="13684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文字方塊 7"/>
          <p:cNvSpPr txBox="1">
            <a:spLocks noChangeArrowheads="1"/>
          </p:cNvSpPr>
          <p:nvPr/>
        </p:nvSpPr>
        <p:spPr bwMode="auto">
          <a:xfrm>
            <a:off x="1529334" y="1312835"/>
            <a:ext cx="5325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氣體分子在高電壓下會游離而開始導電。</a:t>
            </a:r>
          </a:p>
        </p:txBody>
      </p:sp>
      <p:pic>
        <p:nvPicPr>
          <p:cNvPr id="44038" name="圖片 10" descr="2520134769_a6c73511b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348880"/>
            <a:ext cx="36385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文字方塊 8"/>
          <p:cNvSpPr txBox="1">
            <a:spLocks noChangeArrowheads="1"/>
          </p:cNvSpPr>
          <p:nvPr/>
        </p:nvSpPr>
        <p:spPr bwMode="auto">
          <a:xfrm>
            <a:off x="1558823" y="509833"/>
            <a:ext cx="587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物理學家開始由原子的發光來研究它的結構！</a:t>
            </a:r>
          </a:p>
        </p:txBody>
      </p:sp>
      <p:sp>
        <p:nvSpPr>
          <p:cNvPr id="44040" name="文字方塊 7"/>
          <p:cNvSpPr txBox="1">
            <a:spLocks noChangeArrowheads="1"/>
          </p:cNvSpPr>
          <p:nvPr/>
        </p:nvSpPr>
        <p:spPr bwMode="auto">
          <a:xfrm>
            <a:off x="1505222" y="5949875"/>
            <a:ext cx="628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此實驗中氣體並不被加熱，所放出的光非黑體輻射！</a:t>
            </a:r>
          </a:p>
        </p:txBody>
      </p:sp>
      <p:sp>
        <p:nvSpPr>
          <p:cNvPr id="9" name="文字方塊 8"/>
          <p:cNvSpPr txBox="1"/>
          <p:nvPr/>
        </p:nvSpPr>
        <p:spPr>
          <a:xfrm>
            <a:off x="1529334" y="1713946"/>
            <a:ext cx="6644755" cy="369332"/>
          </a:xfrm>
          <a:prstGeom prst="rect">
            <a:avLst/>
          </a:prstGeom>
          <a:noFill/>
        </p:spPr>
        <p:txBody>
          <a:bodyPr wrap="square" rtlCol="0">
            <a:spAutoFit/>
          </a:bodyPr>
          <a:lstStyle/>
          <a:p>
            <a:r>
              <a:rPr lang="zh-TW" altLang="en-US" sz="1800" dirty="0"/>
              <a:t>此時分子或原子被通過的電子撞擊會激發開始發出可見光！</a:t>
            </a:r>
          </a:p>
        </p:txBody>
      </p:sp>
      <p:sp>
        <p:nvSpPr>
          <p:cNvPr id="10" name="TextBox 9">
            <a:extLst>
              <a:ext uri="{FF2B5EF4-FFF2-40B4-BE49-F238E27FC236}">
                <a16:creationId xmlns:a16="http://schemas.microsoft.com/office/drawing/2014/main" id="{56BA64C3-8196-6345-86BA-E1AE19E546BD}"/>
              </a:ext>
            </a:extLst>
          </p:cNvPr>
          <p:cNvSpPr txBox="1"/>
          <p:nvPr/>
        </p:nvSpPr>
        <p:spPr>
          <a:xfrm>
            <a:off x="1529334" y="908325"/>
            <a:ext cx="7124700" cy="369332"/>
          </a:xfrm>
          <a:prstGeom prst="rect">
            <a:avLst/>
          </a:prstGeom>
          <a:noFill/>
        </p:spPr>
        <p:txBody>
          <a:bodyPr wrap="square">
            <a:spAutoFit/>
          </a:bodyPr>
          <a:lstStyle/>
          <a:p>
            <a:r>
              <a:rPr lang="en-TW" sz="1800" dirty="0"/>
              <a:t>Gas-discharge </a:t>
            </a:r>
            <a:r>
              <a:rPr lang="en-TW" sz="1800"/>
              <a:t>lamp 氣體放電管</a:t>
            </a:r>
            <a:r>
              <a:rPr lang="en-GB" sz="1800" dirty="0"/>
              <a:t>，</a:t>
            </a:r>
            <a:r>
              <a:rPr lang="en-GB" sz="1800" dirty="0" err="1"/>
              <a:t>即陰極射線管但內含氣體</a:t>
            </a:r>
            <a:r>
              <a:rPr lang="en-GB" sz="1800" dirty="0"/>
              <a:t>。</a:t>
            </a:r>
            <a:endParaRPr lang="en-TW" sz="1800" dirty="0"/>
          </a:p>
        </p:txBody>
      </p:sp>
      <p:pic>
        <p:nvPicPr>
          <p:cNvPr id="22530" name="Picture 2">
            <a:extLst>
              <a:ext uri="{FF2B5EF4-FFF2-40B4-BE49-F238E27FC236}">
                <a16:creationId xmlns:a16="http://schemas.microsoft.com/office/drawing/2014/main" id="{D9317BBF-5542-424A-89C8-1074A1BDA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103066"/>
            <a:ext cx="2173818" cy="163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07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EE96F85-54C3-1544-B7EE-E6CBFB16D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69689"/>
            <a:ext cx="7381776" cy="491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41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585410"/>
            <a:ext cx="5327198" cy="22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p:cNvSpPr txBox="1">
            <a:spLocks noChangeArrowheads="1"/>
          </p:cNvSpPr>
          <p:nvPr/>
        </p:nvSpPr>
        <p:spPr bwMode="auto">
          <a:xfrm>
            <a:off x="1331640" y="445893"/>
            <a:ext cx="72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將原子發出的光依其波長作分析，得到</a:t>
            </a:r>
            <a:r>
              <a:rPr lang="zh-TW" altLang="en-US" sz="1800" dirty="0">
                <a:solidFill>
                  <a:srgbClr val="FF0000"/>
                </a:solidFill>
              </a:rPr>
              <a:t>原子光譜</a:t>
            </a:r>
            <a:r>
              <a:rPr lang="en-US" altLang="zh-TW" sz="1800" dirty="0">
                <a:solidFill>
                  <a:srgbClr val="FF0000"/>
                </a:solidFill>
              </a:rPr>
              <a:t> Spectrum</a:t>
            </a:r>
            <a:r>
              <a:rPr lang="zh-TW" altLang="en-US" sz="2000" dirty="0"/>
              <a:t>。</a:t>
            </a:r>
          </a:p>
        </p:txBody>
      </p:sp>
      <p:sp>
        <p:nvSpPr>
          <p:cNvPr id="45060" name="文字方塊 5"/>
          <p:cNvSpPr txBox="1">
            <a:spLocks noChangeArrowheads="1"/>
          </p:cNvSpPr>
          <p:nvPr/>
        </p:nvSpPr>
        <p:spPr bwMode="auto">
          <a:xfrm>
            <a:off x="1115616" y="601199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物理學家驚訝地發現，原子放出的光的頻率分布竟然不是</a:t>
            </a:r>
            <a:r>
              <a:rPr lang="zh-TW" altLang="en-US" sz="1800" dirty="0">
                <a:solidFill>
                  <a:srgbClr val="FF0000"/>
                </a:solidFill>
              </a:rPr>
              <a:t>連續</a:t>
            </a:r>
            <a:r>
              <a:rPr lang="zh-TW" altLang="en-US" sz="1800" dirty="0"/>
              <a:t>的！</a:t>
            </a:r>
            <a:endParaRPr lang="en-US" altLang="zh-TW" sz="1800" dirty="0"/>
          </a:p>
        </p:txBody>
      </p:sp>
      <p:pic>
        <p:nvPicPr>
          <p:cNvPr id="2" name="Picture 1">
            <a:extLst>
              <a:ext uri="{FF2B5EF4-FFF2-40B4-BE49-F238E27FC236}">
                <a16:creationId xmlns:a16="http://schemas.microsoft.com/office/drawing/2014/main" id="{6DD885FB-65FC-BEC1-E51C-8B4FD88CBCEF}"/>
              </a:ext>
            </a:extLst>
          </p:cNvPr>
          <p:cNvPicPr>
            <a:picLocks noChangeAspect="1"/>
          </p:cNvPicPr>
          <p:nvPr/>
        </p:nvPicPr>
        <p:blipFill>
          <a:blip r:embed="rId3"/>
          <a:stretch>
            <a:fillRect/>
          </a:stretch>
        </p:blipFill>
        <p:spPr>
          <a:xfrm>
            <a:off x="1547664" y="1040342"/>
            <a:ext cx="5327632" cy="2232248"/>
          </a:xfrm>
          <a:prstGeom prst="rect">
            <a:avLst/>
          </a:prstGeom>
        </p:spPr>
      </p:pic>
    </p:spTree>
    <p:extLst>
      <p:ext uri="{BB962C8B-B14F-4D97-AF65-F5344CB8AC3E}">
        <p14:creationId xmlns:p14="http://schemas.microsoft.com/office/powerpoint/2010/main" val="9255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060"/>
                                        </p:tgtEl>
                                        <p:attrNameLst>
                                          <p:attrName>style.visibility</p:attrName>
                                        </p:attrNameLst>
                                      </p:cBhvr>
                                      <p:to>
                                        <p:strVal val="visible"/>
                                      </p:to>
                                    </p:set>
                                    <p:anim calcmode="lin" valueType="num">
                                      <p:cBhvr additive="base">
                                        <p:cTn id="11" dur="500" fill="hold"/>
                                        <p:tgtEl>
                                          <p:spTgt spid="45060"/>
                                        </p:tgtEl>
                                        <p:attrNameLst>
                                          <p:attrName>ppt_x</p:attrName>
                                        </p:attrNameLst>
                                      </p:cBhvr>
                                      <p:tavLst>
                                        <p:tav tm="0">
                                          <p:val>
                                            <p:strVal val="#ppt_x"/>
                                          </p:val>
                                        </p:tav>
                                        <p:tav tm="100000">
                                          <p:val>
                                            <p:strVal val="#ppt_x"/>
                                          </p:val>
                                        </p:tav>
                                      </p:tavLst>
                                    </p:anim>
                                    <p:anim calcmode="lin" valueType="num">
                                      <p:cBhvr additive="base">
                                        <p:cTn id="12"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F36_17"/>
          <p:cNvPicPr>
            <a:picLocks noChangeAspect="1" noChangeArrowheads="1"/>
          </p:cNvPicPr>
          <p:nvPr/>
        </p:nvPicPr>
        <p:blipFill>
          <a:blip r:embed="rId2">
            <a:extLst>
              <a:ext uri="{28A0092B-C50C-407E-A947-70E740481C1C}">
                <a14:useLocalDpi xmlns:a14="http://schemas.microsoft.com/office/drawing/2010/main" val="0"/>
              </a:ext>
            </a:extLst>
          </a:blip>
          <a:srcRect b="13304"/>
          <a:stretch>
            <a:fillRect/>
          </a:stretch>
        </p:blipFill>
        <p:spPr bwMode="auto">
          <a:xfrm>
            <a:off x="404859" y="1844824"/>
            <a:ext cx="2347866" cy="224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6" descr="F36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027" y="1844823"/>
            <a:ext cx="27940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descr="F36_19"/>
          <p:cNvPicPr>
            <a:picLocks noChangeAspect="1" noChangeArrowheads="1"/>
          </p:cNvPicPr>
          <p:nvPr/>
        </p:nvPicPr>
        <p:blipFill>
          <a:blip r:embed="rId4">
            <a:extLst>
              <a:ext uri="{28A0092B-C50C-407E-A947-70E740481C1C}">
                <a14:useLocalDpi xmlns:a14="http://schemas.microsoft.com/office/drawing/2010/main" val="0"/>
              </a:ext>
            </a:extLst>
          </a:blip>
          <a:srcRect b="8748"/>
          <a:stretch>
            <a:fillRect/>
          </a:stretch>
        </p:blipFill>
        <p:spPr bwMode="auto">
          <a:xfrm>
            <a:off x="3059832" y="1844823"/>
            <a:ext cx="1657088" cy="224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9"/>
          <p:cNvSpPr txBox="1">
            <a:spLocks noChangeArrowheads="1"/>
          </p:cNvSpPr>
          <p:nvPr/>
        </p:nvSpPr>
        <p:spPr bwMode="auto">
          <a:xfrm>
            <a:off x="2483768" y="776984"/>
            <a:ext cx="3140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solidFill>
                  <a:srgbClr val="FF0000"/>
                </a:solidFill>
              </a:rPr>
              <a:t>繞射光柵</a:t>
            </a:r>
            <a:r>
              <a:rPr lang="en-US" altLang="zh-TW" sz="1800" dirty="0">
                <a:solidFill>
                  <a:srgbClr val="FF0000"/>
                </a:solidFill>
              </a:rPr>
              <a:t> Diffraction Grating</a:t>
            </a:r>
            <a:endParaRPr lang="zh-TW" altLang="en-US" sz="1800" dirty="0">
              <a:solidFill>
                <a:srgbClr val="FF0000"/>
              </a:solidFill>
            </a:endParaRPr>
          </a:p>
        </p:txBody>
      </p:sp>
      <p:sp>
        <p:nvSpPr>
          <p:cNvPr id="67591" name="文字方塊 6"/>
          <p:cNvSpPr txBox="1">
            <a:spLocks noChangeArrowheads="1"/>
          </p:cNvSpPr>
          <p:nvPr/>
        </p:nvSpPr>
        <p:spPr bwMode="auto">
          <a:xfrm>
            <a:off x="2028336" y="1218571"/>
            <a:ext cx="4392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等同於一系列等距同相光源的干涉疊加！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6DD8CC-2C3A-4638-1EB2-5BF2C7B2BA00}"/>
                  </a:ext>
                </a:extLst>
              </p:cNvPr>
              <p:cNvSpPr txBox="1"/>
              <p:nvPr/>
            </p:nvSpPr>
            <p:spPr>
              <a:xfrm>
                <a:off x="5024027" y="5468397"/>
                <a:ext cx="173037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𝑑</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rPr>
                        <m:t>=</m:t>
                      </m:r>
                      <m:r>
                        <a:rPr lang="en-US" sz="1800" b="0" i="1" smtClean="0">
                          <a:latin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𝜆</m:t>
                      </m:r>
                    </m:oMath>
                  </m:oMathPara>
                </a14:m>
                <a:endParaRPr lang="en-US" sz="1800" dirty="0"/>
              </a:p>
            </p:txBody>
          </p:sp>
        </mc:Choice>
        <mc:Fallback xmlns="">
          <p:sp>
            <p:nvSpPr>
              <p:cNvPr id="2" name="TextBox 1">
                <a:extLst>
                  <a:ext uri="{FF2B5EF4-FFF2-40B4-BE49-F238E27FC236}">
                    <a16:creationId xmlns:a16="http://schemas.microsoft.com/office/drawing/2014/main" id="{5E6DD8CC-2C3A-4638-1EB2-5BF2C7B2BA00}"/>
                  </a:ext>
                </a:extLst>
              </p:cNvPr>
              <p:cNvSpPr txBox="1">
                <a:spLocks noRot="1" noChangeAspect="1" noMove="1" noResize="1" noEditPoints="1" noAdjustHandles="1" noChangeArrowheads="1" noChangeShapeType="1" noTextEdit="1"/>
              </p:cNvSpPr>
              <p:nvPr/>
            </p:nvSpPr>
            <p:spPr>
              <a:xfrm>
                <a:off x="5024027" y="5468397"/>
                <a:ext cx="1730376" cy="369332"/>
              </a:xfrm>
              <a:prstGeom prst="rect">
                <a:avLst/>
              </a:prstGeom>
              <a:blipFill>
                <a:blip r:embed="rId5"/>
                <a:stretch>
                  <a:fillRect/>
                </a:stretch>
              </a:blipFill>
            </p:spPr>
            <p:txBody>
              <a:bodyPr/>
              <a:lstStyle/>
              <a:p>
                <a:r>
                  <a:rPr lang="en-US">
                    <a:noFill/>
                  </a:rPr>
                  <a:t> </a:t>
                </a:r>
              </a:p>
            </p:txBody>
          </p:sp>
        </mc:Fallback>
      </mc:AlternateContent>
      <p:pic>
        <p:nvPicPr>
          <p:cNvPr id="1026" name="Picture 2" descr="undefined">
            <a:extLst>
              <a:ext uri="{FF2B5EF4-FFF2-40B4-BE49-F238E27FC236}">
                <a16:creationId xmlns:a16="http://schemas.microsoft.com/office/drawing/2014/main" id="{9E28CC90-90BF-951B-63E4-632697422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4393" y="4230200"/>
            <a:ext cx="2552527" cy="19143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2B87778-10E6-0453-DEB5-83D73695C92C}"/>
                  </a:ext>
                </a:extLst>
              </p:cNvPr>
              <p:cNvSpPr txBox="1"/>
              <p:nvPr/>
            </p:nvSpPr>
            <p:spPr>
              <a:xfrm>
                <a:off x="5024027" y="5085184"/>
                <a:ext cx="4012469" cy="369332"/>
              </a:xfrm>
              <a:prstGeom prst="rect">
                <a:avLst/>
              </a:prstGeom>
              <a:noFill/>
            </p:spPr>
            <p:txBody>
              <a:bodyPr wrap="square" rtlCol="0">
                <a:spAutoFit/>
              </a:bodyPr>
              <a:lstStyle/>
              <a:p>
                <a:pPr algn="l"/>
                <a:r>
                  <a:rPr lang="en-US" sz="1800" dirty="0" err="1">
                    <a:latin typeface="Cambria Math" panose="02040503050406030204" pitchFamily="18" charset="0"/>
                  </a:rPr>
                  <a:t>亮紋的角度</a:t>
                </a:r>
                <a14:m>
                  <m:oMath xmlns:m="http://schemas.openxmlformats.org/officeDocument/2006/math">
                    <m:r>
                      <a:rPr lang="en-US" sz="1800" i="1" smtClean="0">
                        <a:latin typeface="Cambria Math" panose="02040503050406030204" pitchFamily="18" charset="0"/>
                        <a:ea typeface="Cambria Math" panose="02040503050406030204" pitchFamily="18" charset="0"/>
                      </a:rPr>
                      <m:t>𝜃</m:t>
                    </m:r>
                  </m:oMath>
                </a14:m>
                <a:r>
                  <a:rPr lang="en-US" sz="1800" dirty="0" err="1">
                    <a:latin typeface="Cambria Math" panose="02040503050406030204" pitchFamily="18" charset="0"/>
                  </a:rPr>
                  <a:t>與波長</a:t>
                </a:r>
                <a14:m>
                  <m:oMath xmlns:m="http://schemas.openxmlformats.org/officeDocument/2006/math">
                    <m:r>
                      <a:rPr lang="en-US" sz="1800" i="1" dirty="0" smtClean="0">
                        <a:latin typeface="Cambria Math" panose="02040503050406030204" pitchFamily="18" charset="0"/>
                        <a:ea typeface="Cambria Math" panose="02040503050406030204" pitchFamily="18" charset="0"/>
                      </a:rPr>
                      <m:t>𝜆</m:t>
                    </m:r>
                  </m:oMath>
                </a14:m>
                <a:r>
                  <a:rPr lang="en-US" sz="1800" dirty="0" err="1">
                    <a:latin typeface="Cambria Math" panose="02040503050406030204" pitchFamily="18" charset="0"/>
                  </a:rPr>
                  <a:t>滿足以下關係</a:t>
                </a:r>
                <a:r>
                  <a:rPr lang="en-US" sz="1800" dirty="0">
                    <a:latin typeface="Cambria Math" panose="02040503050406030204" pitchFamily="18" charset="0"/>
                  </a:rPr>
                  <a:t>：</a:t>
                </a:r>
              </a:p>
            </p:txBody>
          </p:sp>
        </mc:Choice>
        <mc:Fallback xmlns="">
          <p:sp>
            <p:nvSpPr>
              <p:cNvPr id="3" name="TextBox 2">
                <a:extLst>
                  <a:ext uri="{FF2B5EF4-FFF2-40B4-BE49-F238E27FC236}">
                    <a16:creationId xmlns:a16="http://schemas.microsoft.com/office/drawing/2014/main" id="{B2B87778-10E6-0453-DEB5-83D73695C92C}"/>
                  </a:ext>
                </a:extLst>
              </p:cNvPr>
              <p:cNvSpPr txBox="1">
                <a:spLocks noRot="1" noChangeAspect="1" noMove="1" noResize="1" noEditPoints="1" noAdjustHandles="1" noChangeArrowheads="1" noChangeShapeType="1" noTextEdit="1"/>
              </p:cNvSpPr>
              <p:nvPr/>
            </p:nvSpPr>
            <p:spPr>
              <a:xfrm>
                <a:off x="5024027" y="5085184"/>
                <a:ext cx="4012469" cy="369332"/>
              </a:xfrm>
              <a:prstGeom prst="rect">
                <a:avLst/>
              </a:prstGeom>
              <a:blipFill>
                <a:blip r:embed="rId7"/>
                <a:stretch>
                  <a:fillRect l="-1262"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F489E66-B66A-67F9-B218-D85DD36C3618}"/>
              </a:ext>
            </a:extLst>
          </p:cNvPr>
          <p:cNvSpPr txBox="1"/>
          <p:nvPr/>
        </p:nvSpPr>
        <p:spPr>
          <a:xfrm>
            <a:off x="6588224" y="1459252"/>
            <a:ext cx="2016224" cy="369332"/>
          </a:xfrm>
          <a:prstGeom prst="rect">
            <a:avLst/>
          </a:prstGeom>
          <a:noFill/>
        </p:spPr>
        <p:txBody>
          <a:bodyPr wrap="square" rtlCol="0">
            <a:spAutoFit/>
          </a:bodyPr>
          <a:lstStyle/>
          <a:p>
            <a:pPr algn="l"/>
            <a:r>
              <a:rPr lang="en-US" sz="1800" dirty="0" err="1">
                <a:latin typeface="Cambria Math" panose="02040503050406030204" pitchFamily="18" charset="0"/>
              </a:rPr>
              <a:t>若只有單一波長</a:t>
            </a:r>
            <a:r>
              <a:rPr lang="en-US" sz="1800" dirty="0">
                <a:latin typeface="Cambria Math" panose="02040503050406030204" pitchFamily="18" charset="0"/>
              </a:rPr>
              <a:t>：</a:t>
            </a:r>
          </a:p>
        </p:txBody>
      </p:sp>
    </p:spTree>
    <p:extLst>
      <p:ext uri="{BB962C8B-B14F-4D97-AF65-F5344CB8AC3E}">
        <p14:creationId xmlns:p14="http://schemas.microsoft.com/office/powerpoint/2010/main" val="994215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F36_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15" y="992073"/>
            <a:ext cx="1998637" cy="522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F36_23"/>
          <p:cNvPicPr>
            <a:picLocks noChangeAspect="1" noChangeArrowheads="1"/>
          </p:cNvPicPr>
          <p:nvPr/>
        </p:nvPicPr>
        <p:blipFill rotWithShape="1">
          <a:blip r:embed="rId3">
            <a:extLst>
              <a:ext uri="{28A0092B-C50C-407E-A947-70E740481C1C}">
                <a14:useLocalDpi xmlns:a14="http://schemas.microsoft.com/office/drawing/2010/main" val="0"/>
              </a:ext>
            </a:extLst>
          </a:blip>
          <a:srcRect b="24630"/>
          <a:stretch/>
        </p:blipFill>
        <p:spPr bwMode="auto">
          <a:xfrm>
            <a:off x="2627784" y="4149081"/>
            <a:ext cx="6327775"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文字方塊 3"/>
          <p:cNvSpPr txBox="1">
            <a:spLocks noChangeArrowheads="1"/>
          </p:cNvSpPr>
          <p:nvPr/>
        </p:nvSpPr>
        <p:spPr bwMode="auto">
          <a:xfrm>
            <a:off x="2852690" y="5854314"/>
            <a:ext cx="61028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與三稜鏡類似，是分離不同波長光波最好的辦法。</a:t>
            </a:r>
          </a:p>
        </p:txBody>
      </p:sp>
      <p:pic>
        <p:nvPicPr>
          <p:cNvPr id="2050" name="Picture 2" descr="diffraction grating photo">
            <a:extLst>
              <a:ext uri="{FF2B5EF4-FFF2-40B4-BE49-F238E27FC236}">
                <a16:creationId xmlns:a16="http://schemas.microsoft.com/office/drawing/2014/main" id="{D6C16C5D-D5FC-5BE0-8373-8249B46DC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992073"/>
            <a:ext cx="4445000" cy="2895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81982C-72A6-78B2-A373-BA096D1ACFA8}"/>
                  </a:ext>
                </a:extLst>
              </p:cNvPr>
              <p:cNvSpPr txBox="1"/>
              <p:nvPr/>
            </p:nvSpPr>
            <p:spPr>
              <a:xfrm>
                <a:off x="2843808" y="5448342"/>
                <a:ext cx="5688632" cy="369332"/>
              </a:xfrm>
              <a:prstGeom prst="rect">
                <a:avLst/>
              </a:prstGeom>
              <a:noFill/>
            </p:spPr>
            <p:txBody>
              <a:bodyPr wrap="square" rtlCol="0">
                <a:spAutoFit/>
              </a:bodyPr>
              <a:lstStyle/>
              <a:p>
                <a:r>
                  <a:rPr lang="en-US" sz="1800" dirty="0">
                    <a:latin typeface="Cambria Math" panose="02040503050406030204" pitchFamily="18" charset="0"/>
                  </a:rPr>
                  <a:t>同一個</a:t>
                </a:r>
                <a14:m>
                  <m:oMath xmlns:m="http://schemas.openxmlformats.org/officeDocument/2006/math">
                    <m:r>
                      <a:rPr lang="en-US" sz="1800" b="0" i="1" dirty="0" smtClean="0">
                        <a:latin typeface="Cambria Math" panose="02040503050406030204" pitchFamily="18" charset="0"/>
                      </a:rPr>
                      <m:t>𝑚</m:t>
                    </m:r>
                  </m:oMath>
                </a14:m>
                <a:r>
                  <a:rPr lang="en-US" sz="1800" dirty="0">
                    <a:latin typeface="Cambria Math" panose="02040503050406030204" pitchFamily="18" charset="0"/>
                  </a:rPr>
                  <a:t>，不同波長</a:t>
                </a:r>
                <a14:m>
                  <m:oMath xmlns:m="http://schemas.openxmlformats.org/officeDocument/2006/math">
                    <m:r>
                      <a:rPr lang="en-US" sz="1800" i="1" dirty="0">
                        <a:latin typeface="Cambria Math" panose="02040503050406030204" pitchFamily="18" charset="0"/>
                        <a:ea typeface="Cambria Math" panose="02040503050406030204" pitchFamily="18" charset="0"/>
                      </a:rPr>
                      <m:t>𝜆</m:t>
                    </m:r>
                  </m:oMath>
                </a14:m>
                <a:r>
                  <a:rPr lang="en-US" sz="1800" dirty="0">
                    <a:latin typeface="Cambria Math" panose="02040503050406030204" pitchFamily="18" charset="0"/>
                  </a:rPr>
                  <a:t>就對應不同的</a:t>
                </a:r>
                <a:r>
                  <a:rPr lang="en-US" sz="1800" dirty="0" err="1">
                    <a:latin typeface="Cambria Math" panose="02040503050406030204" pitchFamily="18" charset="0"/>
                  </a:rPr>
                  <a:t>亮紋角度</a:t>
                </a:r>
                <a14:m>
                  <m:oMath xmlns:m="http://schemas.openxmlformats.org/officeDocument/2006/math">
                    <m:r>
                      <a:rPr lang="en-US" sz="1800" i="1" smtClean="0">
                        <a:latin typeface="Cambria Math" panose="02040503050406030204" pitchFamily="18" charset="0"/>
                        <a:ea typeface="Cambria Math" panose="02040503050406030204" pitchFamily="18" charset="0"/>
                      </a:rPr>
                      <m:t>𝜃</m:t>
                    </m:r>
                  </m:oMath>
                </a14:m>
                <a:r>
                  <a:rPr lang="en-US" sz="1800" dirty="0">
                    <a:latin typeface="Cambria Math" panose="02040503050406030204" pitchFamily="18" charset="0"/>
                  </a:rPr>
                  <a:t>。</a:t>
                </a:r>
              </a:p>
            </p:txBody>
          </p:sp>
        </mc:Choice>
        <mc:Fallback xmlns="">
          <p:sp>
            <p:nvSpPr>
              <p:cNvPr id="2" name="TextBox 1">
                <a:extLst>
                  <a:ext uri="{FF2B5EF4-FFF2-40B4-BE49-F238E27FC236}">
                    <a16:creationId xmlns:a16="http://schemas.microsoft.com/office/drawing/2014/main" id="{E281982C-72A6-78B2-A373-BA096D1ACFA8}"/>
                  </a:ext>
                </a:extLst>
              </p:cNvPr>
              <p:cNvSpPr txBox="1">
                <a:spLocks noRot="1" noChangeAspect="1" noMove="1" noResize="1" noEditPoints="1" noAdjustHandles="1" noChangeArrowheads="1" noChangeShapeType="1" noTextEdit="1"/>
              </p:cNvSpPr>
              <p:nvPr/>
            </p:nvSpPr>
            <p:spPr>
              <a:xfrm>
                <a:off x="2843808" y="5448342"/>
                <a:ext cx="5688632" cy="369332"/>
              </a:xfrm>
              <a:prstGeom prst="rect">
                <a:avLst/>
              </a:prstGeom>
              <a:blipFill>
                <a:blip r:embed="rId5"/>
                <a:stretch>
                  <a:fillRect l="-1116" t="-10345" b="-2413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A15F4D6-B6BF-6CC4-3C8B-3E2B81BE69FA}"/>
              </a:ext>
            </a:extLst>
          </p:cNvPr>
          <p:cNvSpPr txBox="1"/>
          <p:nvPr/>
        </p:nvSpPr>
        <p:spPr>
          <a:xfrm>
            <a:off x="2843808" y="5060690"/>
            <a:ext cx="4608512" cy="369332"/>
          </a:xfrm>
          <a:prstGeom prst="rect">
            <a:avLst/>
          </a:prstGeom>
          <a:noFill/>
        </p:spPr>
        <p:txBody>
          <a:bodyPr wrap="square" rtlCol="0">
            <a:spAutoFit/>
          </a:bodyPr>
          <a:lstStyle/>
          <a:p>
            <a:pPr algn="l"/>
            <a:r>
              <a:rPr lang="en-US" sz="1800" dirty="0" err="1">
                <a:latin typeface="Cambria Math" panose="02040503050406030204" pitchFamily="18" charset="0"/>
              </a:rPr>
              <a:t>若是有不同波長</a:t>
            </a:r>
            <a:r>
              <a:rPr lang="en-US" sz="1800" dirty="0">
                <a:latin typeface="Cambria Math" panose="02040503050406030204" pitchFamily="18" charset="0"/>
              </a:rPr>
              <a:t>，</a:t>
            </a:r>
          </a:p>
        </p:txBody>
      </p:sp>
    </p:spTree>
    <p:extLst>
      <p:ext uri="{BB962C8B-B14F-4D97-AF65-F5344CB8AC3E}">
        <p14:creationId xmlns:p14="http://schemas.microsoft.com/office/powerpoint/2010/main" val="4133681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210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3"/>
          <p:cNvSpPr txBox="1">
            <a:spLocks noChangeArrowheads="1"/>
          </p:cNvSpPr>
          <p:nvPr/>
        </p:nvSpPr>
        <p:spPr bwMode="auto">
          <a:xfrm>
            <a:off x="2411760" y="86518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Spectrum of Hydrogen</a:t>
            </a:r>
            <a:r>
              <a:rPr lang="zh-TW" altLang="en-US" sz="1800" dirty="0"/>
              <a:t> 紅光是它的特徵。</a:t>
            </a:r>
          </a:p>
        </p:txBody>
      </p:sp>
      <p:sp>
        <p:nvSpPr>
          <p:cNvPr id="46087" name="文字方塊 1"/>
          <p:cNvSpPr txBox="1">
            <a:spLocks noChangeArrowheads="1"/>
          </p:cNvSpPr>
          <p:nvPr/>
        </p:nvSpPr>
        <p:spPr bwMode="auto">
          <a:xfrm>
            <a:off x="2663825" y="2801397"/>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原子放出的光的頻率是離散的。</a:t>
            </a:r>
          </a:p>
        </p:txBody>
      </p:sp>
      <p:pic>
        <p:nvPicPr>
          <p:cNvPr id="21506" name="Picture 2">
            <a:extLst>
              <a:ext uri="{FF2B5EF4-FFF2-40B4-BE49-F238E27FC236}">
                <a16:creationId xmlns:a16="http://schemas.microsoft.com/office/drawing/2014/main" id="{5CB15462-73BD-AE40-A052-75B76B751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463235"/>
            <a:ext cx="2640281" cy="87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8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hinker_simple"/>
          <p:cNvPicPr>
            <a:picLocks noChangeAspect="1" noChangeArrowheads="1"/>
          </p:cNvPicPr>
          <p:nvPr/>
        </p:nvPicPr>
        <p:blipFill>
          <a:blip r:embed="rId2">
            <a:extLst>
              <a:ext uri="{28A0092B-C50C-407E-A947-70E740481C1C}">
                <a14:useLocalDpi xmlns:a14="http://schemas.microsoft.com/office/drawing/2010/main" val="0"/>
              </a:ext>
            </a:extLst>
          </a:blip>
          <a:srcRect r="56525"/>
          <a:stretch>
            <a:fillRect/>
          </a:stretch>
        </p:blipFill>
        <p:spPr bwMode="auto">
          <a:xfrm>
            <a:off x="1222375" y="1397000"/>
            <a:ext cx="26289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4252913" y="1624013"/>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endParaRPr kumimoji="0" lang="zh-TW" altLang="en-US" sz="2400"/>
          </a:p>
        </p:txBody>
      </p:sp>
      <p:pic>
        <p:nvPicPr>
          <p:cNvPr id="70666" name="Picture 10" descr="j0234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85" y="4941168"/>
            <a:ext cx="1300162"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2" descr="j01997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752" y="4149080"/>
            <a:ext cx="14224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1" descr="名表收藏"/>
          <p:cNvPicPr>
            <a:picLocks noChangeAspect="1" noChangeArrowheads="1"/>
          </p:cNvPicPr>
          <p:nvPr/>
        </p:nvPicPr>
        <p:blipFill>
          <a:blip r:embed="rId5">
            <a:extLst>
              <a:ext uri="{28A0092B-C50C-407E-A947-70E740481C1C}">
                <a14:useLocalDpi xmlns:a14="http://schemas.microsoft.com/office/drawing/2010/main" val="0"/>
              </a:ext>
            </a:extLst>
          </a:blip>
          <a:srcRect b="13600"/>
          <a:stretch>
            <a:fillRect/>
          </a:stretch>
        </p:blipFill>
        <p:spPr bwMode="auto">
          <a:xfrm>
            <a:off x="4027488" y="4159982"/>
            <a:ext cx="186531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 9"/>
          <p:cNvSpPr/>
          <p:nvPr/>
        </p:nvSpPr>
        <p:spPr>
          <a:xfrm>
            <a:off x="3563938" y="1196975"/>
            <a:ext cx="4679950" cy="216058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eaLnBrk="0" hangingPunct="0">
              <a:spcBef>
                <a:spcPct val="50000"/>
              </a:spcBef>
              <a:defRPr/>
            </a:pPr>
            <a:r>
              <a:rPr kumimoji="0" lang="en-US" altLang="zh-TW" sz="2000" dirty="0"/>
              <a:t>What is the world made of</a:t>
            </a:r>
            <a:r>
              <a:rPr kumimoji="0" lang="zh-TW" altLang="en-US" sz="2000" dirty="0"/>
              <a:t> </a:t>
            </a:r>
            <a:r>
              <a:rPr kumimoji="0" lang="en-US" altLang="zh-TW" sz="2000" dirty="0"/>
              <a:t>?</a:t>
            </a:r>
          </a:p>
          <a:p>
            <a:pPr eaLnBrk="0" hangingPunct="0">
              <a:spcBef>
                <a:spcPct val="50000"/>
              </a:spcBef>
              <a:defRPr/>
            </a:pPr>
            <a:r>
              <a:rPr kumimoji="0" lang="zh-TW" altLang="en-US" sz="2000" dirty="0"/>
              <a:t>這個世界是由甚麼構成的？</a:t>
            </a:r>
            <a:endParaRPr kumimoji="0" lang="en-US" altLang="zh-TW" sz="2000" dirty="0"/>
          </a:p>
          <a:p>
            <a:pPr algn="ctr">
              <a:defRPr/>
            </a:pPr>
            <a:endParaRPr lang="zh-TW" altLang="en-US" dirty="0"/>
          </a:p>
        </p:txBody>
      </p:sp>
      <p:sp>
        <p:nvSpPr>
          <p:cNvPr id="11" name="文字方塊 8"/>
          <p:cNvSpPr txBox="1">
            <a:spLocks noChangeArrowheads="1"/>
          </p:cNvSpPr>
          <p:nvPr/>
        </p:nvSpPr>
        <p:spPr bwMode="auto">
          <a:xfrm>
            <a:off x="4252912" y="3573016"/>
            <a:ext cx="4279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人類開始思索物質的基本組成成分。</a:t>
            </a:r>
          </a:p>
        </p:txBody>
      </p:sp>
      <p:sp>
        <p:nvSpPr>
          <p:cNvPr id="12" name="橢圓 11"/>
          <p:cNvSpPr/>
          <p:nvPr/>
        </p:nvSpPr>
        <p:spPr>
          <a:xfrm>
            <a:off x="3275856" y="1341438"/>
            <a:ext cx="5868144" cy="187153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lIns="36000" tIns="36000" rIns="36000" bIns="36000" anchor="ctr"/>
          <a:lstStyle/>
          <a:p>
            <a:pPr algn="ctr">
              <a:defRPr/>
            </a:pPr>
            <a:r>
              <a:rPr lang="zh-TW" altLang="en-US" sz="2000" dirty="0"/>
              <a:t>了解基本的組成成分就了解整個宇宙</a:t>
            </a:r>
          </a:p>
        </p:txBody>
      </p:sp>
      <p:sp>
        <p:nvSpPr>
          <p:cNvPr id="1946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9B04F8E-2535-4E84-964A-27CA9043A071}" type="slidenum">
              <a:rPr kumimoji="0" lang="zh-TW" altLang="en-US" sz="1400">
                <a:latin typeface="Tahoma" pitchFamily="34" charset="0"/>
              </a:rPr>
              <a:pPr eaLnBrk="1" hangingPunct="1">
                <a:spcBef>
                  <a:spcPct val="0"/>
                </a:spcBef>
                <a:buClrTx/>
                <a:buSzTx/>
                <a:buFontTx/>
                <a:buNone/>
              </a:pPr>
              <a:t>6</a:t>
            </a:fld>
            <a:endParaRPr kumimoji="0" lang="en-US" altLang="zh-TW" sz="1400">
              <a:latin typeface="Tahoma" pitchFamily="34" charset="0"/>
            </a:endParaRPr>
          </a:p>
        </p:txBody>
      </p:sp>
      <p:sp>
        <p:nvSpPr>
          <p:cNvPr id="2" name="文字方塊 1"/>
          <p:cNvSpPr txBox="1"/>
          <p:nvPr/>
        </p:nvSpPr>
        <p:spPr bwMode="auto">
          <a:xfrm>
            <a:off x="1222375" y="548680"/>
            <a:ext cx="5005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於是人開始想</a:t>
            </a:r>
            <a:r>
              <a:rPr lang="en-US" altLang="zh-TW" sz="1800" dirty="0"/>
              <a:t>………..</a:t>
            </a:r>
            <a:endParaRPr lang="zh-TW" altLang="en-US" sz="1800" dirty="0"/>
          </a:p>
        </p:txBody>
      </p:sp>
    </p:spTree>
    <p:extLst>
      <p:ext uri="{BB962C8B-B14F-4D97-AF65-F5344CB8AC3E}">
        <p14:creationId xmlns:p14="http://schemas.microsoft.com/office/powerpoint/2010/main" val="3921494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9880"/>
                                        </p:tgtEl>
                                        <p:attrNameLst>
                                          <p:attrName>style.visibility</p:attrName>
                                        </p:attrNameLst>
                                      </p:cBhvr>
                                      <p:to>
                                        <p:strVal val="visible"/>
                                      </p:to>
                                    </p:set>
                                    <p:anim calcmode="lin" valueType="num">
                                      <p:cBhvr additive="base">
                                        <p:cTn id="23" dur="500" fill="hold"/>
                                        <p:tgtEl>
                                          <p:spTgt spid="79880"/>
                                        </p:tgtEl>
                                        <p:attrNameLst>
                                          <p:attrName>ppt_x</p:attrName>
                                        </p:attrNameLst>
                                      </p:cBhvr>
                                      <p:tavLst>
                                        <p:tav tm="0">
                                          <p:val>
                                            <p:strVal val="#ppt_x"/>
                                          </p:val>
                                        </p:tav>
                                        <p:tav tm="100000">
                                          <p:val>
                                            <p:strVal val="#ppt_x"/>
                                          </p:val>
                                        </p:tav>
                                      </p:tavLst>
                                    </p:anim>
                                    <p:anim calcmode="lin" valueType="num">
                                      <p:cBhvr additive="base">
                                        <p:cTn id="24" dur="500" fill="hold"/>
                                        <p:tgtEl>
                                          <p:spTgt spid="7988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668"/>
                                        </p:tgtEl>
                                        <p:attrNameLst>
                                          <p:attrName>style.visibility</p:attrName>
                                        </p:attrNameLst>
                                      </p:cBhvr>
                                      <p:to>
                                        <p:strVal val="visible"/>
                                      </p:to>
                                    </p:set>
                                    <p:anim calcmode="lin" valueType="num">
                                      <p:cBhvr additive="base">
                                        <p:cTn id="31" dur="500" fill="hold"/>
                                        <p:tgtEl>
                                          <p:spTgt spid="70668"/>
                                        </p:tgtEl>
                                        <p:attrNameLst>
                                          <p:attrName>ppt_x</p:attrName>
                                        </p:attrNameLst>
                                      </p:cBhvr>
                                      <p:tavLst>
                                        <p:tav tm="0">
                                          <p:val>
                                            <p:strVal val="#ppt_x"/>
                                          </p:val>
                                        </p:tav>
                                        <p:tav tm="100000">
                                          <p:val>
                                            <p:strVal val="#ppt_x"/>
                                          </p:val>
                                        </p:tav>
                                      </p:tavLst>
                                    </p:anim>
                                    <p:anim calcmode="lin" valueType="num">
                                      <p:cBhvr additive="base">
                                        <p:cTn id="32" dur="500" fill="hold"/>
                                        <p:tgtEl>
                                          <p:spTgt spid="70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ropbox\Documents\課程\YoungTextBook\Images\Chapter39\A_Images\A_Figures_and_Photos\39_Pg1293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7482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文字方塊 2"/>
          <p:cNvSpPr txBox="1">
            <a:spLocks noChangeArrowheads="1"/>
          </p:cNvSpPr>
          <p:nvPr/>
        </p:nvSpPr>
        <p:spPr bwMode="auto">
          <a:xfrm>
            <a:off x="1619250" y="6092825"/>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Small Megellanic Cloud</a:t>
            </a:r>
            <a:r>
              <a:rPr lang="zh-TW" altLang="en-US" sz="1800"/>
              <a:t> 以氫氣為主，這是</a:t>
            </a:r>
            <a:r>
              <a:rPr lang="en-US" altLang="zh-TW" sz="1800"/>
              <a:t>Balmer</a:t>
            </a:r>
            <a:r>
              <a:rPr lang="zh-TW" altLang="en-US" sz="1800"/>
              <a:t>系列的紅光放射</a:t>
            </a:r>
          </a:p>
        </p:txBody>
      </p:sp>
    </p:spTree>
    <p:extLst>
      <p:ext uri="{BB962C8B-B14F-4D97-AF65-F5344CB8AC3E}">
        <p14:creationId xmlns:p14="http://schemas.microsoft.com/office/powerpoint/2010/main" val="92152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80CE73C-BBB2-9D4C-BF71-795895DE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983" y="1378983"/>
            <a:ext cx="4562128" cy="3667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9FDEB8-4419-8341-BB3B-A02C45005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730911"/>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E73BA2-D36B-C342-901D-511676E44D2A}"/>
                  </a:ext>
                </a:extLst>
              </p:cNvPr>
              <p:cNvSpPr txBox="1"/>
              <p:nvPr/>
            </p:nvSpPr>
            <p:spPr>
              <a:xfrm>
                <a:off x="419246" y="1378983"/>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He</m:t>
                      </m:r>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01E73BA2-D36B-C342-901D-511676E44D2A}"/>
                  </a:ext>
                </a:extLst>
              </p:cNvPr>
              <p:cNvSpPr txBox="1">
                <a:spLocks noRot="1" noChangeAspect="1" noMove="1" noResize="1" noEditPoints="1" noAdjustHandles="1" noChangeArrowheads="1" noChangeShapeType="1" noTextEdit="1"/>
              </p:cNvSpPr>
              <p:nvPr/>
            </p:nvSpPr>
            <p:spPr>
              <a:xfrm>
                <a:off x="419246" y="1378983"/>
                <a:ext cx="504056" cy="369332"/>
              </a:xfrm>
              <a:prstGeom prst="rect">
                <a:avLst/>
              </a:prstGeom>
              <a:blipFill>
                <a:blip r:embed="rId4"/>
                <a:stretch>
                  <a:fillRect/>
                </a:stretch>
              </a:blipFill>
            </p:spPr>
            <p:txBody>
              <a:bodyPr/>
              <a:lstStyle/>
              <a:p>
                <a:r>
                  <a:rPr lang="en-TW">
                    <a:noFill/>
                  </a:rPr>
                  <a:t> </a:t>
                </a:r>
              </a:p>
            </p:txBody>
          </p:sp>
        </mc:Fallback>
      </mc:AlternateContent>
      <p:pic>
        <p:nvPicPr>
          <p:cNvPr id="5126" name="Picture 6">
            <a:extLst>
              <a:ext uri="{FF2B5EF4-FFF2-40B4-BE49-F238E27FC236}">
                <a16:creationId xmlns:a16="http://schemas.microsoft.com/office/drawing/2014/main" id="{72E1091A-47BB-3248-8AB4-74661C3C8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210111" y="2985582"/>
            <a:ext cx="4572000"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5771BCA-31BC-A44C-A33D-4D1AD9AAB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3" y="2475573"/>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480D05-0D68-094E-924B-E54C134C9650}"/>
                  </a:ext>
                </a:extLst>
              </p:cNvPr>
              <p:cNvSpPr txBox="1"/>
              <p:nvPr/>
            </p:nvSpPr>
            <p:spPr>
              <a:xfrm>
                <a:off x="419246" y="2985226"/>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a:latin typeface="Cambria Math" panose="02040503050406030204" pitchFamily="18" charset="0"/>
                        </a:rPr>
                        <m:t>N</m:t>
                      </m:r>
                      <m:r>
                        <m:rPr>
                          <m:sty m:val="p"/>
                        </m:rPr>
                        <a:rPr lang="en-US" sz="1800" b="0" i="0" smtClean="0">
                          <a:latin typeface="Cambria Math" panose="02040503050406030204" pitchFamily="18" charset="0"/>
                        </a:rPr>
                        <m:t>e</m:t>
                      </m:r>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E0480D05-0D68-094E-924B-E54C134C9650}"/>
                  </a:ext>
                </a:extLst>
              </p:cNvPr>
              <p:cNvSpPr txBox="1">
                <a:spLocks noRot="1" noChangeAspect="1" noMove="1" noResize="1" noEditPoints="1" noAdjustHandles="1" noChangeArrowheads="1" noChangeShapeType="1" noTextEdit="1"/>
              </p:cNvSpPr>
              <p:nvPr/>
            </p:nvSpPr>
            <p:spPr>
              <a:xfrm>
                <a:off x="419246" y="2985226"/>
                <a:ext cx="504056" cy="369332"/>
              </a:xfrm>
              <a:prstGeom prst="rect">
                <a:avLst/>
              </a:prstGeom>
              <a:blipFill>
                <a:blip r:embed="rId7"/>
                <a:stretch>
                  <a:fillRect/>
                </a:stretch>
              </a:blipFill>
            </p:spPr>
            <p:txBody>
              <a:bodyPr/>
              <a:lstStyle/>
              <a:p>
                <a:r>
                  <a:rPr lang="en-TW">
                    <a:noFill/>
                  </a:rPr>
                  <a:t> </a:t>
                </a:r>
              </a:p>
            </p:txBody>
          </p:sp>
        </mc:Fallback>
      </mc:AlternateContent>
      <p:pic>
        <p:nvPicPr>
          <p:cNvPr id="5130" name="Picture 10">
            <a:extLst>
              <a:ext uri="{FF2B5EF4-FFF2-40B4-BE49-F238E27FC236}">
                <a16:creationId xmlns:a16="http://schemas.microsoft.com/office/drawing/2014/main" id="{D11114BC-8827-BC4C-82D6-BB3A7C2464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1206333" y="5089364"/>
            <a:ext cx="4581735"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3DBBD46E-6D36-404D-A534-DD8D059DC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4996706"/>
            <a:ext cx="2237252" cy="7387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047D61-2F62-4D45-AF4C-3A8A072E6C3F}"/>
                  </a:ext>
                </a:extLst>
              </p:cNvPr>
              <p:cNvSpPr txBox="1"/>
              <p:nvPr/>
            </p:nvSpPr>
            <p:spPr>
              <a:xfrm>
                <a:off x="75265" y="5089364"/>
                <a:ext cx="106258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GB" sz="1600"/>
                        <m:t>Mercury</m:t>
                      </m:r>
                    </m:oMath>
                  </m:oMathPara>
                </a14:m>
                <a:endParaRPr lang="en-GB" sz="1600" dirty="0"/>
              </a:p>
            </p:txBody>
          </p:sp>
        </mc:Choice>
        <mc:Fallback xmlns="">
          <p:sp>
            <p:nvSpPr>
              <p:cNvPr id="10" name="TextBox 9">
                <a:extLst>
                  <a:ext uri="{FF2B5EF4-FFF2-40B4-BE49-F238E27FC236}">
                    <a16:creationId xmlns:a16="http://schemas.microsoft.com/office/drawing/2014/main" id="{01047D61-2F62-4D45-AF4C-3A8A072E6C3F}"/>
                  </a:ext>
                </a:extLst>
              </p:cNvPr>
              <p:cNvSpPr txBox="1">
                <a:spLocks noRot="1" noChangeAspect="1" noMove="1" noResize="1" noEditPoints="1" noAdjustHandles="1" noChangeArrowheads="1" noChangeShapeType="1" noTextEdit="1"/>
              </p:cNvSpPr>
              <p:nvPr/>
            </p:nvSpPr>
            <p:spPr>
              <a:xfrm>
                <a:off x="75265" y="5089364"/>
                <a:ext cx="1062581" cy="338554"/>
              </a:xfrm>
              <a:prstGeom prst="rect">
                <a:avLst/>
              </a:prstGeom>
              <a:blipFill>
                <a:blip r:embed="rId10"/>
                <a:stretch>
                  <a:fillRect b="-7143"/>
                </a:stretch>
              </a:blipFill>
            </p:spPr>
            <p:txBody>
              <a:bodyPr/>
              <a:lstStyle/>
              <a:p>
                <a:r>
                  <a:rPr lang="en-TW">
                    <a:noFill/>
                  </a:rPr>
                  <a:t> </a:t>
                </a:r>
              </a:p>
            </p:txBody>
          </p:sp>
        </mc:Fallback>
      </mc:AlternateContent>
      <p:pic>
        <p:nvPicPr>
          <p:cNvPr id="5134" name="Picture 14">
            <a:extLst>
              <a:ext uri="{FF2B5EF4-FFF2-40B4-BE49-F238E27FC236}">
                <a16:creationId xmlns:a16="http://schemas.microsoft.com/office/drawing/2014/main" id="{26543A7B-9B94-0343-9B8E-FA17D2D20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749156"/>
            <a:ext cx="1322949" cy="99221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1BB12A11-062E-5049-AFB1-2A0021B8D5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5651" y="29732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65F81FF7-513B-A247-AEFC-426D366A02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8051" y="31256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Neon Light Font by erik studio · Creative Fabrica">
            <a:extLst>
              <a:ext uri="{FF2B5EF4-FFF2-40B4-BE49-F238E27FC236}">
                <a16:creationId xmlns:a16="http://schemas.microsoft.com/office/drawing/2014/main" id="{1ED68031-B004-B347-AA5D-F84462BEED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240" y="3996634"/>
            <a:ext cx="1463281" cy="97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257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7605F-E857-68B4-D099-39D1DB987424}"/>
            </a:ext>
          </a:extLst>
        </p:cNvPr>
        <p:cNvGrpSpPr/>
        <p:nvPr/>
      </p:nvGrpSpPr>
      <p:grpSpPr>
        <a:xfrm>
          <a:off x="0" y="0"/>
          <a:ext cx="0" cy="0"/>
          <a:chOff x="0" y="0"/>
          <a:chExt cx="0" cy="0"/>
        </a:xfrm>
      </p:grpSpPr>
      <p:pic>
        <p:nvPicPr>
          <p:cNvPr id="46082" name="Picture 2" descr="http://upload.wikimedia.org/wikipedia/en/4/4c/Emission_spectrum-H.png">
            <a:hlinkClick r:id="rId2" tooltip="Emission spectrum of Hydrogen"/>
            <a:extLst>
              <a:ext uri="{FF2B5EF4-FFF2-40B4-BE49-F238E27FC236}">
                <a16:creationId xmlns:a16="http://schemas.microsoft.com/office/drawing/2014/main" id="{1AE1F636-C68E-E2BA-1197-04C606DFC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210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ttp://upload.wikimedia.org/wikipedia/commons/4/43/Emission_spectrum-Fe.png">
            <a:hlinkClick r:id="rId4" tooltip="Emission spectrum of Iron"/>
            <a:extLst>
              <a:ext uri="{FF2B5EF4-FFF2-40B4-BE49-F238E27FC236}">
                <a16:creationId xmlns:a16="http://schemas.microsoft.com/office/drawing/2014/main" id="{2BCF7715-4577-9051-E15D-3479D0650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286250"/>
            <a:ext cx="7210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3">
            <a:extLst>
              <a:ext uri="{FF2B5EF4-FFF2-40B4-BE49-F238E27FC236}">
                <a16:creationId xmlns:a16="http://schemas.microsoft.com/office/drawing/2014/main" id="{8520B14F-5595-FF29-6D63-46F4458632E7}"/>
              </a:ext>
            </a:extLst>
          </p:cNvPr>
          <p:cNvSpPr txBox="1">
            <a:spLocks noChangeArrowheads="1"/>
          </p:cNvSpPr>
          <p:nvPr/>
        </p:nvSpPr>
        <p:spPr bwMode="auto">
          <a:xfrm>
            <a:off x="3214688" y="857250"/>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Hydrogen</a:t>
            </a:r>
            <a:endParaRPr lang="zh-TW" altLang="en-US" sz="1800"/>
          </a:p>
        </p:txBody>
      </p:sp>
      <p:sp>
        <p:nvSpPr>
          <p:cNvPr id="46085" name="文字方塊 4">
            <a:extLst>
              <a:ext uri="{FF2B5EF4-FFF2-40B4-BE49-F238E27FC236}">
                <a16:creationId xmlns:a16="http://schemas.microsoft.com/office/drawing/2014/main" id="{D9227173-CE87-359A-A305-3CCD1B63549F}"/>
              </a:ext>
            </a:extLst>
          </p:cNvPr>
          <p:cNvSpPr txBox="1">
            <a:spLocks noChangeArrowheads="1"/>
          </p:cNvSpPr>
          <p:nvPr/>
        </p:nvSpPr>
        <p:spPr bwMode="auto">
          <a:xfrm>
            <a:off x="3286125" y="378618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Iron</a:t>
            </a:r>
            <a:endParaRPr lang="zh-TW" altLang="en-US" sz="1800"/>
          </a:p>
        </p:txBody>
      </p:sp>
      <p:sp>
        <p:nvSpPr>
          <p:cNvPr id="46086" name="文字方塊 5">
            <a:extLst>
              <a:ext uri="{FF2B5EF4-FFF2-40B4-BE49-F238E27FC236}">
                <a16:creationId xmlns:a16="http://schemas.microsoft.com/office/drawing/2014/main" id="{4A0A2EB6-7417-59E2-337C-29985A28E6BF}"/>
              </a:ext>
            </a:extLst>
          </p:cNvPr>
          <p:cNvSpPr txBox="1">
            <a:spLocks noChangeArrowheads="1"/>
          </p:cNvSpPr>
          <p:nvPr/>
        </p:nvSpPr>
        <p:spPr bwMode="auto">
          <a:xfrm>
            <a:off x="2878138" y="5589240"/>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特定元素對應特定光譜。</a:t>
            </a:r>
          </a:p>
        </p:txBody>
      </p:sp>
      <p:sp>
        <p:nvSpPr>
          <p:cNvPr id="46087" name="文字方塊 1">
            <a:extLst>
              <a:ext uri="{FF2B5EF4-FFF2-40B4-BE49-F238E27FC236}">
                <a16:creationId xmlns:a16="http://schemas.microsoft.com/office/drawing/2014/main" id="{9AA3F6A5-4295-1166-F8A5-CF309F802750}"/>
              </a:ext>
            </a:extLst>
          </p:cNvPr>
          <p:cNvSpPr txBox="1">
            <a:spLocks noChangeArrowheads="1"/>
          </p:cNvSpPr>
          <p:nvPr/>
        </p:nvSpPr>
        <p:spPr bwMode="auto">
          <a:xfrm>
            <a:off x="2806700" y="27178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原子放出的光的頻率是離散的。</a:t>
            </a:r>
          </a:p>
        </p:txBody>
      </p:sp>
      <p:pic>
        <p:nvPicPr>
          <p:cNvPr id="21506" name="Picture 2">
            <a:extLst>
              <a:ext uri="{FF2B5EF4-FFF2-40B4-BE49-F238E27FC236}">
                <a16:creationId xmlns:a16="http://schemas.microsoft.com/office/drawing/2014/main" id="{E4430B1F-30D0-3B1D-4623-1F197770C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093" y="2635890"/>
            <a:ext cx="2640281" cy="87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0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faculty.virginia.edu/consciousness/images/line%20spect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00" y="1052736"/>
            <a:ext cx="399195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E4D97E3-2B10-7A48-8405-D290174A64A7}"/>
              </a:ext>
            </a:extLst>
          </p:cNvPr>
          <p:cNvSpPr txBox="1"/>
          <p:nvPr/>
        </p:nvSpPr>
        <p:spPr>
          <a:xfrm>
            <a:off x="1403648" y="4581128"/>
            <a:ext cx="7740352" cy="369332"/>
          </a:xfrm>
          <a:prstGeom prst="rect">
            <a:avLst/>
          </a:prstGeom>
          <a:noFill/>
        </p:spPr>
        <p:txBody>
          <a:bodyPr wrap="square" rtlCol="0">
            <a:spAutoFit/>
          </a:bodyPr>
          <a:lstStyle/>
          <a:p>
            <a:r>
              <a:rPr lang="en-TW" sz="1800">
                <a:latin typeface="Cambria Math"/>
              </a:rPr>
              <a:t>黑體輻射是連續的</a:t>
            </a:r>
            <a:r>
              <a:rPr lang="en-GB" sz="1800" dirty="0">
                <a:latin typeface="Cambria Math"/>
              </a:rPr>
              <a:t>，</a:t>
            </a:r>
            <a:r>
              <a:rPr lang="en-GB" sz="1800" dirty="0" err="1">
                <a:latin typeface="Cambria Math"/>
              </a:rPr>
              <a:t>室溫時一般是紅外線</a:t>
            </a:r>
            <a:r>
              <a:rPr lang="en-TW" sz="1800">
                <a:latin typeface="Cambria Math"/>
              </a:rPr>
              <a:t>！</a:t>
            </a:r>
            <a:r>
              <a:rPr lang="en-TW" sz="1800" dirty="0">
                <a:latin typeface="Cambria Math"/>
              </a:rPr>
              <a:t>原子或分子的熱運動所發出。</a:t>
            </a:r>
            <a:endParaRPr lang="en-TW" sz="1800" b="0" dirty="0">
              <a:latin typeface="Cambria Math"/>
            </a:endParaRPr>
          </a:p>
        </p:txBody>
      </p:sp>
      <p:sp>
        <p:nvSpPr>
          <p:cNvPr id="5" name="TextBox 4">
            <a:extLst>
              <a:ext uri="{FF2B5EF4-FFF2-40B4-BE49-F238E27FC236}">
                <a16:creationId xmlns:a16="http://schemas.microsoft.com/office/drawing/2014/main" id="{412CED8F-417E-E347-80F4-5CBA8D5C0BF7}"/>
              </a:ext>
            </a:extLst>
          </p:cNvPr>
          <p:cNvSpPr txBox="1"/>
          <p:nvPr/>
        </p:nvSpPr>
        <p:spPr>
          <a:xfrm>
            <a:off x="1403648" y="5063118"/>
            <a:ext cx="6192688" cy="369332"/>
          </a:xfrm>
          <a:prstGeom prst="rect">
            <a:avLst/>
          </a:prstGeom>
          <a:noFill/>
        </p:spPr>
        <p:txBody>
          <a:bodyPr wrap="square" rtlCol="0">
            <a:spAutoFit/>
          </a:bodyPr>
          <a:lstStyle/>
          <a:p>
            <a:r>
              <a:rPr lang="en-GB" sz="1800" dirty="0" err="1">
                <a:latin typeface="Cambria Math"/>
              </a:rPr>
              <a:t>很明顯</a:t>
            </a:r>
            <a:r>
              <a:rPr lang="en-GB" sz="1800" dirty="0">
                <a:latin typeface="Cambria Math"/>
              </a:rPr>
              <a:t>，</a:t>
            </a:r>
            <a:r>
              <a:rPr lang="en-TW" sz="1800">
                <a:latin typeface="Cambria Math"/>
              </a:rPr>
              <a:t>原子光譜波長更短</a:t>
            </a:r>
            <a:r>
              <a:rPr lang="en-TW" sz="1800" dirty="0">
                <a:latin typeface="Cambria Math"/>
              </a:rPr>
              <a:t>，來自一個新的發光機制！</a:t>
            </a:r>
            <a:endParaRPr lang="en-TW" sz="1800" b="0" dirty="0">
              <a:latin typeface="Cambria Math"/>
            </a:endParaRPr>
          </a:p>
        </p:txBody>
      </p:sp>
      <p:sp>
        <p:nvSpPr>
          <p:cNvPr id="7" name="TextBox 6">
            <a:extLst>
              <a:ext uri="{FF2B5EF4-FFF2-40B4-BE49-F238E27FC236}">
                <a16:creationId xmlns:a16="http://schemas.microsoft.com/office/drawing/2014/main" id="{C930BCC7-5365-9E47-9AB7-868D645C024E}"/>
              </a:ext>
            </a:extLst>
          </p:cNvPr>
          <p:cNvSpPr txBox="1"/>
          <p:nvPr/>
        </p:nvSpPr>
        <p:spPr>
          <a:xfrm>
            <a:off x="1403648" y="5545108"/>
            <a:ext cx="4572000" cy="369332"/>
          </a:xfrm>
          <a:prstGeom prst="rect">
            <a:avLst/>
          </a:prstGeom>
          <a:noFill/>
        </p:spPr>
        <p:txBody>
          <a:bodyPr wrap="square">
            <a:spAutoFit/>
          </a:bodyPr>
          <a:lstStyle/>
          <a:p>
            <a:r>
              <a:rPr lang="en-TW" sz="1800" dirty="0">
                <a:latin typeface="Cambria Math"/>
              </a:rPr>
              <a:t>猜想是由原子內部的變化所發出。</a:t>
            </a:r>
            <a:endParaRPr lang="en-TW" sz="1800" dirty="0"/>
          </a:p>
        </p:txBody>
      </p:sp>
      <p:pic>
        <p:nvPicPr>
          <p:cNvPr id="3" name="Picture 2" descr="http://1.bp.blogspot.com/-9gBQsrG17oU/Tqqd_qNS2zI/AAAAAAAAKyE/gCQ-36XyB4o/s1600/FG04_07.jpg">
            <a:extLst>
              <a:ext uri="{FF2B5EF4-FFF2-40B4-BE49-F238E27FC236}">
                <a16:creationId xmlns:a16="http://schemas.microsoft.com/office/drawing/2014/main" id="{580D613B-764A-F9F9-8C5E-2FCE6A4E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98" b="57669"/>
          <a:stretch>
            <a:fillRect/>
          </a:stretch>
        </p:blipFill>
        <p:spPr bwMode="auto">
          <a:xfrm>
            <a:off x="5220072" y="2345250"/>
            <a:ext cx="3345080" cy="19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850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84313"/>
            <a:ext cx="5838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29876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除了放射光譜，還可以有吸收光譜</a:t>
            </a:r>
          </a:p>
        </p:txBody>
      </p:sp>
      <p:pic>
        <p:nvPicPr>
          <p:cNvPr id="48132" name="Picture 2" descr="http://astro.u-strasbg.fr/~koppen/discharge/so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6175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http://astro.u-strasbg.fr/~koppen/discharge/continu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6021388"/>
            <a:ext cx="61753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217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b="79372"/>
          <a:stretch>
            <a:fillRect/>
          </a:stretch>
        </p:blipFill>
        <p:spPr bwMode="auto">
          <a:xfrm>
            <a:off x="1331913" y="2420938"/>
            <a:ext cx="6381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文字方塊 2"/>
          <p:cNvSpPr txBox="1">
            <a:spLocks noChangeArrowheads="1"/>
          </p:cNvSpPr>
          <p:nvPr/>
        </p:nvSpPr>
        <p:spPr bwMode="auto">
          <a:xfrm>
            <a:off x="2916238" y="5229225"/>
            <a:ext cx="343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吸收光譜與放射光譜是對應的</a:t>
            </a:r>
          </a:p>
        </p:txBody>
      </p:sp>
      <p:pic>
        <p:nvPicPr>
          <p:cNvPr id="49156"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t="61861" b="11896"/>
          <a:stretch>
            <a:fillRect/>
          </a:stretch>
        </p:blipFill>
        <p:spPr bwMode="auto">
          <a:xfrm>
            <a:off x="1282564" y="3861048"/>
            <a:ext cx="648044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字方塊 4"/>
          <p:cNvSpPr txBox="1">
            <a:spLocks noChangeArrowheads="1"/>
          </p:cNvSpPr>
          <p:nvPr/>
        </p:nvSpPr>
        <p:spPr bwMode="auto">
          <a:xfrm>
            <a:off x="2339975" y="170021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吸收光譜反映了黑體輻射所通過的氣體的特徵</a:t>
            </a:r>
          </a:p>
        </p:txBody>
      </p:sp>
    </p:spTree>
    <p:extLst>
      <p:ext uri="{BB962C8B-B14F-4D97-AF65-F5344CB8AC3E}">
        <p14:creationId xmlns:p14="http://schemas.microsoft.com/office/powerpoint/2010/main" val="2060944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Dropbox\Documents\課程\YoungTextBook\Images\Chapter39\A_Images\A_Figures_and_Photos\39_1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891238" cy="344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upload.wikimedia.org/wikipedia/commons/thumb/d/d7/Cumulative-absorption-spectrum-hubble-telescope.jpg/400px-Cumulative-absorption-spectrum-hubble-telescope.jpg">
            <a:hlinkClick r:id="rId3" tooltip="Absorption spectrum observed by the Hubble Space Telescope"/>
            <a:extLst>
              <a:ext uri="{FF2B5EF4-FFF2-40B4-BE49-F238E27FC236}">
                <a16:creationId xmlns:a16="http://schemas.microsoft.com/office/drawing/2014/main" id="{4BD81CA9-D003-5B7F-82A8-3A8F19A17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565637"/>
            <a:ext cx="4273221" cy="320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722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Dropbox\Documents\課程\YoungTextBook\Images\Chapter39\A_Images\A_Figures_and_Photos\39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92150"/>
            <a:ext cx="7467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文字方塊 2"/>
          <p:cNvSpPr txBox="1">
            <a:spLocks noChangeArrowheads="1"/>
          </p:cNvSpPr>
          <p:nvPr/>
        </p:nvSpPr>
        <p:spPr bwMode="auto">
          <a:xfrm>
            <a:off x="3851275" y="6165850"/>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太陽的吸收光譜</a:t>
            </a:r>
          </a:p>
        </p:txBody>
      </p:sp>
    </p:spTree>
    <p:extLst>
      <p:ext uri="{BB962C8B-B14F-4D97-AF65-F5344CB8AC3E}">
        <p14:creationId xmlns:p14="http://schemas.microsoft.com/office/powerpoint/2010/main" val="197833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Downloads\Data\Knight\Media\Chapter38\Images\38_21Figureb-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908050"/>
            <a:ext cx="5011737"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文字方塊 2"/>
          <p:cNvSpPr txBox="1">
            <a:spLocks noChangeArrowheads="1"/>
          </p:cNvSpPr>
          <p:nvPr/>
        </p:nvSpPr>
        <p:spPr bwMode="auto">
          <a:xfrm>
            <a:off x="2051720" y="5445224"/>
            <a:ext cx="5687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spTree>
    <p:extLst>
      <p:ext uri="{BB962C8B-B14F-4D97-AF65-F5344CB8AC3E}">
        <p14:creationId xmlns:p14="http://schemas.microsoft.com/office/powerpoint/2010/main" val="4110221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4639a"/>
          <p:cNvPicPr>
            <a:picLocks noChangeAspect="1" noChangeArrowheads="1"/>
          </p:cNvPicPr>
          <p:nvPr/>
        </p:nvPicPr>
        <p:blipFill>
          <a:blip r:embed="rId2">
            <a:extLst>
              <a:ext uri="{28A0092B-C50C-407E-A947-70E740481C1C}">
                <a14:useLocalDpi xmlns:a14="http://schemas.microsoft.com/office/drawing/2010/main" val="0"/>
              </a:ext>
            </a:extLst>
          </a:blip>
          <a:srcRect l="4004" r="16174" b="31496"/>
          <a:stretch>
            <a:fillRect/>
          </a:stretch>
        </p:blipFill>
        <p:spPr bwMode="auto">
          <a:xfrm>
            <a:off x="539750" y="1628775"/>
            <a:ext cx="2879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p46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571625"/>
            <a:ext cx="49784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2916238" y="5890482"/>
            <a:ext cx="380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latin typeface="+mn-lt"/>
              </a:rPr>
              <a:t>The universe is </a:t>
            </a:r>
            <a:r>
              <a:rPr lang="en-US" altLang="zh-TW" sz="2000" dirty="0">
                <a:solidFill>
                  <a:srgbClr val="FF0000"/>
                </a:solidFill>
                <a:latin typeface="+mn-lt"/>
              </a:rPr>
              <a:t>expanding</a:t>
            </a:r>
            <a:r>
              <a:rPr lang="en-US" altLang="zh-TW" sz="2000" dirty="0">
                <a:latin typeface="+mn-lt"/>
              </a:rPr>
              <a:t>!!!!!!</a:t>
            </a:r>
          </a:p>
        </p:txBody>
      </p:sp>
      <p:sp>
        <p:nvSpPr>
          <p:cNvPr id="56325" name="Text Box 5"/>
          <p:cNvSpPr txBox="1">
            <a:spLocks noChangeArrowheads="1"/>
          </p:cNvSpPr>
          <p:nvPr/>
        </p:nvSpPr>
        <p:spPr bwMode="auto">
          <a:xfrm>
            <a:off x="2916238" y="1052513"/>
            <a:ext cx="235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遠處星體的</a:t>
            </a:r>
            <a:r>
              <a:rPr lang="zh-TW" altLang="en-US" sz="1800" dirty="0">
                <a:solidFill>
                  <a:srgbClr val="FF0000"/>
                </a:solidFill>
              </a:rPr>
              <a:t>紅位移。</a:t>
            </a:r>
          </a:p>
        </p:txBody>
      </p:sp>
      <p:sp>
        <p:nvSpPr>
          <p:cNvPr id="56326" name="文字方塊 5"/>
          <p:cNvSpPr txBox="1">
            <a:spLocks noChangeArrowheads="1"/>
          </p:cNvSpPr>
          <p:nvPr/>
        </p:nvSpPr>
        <p:spPr bwMode="auto">
          <a:xfrm>
            <a:off x="2926957" y="621444"/>
            <a:ext cx="344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光譜對天文研究非常重要。</a:t>
            </a:r>
          </a:p>
        </p:txBody>
      </p:sp>
    </p:spTree>
    <p:extLst>
      <p:ext uri="{BB962C8B-B14F-4D97-AF65-F5344CB8AC3E}">
        <p14:creationId xmlns:p14="http://schemas.microsoft.com/office/powerpoint/2010/main" val="156718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4elem_b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195736" y="1340768"/>
            <a:ext cx="4013200" cy="2571750"/>
          </a:xfrm>
        </p:spPr>
      </p:pic>
      <p:sp>
        <p:nvSpPr>
          <p:cNvPr id="13315" name="文字方塊 2"/>
          <p:cNvSpPr txBox="1">
            <a:spLocks noChangeArrowheads="1"/>
          </p:cNvSpPr>
          <p:nvPr/>
        </p:nvSpPr>
        <p:spPr bwMode="auto">
          <a:xfrm>
            <a:off x="2195736" y="4312568"/>
            <a:ext cx="381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希臘人以為四種元素組成所有物質。</a:t>
            </a:r>
          </a:p>
        </p:txBody>
      </p:sp>
      <p:sp>
        <p:nvSpPr>
          <p:cNvPr id="13316" name="文字方塊 3"/>
          <p:cNvSpPr txBox="1">
            <a:spLocks noChangeArrowheads="1"/>
          </p:cNvSpPr>
          <p:nvPr/>
        </p:nvSpPr>
        <p:spPr bwMode="auto">
          <a:xfrm>
            <a:off x="2195736" y="4922168"/>
            <a:ext cx="529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了解這四種元素的性質，就了解整個世界。</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ubble01"/>
          <p:cNvPicPr>
            <a:picLocks noChangeAspect="1" noChangeArrowheads="1"/>
          </p:cNvPicPr>
          <p:nvPr/>
        </p:nvPicPr>
        <p:blipFill>
          <a:blip r:embed="rId2">
            <a:extLst>
              <a:ext uri="{28A0092B-C50C-407E-A947-70E740481C1C}">
                <a14:useLocalDpi xmlns:a14="http://schemas.microsoft.com/office/drawing/2010/main" val="0"/>
              </a:ext>
            </a:extLst>
          </a:blip>
          <a:srcRect b="17229"/>
          <a:stretch>
            <a:fillRect/>
          </a:stretch>
        </p:blipFill>
        <p:spPr bwMode="auto">
          <a:xfrm>
            <a:off x="1476375" y="476250"/>
            <a:ext cx="64087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a:xfrm rot="5400000">
            <a:off x="5858669" y="499269"/>
            <a:ext cx="42862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a:off x="3608388" y="1606550"/>
            <a:ext cx="357188" cy="1587"/>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7349" name="文字方塊 6"/>
          <p:cNvSpPr txBox="1">
            <a:spLocks noChangeArrowheads="1"/>
          </p:cNvSpPr>
          <p:nvPr/>
        </p:nvSpPr>
        <p:spPr bwMode="auto">
          <a:xfrm>
            <a:off x="6143625" y="14287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α</a:t>
            </a:r>
            <a:endParaRPr lang="zh-TW" altLang="en-US" sz="2000"/>
          </a:p>
        </p:txBody>
      </p:sp>
      <p:sp>
        <p:nvSpPr>
          <p:cNvPr id="57350" name="文字方塊 7"/>
          <p:cNvSpPr txBox="1">
            <a:spLocks noChangeArrowheads="1"/>
          </p:cNvSpPr>
          <p:nvPr/>
        </p:nvSpPr>
        <p:spPr bwMode="auto">
          <a:xfrm>
            <a:off x="3429000" y="100012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β</a:t>
            </a:r>
            <a:endParaRPr lang="zh-TW" altLang="en-US" sz="2000"/>
          </a:p>
        </p:txBody>
      </p:sp>
      <p:sp>
        <p:nvSpPr>
          <p:cNvPr id="57351" name="文字方塊 8"/>
          <p:cNvSpPr txBox="1">
            <a:spLocks noChangeArrowheads="1"/>
          </p:cNvSpPr>
          <p:nvPr/>
        </p:nvSpPr>
        <p:spPr bwMode="auto">
          <a:xfrm>
            <a:off x="3929063" y="1571625"/>
            <a:ext cx="642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OIII</a:t>
            </a:r>
            <a:endParaRPr lang="zh-TW" altLang="en-US" sz="1600"/>
          </a:p>
        </p:txBody>
      </p:sp>
      <p:sp>
        <p:nvSpPr>
          <p:cNvPr id="57352" name="文字方塊 9"/>
          <p:cNvSpPr txBox="1">
            <a:spLocks noChangeArrowheads="1"/>
          </p:cNvSpPr>
          <p:nvPr/>
        </p:nvSpPr>
        <p:spPr bwMode="auto">
          <a:xfrm>
            <a:off x="2286000" y="1285875"/>
            <a:ext cx="642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a:t>
            </a:r>
            <a:endParaRPr lang="zh-TW" altLang="en-US" sz="1600"/>
          </a:p>
        </p:txBody>
      </p:sp>
    </p:spTree>
    <p:extLst>
      <p:ext uri="{BB962C8B-B14F-4D97-AF65-F5344CB8AC3E}">
        <p14:creationId xmlns:p14="http://schemas.microsoft.com/office/powerpoint/2010/main" val="3900941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字方塊 4"/>
          <p:cNvSpPr txBox="1">
            <a:spLocks noChangeArrowheads="1"/>
          </p:cNvSpPr>
          <p:nvPr/>
        </p:nvSpPr>
        <p:spPr bwMode="auto">
          <a:xfrm>
            <a:off x="3419475" y="198913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可見光 </a:t>
            </a:r>
            <a:r>
              <a:rPr lang="en-US" altLang="zh-TW" sz="1800"/>
              <a:t>Balmer </a:t>
            </a:r>
            <a:r>
              <a:rPr lang="zh-TW" altLang="en-US" sz="1800"/>
              <a:t>系列 </a:t>
            </a:r>
            <a:r>
              <a:rPr lang="en-US" altLang="zh-TW" sz="1800"/>
              <a:t>of H</a:t>
            </a:r>
            <a:endParaRPr lang="zh-TW" altLang="en-US" sz="1800"/>
          </a:p>
        </p:txBody>
      </p:sp>
      <p:sp>
        <p:nvSpPr>
          <p:cNvPr id="58371" name="文字方塊 3"/>
          <p:cNvSpPr txBox="1">
            <a:spLocks noChangeArrowheads="1"/>
          </p:cNvSpPr>
          <p:nvPr/>
        </p:nvSpPr>
        <p:spPr bwMode="auto">
          <a:xfrm>
            <a:off x="3419475" y="14128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氫原子光譜</a:t>
            </a:r>
          </a:p>
        </p:txBody>
      </p:sp>
      <p:pic>
        <p:nvPicPr>
          <p:cNvPr id="58372" name="Picture 5" descr="D:\Dropbox\Documents\課程\YoungTextBook\Images\Chapter39\A_Images\A_Figures_and_Photos\39_2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854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259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70" name="Picture 1" descr="\inf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a:spLocks noChangeArrowheads="1"/>
              </p:cNvSpPr>
              <p:nvPr/>
            </p:nvSpPr>
            <p:spPr bwMode="auto">
              <a:xfrm>
                <a:off x="4860032" y="4934434"/>
                <a:ext cx="28575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𝐻</m:t>
                        </m:r>
                      </m:sub>
                    </m:sSub>
                  </m:oMath>
                </a14:m>
                <a:r>
                  <a:rPr lang="zh-TW" altLang="en-US" sz="1800" dirty="0"/>
                  <a:t> </a:t>
                </a:r>
                <a:r>
                  <a:rPr lang="en-US" altLang="zh-TW" sz="1800" dirty="0"/>
                  <a:t>Rydberg Constant</a:t>
                </a:r>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bwMode="auto">
              <a:xfrm>
                <a:off x="4860032" y="4934434"/>
                <a:ext cx="2857500" cy="369888"/>
              </a:xfrm>
              <a:prstGeom prst="rect">
                <a:avLst/>
              </a:prstGeom>
              <a:blipFill>
                <a:blip r:embed="rId3"/>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60473" name="Picture 60" descr="E:\Media\Images\chapter42\4203.jpg"/>
          <p:cNvPicPr>
            <a:picLocks noChangeAspect="1" noChangeArrowheads="1"/>
          </p:cNvPicPr>
          <p:nvPr/>
        </p:nvPicPr>
        <p:blipFill>
          <a:blip r:embed="rId4">
            <a:extLst>
              <a:ext uri="{28A0092B-C50C-407E-A947-70E740481C1C}">
                <a14:useLocalDpi xmlns:a14="http://schemas.microsoft.com/office/drawing/2010/main" val="0"/>
              </a:ext>
            </a:extLst>
          </a:blip>
          <a:srcRect b="7809"/>
          <a:stretch>
            <a:fillRect/>
          </a:stretch>
        </p:blipFill>
        <p:spPr bwMode="auto">
          <a:xfrm>
            <a:off x="2452313" y="148478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4" name="Picture 61" descr="File:Balmer.jpe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52738"/>
            <a:ext cx="16224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5" name="文字方塊 8"/>
          <p:cNvSpPr txBox="1">
            <a:spLocks noChangeArrowheads="1"/>
          </p:cNvSpPr>
          <p:nvPr/>
        </p:nvSpPr>
        <p:spPr bwMode="auto">
          <a:xfrm>
            <a:off x="420210" y="5066584"/>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 </a:t>
            </a:r>
            <a:r>
              <a:rPr lang="en-US" altLang="zh-TW" sz="1800" dirty="0" err="1"/>
              <a:t>Balmer</a:t>
            </a:r>
            <a:endParaRPr lang="zh-TW" altLang="en-US" sz="1800" dirty="0"/>
          </a:p>
        </p:txBody>
      </p:sp>
      <p:sp>
        <p:nvSpPr>
          <p:cNvPr id="2" name="文字方塊 1"/>
          <p:cNvSpPr txBox="1"/>
          <p:nvPr/>
        </p:nvSpPr>
        <p:spPr bwMode="auto">
          <a:xfrm>
            <a:off x="2452312" y="4149080"/>
            <a:ext cx="6584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女子高校一位數學教師 </a:t>
            </a:r>
            <a:r>
              <a:rPr lang="en-US" altLang="zh-TW" sz="1800" dirty="0" err="1"/>
              <a:t>Balmer</a:t>
            </a:r>
            <a:r>
              <a:rPr lang="zh-TW" altLang="en-US" sz="1800" dirty="0"/>
              <a:t> 在</a:t>
            </a:r>
            <a:r>
              <a:rPr lang="en-US" altLang="zh-TW" sz="1800" dirty="0"/>
              <a:t>1885</a:t>
            </a:r>
            <a:r>
              <a:rPr lang="zh-TW" altLang="en-US" sz="1800" dirty="0"/>
              <a:t> 找到了光譜線波長的規則：</a:t>
            </a:r>
          </a:p>
        </p:txBody>
      </p:sp>
      <p:sp>
        <p:nvSpPr>
          <p:cNvPr id="3" name="文字方塊 2"/>
          <p:cNvSpPr txBox="1"/>
          <p:nvPr/>
        </p:nvSpPr>
        <p:spPr bwMode="auto">
          <a:xfrm>
            <a:off x="2452312" y="696379"/>
            <a:ext cx="4351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光譜線的規則顯然埋藏著物質深刻的秘密。</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6EB08937-F765-2A46-AAC4-2D95777350BE}"/>
                  </a:ext>
                </a:extLst>
              </p:cNvPr>
              <p:cNvSpPr txBox="1"/>
              <p:nvPr/>
            </p:nvSpPr>
            <p:spPr>
              <a:xfrm>
                <a:off x="2452312" y="4837748"/>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4" name="文字方塊 3">
                <a:extLst>
                  <a:ext uri="{FF2B5EF4-FFF2-40B4-BE49-F238E27FC236}">
                    <a16:creationId xmlns:a16="http://schemas.microsoft.com/office/drawing/2014/main" id="{6EB08937-F765-2A46-AAC4-2D95777350BE}"/>
                  </a:ext>
                </a:extLst>
              </p:cNvPr>
              <p:cNvSpPr txBox="1">
                <a:spLocks noRot="1" noChangeAspect="1" noMove="1" noResize="1" noEditPoints="1" noAdjustHandles="1" noChangeArrowheads="1" noChangeShapeType="1" noTextEdit="1"/>
              </p:cNvSpPr>
              <p:nvPr/>
            </p:nvSpPr>
            <p:spPr>
              <a:xfrm>
                <a:off x="2452312" y="4837748"/>
                <a:ext cx="1917192" cy="526298"/>
              </a:xfrm>
              <a:prstGeom prst="rect">
                <a:avLst/>
              </a:prstGeom>
              <a:blipFill>
                <a:blip r:embed="rId7"/>
                <a:stretch>
                  <a:fillRect l="-1961" t="-7143" b="-11905"/>
                </a:stretch>
              </a:blipFill>
            </p:spPr>
            <p:txBody>
              <a:bodyPr/>
              <a:lstStyle/>
              <a:p>
                <a:r>
                  <a:rPr lang="en-TW">
                    <a:noFill/>
                  </a:rPr>
                  <a:t> </a:t>
                </a:r>
              </a:p>
            </p:txBody>
          </p:sp>
        </mc:Fallback>
      </mc:AlternateContent>
    </p:spTree>
    <p:extLst>
      <p:ext uri="{BB962C8B-B14F-4D97-AF65-F5344CB8AC3E}">
        <p14:creationId xmlns:p14="http://schemas.microsoft.com/office/powerpoint/2010/main" val="3715698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LymanSeries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784"/>
            <a:ext cx="62865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文字方塊 2"/>
          <p:cNvSpPr txBox="1">
            <a:spLocks noChangeArrowheads="1"/>
          </p:cNvSpPr>
          <p:nvPr/>
        </p:nvSpPr>
        <p:spPr bwMode="auto">
          <a:xfrm>
            <a:off x="3348038" y="981075"/>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紫外線 </a:t>
            </a:r>
            <a:r>
              <a:rPr lang="en-US" altLang="zh-TW" sz="2000"/>
              <a:t>Lyman </a:t>
            </a:r>
            <a:r>
              <a:rPr lang="zh-TW" altLang="en-US" sz="2000"/>
              <a:t>系列</a:t>
            </a:r>
          </a:p>
        </p:txBody>
      </p:sp>
      <p:sp>
        <p:nvSpPr>
          <p:cNvPr id="6" name="向右箭號 5"/>
          <p:cNvSpPr/>
          <p:nvPr/>
        </p:nvSpPr>
        <p:spPr>
          <a:xfrm>
            <a:off x="3728692" y="5062820"/>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3">
                <a:extLst>
                  <a:ext uri="{FF2B5EF4-FFF2-40B4-BE49-F238E27FC236}">
                    <a16:creationId xmlns:a16="http://schemas.microsoft.com/office/drawing/2014/main" id="{BE110697-2BF0-5747-8A98-7D8A977EE189}"/>
                  </a:ext>
                </a:extLst>
              </p:cNvPr>
              <p:cNvSpPr txBox="1"/>
              <p:nvPr/>
            </p:nvSpPr>
            <p:spPr>
              <a:xfrm>
                <a:off x="1256754"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9" name="文字方塊 3">
                <a:extLst>
                  <a:ext uri="{FF2B5EF4-FFF2-40B4-BE49-F238E27FC236}">
                    <a16:creationId xmlns:a16="http://schemas.microsoft.com/office/drawing/2014/main" id="{BE110697-2BF0-5747-8A98-7D8A977EE189}"/>
                  </a:ext>
                </a:extLst>
              </p:cNvPr>
              <p:cNvSpPr txBox="1">
                <a:spLocks noRot="1" noChangeAspect="1" noMove="1" noResize="1" noEditPoints="1" noAdjustHandles="1" noChangeArrowheads="1" noChangeShapeType="1" noTextEdit="1"/>
              </p:cNvSpPr>
              <p:nvPr/>
            </p:nvSpPr>
            <p:spPr>
              <a:xfrm>
                <a:off x="1256754" y="4907683"/>
                <a:ext cx="1917192" cy="526298"/>
              </a:xfrm>
              <a:prstGeom prst="rect">
                <a:avLst/>
              </a:prstGeom>
              <a:blipFill>
                <a:blip r:embed="rId4"/>
                <a:stretch>
                  <a:fillRect l="-1961" t="-4762" b="-1428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731E13E0-C153-014F-B070-5487E9BD4405}"/>
                  </a:ext>
                </a:extLst>
              </p:cNvPr>
              <p:cNvSpPr txBox="1"/>
              <p:nvPr/>
            </p:nvSpPr>
            <p:spPr>
              <a:xfrm>
                <a:off x="5111147"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0" name="文字方塊 3">
                <a:extLst>
                  <a:ext uri="{FF2B5EF4-FFF2-40B4-BE49-F238E27FC236}">
                    <a16:creationId xmlns:a16="http://schemas.microsoft.com/office/drawing/2014/main" id="{731E13E0-C153-014F-B070-5487E9BD4405}"/>
                  </a:ext>
                </a:extLst>
              </p:cNvPr>
              <p:cNvSpPr txBox="1">
                <a:spLocks noRot="1" noChangeAspect="1" noMove="1" noResize="1" noEditPoints="1" noAdjustHandles="1" noChangeArrowheads="1" noChangeShapeType="1" noTextEdit="1"/>
              </p:cNvSpPr>
              <p:nvPr/>
            </p:nvSpPr>
            <p:spPr>
              <a:xfrm>
                <a:off x="5111147" y="4907683"/>
                <a:ext cx="1917192" cy="526298"/>
              </a:xfrm>
              <a:prstGeom prst="rect">
                <a:avLst/>
              </a:prstGeom>
              <a:blipFill>
                <a:blip r:embed="rId5"/>
                <a:stretch>
                  <a:fillRect l="-2632" t="-4762" b="-14286"/>
                </a:stretch>
              </a:blipFill>
            </p:spPr>
            <p:txBody>
              <a:bodyPr/>
              <a:lstStyle/>
              <a:p>
                <a:r>
                  <a:rPr lang="en-TW">
                    <a:noFill/>
                  </a:rPr>
                  <a:t> </a:t>
                </a:r>
              </a:p>
            </p:txBody>
          </p:sp>
        </mc:Fallback>
      </mc:AlternateContent>
    </p:spTree>
    <p:extLst>
      <p:ext uri="{BB962C8B-B14F-4D97-AF65-F5344CB8AC3E}">
        <p14:creationId xmlns:p14="http://schemas.microsoft.com/office/powerpoint/2010/main" val="3195924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76375" y="1844675"/>
            <a:ext cx="5072063" cy="264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2468"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058988"/>
            <a:ext cx="5180012" cy="20716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2469" name="文字方塊 4"/>
          <p:cNvSpPr txBox="1">
            <a:spLocks noChangeArrowheads="1"/>
          </p:cNvSpPr>
          <p:nvPr/>
        </p:nvSpPr>
        <p:spPr bwMode="auto">
          <a:xfrm>
            <a:off x="3869532" y="1208298"/>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err="1"/>
              <a:t>Paschen</a:t>
            </a:r>
            <a:r>
              <a:rPr lang="en-US" altLang="zh-TW" sz="1600" b="1" dirty="0"/>
              <a:t> series </a:t>
            </a:r>
            <a:endParaRPr lang="zh-TW" altLang="en-US" sz="1600" dirty="0"/>
          </a:p>
        </p:txBody>
      </p:sp>
      <p:sp>
        <p:nvSpPr>
          <p:cNvPr id="62470" name="文字方塊 5"/>
          <p:cNvSpPr txBox="1">
            <a:spLocks noChangeArrowheads="1"/>
          </p:cNvSpPr>
          <p:nvPr/>
        </p:nvSpPr>
        <p:spPr bwMode="auto">
          <a:xfrm>
            <a:off x="4710989" y="121452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Brackett series </a:t>
            </a:r>
            <a:endParaRPr lang="zh-TW" altLang="en-US" sz="1600" dirty="0"/>
          </a:p>
        </p:txBody>
      </p:sp>
      <p:sp>
        <p:nvSpPr>
          <p:cNvPr id="62471" name="文字方塊 6"/>
          <p:cNvSpPr txBox="1">
            <a:spLocks noChangeArrowheads="1"/>
          </p:cNvSpPr>
          <p:nvPr/>
        </p:nvSpPr>
        <p:spPr bwMode="auto">
          <a:xfrm>
            <a:off x="5548314"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err="1"/>
              <a:t>Pfund</a:t>
            </a:r>
            <a:r>
              <a:rPr lang="en-US" altLang="zh-TW" sz="1600" b="1" dirty="0"/>
              <a:t> series </a:t>
            </a:r>
            <a:endParaRPr lang="zh-TW" altLang="en-US" sz="1600" dirty="0"/>
          </a:p>
        </p:txBody>
      </p:sp>
      <p:sp>
        <p:nvSpPr>
          <p:cNvPr id="62472" name="文字方塊 7"/>
          <p:cNvSpPr txBox="1">
            <a:spLocks noChangeArrowheads="1"/>
          </p:cNvSpPr>
          <p:nvPr/>
        </p:nvSpPr>
        <p:spPr bwMode="auto">
          <a:xfrm>
            <a:off x="6171327" y="1217323"/>
            <a:ext cx="1357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Humphreys series </a:t>
            </a:r>
            <a:endParaRPr lang="zh-TW" altLang="en-US" sz="1600" dirty="0"/>
          </a:p>
        </p:txBody>
      </p:sp>
      <p:sp>
        <p:nvSpPr>
          <p:cNvPr id="62473" name="文字方塊 8"/>
          <p:cNvSpPr txBox="1">
            <a:spLocks noChangeArrowheads="1"/>
          </p:cNvSpPr>
          <p:nvPr/>
        </p:nvSpPr>
        <p:spPr bwMode="auto">
          <a:xfrm>
            <a:off x="1547813"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2474" name="文字方塊 10"/>
          <p:cNvSpPr txBox="1">
            <a:spLocks noChangeArrowheads="1"/>
          </p:cNvSpPr>
          <p:nvPr/>
        </p:nvSpPr>
        <p:spPr bwMode="auto">
          <a:xfrm>
            <a:off x="3012282" y="1201738"/>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Balmer series </a:t>
            </a:r>
            <a:endParaRPr lang="zh-TW" altLang="en-US" sz="1600" dirty="0"/>
          </a:p>
        </p:txBody>
      </p:sp>
      <p:sp>
        <p:nvSpPr>
          <p:cNvPr id="62475" name="文字方塊 3"/>
          <p:cNvSpPr txBox="1">
            <a:spLocks noChangeArrowheads="1"/>
          </p:cNvSpPr>
          <p:nvPr/>
        </p:nvSpPr>
        <p:spPr bwMode="auto">
          <a:xfrm>
            <a:off x="1547813" y="660605"/>
            <a:ext cx="4949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氫原子光譜全系列 </a:t>
            </a:r>
            <a:r>
              <a:rPr lang="en-US" altLang="zh-TW" sz="1800" dirty="0"/>
              <a:t>Spectrum of Hydrogen</a:t>
            </a:r>
            <a:endParaRPr lang="zh-TW" altLang="en-US" sz="1800" dirty="0"/>
          </a:p>
        </p:txBody>
      </p:sp>
      <p:sp>
        <p:nvSpPr>
          <p:cNvPr id="3" name="向右箭號 2"/>
          <p:cNvSpPr/>
          <p:nvPr/>
        </p:nvSpPr>
        <p:spPr>
          <a:xfrm>
            <a:off x="3563888" y="5085184"/>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6FA546F7-0A36-1142-8D59-DBA173EC4830}"/>
                  </a:ext>
                </a:extLst>
              </p:cNvPr>
              <p:cNvSpPr txBox="1"/>
              <p:nvPr/>
            </p:nvSpPr>
            <p:spPr>
              <a:xfrm>
                <a:off x="4888731" y="4902261"/>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5" name="文字方塊 14">
                <a:extLst>
                  <a:ext uri="{FF2B5EF4-FFF2-40B4-BE49-F238E27FC236}">
                    <a16:creationId xmlns:a16="http://schemas.microsoft.com/office/drawing/2014/main" id="{6FA546F7-0A36-1142-8D59-DBA173EC4830}"/>
                  </a:ext>
                </a:extLst>
              </p:cNvPr>
              <p:cNvSpPr txBox="1">
                <a:spLocks noRot="1" noChangeAspect="1" noMove="1" noResize="1" noEditPoints="1" noAdjustHandles="1" noChangeArrowheads="1" noChangeShapeType="1" noTextEdit="1"/>
              </p:cNvSpPr>
              <p:nvPr/>
            </p:nvSpPr>
            <p:spPr>
              <a:xfrm>
                <a:off x="4888731" y="4902261"/>
                <a:ext cx="1986890" cy="526298"/>
              </a:xfrm>
              <a:prstGeom prst="rect">
                <a:avLst/>
              </a:prstGeom>
              <a:blipFill>
                <a:blip r:embed="rId4"/>
                <a:stretch>
                  <a:fillRect l="-1899" t="-2326"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3">
                <a:extLst>
                  <a:ext uri="{FF2B5EF4-FFF2-40B4-BE49-F238E27FC236}">
                    <a16:creationId xmlns:a16="http://schemas.microsoft.com/office/drawing/2014/main" id="{B14C1995-C257-1A4A-AF06-B73ACF0CF7E2}"/>
                  </a:ext>
                </a:extLst>
              </p:cNvPr>
              <p:cNvSpPr txBox="1"/>
              <p:nvPr/>
            </p:nvSpPr>
            <p:spPr>
              <a:xfrm>
                <a:off x="1406971" y="4930047"/>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6" name="文字方塊 3">
                <a:extLst>
                  <a:ext uri="{FF2B5EF4-FFF2-40B4-BE49-F238E27FC236}">
                    <a16:creationId xmlns:a16="http://schemas.microsoft.com/office/drawing/2014/main" id="{B14C1995-C257-1A4A-AF06-B73ACF0CF7E2}"/>
                  </a:ext>
                </a:extLst>
              </p:cNvPr>
              <p:cNvSpPr txBox="1">
                <a:spLocks noRot="1" noChangeAspect="1" noMove="1" noResize="1" noEditPoints="1" noAdjustHandles="1" noChangeArrowheads="1" noChangeShapeType="1" noTextEdit="1"/>
              </p:cNvSpPr>
              <p:nvPr/>
            </p:nvSpPr>
            <p:spPr>
              <a:xfrm>
                <a:off x="1406971" y="4930047"/>
                <a:ext cx="1917192" cy="526298"/>
              </a:xfrm>
              <a:prstGeom prst="rect">
                <a:avLst/>
              </a:prstGeom>
              <a:blipFill>
                <a:blip r:embed="rId5"/>
                <a:stretch>
                  <a:fillRect l="-2632" t="-7143" b="-11905"/>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1E6E6D79-BAAD-538F-0082-6B595245C157}"/>
              </a:ext>
            </a:extLst>
          </p:cNvPr>
          <p:cNvSpPr txBox="1"/>
          <p:nvPr/>
        </p:nvSpPr>
        <p:spPr>
          <a:xfrm>
            <a:off x="1565694" y="4060003"/>
            <a:ext cx="864096" cy="369332"/>
          </a:xfrm>
          <a:prstGeom prst="rect">
            <a:avLst/>
          </a:prstGeom>
          <a:noFill/>
        </p:spPr>
        <p:txBody>
          <a:bodyPr wrap="square" rtlCol="0">
            <a:spAutoFit/>
          </a:bodyPr>
          <a:lstStyle/>
          <a:p>
            <a:r>
              <a:rPr lang="en-TW" sz="1800" b="0" dirty="0">
                <a:latin typeface="Cambria Math"/>
              </a:rPr>
              <a:t>紫外</a:t>
            </a:r>
          </a:p>
        </p:txBody>
      </p:sp>
      <p:sp>
        <p:nvSpPr>
          <p:cNvPr id="5" name="TextBox 4">
            <a:extLst>
              <a:ext uri="{FF2B5EF4-FFF2-40B4-BE49-F238E27FC236}">
                <a16:creationId xmlns:a16="http://schemas.microsoft.com/office/drawing/2014/main" id="{7AAE170A-EE0C-CBCA-C84F-DD26E864AB24}"/>
              </a:ext>
            </a:extLst>
          </p:cNvPr>
          <p:cNvSpPr txBox="1"/>
          <p:nvPr/>
        </p:nvSpPr>
        <p:spPr>
          <a:xfrm>
            <a:off x="4355976" y="4049603"/>
            <a:ext cx="864096" cy="369332"/>
          </a:xfrm>
          <a:prstGeom prst="rect">
            <a:avLst/>
          </a:prstGeom>
          <a:noFill/>
        </p:spPr>
        <p:txBody>
          <a:bodyPr wrap="square" rtlCol="0">
            <a:spAutoFit/>
          </a:bodyPr>
          <a:lstStyle/>
          <a:p>
            <a:r>
              <a:rPr lang="en-TW" sz="1800" dirty="0">
                <a:latin typeface="Cambria Math"/>
              </a:rPr>
              <a:t>紅</a:t>
            </a:r>
            <a:r>
              <a:rPr lang="en-TW" sz="1800" b="0" dirty="0">
                <a:latin typeface="Cambria Math"/>
              </a:rPr>
              <a:t>外</a:t>
            </a:r>
          </a:p>
        </p:txBody>
      </p:sp>
    </p:spTree>
    <p:extLst>
      <p:ext uri="{BB962C8B-B14F-4D97-AF65-F5344CB8AC3E}">
        <p14:creationId xmlns:p14="http://schemas.microsoft.com/office/powerpoint/2010/main" val="3455891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字方塊 4"/>
          <p:cNvSpPr txBox="1">
            <a:spLocks noChangeArrowheads="1"/>
          </p:cNvSpPr>
          <p:nvPr/>
        </p:nvSpPr>
        <p:spPr bwMode="auto">
          <a:xfrm>
            <a:off x="1836614" y="5750704"/>
            <a:ext cx="511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我們應該預期原子放出的光頻率是連續分布的！</a:t>
            </a:r>
          </a:p>
        </p:txBody>
      </p:sp>
      <p:sp>
        <p:nvSpPr>
          <p:cNvPr id="63491" name="文字方塊 4"/>
          <p:cNvSpPr txBox="1">
            <a:spLocks noChangeArrowheads="1"/>
          </p:cNvSpPr>
          <p:nvPr/>
        </p:nvSpPr>
        <p:spPr bwMode="auto">
          <a:xfrm>
            <a:off x="1836614" y="5309932"/>
            <a:ext cx="6623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電子軌道大小是任意的，因此電子繞行的頻率是任意的，</a:t>
            </a:r>
          </a:p>
        </p:txBody>
      </p:sp>
      <p:sp>
        <p:nvSpPr>
          <p:cNvPr id="63492" name="文字方塊 3"/>
          <p:cNvSpPr txBox="1">
            <a:spLocks noChangeArrowheads="1"/>
          </p:cNvSpPr>
          <p:nvPr/>
        </p:nvSpPr>
        <p:spPr bwMode="auto">
          <a:xfrm>
            <a:off x="1601613" y="755412"/>
            <a:ext cx="608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加速的電荷會發出等於電荷振動頻率的電磁波！</a:t>
            </a:r>
          </a:p>
        </p:txBody>
      </p:sp>
      <p:pic>
        <p:nvPicPr>
          <p:cNvPr id="63493"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1619672" y="1272738"/>
            <a:ext cx="465137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836614" y="4869160"/>
            <a:ext cx="5399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原子的發光顯然是由內部帶電的電子發出的。</a:t>
            </a:r>
          </a:p>
        </p:txBody>
      </p:sp>
    </p:spTree>
    <p:extLst>
      <p:ext uri="{BB962C8B-B14F-4D97-AF65-F5344CB8AC3E}">
        <p14:creationId xmlns:p14="http://schemas.microsoft.com/office/powerpoint/2010/main" val="15623657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0688" y="1198563"/>
            <a:ext cx="5072062" cy="264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4516"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1800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文字方塊 4"/>
          <p:cNvSpPr txBox="1">
            <a:spLocks noChangeArrowheads="1"/>
          </p:cNvSpPr>
          <p:nvPr/>
        </p:nvSpPr>
        <p:spPr bwMode="auto">
          <a:xfrm>
            <a:off x="4119563"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Paschen series </a:t>
            </a:r>
            <a:endParaRPr lang="zh-TW" altLang="en-US" sz="1600"/>
          </a:p>
        </p:txBody>
      </p:sp>
      <p:sp>
        <p:nvSpPr>
          <p:cNvPr id="64518" name="文字方塊 5"/>
          <p:cNvSpPr txBox="1">
            <a:spLocks noChangeArrowheads="1"/>
          </p:cNvSpPr>
          <p:nvPr/>
        </p:nvSpPr>
        <p:spPr bwMode="auto">
          <a:xfrm>
            <a:off x="5119688"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Brackett series </a:t>
            </a:r>
            <a:endParaRPr lang="zh-TW" altLang="en-US" sz="1600"/>
          </a:p>
        </p:txBody>
      </p:sp>
      <p:sp>
        <p:nvSpPr>
          <p:cNvPr id="64519" name="文字方塊 6"/>
          <p:cNvSpPr txBox="1">
            <a:spLocks noChangeArrowheads="1"/>
          </p:cNvSpPr>
          <p:nvPr/>
        </p:nvSpPr>
        <p:spPr bwMode="auto">
          <a:xfrm>
            <a:off x="6119813"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Pfund series </a:t>
            </a:r>
            <a:endParaRPr lang="zh-TW" altLang="en-US" sz="1600"/>
          </a:p>
        </p:txBody>
      </p:sp>
      <p:sp>
        <p:nvSpPr>
          <p:cNvPr id="64520" name="文字方塊 7"/>
          <p:cNvSpPr txBox="1">
            <a:spLocks noChangeArrowheads="1"/>
          </p:cNvSpPr>
          <p:nvPr/>
        </p:nvSpPr>
        <p:spPr bwMode="auto">
          <a:xfrm>
            <a:off x="6905625" y="555625"/>
            <a:ext cx="1357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Humphreys series </a:t>
            </a:r>
            <a:endParaRPr lang="zh-TW" altLang="en-US" sz="1600"/>
          </a:p>
        </p:txBody>
      </p:sp>
      <p:sp>
        <p:nvSpPr>
          <p:cNvPr id="64521" name="文字方塊 8"/>
          <p:cNvSpPr txBox="1">
            <a:spLocks noChangeArrowheads="1"/>
          </p:cNvSpPr>
          <p:nvPr/>
        </p:nvSpPr>
        <p:spPr bwMode="auto">
          <a:xfrm>
            <a:off x="1762125"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4522" name="文字方塊 10"/>
          <p:cNvSpPr txBox="1">
            <a:spLocks noChangeArrowheads="1"/>
          </p:cNvSpPr>
          <p:nvPr/>
        </p:nvSpPr>
        <p:spPr bwMode="auto">
          <a:xfrm>
            <a:off x="3048000" y="555625"/>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Balmer series </a:t>
            </a:r>
            <a:endParaRPr lang="zh-TW" altLang="en-US" sz="1600"/>
          </a:p>
        </p:txBody>
      </p:sp>
      <p:sp>
        <p:nvSpPr>
          <p:cNvPr id="64523" name="文字方塊 10"/>
          <p:cNvSpPr txBox="1">
            <a:spLocks noChangeArrowheads="1"/>
          </p:cNvSpPr>
          <p:nvPr/>
        </p:nvSpPr>
        <p:spPr bwMode="auto">
          <a:xfrm>
            <a:off x="1382713" y="507047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氫原子的光譜顯然是太陽系般的原子模型所無法解釋的。</a:t>
            </a:r>
          </a:p>
        </p:txBody>
      </p:sp>
      <p:sp>
        <p:nvSpPr>
          <p:cNvPr id="64524" name="文字方塊 11"/>
          <p:cNvSpPr txBox="1">
            <a:spLocks noChangeArrowheads="1"/>
          </p:cNvSpPr>
          <p:nvPr/>
        </p:nvSpPr>
        <p:spPr bwMode="auto">
          <a:xfrm>
            <a:off x="1384300" y="5502275"/>
            <a:ext cx="7004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如此清晰的規則，似乎指點了正確的原子模型最重要的特徵！</a:t>
            </a:r>
            <a:endParaRPr lang="en-US" altLang="zh-TW" sz="1800"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BEE334C9-B54F-B947-AD8D-DE14E4D91647}"/>
                  </a:ext>
                </a:extLst>
              </p:cNvPr>
              <p:cNvSpPr txBox="1"/>
              <p:nvPr/>
            </p:nvSpPr>
            <p:spPr>
              <a:xfrm>
                <a:off x="3476625" y="4250072"/>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3" name="文字方塊 12">
                <a:extLst>
                  <a:ext uri="{FF2B5EF4-FFF2-40B4-BE49-F238E27FC236}">
                    <a16:creationId xmlns:a16="http://schemas.microsoft.com/office/drawing/2014/main" id="{BEE334C9-B54F-B947-AD8D-DE14E4D91647}"/>
                  </a:ext>
                </a:extLst>
              </p:cNvPr>
              <p:cNvSpPr txBox="1">
                <a:spLocks noRot="1" noChangeAspect="1" noMove="1" noResize="1" noEditPoints="1" noAdjustHandles="1" noChangeArrowheads="1" noChangeShapeType="1" noTextEdit="1"/>
              </p:cNvSpPr>
              <p:nvPr/>
            </p:nvSpPr>
            <p:spPr>
              <a:xfrm>
                <a:off x="3476625" y="4250072"/>
                <a:ext cx="1986890" cy="526298"/>
              </a:xfrm>
              <a:prstGeom prst="rect">
                <a:avLst/>
              </a:prstGeom>
              <a:blipFill>
                <a:blip r:embed="rId4"/>
                <a:stretch>
                  <a:fillRect l="-2532" t="-4651" b="-11628"/>
                </a:stretch>
              </a:blipFill>
            </p:spPr>
            <p:txBody>
              <a:bodyPr/>
              <a:lstStyle/>
              <a:p>
                <a:r>
                  <a:rPr lang="en-TW">
                    <a:noFill/>
                  </a:rPr>
                  <a:t> </a:t>
                </a:r>
              </a:p>
            </p:txBody>
          </p:sp>
        </mc:Fallback>
      </mc:AlternateContent>
    </p:spTree>
    <p:extLst>
      <p:ext uri="{BB962C8B-B14F-4D97-AF65-F5344CB8AC3E}">
        <p14:creationId xmlns:p14="http://schemas.microsoft.com/office/powerpoint/2010/main" val="42527494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20938"/>
            <a:ext cx="50101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D:\Dropbox\Documents\課程\YoungTextBook\Images\Chapter39\A_Images\A_Figures_and_Photos\39_14_Figure.jpg"/>
          <p:cNvPicPr>
            <a:picLocks noChangeAspect="1" noChangeArrowheads="1"/>
          </p:cNvPicPr>
          <p:nvPr/>
        </p:nvPicPr>
        <p:blipFill>
          <a:blip r:embed="rId4">
            <a:extLst>
              <a:ext uri="{28A0092B-C50C-407E-A947-70E740481C1C}">
                <a14:useLocalDpi xmlns:a14="http://schemas.microsoft.com/office/drawing/2010/main" val="0"/>
              </a:ext>
            </a:extLst>
          </a:blip>
          <a:srcRect t="42523" b="18102"/>
          <a:stretch>
            <a:fillRect/>
          </a:stretch>
        </p:blipFill>
        <p:spPr bwMode="auto">
          <a:xfrm>
            <a:off x="5940425" y="1773238"/>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3"/>
          <p:cNvSpPr txBox="1">
            <a:spLocks noChangeArrowheads="1"/>
          </p:cNvSpPr>
          <p:nvPr/>
        </p:nvSpPr>
        <p:spPr bwMode="auto">
          <a:xfrm>
            <a:off x="1547813" y="414972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原子的光譜與原子內電子的狀態直接相關！</a:t>
            </a:r>
          </a:p>
        </p:txBody>
      </p:sp>
      <p:sp>
        <p:nvSpPr>
          <p:cNvPr id="65541" name="文字方塊 4"/>
          <p:cNvSpPr txBox="1">
            <a:spLocks noChangeArrowheads="1"/>
          </p:cNvSpPr>
          <p:nvPr/>
        </p:nvSpPr>
        <p:spPr bwMode="auto">
          <a:xfrm>
            <a:off x="1547813" y="4581525"/>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了解光譜的規則，就瞭解了原子結構，也就瞭解了原子中的電子！</a:t>
            </a:r>
          </a:p>
        </p:txBody>
      </p:sp>
      <p:sp>
        <p:nvSpPr>
          <p:cNvPr id="2" name="TextBox 1">
            <a:extLst>
              <a:ext uri="{FF2B5EF4-FFF2-40B4-BE49-F238E27FC236}">
                <a16:creationId xmlns:a16="http://schemas.microsoft.com/office/drawing/2014/main" id="{D095196C-2FA1-DA8D-0A28-35EAF4C009F3}"/>
              </a:ext>
            </a:extLst>
          </p:cNvPr>
          <p:cNvSpPr txBox="1"/>
          <p:nvPr/>
        </p:nvSpPr>
        <p:spPr>
          <a:xfrm>
            <a:off x="1619672" y="5373216"/>
            <a:ext cx="6264696" cy="369332"/>
          </a:xfrm>
          <a:prstGeom prst="rect">
            <a:avLst/>
          </a:prstGeom>
          <a:noFill/>
        </p:spPr>
        <p:txBody>
          <a:bodyPr wrap="square" rtlCol="0">
            <a:spAutoFit/>
          </a:bodyPr>
          <a:lstStyle/>
          <a:p>
            <a:pPr algn="l"/>
            <a:r>
              <a:rPr lang="en-US" sz="1800" dirty="0" err="1">
                <a:latin typeface="Cambria Math" panose="02040503050406030204" pitchFamily="18" charset="0"/>
              </a:rPr>
              <a:t>但我們要倒回去介紹兩個革命性的概念：量子以及光子</a:t>
            </a:r>
            <a:r>
              <a:rPr lang="en-US" sz="1800" dirty="0">
                <a:latin typeface="Cambria Math" panose="02040503050406030204" pitchFamily="18" charset="0"/>
              </a:rPr>
              <a:t>。</a:t>
            </a:r>
          </a:p>
        </p:txBody>
      </p:sp>
    </p:spTree>
    <p:extLst>
      <p:ext uri="{BB962C8B-B14F-4D97-AF65-F5344CB8AC3E}">
        <p14:creationId xmlns:p14="http://schemas.microsoft.com/office/powerpoint/2010/main" val="2215504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19DF-8096-3A90-A346-610EFDAE7F4A}"/>
            </a:ext>
          </a:extLst>
        </p:cNvPr>
        <p:cNvGrpSpPr/>
        <p:nvPr/>
      </p:nvGrpSpPr>
      <p:grpSpPr>
        <a:xfrm>
          <a:off x="0" y="0"/>
          <a:ext cx="0" cy="0"/>
          <a:chOff x="0" y="0"/>
          <a:chExt cx="0" cy="0"/>
        </a:xfrm>
      </p:grpSpPr>
      <p:pic>
        <p:nvPicPr>
          <p:cNvPr id="3074" name="Picture 2" descr="4002">
            <a:extLst>
              <a:ext uri="{FF2B5EF4-FFF2-40B4-BE49-F238E27FC236}">
                <a16:creationId xmlns:a16="http://schemas.microsoft.com/office/drawing/2014/main" id="{581C38D4-285A-DC0E-FBE6-55ED9325A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899594" y="922951"/>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a:extLst>
              <a:ext uri="{FF2B5EF4-FFF2-40B4-BE49-F238E27FC236}">
                <a16:creationId xmlns:a16="http://schemas.microsoft.com/office/drawing/2014/main" id="{9931EA96-D63A-2382-CDBD-02428B175565}"/>
              </a:ext>
            </a:extLst>
          </p:cNvPr>
          <p:cNvSpPr txBox="1">
            <a:spLocks noChangeArrowheads="1"/>
          </p:cNvSpPr>
          <p:nvPr/>
        </p:nvSpPr>
        <p:spPr bwMode="auto">
          <a:xfrm>
            <a:off x="899594" y="4294350"/>
            <a:ext cx="6192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zh-TW" altLang="en-US" sz="1800" dirty="0"/>
              <a:t>。</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5125" name="Text Box 5">
                <a:extLst>
                  <a:ext uri="{FF2B5EF4-FFF2-40B4-BE49-F238E27FC236}">
                    <a16:creationId xmlns:a16="http://schemas.microsoft.com/office/drawing/2014/main" id="{DDFAC3BF-11F1-C0C2-1312-6990053926C6}"/>
                  </a:ext>
                </a:extLst>
              </p:cNvPr>
              <p:cNvSpPr txBox="1">
                <a:spLocks noChangeArrowheads="1"/>
              </p:cNvSpPr>
              <p:nvPr/>
            </p:nvSpPr>
            <p:spPr bwMode="auto">
              <a:xfrm>
                <a:off x="899593" y="5757246"/>
                <a:ext cx="70932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黑體的熱輻射與黑體的其他性質無關，完全由黑體的溫度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5125" name="Text Box 5">
                <a:extLst>
                  <a:ext uri="{FF2B5EF4-FFF2-40B4-BE49-F238E27FC236}">
                    <a16:creationId xmlns:a16="http://schemas.microsoft.com/office/drawing/2014/main" id="{DDFAC3BF-11F1-C0C2-1312-6990053926C6}"/>
                  </a:ext>
                </a:extLst>
              </p:cNvPr>
              <p:cNvSpPr txBox="1">
                <a:spLocks noRot="1" noChangeAspect="1" noMove="1" noResize="1" noEditPoints="1" noAdjustHandles="1" noChangeArrowheads="1" noChangeShapeType="1" noTextEdit="1"/>
              </p:cNvSpPr>
              <p:nvPr/>
            </p:nvSpPr>
            <p:spPr bwMode="auto">
              <a:xfrm>
                <a:off x="899593" y="5757246"/>
                <a:ext cx="7093273" cy="369332"/>
              </a:xfrm>
              <a:prstGeom prst="rect">
                <a:avLst/>
              </a:prstGeom>
              <a:blipFill>
                <a:blip r:embed="rId3"/>
                <a:stretch>
                  <a:fillRect l="-89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78" name="Text Box 7">
            <a:extLst>
              <a:ext uri="{FF2B5EF4-FFF2-40B4-BE49-F238E27FC236}">
                <a16:creationId xmlns:a16="http://schemas.microsoft.com/office/drawing/2014/main" id="{108985EF-D85F-6DD4-CCA0-D63B7DA0761F}"/>
              </a:ext>
            </a:extLst>
          </p:cNvPr>
          <p:cNvSpPr txBox="1">
            <a:spLocks noChangeArrowheads="1"/>
          </p:cNvSpPr>
          <p:nvPr/>
        </p:nvSpPr>
        <p:spPr bwMode="auto">
          <a:xfrm>
            <a:off x="899595" y="4725144"/>
            <a:ext cx="774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此電磁波若在紅外線的區域，大部分物體會全部吸收，因此都是黑體！</a:t>
            </a:r>
          </a:p>
        </p:txBody>
      </p:sp>
      <p:pic>
        <p:nvPicPr>
          <p:cNvPr id="3079" name="Picture 8" descr="http://www.lessloss.com/images/blackbody/hot_metal.jpg">
            <a:extLst>
              <a:ext uri="{FF2B5EF4-FFF2-40B4-BE49-F238E27FC236}">
                <a16:creationId xmlns:a16="http://schemas.microsoft.com/office/drawing/2014/main" id="{51D550BA-7CA9-9A79-5CDC-461A1116E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394" y="922951"/>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44F09866-4F37-C789-7583-F8189BEBE248}"/>
              </a:ext>
            </a:extLst>
          </p:cNvPr>
          <p:cNvSpPr txBox="1"/>
          <p:nvPr/>
        </p:nvSpPr>
        <p:spPr>
          <a:xfrm>
            <a:off x="899593" y="6188040"/>
            <a:ext cx="7741345" cy="369332"/>
          </a:xfrm>
          <a:prstGeom prst="rect">
            <a:avLst/>
          </a:prstGeom>
          <a:noFill/>
        </p:spPr>
        <p:txBody>
          <a:bodyPr wrap="square" rtlCol="0">
            <a:spAutoFit/>
          </a:bodyPr>
          <a:lstStyle/>
          <a:p>
            <a:r>
              <a:rPr lang="zh-TW" altLang="en-US" sz="1800" dirty="0"/>
              <a:t>如此，所有同溫度的黑體輻射都是一樣的！一定溫度下黑體輻射只有一種！</a:t>
            </a:r>
          </a:p>
        </p:txBody>
      </p:sp>
      <p:sp>
        <p:nvSpPr>
          <p:cNvPr id="3" name="TextBox 2">
            <a:extLst>
              <a:ext uri="{FF2B5EF4-FFF2-40B4-BE49-F238E27FC236}">
                <a16:creationId xmlns:a16="http://schemas.microsoft.com/office/drawing/2014/main" id="{E26A8EC2-1FBE-FBB4-5A8D-DA1A067F2457}"/>
              </a:ext>
            </a:extLst>
          </p:cNvPr>
          <p:cNvSpPr txBox="1"/>
          <p:nvPr/>
        </p:nvSpPr>
        <p:spPr>
          <a:xfrm>
            <a:off x="899592" y="5157192"/>
            <a:ext cx="7992887" cy="369332"/>
          </a:xfrm>
          <a:prstGeom prst="rect">
            <a:avLst/>
          </a:prstGeom>
          <a:noFill/>
        </p:spPr>
        <p:txBody>
          <a:bodyPr wrap="square" rtlCol="0">
            <a:spAutoFit/>
          </a:bodyPr>
          <a:lstStyle/>
          <a:p>
            <a:pPr algn="l"/>
            <a:r>
              <a:rPr lang="en-US" sz="1800" dirty="0" err="1">
                <a:latin typeface="Cambria Math" panose="02040503050406030204" pitchFamily="18" charset="0"/>
              </a:rPr>
              <a:t>室溫下熱輻射又幾乎都是紅外線，因此以黑體輻射描述物體熱輻射很接近</a:t>
            </a:r>
            <a:r>
              <a:rPr lang="en-US" sz="1800" dirty="0">
                <a:latin typeface="Cambria Math" panose="02040503050406030204" pitchFamily="18" charset="0"/>
              </a:rPr>
              <a:t>。</a:t>
            </a:r>
          </a:p>
        </p:txBody>
      </p:sp>
      <p:sp>
        <p:nvSpPr>
          <p:cNvPr id="4" name="Text Box 3">
            <a:extLst>
              <a:ext uri="{FF2B5EF4-FFF2-40B4-BE49-F238E27FC236}">
                <a16:creationId xmlns:a16="http://schemas.microsoft.com/office/drawing/2014/main" id="{AEB4F4DB-6A8E-EBA1-C325-0AC94CB84F5B}"/>
              </a:ext>
            </a:extLst>
          </p:cNvPr>
          <p:cNvSpPr txBox="1">
            <a:spLocks noChangeArrowheads="1"/>
          </p:cNvSpPr>
          <p:nvPr/>
        </p:nvSpPr>
        <p:spPr bwMode="auto">
          <a:xfrm>
            <a:off x="899592" y="426999"/>
            <a:ext cx="6062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量子力學的革命是由黑體輻射開始的 </a:t>
            </a:r>
            <a:r>
              <a:rPr lang="en-US" altLang="zh-TW" sz="1800" dirty="0">
                <a:solidFill>
                  <a:srgbClr val="FF0000"/>
                </a:solidFill>
                <a:latin typeface="Times New Roman" pitchFamily="18" charset="0"/>
                <a:cs typeface="Times New Roman" pitchFamily="18" charset="0"/>
              </a:rPr>
              <a:t>Blackbody Radiation</a:t>
            </a:r>
          </a:p>
        </p:txBody>
      </p:sp>
    </p:spTree>
    <p:extLst>
      <p:ext uri="{BB962C8B-B14F-4D97-AF65-F5344CB8AC3E}">
        <p14:creationId xmlns:p14="http://schemas.microsoft.com/office/powerpoint/2010/main" val="443578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27584" y="841016"/>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27584" y="841016"/>
                <a:ext cx="4320479" cy="369332"/>
              </a:xfrm>
              <a:prstGeom prst="rect">
                <a:avLst/>
              </a:prstGeom>
              <a:blipFill rotWithShape="1">
                <a:blip r:embed="rId3"/>
                <a:stretch>
                  <a:fillRect l="-1271" t="-6557" r="-282"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150" name="文字方塊 12"/>
          <p:cNvSpPr txBox="1">
            <a:spLocks noChangeArrowheads="1"/>
          </p:cNvSpPr>
          <p:nvPr/>
        </p:nvSpPr>
        <p:spPr bwMode="auto">
          <a:xfrm>
            <a:off x="827386" y="404664"/>
            <a:ext cx="4692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首先何謂一樣？熱幅射可測量的特性：</a:t>
            </a:r>
          </a:p>
        </p:txBody>
      </p:sp>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916" y="841016"/>
            <a:ext cx="2220436" cy="166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27584" y="2780928"/>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27584" y="2780928"/>
                <a:ext cx="3240360" cy="369332"/>
              </a:xfrm>
              <a:prstGeom prst="rect">
                <a:avLst/>
              </a:prstGeom>
              <a:blipFill>
                <a:blip r:embed="rId5"/>
                <a:stretch>
                  <a:fillRect l="-195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6">
            <a:extLst>
              <a:ext uri="{28A0092B-C50C-407E-A947-70E740481C1C}">
                <a14:useLocalDpi xmlns:a14="http://schemas.microsoft.com/office/drawing/2010/main" val="0"/>
              </a:ext>
            </a:extLst>
          </a:blip>
          <a:srcRect l="35726" t="31775" b="4312"/>
          <a:stretch/>
        </p:blipFill>
        <p:spPr bwMode="auto">
          <a:xfrm>
            <a:off x="4005396" y="2780928"/>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24128" y="2780928"/>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11960" y="2780928"/>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27584" y="5860373"/>
            <a:ext cx="6422975" cy="369332"/>
          </a:xfrm>
          <a:prstGeom prst="rect">
            <a:avLst/>
          </a:prstGeom>
          <a:noFill/>
        </p:spPr>
        <p:txBody>
          <a:bodyPr wrap="square" rtlCol="0">
            <a:spAutoFit/>
          </a:bodyPr>
          <a:lstStyle/>
          <a:p>
            <a:r>
              <a:rPr lang="zh-TW" altLang="en-US" sz="1800"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899592" y="1268760"/>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𝑃</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𝑄</m:t>
                          </m:r>
                        </m:num>
                        <m:den>
                          <m:r>
                            <a:rPr lang="en-US" altLang="zh-TW"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99592" y="1268760"/>
                <a:ext cx="933332" cy="612732"/>
              </a:xfrm>
              <a:prstGeom prst="rect">
                <a:avLst/>
              </a:prstGeom>
              <a:blipFill>
                <a:blip r:embed="rId7"/>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文字方塊 4"/>
          <p:cNvSpPr txBox="1">
            <a:spLocks noChangeArrowheads="1"/>
          </p:cNvSpPr>
          <p:nvPr/>
        </p:nvSpPr>
        <p:spPr bwMode="auto">
          <a:xfrm>
            <a:off x="2166604" y="1723857"/>
            <a:ext cx="45346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最後一定會出現無法再被分割的單元。</a:t>
            </a:r>
            <a:endParaRPr lang="en-US" altLang="zh-TW" sz="1800" dirty="0">
              <a:latin typeface="Tahoma" pitchFamily="34" charset="0"/>
            </a:endParaRPr>
          </a:p>
        </p:txBody>
      </p:sp>
      <p:sp>
        <p:nvSpPr>
          <p:cNvPr id="21508" name="矩形 5"/>
          <p:cNvSpPr>
            <a:spLocks noChangeArrowheads="1"/>
          </p:cNvSpPr>
          <p:nvPr/>
        </p:nvSpPr>
        <p:spPr bwMode="auto">
          <a:xfrm>
            <a:off x="2166604" y="1243041"/>
            <a:ext cx="542973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進一步地，想像我們將這四種元素再繼續一直分割，</a:t>
            </a:r>
          </a:p>
        </p:txBody>
      </p:sp>
      <p:sp>
        <p:nvSpPr>
          <p:cNvPr id="154630" name="矩形 1"/>
          <p:cNvSpPr>
            <a:spLocks noChangeArrowheads="1"/>
          </p:cNvSpPr>
          <p:nvPr/>
        </p:nvSpPr>
        <p:spPr bwMode="auto">
          <a:xfrm>
            <a:off x="2166604" y="2197971"/>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那麼整個世界不是就由這個單元所構成？</a:t>
            </a: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8</a:t>
            </a:fld>
            <a:endParaRPr kumimoji="0" lang="en-US" altLang="zh-TW" sz="1400">
              <a:latin typeface="Tahoma" pitchFamily="34" charset="0"/>
            </a:endParaRPr>
          </a:p>
        </p:txBody>
      </p:sp>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818135"/>
            <a:ext cx="3292244" cy="246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453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864612" y="1204461"/>
            <a:ext cx="7129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3883757" y="3069625"/>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3" y="3867954"/>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155" y="3867954"/>
            <a:ext cx="1872977" cy="18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386104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36620" y="1636078"/>
            <a:ext cx="4357216" cy="461665"/>
          </a:xfrm>
          <a:prstGeom prst="rect">
            <a:avLst/>
          </a:prstGeom>
          <a:noFill/>
        </p:spPr>
        <p:txBody>
          <a:bodyPr wrap="square" rtlCol="0">
            <a:spAutoFit/>
          </a:bodyPr>
          <a:lstStyle/>
          <a:p>
            <a:r>
              <a:rPr lang="zh-TW" altLang="en-US" sz="1800" dirty="0"/>
              <a:t>而與所有其他黑體性質都無關</a:t>
            </a:r>
            <a:r>
              <a:rPr lang="zh-TW" altLang="en-US" dirty="0"/>
              <a:t>。</a:t>
            </a:r>
          </a:p>
        </p:txBody>
      </p:sp>
      <mc:AlternateContent xmlns:mc="http://schemas.openxmlformats.org/markup-compatibility/2006" xmlns:a14="http://schemas.microsoft.com/office/drawing/2010/main">
        <mc:Choice Requires="a14">
          <p:sp>
            <p:nvSpPr>
              <p:cNvPr id="12" name="文字方塊 11"/>
              <p:cNvSpPr txBox="1"/>
              <p:nvPr/>
            </p:nvSpPr>
            <p:spPr>
              <a:xfrm>
                <a:off x="1008628" y="2140134"/>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𝑃</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𝑄</m:t>
                          </m:r>
                        </m:num>
                        <m:den>
                          <m:r>
                            <a:rPr lang="en-US" altLang="zh-TW" sz="1800" b="0" i="1" smtClean="0">
                              <a:latin typeface="Cambria Math"/>
                              <a:ea typeface="Cambria Math"/>
                            </a:rPr>
                            <m:t>∆</m:t>
                          </m:r>
                          <m:r>
                            <a:rPr lang="en-US" altLang="zh-TW" sz="1800" b="0" i="1" smtClean="0">
                              <a:latin typeface="Cambria Math"/>
                              <a:ea typeface="Cambria Math"/>
                            </a:rPr>
                            <m:t>𝑡</m:t>
                          </m:r>
                        </m:den>
                      </m:f>
                      <m:r>
                        <a:rPr lang="en-US" altLang="zh-TW" sz="1800" b="0" i="1" smtClean="0">
                          <a:latin typeface="Cambria Math"/>
                        </a:rPr>
                        <m:t>=</m:t>
                      </m:r>
                      <m:r>
                        <a:rPr lang="zh-TW" altLang="en-US" sz="1800" b="0" i="1" smtClean="0">
                          <a:latin typeface="Cambria Math"/>
                        </a:rPr>
                        <m:t>𝜎</m:t>
                      </m:r>
                      <m:r>
                        <a:rPr lang="en-US" altLang="zh-TW" sz="1800" b="0" i="1" smtClean="0">
                          <a:latin typeface="Cambria Math"/>
                        </a:rPr>
                        <m:t>𝐴</m:t>
                      </m:r>
                      <m:sSup>
                        <m:sSupPr>
                          <m:ctrlPr>
                            <a:rPr lang="en-US" altLang="zh-TW" sz="1800" b="0" i="1" smtClean="0">
                              <a:latin typeface="Cambria Math" panose="02040503050406030204" pitchFamily="18" charset="0"/>
                            </a:rPr>
                          </m:ctrlPr>
                        </m:sSupPr>
                        <m:e>
                          <m:r>
                            <a:rPr lang="en-US" altLang="zh-TW" sz="1800" b="0" i="1" smtClean="0">
                              <a:latin typeface="Cambria Math"/>
                            </a:rPr>
                            <m:t>𝑇</m:t>
                          </m:r>
                        </m:e>
                        <m:sup>
                          <m:r>
                            <a:rPr lang="en-US" altLang="zh-TW" sz="1800" b="0" i="1" smtClean="0">
                              <a:latin typeface="Cambria Math"/>
                            </a:rPr>
                            <m:t>4</m:t>
                          </m:r>
                        </m:sup>
                      </m:sSup>
                    </m:oMath>
                  </m:oMathPara>
                </a14:m>
                <a:endParaRPr lang="zh-TW" altLang="en-US" sz="1800"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008628" y="2140134"/>
                <a:ext cx="1775037" cy="612732"/>
              </a:xfrm>
              <a:prstGeom prst="rect">
                <a:avLst/>
              </a:prstGeom>
              <a:blipFill>
                <a:blip r:embed="rId5"/>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1008628" y="3044909"/>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b="0" i="1" smtClean="0">
                          <a:latin typeface="Cambria Math"/>
                        </a:rPr>
                        <m:t>𝜎</m:t>
                      </m:r>
                      <m:r>
                        <a:rPr lang="en-US" altLang="zh-TW" sz="1800" b="0" i="1" smtClean="0">
                          <a:latin typeface="Cambria Math" panose="02040503050406030204" pitchFamily="18" charset="0"/>
                        </a:rPr>
                        <m:t>=5.67</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−8</m:t>
                          </m:r>
                        </m:sup>
                      </m:sSup>
                      <m:r>
                        <m:rPr>
                          <m:nor/>
                        </m:rPr>
                        <a:rPr lang="en-US" altLang="zh-TW" sz="1800" b="0" i="0" smtClean="0">
                          <a:latin typeface="Cambria Math" panose="02040503050406030204" pitchFamily="18" charset="0"/>
                          <a:ea typeface="Cambria Math" panose="02040503050406030204" pitchFamily="18" charset="0"/>
                        </a:rPr>
                        <m:t>W</m:t>
                      </m:r>
                      <m:r>
                        <m:rPr>
                          <m:nor/>
                        </m:rPr>
                        <a:rPr lang="en-US" altLang="zh-TW" sz="1800" b="0" i="0"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m:rPr>
                              <m:nor/>
                            </m:rPr>
                            <a:rPr lang="en-US" altLang="zh-TW" sz="1800" b="0" i="0" smtClean="0">
                              <a:latin typeface="Cambria Math" panose="02040503050406030204" pitchFamily="18" charset="0"/>
                              <a:ea typeface="Cambria Math" panose="02040503050406030204" pitchFamily="18" charset="0"/>
                            </a:rPr>
                            <m:t>m</m:t>
                          </m:r>
                        </m:e>
                        <m:sup>
                          <m:r>
                            <a:rPr lang="en-US" altLang="zh-TW" sz="1800" b="0" i="1" smtClean="0">
                              <a:latin typeface="Cambria Math" panose="02040503050406030204" pitchFamily="18" charset="0"/>
                              <a:ea typeface="Cambria Math" panose="02040503050406030204" pitchFamily="18" charset="0"/>
                            </a:rPr>
                            <m:t>2</m:t>
                          </m:r>
                        </m:sup>
                      </m:sSup>
                      <m:sSup>
                        <m:sSupPr>
                          <m:ctrlPr>
                            <a:rPr lang="en-US" altLang="zh-TW" sz="1800" b="0" i="1" smtClean="0">
                              <a:latin typeface="Cambria Math" panose="02040503050406030204" pitchFamily="18" charset="0"/>
                            </a:rPr>
                          </m:ctrlPr>
                        </m:sSupPr>
                        <m:e>
                          <m:r>
                            <m:rPr>
                              <m:nor/>
                            </m:rPr>
                            <a:rPr lang="en-US" altLang="zh-TW" sz="1800" b="0" i="0" smtClean="0">
                              <a:latin typeface="Cambria Math" panose="02040503050406030204" pitchFamily="18" charset="0"/>
                            </a:rPr>
                            <m:t>K</m:t>
                          </m:r>
                        </m:e>
                        <m:sup>
                          <m:r>
                            <a:rPr lang="en-US" altLang="zh-TW" sz="1800" b="0" i="1" smtClean="0">
                              <a:latin typeface="Cambria Math"/>
                            </a:rPr>
                            <m:t>4</m:t>
                          </m:r>
                        </m:sup>
                      </m:sSup>
                    </m:oMath>
                  </m:oMathPara>
                </a14:m>
                <a:endParaRPr lang="zh-TW" altLang="en-US" sz="1800"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1008628" y="3044909"/>
                <a:ext cx="267637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936620" y="781335"/>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我們可以用黑體的溫度</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來稱呼它的熱輻射，稱為溫度為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936620" y="781335"/>
                <a:ext cx="7632848" cy="369332"/>
              </a:xfrm>
              <a:prstGeom prst="rect">
                <a:avLst/>
              </a:prstGeom>
              <a:blipFill>
                <a:blip r:embed="rId7"/>
                <a:stretch>
                  <a:fillRect l="-66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38B21-774B-7020-FC56-CA11D3E490AA}"/>
              </a:ext>
            </a:extLst>
          </p:cNvPr>
          <p:cNvPicPr>
            <a:picLocks noChangeAspect="1"/>
          </p:cNvPicPr>
          <p:nvPr/>
        </p:nvPicPr>
        <p:blipFill>
          <a:blip r:embed="rId2"/>
          <a:stretch>
            <a:fillRect/>
          </a:stretch>
        </p:blipFill>
        <p:spPr>
          <a:xfrm>
            <a:off x="1182700" y="1231788"/>
            <a:ext cx="6778600" cy="4789980"/>
          </a:xfrm>
          <a:prstGeom prst="rect">
            <a:avLst/>
          </a:prstGeom>
        </p:spPr>
      </p:pic>
      <p:pic>
        <p:nvPicPr>
          <p:cNvPr id="3" name="Graphic 2" descr="Cat with solid fill">
            <a:extLst>
              <a:ext uri="{FF2B5EF4-FFF2-40B4-BE49-F238E27FC236}">
                <a16:creationId xmlns:a16="http://schemas.microsoft.com/office/drawing/2014/main" id="{B20E9BA3-C106-47C8-6062-E856981C4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6417" y="6021768"/>
            <a:ext cx="619090" cy="619090"/>
          </a:xfrm>
          <a:prstGeom prst="rect">
            <a:avLst/>
          </a:prstGeom>
        </p:spPr>
      </p:pic>
      <p:sp>
        <p:nvSpPr>
          <p:cNvPr id="5" name="TextBox 4">
            <a:extLst>
              <a:ext uri="{FF2B5EF4-FFF2-40B4-BE49-F238E27FC236}">
                <a16:creationId xmlns:a16="http://schemas.microsoft.com/office/drawing/2014/main" id="{E807877E-A63F-0A7C-947C-AD255449F2BC}"/>
              </a:ext>
            </a:extLst>
          </p:cNvPr>
          <p:cNvSpPr txBox="1"/>
          <p:nvPr/>
        </p:nvSpPr>
        <p:spPr>
          <a:xfrm>
            <a:off x="7756504" y="4365104"/>
            <a:ext cx="1179003" cy="276999"/>
          </a:xfrm>
          <a:prstGeom prst="rect">
            <a:avLst/>
          </a:prstGeom>
          <a:noFill/>
        </p:spPr>
        <p:txBody>
          <a:bodyPr wrap="square">
            <a:spAutoFit/>
          </a:bodyPr>
          <a:lstStyle/>
          <a:p>
            <a:r>
              <a:rPr lang="en-TW" sz="1200" dirty="0"/>
              <a:t>鹼金屬鹵化物</a:t>
            </a:r>
          </a:p>
        </p:txBody>
      </p:sp>
      <mc:AlternateContent xmlns:mc="http://schemas.openxmlformats.org/markup-compatibility/2006" xmlns:a14="http://schemas.microsoft.com/office/drawing/2010/main">
        <mc:Choice Requires="a14">
          <p:sp>
            <p:nvSpPr>
              <p:cNvPr id="4" name="Text Box 5">
                <a:extLst>
                  <a:ext uri="{FF2B5EF4-FFF2-40B4-BE49-F238E27FC236}">
                    <a16:creationId xmlns:a16="http://schemas.microsoft.com/office/drawing/2014/main" id="{F26B5C42-92C3-1369-7F1E-65F6419C62A6}"/>
                  </a:ext>
                </a:extLst>
              </p:cNvPr>
              <p:cNvSpPr txBox="1">
                <a:spLocks noChangeArrowheads="1"/>
              </p:cNvSpPr>
              <p:nvPr/>
            </p:nvSpPr>
            <p:spPr bwMode="auto">
              <a:xfrm>
                <a:off x="1169225" y="764704"/>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4" name="Text Box 5">
                <a:extLst>
                  <a:ext uri="{FF2B5EF4-FFF2-40B4-BE49-F238E27FC236}">
                    <a16:creationId xmlns:a16="http://schemas.microsoft.com/office/drawing/2014/main" id="{F26B5C42-92C3-1369-7F1E-65F6419C62A6}"/>
                  </a:ext>
                </a:extLst>
              </p:cNvPr>
              <p:cNvSpPr txBox="1">
                <a:spLocks noRot="1" noChangeAspect="1" noMove="1" noResize="1" noEditPoints="1" noAdjustHandles="1" noChangeArrowheads="1" noChangeShapeType="1" noTextEdit="1"/>
              </p:cNvSpPr>
              <p:nvPr/>
            </p:nvSpPr>
            <p:spPr bwMode="auto">
              <a:xfrm>
                <a:off x="1169225" y="764704"/>
                <a:ext cx="3240360" cy="369332"/>
              </a:xfrm>
              <a:prstGeom prst="rect">
                <a:avLst/>
              </a:prstGeom>
              <a:blipFill>
                <a:blip r:embed="rId5"/>
                <a:stretch>
                  <a:fillRect l="-195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3298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aph&#10;&#10;Description automatically generated">
            <a:extLst>
              <a:ext uri="{FF2B5EF4-FFF2-40B4-BE49-F238E27FC236}">
                <a16:creationId xmlns:a16="http://schemas.microsoft.com/office/drawing/2014/main" id="{C98789EA-C0A8-435B-B4E0-20F09847E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36712"/>
            <a:ext cx="7772400" cy="3344207"/>
          </a:xfrm>
          <a:prstGeom prst="rect">
            <a:avLst/>
          </a:prstGeom>
        </p:spPr>
      </p:pic>
      <p:pic>
        <p:nvPicPr>
          <p:cNvPr id="4" name="Picture 3">
            <a:extLst>
              <a:ext uri="{FF2B5EF4-FFF2-40B4-BE49-F238E27FC236}">
                <a16:creationId xmlns:a16="http://schemas.microsoft.com/office/drawing/2014/main" id="{2678CE2C-AAEF-D726-3598-17C056D7F5A0}"/>
              </a:ext>
            </a:extLst>
          </p:cNvPr>
          <p:cNvPicPr>
            <a:picLocks noChangeAspect="1"/>
          </p:cNvPicPr>
          <p:nvPr/>
        </p:nvPicPr>
        <p:blipFill>
          <a:blip r:embed="rId3"/>
          <a:stretch>
            <a:fillRect/>
          </a:stretch>
        </p:blipFill>
        <p:spPr>
          <a:xfrm>
            <a:off x="1066800" y="4649688"/>
            <a:ext cx="7010400" cy="1371600"/>
          </a:xfrm>
          <a:prstGeom prst="rect">
            <a:avLst/>
          </a:prstGeom>
        </p:spPr>
      </p:pic>
    </p:spTree>
    <p:extLst>
      <p:ext uri="{BB962C8B-B14F-4D97-AF65-F5344CB8AC3E}">
        <p14:creationId xmlns:p14="http://schemas.microsoft.com/office/powerpoint/2010/main" val="2258564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0E59-35AA-0136-32DF-5C0C00ACD598}"/>
            </a:ext>
          </a:extLst>
        </p:cNvPr>
        <p:cNvGrpSpPr/>
        <p:nvPr/>
      </p:nvGrpSpPr>
      <p:grpSpPr>
        <a:xfrm>
          <a:off x="0" y="0"/>
          <a:ext cx="0" cy="0"/>
          <a:chOff x="0" y="0"/>
          <a:chExt cx="0" cy="0"/>
        </a:xfrm>
      </p:grpSpPr>
      <p:pic>
        <p:nvPicPr>
          <p:cNvPr id="3075" name="Picture 2" descr="4003">
            <a:extLst>
              <a:ext uri="{FF2B5EF4-FFF2-40B4-BE49-F238E27FC236}">
                <a16:creationId xmlns:a16="http://schemas.microsoft.com/office/drawing/2014/main" id="{6AF518E3-0F94-9792-18A5-D598E768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611560" y="836969"/>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a:extLst>
              <a:ext uri="{FF2B5EF4-FFF2-40B4-BE49-F238E27FC236}">
                <a16:creationId xmlns:a16="http://schemas.microsoft.com/office/drawing/2014/main" id="{975D452B-2EFB-125F-588E-07D493D1FC8A}"/>
              </a:ext>
            </a:extLst>
          </p:cNvPr>
          <p:cNvSpPr>
            <a:spLocks noChangeShapeType="1"/>
          </p:cNvSpPr>
          <p:nvPr/>
        </p:nvSpPr>
        <p:spPr bwMode="auto">
          <a:xfrm>
            <a:off x="1403723" y="5589944"/>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a:extLst>
              <a:ext uri="{FF2B5EF4-FFF2-40B4-BE49-F238E27FC236}">
                <a16:creationId xmlns:a16="http://schemas.microsoft.com/office/drawing/2014/main" id="{C0C60ED2-3778-D6DA-0AC4-72A400A13C95}"/>
              </a:ext>
            </a:extLst>
          </p:cNvPr>
          <p:cNvSpPr txBox="1">
            <a:spLocks noChangeArrowheads="1"/>
          </p:cNvSpPr>
          <p:nvPr/>
        </p:nvSpPr>
        <p:spPr bwMode="auto">
          <a:xfrm>
            <a:off x="920477" y="341669"/>
            <a:ext cx="7179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黑體輻射的波長分布是固定的，由溫度決定，而與材質無關！</a:t>
            </a:r>
          </a:p>
        </p:txBody>
      </p:sp>
      <p:sp>
        <p:nvSpPr>
          <p:cNvPr id="2" name="文字方塊 1">
            <a:extLst>
              <a:ext uri="{FF2B5EF4-FFF2-40B4-BE49-F238E27FC236}">
                <a16:creationId xmlns:a16="http://schemas.microsoft.com/office/drawing/2014/main" id="{645FCBB1-AA4C-F569-60EE-7D4E561DB954}"/>
              </a:ext>
            </a:extLst>
          </p:cNvPr>
          <p:cNvSpPr txBox="1"/>
          <p:nvPr/>
        </p:nvSpPr>
        <p:spPr>
          <a:xfrm>
            <a:off x="395437" y="5949760"/>
            <a:ext cx="1080120" cy="369332"/>
          </a:xfrm>
          <a:prstGeom prst="rect">
            <a:avLst/>
          </a:prstGeom>
          <a:noFill/>
        </p:spPr>
        <p:txBody>
          <a:bodyPr wrap="square" rtlCol="0">
            <a:spAutoFit/>
          </a:bodyPr>
          <a:lstStyle/>
          <a:p>
            <a:r>
              <a:rPr lang="zh-TW" altLang="en-US" sz="1800" dirty="0"/>
              <a:t>可見光</a:t>
            </a:r>
          </a:p>
        </p:txBody>
      </p:sp>
      <p:cxnSp>
        <p:nvCxnSpPr>
          <p:cNvPr id="4" name="直線單箭頭接點 3">
            <a:extLst>
              <a:ext uri="{FF2B5EF4-FFF2-40B4-BE49-F238E27FC236}">
                <a16:creationId xmlns:a16="http://schemas.microsoft.com/office/drawing/2014/main" id="{C97E021E-7DF4-1FC7-7856-54593674B425}"/>
              </a:ext>
            </a:extLst>
          </p:cNvPr>
          <p:cNvCxnSpPr/>
          <p:nvPr/>
        </p:nvCxnSpPr>
        <p:spPr>
          <a:xfrm flipV="1">
            <a:off x="1187525" y="5589944"/>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D936F2F2-18F2-C66B-39DD-AE747A0BB153}"/>
                  </a:ext>
                </a:extLst>
              </p:cNvPr>
              <p:cNvSpPr txBox="1"/>
              <p:nvPr/>
            </p:nvSpPr>
            <p:spPr>
              <a:xfrm>
                <a:off x="5460879" y="2059757"/>
                <a:ext cx="2480038" cy="78829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𝑃</m:t>
                      </m:r>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𝜈</m:t>
                          </m:r>
                        </m:e>
                      </m:d>
                      <m:r>
                        <a:rPr lang="en-US" altLang="zh-TW" sz="1800" i="1">
                          <a:latin typeface="Cambria Math"/>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f>
                        <m:fPr>
                          <m:ctrlPr>
                            <a:rPr lang="en-US" altLang="zh-TW" sz="1800" b="0" i="1" smtClean="0">
                              <a:latin typeface="Cambria Math" panose="02040503050406030204" pitchFamily="18" charset="0"/>
                            </a:rPr>
                          </m:ctrlPr>
                        </m:fPr>
                        <m:num>
                          <m:r>
                            <a:rPr lang="en-US" altLang="zh-TW" sz="1800" b="0" i="1" smtClean="0">
                              <a:latin typeface="Cambria Math"/>
                            </a:rPr>
                            <m:t>8</m:t>
                          </m:r>
                          <m:r>
                            <a:rPr lang="zh-TW" altLang="en-US" sz="1800" b="0" i="1" smtClean="0">
                              <a:latin typeface="Cambria Math"/>
                            </a:rPr>
                            <m:t>𝜋</m:t>
                          </m:r>
                          <m:r>
                            <a:rPr lang="en-US" altLang="zh-TW" sz="1800" b="0" i="1" smtClean="0">
                              <a:latin typeface="Cambria Math" panose="02040503050406030204" pitchFamily="18" charset="0"/>
                            </a:rPr>
                            <m:t>h</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𝜈</m:t>
                              </m:r>
                            </m:e>
                            <m:sup>
                              <m:r>
                                <a:rPr lang="en-US" altLang="zh-TW" sz="1800" b="0" i="1" smtClean="0">
                                  <a:latin typeface="Cambria Math"/>
                                </a:rPr>
                                <m:t>3</m:t>
                              </m:r>
                            </m:sup>
                          </m:sSup>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3</m:t>
                              </m:r>
                            </m:sup>
                          </m:sSup>
                        </m:den>
                      </m:f>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f>
                                <m:fPr>
                                  <m:ctrlPr>
                                    <a:rPr lang="en-US" altLang="zh-TW" sz="1800" b="0" i="1" smtClean="0">
                                      <a:latin typeface="Cambria Math" panose="02040503050406030204" pitchFamily="18" charset="0"/>
                                    </a:rPr>
                                  </m:ctrlPr>
                                </m:fPr>
                                <m:num>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num>
                                <m:den>
                                  <m:r>
                                    <a:rPr lang="en-US" altLang="zh-TW" sz="1800" b="0" i="1" smtClean="0">
                                      <a:latin typeface="Cambria Math"/>
                                    </a:rPr>
                                    <m:t>𝑘𝑇</m:t>
                                  </m:r>
                                </m:den>
                              </m:f>
                            </m:sup>
                          </m:sSup>
                          <m:r>
                            <a:rPr lang="en-US" altLang="zh-TW" sz="1800" b="0" i="1" smtClean="0">
                              <a:latin typeface="Cambria Math"/>
                            </a:rPr>
                            <m:t>−1</m:t>
                          </m:r>
                        </m:den>
                      </m:f>
                    </m:oMath>
                  </m:oMathPara>
                </a14:m>
                <a:endParaRPr lang="zh-TW" altLang="en-US" sz="1800" i="1" dirty="0"/>
              </a:p>
            </p:txBody>
          </p:sp>
        </mc:Choice>
        <mc:Fallback xmlns="">
          <p:sp>
            <p:nvSpPr>
              <p:cNvPr id="3" name="文字方塊 2">
                <a:extLst>
                  <a:ext uri="{FF2B5EF4-FFF2-40B4-BE49-F238E27FC236}">
                    <a16:creationId xmlns:a16="http://schemas.microsoft.com/office/drawing/2014/main" id="{D936F2F2-18F2-C66B-39DD-AE747A0BB153}"/>
                  </a:ext>
                </a:extLst>
              </p:cNvPr>
              <p:cNvSpPr txBox="1">
                <a:spLocks noRot="1" noChangeAspect="1" noMove="1" noResize="1" noEditPoints="1" noAdjustHandles="1" noChangeArrowheads="1" noChangeShapeType="1" noTextEdit="1"/>
              </p:cNvSpPr>
              <p:nvPr/>
            </p:nvSpPr>
            <p:spPr>
              <a:xfrm>
                <a:off x="5460879" y="2059757"/>
                <a:ext cx="2480038" cy="788293"/>
              </a:xfrm>
              <a:prstGeom prst="rect">
                <a:avLst/>
              </a:prstGeom>
              <a:blipFill>
                <a:blip r:embed="rId3"/>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3505078-3B3E-7B1A-C330-DD30A389BFF6}"/>
                  </a:ext>
                </a:extLst>
              </p:cNvPr>
              <p:cNvSpPr txBox="1"/>
              <p:nvPr/>
            </p:nvSpPr>
            <p:spPr>
              <a:xfrm>
                <a:off x="4556667" y="1185123"/>
                <a:ext cx="4479051" cy="369332"/>
              </a:xfrm>
              <a:prstGeom prst="rect">
                <a:avLst/>
              </a:prstGeom>
              <a:noFill/>
            </p:spPr>
            <p:txBody>
              <a:bodyPr wrap="square" rtlCol="0">
                <a:spAutoFit/>
              </a:bodyPr>
              <a:lstStyle/>
              <a:p>
                <a:r>
                  <a:rPr lang="zh-TW" altLang="en-US" sz="1800" dirty="0"/>
                  <a:t>頻率介於</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𝜈</m:t>
                    </m:r>
                    <m:r>
                      <a:rPr lang="zh-TW" altLang="en-US" sz="1800" b="0" i="1" smtClean="0">
                        <a:latin typeface="Cambria Math"/>
                      </a:rPr>
                      <m:t>及</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𝑑</m:t>
                    </m:r>
                    <m:r>
                      <a:rPr lang="en-US" altLang="zh-TW" sz="1800" b="0" i="1" smtClean="0">
                        <a:latin typeface="Cambria Math" panose="02040503050406030204" pitchFamily="18" charset="0"/>
                        <a:ea typeface="Cambria Math" panose="02040503050406030204" pitchFamily="18" charset="0"/>
                      </a:rPr>
                      <m:t>𝜈</m:t>
                    </m:r>
                  </m:oMath>
                </a14:m>
                <a:r>
                  <a:rPr lang="zh-TW" altLang="en-US" sz="1800" dirty="0"/>
                  <a:t>熱輻射功率等於：</a:t>
                </a:r>
                <a:endParaRPr lang="zh-CN" altLang="en-US" sz="1800" dirty="0"/>
              </a:p>
            </p:txBody>
          </p:sp>
        </mc:Choice>
        <mc:Fallback xmlns="">
          <p:sp>
            <p:nvSpPr>
              <p:cNvPr id="5" name="文字方塊 4">
                <a:extLst>
                  <a:ext uri="{FF2B5EF4-FFF2-40B4-BE49-F238E27FC236}">
                    <a16:creationId xmlns:a16="http://schemas.microsoft.com/office/drawing/2014/main" id="{B3505078-3B3E-7B1A-C330-DD30A389BFF6}"/>
                  </a:ext>
                </a:extLst>
              </p:cNvPr>
              <p:cNvSpPr txBox="1">
                <a:spLocks noRot="1" noChangeAspect="1" noMove="1" noResize="1" noEditPoints="1" noAdjustHandles="1" noChangeArrowheads="1" noChangeShapeType="1" noTextEdit="1"/>
              </p:cNvSpPr>
              <p:nvPr/>
            </p:nvSpPr>
            <p:spPr>
              <a:xfrm>
                <a:off x="4556667" y="1185123"/>
                <a:ext cx="4479051" cy="369332"/>
              </a:xfrm>
              <a:prstGeom prst="rect">
                <a:avLst/>
              </a:prstGeom>
              <a:blipFill>
                <a:blip r:embed="rId4"/>
                <a:stretch>
                  <a:fillRect l="-113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64619DCB-145C-9E87-36B3-54F82BDC62E5}"/>
                  </a:ext>
                </a:extLst>
              </p:cNvPr>
              <p:cNvSpPr txBox="1"/>
              <p:nvPr/>
            </p:nvSpPr>
            <p:spPr>
              <a:xfrm>
                <a:off x="5460879" y="1622440"/>
                <a:ext cx="113114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𝑃</m:t>
                      </m:r>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𝜈</m:t>
                          </m:r>
                        </m:e>
                      </m:d>
                      <m:r>
                        <a:rPr lang="en-US" altLang="zh-TW" sz="1800" b="0" i="1" smtClean="0">
                          <a:latin typeface="Cambria Math"/>
                          <a:ea typeface="Cambria Math"/>
                        </a:rPr>
                        <m:t>∙</m:t>
                      </m:r>
                      <m:r>
                        <a:rPr lang="en-US" altLang="zh-TW" sz="1800" b="0" i="1" smtClean="0">
                          <a:latin typeface="Cambria Math"/>
                          <a:ea typeface="Cambria Math"/>
                        </a:rPr>
                        <m:t>𝑑</m:t>
                      </m:r>
                      <m:r>
                        <a:rPr lang="en-US" altLang="zh-TW" sz="1800" b="0" i="1" smtClean="0">
                          <a:latin typeface="Cambria Math" panose="02040503050406030204" pitchFamily="18" charset="0"/>
                          <a:ea typeface="Cambria Math" panose="02040503050406030204" pitchFamily="18" charset="0"/>
                        </a:rPr>
                        <m:t>𝜈</m:t>
                      </m:r>
                    </m:oMath>
                  </m:oMathPara>
                </a14:m>
                <a:endParaRPr lang="zh-TW" altLang="en-US" sz="1800" i="1" dirty="0"/>
              </a:p>
            </p:txBody>
          </p:sp>
        </mc:Choice>
        <mc:Fallback xmlns="">
          <p:sp>
            <p:nvSpPr>
              <p:cNvPr id="9" name="文字方塊 8">
                <a:extLst>
                  <a:ext uri="{FF2B5EF4-FFF2-40B4-BE49-F238E27FC236}">
                    <a16:creationId xmlns:a16="http://schemas.microsoft.com/office/drawing/2014/main" id="{64619DCB-145C-9E87-36B3-54F82BDC62E5}"/>
                  </a:ext>
                </a:extLst>
              </p:cNvPr>
              <p:cNvSpPr txBox="1">
                <a:spLocks noRot="1" noChangeAspect="1" noMove="1" noResize="1" noEditPoints="1" noAdjustHandles="1" noChangeArrowheads="1" noChangeShapeType="1" noTextEdit="1"/>
              </p:cNvSpPr>
              <p:nvPr/>
            </p:nvSpPr>
            <p:spPr>
              <a:xfrm>
                <a:off x="5460879" y="1622440"/>
                <a:ext cx="1131143" cy="369332"/>
              </a:xfrm>
              <a:prstGeom prst="rect">
                <a:avLst/>
              </a:prstGeom>
              <a:blipFill>
                <a:blip r:embed="rId5"/>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1E029A3-2E8A-5DD1-C180-33D4D35B36B1}"/>
              </a:ext>
            </a:extLst>
          </p:cNvPr>
          <p:cNvPicPr>
            <a:picLocks noChangeAspect="1"/>
          </p:cNvPicPr>
          <p:nvPr/>
        </p:nvPicPr>
        <p:blipFill>
          <a:blip r:embed="rId6"/>
          <a:stretch>
            <a:fillRect/>
          </a:stretch>
        </p:blipFill>
        <p:spPr>
          <a:xfrm>
            <a:off x="4756330" y="3410306"/>
            <a:ext cx="4165600" cy="2971800"/>
          </a:xfrm>
          <a:prstGeom prst="rect">
            <a:avLst/>
          </a:prstGeom>
        </p:spPr>
      </p:pic>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4CA5AB53-1BA1-B3C0-4655-59BE86C751CE}"/>
                  </a:ext>
                </a:extLst>
              </p:cNvPr>
              <p:cNvSpPr txBox="1"/>
              <p:nvPr/>
            </p:nvSpPr>
            <p:spPr>
              <a:xfrm>
                <a:off x="4599604" y="2904086"/>
                <a:ext cx="4479051" cy="369332"/>
              </a:xfrm>
              <a:prstGeom prst="rect">
                <a:avLst/>
              </a:prstGeom>
              <a:noFill/>
            </p:spPr>
            <p:txBody>
              <a:bodyPr wrap="square" rtlCol="0">
                <a:spAutoFit/>
              </a:bodyPr>
              <a:lstStyle/>
              <a:p>
                <a14:m>
                  <m:oMath xmlns:m="http://schemas.openxmlformats.org/officeDocument/2006/math">
                    <m:r>
                      <a:rPr lang="en-US" altLang="zh-TW" sz="1800" i="1">
                        <a:latin typeface="Cambria Math" panose="02040503050406030204" pitchFamily="18" charset="0"/>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e>
                    </m:d>
                  </m:oMath>
                </a14:m>
                <a:r>
                  <a:rPr lang="zh-TW" altLang="en-US" sz="1800" dirty="0"/>
                  <a:t>為頻率</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𝜈</m:t>
                    </m:r>
                  </m:oMath>
                </a14:m>
                <a:r>
                  <a:rPr lang="zh-TW" altLang="en-US" sz="1800" dirty="0"/>
                  <a:t>時的輻射強度</a:t>
                </a:r>
                <a:r>
                  <a:rPr lang="en-US" altLang="zh-TW" sz="1800" dirty="0"/>
                  <a:t>(Intensity)</a:t>
                </a:r>
                <a:r>
                  <a:rPr lang="zh-TW" altLang="en-US" sz="1800" dirty="0"/>
                  <a:t>：</a:t>
                </a:r>
                <a:endParaRPr lang="zh-CN" altLang="en-US" sz="1800" dirty="0"/>
              </a:p>
            </p:txBody>
          </p:sp>
        </mc:Choice>
        <mc:Fallback xmlns="">
          <p:sp>
            <p:nvSpPr>
              <p:cNvPr id="7" name="文字方塊 4">
                <a:extLst>
                  <a:ext uri="{FF2B5EF4-FFF2-40B4-BE49-F238E27FC236}">
                    <a16:creationId xmlns:a16="http://schemas.microsoft.com/office/drawing/2014/main" id="{4CA5AB53-1BA1-B3C0-4655-59BE86C751CE}"/>
                  </a:ext>
                </a:extLst>
              </p:cNvPr>
              <p:cNvSpPr txBox="1">
                <a:spLocks noRot="1" noChangeAspect="1" noMove="1" noResize="1" noEditPoints="1" noAdjustHandles="1" noChangeArrowheads="1" noChangeShapeType="1" noTextEdit="1"/>
              </p:cNvSpPr>
              <p:nvPr/>
            </p:nvSpPr>
            <p:spPr>
              <a:xfrm>
                <a:off x="4599604" y="2904086"/>
                <a:ext cx="4479051" cy="369332"/>
              </a:xfrm>
              <a:prstGeom prst="rect">
                <a:avLst/>
              </a:prstGeom>
              <a:blipFill>
                <a:blip r:embed="rId7"/>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351868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3" grpId="0" animBg="1"/>
      <p:bldP spid="5" grpId="0"/>
      <p:bldP spid="9" grpId="0" animBg="1"/>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518939" y="476672"/>
                <a:ext cx="6408712" cy="369332"/>
              </a:xfrm>
              <a:prstGeom prst="rect">
                <a:avLst/>
              </a:prstGeom>
              <a:noFill/>
            </p:spPr>
            <p:txBody>
              <a:bodyPr wrap="square" rtlCol="0">
                <a:spAutoFit/>
              </a:bodyPr>
              <a:lstStyle/>
              <a:p>
                <a:r>
                  <a:rPr lang="zh-TW" altLang="en-US" sz="1800" dirty="0"/>
                  <a:t>峰值的波長</a:t>
                </a: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𝜆</m:t>
                        </m:r>
                      </m:e>
                      <m:sub>
                        <m:r>
                          <m:rPr>
                            <m:nor/>
                          </m:rPr>
                          <a:rPr lang="en-US" altLang="zh-TW" sz="1800" b="0" i="0" smtClean="0">
                            <a:latin typeface="Cambria Math"/>
                          </a:rPr>
                          <m:t>max</m:t>
                        </m:r>
                      </m:sub>
                    </m:sSub>
                  </m:oMath>
                </a14:m>
                <a:r>
                  <a:rPr lang="zh-TW" altLang="en-US" sz="1800"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18939" y="476672"/>
                <a:ext cx="6408712" cy="369332"/>
              </a:xfrm>
              <a:prstGeom prst="rect">
                <a:avLst/>
              </a:prstGeom>
              <a:blipFill>
                <a:blip r:embed="rId2"/>
                <a:stretch>
                  <a:fillRect l="-792" t="-6667" b="-23333"/>
                </a:stretch>
              </a:blipFill>
            </p:spPr>
            <p:txBody>
              <a:bodyPr/>
              <a:lstStyle/>
              <a:p>
                <a:r>
                  <a:rPr lang="en-US">
                    <a:noFill/>
                  </a:rPr>
                  <a:t> </a:t>
                </a:r>
              </a:p>
            </p:txBody>
          </p:sp>
        </mc:Fallback>
      </mc:AlternateContent>
      <p:sp>
        <p:nvSpPr>
          <p:cNvPr id="5" name="矩形 4"/>
          <p:cNvSpPr/>
          <p:nvPr/>
        </p:nvSpPr>
        <p:spPr>
          <a:xfrm>
            <a:off x="4966401" y="1107387"/>
            <a:ext cx="2910156" cy="369332"/>
          </a:xfrm>
          <a:prstGeom prst="rect">
            <a:avLst/>
          </a:prstGeom>
        </p:spPr>
        <p:txBody>
          <a:bodyPr wrap="none">
            <a:spAutoFit/>
          </a:bodyPr>
          <a:lstStyle/>
          <a:p>
            <a:r>
              <a:rPr lang="en-US" altLang="zh-TW" sz="1800" dirty="0">
                <a:latin typeface="Times New Roman" panose="02020603050405020304" pitchFamily="18" charset="0"/>
                <a:cs typeface="Times New Roman" panose="02020603050405020304" pitchFamily="18" charset="0"/>
              </a:rPr>
              <a:t>Wien's displacement constant</a:t>
            </a:r>
            <a:endParaRPr lang="zh-TW" altLang="en-US" sz="1800"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57" y="162880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617523" y="1012086"/>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zh-TW" altLang="en-US" sz="1800" i="1">
                              <a:latin typeface="Cambria Math"/>
                            </a:rPr>
                            <m:t>𝜆</m:t>
                          </m:r>
                        </m:e>
                        <m:sub>
                          <m:r>
                            <m:rPr>
                              <m:nor/>
                            </m:rPr>
                            <a:rPr lang="en-US" altLang="zh-TW" sz="1800">
                              <a:latin typeface="Cambria Math"/>
                            </a:rPr>
                            <m:t>max</m:t>
                          </m:r>
                        </m:sub>
                      </m:sSub>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𝑇</m:t>
                      </m:r>
                      <m:r>
                        <a:rPr lang="en-US" altLang="zh-TW" sz="1800" b="0" i="1" smtClean="0">
                          <a:latin typeface="Cambria Math" panose="02040503050406030204" pitchFamily="18" charset="0"/>
                          <a:ea typeface="Cambria Math" panose="02040503050406030204" pitchFamily="18" charset="0"/>
                        </a:rPr>
                        <m:t>=2.898×</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m:t>
                          </m:r>
                        </m:sup>
                      </m:sSup>
                      <m:r>
                        <m:rPr>
                          <m:nor/>
                        </m:rPr>
                        <a:rPr lang="en-US" altLang="zh-TW" sz="1800" b="0" i="0" smtClean="0">
                          <a:latin typeface="Cambria Math" panose="02040503050406030204" pitchFamily="18" charset="0"/>
                          <a:ea typeface="Cambria Math" panose="02040503050406030204" pitchFamily="18" charset="0"/>
                        </a:rPr>
                        <m:t>m</m:t>
                      </m:r>
                      <m:r>
                        <a:rPr lang="en-US" altLang="zh-TW" sz="1800" b="0" i="1" smtClean="0">
                          <a:latin typeface="Cambria Math" panose="02040503050406030204" pitchFamily="18" charset="0"/>
                          <a:ea typeface="Cambria Math" panose="02040503050406030204" pitchFamily="18" charset="0"/>
                        </a:rPr>
                        <m:t>∙</m:t>
                      </m:r>
                      <m:r>
                        <m:rPr>
                          <m:nor/>
                        </m:rPr>
                        <a:rPr lang="en-US" altLang="zh-TW" sz="1800" b="0" i="0" smtClean="0">
                          <a:latin typeface="Cambria Math" panose="02040503050406030204" pitchFamily="18" charset="0"/>
                          <a:ea typeface="Cambria Math" panose="02040503050406030204" pitchFamily="18" charset="0"/>
                        </a:rPr>
                        <m:t>K</m:t>
                      </m:r>
                    </m:oMath>
                  </m:oMathPara>
                </a14:m>
                <a:endParaRPr lang="en-TW" sz="1800"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617523" y="1012086"/>
                <a:ext cx="3126305" cy="36933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2375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AF8AF-63B6-97C6-E3D0-ADC7832FF19A}"/>
            </a:ext>
          </a:extLst>
        </p:cNvPr>
        <p:cNvGrpSpPr/>
        <p:nvPr/>
      </p:nvGrpSpPr>
      <p:grpSpPr>
        <a:xfrm>
          <a:off x="0" y="0"/>
          <a:ext cx="0" cy="0"/>
          <a:chOff x="0" y="0"/>
          <a:chExt cx="0" cy="0"/>
        </a:xfrm>
      </p:grpSpPr>
      <p:sp>
        <p:nvSpPr>
          <p:cNvPr id="4099" name="Text Box 4">
            <a:extLst>
              <a:ext uri="{FF2B5EF4-FFF2-40B4-BE49-F238E27FC236}">
                <a16:creationId xmlns:a16="http://schemas.microsoft.com/office/drawing/2014/main" id="{E6B1F5A8-0370-E9B0-7198-754A58E2E4E5}"/>
              </a:ext>
            </a:extLst>
          </p:cNvPr>
          <p:cNvSpPr txBox="1">
            <a:spLocks noChangeArrowheads="1"/>
          </p:cNvSpPr>
          <p:nvPr/>
        </p:nvSpPr>
        <p:spPr bwMode="auto">
          <a:xfrm>
            <a:off x="3111055" y="452678"/>
            <a:ext cx="390921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空腔輻射 </a:t>
            </a:r>
            <a:r>
              <a:rPr lang="en-US" altLang="zh-TW" sz="1800" dirty="0">
                <a:solidFill>
                  <a:srgbClr val="FF0000"/>
                </a:solidFill>
                <a:latin typeface="+mn-lt"/>
              </a:rPr>
              <a:t>Cavity Radiation</a:t>
            </a:r>
            <a:endParaRPr lang="zh-TW" altLang="en-US" sz="1800" dirty="0">
              <a:solidFill>
                <a:srgbClr val="FF0000"/>
              </a:solidFill>
              <a:latin typeface="+mn-lt"/>
            </a:endParaRPr>
          </a:p>
        </p:txBody>
      </p:sp>
      <p:sp>
        <p:nvSpPr>
          <p:cNvPr id="2" name="TextBox 1">
            <a:extLst>
              <a:ext uri="{FF2B5EF4-FFF2-40B4-BE49-F238E27FC236}">
                <a16:creationId xmlns:a16="http://schemas.microsoft.com/office/drawing/2014/main" id="{7AF24AE1-8E79-5E89-AEBD-DDD9328F8869}"/>
              </a:ext>
            </a:extLst>
          </p:cNvPr>
          <p:cNvSpPr txBox="1"/>
          <p:nvPr/>
        </p:nvSpPr>
        <p:spPr>
          <a:xfrm>
            <a:off x="881843" y="4319657"/>
            <a:ext cx="7380313" cy="369332"/>
          </a:xfrm>
          <a:prstGeom prst="rect">
            <a:avLst/>
          </a:prstGeom>
          <a:noFill/>
        </p:spPr>
        <p:txBody>
          <a:bodyPr wrap="square" rtlCol="0">
            <a:spAutoFit/>
          </a:bodyPr>
          <a:lstStyle/>
          <a:p>
            <a:r>
              <a:rPr lang="en-TW" sz="1800"/>
              <a:t>光透過小洞進入</a:t>
            </a:r>
            <a:r>
              <a:rPr lang="en-GB" sz="1800" dirty="0" err="1"/>
              <a:t>空腔</a:t>
            </a:r>
            <a:r>
              <a:rPr lang="en-TW" sz="1800"/>
              <a:t>後，會被拘限在裡面。形成一個夠亂的狀態！</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66FC81-C059-3D1C-8C82-5E03DC815E06}"/>
                  </a:ext>
                </a:extLst>
              </p:cNvPr>
              <p:cNvSpPr txBox="1"/>
              <p:nvPr/>
            </p:nvSpPr>
            <p:spPr>
              <a:xfrm>
                <a:off x="881844" y="4747599"/>
                <a:ext cx="7218548" cy="369332"/>
              </a:xfrm>
              <a:prstGeom prst="rect">
                <a:avLst/>
              </a:prstGeom>
              <a:noFill/>
            </p:spPr>
            <p:txBody>
              <a:bodyPr wrap="square" rtlCol="0">
                <a:spAutoFit/>
              </a:bodyPr>
              <a:lstStyle/>
              <a:p>
                <a:r>
                  <a:rPr lang="en-TW" sz="1800" dirty="0"/>
                  <a:t>因此</a:t>
                </a:r>
                <a:r>
                  <a:rPr lang="en-TW" sz="1800"/>
                  <a:t>，光會在</a:t>
                </a:r>
                <a:r>
                  <a:rPr lang="en-GB" sz="1800" dirty="0" err="1"/>
                  <a:t>空腔</a:t>
                </a:r>
                <a:r>
                  <a:rPr lang="en-TW" sz="1800"/>
                  <a:t>裡面待夠久</a:t>
                </a:r>
                <a:r>
                  <a:rPr lang="en-TW" sz="1800" dirty="0"/>
                  <a:t>，而與</a:t>
                </a: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en-GB" sz="1800" dirty="0"/>
                  <a:t>的</a:t>
                </a:r>
                <a:r>
                  <a:rPr lang="en-TW" sz="1800" dirty="0"/>
                  <a:t>器壁達成熱平衡。</a:t>
                </a:r>
              </a:p>
            </p:txBody>
          </p:sp>
        </mc:Choice>
        <mc:Fallback xmlns="">
          <p:sp>
            <p:nvSpPr>
              <p:cNvPr id="3" name="TextBox 2">
                <a:extLst>
                  <a:ext uri="{FF2B5EF4-FFF2-40B4-BE49-F238E27FC236}">
                    <a16:creationId xmlns:a16="http://schemas.microsoft.com/office/drawing/2014/main" id="{DF66FC81-C059-3D1C-8C82-5E03DC815E06}"/>
                  </a:ext>
                </a:extLst>
              </p:cNvPr>
              <p:cNvSpPr txBox="1">
                <a:spLocks noRot="1" noChangeAspect="1" noMove="1" noResize="1" noEditPoints="1" noAdjustHandles="1" noChangeArrowheads="1" noChangeShapeType="1" noTextEdit="1"/>
              </p:cNvSpPr>
              <p:nvPr/>
            </p:nvSpPr>
            <p:spPr>
              <a:xfrm>
                <a:off x="881844" y="4747599"/>
                <a:ext cx="7218548" cy="369332"/>
              </a:xfrm>
              <a:prstGeom prst="rect">
                <a:avLst/>
              </a:prstGeom>
              <a:blipFill>
                <a:blip r:embed="rId3"/>
                <a:stretch>
                  <a:fillRect l="-703"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31A7828-4F69-D23D-1CA6-B54449D98816}"/>
              </a:ext>
            </a:extLst>
          </p:cNvPr>
          <p:cNvSpPr txBox="1"/>
          <p:nvPr/>
        </p:nvSpPr>
        <p:spPr>
          <a:xfrm>
            <a:off x="881844" y="5175541"/>
            <a:ext cx="3528392" cy="369332"/>
          </a:xfrm>
          <a:prstGeom prst="rect">
            <a:avLst/>
          </a:prstGeom>
          <a:noFill/>
        </p:spPr>
        <p:txBody>
          <a:bodyPr wrap="square" rtlCol="0">
            <a:spAutoFit/>
          </a:bodyPr>
          <a:lstStyle/>
          <a:p>
            <a:endParaRPr lang="en-TW" sz="1800" dirty="0"/>
          </a:p>
        </p:txBody>
      </p:sp>
      <p:pic>
        <p:nvPicPr>
          <p:cNvPr id="5" name="Picture 4">
            <a:extLst>
              <a:ext uri="{FF2B5EF4-FFF2-40B4-BE49-F238E27FC236}">
                <a16:creationId xmlns:a16="http://schemas.microsoft.com/office/drawing/2014/main" id="{8C847011-E762-71C0-5150-17E2FFC4F57D}"/>
              </a:ext>
            </a:extLst>
          </p:cNvPr>
          <p:cNvPicPr>
            <a:picLocks noChangeAspect="1"/>
          </p:cNvPicPr>
          <p:nvPr/>
        </p:nvPicPr>
        <p:blipFill>
          <a:blip r:embed="rId4"/>
          <a:stretch>
            <a:fillRect/>
          </a:stretch>
        </p:blipFill>
        <p:spPr>
          <a:xfrm>
            <a:off x="341830" y="983780"/>
            <a:ext cx="4230170" cy="3050327"/>
          </a:xfrm>
          <a:prstGeom prst="rect">
            <a:avLst/>
          </a:prstGeom>
        </p:spPr>
      </p:pic>
      <p:cxnSp>
        <p:nvCxnSpPr>
          <p:cNvPr id="7" name="Straight Arrow Connector 6">
            <a:extLst>
              <a:ext uri="{FF2B5EF4-FFF2-40B4-BE49-F238E27FC236}">
                <a16:creationId xmlns:a16="http://schemas.microsoft.com/office/drawing/2014/main" id="{ECC5385B-FD56-1BDD-5E6B-AE34F60E98CA}"/>
              </a:ext>
            </a:extLst>
          </p:cNvPr>
          <p:cNvCxnSpPr/>
          <p:nvPr/>
        </p:nvCxnSpPr>
        <p:spPr>
          <a:xfrm>
            <a:off x="4131078" y="2852936"/>
            <a:ext cx="360040" cy="85002"/>
          </a:xfrm>
          <a:prstGeom prst="straightConnector1">
            <a:avLst/>
          </a:prstGeom>
          <a:ln w="41275">
            <a:solidFill>
              <a:srgbClr val="00B0F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922A450-AE59-90DF-1BEC-8EB86DCC7F4C}"/>
                  </a:ext>
                </a:extLst>
              </p:cNvPr>
              <p:cNvSpPr txBox="1"/>
              <p:nvPr/>
            </p:nvSpPr>
            <p:spPr>
              <a:xfrm>
                <a:off x="881843" y="5612923"/>
                <a:ext cx="7802139" cy="369332"/>
              </a:xfrm>
              <a:prstGeom prst="rect">
                <a:avLst/>
              </a:prstGeom>
              <a:noFill/>
            </p:spPr>
            <p:txBody>
              <a:bodyPr wrap="square" rtlCol="0">
                <a:spAutoFit/>
              </a:bodyPr>
              <a:lstStyle/>
              <a:p>
                <a:r>
                  <a:rPr lang="en-US" sz="1800" dirty="0" err="1"/>
                  <a:t>這團</a:t>
                </a:r>
                <a:r>
                  <a:rPr lang="en-TW" sz="1800"/>
                  <a:t>夠亂的</a:t>
                </a:r>
                <a:r>
                  <a:rPr lang="en-GB" sz="1800" dirty="0" err="1"/>
                  <a:t>輻射也會些許從小洞放射出來，就稱為</a:t>
                </a:r>
                <a:r>
                  <a:rPr lang="zh-TW" altLang="en-US" sz="1800" dirty="0"/>
                  <a:t>溫度為</a:t>
                </a:r>
                <a14:m>
                  <m:oMath xmlns:m="http://schemas.openxmlformats.org/officeDocument/2006/math">
                    <m:r>
                      <a:rPr lang="en-US" altLang="zh-TW" sz="1800" i="1">
                        <a:latin typeface="Cambria Math"/>
                      </a:rPr>
                      <m:t>𝑇</m:t>
                    </m:r>
                  </m:oMath>
                </a14:m>
                <a:r>
                  <a:rPr lang="en-GB" sz="1800" dirty="0"/>
                  <a:t>的空腔輻射</a:t>
                </a:r>
                <a:r>
                  <a:rPr lang="en-TW" sz="1800"/>
                  <a:t>！</a:t>
                </a:r>
                <a:endParaRPr lang="en-TW" sz="1800" dirty="0"/>
              </a:p>
            </p:txBody>
          </p:sp>
        </mc:Choice>
        <mc:Fallback xmlns="">
          <p:sp>
            <p:nvSpPr>
              <p:cNvPr id="8" name="TextBox 7">
                <a:extLst>
                  <a:ext uri="{FF2B5EF4-FFF2-40B4-BE49-F238E27FC236}">
                    <a16:creationId xmlns:a16="http://schemas.microsoft.com/office/drawing/2014/main" id="{1922A450-AE59-90DF-1BEC-8EB86DCC7F4C}"/>
                  </a:ext>
                </a:extLst>
              </p:cNvPr>
              <p:cNvSpPr txBox="1">
                <a:spLocks noRot="1" noChangeAspect="1" noMove="1" noResize="1" noEditPoints="1" noAdjustHandles="1" noChangeArrowheads="1" noChangeShapeType="1" noTextEdit="1"/>
              </p:cNvSpPr>
              <p:nvPr/>
            </p:nvSpPr>
            <p:spPr>
              <a:xfrm>
                <a:off x="881843" y="5612923"/>
                <a:ext cx="7802139" cy="369332"/>
              </a:xfrm>
              <a:prstGeom prst="rect">
                <a:avLst/>
              </a:prstGeom>
              <a:blipFill>
                <a:blip r:embed="rId5"/>
                <a:stretch>
                  <a:fillRect l="-650" t="-10345" b="-24138"/>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E3A9F4E-13DB-919F-26B3-3AC884C303F1}"/>
              </a:ext>
            </a:extLst>
          </p:cNvPr>
          <p:cNvSpPr txBox="1"/>
          <p:nvPr/>
        </p:nvSpPr>
        <p:spPr>
          <a:xfrm>
            <a:off x="881844" y="6040865"/>
            <a:ext cx="7056784" cy="369332"/>
          </a:xfrm>
          <a:prstGeom prst="rect">
            <a:avLst/>
          </a:prstGeom>
          <a:noFill/>
        </p:spPr>
        <p:txBody>
          <a:bodyPr wrap="square" rtlCol="0">
            <a:spAutoFit/>
          </a:bodyPr>
          <a:lstStyle/>
          <a:p>
            <a:r>
              <a:rPr lang="en-GB" sz="1800" dirty="0" err="1"/>
              <a:t>空腔輻射就是空腔內熱平衡的輻射的一份樣本</a:t>
            </a:r>
            <a:r>
              <a:rPr lang="en-TW" sz="1800"/>
              <a:t>！</a:t>
            </a:r>
            <a:endParaRPr lang="en-TW" sz="1800" dirty="0"/>
          </a:p>
        </p:txBody>
      </p:sp>
      <p:pic>
        <p:nvPicPr>
          <p:cNvPr id="10" name="Picture 9" descr="A person holding a hammer&#10;&#10;Description automatically generated">
            <a:extLst>
              <a:ext uri="{FF2B5EF4-FFF2-40B4-BE49-F238E27FC236}">
                <a16:creationId xmlns:a16="http://schemas.microsoft.com/office/drawing/2014/main" id="{0F14981F-949B-72C0-6A21-AE54B4339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08" y="983780"/>
            <a:ext cx="2939954" cy="3050327"/>
          </a:xfrm>
          <a:prstGeom prst="rect">
            <a:avLst/>
          </a:prstGeom>
        </p:spPr>
      </p:pic>
    </p:spTree>
    <p:extLst>
      <p:ext uri="{BB962C8B-B14F-4D97-AF65-F5344CB8AC3E}">
        <p14:creationId xmlns:p14="http://schemas.microsoft.com/office/powerpoint/2010/main" val="28760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51382"/>
            <a:ext cx="2585763" cy="2502979"/>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50610" y="4569320"/>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可以</a:t>
                </a:r>
                <a:r>
                  <a:rPr lang="zh-TW" altLang="en-US" sz="1800" dirty="0">
                    <a:solidFill>
                      <a:schemeClr val="tx1"/>
                    </a:solidFill>
                  </a:rPr>
                  <a:t>證明：</a:t>
                </a:r>
                <a:r>
                  <a:rPr lang="zh-TW" altLang="en-US" sz="1800" dirty="0">
                    <a:solidFill>
                      <a:srgbClr val="FF0000"/>
                    </a:solidFill>
                  </a:rPr>
                  <a:t>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的空腔輻射，及溫度為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的黑體之輻射完全相同！</a:t>
                </a:r>
                <a:endParaRPr lang="zh-TW" altLang="en-US" sz="1800" dirty="0">
                  <a:solidFill>
                    <a:schemeClr val="tx1"/>
                  </a:solidFill>
                </a:endParaRP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50610" y="4569320"/>
                <a:ext cx="8064896" cy="369332"/>
              </a:xfrm>
              <a:prstGeom prst="rect">
                <a:avLst/>
              </a:prstGeom>
              <a:blipFill>
                <a:blip r:embed="rId3"/>
                <a:stretch>
                  <a:fillRect l="-786"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矩形 1">
            <a:extLst>
              <a:ext uri="{FF2B5EF4-FFF2-40B4-BE49-F238E27FC236}">
                <a16:creationId xmlns:a16="http://schemas.microsoft.com/office/drawing/2014/main" id="{AD2074A9-B4A8-B012-BE0D-F36F6CB3CB92}"/>
              </a:ext>
            </a:extLst>
          </p:cNvPr>
          <p:cNvSpPr/>
          <p:nvPr/>
        </p:nvSpPr>
        <p:spPr>
          <a:xfrm>
            <a:off x="5625524" y="1627059"/>
            <a:ext cx="2664297" cy="252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3" descr="\\psf\Home\Downloads\bkg3.gif">
            <a:extLst>
              <a:ext uri="{FF2B5EF4-FFF2-40B4-BE49-F238E27FC236}">
                <a16:creationId xmlns:a16="http://schemas.microsoft.com/office/drawing/2014/main" id="{56C77EFE-CBAD-6148-B45D-6C7DC5B10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1" t="42884" r="54848" b="-1"/>
          <a:stretch/>
        </p:blipFill>
        <p:spPr bwMode="auto">
          <a:xfrm>
            <a:off x="5613002" y="1718037"/>
            <a:ext cx="2388787" cy="2333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t4">
            <a:extLst>
              <a:ext uri="{FF2B5EF4-FFF2-40B4-BE49-F238E27FC236}">
                <a16:creationId xmlns:a16="http://schemas.microsoft.com/office/drawing/2014/main" id="{1F9906D6-53DA-1A85-955D-E965730757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2" t="19014" r="62779" b="13586"/>
          <a:stretch/>
        </p:blipFill>
        <p:spPr bwMode="auto">
          <a:xfrm>
            <a:off x="6384942" y="2420888"/>
            <a:ext cx="973209" cy="8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C49B3A3-7B8C-335E-C790-CED3B4B0C9DF}"/>
              </a:ext>
            </a:extLst>
          </p:cNvPr>
          <p:cNvSpPr/>
          <p:nvPr/>
        </p:nvSpPr>
        <p:spPr>
          <a:xfrm>
            <a:off x="7542567" y="1690906"/>
            <a:ext cx="471743" cy="1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Left-right Arrow 9">
            <a:extLst>
              <a:ext uri="{FF2B5EF4-FFF2-40B4-BE49-F238E27FC236}">
                <a16:creationId xmlns:a16="http://schemas.microsoft.com/office/drawing/2014/main" id="{DC31007B-24C0-4378-A19D-D8D729DC994B}"/>
              </a:ext>
            </a:extLst>
          </p:cNvPr>
          <p:cNvSpPr/>
          <p:nvPr/>
        </p:nvSpPr>
        <p:spPr>
          <a:xfrm>
            <a:off x="3995936" y="2636912"/>
            <a:ext cx="936104" cy="360040"/>
          </a:xfrm>
          <a:prstGeom prst="lef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9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黑體02"/>
          <p:cNvPicPr>
            <a:picLocks noChangeAspect="1" noChangeArrowheads="1"/>
          </p:cNvPicPr>
          <p:nvPr/>
        </p:nvPicPr>
        <p:blipFill>
          <a:blip r:embed="rId2">
            <a:extLst>
              <a:ext uri="{28A0092B-C50C-407E-A947-70E740481C1C}">
                <a14:useLocalDpi xmlns:a14="http://schemas.microsoft.com/office/drawing/2010/main" val="0"/>
              </a:ext>
            </a:extLst>
          </a:blip>
          <a:srcRect l="8571" t="5533" r="4602" b="3407"/>
          <a:stretch>
            <a:fillRect/>
          </a:stretch>
        </p:blipFill>
        <p:spPr bwMode="auto">
          <a:xfrm>
            <a:off x="826220" y="1151938"/>
            <a:ext cx="3838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文字方塊 3"/>
          <p:cNvSpPr txBox="1">
            <a:spLocks noChangeArrowheads="1"/>
          </p:cNvSpPr>
          <p:nvPr/>
        </p:nvSpPr>
        <p:spPr bwMode="auto">
          <a:xfrm>
            <a:off x="790723" y="4636442"/>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由小洞放出的空腔輻射是空腔內的電磁波的一個樣本，</a:t>
            </a:r>
          </a:p>
        </p:txBody>
      </p:sp>
      <p:sp>
        <p:nvSpPr>
          <p:cNvPr id="84998" name="文字方塊 8"/>
          <p:cNvSpPr txBox="1">
            <a:spLocks noChangeArrowheads="1"/>
          </p:cNvSpPr>
          <p:nvPr/>
        </p:nvSpPr>
        <p:spPr bwMode="auto">
          <a:xfrm>
            <a:off x="790723" y="4239370"/>
            <a:ext cx="783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而空腔輻射是來自空腔中的來回反射的電磁波，透過小洞出口放射出來。</a:t>
            </a:r>
            <a:endParaRPr lang="en-US" altLang="zh-TW" sz="18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9630" y="4702072"/>
            <a:ext cx="1705216" cy="150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Picture shows physical realization of a blackbody. An electromagnetic wave enters a cavity through a small hole in a wall and is reflected numerous times off the wall.">
            <a:extLst>
              <a:ext uri="{FF2B5EF4-FFF2-40B4-BE49-F238E27FC236}">
                <a16:creationId xmlns:a16="http://schemas.microsoft.com/office/drawing/2014/main" id="{7334A211-A8DF-5B6F-9005-3746A2F0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974" y="1165827"/>
            <a:ext cx="2899424" cy="23874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at with solid fill">
            <a:extLst>
              <a:ext uri="{FF2B5EF4-FFF2-40B4-BE49-F238E27FC236}">
                <a16:creationId xmlns:a16="http://schemas.microsoft.com/office/drawing/2014/main" id="{4C4B9FDE-5375-4754-213C-0EA95D8052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D7D58C7D-C30F-2826-2656-D943B7050D7E}"/>
                  </a:ext>
                </a:extLst>
              </p:cNvPr>
              <p:cNvSpPr txBox="1"/>
              <p:nvPr/>
            </p:nvSpPr>
            <p:spPr>
              <a:xfrm>
                <a:off x="3059832" y="5114858"/>
                <a:ext cx="2403735" cy="56483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r>
                        <a:rPr lang="en-US" altLang="zh-CN" sz="1800" b="0" i="1" smtClean="0">
                          <a:latin typeface="Cambria Math"/>
                        </a:rPr>
                        <m:t>=</m:t>
                      </m:r>
                      <m:r>
                        <a:rPr lang="en-US" altLang="zh-CN" sz="1800" b="0" i="1" smtClean="0">
                          <a:latin typeface="Cambria Math" panose="02040503050406030204" pitchFamily="18" charset="0"/>
                        </a:rPr>
                        <m:t>𝐴</m:t>
                      </m:r>
                      <m:f>
                        <m:fPr>
                          <m:ctrlPr>
                            <a:rPr lang="en-US" altLang="zh-CN" sz="1800" b="0" i="1" smtClean="0">
                              <a:latin typeface="Cambria Math" panose="02040503050406030204" pitchFamily="18" charset="0"/>
                            </a:rPr>
                          </m:ctrlPr>
                        </m:fPr>
                        <m:num>
                          <m:r>
                            <a:rPr lang="en-US" altLang="zh-CN" sz="1800" b="0" i="1" smtClean="0">
                              <a:latin typeface="Cambria Math"/>
                            </a:rPr>
                            <m:t>𝑐</m:t>
                          </m:r>
                        </m:num>
                        <m:den>
                          <m:r>
                            <a:rPr lang="en-US" altLang="zh-CN" sz="1800" b="0" i="1" smtClean="0">
                              <a:latin typeface="Cambria Math"/>
                            </a:rPr>
                            <m:t>4</m:t>
                          </m:r>
                        </m:den>
                      </m:f>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m:oMathPara>
                </a14:m>
                <a:endParaRPr lang="zh-CN" altLang="en-US" sz="1800" dirty="0"/>
              </a:p>
            </p:txBody>
          </p:sp>
        </mc:Choice>
        <mc:Fallback xmlns="">
          <p:sp>
            <p:nvSpPr>
              <p:cNvPr id="7" name="文字方塊 1">
                <a:extLst>
                  <a:ext uri="{FF2B5EF4-FFF2-40B4-BE49-F238E27FC236}">
                    <a16:creationId xmlns:a16="http://schemas.microsoft.com/office/drawing/2014/main" id="{D7D58C7D-C30F-2826-2656-D943B7050D7E}"/>
                  </a:ext>
                </a:extLst>
              </p:cNvPr>
              <p:cNvSpPr txBox="1">
                <a:spLocks noRot="1" noChangeAspect="1" noMove="1" noResize="1" noEditPoints="1" noAdjustHandles="1" noChangeArrowheads="1" noChangeShapeType="1" noTextEdit="1"/>
              </p:cNvSpPr>
              <p:nvPr/>
            </p:nvSpPr>
            <p:spPr>
              <a:xfrm>
                <a:off x="3059832" y="5114858"/>
                <a:ext cx="2403735" cy="564835"/>
              </a:xfrm>
              <a:prstGeom prst="rect">
                <a:avLst/>
              </a:prstGeom>
              <a:blipFill>
                <a:blip r:embed="rId7"/>
                <a:stretch>
                  <a:fillRect b="-4348"/>
                </a:stretch>
              </a:blipFill>
            </p:spPr>
            <p:txBody>
              <a:bodyPr/>
              <a:lstStyle/>
              <a:p>
                <a:r>
                  <a:rPr lang="en-US">
                    <a:noFill/>
                  </a:rPr>
                  <a:t> </a:t>
                </a:r>
              </a:p>
            </p:txBody>
          </p:sp>
        </mc:Fallback>
      </mc:AlternateContent>
      <p:sp>
        <p:nvSpPr>
          <p:cNvPr id="2" name="Text Box 3">
            <a:extLst>
              <a:ext uri="{FF2B5EF4-FFF2-40B4-BE49-F238E27FC236}">
                <a16:creationId xmlns:a16="http://schemas.microsoft.com/office/drawing/2014/main" id="{8902283B-7A58-C531-EAA8-6CCEB18AE416}"/>
              </a:ext>
            </a:extLst>
          </p:cNvPr>
          <p:cNvSpPr txBox="1">
            <a:spLocks noChangeArrowheads="1"/>
          </p:cNvSpPr>
          <p:nvPr/>
        </p:nvSpPr>
        <p:spPr bwMode="auto">
          <a:xfrm>
            <a:off x="833738" y="638248"/>
            <a:ext cx="6150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討論黑體輻射就討論空腔輻射即可！</a:t>
            </a:r>
          </a:p>
        </p:txBody>
      </p:sp>
    </p:spTree>
    <p:extLst>
      <p:ext uri="{BB962C8B-B14F-4D97-AF65-F5344CB8AC3E}">
        <p14:creationId xmlns:p14="http://schemas.microsoft.com/office/powerpoint/2010/main" val="27501749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8FBDA099-32D4-FD0A-DDB5-7EC6EE423DEF}"/>
                  </a:ext>
                </a:extLst>
              </p:cNvPr>
              <p:cNvSpPr txBox="1"/>
              <p:nvPr/>
            </p:nvSpPr>
            <p:spPr>
              <a:xfrm>
                <a:off x="1299364" y="4708223"/>
                <a:ext cx="6984776" cy="369332"/>
              </a:xfrm>
              <a:prstGeom prst="rect">
                <a:avLst/>
              </a:prstGeom>
              <a:noFill/>
            </p:spPr>
            <p:txBody>
              <a:bodyPr wrap="square" rtlCol="0">
                <a:spAutoFit/>
              </a:bodyPr>
              <a:lstStyle/>
              <a:p>
                <a:r>
                  <a:rPr lang="zh-TW" altLang="en-US" sz="1800" dirty="0"/>
                  <a:t>頻率介於</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𝜈</m:t>
                    </m:r>
                    <m:r>
                      <a:rPr lang="zh-TW" altLang="en-US" sz="1800" b="0" i="1" smtClean="0">
                        <a:latin typeface="Cambria Math"/>
                      </a:rPr>
                      <m:t>及</m:t>
                    </m:r>
                    <m:r>
                      <a:rPr lang="zh-TW" altLang="en-US" sz="1800" b="0" i="1" smtClean="0">
                        <a:latin typeface="Cambria Math" panose="02040503050406030204" pitchFamily="18" charset="0"/>
                      </a:rPr>
                      <m:t>𝜈</m:t>
                    </m:r>
                    <m:r>
                      <a:rPr lang="en-US" altLang="zh-TW" sz="1800" b="0" i="1" smtClean="0">
                        <a:latin typeface="Cambria Math"/>
                      </a:rPr>
                      <m:t>+</m:t>
                    </m:r>
                    <m:r>
                      <a:rPr lang="en-US" altLang="zh-TW" sz="1800" b="0" i="1" smtClean="0">
                        <a:latin typeface="Cambria Math"/>
                      </a:rPr>
                      <m:t>𝑑</m:t>
                    </m:r>
                    <m:r>
                      <a:rPr lang="en-US" altLang="zh-TW" sz="1800" b="0" i="1" smtClean="0">
                        <a:latin typeface="Cambria Math" panose="02040503050406030204" pitchFamily="18" charset="0"/>
                        <a:ea typeface="Cambria Math" panose="02040503050406030204" pitchFamily="18" charset="0"/>
                      </a:rPr>
                      <m:t>𝜈</m:t>
                    </m:r>
                  </m:oMath>
                </a14:m>
                <a:r>
                  <a:rPr lang="zh-TW" altLang="en-US" sz="1800" dirty="0"/>
                  <a:t>的空腔輻射</a:t>
                </a:r>
                <a:r>
                  <a:rPr lang="zh-TW" altLang="en-US" sz="1800" dirty="0">
                    <a:latin typeface="+mn-lt"/>
                  </a:rPr>
                  <a:t>能量</a:t>
                </a:r>
                <a:r>
                  <a:rPr lang="en-US" altLang="zh-TW" sz="1800" dirty="0">
                    <a:latin typeface="+mn-lt"/>
                  </a:rPr>
                  <a:t>(</a:t>
                </a:r>
                <a:r>
                  <a:rPr lang="zh-TW" altLang="en-US" sz="1800" dirty="0">
                    <a:latin typeface="+mn-lt"/>
                  </a:rPr>
                  <a:t>單位體積內</a:t>
                </a:r>
                <a:r>
                  <a:rPr lang="en-US" altLang="zh-TW" sz="1800" dirty="0">
                    <a:latin typeface="+mn-lt"/>
                  </a:rPr>
                  <a:t>)</a:t>
                </a:r>
                <a:r>
                  <a:rPr lang="zh-TW" altLang="en-US" sz="1800" dirty="0"/>
                  <a:t>等於：</a:t>
                </a:r>
                <a:endParaRPr lang="zh-CN" altLang="en-US" sz="1800" dirty="0"/>
              </a:p>
            </p:txBody>
          </p:sp>
        </mc:Choice>
        <mc:Fallback xmlns="">
          <p:sp>
            <p:nvSpPr>
              <p:cNvPr id="7" name="文字方塊 4">
                <a:extLst>
                  <a:ext uri="{FF2B5EF4-FFF2-40B4-BE49-F238E27FC236}">
                    <a16:creationId xmlns:a16="http://schemas.microsoft.com/office/drawing/2014/main" id="{8FBDA099-32D4-FD0A-DDB5-7EC6EE423DEF}"/>
                  </a:ext>
                </a:extLst>
              </p:cNvPr>
              <p:cNvSpPr txBox="1">
                <a:spLocks noRot="1" noChangeAspect="1" noMove="1" noResize="1" noEditPoints="1" noAdjustHandles="1" noChangeArrowheads="1" noChangeShapeType="1" noTextEdit="1"/>
              </p:cNvSpPr>
              <p:nvPr/>
            </p:nvSpPr>
            <p:spPr>
              <a:xfrm>
                <a:off x="1299364" y="4708223"/>
                <a:ext cx="6984776" cy="369332"/>
              </a:xfrm>
              <a:prstGeom prst="rect">
                <a:avLst/>
              </a:prstGeom>
              <a:blipFill>
                <a:blip r:embed="rId2"/>
                <a:stretch>
                  <a:fillRect l="-72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74883F1A-302E-C894-8895-290A6774481C}"/>
                  </a:ext>
                </a:extLst>
              </p:cNvPr>
              <p:cNvSpPr txBox="1"/>
              <p:nvPr/>
            </p:nvSpPr>
            <p:spPr>
              <a:xfrm>
                <a:off x="2165310" y="5158535"/>
                <a:ext cx="135761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𝑇</m:t>
                          </m:r>
                        </m:e>
                      </m:d>
                      <m:r>
                        <a:rPr lang="en-US" altLang="zh-TW" sz="1800" b="0" i="1" smtClean="0">
                          <a:latin typeface="Cambria Math"/>
                          <a:ea typeface="Cambria Math"/>
                        </a:rPr>
                        <m:t>∙</m:t>
                      </m:r>
                      <m:r>
                        <a:rPr lang="en-US" altLang="zh-TW" sz="1800" i="1">
                          <a:latin typeface="Cambria Math"/>
                        </a:rPr>
                        <m:t>𝑑</m:t>
                      </m:r>
                      <m:r>
                        <a:rPr lang="en-US" altLang="zh-TW" sz="1800" i="1">
                          <a:latin typeface="Cambria Math" panose="02040503050406030204" pitchFamily="18" charset="0"/>
                          <a:ea typeface="Cambria Math" panose="02040503050406030204" pitchFamily="18" charset="0"/>
                        </a:rPr>
                        <m:t>𝜈</m:t>
                      </m:r>
                    </m:oMath>
                  </m:oMathPara>
                </a14:m>
                <a:endParaRPr lang="zh-TW" altLang="en-US" sz="1800" i="1" dirty="0"/>
              </a:p>
            </p:txBody>
          </p:sp>
        </mc:Choice>
        <mc:Fallback xmlns="">
          <p:sp>
            <p:nvSpPr>
              <p:cNvPr id="8" name="文字方塊 8">
                <a:extLst>
                  <a:ext uri="{FF2B5EF4-FFF2-40B4-BE49-F238E27FC236}">
                    <a16:creationId xmlns:a16="http://schemas.microsoft.com/office/drawing/2014/main" id="{74883F1A-302E-C894-8895-290A6774481C}"/>
                  </a:ext>
                </a:extLst>
              </p:cNvPr>
              <p:cNvSpPr txBox="1">
                <a:spLocks noRot="1" noChangeAspect="1" noMove="1" noResize="1" noEditPoints="1" noAdjustHandles="1" noChangeArrowheads="1" noChangeShapeType="1" noTextEdit="1"/>
              </p:cNvSpPr>
              <p:nvPr/>
            </p:nvSpPr>
            <p:spPr>
              <a:xfrm>
                <a:off x="2165310" y="5158535"/>
                <a:ext cx="1357616" cy="369332"/>
              </a:xfrm>
              <a:prstGeom prst="rect">
                <a:avLst/>
              </a:prstGeom>
              <a:blipFill>
                <a:blip r:embed="rId3"/>
                <a:stretch>
                  <a:fillRect/>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0EA231ED-FB23-5C80-8A3B-244E2EC58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655" y="1293090"/>
            <a:ext cx="3742401" cy="293240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Cat with solid fill">
            <a:extLst>
              <a:ext uri="{FF2B5EF4-FFF2-40B4-BE49-F238E27FC236}">
                <a16:creationId xmlns:a16="http://schemas.microsoft.com/office/drawing/2014/main" id="{1972DEC7-BFA7-E685-6C09-62B32F104C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8F2CEF-5380-D185-1925-E84849184C6F}"/>
                  </a:ext>
                </a:extLst>
              </p:cNvPr>
              <p:cNvSpPr txBox="1"/>
              <p:nvPr/>
            </p:nvSpPr>
            <p:spPr>
              <a:xfrm>
                <a:off x="1291656" y="4306472"/>
                <a:ext cx="7960864" cy="369332"/>
              </a:xfrm>
              <a:prstGeom prst="rect">
                <a:avLst/>
              </a:prstGeom>
              <a:noFill/>
            </p:spPr>
            <p:txBody>
              <a:bodyPr wrap="square">
                <a:spAutoFit/>
              </a:bodyPr>
              <a:lstStyle/>
              <a:p>
                <a:r>
                  <a:rPr lang="zh-TW" altLang="en-US" sz="1800" dirty="0"/>
                  <a:t>定義單位體積內的空腔輻射能量，對頻率分布：</a:t>
                </a:r>
                <a14:m>
                  <m:oMath xmlns:m="http://schemas.openxmlformats.org/officeDocument/2006/math">
                    <m:r>
                      <a:rPr lang="en-US" altLang="zh-TW" sz="1800" i="1">
                        <a:latin typeface="Cambria Math" panose="02040503050406030204" pitchFamily="18" charset="0"/>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r>
                      <a:rPr lang="zh-TW" altLang="en-US" sz="1800" b="0" i="0" smtClean="0">
                        <a:latin typeface="Cambria Math" panose="02040503050406030204" pitchFamily="18" charset="0"/>
                        <a:ea typeface="Cambria Math" panose="02040503050406030204" pitchFamily="18" charset="0"/>
                      </a:rPr>
                      <m:t> </m:t>
                    </m:r>
                  </m:oMath>
                </a14:m>
                <a:r>
                  <a:rPr lang="en-US" altLang="zh-TW" sz="1800" dirty="0"/>
                  <a:t>cavity energy density</a:t>
                </a:r>
                <a:r>
                  <a:rPr lang="en-TW" sz="1800"/>
                  <a:t>。</a:t>
                </a:r>
                <a:endParaRPr lang="en-TW" sz="1800" dirty="0"/>
              </a:p>
            </p:txBody>
          </p:sp>
        </mc:Choice>
        <mc:Fallback xmlns="">
          <p:sp>
            <p:nvSpPr>
              <p:cNvPr id="4" name="TextBox 3">
                <a:extLst>
                  <a:ext uri="{FF2B5EF4-FFF2-40B4-BE49-F238E27FC236}">
                    <a16:creationId xmlns:a16="http://schemas.microsoft.com/office/drawing/2014/main" id="{CF8F2CEF-5380-D185-1925-E84849184C6F}"/>
                  </a:ext>
                </a:extLst>
              </p:cNvPr>
              <p:cNvSpPr txBox="1">
                <a:spLocks noRot="1" noChangeAspect="1" noMove="1" noResize="1" noEditPoints="1" noAdjustHandles="1" noChangeArrowheads="1" noChangeShapeType="1" noTextEdit="1"/>
              </p:cNvSpPr>
              <p:nvPr/>
            </p:nvSpPr>
            <p:spPr>
              <a:xfrm>
                <a:off x="1291656" y="4306472"/>
                <a:ext cx="7960864" cy="369332"/>
              </a:xfrm>
              <a:prstGeom prst="rect">
                <a:avLst/>
              </a:prstGeom>
              <a:blipFill>
                <a:blip r:embed="rId7"/>
                <a:stretch>
                  <a:fillRect l="-637" t="-6452" b="-19355"/>
                </a:stretch>
              </a:blipFill>
            </p:spPr>
            <p:txBody>
              <a:bodyPr/>
              <a:lstStyle/>
              <a:p>
                <a:r>
                  <a:rPr lang="en-US">
                    <a:noFill/>
                  </a:rPr>
                  <a:t> </a:t>
                </a:r>
              </a:p>
            </p:txBody>
          </p:sp>
        </mc:Fallback>
      </mc:AlternateContent>
      <p:pic>
        <p:nvPicPr>
          <p:cNvPr id="6" name="Picture 2" descr="Picture shows physical realization of a blackbody. An electromagnetic wave enters a cavity through a small hole in a wall and is reflected numerous times off the wall.">
            <a:extLst>
              <a:ext uri="{FF2B5EF4-FFF2-40B4-BE49-F238E27FC236}">
                <a16:creationId xmlns:a16="http://schemas.microsoft.com/office/drawing/2014/main" id="{33D99C6F-99E2-3B20-0F0B-F1EAB1E6FF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080" y="1838081"/>
            <a:ext cx="2899424" cy="238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85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A7CF-EB8C-8949-8F11-D75CF72C659B}"/>
            </a:ext>
          </a:extLst>
        </p:cNvPr>
        <p:cNvGrpSpPr/>
        <p:nvPr/>
      </p:nvGrpSpPr>
      <p:grpSpPr>
        <a:xfrm>
          <a:off x="0" y="0"/>
          <a:ext cx="0" cy="0"/>
          <a:chOff x="0" y="0"/>
          <a:chExt cx="0" cy="0"/>
        </a:xfrm>
      </p:grpSpPr>
      <p:pic>
        <p:nvPicPr>
          <p:cNvPr id="126980" name="Picture 4" descr="\\psf\Home\Downloads\image010.gif">
            <a:extLst>
              <a:ext uri="{FF2B5EF4-FFF2-40B4-BE49-F238E27FC236}">
                <a16:creationId xmlns:a16="http://schemas.microsoft.com/office/drawing/2014/main" id="{09DC9B5B-7767-6AF3-AA4D-53C2AE7C9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651" y="481362"/>
            <a:ext cx="1755271" cy="1699075"/>
          </a:xfrm>
          <a:prstGeom prst="rect">
            <a:avLst/>
          </a:prstGeom>
          <a:solidFill>
            <a:schemeClr val="bg1"/>
          </a:solidFill>
          <a:ln w="0">
            <a:solidFill>
              <a:schemeClr val="tx1"/>
            </a:solidFill>
          </a:ln>
        </p:spPr>
      </p:pic>
      <p:sp>
        <p:nvSpPr>
          <p:cNvPr id="5" name="矩形 1">
            <a:extLst>
              <a:ext uri="{FF2B5EF4-FFF2-40B4-BE49-F238E27FC236}">
                <a16:creationId xmlns:a16="http://schemas.microsoft.com/office/drawing/2014/main" id="{69BF26C7-C7E8-4A3D-E798-4B1BAC2EBCD3}"/>
              </a:ext>
            </a:extLst>
          </p:cNvPr>
          <p:cNvSpPr/>
          <p:nvPr/>
        </p:nvSpPr>
        <p:spPr>
          <a:xfrm>
            <a:off x="722641" y="481362"/>
            <a:ext cx="1755272" cy="169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3" descr="\\psf\Home\Downloads\bkg3.gif">
            <a:extLst>
              <a:ext uri="{FF2B5EF4-FFF2-40B4-BE49-F238E27FC236}">
                <a16:creationId xmlns:a16="http://schemas.microsoft.com/office/drawing/2014/main" id="{28EE1F30-C9C6-805B-2AE1-4B47EE162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 t="42884" r="54848" b="-1"/>
          <a:stretch/>
        </p:blipFill>
        <p:spPr bwMode="auto">
          <a:xfrm>
            <a:off x="722641" y="534853"/>
            <a:ext cx="1623294" cy="1585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t4">
            <a:extLst>
              <a:ext uri="{FF2B5EF4-FFF2-40B4-BE49-F238E27FC236}">
                <a16:creationId xmlns:a16="http://schemas.microsoft.com/office/drawing/2014/main" id="{EABF3FA0-F968-9CB9-22EE-8E57BF040AB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22" t="19014" r="62779" b="13586"/>
          <a:stretch/>
        </p:blipFill>
        <p:spPr bwMode="auto">
          <a:xfrm>
            <a:off x="1236292" y="1007299"/>
            <a:ext cx="635330" cy="5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53CF4B-85FD-766E-54C0-97A3B07D25C8}"/>
              </a:ext>
            </a:extLst>
          </p:cNvPr>
          <p:cNvSpPr/>
          <p:nvPr/>
        </p:nvSpPr>
        <p:spPr>
          <a:xfrm>
            <a:off x="2006170" y="534853"/>
            <a:ext cx="471743" cy="1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3F0B396-6B17-34A4-6911-E2F16B824293}"/>
                  </a:ext>
                </a:extLst>
              </p:cNvPr>
              <p:cNvSpPr txBox="1"/>
              <p:nvPr/>
            </p:nvSpPr>
            <p:spPr>
              <a:xfrm>
                <a:off x="170791" y="2165527"/>
                <a:ext cx="2925493" cy="433645"/>
              </a:xfrm>
              <a:prstGeom prst="rect">
                <a:avLst/>
              </a:prstGeom>
              <a:noFill/>
            </p:spPr>
            <p:txBody>
              <a:bodyPr wrap="square">
                <a:spAutoFit/>
              </a:bodyPr>
              <a:lstStyle/>
              <a:p>
                <a:r>
                  <a:rPr lang="zh-TW" altLang="en-US" sz="1800" dirty="0">
                    <a:solidFill>
                      <a:srgbClr val="FF0000"/>
                    </a:solidFill>
                  </a:rPr>
                  <a:t>單位面積黑體輻射功率</a:t>
                </a:r>
                <a14:m>
                  <m:oMath xmlns:m="http://schemas.openxmlformats.org/officeDocument/2006/math">
                    <m:sSub>
                      <m:sSubPr>
                        <m:ctrlPr>
                          <a:rPr lang="en-US" altLang="zh-TW" sz="1800" b="0" i="1" smtClean="0">
                            <a:solidFill>
                              <a:srgbClr val="FF0000"/>
                            </a:solidFill>
                            <a:latin typeface="Cambria Math" panose="02040503050406030204" pitchFamily="18" charset="0"/>
                          </a:rPr>
                        </m:ctrlPr>
                      </m:sSubPr>
                      <m:e>
                        <m:r>
                          <a:rPr lang="en-US" altLang="zh-TW" sz="1800" b="0" i="1" smtClean="0">
                            <a:solidFill>
                              <a:srgbClr val="FF0000"/>
                            </a:solidFill>
                            <a:latin typeface="Cambria Math" panose="02040503050406030204" pitchFamily="18" charset="0"/>
                          </a:rPr>
                          <m:t>𝑃</m:t>
                        </m:r>
                      </m:e>
                      <m:sub>
                        <m:r>
                          <a:rPr lang="zh-TW" altLang="en-US" sz="1800" i="1">
                            <a:solidFill>
                              <a:srgbClr val="FF0000"/>
                            </a:solidFill>
                            <a:latin typeface="Cambria Math" panose="02040503050406030204" pitchFamily="18" charset="0"/>
                          </a:rPr>
                          <m:t>黑</m:t>
                        </m:r>
                      </m:sub>
                    </m:sSub>
                  </m:oMath>
                </a14:m>
                <a:endParaRPr lang="en-US" sz="1800" dirty="0"/>
              </a:p>
            </p:txBody>
          </p:sp>
        </mc:Choice>
        <mc:Fallback xmlns="">
          <p:sp>
            <p:nvSpPr>
              <p:cNvPr id="4" name="TextBox 3">
                <a:extLst>
                  <a:ext uri="{FF2B5EF4-FFF2-40B4-BE49-F238E27FC236}">
                    <a16:creationId xmlns:a16="http://schemas.microsoft.com/office/drawing/2014/main" id="{63F0B396-6B17-34A4-6911-E2F16B824293}"/>
                  </a:ext>
                </a:extLst>
              </p:cNvPr>
              <p:cNvSpPr txBox="1">
                <a:spLocks noRot="1" noChangeAspect="1" noMove="1" noResize="1" noEditPoints="1" noAdjustHandles="1" noChangeArrowheads="1" noChangeShapeType="1" noTextEdit="1"/>
              </p:cNvSpPr>
              <p:nvPr/>
            </p:nvSpPr>
            <p:spPr>
              <a:xfrm>
                <a:off x="170791" y="2165527"/>
                <a:ext cx="2925493" cy="433645"/>
              </a:xfrm>
              <a:prstGeom prst="rect">
                <a:avLst/>
              </a:prstGeom>
              <a:blipFill>
                <a:blip r:embed="rId5"/>
                <a:stretch>
                  <a:fillRect l="-1732" t="-571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8D9199-9EB0-D36B-AE5E-C077A08F21B2}"/>
                  </a:ext>
                </a:extLst>
              </p:cNvPr>
              <p:cNvSpPr txBox="1"/>
              <p:nvPr/>
            </p:nvSpPr>
            <p:spPr>
              <a:xfrm>
                <a:off x="3374639" y="2194747"/>
                <a:ext cx="1662853" cy="434543"/>
              </a:xfrm>
              <a:prstGeom prst="rect">
                <a:avLst/>
              </a:prstGeom>
              <a:noFill/>
            </p:spPr>
            <p:txBody>
              <a:bodyPr wrap="square">
                <a:spAutoFit/>
              </a:bodyPr>
              <a:lstStyle/>
              <a:p>
                <a:r>
                  <a:rPr lang="zh-TW" altLang="en-US" sz="1800" dirty="0">
                    <a:solidFill>
                      <a:srgbClr val="FF0000"/>
                    </a:solidFill>
                  </a:rPr>
                  <a:t>空腔輻射</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𝑃</m:t>
                        </m:r>
                      </m:e>
                      <m:sub>
                        <m:r>
                          <a:rPr lang="zh-TW" altLang="en-US" sz="1800" i="1">
                            <a:solidFill>
                              <a:srgbClr val="FF0000"/>
                            </a:solidFill>
                            <a:latin typeface="Cambria Math" panose="02040503050406030204" pitchFamily="18" charset="0"/>
                          </a:rPr>
                          <m:t>空</m:t>
                        </m:r>
                      </m:sub>
                    </m:sSub>
                  </m:oMath>
                </a14:m>
                <a:endParaRPr lang="en-US" sz="1800" dirty="0"/>
              </a:p>
            </p:txBody>
          </p:sp>
        </mc:Choice>
        <mc:Fallback xmlns="">
          <p:sp>
            <p:nvSpPr>
              <p:cNvPr id="12" name="TextBox 11">
                <a:extLst>
                  <a:ext uri="{FF2B5EF4-FFF2-40B4-BE49-F238E27FC236}">
                    <a16:creationId xmlns:a16="http://schemas.microsoft.com/office/drawing/2014/main" id="{C58D9199-9EB0-D36B-AE5E-C077A08F21B2}"/>
                  </a:ext>
                </a:extLst>
              </p:cNvPr>
              <p:cNvSpPr txBox="1">
                <a:spLocks noRot="1" noChangeAspect="1" noMove="1" noResize="1" noEditPoints="1" noAdjustHandles="1" noChangeArrowheads="1" noChangeShapeType="1" noTextEdit="1"/>
              </p:cNvSpPr>
              <p:nvPr/>
            </p:nvSpPr>
            <p:spPr>
              <a:xfrm>
                <a:off x="3374639" y="2194747"/>
                <a:ext cx="1662853" cy="434543"/>
              </a:xfrm>
              <a:prstGeom prst="rect">
                <a:avLst/>
              </a:prstGeom>
              <a:blipFill>
                <a:blip r:embed="rId6"/>
                <a:stretch>
                  <a:fillRect l="-3030" t="-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4677CE-38B6-E7C0-07BD-52CAA5D5BE01}"/>
                  </a:ext>
                </a:extLst>
              </p:cNvPr>
              <p:cNvSpPr txBox="1"/>
              <p:nvPr/>
            </p:nvSpPr>
            <p:spPr>
              <a:xfrm>
                <a:off x="4831285" y="1535704"/>
                <a:ext cx="1321039" cy="4598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b="0" i="1" smtClean="0">
                              <a:latin typeface="Cambria Math" panose="02040503050406030204" pitchFamily="18" charset="0"/>
                            </a:rPr>
                          </m:ctrlPr>
                        </m:sSubPr>
                        <m:e>
                          <m:r>
                            <a:rPr lang="en-US" altLang="zh-TW" sz="1400" b="0" i="1" smtClean="0">
                              <a:latin typeface="Cambria Math" panose="02040503050406030204" pitchFamily="18" charset="0"/>
                            </a:rPr>
                            <m:t>𝑃</m:t>
                          </m:r>
                        </m:e>
                        <m:sub>
                          <m:r>
                            <a:rPr lang="zh-TW" altLang="en-US" sz="1400" i="1">
                              <a:latin typeface="Cambria Math" panose="02040503050406030204" pitchFamily="18" charset="0"/>
                            </a:rPr>
                            <m:t>空</m:t>
                          </m:r>
                        </m:sub>
                      </m:sSub>
                      <m:r>
                        <a:rPr lang="en-US" altLang="zh-TW" sz="1400" i="1">
                          <a:latin typeface="Cambria Math"/>
                          <a:ea typeface="Cambria Math"/>
                        </a:rPr>
                        <m:t>=</m:t>
                      </m:r>
                      <m:r>
                        <a:rPr lang="en-US" altLang="zh-TW" sz="1400" b="0" i="1" smtClean="0">
                          <a:latin typeface="Cambria Math" panose="02040503050406030204" pitchFamily="18" charset="0"/>
                          <a:ea typeface="Cambria Math"/>
                        </a:rPr>
                        <m:t>𝐴</m:t>
                      </m:r>
                      <m:f>
                        <m:fPr>
                          <m:ctrlPr>
                            <a:rPr lang="en-US" altLang="zh-CN" sz="1400" i="1">
                              <a:latin typeface="Cambria Math" panose="02040503050406030204" pitchFamily="18" charset="0"/>
                            </a:rPr>
                          </m:ctrlPr>
                        </m:fPr>
                        <m:num>
                          <m:r>
                            <a:rPr lang="en-US" altLang="zh-CN" sz="1400" i="1">
                              <a:latin typeface="Cambria Math"/>
                            </a:rPr>
                            <m:t>𝑐</m:t>
                          </m:r>
                        </m:num>
                        <m:den>
                          <m:r>
                            <a:rPr lang="en-US" altLang="zh-CN" sz="1400" i="1">
                              <a:latin typeface="Cambria Math"/>
                            </a:rPr>
                            <m:t>4</m:t>
                          </m:r>
                        </m:den>
                      </m:f>
                      <m:r>
                        <a:rPr lang="en-US" altLang="zh-CN" sz="1400" i="1">
                          <a:latin typeface="Cambria Math"/>
                          <a:ea typeface="Cambria Math"/>
                        </a:rPr>
                        <m:t>∙</m:t>
                      </m:r>
                      <m:r>
                        <a:rPr lang="en-US" altLang="zh-CN" sz="1400" b="0" i="1" smtClean="0">
                          <a:latin typeface="Cambria Math" panose="02040503050406030204" pitchFamily="18" charset="0"/>
                          <a:ea typeface="Cambria Math"/>
                        </a:rPr>
                        <m:t>𝑢</m:t>
                      </m:r>
                    </m:oMath>
                  </m:oMathPara>
                </a14:m>
                <a:endParaRPr lang="en-US" sz="1400" dirty="0"/>
              </a:p>
            </p:txBody>
          </p:sp>
        </mc:Choice>
        <mc:Fallback xmlns="">
          <p:sp>
            <p:nvSpPr>
              <p:cNvPr id="14" name="TextBox 13">
                <a:extLst>
                  <a:ext uri="{FF2B5EF4-FFF2-40B4-BE49-F238E27FC236}">
                    <a16:creationId xmlns:a16="http://schemas.microsoft.com/office/drawing/2014/main" id="{954677CE-38B6-E7C0-07BD-52CAA5D5BE01}"/>
                  </a:ext>
                </a:extLst>
              </p:cNvPr>
              <p:cNvSpPr txBox="1">
                <a:spLocks noRot="1" noChangeAspect="1" noMove="1" noResize="1" noEditPoints="1" noAdjustHandles="1" noChangeArrowheads="1" noChangeShapeType="1" noTextEdit="1"/>
              </p:cNvSpPr>
              <p:nvPr/>
            </p:nvSpPr>
            <p:spPr>
              <a:xfrm>
                <a:off x="4831285" y="1535704"/>
                <a:ext cx="1321039" cy="459806"/>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7BEBBF-75B0-1553-4A26-8C0BCCC9A2FA}"/>
                  </a:ext>
                </a:extLst>
              </p:cNvPr>
              <p:cNvSpPr txBox="1"/>
              <p:nvPr/>
            </p:nvSpPr>
            <p:spPr>
              <a:xfrm>
                <a:off x="6305061" y="2194747"/>
                <a:ext cx="2686202" cy="369332"/>
              </a:xfrm>
              <a:prstGeom prst="rect">
                <a:avLst/>
              </a:prstGeom>
              <a:noFill/>
            </p:spPr>
            <p:txBody>
              <a:bodyPr wrap="square">
                <a:spAutoFit/>
              </a:bodyPr>
              <a:lstStyle/>
              <a:p>
                <a:r>
                  <a:rPr lang="zh-TW" altLang="en-US" sz="1800" dirty="0">
                    <a:solidFill>
                      <a:srgbClr val="FF0000"/>
                    </a:solidFill>
                  </a:rPr>
                  <a:t>空腔內輻射的能量密度</a:t>
                </a:r>
                <a14:m>
                  <m:oMath xmlns:m="http://schemas.openxmlformats.org/officeDocument/2006/math">
                    <m:r>
                      <a:rPr lang="en-US" altLang="zh-TW" sz="1800" b="0" i="1" smtClean="0">
                        <a:solidFill>
                          <a:srgbClr val="FF0000"/>
                        </a:solidFill>
                        <a:latin typeface="Cambria Math" panose="02040503050406030204" pitchFamily="18" charset="0"/>
                      </a:rPr>
                      <m:t>𝑢</m:t>
                    </m:r>
                  </m:oMath>
                </a14:m>
                <a:endParaRPr lang="en-US" sz="1800" i="1" dirty="0"/>
              </a:p>
            </p:txBody>
          </p:sp>
        </mc:Choice>
        <mc:Fallback xmlns="">
          <p:sp>
            <p:nvSpPr>
              <p:cNvPr id="16" name="TextBox 15">
                <a:extLst>
                  <a:ext uri="{FF2B5EF4-FFF2-40B4-BE49-F238E27FC236}">
                    <a16:creationId xmlns:a16="http://schemas.microsoft.com/office/drawing/2014/main" id="{A77BEBBF-75B0-1553-4A26-8C0BCCC9A2FA}"/>
                  </a:ext>
                </a:extLst>
              </p:cNvPr>
              <p:cNvSpPr txBox="1">
                <a:spLocks noRot="1" noChangeAspect="1" noMove="1" noResize="1" noEditPoints="1" noAdjustHandles="1" noChangeArrowheads="1" noChangeShapeType="1" noTextEdit="1"/>
              </p:cNvSpPr>
              <p:nvPr/>
            </p:nvSpPr>
            <p:spPr>
              <a:xfrm>
                <a:off x="6305061" y="2194747"/>
                <a:ext cx="2686202" cy="369332"/>
              </a:xfrm>
              <a:prstGeom prst="rect">
                <a:avLst/>
              </a:prstGeom>
              <a:blipFill>
                <a:blip r:embed="rId8"/>
                <a:stretch>
                  <a:fillRect l="-1887"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6757EBF-A9FA-1C65-3E7D-587C2C3526CA}"/>
                  </a:ext>
                </a:extLst>
              </p:cNvPr>
              <p:cNvSpPr txBox="1"/>
              <p:nvPr/>
            </p:nvSpPr>
            <p:spPr>
              <a:xfrm>
                <a:off x="2526918" y="1166372"/>
                <a:ext cx="3763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oMath>
                  </m:oMathPara>
                </a14:m>
                <a:endParaRPr lang="en-US" sz="1800" dirty="0"/>
              </a:p>
            </p:txBody>
          </p:sp>
        </mc:Choice>
        <mc:Fallback xmlns="">
          <p:sp>
            <p:nvSpPr>
              <p:cNvPr id="17" name="TextBox 16">
                <a:extLst>
                  <a:ext uri="{FF2B5EF4-FFF2-40B4-BE49-F238E27FC236}">
                    <a16:creationId xmlns:a16="http://schemas.microsoft.com/office/drawing/2014/main" id="{86757EBF-A9FA-1C65-3E7D-587C2C3526CA}"/>
                  </a:ext>
                </a:extLst>
              </p:cNvPr>
              <p:cNvSpPr txBox="1">
                <a:spLocks noRot="1" noChangeAspect="1" noMove="1" noResize="1" noEditPoints="1" noAdjustHandles="1" noChangeArrowheads="1" noChangeShapeType="1" noTextEdit="1"/>
              </p:cNvSpPr>
              <p:nvPr/>
            </p:nvSpPr>
            <p:spPr>
              <a:xfrm>
                <a:off x="2526918" y="1166372"/>
                <a:ext cx="376303"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750F86-DAC5-8430-B572-9874C5FE58F7}"/>
                  </a:ext>
                </a:extLst>
              </p:cNvPr>
              <p:cNvSpPr txBox="1"/>
              <p:nvPr/>
            </p:nvSpPr>
            <p:spPr>
              <a:xfrm>
                <a:off x="5075162" y="1172051"/>
                <a:ext cx="3763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ea typeface="Cambria Math" panose="02040503050406030204" pitchFamily="18" charset="0"/>
                        </a:rPr>
                        <m:t>∝</m:t>
                      </m:r>
                    </m:oMath>
                  </m:oMathPara>
                </a14:m>
                <a:endParaRPr lang="en-US" sz="1800" dirty="0"/>
              </a:p>
            </p:txBody>
          </p:sp>
        </mc:Choice>
        <mc:Fallback xmlns="">
          <p:sp>
            <p:nvSpPr>
              <p:cNvPr id="18" name="TextBox 17">
                <a:extLst>
                  <a:ext uri="{FF2B5EF4-FFF2-40B4-BE49-F238E27FC236}">
                    <a16:creationId xmlns:a16="http://schemas.microsoft.com/office/drawing/2014/main" id="{1C750F86-DAC5-8430-B572-9874C5FE58F7}"/>
                  </a:ext>
                </a:extLst>
              </p:cNvPr>
              <p:cNvSpPr txBox="1">
                <a:spLocks noRot="1" noChangeAspect="1" noMove="1" noResize="1" noEditPoints="1" noAdjustHandles="1" noChangeArrowheads="1" noChangeShapeType="1" noTextEdit="1"/>
              </p:cNvSpPr>
              <p:nvPr/>
            </p:nvSpPr>
            <p:spPr>
              <a:xfrm>
                <a:off x="5075162" y="1172051"/>
                <a:ext cx="376303" cy="369332"/>
              </a:xfrm>
              <a:prstGeom prst="rect">
                <a:avLst/>
              </a:prstGeom>
              <a:blipFill>
                <a:blip r:embed="rId10"/>
                <a:stretch>
                  <a:fillRect/>
                </a:stretch>
              </a:blipFill>
            </p:spPr>
            <p:txBody>
              <a:bodyPr/>
              <a:lstStyle/>
              <a:p>
                <a:r>
                  <a:rPr lang="en-US">
                    <a:noFill/>
                  </a:rPr>
                  <a:t> </a:t>
                </a:r>
              </a:p>
            </p:txBody>
          </p:sp>
        </mc:Fallback>
      </mc:AlternateContent>
      <p:pic>
        <p:nvPicPr>
          <p:cNvPr id="19" name="Picture 2" descr="黑體01">
            <a:extLst>
              <a:ext uri="{FF2B5EF4-FFF2-40B4-BE49-F238E27FC236}">
                <a16:creationId xmlns:a16="http://schemas.microsoft.com/office/drawing/2014/main" id="{2EFBB3AF-1559-58D5-CA1D-A88EFC9FE2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314" t="6732" r="40863"/>
          <a:stretch>
            <a:fillRect/>
          </a:stretch>
        </p:blipFill>
        <p:spPr bwMode="auto">
          <a:xfrm>
            <a:off x="6109187" y="495085"/>
            <a:ext cx="2016224" cy="16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020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52797" y="4388733"/>
            <a:ext cx="5289971" cy="369332"/>
          </a:xfrm>
          <a:prstGeom prst="rect">
            <a:avLst/>
          </a:prstGeom>
          <a:noFill/>
          <a:ln w="9525">
            <a:noFill/>
            <a:miter lim="800000"/>
            <a:headEnd/>
            <a:tailEnd/>
          </a:ln>
        </p:spPr>
        <p:txBody>
          <a:bodyPr wrap="square">
            <a:spAutoFit/>
          </a:bodyPr>
          <a:lstStyle/>
          <a:p>
            <a:pPr eaLnBrk="0" hangingPunct="0">
              <a:defRPr/>
            </a:pPr>
            <a:r>
              <a:rPr kumimoji="0" lang="zh-TW" altLang="en-US" sz="1800" dirty="0">
                <a:latin typeface="+mn-ea"/>
                <a:ea typeface="+mn-ea"/>
              </a:rPr>
              <a:t>西元前五世紀， </a:t>
            </a:r>
            <a:r>
              <a:rPr kumimoji="0" lang="en-US" altLang="en-US" sz="1800" dirty="0">
                <a:ea typeface="+mn-ea"/>
                <a:cs typeface="Times New Roman" pitchFamily="18" charset="0"/>
              </a:rPr>
              <a:t>Democritus</a:t>
            </a:r>
            <a:r>
              <a:rPr kumimoji="0" lang="zh-TW" altLang="en-US" sz="1800" dirty="0">
                <a:ea typeface="+mn-ea"/>
                <a:cs typeface="Times New Roman" pitchFamily="18" charset="0"/>
              </a:rPr>
              <a:t> </a:t>
            </a:r>
            <a:r>
              <a:rPr kumimoji="0" lang="zh-TW" altLang="en-US" sz="1800" dirty="0">
                <a:latin typeface="+mn-ea"/>
                <a:ea typeface="+mn-ea"/>
              </a:rPr>
              <a:t>和 </a:t>
            </a:r>
            <a:r>
              <a:rPr kumimoji="0" lang="en-US" altLang="en-US" sz="1800" dirty="0">
                <a:ea typeface="+mn-ea"/>
                <a:cs typeface="Times New Roman" pitchFamily="18" charset="0"/>
              </a:rPr>
              <a:t>Leucippus</a:t>
            </a:r>
            <a:r>
              <a:rPr kumimoji="0" lang="en-US" altLang="en-US" sz="1800" dirty="0">
                <a:latin typeface="+mn-ea"/>
                <a:ea typeface="+mn-ea"/>
              </a:rPr>
              <a:t> </a:t>
            </a:r>
            <a:r>
              <a:rPr kumimoji="0" lang="zh-TW" altLang="en-US" sz="1800" dirty="0">
                <a:latin typeface="+mn-ea"/>
                <a:ea typeface="+mn-ea"/>
              </a:rPr>
              <a:t>提出：</a:t>
            </a:r>
            <a:endParaRPr kumimoji="0" lang="zh-TW" altLang="en-US" sz="1800" dirty="0">
              <a:solidFill>
                <a:srgbClr val="FF0000"/>
              </a:solidFill>
              <a:ea typeface="+mn-ea"/>
              <a:cs typeface="Times New Roman" pitchFamily="18" charset="0"/>
            </a:endParaRPr>
          </a:p>
        </p:txBody>
      </p:sp>
      <p:sp>
        <p:nvSpPr>
          <p:cNvPr id="3" name="矩形 2"/>
          <p:cNvSpPr/>
          <p:nvPr/>
        </p:nvSpPr>
        <p:spPr>
          <a:xfrm>
            <a:off x="1352797" y="4813069"/>
            <a:ext cx="7167405" cy="369332"/>
          </a:xfrm>
          <a:prstGeom prst="rect">
            <a:avLst/>
          </a:prstGeom>
        </p:spPr>
        <p:txBody>
          <a:bodyPr wrap="square">
            <a:spAutoFit/>
          </a:bodyPr>
          <a:lstStyle/>
          <a:p>
            <a:pPr eaLnBrk="0" hangingPunct="0">
              <a:defRPr/>
            </a:pPr>
            <a:r>
              <a:rPr kumimoji="0" lang="zh-TW" altLang="en-US" sz="1800" dirty="0">
                <a:latin typeface="+mn-ea"/>
              </a:rPr>
              <a:t>所有物質分割到最後，</a:t>
            </a:r>
            <a:r>
              <a:rPr kumimoji="0" lang="zh-TW" altLang="en-US" sz="1800" dirty="0">
                <a:latin typeface="+mn-ea"/>
                <a:ea typeface="新細明體" charset="0"/>
              </a:rPr>
              <a:t>將只有</a:t>
            </a:r>
            <a:r>
              <a:rPr kumimoji="0" lang="zh-TW" altLang="en-US" sz="1800" dirty="0">
                <a:latin typeface="+mn-ea"/>
                <a:ea typeface="新細明體" charset="0"/>
                <a:cs typeface="新細明體" charset="0"/>
              </a:rPr>
              <a:t>微小的、永恆不可分割的粒子。</a:t>
            </a:r>
            <a:endParaRPr kumimoji="0" lang="en-US" altLang="zh-TW" sz="1800" dirty="0">
              <a:latin typeface="+mn-ea"/>
              <a:ea typeface="新細明體" charset="0"/>
              <a:cs typeface="新細明體" charset="0"/>
            </a:endParaRPr>
          </a:p>
        </p:txBody>
      </p:sp>
      <p:sp>
        <p:nvSpPr>
          <p:cNvPr id="4" name="矩形 3"/>
          <p:cNvSpPr/>
          <p:nvPr/>
        </p:nvSpPr>
        <p:spPr>
          <a:xfrm>
            <a:off x="1352797" y="5277838"/>
            <a:ext cx="6502400" cy="368300"/>
          </a:xfrm>
          <a:prstGeom prst="rect">
            <a:avLst/>
          </a:prstGeom>
        </p:spPr>
        <p:txBody>
          <a:bodyPr>
            <a:spAutoFit/>
          </a:bodyPr>
          <a:lstStyle/>
          <a:p>
            <a:pPr eaLnBrk="0" hangingPunct="0">
              <a:defRPr/>
            </a:pPr>
            <a:r>
              <a:rPr kumimoji="0" lang="zh-TW" altLang="en-US" sz="1800" dirty="0">
                <a:latin typeface="+mn-ea"/>
                <a:ea typeface="新細明體" charset="0"/>
                <a:cs typeface="新細明體" charset="0"/>
              </a:rPr>
              <a:t>他們叫這粒子</a:t>
            </a:r>
            <a:r>
              <a:rPr kumimoji="0" lang="en-US" altLang="en-US" sz="1800" dirty="0">
                <a:ea typeface="新細明體" charset="0"/>
                <a:cs typeface="Times New Roman" pitchFamily="18" charset="0"/>
              </a:rPr>
              <a:t>Atom</a:t>
            </a:r>
            <a:r>
              <a:rPr kumimoji="0" lang="en-US" altLang="zh-TW" sz="1800" dirty="0">
                <a:latin typeface="+mn-ea"/>
                <a:ea typeface="新細明體" charset="0"/>
                <a:cs typeface="新細明體" charset="0"/>
              </a:rPr>
              <a:t>─</a:t>
            </a:r>
            <a:r>
              <a:rPr kumimoji="0" lang="zh-TW" altLang="en-US" sz="1800" dirty="0">
                <a:latin typeface="+mn-ea"/>
                <a:ea typeface="新細明體" charset="0"/>
                <a:cs typeface="新細明體" charset="0"/>
              </a:rPr>
              <a:t>原子，意思就是</a:t>
            </a:r>
            <a:r>
              <a:rPr kumimoji="0" lang="zh-TW" altLang="en-US" sz="1800" dirty="0">
                <a:solidFill>
                  <a:srgbClr val="FF0000"/>
                </a:solidFill>
                <a:latin typeface="+mn-ea"/>
                <a:ea typeface="新細明體" charset="0"/>
                <a:cs typeface="新細明體" charset="0"/>
              </a:rPr>
              <a:t>無法再分割</a:t>
            </a:r>
            <a:r>
              <a:rPr lang="en-GB" sz="1800" b="0" i="0" u="none" strike="noStrike" dirty="0">
                <a:solidFill>
                  <a:srgbClr val="FF0000"/>
                </a:solidFill>
                <a:effectLst/>
                <a:latin typeface="+mj-lt"/>
              </a:rPr>
              <a:t>indivisible</a:t>
            </a:r>
            <a:r>
              <a:rPr kumimoji="0" lang="zh-TW" altLang="en-US" sz="1800" dirty="0">
                <a:latin typeface="+mn-ea"/>
                <a:ea typeface="新細明體" charset="0"/>
                <a:cs typeface="新細明體" charset="0"/>
              </a:rPr>
              <a:t>。</a:t>
            </a:r>
            <a:endParaRPr lang="en-US" altLang="zh-TW" sz="1800" dirty="0">
              <a:cs typeface="Times New Roman" pitchFamily="18" charset="0"/>
            </a:endParaRP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9</a:t>
            </a:fld>
            <a:endParaRPr kumimoji="0" lang="en-US" altLang="zh-TW" sz="1400" dirty="0">
              <a:latin typeface="Tahoma" pitchFamily="34" charset="0"/>
            </a:endParaRPr>
          </a:p>
        </p:txBody>
      </p:sp>
      <p:sp>
        <p:nvSpPr>
          <p:cNvPr id="2" name="TextBox 1">
            <a:extLst>
              <a:ext uri="{FF2B5EF4-FFF2-40B4-BE49-F238E27FC236}">
                <a16:creationId xmlns:a16="http://schemas.microsoft.com/office/drawing/2014/main" id="{F54B642D-48C2-B9F1-7A9E-E273E9565916}"/>
              </a:ext>
            </a:extLst>
          </p:cNvPr>
          <p:cNvSpPr txBox="1"/>
          <p:nvPr/>
        </p:nvSpPr>
        <p:spPr>
          <a:xfrm>
            <a:off x="1357462" y="5760778"/>
            <a:ext cx="5289971" cy="369332"/>
          </a:xfrm>
          <a:prstGeom prst="rect">
            <a:avLst/>
          </a:prstGeom>
          <a:noFill/>
        </p:spPr>
        <p:txBody>
          <a:bodyPr wrap="square" rtlCol="0">
            <a:spAutoFit/>
          </a:bodyPr>
          <a:lstStyle/>
          <a:p>
            <a:pPr algn="l"/>
            <a:r>
              <a:rPr lang="en-US" sz="1800" dirty="0" err="1">
                <a:solidFill>
                  <a:srgbClr val="FF0000"/>
                </a:solidFill>
                <a:latin typeface="Cambria Math" panose="02040503050406030204" pitchFamily="18" charset="0"/>
              </a:rPr>
              <a:t>量子力學的量子Quantum指的就是</a:t>
            </a:r>
            <a:r>
              <a:rPr kumimoji="0" lang="zh-TW" altLang="en-US" sz="1800" dirty="0">
                <a:solidFill>
                  <a:srgbClr val="FF0000"/>
                </a:solidFill>
                <a:latin typeface="+mn-ea"/>
                <a:ea typeface="新細明體" charset="0"/>
                <a:cs typeface="新細明體" charset="0"/>
              </a:rPr>
              <a:t>無法再分割的。</a:t>
            </a:r>
            <a:endParaRPr lang="en-US" sz="1800" dirty="0">
              <a:solidFill>
                <a:srgbClr val="FF0000"/>
              </a:solidFill>
              <a:latin typeface="Cambria Math" panose="02040503050406030204" pitchFamily="18" charset="0"/>
            </a:endParaRPr>
          </a:p>
        </p:txBody>
      </p:sp>
      <p:pic>
        <p:nvPicPr>
          <p:cNvPr id="2050" name="Picture 2">
            <a:extLst>
              <a:ext uri="{FF2B5EF4-FFF2-40B4-BE49-F238E27FC236}">
                <a16:creationId xmlns:a16="http://schemas.microsoft.com/office/drawing/2014/main" id="{C6213025-6737-308D-F902-7D30DA4CC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572143"/>
            <a:ext cx="2258013" cy="30585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A59E33-DE68-113A-5A52-0AB3FA136C77}"/>
              </a:ext>
            </a:extLst>
          </p:cNvPr>
          <p:cNvSpPr txBox="1"/>
          <p:nvPr/>
        </p:nvSpPr>
        <p:spPr>
          <a:xfrm>
            <a:off x="2987313" y="3695294"/>
            <a:ext cx="3600400" cy="584775"/>
          </a:xfrm>
          <a:prstGeom prst="rect">
            <a:avLst/>
          </a:prstGeom>
          <a:noFill/>
        </p:spPr>
        <p:txBody>
          <a:bodyPr wrap="square">
            <a:spAutoFit/>
          </a:bodyPr>
          <a:lstStyle/>
          <a:p>
            <a:r>
              <a:rPr lang="en-US" sz="1600" dirty="0"/>
              <a:t>Born</a:t>
            </a:r>
            <a:r>
              <a:rPr lang="zh-TW" altLang="en-US" sz="1600" dirty="0"/>
              <a:t>   </a:t>
            </a:r>
            <a:r>
              <a:rPr lang="en-US" sz="1600" dirty="0"/>
              <a:t>460 BC</a:t>
            </a:r>
            <a:r>
              <a:rPr lang="zh-TW" altLang="en-US" sz="1600" dirty="0"/>
              <a:t>  </a:t>
            </a:r>
            <a:r>
              <a:rPr lang="en-US" sz="1600" dirty="0"/>
              <a:t>Abdera, Thrace</a:t>
            </a:r>
          </a:p>
          <a:p>
            <a:r>
              <a:rPr lang="en-US" sz="1600" dirty="0"/>
              <a:t>Died</a:t>
            </a:r>
            <a:r>
              <a:rPr lang="zh-TW" altLang="en-US" sz="1600" dirty="0"/>
              <a:t>   </a:t>
            </a:r>
            <a:r>
              <a:rPr lang="en-US" sz="1600" dirty="0"/>
              <a:t>370 BC (aged approximately 90)</a:t>
            </a:r>
          </a:p>
        </p:txBody>
      </p:sp>
    </p:spTree>
    <p:extLst>
      <p:ext uri="{BB962C8B-B14F-4D97-AF65-F5344CB8AC3E}">
        <p14:creationId xmlns:p14="http://schemas.microsoft.com/office/powerpoint/2010/main" val="31537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10A7E-D245-3564-0FBC-3B097F8C9E75}"/>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CFEB44D0-AA60-5B6A-FE39-F1F70783DDA6}"/>
              </a:ext>
            </a:extLst>
          </p:cNvPr>
          <p:cNvSpPr/>
          <p:nvPr/>
        </p:nvSpPr>
        <p:spPr>
          <a:xfrm>
            <a:off x="543451" y="290266"/>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8" name="Picture 2" descr="黑體01">
            <a:extLst>
              <a:ext uri="{FF2B5EF4-FFF2-40B4-BE49-F238E27FC236}">
                <a16:creationId xmlns:a16="http://schemas.microsoft.com/office/drawing/2014/main" id="{EDC24B83-110B-F2C2-4DDF-3A07E617D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4" t="6732" r="40863"/>
          <a:stretch>
            <a:fillRect/>
          </a:stretch>
        </p:blipFill>
        <p:spPr bwMode="auto">
          <a:xfrm>
            <a:off x="1112832" y="389875"/>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a:extLst>
              <a:ext uri="{FF2B5EF4-FFF2-40B4-BE49-F238E27FC236}">
                <a16:creationId xmlns:a16="http://schemas.microsoft.com/office/drawing/2014/main" id="{18041F52-D2C0-A9A4-527C-563FDC22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1617657" y="2477437"/>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2" descr="F15_05">
            <a:extLst>
              <a:ext uri="{FF2B5EF4-FFF2-40B4-BE49-F238E27FC236}">
                <a16:creationId xmlns:a16="http://schemas.microsoft.com/office/drawing/2014/main" id="{CDAE1E5D-8EA4-49F8-B25B-2962ECDC1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078"/>
          <a:stretch>
            <a:fillRect/>
          </a:stretch>
        </p:blipFill>
        <p:spPr bwMode="auto">
          <a:xfrm>
            <a:off x="681032" y="1597962"/>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a:extLst>
              <a:ext uri="{FF2B5EF4-FFF2-40B4-BE49-F238E27FC236}">
                <a16:creationId xmlns:a16="http://schemas.microsoft.com/office/drawing/2014/main" id="{0A31B4FB-C9AE-4032-D699-DE758369F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257294" y="389875"/>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6A480A3-C3BB-C8C5-503D-813EC44FD9D9}"/>
                  </a:ext>
                </a:extLst>
              </p:cNvPr>
              <p:cNvSpPr txBox="1"/>
              <p:nvPr/>
            </p:nvSpPr>
            <p:spPr>
              <a:xfrm>
                <a:off x="528244" y="3054721"/>
                <a:ext cx="8796095" cy="369332"/>
              </a:xfrm>
              <a:prstGeom prst="rect">
                <a:avLst/>
              </a:prstGeom>
              <a:noFill/>
            </p:spPr>
            <p:txBody>
              <a:bodyPr wrap="square" rtlCol="0">
                <a:spAutoFit/>
              </a:bodyPr>
              <a:lstStyle/>
              <a:p>
                <a:r>
                  <a:rPr lang="en-US" sz="1800" dirty="0"/>
                  <a:t>空腔輻射</a:t>
                </a:r>
                <a:r>
                  <a:rPr lang="en-TW" sz="1800"/>
                  <a:t>在盒子</a:t>
                </a:r>
                <a:r>
                  <a:rPr lang="en-GB" sz="1800" dirty="0" err="1"/>
                  <a:t>內</a:t>
                </a:r>
                <a:r>
                  <a:rPr lang="en-TW" sz="1800"/>
                  <a:t>待夠久，與</a:t>
                </a:r>
                <a:r>
                  <a:rPr lang="en-GB" sz="1800" dirty="0" err="1"/>
                  <a:t>溫度為</a:t>
                </a:r>
                <a14:m>
                  <m:oMath xmlns:m="http://schemas.openxmlformats.org/officeDocument/2006/math">
                    <m:r>
                      <a:rPr lang="en-US" sz="1800" b="0" i="1" dirty="0" smtClean="0">
                        <a:latin typeface="Cambria Math" panose="02040503050406030204" pitchFamily="18" charset="0"/>
                      </a:rPr>
                      <m:t>𝑇</m:t>
                    </m:r>
                  </m:oMath>
                </a14:m>
                <a:r>
                  <a:rPr lang="en-TW" sz="1800"/>
                  <a:t>器壁達成熱平衡</a:t>
                </a:r>
                <a:r>
                  <a:rPr lang="en-GB" sz="1800" dirty="0"/>
                  <a:t>，</a:t>
                </a:r>
                <a:endParaRPr lang="en-TW" sz="1800" dirty="0"/>
              </a:p>
            </p:txBody>
          </p:sp>
        </mc:Choice>
        <mc:Fallback xmlns="">
          <p:sp>
            <p:nvSpPr>
              <p:cNvPr id="7" name="TextBox 6">
                <a:extLst>
                  <a:ext uri="{FF2B5EF4-FFF2-40B4-BE49-F238E27FC236}">
                    <a16:creationId xmlns:a16="http://schemas.microsoft.com/office/drawing/2014/main" id="{46A480A3-C3BB-C8C5-503D-813EC44FD9D9}"/>
                  </a:ext>
                </a:extLst>
              </p:cNvPr>
              <p:cNvSpPr txBox="1">
                <a:spLocks noRot="1" noChangeAspect="1" noMove="1" noResize="1" noEditPoints="1" noAdjustHandles="1" noChangeArrowheads="1" noChangeShapeType="1" noTextEdit="1"/>
              </p:cNvSpPr>
              <p:nvPr/>
            </p:nvSpPr>
            <p:spPr>
              <a:xfrm>
                <a:off x="528244" y="3054721"/>
                <a:ext cx="8796095" cy="369332"/>
              </a:xfrm>
              <a:prstGeom prst="rect">
                <a:avLst/>
              </a:prstGeom>
              <a:blipFill>
                <a:blip r:embed="rId6"/>
                <a:stretch>
                  <a:fillRect l="-576" t="-6667" b="-2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3C2396A-16A2-690D-F7B4-E592C03936B4}"/>
              </a:ext>
            </a:extLst>
          </p:cNvPr>
          <p:cNvSpPr txBox="1"/>
          <p:nvPr/>
        </p:nvSpPr>
        <p:spPr>
          <a:xfrm>
            <a:off x="547581" y="3447869"/>
            <a:ext cx="7761702" cy="369332"/>
          </a:xfrm>
          <a:prstGeom prst="rect">
            <a:avLst/>
          </a:prstGeom>
          <a:noFill/>
        </p:spPr>
        <p:txBody>
          <a:bodyPr wrap="square">
            <a:spAutoFit/>
          </a:bodyPr>
          <a:lstStyle/>
          <a:p>
            <a:r>
              <a:rPr lang="en-GB" sz="1800" dirty="0"/>
              <a:t>Max </a:t>
            </a:r>
            <a:r>
              <a:rPr lang="en-GB" sz="1800" dirty="0" err="1"/>
              <a:t>Planck假設器壁上原子的熱擾動，以大量帶電簡諧振盪器SHO近似</a:t>
            </a:r>
            <a:r>
              <a:rPr lang="en-TW" sz="1800"/>
              <a:t>。</a:t>
            </a:r>
            <a:endParaRPr lang="en-US" sz="1800" dirty="0"/>
          </a:p>
        </p:txBody>
      </p:sp>
      <p:sp>
        <p:nvSpPr>
          <p:cNvPr id="11" name="TextBox 10">
            <a:extLst>
              <a:ext uri="{FF2B5EF4-FFF2-40B4-BE49-F238E27FC236}">
                <a16:creationId xmlns:a16="http://schemas.microsoft.com/office/drawing/2014/main" id="{C4CC45BC-93E9-7884-B6CE-3DA0AA206619}"/>
              </a:ext>
            </a:extLst>
          </p:cNvPr>
          <p:cNvSpPr txBox="1"/>
          <p:nvPr/>
        </p:nvSpPr>
        <p:spPr>
          <a:xfrm>
            <a:off x="528244" y="4866890"/>
            <a:ext cx="7781038" cy="369332"/>
          </a:xfrm>
          <a:prstGeom prst="rect">
            <a:avLst/>
          </a:prstGeom>
          <a:noFill/>
        </p:spPr>
        <p:txBody>
          <a:bodyPr wrap="square" rtlCol="0">
            <a:spAutoFit/>
          </a:bodyPr>
          <a:lstStyle/>
          <a:p>
            <a:pPr algn="l"/>
            <a:r>
              <a:rPr lang="en-US" sz="1800" dirty="0" err="1">
                <a:latin typeface="Cambria Math" panose="02040503050406030204" pitchFamily="18" charset="0"/>
              </a:rPr>
              <a:t>更重要的理由是熱平衡只與溫度有關，與系統的細節無關</a:t>
            </a:r>
            <a:r>
              <a:rPr lang="en-US"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CDF067-B720-93FD-54DE-19BE25F43ADC}"/>
                  </a:ext>
                </a:extLst>
              </p:cNvPr>
              <p:cNvSpPr txBox="1"/>
              <p:nvPr/>
            </p:nvSpPr>
            <p:spPr>
              <a:xfrm>
                <a:off x="528244" y="5260038"/>
                <a:ext cx="8292228" cy="369332"/>
              </a:xfrm>
              <a:prstGeom prst="rect">
                <a:avLst/>
              </a:prstGeom>
              <a:noFill/>
            </p:spPr>
            <p:txBody>
              <a:bodyPr wrap="square" rtlCol="0">
                <a:spAutoFit/>
              </a:bodyPr>
              <a:lstStyle/>
              <a:p>
                <a:r>
                  <a:rPr lang="en-TW" sz="1800"/>
                  <a:t>與</a:t>
                </a:r>
                <a:r>
                  <a:rPr lang="en-GB" sz="1800" dirty="0" err="1"/>
                  <a:t>溫度</a:t>
                </a:r>
                <a:r>
                  <a:rPr lang="en-GB" sz="1800" dirty="0"/>
                  <a:t>為</a:t>
                </a:r>
                <a14:m>
                  <m:oMath xmlns:m="http://schemas.openxmlformats.org/officeDocument/2006/math">
                    <m:r>
                      <a:rPr lang="en-US" sz="1800" b="0" i="1" dirty="0" smtClean="0">
                        <a:latin typeface="Cambria Math" panose="02040503050406030204" pitchFamily="18" charset="0"/>
                      </a:rPr>
                      <m:t>𝑇</m:t>
                    </m:r>
                  </m:oMath>
                </a14:m>
                <a:r>
                  <a:rPr lang="en-GB" sz="1800" dirty="0" err="1"/>
                  <a:t>的</a:t>
                </a:r>
                <a:r>
                  <a:rPr lang="en-TW" sz="1800"/>
                  <a:t>器壁</a:t>
                </a:r>
                <a:r>
                  <a:rPr lang="en-GB" sz="1800" dirty="0" err="1"/>
                  <a:t>環境</a:t>
                </a:r>
                <a:r>
                  <a:rPr lang="en-TW" sz="1800"/>
                  <a:t>達成熱平衡</a:t>
                </a:r>
                <a:r>
                  <a:rPr lang="en-GB" sz="1800" dirty="0"/>
                  <a:t>，等同於</a:t>
                </a:r>
                <a:r>
                  <a:rPr lang="en-TW" sz="1800"/>
                  <a:t>與</a:t>
                </a:r>
                <a:r>
                  <a:rPr lang="en-GB" sz="1800" dirty="0" err="1"/>
                  <a:t>溫度</a:t>
                </a:r>
                <a:r>
                  <a:rPr lang="en-GB" sz="1800" dirty="0"/>
                  <a:t>為</a:t>
                </a:r>
                <a14:m>
                  <m:oMath xmlns:m="http://schemas.openxmlformats.org/officeDocument/2006/math">
                    <m:r>
                      <a:rPr lang="en-US" sz="1800" i="1" dirty="0">
                        <a:latin typeface="Cambria Math" panose="02040503050406030204" pitchFamily="18" charset="0"/>
                      </a:rPr>
                      <m:t>𝑇</m:t>
                    </m:r>
                  </m:oMath>
                </a14:m>
                <a:r>
                  <a:rPr lang="en-GB" sz="1800" dirty="0"/>
                  <a:t>的大量SHO</a:t>
                </a:r>
                <a:r>
                  <a:rPr lang="en-GB" sz="1800" dirty="0" err="1"/>
                  <a:t>達成熱平衡</a:t>
                </a:r>
                <a:r>
                  <a:rPr lang="en-GB" sz="1800" dirty="0"/>
                  <a:t>。</a:t>
                </a:r>
                <a:endParaRPr lang="en-TW" sz="1800" dirty="0"/>
              </a:p>
            </p:txBody>
          </p:sp>
        </mc:Choice>
        <mc:Fallback xmlns="">
          <p:sp>
            <p:nvSpPr>
              <p:cNvPr id="12" name="TextBox 11">
                <a:extLst>
                  <a:ext uri="{FF2B5EF4-FFF2-40B4-BE49-F238E27FC236}">
                    <a16:creationId xmlns:a16="http://schemas.microsoft.com/office/drawing/2014/main" id="{25CDF067-B720-93FD-54DE-19BE25F43ADC}"/>
                  </a:ext>
                </a:extLst>
              </p:cNvPr>
              <p:cNvSpPr txBox="1">
                <a:spLocks noRot="1" noChangeAspect="1" noMove="1" noResize="1" noEditPoints="1" noAdjustHandles="1" noChangeArrowheads="1" noChangeShapeType="1" noTextEdit="1"/>
              </p:cNvSpPr>
              <p:nvPr/>
            </p:nvSpPr>
            <p:spPr>
              <a:xfrm>
                <a:off x="528244" y="5260038"/>
                <a:ext cx="8292228" cy="369332"/>
              </a:xfrm>
              <a:prstGeom prst="rect">
                <a:avLst/>
              </a:prstGeom>
              <a:blipFill>
                <a:blip r:embed="rId7"/>
                <a:stretch>
                  <a:fillRect l="-612" t="-10000" b="-23333"/>
                </a:stretch>
              </a:blipFill>
            </p:spPr>
            <p:txBody>
              <a:bodyPr/>
              <a:lstStyle/>
              <a:p>
                <a:r>
                  <a:rPr lang="en-US">
                    <a:noFill/>
                  </a:rPr>
                  <a:t> </a:t>
                </a:r>
              </a:p>
            </p:txBody>
          </p:sp>
        </mc:Fallback>
      </mc:AlternateContent>
      <p:pic>
        <p:nvPicPr>
          <p:cNvPr id="5" name="Picture 5" descr="heat4">
            <a:extLst>
              <a:ext uri="{FF2B5EF4-FFF2-40B4-BE49-F238E27FC236}">
                <a16:creationId xmlns:a16="http://schemas.microsoft.com/office/drawing/2014/main" id="{E1B35809-49BB-4D32-9B98-EC725BE660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2122" t="12842" r="61691" b="7655"/>
          <a:stretch/>
        </p:blipFill>
        <p:spPr bwMode="auto">
          <a:xfrm>
            <a:off x="4428432" y="283864"/>
            <a:ext cx="2109837" cy="188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3FF840E-ACA3-8E7C-7692-A5000F58EA05}"/>
              </a:ext>
            </a:extLst>
          </p:cNvPr>
          <p:cNvSpPr txBox="1"/>
          <p:nvPr/>
        </p:nvSpPr>
        <p:spPr>
          <a:xfrm>
            <a:off x="553119" y="3877068"/>
            <a:ext cx="4382840" cy="369332"/>
          </a:xfrm>
          <a:prstGeom prst="rect">
            <a:avLst/>
          </a:prstGeom>
          <a:noFill/>
        </p:spPr>
        <p:txBody>
          <a:bodyPr wrap="square" rtlCol="0">
            <a:spAutoFit/>
          </a:bodyPr>
          <a:lstStyle/>
          <a:p>
            <a:pPr algn="l"/>
            <a:r>
              <a:rPr lang="en-US" sz="1800" dirty="0" err="1">
                <a:latin typeface="Cambria Math" panose="02040503050406030204" pitchFamily="18" charset="0"/>
              </a:rPr>
              <a:t>事實非常接近</a:t>
            </a:r>
            <a:r>
              <a:rPr lang="en-US" sz="1800" dirty="0">
                <a:latin typeface="Cambria Math" panose="02040503050406030204" pitchFamily="18" charset="0"/>
              </a:rPr>
              <a:t>。</a:t>
            </a:r>
          </a:p>
        </p:txBody>
      </p:sp>
      <p:pic>
        <p:nvPicPr>
          <p:cNvPr id="1028" name="Picture 4" descr="Max Planck">
            <a:extLst>
              <a:ext uri="{FF2B5EF4-FFF2-40B4-BE49-F238E27FC236}">
                <a16:creationId xmlns:a16="http://schemas.microsoft.com/office/drawing/2014/main" id="{9D14C6E5-0FBD-F24A-EDFD-D56551FBD8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1488" y="321590"/>
            <a:ext cx="1994967" cy="277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2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2291-6010-7F37-6B05-45064C14EC0F}"/>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D821B0AD-90F5-EDB3-D94B-D7E4BE8875DE}"/>
              </a:ext>
            </a:extLst>
          </p:cNvPr>
          <p:cNvSpPr/>
          <p:nvPr/>
        </p:nvSpPr>
        <p:spPr>
          <a:xfrm>
            <a:off x="543450" y="118335"/>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8" name="Picture 2" descr="黑體01">
            <a:extLst>
              <a:ext uri="{FF2B5EF4-FFF2-40B4-BE49-F238E27FC236}">
                <a16:creationId xmlns:a16="http://schemas.microsoft.com/office/drawing/2014/main" id="{EA178ECA-356F-FCD2-8883-FDDDA579A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4" t="6732" r="40863"/>
          <a:stretch>
            <a:fillRect/>
          </a:stretch>
        </p:blipFill>
        <p:spPr bwMode="auto">
          <a:xfrm>
            <a:off x="1112831" y="217944"/>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a:extLst>
              <a:ext uri="{FF2B5EF4-FFF2-40B4-BE49-F238E27FC236}">
                <a16:creationId xmlns:a16="http://schemas.microsoft.com/office/drawing/2014/main" id="{662C6E03-9E49-D24E-79B7-83276B7E4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1617656" y="2305506"/>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9">
            <a:extLst>
              <a:ext uri="{FF2B5EF4-FFF2-40B4-BE49-F238E27FC236}">
                <a16:creationId xmlns:a16="http://schemas.microsoft.com/office/drawing/2014/main" id="{B16F13A8-0220-2AF9-4A8B-FFB47A91F6D3}"/>
              </a:ext>
            </a:extLst>
          </p:cNvPr>
          <p:cNvSpPr txBox="1">
            <a:spLocks noChangeArrowheads="1"/>
          </p:cNvSpPr>
          <p:nvPr/>
        </p:nvSpPr>
        <p:spPr bwMode="auto">
          <a:xfrm>
            <a:off x="516614" y="4140320"/>
            <a:ext cx="8509753"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zh-TW" altLang="en-US" sz="1800" dirty="0">
                <a:latin typeface="Times New Roman" panose="02020603050405020304" pitchFamily="18" charset="0"/>
                <a:cs typeface="Times New Roman" panose="02020603050405020304" pitchFamily="18" charset="0"/>
              </a:rPr>
              <a:t>平衡的條件是</a:t>
            </a:r>
            <a:r>
              <a:rPr lang="en-US" altLang="zh-TW" sz="1800" dirty="0">
                <a:latin typeface="Times New Roman" panose="02020603050405020304" pitchFamily="18" charset="0"/>
                <a:cs typeface="Times New Roman" panose="02020603050405020304" pitchFamily="18" charset="0"/>
              </a:rPr>
              <a:t>SHO</a:t>
            </a:r>
            <a:r>
              <a:rPr lang="zh-TW" altLang="en-US" sz="1800" dirty="0">
                <a:latin typeface="Times New Roman" panose="02020603050405020304" pitchFamily="18" charset="0"/>
                <a:cs typeface="Times New Roman" panose="02020603050405020304" pitchFamily="18" charset="0"/>
              </a:rPr>
              <a:t>振盪放光發射的能量，等於它吸收的空腔輻射能量！</a:t>
            </a:r>
            <a:endParaRPr lang="zh-TW" altLang="en-US" sz="1800" dirty="0">
              <a:cs typeface="Times New Roman" pitchFamily="18" charset="0"/>
            </a:endParaRPr>
          </a:p>
        </p:txBody>
      </p:sp>
      <p:pic>
        <p:nvPicPr>
          <p:cNvPr id="103432" name="Picture 2" descr="F15_05">
            <a:extLst>
              <a:ext uri="{FF2B5EF4-FFF2-40B4-BE49-F238E27FC236}">
                <a16:creationId xmlns:a16="http://schemas.microsoft.com/office/drawing/2014/main" id="{442D056B-3AA6-AEC4-43C1-11FC82523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078"/>
          <a:stretch>
            <a:fillRect/>
          </a:stretch>
        </p:blipFill>
        <p:spPr bwMode="auto">
          <a:xfrm>
            <a:off x="681031" y="1426031"/>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a:extLst>
              <a:ext uri="{FF2B5EF4-FFF2-40B4-BE49-F238E27FC236}">
                <a16:creationId xmlns:a16="http://schemas.microsoft.com/office/drawing/2014/main" id="{0F0124C8-2FF6-AF7D-3D76-9F91B0EA2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257293" y="217944"/>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00F709-81AB-4DE7-F8B6-0B62C49750B9}"/>
              </a:ext>
            </a:extLst>
          </p:cNvPr>
          <p:cNvSpPr txBox="1"/>
          <p:nvPr/>
        </p:nvSpPr>
        <p:spPr>
          <a:xfrm>
            <a:off x="528243" y="3401510"/>
            <a:ext cx="7572149" cy="369332"/>
          </a:xfrm>
          <a:prstGeom prst="rect">
            <a:avLst/>
          </a:prstGeom>
          <a:noFill/>
        </p:spPr>
        <p:txBody>
          <a:bodyPr wrap="square" rtlCol="0">
            <a:spAutoFit/>
          </a:bodyPr>
          <a:lstStyle/>
          <a:p>
            <a:r>
              <a:rPr lang="en-GB" sz="1800" dirty="0" err="1"/>
              <a:t>簡諧振盪器因帶電，振盪時會發出輻射</a:t>
            </a:r>
            <a:r>
              <a:rPr lang="en-GB" sz="1800" dirty="0"/>
              <a:t>。</a:t>
            </a:r>
            <a:endParaRPr lang="en-TW" sz="1800" dirty="0"/>
          </a:p>
        </p:txBody>
      </p:sp>
      <mc:AlternateContent xmlns:mc="http://schemas.openxmlformats.org/markup-compatibility/2006" xmlns:a14="http://schemas.microsoft.com/office/drawing/2010/main">
        <mc:Choice Requires="a14">
          <p:sp>
            <p:nvSpPr>
              <p:cNvPr id="8" name="文字方塊 12">
                <a:extLst>
                  <a:ext uri="{FF2B5EF4-FFF2-40B4-BE49-F238E27FC236}">
                    <a16:creationId xmlns:a16="http://schemas.microsoft.com/office/drawing/2014/main" id="{A2F9B240-5A39-AD79-6C5D-58EB14EA0E66}"/>
                  </a:ext>
                </a:extLst>
              </p:cNvPr>
              <p:cNvSpPr txBox="1"/>
              <p:nvPr/>
            </p:nvSpPr>
            <p:spPr>
              <a:xfrm>
                <a:off x="1517784" y="5532091"/>
                <a:ext cx="2527019"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𝑢</m:t>
                      </m:r>
                      <m:d>
                        <m:dPr>
                          <m:ctrlPr>
                            <a:rPr lang="en-US" altLang="zh-TW" sz="1800" b="0" i="1" smtClean="0">
                              <a:latin typeface="Cambria Math" panose="02040503050406030204" pitchFamily="18" charset="0"/>
                              <a:ea typeface="Cambria Math"/>
                            </a:rPr>
                          </m:ctrlPr>
                        </m:dPr>
                        <m:e>
                          <m:r>
                            <a:rPr lang="en-US" altLang="zh-TW" sz="1800" i="1">
                              <a:latin typeface="Cambria Math" panose="02040503050406030204" pitchFamily="18" charset="0"/>
                              <a:ea typeface="Cambria Math" panose="02040503050406030204" pitchFamily="18" charset="0"/>
                            </a:rPr>
                            <m:t>𝜈</m:t>
                          </m:r>
                        </m:e>
                      </m:d>
                      <m:r>
                        <a:rPr lang="en-US" altLang="zh-TW" sz="1800" i="1" smtClean="0">
                          <a:latin typeface="Cambria Math"/>
                          <a:ea typeface="Cambria Math"/>
                        </a:rPr>
                        <m:t>𝑑</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𝐸</m:t>
                      </m:r>
                      <m:r>
                        <a:rPr lang="en-US" altLang="zh-TW" sz="180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8</m:t>
                          </m:r>
                          <m:r>
                            <a:rPr lang="zh-TW" altLang="en-US" sz="1800" i="1">
                              <a:latin typeface="Cambria Math"/>
                              <a:ea typeface="Cambria Math"/>
                            </a:rPr>
                            <m:t>𝜋</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2</m:t>
                              </m:r>
                            </m:sup>
                          </m:sSup>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𝑐</m:t>
                              </m:r>
                            </m:e>
                            <m:sup>
                              <m:r>
                                <a:rPr lang="en-US" altLang="zh-TW" sz="1800" b="0" i="1" smtClean="0">
                                  <a:latin typeface="Cambria Math" panose="02040503050406030204" pitchFamily="18" charset="0"/>
                                  <a:ea typeface="Cambria Math"/>
                                </a:rPr>
                                <m:t>3</m:t>
                              </m:r>
                            </m:sup>
                          </m:sSup>
                        </m:den>
                      </m:f>
                      <m:r>
                        <a:rPr lang="en-US" altLang="zh-TW" sz="1800" i="1">
                          <a:latin typeface="Cambria Math"/>
                          <a:ea typeface="Cambria Math"/>
                        </a:rPr>
                        <m:t>𝑑</m:t>
                      </m:r>
                      <m:r>
                        <a:rPr lang="en-US" altLang="zh-TW" sz="1800" i="1">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8" name="文字方塊 12">
                <a:extLst>
                  <a:ext uri="{FF2B5EF4-FFF2-40B4-BE49-F238E27FC236}">
                    <a16:creationId xmlns:a16="http://schemas.microsoft.com/office/drawing/2014/main" id="{A2F9B240-5A39-AD79-6C5D-58EB14EA0E66}"/>
                  </a:ext>
                </a:extLst>
              </p:cNvPr>
              <p:cNvSpPr txBox="1">
                <a:spLocks noRot="1" noChangeAspect="1" noMove="1" noResize="1" noEditPoints="1" noAdjustHandles="1" noChangeArrowheads="1" noChangeShapeType="1" noTextEdit="1"/>
              </p:cNvSpPr>
              <p:nvPr/>
            </p:nvSpPr>
            <p:spPr>
              <a:xfrm>
                <a:off x="1517784" y="5532091"/>
                <a:ext cx="2527019" cy="6650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DD2E5F-B55C-70D5-9288-2181DCF262B8}"/>
                  </a:ext>
                </a:extLst>
              </p:cNvPr>
              <p:cNvSpPr txBox="1"/>
              <p:nvPr/>
            </p:nvSpPr>
            <p:spPr>
              <a:xfrm>
                <a:off x="537912" y="5093651"/>
                <a:ext cx="8776758" cy="369332"/>
              </a:xfrm>
              <a:prstGeom prst="rect">
                <a:avLst/>
              </a:prstGeom>
              <a:noFill/>
            </p:spPr>
            <p:txBody>
              <a:bodyPr wrap="square">
                <a:spAutoFit/>
              </a:bodyPr>
              <a:lstStyle/>
              <a:p>
                <a:r>
                  <a:rPr lang="zh-TW" altLang="en-US" sz="1800" dirty="0"/>
                  <a:t>空腔輻射能量密度</a:t>
                </a:r>
                <a14:m>
                  <m:oMath xmlns:m="http://schemas.openxmlformats.org/officeDocument/2006/math">
                    <m:r>
                      <a:rPr lang="en-US" altLang="zh-TW" sz="1800" i="1">
                        <a:latin typeface="Cambria Math" panose="02040503050406030204" pitchFamily="18" charset="0"/>
                        <a:ea typeface="Cambria Math"/>
                      </a:rPr>
                      <m:t>𝑢</m:t>
                    </m:r>
                    <m:d>
                      <m:dPr>
                        <m:ctrlPr>
                          <a:rPr lang="en-US" altLang="zh-TW" sz="1800" i="1">
                            <a:latin typeface="Cambria Math" panose="02040503050406030204" pitchFamily="18" charset="0"/>
                            <a:ea typeface="Cambria Math"/>
                          </a:rPr>
                        </m:ctrlPr>
                      </m:dPr>
                      <m:e>
                        <m:r>
                          <a:rPr lang="en-US" altLang="zh-TW" sz="1800" i="1">
                            <a:latin typeface="Cambria Math" panose="02040503050406030204" pitchFamily="18" charset="0"/>
                            <a:ea typeface="Cambria Math" panose="02040503050406030204" pitchFamily="18" charset="0"/>
                          </a:rPr>
                          <m:t>𝜈</m:t>
                        </m:r>
                      </m:e>
                    </m:d>
                  </m:oMath>
                </a14:m>
                <a:r>
                  <a:rPr lang="zh-TW" altLang="en-US" sz="1800" dirty="0"/>
                  <a:t>，正比於</a:t>
                </a:r>
                <a:r>
                  <a:rPr lang="en-GB" sz="1800" dirty="0"/>
                  <a:t>溫度</a:t>
                </a:r>
                <a14:m>
                  <m:oMath xmlns:m="http://schemas.openxmlformats.org/officeDocument/2006/math">
                    <m:r>
                      <a:rPr lang="en-US" sz="1800" i="1" dirty="0">
                        <a:latin typeface="Cambria Math" panose="02040503050406030204" pitchFamily="18" charset="0"/>
                      </a:rPr>
                      <m:t>𝑇</m:t>
                    </m:r>
                  </m:oMath>
                </a14:m>
                <a:r>
                  <a:rPr lang="zh-TW" altLang="en-US" sz="1800" dirty="0"/>
                  <a:t>時，頻率為</a:t>
                </a:r>
                <a14:m>
                  <m:oMath xmlns:m="http://schemas.openxmlformats.org/officeDocument/2006/math">
                    <m:r>
                      <a:rPr lang="zh-TW" altLang="en-US" sz="1800" i="1" smtClean="0">
                        <a:latin typeface="Cambria Math" panose="02040503050406030204" pitchFamily="18" charset="0"/>
                      </a:rPr>
                      <m:t>𝜈</m:t>
                    </m:r>
                  </m:oMath>
                </a14:m>
                <a:r>
                  <a:rPr lang="zh-TW" altLang="en-US" sz="1800" dirty="0"/>
                  <a:t>的簡諧振盪器的平均能量</a:t>
                </a:r>
                <a14:m>
                  <m:oMath xmlns:m="http://schemas.openxmlformats.org/officeDocument/2006/math">
                    <m:r>
                      <a:rPr lang="en-US" altLang="zh-TW" sz="1800" i="1">
                        <a:latin typeface="Cambria Math" panose="02040503050406030204" pitchFamily="18" charset="0"/>
                        <a:ea typeface="Cambria Math"/>
                      </a:rPr>
                      <m:t>𝐸</m:t>
                    </m:r>
                    <m:d>
                      <m:dPr>
                        <m:ctrlPr>
                          <a:rPr lang="en-US" altLang="zh-TW" sz="180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𝑇</m:t>
                        </m:r>
                        <m:r>
                          <a:rPr lang="en-US" altLang="zh-TW" sz="1800" b="0" i="1" smtClean="0">
                            <a:latin typeface="Cambria Math" panose="02040503050406030204" pitchFamily="18" charset="0"/>
                            <a:ea typeface="Cambria Math"/>
                          </a:rPr>
                          <m:t>,</m:t>
                        </m:r>
                        <m:r>
                          <a:rPr lang="en-US" altLang="zh-TW" sz="1800" b="0" i="1" smtClean="0">
                            <a:latin typeface="Cambria Math" panose="02040503050406030204" pitchFamily="18" charset="0"/>
                            <a:ea typeface="Cambria Math" panose="02040503050406030204" pitchFamily="18" charset="0"/>
                          </a:rPr>
                          <m:t>𝜈</m:t>
                        </m:r>
                      </m:e>
                    </m:d>
                  </m:oMath>
                </a14:m>
                <a:r>
                  <a:rPr lang="zh-TW" altLang="en-US" sz="1800" dirty="0"/>
                  <a:t>。</a:t>
                </a:r>
                <a:endParaRPr lang="en-US" sz="1800" dirty="0"/>
              </a:p>
            </p:txBody>
          </p:sp>
        </mc:Choice>
        <mc:Fallback xmlns="">
          <p:sp>
            <p:nvSpPr>
              <p:cNvPr id="15" name="TextBox 14">
                <a:extLst>
                  <a:ext uri="{FF2B5EF4-FFF2-40B4-BE49-F238E27FC236}">
                    <a16:creationId xmlns:a16="http://schemas.microsoft.com/office/drawing/2014/main" id="{0CDD2E5F-B55C-70D5-9288-2181DCF262B8}"/>
                  </a:ext>
                </a:extLst>
              </p:cNvPr>
              <p:cNvSpPr txBox="1">
                <a:spLocks noRot="1" noChangeAspect="1" noMove="1" noResize="1" noEditPoints="1" noAdjustHandles="1" noChangeArrowheads="1" noChangeShapeType="1" noTextEdit="1"/>
              </p:cNvSpPr>
              <p:nvPr/>
            </p:nvSpPr>
            <p:spPr>
              <a:xfrm>
                <a:off x="537912" y="5093651"/>
                <a:ext cx="8776758" cy="369332"/>
              </a:xfrm>
              <a:prstGeom prst="rect">
                <a:avLst/>
              </a:prstGeom>
              <a:blipFill>
                <a:blip r:embed="rId7"/>
                <a:stretch>
                  <a:fillRect l="-578"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8">
                <a:extLst>
                  <a:ext uri="{FF2B5EF4-FFF2-40B4-BE49-F238E27FC236}">
                    <a16:creationId xmlns:a16="http://schemas.microsoft.com/office/drawing/2014/main" id="{B70B0B9D-0269-A621-074E-84F57508712B}"/>
                  </a:ext>
                </a:extLst>
              </p:cNvPr>
              <p:cNvSpPr txBox="1">
                <a:spLocks noChangeArrowheads="1"/>
              </p:cNvSpPr>
              <p:nvPr/>
            </p:nvSpPr>
            <p:spPr bwMode="auto">
              <a:xfrm>
                <a:off x="537912" y="6283459"/>
                <a:ext cx="81683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根據能量均分原理，簡諧振盪器在熱平衡時，平均能量</a:t>
                </a:r>
                <a14:m>
                  <m:oMath xmlns:m="http://schemas.openxmlformats.org/officeDocument/2006/math">
                    <m:r>
                      <a:rPr lang="en-US" altLang="zh-TW" sz="1800" i="1">
                        <a:latin typeface="Cambria Math" panose="02040503050406030204" pitchFamily="18" charset="0"/>
                        <a:ea typeface="Cambria Math"/>
                      </a:rPr>
                      <m:t>𝐸</m:t>
                    </m:r>
                    <m:d>
                      <m:dPr>
                        <m:ctrlPr>
                          <a:rPr lang="en-US" altLang="zh-TW" sz="1800" i="1">
                            <a:latin typeface="Cambria Math" panose="02040503050406030204" pitchFamily="18" charset="0"/>
                            <a:ea typeface="Cambria Math"/>
                          </a:rPr>
                        </m:ctrlPr>
                      </m:dPr>
                      <m:e>
                        <m:r>
                          <a:rPr lang="en-US" altLang="zh-TW" sz="1800" i="1">
                            <a:latin typeface="Cambria Math" panose="02040503050406030204" pitchFamily="18" charset="0"/>
                            <a:ea typeface="Cambria Math"/>
                          </a:rPr>
                          <m:t>𝑇</m:t>
                        </m:r>
                        <m:r>
                          <a:rPr lang="en-US" altLang="zh-TW" sz="1800" i="1">
                            <a:latin typeface="Cambria Math" panose="02040503050406030204" pitchFamily="18" charset="0"/>
                            <a:ea typeface="Cambria Math"/>
                          </a:rPr>
                          <m:t>,</m:t>
                        </m:r>
                        <m:r>
                          <a:rPr lang="en-US" altLang="zh-TW" sz="1800" i="1">
                            <a:latin typeface="Cambria Math" panose="02040503050406030204" pitchFamily="18" charset="0"/>
                            <a:ea typeface="Cambria Math" panose="02040503050406030204" pitchFamily="18" charset="0"/>
                          </a:rPr>
                          <m:t>𝜈</m:t>
                        </m:r>
                      </m:e>
                    </m:d>
                  </m:oMath>
                </a14:m>
                <a:r>
                  <a:rPr lang="zh-TW" altLang="en-US" sz="1800" dirty="0"/>
                  <a:t>等於𝑘𝑇</a:t>
                </a:r>
                <a:r>
                  <a:rPr lang="zh-TW" altLang="en-US" sz="1800" dirty="0">
                    <a:cs typeface="Times New Roman" pitchFamily="18" charset="0"/>
                  </a:rPr>
                  <a:t>！</a:t>
                </a:r>
              </a:p>
            </p:txBody>
          </p:sp>
        </mc:Choice>
        <mc:Fallback xmlns="">
          <p:sp>
            <p:nvSpPr>
              <p:cNvPr id="16" name="Text Box 8">
                <a:extLst>
                  <a:ext uri="{FF2B5EF4-FFF2-40B4-BE49-F238E27FC236}">
                    <a16:creationId xmlns:a16="http://schemas.microsoft.com/office/drawing/2014/main" id="{B70B0B9D-0269-A621-074E-84F57508712B}"/>
                  </a:ext>
                </a:extLst>
              </p:cNvPr>
              <p:cNvSpPr txBox="1">
                <a:spLocks noRot="1" noChangeAspect="1" noMove="1" noResize="1" noEditPoints="1" noAdjustHandles="1" noChangeArrowheads="1" noChangeShapeType="1" noTextEdit="1"/>
              </p:cNvSpPr>
              <p:nvPr/>
            </p:nvSpPr>
            <p:spPr bwMode="auto">
              <a:xfrm>
                <a:off x="537912" y="6283459"/>
                <a:ext cx="8168370" cy="369332"/>
              </a:xfrm>
              <a:prstGeom prst="rect">
                <a:avLst/>
              </a:prstGeom>
              <a:blipFill>
                <a:blip r:embed="rId8"/>
                <a:stretch>
                  <a:fillRect l="-621"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7" name="Picture 15" descr="http://www.canadaconnects.ca/_quantumphysics/photos/bb_vs_temp.jpg">
            <a:extLst>
              <a:ext uri="{FF2B5EF4-FFF2-40B4-BE49-F238E27FC236}">
                <a16:creationId xmlns:a16="http://schemas.microsoft.com/office/drawing/2014/main" id="{2700CEA0-43D1-9936-2E8C-51442A17D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675" y="169233"/>
            <a:ext cx="3919799" cy="269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12">
                <a:extLst>
                  <a:ext uri="{FF2B5EF4-FFF2-40B4-BE49-F238E27FC236}">
                    <a16:creationId xmlns:a16="http://schemas.microsoft.com/office/drawing/2014/main" id="{0E8B43E5-4B8B-B0C6-115F-502DB3456E30}"/>
                  </a:ext>
                </a:extLst>
              </p:cNvPr>
              <p:cNvSpPr txBox="1"/>
              <p:nvPr/>
            </p:nvSpPr>
            <p:spPr>
              <a:xfrm>
                <a:off x="4427984" y="5515423"/>
                <a:ext cx="1789723"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r>
                        <a:rPr lang="en-US" altLang="zh-TW" sz="180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8</m:t>
                          </m:r>
                          <m:r>
                            <a:rPr lang="zh-TW" altLang="en-US" sz="1800" i="1">
                              <a:latin typeface="Cambria Math"/>
                              <a:ea typeface="Cambria Math"/>
                            </a:rPr>
                            <m:t>𝜋</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2</m:t>
                              </m:r>
                            </m:sup>
                          </m:sSup>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𝑐</m:t>
                              </m:r>
                            </m:e>
                            <m:sup>
                              <m:r>
                                <a:rPr lang="en-US" altLang="zh-TW" sz="1800" b="0" i="1" smtClean="0">
                                  <a:latin typeface="Cambria Math" panose="02040503050406030204" pitchFamily="18" charset="0"/>
                                  <a:ea typeface="Cambria Math"/>
                                </a:rPr>
                                <m:t>3</m:t>
                              </m:r>
                            </m:sup>
                          </m:sSup>
                        </m:den>
                      </m:f>
                      <m:r>
                        <a:rPr lang="en-US" altLang="zh-TW" sz="1800" i="1">
                          <a:latin typeface="Cambria Math"/>
                          <a:ea typeface="Cambria Math"/>
                        </a:rPr>
                        <m:t>𝑑</m:t>
                      </m:r>
                      <m:r>
                        <a:rPr lang="en-US" altLang="zh-TW" sz="1800" i="1">
                          <a:latin typeface="Cambria Math" panose="02040503050406030204" pitchFamily="18" charset="0"/>
                          <a:ea typeface="Cambria Math" panose="02040503050406030204" pitchFamily="18" charset="0"/>
                        </a:rPr>
                        <m:t>𝜈</m:t>
                      </m:r>
                    </m:oMath>
                  </m:oMathPara>
                </a14:m>
                <a:endParaRPr lang="zh-TW" altLang="en-US" sz="1800" dirty="0"/>
              </a:p>
            </p:txBody>
          </p:sp>
        </mc:Choice>
        <mc:Fallback xmlns="">
          <p:sp>
            <p:nvSpPr>
              <p:cNvPr id="18" name="文字方塊 12">
                <a:extLst>
                  <a:ext uri="{FF2B5EF4-FFF2-40B4-BE49-F238E27FC236}">
                    <a16:creationId xmlns:a16="http://schemas.microsoft.com/office/drawing/2014/main" id="{0E8B43E5-4B8B-B0C6-115F-502DB3456E30}"/>
                  </a:ext>
                </a:extLst>
              </p:cNvPr>
              <p:cNvSpPr txBox="1">
                <a:spLocks noRot="1" noChangeAspect="1" noMove="1" noResize="1" noEditPoints="1" noAdjustHandles="1" noChangeArrowheads="1" noChangeShapeType="1" noTextEdit="1"/>
              </p:cNvSpPr>
              <p:nvPr/>
            </p:nvSpPr>
            <p:spPr>
              <a:xfrm>
                <a:off x="4427984" y="5515423"/>
                <a:ext cx="1789723" cy="665054"/>
              </a:xfrm>
              <a:prstGeom prst="rect">
                <a:avLst/>
              </a:prstGeom>
              <a:blipFill>
                <a:blip r:embed="rId10"/>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ED1469B9-FA0B-FFC5-4A72-DD9C68C91C7A}"/>
              </a:ext>
            </a:extLst>
          </p:cNvPr>
          <p:cNvSpPr txBox="1"/>
          <p:nvPr/>
        </p:nvSpPr>
        <p:spPr>
          <a:xfrm>
            <a:off x="6444207" y="5660258"/>
            <a:ext cx="2124267" cy="369332"/>
          </a:xfrm>
          <a:prstGeom prst="rect">
            <a:avLst/>
          </a:prstGeom>
          <a:noFill/>
        </p:spPr>
        <p:txBody>
          <a:bodyPr wrap="square" rtlCol="0">
            <a:spAutoFit/>
          </a:bodyPr>
          <a:lstStyle/>
          <a:p>
            <a:pPr algn="l"/>
            <a:r>
              <a:rPr lang="en-US" sz="1800" dirty="0" err="1">
                <a:latin typeface="Cambria Math" panose="02040503050406030204" pitchFamily="18" charset="0"/>
              </a:rPr>
              <a:t>但這顯然不對</a:t>
            </a:r>
            <a:r>
              <a:rPr lang="en-US" sz="1800" dirty="0">
                <a:latin typeface="Cambria Math" panose="02040503050406030204" pitchFamily="18" charset="0"/>
              </a:rPr>
              <a:t>！</a:t>
            </a:r>
          </a:p>
        </p:txBody>
      </p:sp>
      <p:sp>
        <p:nvSpPr>
          <p:cNvPr id="2" name="TextBox 1">
            <a:extLst>
              <a:ext uri="{FF2B5EF4-FFF2-40B4-BE49-F238E27FC236}">
                <a16:creationId xmlns:a16="http://schemas.microsoft.com/office/drawing/2014/main" id="{768BC665-82AA-3A0C-8FFC-BF5FD729DD38}"/>
              </a:ext>
            </a:extLst>
          </p:cNvPr>
          <p:cNvSpPr txBox="1">
            <a:spLocks/>
          </p:cNvSpPr>
          <p:nvPr/>
        </p:nvSpPr>
        <p:spPr>
          <a:xfrm>
            <a:off x="516614" y="3840045"/>
            <a:ext cx="8509753" cy="369332"/>
          </a:xfrm>
          <a:prstGeom prst="rect">
            <a:avLst/>
          </a:prstGeom>
          <a:noFill/>
        </p:spPr>
        <p:txBody>
          <a:bodyPr wrap="square" rtlCol="0">
            <a:spAutoFit/>
          </a:bodyPr>
          <a:lstStyle/>
          <a:p>
            <a:pPr algn="l"/>
            <a:r>
              <a:rPr lang="en-US" sz="1800" dirty="0" err="1">
                <a:latin typeface="Cambria Math" panose="02040503050406030204" pitchFamily="18" charset="0"/>
              </a:rPr>
              <a:t>空腔內輻射波的電場會帶動簡諧振盪器上，as</a:t>
            </a:r>
            <a:r>
              <a:rPr lang="en-US" sz="1800" dirty="0">
                <a:latin typeface="Cambria Math" panose="02040503050406030204" pitchFamily="18" charset="0"/>
              </a:rPr>
              <a:t> forced oscillation </a:t>
            </a:r>
            <a:r>
              <a:rPr lang="en-US" sz="1800" dirty="0" err="1">
                <a:latin typeface="Cambria Math" panose="02040503050406030204" pitchFamily="18" charset="0"/>
              </a:rPr>
              <a:t>而使能量被吸收</a:t>
            </a:r>
            <a:r>
              <a:rPr lang="en-US" sz="1800" dirty="0">
                <a:latin typeface="Cambria Math" panose="02040503050406030204" pitchFamily="18" charset="0"/>
              </a:rPr>
              <a:t>。</a:t>
            </a:r>
          </a:p>
        </p:txBody>
      </p:sp>
      <p:sp>
        <p:nvSpPr>
          <p:cNvPr id="5" name="TextBox 4">
            <a:extLst>
              <a:ext uri="{FF2B5EF4-FFF2-40B4-BE49-F238E27FC236}">
                <a16:creationId xmlns:a16="http://schemas.microsoft.com/office/drawing/2014/main" id="{47179E3D-8212-6810-FEBC-F29F90858E0D}"/>
              </a:ext>
            </a:extLst>
          </p:cNvPr>
          <p:cNvSpPr txBox="1"/>
          <p:nvPr/>
        </p:nvSpPr>
        <p:spPr>
          <a:xfrm>
            <a:off x="550868" y="4650463"/>
            <a:ext cx="8763802" cy="369332"/>
          </a:xfrm>
          <a:prstGeom prst="rect">
            <a:avLst/>
          </a:prstGeom>
          <a:noFill/>
        </p:spPr>
        <p:txBody>
          <a:bodyPr wrap="square">
            <a:spAutoFit/>
          </a:bodyPr>
          <a:lstStyle/>
          <a:p>
            <a:r>
              <a:rPr lang="en-US" altLang="zh-TW" sz="1800" dirty="0">
                <a:latin typeface="Times New Roman" panose="02020603050405020304" pitchFamily="18" charset="0"/>
                <a:cs typeface="Times New Roman" panose="02020603050405020304" pitchFamily="18" charset="0"/>
              </a:rPr>
              <a:t>Planck</a:t>
            </a:r>
            <a:r>
              <a:rPr lang="zh-TW" altLang="en-US" sz="1800" dirty="0">
                <a:latin typeface="Times New Roman" panose="02020603050405020304" pitchFamily="18" charset="0"/>
                <a:cs typeface="Times New Roman" panose="02020603050405020304" pitchFamily="18" charset="0"/>
              </a:rPr>
              <a:t>可以</a:t>
            </a:r>
            <a:r>
              <a:rPr lang="zh-TW" altLang="en-US" sz="1800" dirty="0">
                <a:cs typeface="Times New Roman" panose="02020603050405020304" pitchFamily="18" charset="0"/>
              </a:rPr>
              <a:t>用古典力學與電磁學</a:t>
            </a:r>
            <a:r>
              <a:rPr lang="zh-TW" altLang="en-US" sz="1800" dirty="0">
                <a:latin typeface="Times New Roman" panose="02020603050405020304" pitchFamily="18" charset="0"/>
                <a:cs typeface="Times New Roman" panose="02020603050405020304" pitchFamily="18" charset="0"/>
              </a:rPr>
              <a:t>證明</a:t>
            </a:r>
            <a:r>
              <a:rPr lang="en-US" altLang="zh-TW" sz="1800" dirty="0">
                <a:latin typeface="Times New Roman" panose="02020603050405020304" pitchFamily="18" charset="0"/>
                <a:cs typeface="Times New Roman" panose="02020603050405020304" pitchFamily="18" charset="0"/>
              </a:rPr>
              <a:t>(</a:t>
            </a:r>
            <a:r>
              <a:rPr lang="zh-TW" altLang="en-US" sz="1800" dirty="0">
                <a:latin typeface="Times New Roman" panose="02020603050405020304" pitchFamily="18" charset="0"/>
                <a:cs typeface="Times New Roman" panose="02020603050405020304" pitchFamily="18" charset="0"/>
              </a:rPr>
              <a:t>可見空腔輻射與器壁細節無關，只與溫度有關</a:t>
            </a:r>
            <a:r>
              <a:rPr lang="en-US" altLang="zh-TW" sz="1800" dirty="0">
                <a:latin typeface="Times New Roman" panose="02020603050405020304" pitchFamily="18" charset="0"/>
                <a:cs typeface="Times New Roman" panose="02020603050405020304" pitchFamily="18" charset="0"/>
              </a:rPr>
              <a:t>)</a:t>
            </a:r>
            <a:r>
              <a:rPr lang="zh-TW" altLang="en-US" sz="1800" dirty="0">
                <a:latin typeface="Times New Roman" panose="02020603050405020304" pitchFamily="18" charset="0"/>
                <a:cs typeface="Times New Roman" panose="02020603050405020304" pitchFamily="18" charset="0"/>
              </a:rPr>
              <a:t>：</a:t>
            </a:r>
            <a:endParaRPr lang="en-US" sz="1800" dirty="0"/>
          </a:p>
        </p:txBody>
      </p:sp>
      <p:sp>
        <p:nvSpPr>
          <p:cNvPr id="6" name="TextBox 5">
            <a:extLst>
              <a:ext uri="{FF2B5EF4-FFF2-40B4-BE49-F238E27FC236}">
                <a16:creationId xmlns:a16="http://schemas.microsoft.com/office/drawing/2014/main" id="{8938899F-3FE6-9AD6-121D-C26895A4B8FD}"/>
              </a:ext>
            </a:extLst>
          </p:cNvPr>
          <p:cNvSpPr txBox="1"/>
          <p:nvPr/>
        </p:nvSpPr>
        <p:spPr>
          <a:xfrm>
            <a:off x="542700" y="2977710"/>
            <a:ext cx="8196016" cy="369332"/>
          </a:xfrm>
          <a:prstGeom prst="rect">
            <a:avLst/>
          </a:prstGeom>
          <a:noFill/>
        </p:spPr>
        <p:txBody>
          <a:bodyPr wrap="square" rtlCol="0">
            <a:spAutoFit/>
          </a:bodyPr>
          <a:lstStyle/>
          <a:p>
            <a:r>
              <a:rPr lang="en-US" sz="1800" dirty="0" err="1">
                <a:latin typeface="Cambria Math" panose="02040503050406030204" pitchFamily="18" charset="0"/>
              </a:rPr>
              <a:t>空腔內的輻射與器壁上大量的</a:t>
            </a:r>
            <a:r>
              <a:rPr lang="en-GB" sz="1800" dirty="0" err="1"/>
              <a:t>簡諧振盪器如何達成熱平衡</a:t>
            </a:r>
            <a:r>
              <a:rPr lang="en-GB" sz="1800" dirty="0"/>
              <a:t>？</a:t>
            </a:r>
            <a:endParaRPr lang="en-TW" sz="1800" dirty="0"/>
          </a:p>
        </p:txBody>
      </p:sp>
    </p:spTree>
    <p:extLst>
      <p:ext uri="{BB962C8B-B14F-4D97-AF65-F5344CB8AC3E}">
        <p14:creationId xmlns:p14="http://schemas.microsoft.com/office/powerpoint/2010/main" val="281171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30"/>
                                        </p:tgtEl>
                                        <p:attrNameLst>
                                          <p:attrName>style.visibility</p:attrName>
                                        </p:attrNameLst>
                                      </p:cBhvr>
                                      <p:to>
                                        <p:strVal val="visible"/>
                                      </p:to>
                                    </p:set>
                                    <p:anim calcmode="lin" valueType="num">
                                      <p:cBhvr additive="base">
                                        <p:cTn id="7" dur="500" fill="hold"/>
                                        <p:tgtEl>
                                          <p:spTgt spid="103430"/>
                                        </p:tgtEl>
                                        <p:attrNameLst>
                                          <p:attrName>ppt_x</p:attrName>
                                        </p:attrNameLst>
                                      </p:cBhvr>
                                      <p:tavLst>
                                        <p:tav tm="0">
                                          <p:val>
                                            <p:strVal val="#ppt_x"/>
                                          </p:val>
                                        </p:tav>
                                        <p:tav tm="100000">
                                          <p:val>
                                            <p:strVal val="#ppt_x"/>
                                          </p:val>
                                        </p:tav>
                                      </p:tavLst>
                                    </p:anim>
                                    <p:anim calcmode="lin" valueType="num">
                                      <p:cBhvr additive="base">
                                        <p:cTn id="8" dur="500" fill="hold"/>
                                        <p:tgtEl>
                                          <p:spTgt spid="1034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p:bldP spid="8" grpId="0" animBg="1"/>
      <p:bldP spid="15" grpId="0"/>
      <p:bldP spid="16" grpId="0"/>
      <p:bldP spid="18" grpId="0" animBg="1"/>
      <p:bldP spid="19"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7425-3756-89EE-224B-704443A24390}"/>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AF136780-7C3E-4EAA-2D89-B167635D4D8C}"/>
              </a:ext>
            </a:extLst>
          </p:cNvPr>
          <p:cNvSpPr/>
          <p:nvPr/>
        </p:nvSpPr>
        <p:spPr>
          <a:xfrm>
            <a:off x="137832" y="751150"/>
            <a:ext cx="2952328" cy="2041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8" name="Picture 2" descr="黑體01">
            <a:extLst>
              <a:ext uri="{FF2B5EF4-FFF2-40B4-BE49-F238E27FC236}">
                <a16:creationId xmlns:a16="http://schemas.microsoft.com/office/drawing/2014/main" id="{AB5A8858-F4EF-F157-27FA-34804AAF8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4" t="6732" r="40863"/>
          <a:stretch>
            <a:fillRect/>
          </a:stretch>
        </p:blipFill>
        <p:spPr bwMode="auto">
          <a:xfrm>
            <a:off x="707213" y="822132"/>
            <a:ext cx="2185463" cy="179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a:extLst>
              <a:ext uri="{FF2B5EF4-FFF2-40B4-BE49-F238E27FC236}">
                <a16:creationId xmlns:a16="http://schemas.microsoft.com/office/drawing/2014/main" id="{6915E319-5510-0975-9F58-9A266499F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1039859" y="2471970"/>
            <a:ext cx="985838" cy="3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2" descr="F15_05">
            <a:extLst>
              <a:ext uri="{FF2B5EF4-FFF2-40B4-BE49-F238E27FC236}">
                <a16:creationId xmlns:a16="http://schemas.microsoft.com/office/drawing/2014/main" id="{9F992E94-6DC4-AE0E-13D8-1EF86E362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078"/>
          <a:stretch>
            <a:fillRect/>
          </a:stretch>
        </p:blipFill>
        <p:spPr bwMode="auto">
          <a:xfrm>
            <a:off x="275413" y="1668397"/>
            <a:ext cx="741661" cy="23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a:extLst>
              <a:ext uri="{FF2B5EF4-FFF2-40B4-BE49-F238E27FC236}">
                <a16:creationId xmlns:a16="http://schemas.microsoft.com/office/drawing/2014/main" id="{E2B33BD5-B1FF-F938-09B3-9E3A4A9F1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930787" y="863459"/>
            <a:ext cx="985837" cy="3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693F79E-A039-9C1C-AA2C-B957AE132499}"/>
                  </a:ext>
                </a:extLst>
              </p:cNvPr>
              <p:cNvSpPr/>
              <p:nvPr/>
            </p:nvSpPr>
            <p:spPr>
              <a:xfrm>
                <a:off x="493715" y="3032362"/>
                <a:ext cx="8687743" cy="458972"/>
              </a:xfrm>
              <a:prstGeom prst="rect">
                <a:avLst/>
              </a:prstGeom>
            </p:spPr>
            <p:txBody>
              <a:bodyPr wrap="square">
                <a:spAutoFit/>
              </a:bodyPr>
              <a:lstStyle/>
              <a:p>
                <a:pPr eaLnBrk="1" hangingPunct="1">
                  <a:lnSpc>
                    <a:spcPct val="150000"/>
                  </a:lnSpc>
                  <a:spcBef>
                    <a:spcPct val="50000"/>
                  </a:spcBef>
                  <a:buFontTx/>
                  <a:buNone/>
                </a:pPr>
                <a:r>
                  <a:rPr lang="en-US" altLang="zh-TW" sz="1800" dirty="0"/>
                  <a:t>Planck</a:t>
                </a:r>
                <a:r>
                  <a:rPr lang="zh-TW" altLang="en-US" sz="1800" dirty="0"/>
                  <a:t>由黑體輻射實驗觀察到的光譜結果倒推，得到湊答案需要的平均能量</a:t>
                </a:r>
                <a14:m>
                  <m:oMath xmlns:m="http://schemas.openxmlformats.org/officeDocument/2006/math">
                    <m:r>
                      <a:rPr lang="en-US" altLang="zh-TW" sz="1800" i="1">
                        <a:latin typeface="Cambria Math" panose="02040503050406030204" pitchFamily="18" charset="0"/>
                        <a:ea typeface="Cambria Math"/>
                      </a:rPr>
                      <m:t>𝐸</m:t>
                    </m:r>
                    <m:d>
                      <m:dPr>
                        <m:ctrlPr>
                          <a:rPr lang="en-US" altLang="zh-TW" sz="1800" i="1">
                            <a:latin typeface="Cambria Math" panose="02040503050406030204" pitchFamily="18" charset="0"/>
                            <a:ea typeface="Cambria Math"/>
                          </a:rPr>
                        </m:ctrlPr>
                      </m:dPr>
                      <m:e>
                        <m:r>
                          <a:rPr lang="en-US" altLang="zh-TW" sz="1800" i="1">
                            <a:latin typeface="Cambria Math" panose="02040503050406030204" pitchFamily="18" charset="0"/>
                            <a:ea typeface="Cambria Math"/>
                          </a:rPr>
                          <m:t>𝑇</m:t>
                        </m:r>
                        <m:r>
                          <a:rPr lang="en-US" altLang="zh-TW" sz="1800" i="1">
                            <a:latin typeface="Cambria Math" panose="02040503050406030204" pitchFamily="18" charset="0"/>
                            <a:ea typeface="Cambria Math"/>
                          </a:rPr>
                          <m:t>,</m:t>
                        </m:r>
                        <m:r>
                          <a:rPr lang="en-US" altLang="zh-TW" sz="1800" i="1">
                            <a:latin typeface="Cambria Math" panose="02040503050406030204" pitchFamily="18" charset="0"/>
                            <a:ea typeface="Cambria Math" panose="02040503050406030204" pitchFamily="18" charset="0"/>
                          </a:rPr>
                          <m:t>𝜈</m:t>
                        </m:r>
                      </m:e>
                    </m:d>
                  </m:oMath>
                </a14:m>
                <a:r>
                  <a:rPr lang="zh-TW" altLang="en-US" sz="1800" dirty="0">
                    <a:cs typeface="Times New Roman" pitchFamily="18" charset="0"/>
                  </a:rPr>
                  <a:t>。</a:t>
                </a:r>
              </a:p>
            </p:txBody>
          </p:sp>
        </mc:Choice>
        <mc:Fallback xmlns="">
          <p:sp>
            <p:nvSpPr>
              <p:cNvPr id="2" name="矩形 1">
                <a:extLst>
                  <a:ext uri="{FF2B5EF4-FFF2-40B4-BE49-F238E27FC236}">
                    <a16:creationId xmlns:a16="http://schemas.microsoft.com/office/drawing/2014/main" id="{1693F79E-A039-9C1C-AA2C-B957AE132499}"/>
                  </a:ext>
                </a:extLst>
              </p:cNvPr>
              <p:cNvSpPr>
                <a:spLocks noRot="1" noChangeAspect="1" noMove="1" noResize="1" noEditPoints="1" noAdjustHandles="1" noChangeArrowheads="1" noChangeShapeType="1" noTextEdit="1"/>
              </p:cNvSpPr>
              <p:nvPr/>
            </p:nvSpPr>
            <p:spPr>
              <a:xfrm>
                <a:off x="493715" y="3032362"/>
                <a:ext cx="8687743" cy="458972"/>
              </a:xfrm>
              <a:prstGeom prst="rect">
                <a:avLst/>
              </a:prstGeom>
              <a:blipFill>
                <a:blip r:embed="rId6"/>
                <a:stretch>
                  <a:fillRect l="-438" b="-15789"/>
                </a:stretch>
              </a:blipFill>
            </p:spPr>
            <p:txBody>
              <a:bodyPr/>
              <a:lstStyle/>
              <a:p>
                <a:r>
                  <a:rPr lang="en-US">
                    <a:noFill/>
                  </a:rPr>
                  <a:t> </a:t>
                </a:r>
              </a:p>
            </p:txBody>
          </p:sp>
        </mc:Fallback>
      </mc:AlternateContent>
      <p:sp>
        <p:nvSpPr>
          <p:cNvPr id="4" name="矩形 3">
            <a:extLst>
              <a:ext uri="{FF2B5EF4-FFF2-40B4-BE49-F238E27FC236}">
                <a16:creationId xmlns:a16="http://schemas.microsoft.com/office/drawing/2014/main" id="{65F9FDFA-37F9-7CAD-FFFE-3F8300D410F7}"/>
              </a:ext>
            </a:extLst>
          </p:cNvPr>
          <p:cNvSpPr/>
          <p:nvPr/>
        </p:nvSpPr>
        <p:spPr>
          <a:xfrm>
            <a:off x="472956" y="4793947"/>
            <a:ext cx="7936787" cy="458908"/>
          </a:xfrm>
          <a:prstGeom prst="rect">
            <a:avLst/>
          </a:prstGeom>
        </p:spPr>
        <p:txBody>
          <a:bodyPr wrap="square">
            <a:spAutoFit/>
          </a:bodyPr>
          <a:lstStyle/>
          <a:p>
            <a:pPr eaLnBrk="1" hangingPunct="1">
              <a:lnSpc>
                <a:spcPct val="150000"/>
              </a:lnSpc>
              <a:spcBef>
                <a:spcPct val="50000"/>
              </a:spcBef>
              <a:buFontTx/>
              <a:buNone/>
            </a:pPr>
            <a:r>
              <a:rPr lang="zh-TW" altLang="en-US" sz="1800" dirty="0">
                <a:cs typeface="Times New Roman" pitchFamily="18" charset="0"/>
              </a:rPr>
              <a:t>如此計算它達到熱平衡時的平均能量，就會得到所觀察的光譜。</a:t>
            </a:r>
          </a:p>
        </p:txBody>
      </p:sp>
      <p:sp>
        <p:nvSpPr>
          <p:cNvPr id="13" name="Right Arrow 12">
            <a:extLst>
              <a:ext uri="{FF2B5EF4-FFF2-40B4-BE49-F238E27FC236}">
                <a16:creationId xmlns:a16="http://schemas.microsoft.com/office/drawing/2014/main" id="{1DCC1120-1F76-FEA6-7392-600291EAAB8B}"/>
              </a:ext>
            </a:extLst>
          </p:cNvPr>
          <p:cNvSpPr/>
          <p:nvPr/>
        </p:nvSpPr>
        <p:spPr>
          <a:xfrm flipH="1">
            <a:off x="5343850" y="2154104"/>
            <a:ext cx="416439" cy="265768"/>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297041-4BEB-C249-1724-0D7C36E0A6FE}"/>
              </a:ext>
            </a:extLst>
          </p:cNvPr>
          <p:cNvPicPr>
            <a:picLocks noChangeAspect="1"/>
          </p:cNvPicPr>
          <p:nvPr/>
        </p:nvPicPr>
        <p:blipFill>
          <a:blip r:embed="rId7"/>
          <a:stretch>
            <a:fillRect/>
          </a:stretch>
        </p:blipFill>
        <p:spPr>
          <a:xfrm>
            <a:off x="5822469" y="775541"/>
            <a:ext cx="3267788" cy="23312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191132B-C542-E5F2-5D06-7139FC621620}"/>
                  </a:ext>
                </a:extLst>
              </p:cNvPr>
              <p:cNvSpPr txBox="1"/>
              <p:nvPr/>
            </p:nvSpPr>
            <p:spPr>
              <a:xfrm>
                <a:off x="472957" y="3550912"/>
                <a:ext cx="7175575" cy="369332"/>
              </a:xfrm>
              <a:prstGeom prst="rect">
                <a:avLst/>
              </a:prstGeom>
              <a:noFill/>
            </p:spPr>
            <p:txBody>
              <a:bodyPr wrap="square">
                <a:spAutoFit/>
              </a:bodyPr>
              <a:lstStyle/>
              <a:p>
                <a:r>
                  <a:rPr lang="zh-TW" altLang="en-US" sz="1800" dirty="0"/>
                  <a:t>這個由實驗猜出來的式子</a:t>
                </a:r>
                <a14:m>
                  <m:oMath xmlns:m="http://schemas.openxmlformats.org/officeDocument/2006/math">
                    <m:r>
                      <a:rPr lang="en-US" altLang="zh-TW" sz="1800" i="1">
                        <a:latin typeface="Cambria Math" panose="02040503050406030204" pitchFamily="18" charset="0"/>
                        <a:ea typeface="Cambria Math"/>
                      </a:rPr>
                      <m:t>𝐸</m:t>
                    </m:r>
                  </m:oMath>
                </a14:m>
                <a:r>
                  <a:rPr lang="zh-TW" altLang="en-US" sz="1800" dirty="0"/>
                  <a:t>，竟有一個簡單的解釋：</a:t>
                </a:r>
                <a:endParaRPr lang="en-US" sz="1800" dirty="0"/>
              </a:p>
            </p:txBody>
          </p:sp>
        </mc:Choice>
        <mc:Fallback xmlns="">
          <p:sp>
            <p:nvSpPr>
              <p:cNvPr id="16" name="TextBox 15">
                <a:extLst>
                  <a:ext uri="{FF2B5EF4-FFF2-40B4-BE49-F238E27FC236}">
                    <a16:creationId xmlns:a16="http://schemas.microsoft.com/office/drawing/2014/main" id="{A191132B-C542-E5F2-5D06-7139FC621620}"/>
                  </a:ext>
                </a:extLst>
              </p:cNvPr>
              <p:cNvSpPr txBox="1">
                <a:spLocks noRot="1" noChangeAspect="1" noMove="1" noResize="1" noEditPoints="1" noAdjustHandles="1" noChangeArrowheads="1" noChangeShapeType="1" noTextEdit="1"/>
              </p:cNvSpPr>
              <p:nvPr/>
            </p:nvSpPr>
            <p:spPr>
              <a:xfrm>
                <a:off x="472957" y="3550912"/>
                <a:ext cx="7175575" cy="369332"/>
              </a:xfrm>
              <a:prstGeom prst="rect">
                <a:avLst/>
              </a:prstGeom>
              <a:blipFill>
                <a:blip r:embed="rId8"/>
                <a:stretch>
                  <a:fillRect l="-70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04F1FDE-5677-D704-7AE5-11C3CD8A8032}"/>
                  </a:ext>
                </a:extLst>
              </p:cNvPr>
              <p:cNvSpPr txBox="1"/>
              <p:nvPr/>
            </p:nvSpPr>
            <p:spPr>
              <a:xfrm>
                <a:off x="472956" y="3968645"/>
                <a:ext cx="8617301" cy="369332"/>
              </a:xfrm>
              <a:prstGeom prst="rect">
                <a:avLst/>
              </a:prstGeom>
              <a:noFill/>
            </p:spPr>
            <p:txBody>
              <a:bodyPr wrap="square">
                <a:spAutoFit/>
              </a:bodyPr>
              <a:lstStyle/>
              <a:p>
                <a:r>
                  <a:rPr lang="zh-TW" altLang="en-US" sz="1800" dirty="0">
                    <a:solidFill>
                      <a:srgbClr val="FF0000"/>
                    </a:solidFill>
                  </a:rPr>
                  <a:t>簡諧振盪器的能量只能是</a:t>
                </a:r>
                <a14:m>
                  <m:oMath xmlns:m="http://schemas.openxmlformats.org/officeDocument/2006/math">
                    <m:r>
                      <a:rPr lang="en-US" altLang="zh-TW" sz="1800" i="1" dirty="0" smtClean="0">
                        <a:solidFill>
                          <a:srgbClr val="FF0000"/>
                        </a:solidFill>
                        <a:latin typeface="Cambria Math"/>
                        <a:cs typeface="Times New Roman" pitchFamily="18" charset="0"/>
                      </a:rPr>
                      <m:t>h</m:t>
                    </m:r>
                    <m:r>
                      <a:rPr lang="en-US" altLang="zh-TW" sz="1800" i="1" dirty="0" smtClean="0">
                        <a:solidFill>
                          <a:srgbClr val="FF0000"/>
                        </a:solidFill>
                        <a:latin typeface="Cambria Math" panose="02040503050406030204" pitchFamily="18" charset="0"/>
                        <a:ea typeface="Cambria Math" panose="02040503050406030204" pitchFamily="18" charset="0"/>
                        <a:cs typeface="Times New Roman" pitchFamily="18" charset="0"/>
                      </a:rPr>
                      <m:t>𝜈</m:t>
                    </m:r>
                  </m:oMath>
                </a14:m>
                <a:r>
                  <a:rPr lang="zh-TW" altLang="en-US" sz="1800" dirty="0">
                    <a:solidFill>
                      <a:srgbClr val="FF0000"/>
                    </a:solidFill>
                    <a:cs typeface="Times New Roman" pitchFamily="18" charset="0"/>
                  </a:rPr>
                  <a:t>的整數倍。</a:t>
                </a:r>
                <a:endParaRPr lang="en-US" sz="1800" dirty="0">
                  <a:solidFill>
                    <a:srgbClr val="FF0000"/>
                  </a:solidFill>
                </a:endParaRPr>
              </a:p>
            </p:txBody>
          </p:sp>
        </mc:Choice>
        <mc:Fallback xmlns="">
          <p:sp>
            <p:nvSpPr>
              <p:cNvPr id="18" name="TextBox 17">
                <a:extLst>
                  <a:ext uri="{FF2B5EF4-FFF2-40B4-BE49-F238E27FC236}">
                    <a16:creationId xmlns:a16="http://schemas.microsoft.com/office/drawing/2014/main" id="{304F1FDE-5677-D704-7AE5-11C3CD8A8032}"/>
                  </a:ext>
                </a:extLst>
              </p:cNvPr>
              <p:cNvSpPr txBox="1">
                <a:spLocks noRot="1" noChangeAspect="1" noMove="1" noResize="1" noEditPoints="1" noAdjustHandles="1" noChangeArrowheads="1" noChangeShapeType="1" noTextEdit="1"/>
              </p:cNvSpPr>
              <p:nvPr/>
            </p:nvSpPr>
            <p:spPr>
              <a:xfrm>
                <a:off x="472956" y="3968645"/>
                <a:ext cx="8617301" cy="369332"/>
              </a:xfrm>
              <a:prstGeom prst="rect">
                <a:avLst/>
              </a:prstGeom>
              <a:blipFill>
                <a:blip r:embed="rId9"/>
                <a:stretch>
                  <a:fillRect l="-58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
                <a:extLst>
                  <a:ext uri="{FF2B5EF4-FFF2-40B4-BE49-F238E27FC236}">
                    <a16:creationId xmlns:a16="http://schemas.microsoft.com/office/drawing/2014/main" id="{EF3AD579-7001-F9EA-7380-37956D9E0B04}"/>
                  </a:ext>
                </a:extLst>
              </p:cNvPr>
              <p:cNvSpPr txBox="1"/>
              <p:nvPr/>
            </p:nvSpPr>
            <p:spPr>
              <a:xfrm>
                <a:off x="2770278" y="5363649"/>
                <a:ext cx="3083969"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r>
                            <a:rPr lang="en-US" altLang="zh-TW" sz="1800" i="1">
                              <a:latin typeface="Cambria Math"/>
                            </a:rPr>
                            <m:t>𝐸</m:t>
                          </m:r>
                        </m:e>
                      </m:d>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𝑛</m:t>
                          </m:r>
                          <m:r>
                            <a:rPr lang="en-US" altLang="zh-TW" sz="1800" i="1">
                              <a:latin typeface="Cambria Math"/>
                            </a:rPr>
                            <m:t>=0</m:t>
                          </m:r>
                        </m:sub>
                        <m:sup>
                          <m:r>
                            <a:rPr lang="en-US" altLang="zh-TW" sz="1800" i="1">
                              <a:latin typeface="Cambria Math"/>
                              <a:ea typeface="Cambria Math"/>
                            </a:rPr>
                            <m:t>∞</m:t>
                          </m:r>
                        </m:sup>
                        <m:e>
                          <m:sSub>
                            <m:sSubPr>
                              <m:ctrlPr>
                                <a:rPr lang="en-US" altLang="zh-TW" sz="1800" i="1">
                                  <a:latin typeface="Cambria Math" panose="02040503050406030204" pitchFamily="18" charset="0"/>
                                </a:rPr>
                              </m:ctrlPr>
                            </m:sSubPr>
                            <m:e>
                              <m:r>
                                <a:rPr lang="en-US" altLang="zh-TW" sz="1800" i="1">
                                  <a:latin typeface="Cambria Math"/>
                                </a:rPr>
                                <m:t>𝑃</m:t>
                              </m:r>
                            </m:e>
                            <m:sub>
                              <m:r>
                                <a:rPr lang="en-US" altLang="zh-TW" sz="1800" i="1">
                                  <a:latin typeface="Cambria Math"/>
                                </a:rPr>
                                <m:t>𝑛</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i="1">
                                  <a:latin typeface="Cambria Math"/>
                                </a:rPr>
                                <m:t>𝑛</m:t>
                              </m:r>
                            </m:sub>
                          </m:sSub>
                        </m:e>
                      </m:nary>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oMath>
                  </m:oMathPara>
                </a14:m>
                <a:endParaRPr lang="zh-TW" altLang="en-US" sz="1800" dirty="0"/>
              </a:p>
            </p:txBody>
          </p:sp>
        </mc:Choice>
        <mc:Fallback xmlns="">
          <p:sp>
            <p:nvSpPr>
              <p:cNvPr id="19" name="文字方塊 1">
                <a:extLst>
                  <a:ext uri="{FF2B5EF4-FFF2-40B4-BE49-F238E27FC236}">
                    <a16:creationId xmlns:a16="http://schemas.microsoft.com/office/drawing/2014/main" id="{EF3AD579-7001-F9EA-7380-37956D9E0B04}"/>
                  </a:ext>
                </a:extLst>
              </p:cNvPr>
              <p:cNvSpPr txBox="1">
                <a:spLocks noRot="1" noChangeAspect="1" noMove="1" noResize="1" noEditPoints="1" noAdjustHandles="1" noChangeArrowheads="1" noChangeShapeType="1" noTextEdit="1"/>
              </p:cNvSpPr>
              <p:nvPr/>
            </p:nvSpPr>
            <p:spPr>
              <a:xfrm>
                <a:off x="2770278" y="5363649"/>
                <a:ext cx="3083969" cy="847861"/>
              </a:xfrm>
              <a:prstGeom prst="rect">
                <a:avLst/>
              </a:prstGeom>
              <a:blipFill>
                <a:blip r:embed="rId10"/>
                <a:stretch>
                  <a:fillRect l="-2459" t="-100000" b="-15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2">
                <a:extLst>
                  <a:ext uri="{FF2B5EF4-FFF2-40B4-BE49-F238E27FC236}">
                    <a16:creationId xmlns:a16="http://schemas.microsoft.com/office/drawing/2014/main" id="{54130C60-51CC-9997-D326-B1C8326A1143}"/>
                  </a:ext>
                </a:extLst>
              </p:cNvPr>
              <p:cNvSpPr txBox="1"/>
              <p:nvPr/>
            </p:nvSpPr>
            <p:spPr>
              <a:xfrm>
                <a:off x="557356" y="5368044"/>
                <a:ext cx="2138896" cy="72186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𝑃</m:t>
                          </m:r>
                        </m:e>
                        <m:sub>
                          <m:r>
                            <a:rPr lang="en-US" altLang="zh-TW" sz="1800" i="1">
                              <a:latin typeface="Cambria Math"/>
                            </a:rPr>
                            <m:t>𝑛</m:t>
                          </m:r>
                        </m:sub>
                      </m:sSub>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b="0" i="1" smtClean="0">
                                  <a:latin typeface="Cambria Math" panose="02040503050406030204" pitchFamily="18" charset="0"/>
                                </a:rPr>
                                <m:t>𝑛h</m:t>
                              </m:r>
                              <m:r>
                                <a:rPr lang="en-US" altLang="zh-TW" sz="1800" b="0" i="1" smtClean="0">
                                  <a:latin typeface="Cambria Math" panose="02040503050406030204" pitchFamily="18" charset="0"/>
                                  <a:ea typeface="Cambria Math" panose="02040503050406030204" pitchFamily="18" charset="0"/>
                                </a:rPr>
                                <m:t>𝜈</m:t>
                              </m:r>
                              <m:r>
                                <a:rPr lang="en-US" altLang="zh-TW" sz="1800" i="1">
                                  <a:latin typeface="Cambria Math"/>
                                </a:rPr>
                                <m:t>/</m:t>
                              </m:r>
                              <m:r>
                                <a:rPr lang="en-US" altLang="zh-TW" sz="1800" i="1">
                                  <a:latin typeface="Cambria Math"/>
                                </a:rPr>
                                <m:t>𝑘𝑇</m:t>
                              </m:r>
                            </m:sup>
                          </m:sSup>
                        </m:num>
                        <m:den>
                          <m:nary>
                            <m:naryPr>
                              <m:chr m:val="∑"/>
                              <m:ctrlPr>
                                <a:rPr lang="en-US" altLang="zh-TW" sz="1800" i="1">
                                  <a:latin typeface="Cambria Math" panose="02040503050406030204" pitchFamily="18" charset="0"/>
                                </a:rPr>
                              </m:ctrlPr>
                            </m:naryPr>
                            <m:sub>
                              <m:r>
                                <m:rPr>
                                  <m:brk m:alnAt="23"/>
                                </m:rPr>
                                <a:rPr lang="en-US" altLang="zh-TW" sz="1800" i="1">
                                  <a:latin typeface="Cambria Math"/>
                                </a:rPr>
                                <m:t>𝑛</m:t>
                              </m:r>
                              <m:r>
                                <a:rPr lang="en-US" altLang="zh-TW" sz="1800" i="1">
                                  <a:latin typeface="Cambria Math"/>
                                </a:rPr>
                                <m:t>=0</m:t>
                              </m:r>
                            </m:sub>
                            <m:sup>
                              <m:r>
                                <a:rPr lang="en-US" altLang="zh-TW" sz="1800" i="1">
                                  <a:latin typeface="Cambria Math"/>
                                  <a:ea typeface="Cambria Math"/>
                                </a:rPr>
                                <m:t>∞</m:t>
                              </m:r>
                            </m:sup>
                            <m:e>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i="1">
                                      <a:latin typeface="Cambria Math" panose="02040503050406030204" pitchFamily="18" charset="0"/>
                                    </a:rPr>
                                    <m:t>𝑛h</m:t>
                                  </m:r>
                                  <m:r>
                                    <a:rPr lang="en-US" altLang="zh-TW" sz="1800" i="1">
                                      <a:latin typeface="Cambria Math" panose="02040503050406030204" pitchFamily="18" charset="0"/>
                                      <a:ea typeface="Cambria Math" panose="02040503050406030204" pitchFamily="18" charset="0"/>
                                    </a:rPr>
                                    <m:t>𝜈</m:t>
                                  </m:r>
                                  <m:r>
                                    <a:rPr lang="en-US" altLang="zh-TW" sz="1800" i="1">
                                      <a:latin typeface="Cambria Math"/>
                                    </a:rPr>
                                    <m:t>/</m:t>
                                  </m:r>
                                  <m:r>
                                    <a:rPr lang="en-US" altLang="zh-TW" sz="1800" i="1">
                                      <a:latin typeface="Cambria Math"/>
                                    </a:rPr>
                                    <m:t>𝑘𝑇</m:t>
                                  </m:r>
                                </m:sup>
                              </m:sSup>
                            </m:e>
                          </m:nary>
                        </m:den>
                      </m:f>
                    </m:oMath>
                  </m:oMathPara>
                </a14:m>
                <a:endParaRPr lang="zh-TW" altLang="en-US" sz="1800" dirty="0"/>
              </a:p>
            </p:txBody>
          </p:sp>
        </mc:Choice>
        <mc:Fallback xmlns="">
          <p:sp>
            <p:nvSpPr>
              <p:cNvPr id="20" name="文字方塊 12">
                <a:extLst>
                  <a:ext uri="{FF2B5EF4-FFF2-40B4-BE49-F238E27FC236}">
                    <a16:creationId xmlns:a16="http://schemas.microsoft.com/office/drawing/2014/main" id="{54130C60-51CC-9997-D326-B1C8326A1143}"/>
                  </a:ext>
                </a:extLst>
              </p:cNvPr>
              <p:cNvSpPr txBox="1">
                <a:spLocks noRot="1" noChangeAspect="1" noMove="1" noResize="1" noEditPoints="1" noAdjustHandles="1" noChangeArrowheads="1" noChangeShapeType="1" noTextEdit="1"/>
              </p:cNvSpPr>
              <p:nvPr/>
            </p:nvSpPr>
            <p:spPr>
              <a:xfrm>
                <a:off x="557356" y="5368044"/>
                <a:ext cx="2138896" cy="721864"/>
              </a:xfrm>
              <a:prstGeom prst="rect">
                <a:avLst/>
              </a:prstGeom>
              <a:blipFill>
                <a:blip r:embed="rId11"/>
                <a:stretch>
                  <a:fillRect t="-10345" b="-8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
                <a:extLst>
                  <a:ext uri="{FF2B5EF4-FFF2-40B4-BE49-F238E27FC236}">
                    <a16:creationId xmlns:a16="http://schemas.microsoft.com/office/drawing/2014/main" id="{031D270E-04F3-5AA4-96BD-A904B7BB2C42}"/>
                  </a:ext>
                </a:extLst>
              </p:cNvPr>
              <p:cNvSpPr txBox="1"/>
              <p:nvPr/>
            </p:nvSpPr>
            <p:spPr>
              <a:xfrm>
                <a:off x="6082114" y="6046983"/>
                <a:ext cx="2420278" cy="78829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𝑢</m:t>
                      </m:r>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𝜈</m:t>
                          </m:r>
                        </m:e>
                      </m:d>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8</m:t>
                          </m:r>
                          <m:r>
                            <a:rPr lang="zh-TW" altLang="en-US" sz="1800" b="0" i="1" smtClean="0">
                              <a:latin typeface="Cambria Math"/>
                            </a:rPr>
                            <m:t>𝜋</m:t>
                          </m:r>
                          <m:r>
                            <a:rPr lang="en-US" altLang="zh-TW" sz="1800" b="0" i="1" smtClean="0">
                              <a:latin typeface="Cambria Math" panose="02040503050406030204" pitchFamily="18" charset="0"/>
                            </a:rPr>
                            <m:t>h</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𝜈</m:t>
                              </m:r>
                            </m:e>
                            <m:sup>
                              <m:r>
                                <a:rPr lang="en-US" altLang="zh-TW" sz="1800" b="0" i="1" smtClean="0">
                                  <a:latin typeface="Cambria Math"/>
                                </a:rPr>
                                <m:t>3</m:t>
                              </m:r>
                            </m:sup>
                          </m:sSup>
                        </m:num>
                        <m:den>
                          <m:sSup>
                            <m:sSupPr>
                              <m:ctrlPr>
                                <a:rPr lang="en-US" altLang="zh-TW" sz="1800" b="0" i="1" smtClean="0">
                                  <a:latin typeface="Cambria Math" panose="02040503050406030204" pitchFamily="18" charset="0"/>
                                </a:rPr>
                              </m:ctrlPr>
                            </m:sSupPr>
                            <m:e>
                              <m:r>
                                <a:rPr lang="en-US" altLang="zh-TW" sz="1800" b="0" i="1" smtClean="0">
                                  <a:latin typeface="Cambria Math"/>
                                </a:rPr>
                                <m:t>𝑐</m:t>
                              </m:r>
                            </m:e>
                            <m:sup>
                              <m:r>
                                <a:rPr lang="en-US" altLang="zh-TW" sz="1800" b="0" i="1" smtClean="0">
                                  <a:latin typeface="Cambria Math"/>
                                </a:rPr>
                                <m:t>3</m:t>
                              </m:r>
                            </m:sup>
                          </m:sSup>
                        </m:den>
                      </m:f>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f>
                                <m:fPr>
                                  <m:ctrlPr>
                                    <a:rPr lang="en-US" altLang="zh-TW" sz="1800" b="0" i="1" smtClean="0">
                                      <a:latin typeface="Cambria Math" panose="02040503050406030204" pitchFamily="18" charset="0"/>
                                    </a:rPr>
                                  </m:ctrlPr>
                                </m:fPr>
                                <m:num>
                                  <m:r>
                                    <a:rPr lang="en-US" altLang="zh-TW" sz="1800" b="0" i="1" smtClean="0">
                                      <a:latin typeface="Cambria Math"/>
                                    </a:rPr>
                                    <m:t>h</m:t>
                                  </m:r>
                                  <m:r>
                                    <a:rPr lang="en-US" altLang="zh-TW" sz="1800" b="0" i="1" smtClean="0">
                                      <a:latin typeface="Cambria Math" panose="02040503050406030204" pitchFamily="18" charset="0"/>
                                      <a:ea typeface="Cambria Math" panose="02040503050406030204" pitchFamily="18" charset="0"/>
                                    </a:rPr>
                                    <m:t>𝜈</m:t>
                                  </m:r>
                                </m:num>
                                <m:den>
                                  <m:r>
                                    <a:rPr lang="en-US" altLang="zh-TW" sz="1800" b="0" i="1" smtClean="0">
                                      <a:latin typeface="Cambria Math"/>
                                    </a:rPr>
                                    <m:t>𝑘𝑇</m:t>
                                  </m:r>
                                </m:den>
                              </m:f>
                            </m:sup>
                          </m:sSup>
                          <m:r>
                            <a:rPr lang="en-US" altLang="zh-TW" sz="1800" b="0" i="1" smtClean="0">
                              <a:latin typeface="Cambria Math"/>
                            </a:rPr>
                            <m:t>−1</m:t>
                          </m:r>
                        </m:den>
                      </m:f>
                    </m:oMath>
                  </m:oMathPara>
                </a14:m>
                <a:endParaRPr lang="zh-TW" altLang="en-US" sz="1800" i="1" dirty="0"/>
              </a:p>
            </p:txBody>
          </p:sp>
        </mc:Choice>
        <mc:Fallback xmlns="">
          <p:sp>
            <p:nvSpPr>
              <p:cNvPr id="21" name="文字方塊 2">
                <a:extLst>
                  <a:ext uri="{FF2B5EF4-FFF2-40B4-BE49-F238E27FC236}">
                    <a16:creationId xmlns:a16="http://schemas.microsoft.com/office/drawing/2014/main" id="{031D270E-04F3-5AA4-96BD-A904B7BB2C42}"/>
                  </a:ext>
                </a:extLst>
              </p:cNvPr>
              <p:cNvSpPr txBox="1">
                <a:spLocks noRot="1" noChangeAspect="1" noMove="1" noResize="1" noEditPoints="1" noAdjustHandles="1" noChangeArrowheads="1" noChangeShapeType="1" noTextEdit="1"/>
              </p:cNvSpPr>
              <p:nvPr/>
            </p:nvSpPr>
            <p:spPr>
              <a:xfrm>
                <a:off x="6082114" y="6046983"/>
                <a:ext cx="2420278" cy="788293"/>
              </a:xfrm>
              <a:prstGeom prst="rect">
                <a:avLst/>
              </a:prstGeom>
              <a:blipFill>
                <a:blip r:embed="rId12"/>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2">
                <a:extLst>
                  <a:ext uri="{FF2B5EF4-FFF2-40B4-BE49-F238E27FC236}">
                    <a16:creationId xmlns:a16="http://schemas.microsoft.com/office/drawing/2014/main" id="{5C1D53E3-AA67-437D-3254-1475FB425FFF}"/>
                  </a:ext>
                </a:extLst>
              </p:cNvPr>
              <p:cNvSpPr txBox="1"/>
              <p:nvPr/>
            </p:nvSpPr>
            <p:spPr>
              <a:xfrm>
                <a:off x="6082114" y="5363649"/>
                <a:ext cx="1766933" cy="64819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𝑢</m:t>
                      </m:r>
                      <m:r>
                        <a:rPr lang="en-US" altLang="zh-TW" sz="1800" b="0" i="1" smtClean="0">
                          <a:latin typeface="Cambria Math"/>
                          <a:ea typeface="Cambria Math"/>
                        </a:rPr>
                        <m:t>=</m:t>
                      </m:r>
                      <m:d>
                        <m:dPr>
                          <m:begChr m:val="⟨"/>
                          <m:endChr m:val="⟩"/>
                          <m:ctrlPr>
                            <a:rPr lang="en-US" altLang="zh-TW" sz="1800" i="1">
                              <a:latin typeface="Cambria Math" panose="02040503050406030204" pitchFamily="18" charset="0"/>
                            </a:rPr>
                          </m:ctrlPr>
                        </m:dPr>
                        <m:e>
                          <m:r>
                            <a:rPr lang="en-US" altLang="zh-TW" sz="1800" i="1">
                              <a:latin typeface="Cambria Math"/>
                            </a:rPr>
                            <m:t>𝐸</m:t>
                          </m:r>
                        </m:e>
                      </m:d>
                      <m:r>
                        <a:rPr lang="en-US" altLang="zh-TW" sz="180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8</m:t>
                          </m:r>
                          <m:r>
                            <a:rPr lang="zh-TW" altLang="en-US" sz="1800" i="1">
                              <a:latin typeface="Cambria Math"/>
                              <a:ea typeface="Cambria Math"/>
                            </a:rPr>
                            <m:t>𝜋</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𝜈</m:t>
                              </m:r>
                            </m:e>
                            <m:sup>
                              <m:r>
                                <a:rPr lang="en-US" altLang="zh-TW" sz="1800" b="0" i="1" smtClean="0">
                                  <a:latin typeface="Cambria Math"/>
                                  <a:ea typeface="Cambria Math"/>
                                </a:rPr>
                                <m:t>2</m:t>
                              </m:r>
                            </m:sup>
                          </m:sSup>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𝑐</m:t>
                              </m:r>
                            </m:e>
                            <m:sup>
                              <m:r>
                                <a:rPr lang="en-US" altLang="zh-TW" sz="1800" b="0" i="1" smtClean="0">
                                  <a:latin typeface="Cambria Math" panose="02040503050406030204" pitchFamily="18" charset="0"/>
                                  <a:ea typeface="Cambria Math"/>
                                </a:rPr>
                                <m:t>3</m:t>
                              </m:r>
                            </m:sup>
                          </m:sSup>
                        </m:den>
                      </m:f>
                    </m:oMath>
                  </m:oMathPara>
                </a14:m>
                <a:endParaRPr lang="zh-TW" altLang="en-US" sz="1800" dirty="0"/>
              </a:p>
            </p:txBody>
          </p:sp>
        </mc:Choice>
        <mc:Fallback xmlns="">
          <p:sp>
            <p:nvSpPr>
              <p:cNvPr id="22" name="文字方塊 12">
                <a:extLst>
                  <a:ext uri="{FF2B5EF4-FFF2-40B4-BE49-F238E27FC236}">
                    <a16:creationId xmlns:a16="http://schemas.microsoft.com/office/drawing/2014/main" id="{5C1D53E3-AA67-437D-3254-1475FB425FFF}"/>
                  </a:ext>
                </a:extLst>
              </p:cNvPr>
              <p:cNvSpPr txBox="1">
                <a:spLocks noRot="1" noChangeAspect="1" noMove="1" noResize="1" noEditPoints="1" noAdjustHandles="1" noChangeArrowheads="1" noChangeShapeType="1" noTextEdit="1"/>
              </p:cNvSpPr>
              <p:nvPr/>
            </p:nvSpPr>
            <p:spPr>
              <a:xfrm>
                <a:off x="6082114" y="5363649"/>
                <a:ext cx="1766933" cy="648191"/>
              </a:xfrm>
              <a:prstGeom prst="rect">
                <a:avLst/>
              </a:prstGeom>
              <a:blipFill>
                <a:blip r:embed="rId13"/>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220C0C53-BF99-6BFB-81FF-8B98E049904A}"/>
              </a:ext>
            </a:extLst>
          </p:cNvPr>
          <p:cNvSpPr/>
          <p:nvPr/>
        </p:nvSpPr>
        <p:spPr>
          <a:xfrm>
            <a:off x="3398543" y="771260"/>
            <a:ext cx="358106" cy="2280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E:\Media\Images\chapter40\4006.jpg">
            <a:extLst>
              <a:ext uri="{FF2B5EF4-FFF2-40B4-BE49-F238E27FC236}">
                <a16:creationId xmlns:a16="http://schemas.microsoft.com/office/drawing/2014/main" id="{E8FE60C0-3A37-CAFE-6C9B-435E9FF85F2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8408"/>
          <a:stretch/>
        </p:blipFill>
        <p:spPr bwMode="auto">
          <a:xfrm>
            <a:off x="3685821" y="775541"/>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406EB8-9975-BE08-DEF5-7AAFF6EEBBAA}"/>
                  </a:ext>
                </a:extLst>
              </p:cNvPr>
              <p:cNvSpPr txBox="1"/>
              <p:nvPr/>
            </p:nvSpPr>
            <p:spPr>
              <a:xfrm>
                <a:off x="3601899" y="2482347"/>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5" name="TextBox 14">
                <a:extLst>
                  <a:ext uri="{FF2B5EF4-FFF2-40B4-BE49-F238E27FC236}">
                    <a16:creationId xmlns:a16="http://schemas.microsoft.com/office/drawing/2014/main" id="{B9406EB8-9975-BE08-DEF5-7AAFF6EEBBAA}"/>
                  </a:ext>
                </a:extLst>
              </p:cNvPr>
              <p:cNvSpPr txBox="1">
                <a:spLocks noRot="1" noChangeAspect="1" noMove="1" noResize="1" noEditPoints="1" noAdjustHandles="1" noChangeArrowheads="1" noChangeShapeType="1" noTextEdit="1"/>
              </p:cNvSpPr>
              <p:nvPr/>
            </p:nvSpPr>
            <p:spPr>
              <a:xfrm>
                <a:off x="3601899" y="2482347"/>
                <a:ext cx="309502" cy="307777"/>
              </a:xfrm>
              <a:prstGeom prst="rect">
                <a:avLst/>
              </a:prstGeom>
              <a:blipFill>
                <a:blip r:embed="rId15"/>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148352B-7048-E4B1-6077-E984D14824C4}"/>
                  </a:ext>
                </a:extLst>
              </p:cNvPr>
              <p:cNvSpPr txBox="1"/>
              <p:nvPr/>
            </p:nvSpPr>
            <p:spPr>
              <a:xfrm flipH="1">
                <a:off x="3541205" y="2017076"/>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17" name="TextBox 16">
                <a:extLst>
                  <a:ext uri="{FF2B5EF4-FFF2-40B4-BE49-F238E27FC236}">
                    <a16:creationId xmlns:a16="http://schemas.microsoft.com/office/drawing/2014/main" id="{9148352B-7048-E4B1-6077-E984D14824C4}"/>
                  </a:ext>
                </a:extLst>
              </p:cNvPr>
              <p:cNvSpPr txBox="1">
                <a:spLocks noRot="1" noChangeAspect="1" noMove="1" noResize="1" noEditPoints="1" noAdjustHandles="1" noChangeArrowheads="1" noChangeShapeType="1" noTextEdit="1"/>
              </p:cNvSpPr>
              <p:nvPr/>
            </p:nvSpPr>
            <p:spPr>
              <a:xfrm flipH="1">
                <a:off x="3541205" y="2017076"/>
                <a:ext cx="430889" cy="307777"/>
              </a:xfrm>
              <a:prstGeom prst="rect">
                <a:avLst/>
              </a:prstGeom>
              <a:blipFill>
                <a:blip r:embed="rId1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9929BB9-9CB4-5104-74A3-FC254BB31DF4}"/>
                  </a:ext>
                </a:extLst>
              </p:cNvPr>
              <p:cNvSpPr txBox="1"/>
              <p:nvPr/>
            </p:nvSpPr>
            <p:spPr>
              <a:xfrm>
                <a:off x="3525254" y="1621497"/>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3" name="TextBox 22">
                <a:extLst>
                  <a:ext uri="{FF2B5EF4-FFF2-40B4-BE49-F238E27FC236}">
                    <a16:creationId xmlns:a16="http://schemas.microsoft.com/office/drawing/2014/main" id="{C9929BB9-9CB4-5104-74A3-FC254BB31DF4}"/>
                  </a:ext>
                </a:extLst>
              </p:cNvPr>
              <p:cNvSpPr txBox="1">
                <a:spLocks noRot="1" noChangeAspect="1" noMove="1" noResize="1" noEditPoints="1" noAdjustHandles="1" noChangeArrowheads="1" noChangeShapeType="1" noTextEdit="1"/>
              </p:cNvSpPr>
              <p:nvPr/>
            </p:nvSpPr>
            <p:spPr>
              <a:xfrm>
                <a:off x="3525254" y="1621497"/>
                <a:ext cx="416439" cy="307777"/>
              </a:xfrm>
              <a:prstGeom prst="rect">
                <a:avLst/>
              </a:prstGeom>
              <a:blipFill>
                <a:blip r:embed="rId17"/>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F90E605-FABC-F1A6-8AD0-6F5BE73876AA}"/>
                  </a:ext>
                </a:extLst>
              </p:cNvPr>
              <p:cNvSpPr txBox="1"/>
              <p:nvPr/>
            </p:nvSpPr>
            <p:spPr>
              <a:xfrm>
                <a:off x="3523127" y="1336197"/>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24" name="TextBox 23">
                <a:extLst>
                  <a:ext uri="{FF2B5EF4-FFF2-40B4-BE49-F238E27FC236}">
                    <a16:creationId xmlns:a16="http://schemas.microsoft.com/office/drawing/2014/main" id="{5F90E605-FABC-F1A6-8AD0-6F5BE73876AA}"/>
                  </a:ext>
                </a:extLst>
              </p:cNvPr>
              <p:cNvSpPr txBox="1">
                <a:spLocks noRot="1" noChangeAspect="1" noMove="1" noResize="1" noEditPoints="1" noAdjustHandles="1" noChangeArrowheads="1" noChangeShapeType="1" noTextEdit="1"/>
              </p:cNvSpPr>
              <p:nvPr/>
            </p:nvSpPr>
            <p:spPr>
              <a:xfrm>
                <a:off x="3523127" y="1336197"/>
                <a:ext cx="467835" cy="307777"/>
              </a:xfrm>
              <a:prstGeom prst="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6005711-A1A3-13CF-F5A0-2A5AB443AB30}"/>
                  </a:ext>
                </a:extLst>
              </p:cNvPr>
              <p:cNvSpPr txBox="1"/>
              <p:nvPr/>
            </p:nvSpPr>
            <p:spPr>
              <a:xfrm>
                <a:off x="472956" y="4412587"/>
                <a:ext cx="8198088" cy="369332"/>
              </a:xfrm>
              <a:prstGeom prst="rect">
                <a:avLst/>
              </a:prstGeom>
              <a:noFill/>
            </p:spPr>
            <p:txBody>
              <a:bodyPr wrap="square">
                <a:spAutoFit/>
              </a:bodyPr>
              <a:lstStyle/>
              <a:p>
                <a:r>
                  <a:rPr lang="zh-TW" altLang="en-US" sz="1800" dirty="0">
                    <a:solidFill>
                      <a:srgbClr val="FF0000"/>
                    </a:solidFill>
                    <a:cs typeface="Times New Roman" pitchFamily="18" charset="0"/>
                  </a:rPr>
                  <a:t>熱平衡時，此振盪器處於每個狀態的機率</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a:rPr>
                          <m:t>𝑃</m:t>
                        </m:r>
                      </m:e>
                      <m:sub>
                        <m:r>
                          <a:rPr lang="en-US" altLang="zh-TW" sz="1800" i="1">
                            <a:solidFill>
                              <a:srgbClr val="FF0000"/>
                            </a:solidFill>
                            <a:latin typeface="Cambria Math"/>
                          </a:rPr>
                          <m:t>𝑛</m:t>
                        </m:r>
                      </m:sub>
                    </m:sSub>
                  </m:oMath>
                </a14:m>
                <a:r>
                  <a:rPr lang="zh-TW" altLang="en-US" sz="1800" dirty="0">
                    <a:solidFill>
                      <a:srgbClr val="FF0000"/>
                    </a:solidFill>
                    <a:cs typeface="Times New Roman" pitchFamily="18" charset="0"/>
                  </a:rPr>
                  <a:t>可以波茲曼</a:t>
                </a:r>
                <a:r>
                  <a:rPr lang="en-US" altLang="zh-TW" sz="1800" dirty="0">
                    <a:solidFill>
                      <a:srgbClr val="FF0000"/>
                    </a:solidFill>
                    <a:cs typeface="Times New Roman" pitchFamily="18" charset="0"/>
                  </a:rPr>
                  <a:t>Boltzmann Factor</a:t>
                </a:r>
                <a:r>
                  <a:rPr lang="zh-TW" altLang="en-US" sz="1800" dirty="0">
                    <a:solidFill>
                      <a:srgbClr val="FF0000"/>
                    </a:solidFill>
                    <a:cs typeface="Times New Roman" pitchFamily="18" charset="0"/>
                  </a:rPr>
                  <a:t>計算。</a:t>
                </a:r>
                <a:endParaRPr lang="en-US" sz="1800" dirty="0"/>
              </a:p>
            </p:txBody>
          </p:sp>
        </mc:Choice>
        <mc:Fallback xmlns="">
          <p:sp>
            <p:nvSpPr>
              <p:cNvPr id="6" name="TextBox 5">
                <a:extLst>
                  <a:ext uri="{FF2B5EF4-FFF2-40B4-BE49-F238E27FC236}">
                    <a16:creationId xmlns:a16="http://schemas.microsoft.com/office/drawing/2014/main" id="{16005711-A1A3-13CF-F5A0-2A5AB443AB30}"/>
                  </a:ext>
                </a:extLst>
              </p:cNvPr>
              <p:cNvSpPr txBox="1">
                <a:spLocks noRot="1" noChangeAspect="1" noMove="1" noResize="1" noEditPoints="1" noAdjustHandles="1" noChangeArrowheads="1" noChangeShapeType="1" noTextEdit="1"/>
              </p:cNvSpPr>
              <p:nvPr/>
            </p:nvSpPr>
            <p:spPr>
              <a:xfrm>
                <a:off x="472956" y="4412587"/>
                <a:ext cx="8198088" cy="369332"/>
              </a:xfrm>
              <a:prstGeom prst="rect">
                <a:avLst/>
              </a:prstGeom>
              <a:blipFill>
                <a:blip r:embed="rId19"/>
                <a:stretch>
                  <a:fillRect l="-619"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14999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9" grpId="0" animBg="1"/>
      <p:bldP spid="20" grpId="0" animBg="1"/>
      <p:bldP spid="21" grpId="0" animBg="1"/>
      <p:bldP spid="22" grpId="0" animBg="1"/>
      <p:bldP spid="11" grpId="0" animBg="1"/>
      <p:bldP spid="15" grpId="0" animBg="1"/>
      <p:bldP spid="17" grpId="0" animBg="1"/>
      <p:bldP spid="23" grpId="0" animBg="1"/>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15C5B-2FC9-D89D-C213-05CFBE13FFD3}"/>
              </a:ext>
            </a:extLst>
          </p:cNvPr>
          <p:cNvPicPr>
            <a:picLocks noChangeAspect="1"/>
          </p:cNvPicPr>
          <p:nvPr/>
        </p:nvPicPr>
        <p:blipFill>
          <a:blip r:embed="rId2"/>
          <a:stretch>
            <a:fillRect/>
          </a:stretch>
        </p:blipFill>
        <p:spPr>
          <a:xfrm>
            <a:off x="1022350" y="1238250"/>
            <a:ext cx="7099300" cy="4381500"/>
          </a:xfrm>
          <a:prstGeom prst="rect">
            <a:avLst/>
          </a:prstGeom>
        </p:spPr>
      </p:pic>
    </p:spTree>
    <p:extLst>
      <p:ext uri="{BB962C8B-B14F-4D97-AF65-F5344CB8AC3E}">
        <p14:creationId xmlns:p14="http://schemas.microsoft.com/office/powerpoint/2010/main" val="5288471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15276-498C-5164-A5F5-2127D5D46632}"/>
              </a:ext>
            </a:extLst>
          </p:cNvPr>
          <p:cNvPicPr>
            <a:picLocks noChangeAspect="1"/>
          </p:cNvPicPr>
          <p:nvPr/>
        </p:nvPicPr>
        <p:blipFill>
          <a:blip r:embed="rId2"/>
          <a:stretch>
            <a:fillRect/>
          </a:stretch>
        </p:blipFill>
        <p:spPr>
          <a:xfrm>
            <a:off x="1651000" y="636667"/>
            <a:ext cx="5842000" cy="4267200"/>
          </a:xfrm>
          <a:prstGeom prst="rect">
            <a:avLst/>
          </a:prstGeom>
        </p:spPr>
      </p:pic>
      <p:pic>
        <p:nvPicPr>
          <p:cNvPr id="3" name="Picture 2">
            <a:extLst>
              <a:ext uri="{FF2B5EF4-FFF2-40B4-BE49-F238E27FC236}">
                <a16:creationId xmlns:a16="http://schemas.microsoft.com/office/drawing/2014/main" id="{F6BE6B74-7DC2-185E-AE20-3F2FC720FEC3}"/>
              </a:ext>
            </a:extLst>
          </p:cNvPr>
          <p:cNvPicPr>
            <a:picLocks noChangeAspect="1"/>
          </p:cNvPicPr>
          <p:nvPr/>
        </p:nvPicPr>
        <p:blipFill>
          <a:blip r:embed="rId3"/>
          <a:stretch>
            <a:fillRect/>
          </a:stretch>
        </p:blipFill>
        <p:spPr>
          <a:xfrm>
            <a:off x="927100" y="5157192"/>
            <a:ext cx="7289800" cy="711200"/>
          </a:xfrm>
          <a:prstGeom prst="rect">
            <a:avLst/>
          </a:prstGeom>
        </p:spPr>
      </p:pic>
    </p:spTree>
    <p:extLst>
      <p:ext uri="{BB962C8B-B14F-4D97-AF65-F5344CB8AC3E}">
        <p14:creationId xmlns:p14="http://schemas.microsoft.com/office/powerpoint/2010/main" val="28552576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http://www.canadaconnects.ca/_quantumphysics/photos/bb_vs_t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51" y="404664"/>
            <a:ext cx="4341813" cy="35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下箭號 10"/>
          <p:cNvSpPr/>
          <p:nvPr/>
        </p:nvSpPr>
        <p:spPr>
          <a:xfrm>
            <a:off x="2195835" y="1844824"/>
            <a:ext cx="360362"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140" name="文字方塊 11"/>
          <p:cNvSpPr txBox="1">
            <a:spLocks noChangeArrowheads="1"/>
          </p:cNvSpPr>
          <p:nvPr/>
        </p:nvSpPr>
        <p:spPr bwMode="auto">
          <a:xfrm>
            <a:off x="1043608" y="4003296"/>
            <a:ext cx="58327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但注意：在低頻率區，新結果與古典計算非常接近！</a:t>
            </a:r>
            <a:endParaRPr lang="en-US" altLang="zh-TW" sz="1800" dirty="0"/>
          </a:p>
        </p:txBody>
      </p:sp>
      <p:sp>
        <p:nvSpPr>
          <p:cNvPr id="91141" name="文字方塊 12"/>
          <p:cNvSpPr txBox="1">
            <a:spLocks noChangeArrowheads="1"/>
          </p:cNvSpPr>
          <p:nvPr/>
        </p:nvSpPr>
        <p:spPr bwMode="auto">
          <a:xfrm>
            <a:off x="989806" y="5134661"/>
            <a:ext cx="8154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在高頻率區，實際能量比古典預期低，似乎熱平衡的能量難以輸入到彈簧之中！</a:t>
            </a:r>
          </a:p>
        </p:txBody>
      </p:sp>
      <p:pic>
        <p:nvPicPr>
          <p:cNvPr id="15" name="Picture 2" descr="http://s4.hubimg.com/u/1205635_f260.jpg"/>
          <p:cNvPicPr>
            <a:picLocks noChangeAspect="1" noChangeArrowheads="1"/>
          </p:cNvPicPr>
          <p:nvPr/>
        </p:nvPicPr>
        <p:blipFill>
          <a:blip r:embed="rId3">
            <a:extLst>
              <a:ext uri="{28A0092B-C50C-407E-A947-70E740481C1C}">
                <a14:useLocalDpi xmlns:a14="http://schemas.microsoft.com/office/drawing/2010/main" val="0"/>
              </a:ext>
            </a:extLst>
          </a:blip>
          <a:srcRect l="5945" r="20818" b="33498"/>
          <a:stretch>
            <a:fillRect/>
          </a:stretch>
        </p:blipFill>
        <p:spPr bwMode="auto">
          <a:xfrm>
            <a:off x="5508673" y="2267867"/>
            <a:ext cx="203993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a:spLocks noChangeArrowheads="1"/>
          </p:cNvSpPr>
          <p:nvPr/>
        </p:nvSpPr>
        <p:spPr bwMode="auto">
          <a:xfrm>
            <a:off x="1035150" y="6293985"/>
            <a:ext cx="7713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能量輸入簡諧振盪器似乎有門檻，頻率越高，短差越大，可見門檻越高！</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97857D9C-0ACC-0CAA-7FD3-3A0B3B436377}"/>
                  </a:ext>
                </a:extLst>
              </p:cNvPr>
              <p:cNvSpPr txBox="1"/>
              <p:nvPr/>
            </p:nvSpPr>
            <p:spPr>
              <a:xfrm>
                <a:off x="2556197" y="4413267"/>
                <a:ext cx="3744416" cy="62177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r>
                            <a:rPr lang="en-US" altLang="zh-TW" sz="1800" i="1">
                              <a:latin typeface="Cambria Math"/>
                            </a:rPr>
                            <m:t>𝐸</m:t>
                          </m:r>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r>
                        <a:rPr lang="en-US" altLang="zh-TW" sz="1800" b="0" i="1" smtClean="0">
                          <a:latin typeface="Cambria Math" panose="02040503050406030204" pitchFamily="18" charset="0"/>
                          <a:ea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oMath>
                  </m:oMathPara>
                </a14:m>
                <a:endParaRPr lang="zh-TW" altLang="en-US" sz="1800" dirty="0"/>
              </a:p>
            </p:txBody>
          </p:sp>
        </mc:Choice>
        <mc:Fallback xmlns="">
          <p:sp>
            <p:nvSpPr>
              <p:cNvPr id="2" name="文字方塊 1">
                <a:extLst>
                  <a:ext uri="{FF2B5EF4-FFF2-40B4-BE49-F238E27FC236}">
                    <a16:creationId xmlns:a16="http://schemas.microsoft.com/office/drawing/2014/main" id="{97857D9C-0ACC-0CAA-7FD3-3A0B3B436377}"/>
                  </a:ext>
                </a:extLst>
              </p:cNvPr>
              <p:cNvSpPr txBox="1">
                <a:spLocks noRot="1" noChangeAspect="1" noMove="1" noResize="1" noEditPoints="1" noAdjustHandles="1" noChangeArrowheads="1" noChangeShapeType="1" noTextEdit="1"/>
              </p:cNvSpPr>
              <p:nvPr/>
            </p:nvSpPr>
            <p:spPr>
              <a:xfrm>
                <a:off x="2556197" y="4413267"/>
                <a:ext cx="3744416" cy="621773"/>
              </a:xfrm>
              <a:prstGeom prst="rect">
                <a:avLst/>
              </a:prstGeom>
              <a:blipFill>
                <a:blip r:embed="rId4"/>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E35B208F-C934-0751-739F-9D0929D33241}"/>
                  </a:ext>
                </a:extLst>
              </p:cNvPr>
              <p:cNvSpPr txBox="1"/>
              <p:nvPr/>
            </p:nvSpPr>
            <p:spPr>
              <a:xfrm>
                <a:off x="2556197" y="5544077"/>
                <a:ext cx="3888012" cy="62177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r>
                            <a:rPr lang="en-US" altLang="zh-TW" sz="1800" i="1">
                              <a:latin typeface="Cambria Math"/>
                            </a:rPr>
                            <m:t>𝐸</m:t>
                          </m:r>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r>
                        <a:rPr lang="en-US" altLang="zh-TW" sz="1800" b="0" i="1" smtClean="0">
                          <a:latin typeface="Cambria Math" panose="02040503050406030204" pitchFamily="18" charset="0"/>
                        </a:rPr>
                        <m:t>&lt;</m:t>
                      </m:r>
                      <m:r>
                        <a:rPr lang="en-US" altLang="zh-TW" sz="1800" b="0" i="1" smtClean="0">
                          <a:latin typeface="Cambria Math" panose="02040503050406030204" pitchFamily="18" charset="0"/>
                          <a:ea typeface="Cambria Math" panose="02040503050406030204" pitchFamily="18" charset="0"/>
                        </a:rPr>
                        <m:t>𝑘𝑇</m:t>
                      </m:r>
                      <m:r>
                        <a:rPr lang="en-US" altLang="zh-TW" sz="1800" b="0" i="1" smtClean="0">
                          <a:latin typeface="Cambria Math" panose="02040503050406030204" pitchFamily="18" charset="0"/>
                          <a:ea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h</m:t>
                      </m:r>
                      <m:r>
                        <a:rPr lang="en-US" altLang="zh-TW" sz="1800" b="0" i="1" smtClean="0">
                          <a:latin typeface="Cambria Math" panose="02040503050406030204" pitchFamily="18" charset="0"/>
                          <a:ea typeface="Cambria Math" panose="02040503050406030204" pitchFamily="18" charset="0"/>
                        </a:rPr>
                        <m:t>𝜈</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𝑘𝑇</m:t>
                      </m:r>
                    </m:oMath>
                  </m:oMathPara>
                </a14:m>
                <a:endParaRPr lang="zh-TW" altLang="en-US" sz="1800" dirty="0"/>
              </a:p>
            </p:txBody>
          </p:sp>
        </mc:Choice>
        <mc:Fallback xmlns="">
          <p:sp>
            <p:nvSpPr>
              <p:cNvPr id="3" name="文字方塊 1">
                <a:extLst>
                  <a:ext uri="{FF2B5EF4-FFF2-40B4-BE49-F238E27FC236}">
                    <a16:creationId xmlns:a16="http://schemas.microsoft.com/office/drawing/2014/main" id="{E35B208F-C934-0751-739F-9D0929D33241}"/>
                  </a:ext>
                </a:extLst>
              </p:cNvPr>
              <p:cNvSpPr txBox="1">
                <a:spLocks noRot="1" noChangeAspect="1" noMove="1" noResize="1" noEditPoints="1" noAdjustHandles="1" noChangeArrowheads="1" noChangeShapeType="1" noTextEdit="1"/>
              </p:cNvSpPr>
              <p:nvPr/>
            </p:nvSpPr>
            <p:spPr>
              <a:xfrm>
                <a:off x="2556197" y="5544077"/>
                <a:ext cx="3888012" cy="621773"/>
              </a:xfrm>
              <a:prstGeom prst="rect">
                <a:avLst/>
              </a:prstGeom>
              <a:blipFill>
                <a:blip r:embed="rId5"/>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179356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862" y="548680"/>
            <a:ext cx="2443728" cy="33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7285" name="文字方塊 6"/>
              <p:cNvSpPr txBox="1">
                <a:spLocks noChangeArrowheads="1"/>
              </p:cNvSpPr>
              <p:nvPr/>
            </p:nvSpPr>
            <p:spPr bwMode="auto">
              <a:xfrm>
                <a:off x="1187624" y="3913103"/>
                <a:ext cx="6951663"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在高頻率區域，因能階差較大，平均為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熱能有較大機會會小於一個量子而無法被吸收，所以此區的駐波膜式能量吸收效率就遠小於能量均分原理所要求的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a:t>
                </a:r>
                <a:endParaRPr lang="zh-TW" altLang="en-US" sz="1800" dirty="0">
                  <a:cs typeface="Times New Roman" pitchFamily="18" charset="0"/>
                </a:endParaRPr>
              </a:p>
            </p:txBody>
          </p:sp>
        </mc:Choice>
        <mc:Fallback xmlns="">
          <p:sp>
            <p:nvSpPr>
              <p:cNvPr id="97285" name="文字方塊 6"/>
              <p:cNvSpPr txBox="1">
                <a:spLocks noRot="1" noChangeAspect="1" noMove="1" noResize="1" noEditPoints="1" noAdjustHandles="1" noChangeArrowheads="1" noChangeShapeType="1" noTextEdit="1"/>
              </p:cNvSpPr>
              <p:nvPr/>
            </p:nvSpPr>
            <p:spPr bwMode="auto">
              <a:xfrm>
                <a:off x="1187624" y="3913103"/>
                <a:ext cx="6951663" cy="1338828"/>
              </a:xfrm>
              <a:prstGeom prst="rect">
                <a:avLst/>
              </a:prstGeom>
              <a:blipFill>
                <a:blip r:embed="rId4"/>
                <a:stretch>
                  <a:fillRect l="-73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0" name="Picture 15" descr="http://www.canadaconnects.ca/_quantumphysics/photos/bb_vs_te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692696"/>
            <a:ext cx="3922549" cy="3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上箭號 10"/>
          <p:cNvSpPr/>
          <p:nvPr/>
        </p:nvSpPr>
        <p:spPr>
          <a:xfrm>
            <a:off x="6518990" y="2898213"/>
            <a:ext cx="288925" cy="8561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2" name="Object 9"/>
          <p:cNvGraphicFramePr>
            <a:graphicFrameLocks noChangeAspect="1"/>
          </p:cNvGraphicFramePr>
          <p:nvPr/>
        </p:nvGraphicFramePr>
        <p:xfrm>
          <a:off x="6879030" y="3242501"/>
          <a:ext cx="257175" cy="214312"/>
        </p:xfrm>
        <a:graphic>
          <a:graphicData uri="http://schemas.openxmlformats.org/presentationml/2006/ole">
            <mc:AlternateContent xmlns:mc="http://schemas.openxmlformats.org/markup-compatibility/2006">
              <mc:Choice xmlns:v="urn:schemas-microsoft-com:vml" Requires="v">
                <p:oleObj name="方程式" r:id="rId6" imgW="215619" imgH="177569" progId="Equation.3">
                  <p:embed/>
                </p:oleObj>
              </mc:Choice>
              <mc:Fallback>
                <p:oleObj name="方程式" r:id="rId6" imgW="215619" imgH="177569" progId="Equation.3">
                  <p:embed/>
                  <p:pic>
                    <p:nvPicPr>
                      <p:cNvPr id="12"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030" y="3242501"/>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文字方塊 6"/>
              <p:cNvSpPr txBox="1">
                <a:spLocks noChangeArrowheads="1"/>
              </p:cNvSpPr>
              <p:nvPr/>
            </p:nvSpPr>
            <p:spPr bwMode="auto">
              <a:xfrm>
                <a:off x="1187623" y="5299538"/>
                <a:ext cx="7056785"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而在低頻率區域，能階差相對於平均為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熱能很小，所以能階差幾乎可以忽略，此區的駐波膜式能量吸收效率就大約與古典彈簧能量均分原理所要求的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 差距不大。古典的結果大致與實驗吻合。</a:t>
                </a:r>
                <a:endParaRPr lang="zh-TW" altLang="en-US" sz="1800" dirty="0">
                  <a:cs typeface="Times New Roman"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187623" y="5299538"/>
                <a:ext cx="7056785" cy="1338828"/>
              </a:xfrm>
              <a:prstGeom prst="rect">
                <a:avLst/>
              </a:prstGeom>
              <a:blipFill>
                <a:blip r:embed="rId8"/>
                <a:stretch>
                  <a:fillRect l="-719" r="-54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1765535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182" y="2021111"/>
            <a:ext cx="2144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文字方塊 6"/>
          <p:cNvSpPr txBox="1">
            <a:spLocks noChangeArrowheads="1"/>
          </p:cNvSpPr>
          <p:nvPr/>
        </p:nvSpPr>
        <p:spPr bwMode="auto">
          <a:xfrm>
            <a:off x="2389478" y="5301208"/>
            <a:ext cx="4569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而溫度越高，能夠被激發的駐波頻率越高，</a:t>
            </a:r>
          </a:p>
        </p:txBody>
      </p:sp>
      <p:sp>
        <p:nvSpPr>
          <p:cNvPr id="7" name="向上箭號 6"/>
          <p:cNvSpPr/>
          <p:nvPr/>
        </p:nvSpPr>
        <p:spPr>
          <a:xfrm>
            <a:off x="7308304" y="4005063"/>
            <a:ext cx="182896" cy="817985"/>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97287" name="Object 9"/>
          <p:cNvGraphicFramePr>
            <a:graphicFrameLocks noChangeAspect="1"/>
          </p:cNvGraphicFramePr>
          <p:nvPr/>
        </p:nvGraphicFramePr>
        <p:xfrm>
          <a:off x="7044644" y="4306899"/>
          <a:ext cx="257175" cy="214312"/>
        </p:xfrm>
        <a:graphic>
          <a:graphicData uri="http://schemas.openxmlformats.org/presentationml/2006/ole">
            <mc:AlternateContent xmlns:mc="http://schemas.openxmlformats.org/markup-compatibility/2006">
              <mc:Choice xmlns:v="urn:schemas-microsoft-com:vml" Requires="v">
                <p:oleObj name="方程式" r:id="rId3" imgW="215619" imgH="177569" progId="Equation.3">
                  <p:embed/>
                </p:oleObj>
              </mc:Choice>
              <mc:Fallback>
                <p:oleObj name="方程式" r:id="rId3" imgW="215619" imgH="177569" progId="Equation.3">
                  <p:embed/>
                  <p:pic>
                    <p:nvPicPr>
                      <p:cNvPr id="9728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644" y="4306899"/>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向上箭號 8"/>
          <p:cNvSpPr/>
          <p:nvPr/>
        </p:nvSpPr>
        <p:spPr>
          <a:xfrm>
            <a:off x="6838269" y="1340769"/>
            <a:ext cx="206375" cy="3490218"/>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7417" name="Picture 9" descr="D:\Dropbox\Documents\課程\YoungTextBook\Images\Chapter39\A_Images\A_Figures_and_Photos\39_32_Figure.jpg"/>
          <p:cNvPicPr>
            <a:picLocks noChangeAspect="1" noChangeArrowheads="1"/>
          </p:cNvPicPr>
          <p:nvPr/>
        </p:nvPicPr>
        <p:blipFill>
          <a:blip r:embed="rId5">
            <a:extLst>
              <a:ext uri="{28A0092B-C50C-407E-A947-70E740481C1C}">
                <a14:useLocalDpi xmlns:a14="http://schemas.microsoft.com/office/drawing/2010/main" val="0"/>
              </a:ext>
            </a:extLst>
          </a:blip>
          <a:srcRect t="15320" b="13583"/>
          <a:stretch>
            <a:fillRect/>
          </a:stretch>
        </p:blipFill>
        <p:spPr bwMode="auto">
          <a:xfrm>
            <a:off x="993007" y="1052736"/>
            <a:ext cx="434005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389478" y="5805264"/>
            <a:ext cx="6575010" cy="369332"/>
          </a:xfrm>
          <a:prstGeom prst="rect">
            <a:avLst/>
          </a:prstGeom>
          <a:noFill/>
        </p:spPr>
        <p:txBody>
          <a:bodyPr wrap="square" rtlCol="0">
            <a:spAutoFit/>
          </a:bodyPr>
          <a:lstStyle/>
          <a:p>
            <a:r>
              <a:rPr lang="zh-TW" altLang="en-US" sz="1800" dirty="0"/>
              <a:t>所以溫度越高，高頻率的輻射能量就會增加！</a:t>
            </a:r>
          </a:p>
        </p:txBody>
      </p:sp>
    </p:spTree>
    <p:extLst>
      <p:ext uri="{BB962C8B-B14F-4D97-AF65-F5344CB8AC3E}">
        <p14:creationId xmlns:p14="http://schemas.microsoft.com/office/powerpoint/2010/main" val="2293996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56BB1-DA7E-B20E-87E5-4FBBF8C35B0A}"/>
              </a:ext>
            </a:extLst>
          </p:cNvPr>
          <p:cNvSpPr/>
          <p:nvPr/>
        </p:nvSpPr>
        <p:spPr>
          <a:xfrm>
            <a:off x="5798070" y="394951"/>
            <a:ext cx="358106" cy="2259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4" name="文字方塊 9"/>
          <p:cNvSpPr txBox="1">
            <a:spLocks noChangeArrowheads="1"/>
          </p:cNvSpPr>
          <p:nvPr/>
        </p:nvSpPr>
        <p:spPr bwMode="auto">
          <a:xfrm>
            <a:off x="555235" y="535919"/>
            <a:ext cx="51059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這些性質都表現在量子彈簧的能量平均值之中！</a:t>
            </a:r>
          </a:p>
        </p:txBody>
      </p:sp>
      <mc:AlternateContent xmlns:mc="http://schemas.openxmlformats.org/markup-compatibility/2006" xmlns:a14="http://schemas.microsoft.com/office/drawing/2010/main">
        <mc:Choice Requires="a14">
          <p:sp>
            <p:nvSpPr>
              <p:cNvPr id="13" name="文字方塊 12"/>
              <p:cNvSpPr txBox="1"/>
              <p:nvPr/>
            </p:nvSpPr>
            <p:spPr>
              <a:xfrm>
                <a:off x="2083749" y="961958"/>
                <a:ext cx="2048941" cy="72186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𝑃</m:t>
                          </m:r>
                        </m:e>
                        <m:sub>
                          <m:r>
                            <a:rPr lang="en-US" altLang="zh-TW" sz="1800" i="1">
                              <a:latin typeface="Cambria Math"/>
                            </a:rPr>
                            <m:t>𝑛</m:t>
                          </m:r>
                        </m:sub>
                      </m:sSub>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𝐸</m:t>
                                  </m:r>
                                </m:e>
                                <m:sub>
                                  <m:r>
                                    <a:rPr lang="en-US" altLang="zh-TW" sz="1800" i="1">
                                      <a:latin typeface="Cambria Math"/>
                                    </a:rPr>
                                    <m:t>𝑛</m:t>
                                  </m:r>
                                </m:sub>
                              </m:sSub>
                              <m:r>
                                <a:rPr lang="en-US" altLang="zh-TW" sz="1800" i="1">
                                  <a:latin typeface="Cambria Math"/>
                                </a:rPr>
                                <m:t>/</m:t>
                              </m:r>
                              <m:r>
                                <a:rPr lang="en-US" altLang="zh-TW" sz="1800" i="1">
                                  <a:latin typeface="Cambria Math"/>
                                </a:rPr>
                                <m:t>𝑘𝑇</m:t>
                              </m:r>
                            </m:sup>
                          </m:sSup>
                        </m:num>
                        <m:den>
                          <m:nary>
                            <m:naryPr>
                              <m:chr m:val="∑"/>
                              <m:ctrlPr>
                                <a:rPr lang="en-US" altLang="zh-TW" sz="1800" i="1">
                                  <a:latin typeface="Cambria Math" panose="02040503050406030204" pitchFamily="18" charset="0"/>
                                </a:rPr>
                              </m:ctrlPr>
                            </m:naryPr>
                            <m:sub>
                              <m:r>
                                <m:rPr>
                                  <m:brk m:alnAt="23"/>
                                </m:rPr>
                                <a:rPr lang="en-US" altLang="zh-TW" sz="1800" i="1">
                                  <a:latin typeface="Cambria Math"/>
                                </a:rPr>
                                <m:t>𝑛</m:t>
                              </m:r>
                              <m:r>
                                <a:rPr lang="en-US" altLang="zh-TW" sz="1800" i="1">
                                  <a:latin typeface="Cambria Math"/>
                                </a:rPr>
                                <m:t>=0</m:t>
                              </m:r>
                            </m:sub>
                            <m:sup>
                              <m:r>
                                <a:rPr lang="en-US" altLang="zh-TW" sz="1800" i="1">
                                  <a:latin typeface="Cambria Math"/>
                                  <a:ea typeface="Cambria Math"/>
                                </a:rPr>
                                <m:t>∞</m:t>
                              </m:r>
                            </m:sup>
                            <m:e>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𝐸</m:t>
                                      </m:r>
                                    </m:e>
                                    <m:sub>
                                      <m:r>
                                        <a:rPr lang="en-US" altLang="zh-TW" sz="1800" i="1">
                                          <a:latin typeface="Cambria Math"/>
                                        </a:rPr>
                                        <m:t>𝑛</m:t>
                                      </m:r>
                                    </m:sub>
                                  </m:sSub>
                                  <m:r>
                                    <a:rPr lang="en-US" altLang="zh-TW" sz="1800" i="1">
                                      <a:latin typeface="Cambria Math"/>
                                    </a:rPr>
                                    <m:t>/</m:t>
                                  </m:r>
                                  <m:r>
                                    <a:rPr lang="en-US" altLang="zh-TW" sz="1800" i="1">
                                      <a:latin typeface="Cambria Math"/>
                                    </a:rPr>
                                    <m:t>𝑘𝑇</m:t>
                                  </m:r>
                                </m:sup>
                              </m:sSup>
                            </m:e>
                          </m:nary>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083749" y="961958"/>
                <a:ext cx="2048941" cy="721864"/>
              </a:xfrm>
              <a:prstGeom prst="rect">
                <a:avLst/>
              </a:prstGeom>
              <a:blipFill>
                <a:blip r:embed="rId3"/>
                <a:stretch>
                  <a:fillRect t="-10345" b="-84483"/>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4825744E-8CE2-524C-BA46-AF8DAD298435}"/>
              </a:ext>
            </a:extLst>
          </p:cNvPr>
          <p:cNvPicPr>
            <a:picLocks noChangeAspect="1"/>
          </p:cNvPicPr>
          <p:nvPr/>
        </p:nvPicPr>
        <p:blipFill rotWithShape="1">
          <a:blip r:embed="rId4"/>
          <a:srcRect l="32399" r="22060" b="15213"/>
          <a:stretch/>
        </p:blipFill>
        <p:spPr>
          <a:xfrm>
            <a:off x="1339241" y="2820394"/>
            <a:ext cx="2691988" cy="2774711"/>
          </a:xfrm>
          <a:prstGeom prst="rect">
            <a:avLst/>
          </a:prstGeom>
        </p:spPr>
      </p:pic>
      <p:sp>
        <p:nvSpPr>
          <p:cNvPr id="18" name="Rectangle 17">
            <a:extLst>
              <a:ext uri="{FF2B5EF4-FFF2-40B4-BE49-F238E27FC236}">
                <a16:creationId xmlns:a16="http://schemas.microsoft.com/office/drawing/2014/main" id="{F4866C3D-2453-4941-ACC1-535BBD2000F8}"/>
              </a:ext>
            </a:extLst>
          </p:cNvPr>
          <p:cNvSpPr/>
          <p:nvPr/>
        </p:nvSpPr>
        <p:spPr>
          <a:xfrm>
            <a:off x="4139241" y="2815866"/>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9" name="Picture 2">
            <a:extLst>
              <a:ext uri="{FF2B5EF4-FFF2-40B4-BE49-F238E27FC236}">
                <a16:creationId xmlns:a16="http://schemas.microsoft.com/office/drawing/2014/main" id="{1D28D46D-D8E2-A647-81CB-A5CE0812B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782950"/>
            <a:ext cx="3995936" cy="27992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90A36EC-4D79-654B-9FFC-197C9D916F18}"/>
              </a:ext>
            </a:extLst>
          </p:cNvPr>
          <p:cNvCxnSpPr/>
          <p:nvPr/>
        </p:nvCxnSpPr>
        <p:spPr>
          <a:xfrm>
            <a:off x="5436096" y="3429000"/>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9D1B1D-374C-234A-A4EF-214B9188BF29}"/>
              </a:ext>
            </a:extLst>
          </p:cNvPr>
          <p:cNvCxnSpPr/>
          <p:nvPr/>
        </p:nvCxnSpPr>
        <p:spPr>
          <a:xfrm>
            <a:off x="7308304" y="4365104"/>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4F191B-0ADA-064D-90C0-EC7E7E0EE9F9}"/>
              </a:ext>
            </a:extLst>
          </p:cNvPr>
          <p:cNvSpPr/>
          <p:nvPr/>
        </p:nvSpPr>
        <p:spPr>
          <a:xfrm>
            <a:off x="4211960" y="2996952"/>
            <a:ext cx="36004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AE4EE1-937B-9243-BFC7-B219EAE9AD10}"/>
                  </a:ext>
                </a:extLst>
              </p:cNvPr>
              <p:cNvSpPr txBox="1"/>
              <p:nvPr/>
            </p:nvSpPr>
            <p:spPr>
              <a:xfrm>
                <a:off x="1347145" y="5671810"/>
                <a:ext cx="7257303" cy="369332"/>
              </a:xfrm>
              <a:prstGeom prst="rect">
                <a:avLst/>
              </a:prstGeom>
              <a:noFill/>
            </p:spPr>
            <p:txBody>
              <a:bodyPr wrap="square" rtlCol="0">
                <a:spAutoFit/>
              </a:bodyPr>
              <a:lstStyle/>
              <a:p>
                <a:r>
                  <a:rPr lang="en-TW" sz="1800" dirty="0"/>
                  <a:t>只有在頻率與溫度的比</a:t>
                </a:r>
                <a14:m>
                  <m:oMath xmlns:m="http://schemas.openxmlformats.org/officeDocument/2006/math">
                    <m:r>
                      <a:rPr lang="en-US" sz="1800" b="0" i="1" dirty="0" smtClean="0">
                        <a:latin typeface="Cambria Math" panose="02040503050406030204" pitchFamily="18" charset="0"/>
                      </a:rPr>
                      <m:t>h</m:t>
                    </m:r>
                    <m:r>
                      <a:rPr lang="en-US" sz="1800" b="0" i="1" dirty="0" smtClean="0">
                        <a:latin typeface="Cambria Math" panose="02040503050406030204" pitchFamily="18" charset="0"/>
                        <a:ea typeface="Cambria Math" panose="02040503050406030204" pitchFamily="18" charset="0"/>
                      </a:rPr>
                      <m:t>𝜈</m:t>
                    </m:r>
                    <m:r>
                      <a:rPr lang="en-US" sz="1800" b="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𝑘𝑇</m:t>
                    </m:r>
                  </m:oMath>
                </a14:m>
                <a:r>
                  <a:rPr lang="en-TW" sz="1800" dirty="0"/>
                  <a:t>為無限小時，</a:t>
                </a:r>
                <a:r>
                  <a:rPr lang="en-TW" sz="1800" dirty="0">
                    <a:solidFill>
                      <a:schemeClr val="tx1"/>
                    </a:solidFill>
                  </a:rPr>
                  <a:t>彈簧吸收的能量才是</a:t>
                </a:r>
                <a:r>
                  <a:rPr lang="en-US" altLang="zh-TW" sz="1800" dirty="0">
                    <a:solidFill>
                      <a:schemeClr val="tx1"/>
                    </a:solidFill>
                    <a:cs typeface="Times New Roman" pitchFamily="18" charset="0"/>
                  </a:rPr>
                  <a:t> </a:t>
                </a:r>
                <a14:m>
                  <m:oMath xmlns:m="http://schemas.openxmlformats.org/officeDocument/2006/math">
                    <m:r>
                      <a:rPr lang="en-US" altLang="zh-TW" sz="1800" i="1" dirty="0">
                        <a:solidFill>
                          <a:schemeClr val="tx1"/>
                        </a:solidFill>
                        <a:latin typeface="Cambria Math" panose="02040503050406030204" pitchFamily="18" charset="0"/>
                        <a:cs typeface="Times New Roman" pitchFamily="18" charset="0"/>
                      </a:rPr>
                      <m:t>𝑘𝑇</m:t>
                    </m:r>
                  </m:oMath>
                </a14:m>
                <a:r>
                  <a:rPr lang="en-TW" sz="1800" dirty="0"/>
                  <a:t>。</a:t>
                </a:r>
              </a:p>
            </p:txBody>
          </p:sp>
        </mc:Choice>
        <mc:Fallback xmlns="">
          <p:sp>
            <p:nvSpPr>
              <p:cNvPr id="11" name="TextBox 10">
                <a:extLst>
                  <a:ext uri="{FF2B5EF4-FFF2-40B4-BE49-F238E27FC236}">
                    <a16:creationId xmlns:a16="http://schemas.microsoft.com/office/drawing/2014/main" id="{2BAE4EE1-937B-9243-BFC7-B219EAE9AD10}"/>
                  </a:ext>
                </a:extLst>
              </p:cNvPr>
              <p:cNvSpPr txBox="1">
                <a:spLocks noRot="1" noChangeAspect="1" noMove="1" noResize="1" noEditPoints="1" noAdjustHandles="1" noChangeArrowheads="1" noChangeShapeType="1" noTextEdit="1"/>
              </p:cNvSpPr>
              <p:nvPr/>
            </p:nvSpPr>
            <p:spPr>
              <a:xfrm>
                <a:off x="1347145" y="5671810"/>
                <a:ext cx="7257303" cy="369332"/>
              </a:xfrm>
              <a:prstGeom prst="rect">
                <a:avLst/>
              </a:prstGeom>
              <a:blipFill>
                <a:blip r:embed="rId7"/>
                <a:stretch>
                  <a:fillRect l="-699" t="-6667" b="-23333"/>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EF897DB-2B5C-7543-81CE-6F2F73ABD35B}"/>
              </a:ext>
            </a:extLst>
          </p:cNvPr>
          <p:cNvSpPr/>
          <p:nvPr/>
        </p:nvSpPr>
        <p:spPr>
          <a:xfrm>
            <a:off x="1339241" y="6074310"/>
            <a:ext cx="7026191" cy="369332"/>
          </a:xfrm>
          <a:prstGeom prst="rect">
            <a:avLst/>
          </a:prstGeom>
        </p:spPr>
        <p:txBody>
          <a:bodyPr wrap="square">
            <a:spAutoFit/>
          </a:bodyPr>
          <a:lstStyle/>
          <a:p>
            <a:r>
              <a:rPr lang="en-TW" sz="1800" dirty="0"/>
              <a:t>頻率增加，會溫度降低，都使門檻效果顯著，吸收比例變小。</a:t>
            </a:r>
          </a:p>
        </p:txBody>
      </p:sp>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4E276841-FB80-9E8E-1BE3-243394C1027A}"/>
                  </a:ext>
                </a:extLst>
              </p:cNvPr>
              <p:cNvSpPr txBox="1"/>
              <p:nvPr/>
            </p:nvSpPr>
            <p:spPr>
              <a:xfrm>
                <a:off x="863111" y="1806336"/>
                <a:ext cx="3348849"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r>
                            <a:rPr lang="en-US" altLang="zh-TW" sz="1800" i="1">
                              <a:latin typeface="Cambria Math"/>
                            </a:rPr>
                            <m:t>𝐸</m:t>
                          </m:r>
                        </m:e>
                      </m:d>
                      <m:r>
                        <a:rPr lang="en-US" altLang="zh-TW" sz="1800" b="0" i="1" smtClean="0">
                          <a:latin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𝑛</m:t>
                          </m:r>
                          <m:r>
                            <a:rPr lang="en-US" altLang="zh-TW" sz="1800" i="1">
                              <a:latin typeface="Cambria Math"/>
                            </a:rPr>
                            <m:t>=0</m:t>
                          </m:r>
                        </m:sub>
                        <m:sup>
                          <m:r>
                            <a:rPr lang="en-US" altLang="zh-TW" sz="1800" i="1">
                              <a:latin typeface="Cambria Math"/>
                              <a:ea typeface="Cambria Math"/>
                            </a:rPr>
                            <m:t>∞</m:t>
                          </m:r>
                        </m:sup>
                        <m:e>
                          <m:sSub>
                            <m:sSubPr>
                              <m:ctrlPr>
                                <a:rPr lang="en-US" altLang="zh-TW" sz="1800" i="1">
                                  <a:latin typeface="Cambria Math" panose="02040503050406030204" pitchFamily="18" charset="0"/>
                                </a:rPr>
                              </m:ctrlPr>
                            </m:sSubPr>
                            <m:e>
                              <m:r>
                                <a:rPr lang="en-US" altLang="zh-TW" sz="1800" i="1">
                                  <a:latin typeface="Cambria Math"/>
                                </a:rPr>
                                <m:t>𝑃</m:t>
                              </m:r>
                            </m:e>
                            <m:sub>
                              <m:r>
                                <a:rPr lang="en-US" altLang="zh-TW" sz="1800" i="1">
                                  <a:latin typeface="Cambria Math"/>
                                </a:rPr>
                                <m:t>𝑛</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i="1">
                                  <a:latin typeface="Cambria Math"/>
                                </a:rPr>
                                <m:t>𝑛</m:t>
                              </m:r>
                            </m:sub>
                          </m:sSub>
                        </m:e>
                      </m:nary>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h</m:t>
                              </m:r>
                              <m:r>
                                <a:rPr lang="en-US" altLang="zh-TW" sz="1800" i="1">
                                  <a:latin typeface="Cambria Math" panose="02040503050406030204" pitchFamily="18" charset="0"/>
                                  <a:ea typeface="Cambria Math" panose="02040503050406030204" pitchFamily="18" charset="0"/>
                                </a:rPr>
                                <m:t>𝜈</m:t>
                              </m:r>
                              <m:r>
                                <a:rPr lang="en-US" altLang="zh-TW" sz="1800" b="0" i="1" smtClean="0">
                                  <a:latin typeface="Cambria Math"/>
                                </a:rPr>
                                <m:t>/</m:t>
                              </m:r>
                              <m:r>
                                <a:rPr lang="en-US" altLang="zh-TW" sz="1800" b="0" i="1" smtClean="0">
                                  <a:latin typeface="Cambria Math"/>
                                </a:rPr>
                                <m:t>𝑘𝑇</m:t>
                              </m:r>
                            </m:sup>
                          </m:sSup>
                          <m:r>
                            <a:rPr lang="en-US" altLang="zh-TW" sz="1800" i="1">
                              <a:latin typeface="Cambria Math"/>
                            </a:rPr>
                            <m:t>−1</m:t>
                          </m:r>
                        </m:den>
                      </m:f>
                    </m:oMath>
                  </m:oMathPara>
                </a14:m>
                <a:endParaRPr lang="zh-TW" altLang="en-US" sz="1800" dirty="0"/>
              </a:p>
            </p:txBody>
          </p:sp>
        </mc:Choice>
        <mc:Fallback xmlns="">
          <p:sp>
            <p:nvSpPr>
              <p:cNvPr id="3" name="文字方塊 1">
                <a:extLst>
                  <a:ext uri="{FF2B5EF4-FFF2-40B4-BE49-F238E27FC236}">
                    <a16:creationId xmlns:a16="http://schemas.microsoft.com/office/drawing/2014/main" id="{4E276841-FB80-9E8E-1BE3-243394C1027A}"/>
                  </a:ext>
                </a:extLst>
              </p:cNvPr>
              <p:cNvSpPr txBox="1">
                <a:spLocks noRot="1" noChangeAspect="1" noMove="1" noResize="1" noEditPoints="1" noAdjustHandles="1" noChangeArrowheads="1" noChangeShapeType="1" noTextEdit="1"/>
              </p:cNvSpPr>
              <p:nvPr/>
            </p:nvSpPr>
            <p:spPr>
              <a:xfrm>
                <a:off x="863111" y="1806336"/>
                <a:ext cx="3348849" cy="847861"/>
              </a:xfrm>
              <a:prstGeom prst="rect">
                <a:avLst/>
              </a:prstGeom>
              <a:blipFill>
                <a:blip r:embed="rId8"/>
                <a:stretch>
                  <a:fillRect t="-101493" b="-155224"/>
                </a:stretch>
              </a:blipFill>
            </p:spPr>
            <p:txBody>
              <a:bodyPr/>
              <a:lstStyle/>
              <a:p>
                <a:r>
                  <a:rPr lang="en-US">
                    <a:noFill/>
                  </a:rPr>
                  <a:t> </a:t>
                </a:r>
              </a:p>
            </p:txBody>
          </p:sp>
        </mc:Fallback>
      </mc:AlternateContent>
      <p:pic>
        <p:nvPicPr>
          <p:cNvPr id="4" name="Picture 2" descr="E:\Media\Images\chapter40\4006.jpg">
            <a:extLst>
              <a:ext uri="{FF2B5EF4-FFF2-40B4-BE49-F238E27FC236}">
                <a16:creationId xmlns:a16="http://schemas.microsoft.com/office/drawing/2014/main" id="{75BB2C6E-C5EE-5BFA-886C-B783441100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408"/>
          <a:stretch/>
        </p:blipFill>
        <p:spPr bwMode="auto">
          <a:xfrm>
            <a:off x="6012160" y="394951"/>
            <a:ext cx="1595850"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9915BBE-4E8F-1C98-262A-514E89DC60F2}"/>
                  </a:ext>
                </a:extLst>
              </p:cNvPr>
              <p:cNvSpPr txBox="1"/>
              <p:nvPr/>
            </p:nvSpPr>
            <p:spPr>
              <a:xfrm>
                <a:off x="5928238" y="2101757"/>
                <a:ext cx="309502"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5" name="TextBox 4">
                <a:extLst>
                  <a:ext uri="{FF2B5EF4-FFF2-40B4-BE49-F238E27FC236}">
                    <a16:creationId xmlns:a16="http://schemas.microsoft.com/office/drawing/2014/main" id="{89915BBE-4E8F-1C98-262A-514E89DC60F2}"/>
                  </a:ext>
                </a:extLst>
              </p:cNvPr>
              <p:cNvSpPr txBox="1">
                <a:spLocks noRot="1" noChangeAspect="1" noMove="1" noResize="1" noEditPoints="1" noAdjustHandles="1" noChangeArrowheads="1" noChangeShapeType="1" noTextEdit="1"/>
              </p:cNvSpPr>
              <p:nvPr/>
            </p:nvSpPr>
            <p:spPr>
              <a:xfrm>
                <a:off x="5928238" y="2101757"/>
                <a:ext cx="309502" cy="307777"/>
              </a:xfrm>
              <a:prstGeom prst="rect">
                <a:avLst/>
              </a:prstGeom>
              <a:blipFill>
                <a:blip r:embed="rId10"/>
                <a:stretch>
                  <a:fillRect r="-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F74F57-0B10-43CF-B288-C1236D5DE189}"/>
                  </a:ext>
                </a:extLst>
              </p:cNvPr>
              <p:cNvSpPr txBox="1"/>
              <p:nvPr/>
            </p:nvSpPr>
            <p:spPr>
              <a:xfrm flipH="1">
                <a:off x="5867544" y="1636486"/>
                <a:ext cx="43088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2</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6" name="TextBox 5">
                <a:extLst>
                  <a:ext uri="{FF2B5EF4-FFF2-40B4-BE49-F238E27FC236}">
                    <a16:creationId xmlns:a16="http://schemas.microsoft.com/office/drawing/2014/main" id="{E5F74F57-0B10-43CF-B288-C1236D5DE189}"/>
                  </a:ext>
                </a:extLst>
              </p:cNvPr>
              <p:cNvSpPr txBox="1">
                <a:spLocks noRot="1" noChangeAspect="1" noMove="1" noResize="1" noEditPoints="1" noAdjustHandles="1" noChangeArrowheads="1" noChangeShapeType="1" noTextEdit="1"/>
              </p:cNvSpPr>
              <p:nvPr/>
            </p:nvSpPr>
            <p:spPr>
              <a:xfrm flipH="1">
                <a:off x="5867544" y="1636486"/>
                <a:ext cx="430889" cy="307777"/>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C3B55F-4B53-7570-87AC-437135DE3936}"/>
                  </a:ext>
                </a:extLst>
              </p:cNvPr>
              <p:cNvSpPr txBox="1"/>
              <p:nvPr/>
            </p:nvSpPr>
            <p:spPr>
              <a:xfrm>
                <a:off x="5851593" y="1240907"/>
                <a:ext cx="416439"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i="1" dirty="0">
                          <a:latin typeface="Cambria Math" panose="02040503050406030204" pitchFamily="18" charset="0"/>
                          <a:cs typeface="Times New Roman" pitchFamily="18" charset="0"/>
                        </a:rPr>
                        <m:t>3</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7" name="TextBox 6">
                <a:extLst>
                  <a:ext uri="{FF2B5EF4-FFF2-40B4-BE49-F238E27FC236}">
                    <a16:creationId xmlns:a16="http://schemas.microsoft.com/office/drawing/2014/main" id="{55C3B55F-4B53-7570-87AC-437135DE3936}"/>
                  </a:ext>
                </a:extLst>
              </p:cNvPr>
              <p:cNvSpPr txBox="1">
                <a:spLocks noRot="1" noChangeAspect="1" noMove="1" noResize="1" noEditPoints="1" noAdjustHandles="1" noChangeArrowheads="1" noChangeShapeType="1" noTextEdit="1"/>
              </p:cNvSpPr>
              <p:nvPr/>
            </p:nvSpPr>
            <p:spPr>
              <a:xfrm>
                <a:off x="5851593" y="1240907"/>
                <a:ext cx="416439" cy="307777"/>
              </a:xfrm>
              <a:prstGeom prst="rect">
                <a:avLst/>
              </a:prstGeom>
              <a:blipFill>
                <a:blip r:embed="rId12"/>
                <a:stretch>
                  <a:fillRect r="-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C95905-7558-D931-40D2-B01332D098B0}"/>
                  </a:ext>
                </a:extLst>
              </p:cNvPr>
              <p:cNvSpPr txBox="1"/>
              <p:nvPr/>
            </p:nvSpPr>
            <p:spPr>
              <a:xfrm>
                <a:off x="5849466" y="955607"/>
                <a:ext cx="467835" cy="307777"/>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400" b="0" i="1" dirty="0" smtClean="0">
                          <a:solidFill>
                            <a:schemeClr val="tx1"/>
                          </a:solidFill>
                          <a:latin typeface="Cambria Math" panose="02040503050406030204" pitchFamily="18" charset="0"/>
                          <a:cs typeface="Times New Roman" pitchFamily="18" charset="0"/>
                        </a:rPr>
                        <m:t>4</m:t>
                      </m:r>
                      <m:r>
                        <a:rPr lang="en-US" altLang="zh-TW" sz="1400" i="1" dirty="0" smtClean="0">
                          <a:solidFill>
                            <a:schemeClr val="tx1"/>
                          </a:solidFill>
                          <a:latin typeface="Cambria Math"/>
                          <a:cs typeface="Times New Roman" pitchFamily="18" charset="0"/>
                        </a:rPr>
                        <m:t>h</m:t>
                      </m:r>
                      <m:r>
                        <a:rPr lang="en-US" altLang="zh-TW" sz="1400" i="1" dirty="0" smtClean="0">
                          <a:solidFill>
                            <a:schemeClr val="tx1"/>
                          </a:solidFill>
                          <a:latin typeface="Cambria Math" panose="02040503050406030204" pitchFamily="18" charset="0"/>
                          <a:ea typeface="Cambria Math" panose="02040503050406030204" pitchFamily="18" charset="0"/>
                          <a:cs typeface="Times New Roman" pitchFamily="18" charset="0"/>
                        </a:rPr>
                        <m:t>𝜈</m:t>
                      </m:r>
                    </m:oMath>
                  </m:oMathPara>
                </a14:m>
                <a:endParaRPr lang="en-US" sz="1400" dirty="0">
                  <a:solidFill>
                    <a:schemeClr val="tx1"/>
                  </a:solidFill>
                </a:endParaRPr>
              </a:p>
            </p:txBody>
          </p:sp>
        </mc:Choice>
        <mc:Fallback xmlns="">
          <p:sp>
            <p:nvSpPr>
              <p:cNvPr id="8" name="TextBox 7">
                <a:extLst>
                  <a:ext uri="{FF2B5EF4-FFF2-40B4-BE49-F238E27FC236}">
                    <a16:creationId xmlns:a16="http://schemas.microsoft.com/office/drawing/2014/main" id="{84C95905-7558-D931-40D2-B01332D098B0}"/>
                  </a:ext>
                </a:extLst>
              </p:cNvPr>
              <p:cNvSpPr txBox="1">
                <a:spLocks noRot="1" noChangeAspect="1" noMove="1" noResize="1" noEditPoints="1" noAdjustHandles="1" noChangeArrowheads="1" noChangeShapeType="1" noTextEdit="1"/>
              </p:cNvSpPr>
              <p:nvPr/>
            </p:nvSpPr>
            <p:spPr>
              <a:xfrm>
                <a:off x="5849466" y="955607"/>
                <a:ext cx="467835" cy="307777"/>
              </a:xfrm>
              <a:prstGeom prst="rect">
                <a:avLst/>
              </a:prstGeom>
              <a:blipFill>
                <a:blip r:embed="rId1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16670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beakers&#10;&#10;Description automatically generated">
            <a:extLst>
              <a:ext uri="{FF2B5EF4-FFF2-40B4-BE49-F238E27FC236}">
                <a16:creationId xmlns:a16="http://schemas.microsoft.com/office/drawing/2014/main" id="{D002E2F0-C14A-51FC-4239-1D3FB681F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628800"/>
            <a:ext cx="7772400" cy="3879568"/>
          </a:xfrm>
          <a:prstGeom prst="rect">
            <a:avLst/>
          </a:prstGeom>
        </p:spPr>
      </p:pic>
    </p:spTree>
    <p:extLst>
      <p:ext uri="{BB962C8B-B14F-4D97-AF65-F5344CB8AC3E}">
        <p14:creationId xmlns:p14="http://schemas.microsoft.com/office/powerpoint/2010/main" val="3730011092"/>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自訂">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800" dirty="0" smtClean="0">
            <a:latin typeface="Cambria Math" panose="02040503050406030204" pitchFamily="18" charset="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18664</TotalTime>
  <Words>9890</Words>
  <Application>Microsoft Macintosh PowerPoint</Application>
  <PresentationFormat>On-screen Show (4:3)</PresentationFormat>
  <Paragraphs>1096</Paragraphs>
  <Slides>256</Slides>
  <Notes>0</Notes>
  <HiddenSlides>8</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256</vt:i4>
      </vt:variant>
    </vt:vector>
  </HeadingPairs>
  <TitlesOfParts>
    <vt:vector size="266" baseType="lpstr">
      <vt:lpstr>標楷體</vt:lpstr>
      <vt:lpstr>微軟正黑體</vt:lpstr>
      <vt:lpstr>新細明體</vt:lpstr>
      <vt:lpstr>Calibri</vt:lpstr>
      <vt:lpstr>Cambria Math</vt:lpstr>
      <vt:lpstr>PT Serif</vt:lpstr>
      <vt:lpstr>Tahoma</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1131</cp:revision>
  <cp:lastPrinted>2024-09-19T09:46:53Z</cp:lastPrinted>
  <dcterms:created xsi:type="dcterms:W3CDTF">1601-01-01T00:00:00Z</dcterms:created>
  <dcterms:modified xsi:type="dcterms:W3CDTF">2026-02-23T13:07:40Z</dcterms:modified>
</cp:coreProperties>
</file>