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160" r:id="rId2"/>
    <p:sldId id="2161" r:id="rId3"/>
    <p:sldId id="2163" r:id="rId4"/>
    <p:sldId id="2162" r:id="rId5"/>
    <p:sldId id="2159" r:id="rId6"/>
    <p:sldId id="2036" r:id="rId7"/>
    <p:sldId id="2051" r:id="rId8"/>
    <p:sldId id="2052" r:id="rId9"/>
    <p:sldId id="2157" r:id="rId10"/>
    <p:sldId id="2053" r:id="rId11"/>
    <p:sldId id="2164" r:id="rId12"/>
    <p:sldId id="940" r:id="rId13"/>
    <p:sldId id="941" r:id="rId14"/>
    <p:sldId id="927" r:id="rId15"/>
    <p:sldId id="1801" r:id="rId16"/>
    <p:sldId id="1988" r:id="rId17"/>
    <p:sldId id="1992" r:id="rId18"/>
    <p:sldId id="2141" r:id="rId19"/>
    <p:sldId id="2077" r:id="rId20"/>
    <p:sldId id="2144" r:id="rId21"/>
    <p:sldId id="2156" r:id="rId22"/>
    <p:sldId id="2158" r:id="rId23"/>
    <p:sldId id="2147" r:id="rId24"/>
    <p:sldId id="2145" r:id="rId25"/>
    <p:sldId id="2072" r:id="rId26"/>
    <p:sldId id="2149" r:id="rId2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DE887"/>
    <a:srgbClr val="CC33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/>
    <p:restoredTop sz="96197" autoAdjust="0"/>
  </p:normalViewPr>
  <p:slideViewPr>
    <p:cSldViewPr>
      <p:cViewPr varScale="1">
        <p:scale>
          <a:sx n="111" d="100"/>
          <a:sy n="111" d="100"/>
        </p:scale>
        <p:origin x="224" y="56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F0E8003-1474-4B8E-940D-84CB7D9A8EA3}" type="datetimeFigureOut">
              <a:rPr lang="zh-TW" altLang="en-US"/>
              <a:pPr>
                <a:defRPr/>
              </a:pPr>
              <a:t>2026/2/24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8799E8D5-88C0-4892-BDA7-B863EB0893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42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6B0C9555-E961-4F69-ACA4-79C5FA72A480}" type="datetimeFigureOut">
              <a:rPr lang="zh-TW" altLang="en-US"/>
              <a:pPr>
                <a:defRPr/>
              </a:pPr>
              <a:t>2026/2/24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D7E969D-132A-4D59-8EC3-AD32CABFE4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60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44C2-06D8-43FF-A9AF-440150451A37}" type="datetimeFigureOut">
              <a:rPr lang="zh-TW" altLang="en-US"/>
              <a:pPr>
                <a:defRPr/>
              </a:pPr>
              <a:t>2026/2/24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3DD8-5C54-42B9-A2D9-B349CC4D3F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92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70E7-AD48-4024-954A-7A0ECBB641BF}" type="datetimeFigureOut">
              <a:rPr lang="zh-TW" altLang="en-US"/>
              <a:pPr>
                <a:defRPr/>
              </a:pPr>
              <a:t>2026/2/24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8289-0223-4D07-939A-CE42C3A48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9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D59D-86BC-49FD-B825-082C079FB64A}" type="datetimeFigureOut">
              <a:rPr lang="zh-TW" altLang="en-US"/>
              <a:pPr>
                <a:defRPr/>
              </a:pPr>
              <a:t>2026/2/24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6B9A-1CD7-41FE-9B0E-446E3ABAC7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19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73E9-25B0-4E2E-BAAE-455E95DB67F0}" type="datetimeFigureOut">
              <a:rPr lang="zh-TW" altLang="en-US"/>
              <a:pPr>
                <a:defRPr/>
              </a:pPr>
              <a:t>2026/2/24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17C8-31D5-4801-B1B3-1FAA39DF87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99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8E49-37CB-46EF-BCAC-1DE3216CA0BA}" type="datetimeFigureOut">
              <a:rPr lang="zh-TW" altLang="en-US"/>
              <a:pPr>
                <a:defRPr/>
              </a:pPr>
              <a:t>2026/2/24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286A-F7CE-4EE9-A765-A1A1E196A5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06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3B38-7037-466F-BA37-D70B43316A1B}" type="datetimeFigureOut">
              <a:rPr lang="zh-TW" altLang="en-US"/>
              <a:pPr>
                <a:defRPr/>
              </a:pPr>
              <a:t>2026/2/24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93C2-0A05-4449-AC77-ED2FD2FD8B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5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88EF-1A6C-4C60-BE16-DB4D13EFD62F}" type="datetimeFigureOut">
              <a:rPr lang="zh-TW" altLang="en-US"/>
              <a:pPr>
                <a:defRPr/>
              </a:pPr>
              <a:t>2026/2/24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AB37-46D5-4BE7-98B8-3D0D1B4449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6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C559-E49E-430C-ABDB-882723C7652E}" type="datetimeFigureOut">
              <a:rPr lang="zh-TW" altLang="en-US"/>
              <a:pPr>
                <a:defRPr/>
              </a:pPr>
              <a:t>2026/2/24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E616-3A23-4736-9A25-AA16EC042E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17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B77B-672B-4CED-BCF5-76CABB2838E2}" type="datetimeFigureOut">
              <a:rPr lang="zh-TW" altLang="en-US"/>
              <a:pPr>
                <a:defRPr/>
              </a:pPr>
              <a:t>2026/2/24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38FE-B7F1-42AD-84A7-8EC1967589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70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D129-AD7D-4A40-8870-A15309344601}" type="datetimeFigureOut">
              <a:rPr lang="zh-TW" altLang="en-US"/>
              <a:pPr>
                <a:defRPr/>
              </a:pPr>
              <a:t>2026/2/24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C6B6-7C11-4490-898D-6B0026F096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80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D379-BB0B-4744-9F53-F9DDD81DA4CA}" type="datetimeFigureOut">
              <a:rPr lang="zh-TW" altLang="en-US"/>
              <a:pPr>
                <a:defRPr/>
              </a:pPr>
              <a:t>2026/2/24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8C23-9545-49C0-8E05-4AEB2895C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0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63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93EFFD-7999-46F0-AAF6-7765E241E78C}" type="datetimeFigureOut">
              <a:rPr lang="zh-TW" altLang="en-US"/>
              <a:pPr>
                <a:defRPr/>
              </a:pPr>
              <a:t>2026/2/24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4AAA8D-E2ED-435B-928D-B0FC0F5210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4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5" Type="http://schemas.openxmlformats.org/officeDocument/2006/relationships/image" Target="../media/image54.png"/><Relationship Id="rId10" Type="http://schemas.openxmlformats.org/officeDocument/2006/relationships/image" Target="../media/image141.png"/><Relationship Id="rId4" Type="http://schemas.openxmlformats.org/officeDocument/2006/relationships/image" Target="../media/image47.png"/><Relationship Id="rId1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0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5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56.jpeg"/><Relationship Id="rId19" Type="http://schemas.openxmlformats.org/officeDocument/2006/relationships/image" Target="../media/image70.png"/><Relationship Id="rId4" Type="http://schemas.openxmlformats.org/officeDocument/2006/relationships/image" Target="../media/image550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0.png"/><Relationship Id="rId3" Type="http://schemas.openxmlformats.org/officeDocument/2006/relationships/image" Target="../media/image2050.png"/><Relationship Id="rId7" Type="http://schemas.openxmlformats.org/officeDocument/2006/relationships/image" Target="../media/image2080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4.png"/><Relationship Id="rId5" Type="http://schemas.openxmlformats.org/officeDocument/2006/relationships/image" Target="../media/image61.png"/><Relationship Id="rId4" Type="http://schemas.openxmlformats.org/officeDocument/2006/relationships/image" Target="../media/image2060.png"/><Relationship Id="rId9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4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0.png"/><Relationship Id="rId13" Type="http://schemas.openxmlformats.org/officeDocument/2006/relationships/image" Target="../media/image2413.png"/><Relationship Id="rId18" Type="http://schemas.openxmlformats.org/officeDocument/2006/relationships/image" Target="../media/image2581.png"/><Relationship Id="rId3" Type="http://schemas.openxmlformats.org/officeDocument/2006/relationships/image" Target="../media/image55.png"/><Relationship Id="rId7" Type="http://schemas.openxmlformats.org/officeDocument/2006/relationships/image" Target="NULL"/><Relationship Id="rId12" Type="http://schemas.openxmlformats.org/officeDocument/2006/relationships/image" Target="../media/image2530.png"/><Relationship Id="rId17" Type="http://schemas.openxmlformats.org/officeDocument/2006/relationships/image" Target="../media/image287.png"/><Relationship Id="rId2" Type="http://schemas.openxmlformats.org/officeDocument/2006/relationships/image" Target="../media/image2400.png"/><Relationship Id="rId16" Type="http://schemas.openxmlformats.org/officeDocument/2006/relationships/image" Target="../media/image25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520.png"/><Relationship Id="rId5" Type="http://schemas.openxmlformats.org/officeDocument/2006/relationships/image" Target="../media/image2480.png"/><Relationship Id="rId15" Type="http://schemas.openxmlformats.org/officeDocument/2006/relationships/image" Target="../media/image72.jpg"/><Relationship Id="rId10" Type="http://schemas.openxmlformats.org/officeDocument/2006/relationships/image" Target="../media/image2510.png"/><Relationship Id="rId19" Type="http://schemas.openxmlformats.org/officeDocument/2006/relationships/image" Target="../media/image2591.png"/><Relationship Id="rId4" Type="http://schemas.openxmlformats.org/officeDocument/2006/relationships/image" Target="../media/image2411.png"/><Relationship Id="rId9" Type="http://schemas.openxmlformats.org/officeDocument/2006/relationships/image" Target="../media/image2500.png"/><Relationship Id="rId14" Type="http://schemas.openxmlformats.org/officeDocument/2006/relationships/image" Target="../media/image2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NULL"/><Relationship Id="rId4" Type="http://schemas.openxmlformats.org/officeDocument/2006/relationships/image" Target="../media/image7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711.png"/><Relationship Id="rId7" Type="http://schemas.openxmlformats.org/officeDocument/2006/relationships/image" Target="../media/image735.png"/><Relationship Id="rId12" Type="http://schemas.openxmlformats.org/officeDocument/2006/relationships/image" Target="../media/image78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7.png"/><Relationship Id="rId5" Type="http://schemas.openxmlformats.org/officeDocument/2006/relationships/image" Target="../media/image73.png"/><Relationship Id="rId10" Type="http://schemas.openxmlformats.org/officeDocument/2006/relationships/image" Target="../media/image760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754.png"/><Relationship Id="rId1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2.png"/><Relationship Id="rId7" Type="http://schemas.openxmlformats.org/officeDocument/2006/relationships/image" Target="../media/image83.png"/><Relationship Id="rId2" Type="http://schemas.openxmlformats.org/officeDocument/2006/relationships/image" Target="../media/image7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10" Type="http://schemas.openxmlformats.org/officeDocument/2006/relationships/image" Target="../media/image86.png"/><Relationship Id="rId4" Type="http://schemas.openxmlformats.org/officeDocument/2006/relationships/image" Target="../media/image78.jpeg"/><Relationship Id="rId9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87.png"/><Relationship Id="rId7" Type="http://schemas.openxmlformats.org/officeDocument/2006/relationships/image" Target="../media/image510.png"/><Relationship Id="rId1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1.png"/><Relationship Id="rId11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231.png"/><Relationship Id="rId9" Type="http://schemas.openxmlformats.org/officeDocument/2006/relationships/image" Target="../media/image791.png"/><Relationship Id="rId14" Type="http://schemas.openxmlformats.org/officeDocument/2006/relationships/image" Target="../media/image11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g"/><Relationship Id="rId3" Type="http://schemas.openxmlformats.org/officeDocument/2006/relationships/image" Target="../media/image155.png"/><Relationship Id="rId7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11" Type="http://schemas.openxmlformats.org/officeDocument/2006/relationships/image" Target="../media/image89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81.png"/><Relationship Id="rId3" Type="http://schemas.openxmlformats.org/officeDocument/2006/relationships/image" Target="../media/image1612.png"/><Relationship Id="rId7" Type="http://schemas.openxmlformats.org/officeDocument/2006/relationships/image" Target="../media/image2010.png"/><Relationship Id="rId2" Type="http://schemas.openxmlformats.org/officeDocument/2006/relationships/image" Target="../media/image1511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11" Type="http://schemas.openxmlformats.org/officeDocument/2006/relationships/image" Target="../media/image261.png"/><Relationship Id="rId5" Type="http://schemas.openxmlformats.org/officeDocument/2006/relationships/image" Target="../media/image184.png"/><Relationship Id="rId15" Type="http://schemas.openxmlformats.org/officeDocument/2006/relationships/image" Target="../media/image302.png"/><Relationship Id="rId10" Type="http://schemas.openxmlformats.org/officeDocument/2006/relationships/image" Target="../media/image253.png"/><Relationship Id="rId4" Type="http://schemas.openxmlformats.org/officeDocument/2006/relationships/image" Target="../media/image174.png"/><Relationship Id="rId9" Type="http://schemas.openxmlformats.org/officeDocument/2006/relationships/image" Target="../media/image221.png"/><Relationship Id="rId14" Type="http://schemas.openxmlformats.org/officeDocument/2006/relationships/image" Target="../media/image29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0.png"/><Relationship Id="rId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283.png"/><Relationship Id="rId7" Type="http://schemas.openxmlformats.org/officeDocument/2006/relationships/image" Target="../media/image612.png"/><Relationship Id="rId12" Type="http://schemas.openxmlformats.org/officeDocument/2006/relationships/image" Target="../media/image80.png"/><Relationship Id="rId2" Type="http://schemas.openxmlformats.org/officeDocument/2006/relationships/image" Target="../media/image29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1.png"/><Relationship Id="rId5" Type="http://schemas.openxmlformats.org/officeDocument/2006/relationships/image" Target="../media/image410.png"/><Relationship Id="rId10" Type="http://schemas.openxmlformats.org/officeDocument/2006/relationships/image" Target="../media/image12.jpeg"/><Relationship Id="rId4" Type="http://schemas.openxmlformats.org/officeDocument/2006/relationships/image" Target="../media/image29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0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2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23A44015-5DC2-666F-15E1-4DAECB403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7772400" cy="47107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E881F1-AA54-69AA-6A91-DAE7C0C46067}"/>
              </a:ext>
            </a:extLst>
          </p:cNvPr>
          <p:cNvSpPr/>
          <p:nvPr/>
        </p:nvSpPr>
        <p:spPr>
          <a:xfrm>
            <a:off x="971600" y="3861048"/>
            <a:ext cx="6696744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C33746-5EF8-6F2A-2CA6-220EA9085598}"/>
              </a:ext>
            </a:extLst>
          </p:cNvPr>
          <p:cNvCxnSpPr/>
          <p:nvPr/>
        </p:nvCxnSpPr>
        <p:spPr>
          <a:xfrm>
            <a:off x="5292080" y="4149080"/>
            <a:ext cx="15121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89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1F880D-24EB-9ECF-0C3D-44BF5ED95A42}"/>
                  </a:ext>
                </a:extLst>
              </p:cNvPr>
              <p:cNvSpPr txBox="1"/>
              <p:nvPr/>
            </p:nvSpPr>
            <p:spPr bwMode="auto">
              <a:xfrm>
                <a:off x="1115616" y="836712"/>
                <a:ext cx="5832645" cy="37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1800" b="0" dirty="0">
                    <a:latin typeface="+mn-ea"/>
                    <a:ea typeface="+mn-ea"/>
                  </a:rPr>
                  <a:t>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1800" dirty="0"/>
                  <a:t>的虛數部及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1800" dirty="0"/>
                  <a:t>呢？：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1F880D-24EB-9ECF-0C3D-44BF5ED95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836712"/>
                <a:ext cx="5832645" cy="375616"/>
              </a:xfrm>
              <a:prstGeom prst="rect">
                <a:avLst/>
              </a:prstGeom>
              <a:blipFill>
                <a:blip r:embed="rId2"/>
                <a:stretch>
                  <a:fillRect l="-651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14">
                <a:extLst>
                  <a:ext uri="{FF2B5EF4-FFF2-40B4-BE49-F238E27FC236}">
                    <a16:creationId xmlns:a16="http://schemas.microsoft.com/office/drawing/2014/main" id="{77ED580E-3425-6334-A28D-570F82CBE05E}"/>
                  </a:ext>
                </a:extLst>
              </p:cNvPr>
              <p:cNvSpPr/>
              <p:nvPr/>
            </p:nvSpPr>
            <p:spPr>
              <a:xfrm>
                <a:off x="1115616" y="1268760"/>
                <a:ext cx="5497466" cy="56297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Im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矩形 14">
                <a:extLst>
                  <a:ext uri="{FF2B5EF4-FFF2-40B4-BE49-F238E27FC236}">
                    <a16:creationId xmlns:a16="http://schemas.microsoft.com/office/drawing/2014/main" id="{77ED580E-3425-6334-A28D-570F82CBE0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268760"/>
                <a:ext cx="5497466" cy="562975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66CE48-ACD8-BA9C-4EB8-1B5A1FCD8EFD}"/>
                  </a:ext>
                </a:extLst>
              </p:cNvPr>
              <p:cNvSpPr txBox="1"/>
              <p:nvPr/>
            </p:nvSpPr>
            <p:spPr bwMode="auto">
              <a:xfrm>
                <a:off x="1187624" y="1907743"/>
                <a:ext cx="457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1800" dirty="0"/>
                  <a:t>的虛數部及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1800" dirty="0"/>
                  <a:t>的實數部等價。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66CE48-ACD8-BA9C-4EB8-1B5A1FCD8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1907743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t="-1000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A2C5A8-CBC0-5904-8FD7-8618378FC450}"/>
                  </a:ext>
                </a:extLst>
              </p:cNvPr>
              <p:cNvSpPr txBox="1"/>
              <p:nvPr/>
            </p:nvSpPr>
            <p:spPr bwMode="auto">
              <a:xfrm>
                <a:off x="1155015" y="2353083"/>
                <a:ext cx="579324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1800" b="0" dirty="0">
                    <a:latin typeface="+mn-ea"/>
                    <a:ea typeface="+mn-ea"/>
                  </a:rPr>
                  <a:t>同理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1800" dirty="0"/>
                  <a:t>的實數部及虛數部也與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1800" dirty="0"/>
                  <a:t>的實數部等價。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A2C5A8-CBC0-5904-8FD7-8618378FC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5015" y="2353083"/>
                <a:ext cx="5793245" cy="369332"/>
              </a:xfrm>
              <a:prstGeom prst="rect">
                <a:avLst/>
              </a:prstGeom>
              <a:blipFill>
                <a:blip r:embed="rId5"/>
                <a:stretch>
                  <a:fillRect l="-87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14">
                <a:extLst>
                  <a:ext uri="{FF2B5EF4-FFF2-40B4-BE49-F238E27FC236}">
                    <a16:creationId xmlns:a16="http://schemas.microsoft.com/office/drawing/2014/main" id="{546D8843-DE22-ED77-280F-50F65AA27207}"/>
                  </a:ext>
                </a:extLst>
              </p:cNvPr>
              <p:cNvSpPr/>
              <p:nvPr/>
            </p:nvSpPr>
            <p:spPr>
              <a:xfrm>
                <a:off x="1155016" y="2882591"/>
                <a:ext cx="3520579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14">
                <a:extLst>
                  <a:ext uri="{FF2B5EF4-FFF2-40B4-BE49-F238E27FC236}">
                    <a16:creationId xmlns:a16="http://schemas.microsoft.com/office/drawing/2014/main" id="{546D8843-DE22-ED77-280F-50F65AA272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16" y="2882591"/>
                <a:ext cx="3520579" cy="369332"/>
              </a:xfrm>
              <a:prstGeom prst="rect">
                <a:avLst/>
              </a:prstGeom>
              <a:blipFill>
                <a:blip r:embed="rId6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4">
                <a:extLst>
                  <a:ext uri="{FF2B5EF4-FFF2-40B4-BE49-F238E27FC236}">
                    <a16:creationId xmlns:a16="http://schemas.microsoft.com/office/drawing/2014/main" id="{CDA2629D-61C4-B293-590F-CA416EEE216C}"/>
                  </a:ext>
                </a:extLst>
              </p:cNvPr>
              <p:cNvSpPr/>
              <p:nvPr/>
            </p:nvSpPr>
            <p:spPr>
              <a:xfrm>
                <a:off x="1147910" y="3434415"/>
                <a:ext cx="5999271" cy="56297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矩形 14">
                <a:extLst>
                  <a:ext uri="{FF2B5EF4-FFF2-40B4-BE49-F238E27FC236}">
                    <a16:creationId xmlns:a16="http://schemas.microsoft.com/office/drawing/2014/main" id="{CDA2629D-61C4-B293-590F-CA416EEE2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10" y="3434415"/>
                <a:ext cx="5999271" cy="562975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23">
                <a:extLst>
                  <a:ext uri="{FF2B5EF4-FFF2-40B4-BE49-F238E27FC236}">
                    <a16:creationId xmlns:a16="http://schemas.microsoft.com/office/drawing/2014/main" id="{91028B5C-53D8-A6C0-BF07-2C1E438B90C5}"/>
                  </a:ext>
                </a:extLst>
              </p:cNvPr>
              <p:cNvSpPr txBox="1"/>
              <p:nvPr/>
            </p:nvSpPr>
            <p:spPr bwMode="auto">
              <a:xfrm>
                <a:off x="1155015" y="5022513"/>
                <a:ext cx="1276953" cy="37824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文字方塊 23">
                <a:extLst>
                  <a:ext uri="{FF2B5EF4-FFF2-40B4-BE49-F238E27FC236}">
                    <a16:creationId xmlns:a16="http://schemas.microsoft.com/office/drawing/2014/main" id="{91028B5C-53D8-A6C0-BF07-2C1E438B9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5015" y="5022513"/>
                <a:ext cx="1276953" cy="3782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3DC0583-B77D-A2D5-B7F7-31D411145416}"/>
              </a:ext>
            </a:extLst>
          </p:cNvPr>
          <p:cNvSpPr txBox="1"/>
          <p:nvPr/>
        </p:nvSpPr>
        <p:spPr bwMode="auto">
          <a:xfrm>
            <a:off x="2627784" y="5022513"/>
            <a:ext cx="1944216" cy="37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就足夠了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27994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8867C-A0F9-E635-D86C-C03330A58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FCB0AA90-C5D6-22C9-D9E4-97E1FDC2F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1" y="16480"/>
            <a:ext cx="8791503" cy="2673278"/>
          </a:xfrm>
          <a:prstGeom prst="rect">
            <a:avLst/>
          </a:prstGeom>
        </p:spPr>
      </p:pic>
      <p:pic>
        <p:nvPicPr>
          <p:cNvPr id="7" name="Picture 6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404DFB64-9A43-55D5-B728-97916CB22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0" y="2542552"/>
            <a:ext cx="8791503" cy="42074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45C06B-86C3-FA3F-4355-944047169122}"/>
              </a:ext>
            </a:extLst>
          </p:cNvPr>
          <p:cNvSpPr txBox="1"/>
          <p:nvPr/>
        </p:nvSpPr>
        <p:spPr bwMode="auto">
          <a:xfrm>
            <a:off x="857837" y="166288"/>
            <a:ext cx="6876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方程式與空間有關的運算，稱算子，及與時間有關運算是分開的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843F57-1C6B-E5C1-5630-BD10438C9BEF}"/>
                  </a:ext>
                </a:extLst>
              </p:cNvPr>
              <p:cNvSpPr txBox="1"/>
              <p:nvPr/>
            </p:nvSpPr>
            <p:spPr bwMode="auto">
              <a:xfrm>
                <a:off x="884993" y="1852433"/>
                <a:ext cx="68762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對空間運算，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如同一個常數，反之亦然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843F57-1C6B-E5C1-5630-BD10438C9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993" y="1852433"/>
                <a:ext cx="6876256" cy="369332"/>
              </a:xfrm>
              <a:prstGeom prst="rect">
                <a:avLst/>
              </a:prstGeom>
              <a:blipFill>
                <a:blip r:embed="rId4"/>
                <a:stretch>
                  <a:fillRect l="-73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CE86C0A-F676-8544-20D8-E28EEEDA01F0}"/>
              </a:ext>
            </a:extLst>
          </p:cNvPr>
          <p:cNvSpPr txBox="1"/>
          <p:nvPr/>
        </p:nvSpPr>
        <p:spPr bwMode="auto">
          <a:xfrm>
            <a:off x="206499" y="6021288"/>
            <a:ext cx="4211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這樣得到的稱為定態解Stationary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State。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3E814D-DBEC-8A9F-E271-055C78CFFDB7}"/>
                  </a:ext>
                </a:extLst>
              </p:cNvPr>
              <p:cNvSpPr txBox="1"/>
              <p:nvPr/>
            </p:nvSpPr>
            <p:spPr bwMode="auto">
              <a:xfrm>
                <a:off x="5599453" y="6028342"/>
                <a:ext cx="19442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𝐸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𝜔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3E814D-DBEC-8A9F-E271-055C78CFF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9453" y="6028342"/>
                <a:ext cx="1944216" cy="369332"/>
              </a:xfrm>
              <a:prstGeom prst="rect">
                <a:avLst/>
              </a:prstGeom>
              <a:blipFill>
                <a:blip r:embed="rId5"/>
                <a:stretch>
                  <a:fillRect l="-326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8BE0B3-8FB9-9AAB-A886-892D9DD36382}"/>
                  </a:ext>
                </a:extLst>
              </p:cNvPr>
              <p:cNvSpPr txBox="1"/>
              <p:nvPr/>
            </p:nvSpPr>
            <p:spPr bwMode="auto">
              <a:xfrm>
                <a:off x="6934503" y="6028342"/>
                <a:ext cx="1219245" cy="28591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8BE0B3-8FB9-9AAB-A886-892D9DD36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503" y="6028342"/>
                <a:ext cx="1219245" cy="285912"/>
              </a:xfrm>
              <a:prstGeom prst="rect">
                <a:avLst/>
              </a:prstGeom>
              <a:blipFill>
                <a:blip r:embed="rId6"/>
                <a:stretch>
                  <a:fillRect l="-6186" b="-291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443B646-D0BE-29AD-C540-D0E708A308BA}"/>
              </a:ext>
            </a:extLst>
          </p:cNvPr>
          <p:cNvSpPr txBox="1"/>
          <p:nvPr/>
        </p:nvSpPr>
        <p:spPr bwMode="auto">
          <a:xfrm>
            <a:off x="5599452" y="6338437"/>
            <a:ext cx="259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如同簡諧運動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EA1067-B51E-B9F1-8EF7-1036B634176A}"/>
                  </a:ext>
                </a:extLst>
              </p:cNvPr>
              <p:cNvSpPr txBox="1"/>
              <p:nvPr/>
            </p:nvSpPr>
            <p:spPr bwMode="auto">
              <a:xfrm>
                <a:off x="206498" y="6375661"/>
                <a:ext cx="352839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以上適用於任何位能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EA1067-B51E-B9F1-8EF7-1036B6341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498" y="6375661"/>
                <a:ext cx="3528392" cy="369332"/>
              </a:xfrm>
              <a:prstGeom prst="rect">
                <a:avLst/>
              </a:prstGeom>
              <a:blipFill>
                <a:blip r:embed="rId7"/>
                <a:stretch>
                  <a:fillRect l="-1434" t="-10345" b="-275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103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AE988-1140-E6AC-1971-9EE8F68D0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3">
                <a:extLst>
                  <a:ext uri="{FF2B5EF4-FFF2-40B4-BE49-F238E27FC236}">
                    <a16:creationId xmlns:a16="http://schemas.microsoft.com/office/drawing/2014/main" id="{C9B5101B-1E69-8799-0DF6-29AECE2D0588}"/>
                  </a:ext>
                </a:extLst>
              </p:cNvPr>
              <p:cNvSpPr txBox="1"/>
              <p:nvPr/>
            </p:nvSpPr>
            <p:spPr bwMode="auto">
              <a:xfrm>
                <a:off x="100220" y="2523862"/>
                <a:ext cx="2369175" cy="5557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3">
                <a:extLst>
                  <a:ext uri="{FF2B5EF4-FFF2-40B4-BE49-F238E27FC236}">
                    <a16:creationId xmlns:a16="http://schemas.microsoft.com/office/drawing/2014/main" id="{C9B5101B-1E69-8799-0DF6-29AECE2D0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220" y="2523862"/>
                <a:ext cx="2369175" cy="555793"/>
              </a:xfrm>
              <a:prstGeom prst="rect">
                <a:avLst/>
              </a:prstGeom>
              <a:blipFill>
                <a:blip r:embed="rId2"/>
                <a:stretch>
                  <a:fillRect l="-532"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1A0CF952-86B7-C3E5-7F61-617DB051B174}"/>
                  </a:ext>
                </a:extLst>
              </p:cNvPr>
              <p:cNvSpPr txBox="1"/>
              <p:nvPr/>
            </p:nvSpPr>
            <p:spPr bwMode="auto">
              <a:xfrm>
                <a:off x="100220" y="3158630"/>
                <a:ext cx="2162900" cy="5557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1A0CF952-86B7-C3E5-7F61-617DB051B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220" y="3158630"/>
                <a:ext cx="2162900" cy="555793"/>
              </a:xfrm>
              <a:prstGeom prst="rect">
                <a:avLst/>
              </a:prstGeom>
              <a:blipFill>
                <a:blip r:embed="rId3"/>
                <a:stretch>
                  <a:fillRect l="-581"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22DC0544-E929-FE49-0715-5A95070799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275" t="30880" r="15223" b="45307"/>
          <a:stretch>
            <a:fillRect/>
          </a:stretch>
        </p:blipFill>
        <p:spPr>
          <a:xfrm>
            <a:off x="2403261" y="1643933"/>
            <a:ext cx="4341428" cy="831677"/>
          </a:xfrm>
          <a:prstGeom prst="rect">
            <a:avLst/>
          </a:prstGeom>
        </p:spPr>
      </p:pic>
      <p:sp>
        <p:nvSpPr>
          <p:cNvPr id="20" name="Right Arrow 19">
            <a:extLst>
              <a:ext uri="{FF2B5EF4-FFF2-40B4-BE49-F238E27FC236}">
                <a16:creationId xmlns:a16="http://schemas.microsoft.com/office/drawing/2014/main" id="{FDD09E74-6564-5832-B4BB-D1310E1D87B3}"/>
              </a:ext>
            </a:extLst>
          </p:cNvPr>
          <p:cNvSpPr/>
          <p:nvPr/>
        </p:nvSpPr>
        <p:spPr>
          <a:xfrm>
            <a:off x="2353764" y="3021188"/>
            <a:ext cx="375315" cy="73366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13">
                <a:extLst>
                  <a:ext uri="{FF2B5EF4-FFF2-40B4-BE49-F238E27FC236}">
                    <a16:creationId xmlns:a16="http://schemas.microsoft.com/office/drawing/2014/main" id="{AC7AB617-E865-6803-9F41-5CCC8970DA58}"/>
                  </a:ext>
                </a:extLst>
              </p:cNvPr>
              <p:cNvSpPr txBox="1"/>
              <p:nvPr/>
            </p:nvSpPr>
            <p:spPr bwMode="auto">
              <a:xfrm>
                <a:off x="2729080" y="2540467"/>
                <a:ext cx="6300192" cy="115140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字方塊 13">
                <a:extLst>
                  <a:ext uri="{FF2B5EF4-FFF2-40B4-BE49-F238E27FC236}">
                    <a16:creationId xmlns:a16="http://schemas.microsoft.com/office/drawing/2014/main" id="{AC7AB617-E865-6803-9F41-5CCC8970D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9080" y="2540467"/>
                <a:ext cx="6300192" cy="1151405"/>
              </a:xfrm>
              <a:prstGeom prst="rect">
                <a:avLst/>
              </a:prstGeom>
              <a:blipFill>
                <a:blip r:embed="rId5"/>
                <a:stretch>
                  <a:fillRect b="-65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F3DE43-C8AA-43D2-A9A3-10F55AC3900B}"/>
                  </a:ext>
                </a:extLst>
              </p:cNvPr>
              <p:cNvSpPr txBox="1"/>
              <p:nvPr/>
            </p:nvSpPr>
            <p:spPr bwMode="auto">
              <a:xfrm>
                <a:off x="3936380" y="5464987"/>
                <a:ext cx="1509388" cy="55579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F3DE43-C8AA-43D2-A9A3-10F55AC39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6380" y="5464987"/>
                <a:ext cx="1509388" cy="555793"/>
              </a:xfrm>
              <a:prstGeom prst="rect">
                <a:avLst/>
              </a:prstGeom>
              <a:blipFill>
                <a:blip r:embed="rId6"/>
                <a:stretch>
                  <a:fillRect l="-4202" r="-1681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31EE06-1400-0CFB-22AE-F1ABCEBADA06}"/>
                  </a:ext>
                </a:extLst>
              </p:cNvPr>
              <p:cNvSpPr txBox="1"/>
              <p:nvPr/>
            </p:nvSpPr>
            <p:spPr bwMode="auto">
              <a:xfrm>
                <a:off x="663666" y="4293197"/>
                <a:ext cx="1106132" cy="55354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31EE06-1400-0CFB-22AE-F1ABCEBAD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666" y="4293197"/>
                <a:ext cx="1106132" cy="5535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B08A92A-04E4-7D60-B532-9F09E99DC546}"/>
              </a:ext>
            </a:extLst>
          </p:cNvPr>
          <p:cNvSpPr txBox="1"/>
          <p:nvPr/>
        </p:nvSpPr>
        <p:spPr bwMode="auto">
          <a:xfrm>
            <a:off x="663666" y="3881901"/>
            <a:ext cx="1190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latin typeface="Times New Roman" panose="02020603050405020304" pitchFamily="18" charset="0"/>
                <a:cs typeface="Times New Roman" pitchFamily="18" charset="0"/>
              </a:rPr>
              <a:t>行向量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3041FE-BD53-0699-32F0-BB3DB88A555E}"/>
                  </a:ext>
                </a:extLst>
              </p:cNvPr>
              <p:cNvSpPr txBox="1"/>
              <p:nvPr/>
            </p:nvSpPr>
            <p:spPr bwMode="auto">
              <a:xfrm>
                <a:off x="3923928" y="4221088"/>
                <a:ext cx="2289103" cy="7146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3041FE-BD53-0699-32F0-BB3DB88A5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4221088"/>
                <a:ext cx="2289103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25D8ABF-747A-5AC6-7C8F-936FEAED6430}"/>
              </a:ext>
            </a:extLst>
          </p:cNvPr>
          <p:cNvSpPr txBox="1"/>
          <p:nvPr/>
        </p:nvSpPr>
        <p:spPr bwMode="auto">
          <a:xfrm>
            <a:off x="3891311" y="3726375"/>
            <a:ext cx="844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itchFamily="18" charset="0"/>
              </a:rPr>
              <a:t>矩陣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F2B331-6DAA-DC40-610B-2A3D00A1D526}"/>
                  </a:ext>
                </a:extLst>
              </p:cNvPr>
              <p:cNvSpPr txBox="1"/>
              <p:nvPr/>
            </p:nvSpPr>
            <p:spPr bwMode="auto">
              <a:xfrm>
                <a:off x="6473495" y="4023028"/>
                <a:ext cx="1261548" cy="9106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F2B331-6DAA-DC40-610B-2A3D00A1D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3495" y="4023028"/>
                <a:ext cx="1261548" cy="9106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A946B15-270E-D4A7-CFE8-D339D19D5126}"/>
              </a:ext>
            </a:extLst>
          </p:cNvPr>
          <p:cNvSpPr txBox="1"/>
          <p:nvPr/>
        </p:nvSpPr>
        <p:spPr bwMode="auto">
          <a:xfrm>
            <a:off x="2858490" y="1143101"/>
            <a:ext cx="3078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</a:rPr>
              <a:t>耦合振盪</a:t>
            </a:r>
            <a:r>
              <a:rPr lang="zh-TW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zh-TW" sz="1800" dirty="0">
                <a:latin typeface="Times New Roman" panose="02020603050405020304" pitchFamily="18" charset="0"/>
              </a:rPr>
              <a:t>coupled oscillation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9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" grpId="0" animBg="1"/>
      <p:bldP spid="8" grpId="0" animBg="1"/>
      <p:bldP spid="9" grpId="0"/>
      <p:bldP spid="10" grpId="0" animBg="1"/>
      <p:bldP spid="1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F2C22A-7A18-CD36-A874-23B65F1BCF9A}"/>
                  </a:ext>
                </a:extLst>
              </p:cNvPr>
              <p:cNvSpPr txBox="1"/>
              <p:nvPr/>
            </p:nvSpPr>
            <p:spPr bwMode="auto">
              <a:xfrm>
                <a:off x="845846" y="2923167"/>
                <a:ext cx="1235338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F2C22A-7A18-CD36-A874-23B65F1BC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846" y="2923167"/>
                <a:ext cx="1235338" cy="276999"/>
              </a:xfrm>
              <a:prstGeom prst="rect">
                <a:avLst/>
              </a:prstGeom>
              <a:blipFill>
                <a:blip r:embed="rId2"/>
                <a:stretch>
                  <a:fillRect l="-4082" t="-8696" r="-3061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28DF6D-51E5-B271-03A9-4C5336397A46}"/>
                  </a:ext>
                </a:extLst>
              </p:cNvPr>
              <p:cNvSpPr txBox="1"/>
              <p:nvPr/>
            </p:nvSpPr>
            <p:spPr bwMode="auto">
              <a:xfrm>
                <a:off x="2988428" y="1973621"/>
                <a:ext cx="963662" cy="46121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28DF6D-51E5-B271-03A9-4C5336397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8428" y="1973621"/>
                <a:ext cx="963662" cy="461217"/>
              </a:xfrm>
              <a:prstGeom prst="rect">
                <a:avLst/>
              </a:prstGeom>
              <a:blipFill>
                <a:blip r:embed="rId3"/>
                <a:stretch>
                  <a:fillRect l="-2597" b="-10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A54CE7-D2C0-2D89-4919-D20735201180}"/>
                  </a:ext>
                </a:extLst>
              </p:cNvPr>
              <p:cNvSpPr txBox="1"/>
              <p:nvPr/>
            </p:nvSpPr>
            <p:spPr bwMode="auto">
              <a:xfrm>
                <a:off x="832706" y="868717"/>
                <a:ext cx="1509388" cy="55579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A54CE7-D2C0-2D89-4919-D20735201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2706" y="868717"/>
                <a:ext cx="1509388" cy="555793"/>
              </a:xfrm>
              <a:prstGeom prst="rect">
                <a:avLst/>
              </a:prstGeom>
              <a:blipFill>
                <a:blip r:embed="rId4"/>
                <a:stretch>
                  <a:fillRect r="-1667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473270-445A-8C74-30CA-69D2C79ACF24}"/>
                  </a:ext>
                </a:extLst>
              </p:cNvPr>
              <p:cNvSpPr txBox="1"/>
              <p:nvPr/>
            </p:nvSpPr>
            <p:spPr bwMode="auto">
              <a:xfrm>
                <a:off x="835723" y="1980996"/>
                <a:ext cx="1044324" cy="28591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473270-445A-8C74-30CA-69D2C79AC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723" y="1980996"/>
                <a:ext cx="1044324" cy="285912"/>
              </a:xfrm>
              <a:prstGeom prst="rect">
                <a:avLst/>
              </a:prstGeom>
              <a:blipFill>
                <a:blip r:embed="rId5"/>
                <a:stretch>
                  <a:fillRect l="-2410" r="-12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14">
                <a:extLst>
                  <a:ext uri="{FF2B5EF4-FFF2-40B4-BE49-F238E27FC236}">
                    <a16:creationId xmlns:a16="http://schemas.microsoft.com/office/drawing/2014/main" id="{1AF92748-0C93-2042-5D04-D129B73EC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769" y="2516506"/>
                <a:ext cx="67107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微分方程組被轉化為</a:t>
                </a:r>
                <a:r>
                  <a:rPr lang="en-US" sz="1800" dirty="0">
                    <a:solidFill>
                      <a:srgbClr val="FF0000"/>
                    </a:solidFill>
                  </a:rPr>
                  <a:t>矩陣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 err="1">
                    <a:solidFill>
                      <a:srgbClr val="FF0000"/>
                    </a:solidFill>
                  </a:rPr>
                  <a:t>的本徵值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1800" dirty="0" err="1">
                    <a:solidFill>
                      <a:srgbClr val="FF0000"/>
                    </a:solidFill>
                  </a:rPr>
                  <a:t>問題</a:t>
                </a:r>
                <a:r>
                  <a:rPr lang="en-US" sz="1800" dirty="0">
                    <a:solidFill>
                      <a:srgbClr val="FF0000"/>
                    </a:solidFill>
                  </a:rPr>
                  <a:t>，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800" dirty="0" err="1">
                    <a:solidFill>
                      <a:srgbClr val="FF0000"/>
                    </a:solidFill>
                  </a:rPr>
                  <a:t>稱為本徵向量 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4" name="矩形 14">
                <a:extLst>
                  <a:ext uri="{FF2B5EF4-FFF2-40B4-BE49-F238E27FC236}">
                    <a16:creationId xmlns:a16="http://schemas.microsoft.com/office/drawing/2014/main" id="{1AF92748-0C93-2042-5D04-D129B73EC1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769" y="2516506"/>
                <a:ext cx="6710748" cy="369332"/>
              </a:xfrm>
              <a:prstGeom prst="rect">
                <a:avLst/>
              </a:prstGeom>
              <a:blipFill>
                <a:blip r:embed="rId6"/>
                <a:stretch>
                  <a:fillRect l="-945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E82745-4098-62EA-0CF5-CAC6623D9226}"/>
                  </a:ext>
                </a:extLst>
              </p:cNvPr>
              <p:cNvSpPr txBox="1"/>
              <p:nvPr/>
            </p:nvSpPr>
            <p:spPr bwMode="auto">
              <a:xfrm>
                <a:off x="845846" y="4159157"/>
                <a:ext cx="1037600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/>
                        </a:rPr>
                        <m:t>≡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E82745-4098-62EA-0CF5-CAC6623D9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846" y="4159157"/>
                <a:ext cx="10376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A8E91A-8F90-D6E8-A817-0965034B3FAC}"/>
                  </a:ext>
                </a:extLst>
              </p:cNvPr>
              <p:cNvSpPr txBox="1"/>
              <p:nvPr/>
            </p:nvSpPr>
            <p:spPr bwMode="auto">
              <a:xfrm>
                <a:off x="835723" y="4731737"/>
                <a:ext cx="1451222" cy="4019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e>
                      </m:rad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A8E91A-8F90-D6E8-A817-0965034B3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723" y="4731737"/>
                <a:ext cx="1451222" cy="4019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7EC13B-69AD-FC50-EB74-83B87A39CCB3}"/>
                  </a:ext>
                </a:extLst>
              </p:cNvPr>
              <p:cNvSpPr txBox="1"/>
              <p:nvPr/>
            </p:nvSpPr>
            <p:spPr bwMode="auto">
              <a:xfrm>
                <a:off x="740340" y="3723944"/>
                <a:ext cx="507981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>
                    <a:latin typeface="Times New Roman" panose="02020603050405020304" pitchFamily="18" charset="0"/>
                  </a:rPr>
                  <a:t>本徵值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</a:rPr>
                  <a:t>有兩個實數，</a:t>
                </a:r>
                <a:r>
                  <a:rPr lang="en-US" sz="1800" dirty="0" err="1">
                    <a:latin typeface="Times New Roman" panose="02020603050405020304" pitchFamily="18" charset="0"/>
                  </a:rPr>
                  <a:t>各自對應一本徵向量</a:t>
                </a:r>
                <a14:m>
                  <m:oMath xmlns:m="http://schemas.openxmlformats.org/officeDocument/2006/math">
                    <m:r>
                      <a:rPr lang="en-US" altLang="zh-TW" sz="1800" b="1" i="1">
                        <a:latin typeface="Cambria Math" panose="02040503050406030204" pitchFamily="18" charset="0"/>
                        <a:ea typeface="Cambria Math"/>
                      </a:rPr>
                      <m:t>𝒂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7EC13B-69AD-FC50-EB74-83B87A39C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340" y="3723944"/>
                <a:ext cx="5079817" cy="369332"/>
              </a:xfrm>
              <a:prstGeom prst="rect">
                <a:avLst/>
              </a:prstGeom>
              <a:blipFill>
                <a:blip r:embed="rId11"/>
                <a:stretch>
                  <a:fillRect l="-998" t="-1000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78AF6F-85FC-4C20-B077-B87B539583AD}"/>
                  </a:ext>
                </a:extLst>
              </p:cNvPr>
              <p:cNvSpPr txBox="1"/>
              <p:nvPr/>
            </p:nvSpPr>
            <p:spPr bwMode="auto">
              <a:xfrm>
                <a:off x="2582087" y="4097825"/>
                <a:ext cx="1315386" cy="460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78AF6F-85FC-4C20-B077-B87B53958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2087" y="4097825"/>
                <a:ext cx="1315386" cy="460126"/>
              </a:xfrm>
              <a:prstGeom prst="rect">
                <a:avLst/>
              </a:prstGeom>
              <a:blipFill>
                <a:blip r:embed="rId12"/>
                <a:stretch>
                  <a:fillRect l="-2885" t="-5263" b="-1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F0532-9CCD-CD6E-F376-9FF437A26500}"/>
                  </a:ext>
                </a:extLst>
              </p:cNvPr>
              <p:cNvSpPr txBox="1"/>
              <p:nvPr/>
            </p:nvSpPr>
            <p:spPr bwMode="auto">
              <a:xfrm>
                <a:off x="2523707" y="4702659"/>
                <a:ext cx="1580369" cy="460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F0532-9CCD-CD6E-F376-9FF437A26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3707" y="4702659"/>
                <a:ext cx="1580369" cy="460126"/>
              </a:xfrm>
              <a:prstGeom prst="rect">
                <a:avLst/>
              </a:prstGeom>
              <a:blipFill>
                <a:blip r:embed="rId13"/>
                <a:stretch>
                  <a:fillRect t="-5405"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1566464-9572-7CC7-1DE3-70E649A0EC1B}"/>
              </a:ext>
            </a:extLst>
          </p:cNvPr>
          <p:cNvSpPr txBox="1"/>
          <p:nvPr/>
        </p:nvSpPr>
        <p:spPr bwMode="auto">
          <a:xfrm>
            <a:off x="714266" y="5384845"/>
            <a:ext cx="7458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一個本徵向量就對應一個解，一個可獨立振盪的模式。模式解Mode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FF15BA-4C0E-87C2-C095-04F61C78B45E}"/>
              </a:ext>
            </a:extLst>
          </p:cNvPr>
          <p:cNvSpPr txBox="1"/>
          <p:nvPr/>
        </p:nvSpPr>
        <p:spPr bwMode="auto">
          <a:xfrm>
            <a:off x="732741" y="1491639"/>
            <a:ext cx="49844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假設行向量解也可以寫成複數指數函數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B0244F-17B7-6CAC-D274-C2657FD14CC9}"/>
                  </a:ext>
                </a:extLst>
              </p:cNvPr>
              <p:cNvSpPr txBox="1"/>
              <p:nvPr/>
            </p:nvSpPr>
            <p:spPr bwMode="auto">
              <a:xfrm>
                <a:off x="4623247" y="4200867"/>
                <a:ext cx="1386085" cy="29559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B0244F-17B7-6CAC-D274-C2657FD14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3247" y="4200867"/>
                <a:ext cx="1386085" cy="295594"/>
              </a:xfrm>
              <a:prstGeom prst="rect">
                <a:avLst/>
              </a:prstGeom>
              <a:blipFill>
                <a:blip r:embed="rId14"/>
                <a:stretch>
                  <a:fillRect l="-18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C8EB2A-BD97-DD71-7647-7A6F0C095D65}"/>
                  </a:ext>
                </a:extLst>
              </p:cNvPr>
              <p:cNvSpPr txBox="1"/>
              <p:nvPr/>
            </p:nvSpPr>
            <p:spPr bwMode="auto">
              <a:xfrm>
                <a:off x="4634711" y="4792242"/>
                <a:ext cx="1430969" cy="29559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C8EB2A-BD97-DD71-7647-7A6F0C095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4711" y="4792242"/>
                <a:ext cx="1430969" cy="295594"/>
              </a:xfrm>
              <a:prstGeom prst="rect">
                <a:avLst/>
              </a:prstGeom>
              <a:blipFill>
                <a:blip r:embed="rId15"/>
                <a:stretch>
                  <a:fillRect b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330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/>
      <p:bldP spid="14" grpId="0" animBg="1"/>
      <p:bldP spid="15" grpId="0" animBg="1"/>
      <p:bldP spid="19" grpId="0"/>
      <p:bldP spid="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9B282A-4C70-0B26-7F90-084621C685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437"/>
          <a:stretch>
            <a:fillRect/>
          </a:stretch>
        </p:blipFill>
        <p:spPr>
          <a:xfrm>
            <a:off x="1115222" y="911992"/>
            <a:ext cx="7439469" cy="157985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FE8AA2-645E-FEFD-561C-0994C9E8A60B}"/>
              </a:ext>
            </a:extLst>
          </p:cNvPr>
          <p:cNvCxnSpPr/>
          <p:nvPr/>
        </p:nvCxnSpPr>
        <p:spPr>
          <a:xfrm>
            <a:off x="4629134" y="1344040"/>
            <a:ext cx="36004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307047-A9D6-9B4C-4165-A4A9E1E9587C}"/>
              </a:ext>
            </a:extLst>
          </p:cNvPr>
          <p:cNvCxnSpPr>
            <a:cxnSpLocks/>
          </p:cNvCxnSpPr>
          <p:nvPr/>
        </p:nvCxnSpPr>
        <p:spPr>
          <a:xfrm>
            <a:off x="3990790" y="1344040"/>
            <a:ext cx="20954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6A455FB0-4423-5A98-3965-8929F8F86F14}"/>
                  </a:ext>
                </a:extLst>
              </p:cNvPr>
              <p:cNvSpPr txBox="1"/>
              <p:nvPr/>
            </p:nvSpPr>
            <p:spPr bwMode="auto">
              <a:xfrm>
                <a:off x="1115222" y="2586255"/>
                <a:ext cx="3169009" cy="56374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6A455FB0-4423-5A98-3965-8929F8F86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222" y="2586255"/>
                <a:ext cx="3169009" cy="563744"/>
              </a:xfrm>
              <a:prstGeom prst="rect">
                <a:avLst/>
              </a:prstGeom>
              <a:blipFill>
                <a:blip r:embed="rId3"/>
                <a:stretch>
                  <a:fillRect l="-1195" b="-130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3">
                <a:extLst>
                  <a:ext uri="{FF2B5EF4-FFF2-40B4-BE49-F238E27FC236}">
                    <a16:creationId xmlns:a16="http://schemas.microsoft.com/office/drawing/2014/main" id="{88ACA13A-E8FD-12C6-1D96-03A30D2BF6B6}"/>
                  </a:ext>
                </a:extLst>
              </p:cNvPr>
              <p:cNvSpPr txBox="1"/>
              <p:nvPr/>
            </p:nvSpPr>
            <p:spPr bwMode="auto">
              <a:xfrm>
                <a:off x="4715622" y="911992"/>
                <a:ext cx="252249" cy="2993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字方塊 13">
                <a:extLst>
                  <a:ext uri="{FF2B5EF4-FFF2-40B4-BE49-F238E27FC236}">
                    <a16:creationId xmlns:a16="http://schemas.microsoft.com/office/drawing/2014/main" id="{88ACA13A-E8FD-12C6-1D96-03A30D2BF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5622" y="911992"/>
                <a:ext cx="252249" cy="299313"/>
              </a:xfrm>
              <a:prstGeom prst="rect">
                <a:avLst/>
              </a:prstGeom>
              <a:blipFill>
                <a:blip r:embed="rId4"/>
                <a:stretch>
                  <a:fillRect l="-14286" r="-9524" b="-2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79A428D6-FD7E-D526-B0FD-54ADA4A65835}"/>
                  </a:ext>
                </a:extLst>
              </p:cNvPr>
              <p:cNvSpPr txBox="1"/>
              <p:nvPr/>
            </p:nvSpPr>
            <p:spPr bwMode="auto">
              <a:xfrm>
                <a:off x="3948081" y="921837"/>
                <a:ext cx="471860" cy="2993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79A428D6-FD7E-D526-B0FD-54ADA4A65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8081" y="921837"/>
                <a:ext cx="471860" cy="299313"/>
              </a:xfrm>
              <a:prstGeom prst="rect">
                <a:avLst/>
              </a:prstGeom>
              <a:blipFill>
                <a:blip r:embed="rId5"/>
                <a:stretch>
                  <a:fillRect l="-8108" r="-2703" b="-291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3">
                <a:extLst>
                  <a:ext uri="{FF2B5EF4-FFF2-40B4-BE49-F238E27FC236}">
                    <a16:creationId xmlns:a16="http://schemas.microsoft.com/office/drawing/2014/main" id="{CE0DFC01-7913-0616-E8B3-F8B2357F6DBB}"/>
                  </a:ext>
                </a:extLst>
              </p:cNvPr>
              <p:cNvSpPr txBox="1"/>
              <p:nvPr/>
            </p:nvSpPr>
            <p:spPr bwMode="auto">
              <a:xfrm>
                <a:off x="1115616" y="4702824"/>
                <a:ext cx="1605761" cy="64812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1" i="1" smtClean="0">
                              <a:latin typeface="Cambria Math"/>
                            </a:rPr>
                            <m:t>𝑿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𝑿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3">
                <a:extLst>
                  <a:ext uri="{FF2B5EF4-FFF2-40B4-BE49-F238E27FC236}">
                    <a16:creationId xmlns:a16="http://schemas.microsoft.com/office/drawing/2014/main" id="{CE0DFC01-7913-0616-E8B3-F8B2357F6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4702824"/>
                <a:ext cx="1605761" cy="648126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3">
                <a:extLst>
                  <a:ext uri="{FF2B5EF4-FFF2-40B4-BE49-F238E27FC236}">
                    <a16:creationId xmlns:a16="http://schemas.microsoft.com/office/drawing/2014/main" id="{C971395D-86E6-6E8E-261B-3103AC5E5C04}"/>
                  </a:ext>
                </a:extLst>
              </p:cNvPr>
              <p:cNvSpPr txBox="1"/>
              <p:nvPr/>
            </p:nvSpPr>
            <p:spPr bwMode="auto">
              <a:xfrm>
                <a:off x="1115616" y="3212976"/>
                <a:ext cx="5318957" cy="14073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TW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TW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TW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TW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TW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TW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TW" sz="1800" i="1">
                                                    <a:latin typeface="Cambria Math" panose="02040503050406030204" pitchFamily="18" charset="0"/>
                                                    <a:cs typeface="Times New Roman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  <a:cs typeface="Times New Roman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  <a:cs typeface="Times New Roman" pitchFamily="18" charset="0"/>
                                                  </a:rPr>
                                                  <m:t>𝑁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−1</m:t>
                                      </m:r>
                                    </m:e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−1</m:t>
                                      </m:r>
                                    </m: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⋱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TW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TW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TW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TW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TW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TW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TW" sz="1800" i="1">
                                                    <a:latin typeface="Cambria Math" panose="02040503050406030204" pitchFamily="18" charset="0"/>
                                                    <a:cs typeface="Times New Roman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  <a:cs typeface="Times New Roman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  <a:cs typeface="Times New Roman" pitchFamily="18" charset="0"/>
                                                  </a:rPr>
                                                  <m:t>𝑁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3">
                <a:extLst>
                  <a:ext uri="{FF2B5EF4-FFF2-40B4-BE49-F238E27FC236}">
                    <a16:creationId xmlns:a16="http://schemas.microsoft.com/office/drawing/2014/main" id="{C971395D-86E6-6E8E-261B-3103AC5E5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3212976"/>
                <a:ext cx="5318957" cy="14073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E3EDD0-0CA6-DFA3-46F6-B6B4DCB0DC65}"/>
                  </a:ext>
                </a:extLst>
              </p:cNvPr>
              <p:cNvSpPr txBox="1"/>
              <p:nvPr/>
            </p:nvSpPr>
            <p:spPr bwMode="auto">
              <a:xfrm>
                <a:off x="6637177" y="3259142"/>
                <a:ext cx="1130758" cy="131504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1" i="1" smtClean="0">
                          <a:latin typeface="Cambria Math"/>
                        </a:rPr>
                        <m:t>𝑿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TW" sz="18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sz="180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TW" sz="180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TW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TW" sz="1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TW" sz="180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TW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TW" sz="1800" i="1" smtClean="0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TW" sz="18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TW" sz="1800" i="1">
                                                    <a:latin typeface="Cambria Math" panose="02040503050406030204" pitchFamily="18" charset="0"/>
                                                    <a:cs typeface="Times New Roman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cs typeface="Times New Roman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cs typeface="Times New Roman" pitchFamily="18" charset="0"/>
                                                  </a:rPr>
                                                  <m:t>𝑁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sz="1800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E3EDD0-0CA6-DFA3-46F6-B6B4DCB0D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7177" y="3259142"/>
                <a:ext cx="1130758" cy="1315040"/>
              </a:xfrm>
              <a:prstGeom prst="rect">
                <a:avLst/>
              </a:prstGeom>
              <a:blipFill>
                <a:blip r:embed="rId8"/>
                <a:stretch>
                  <a:fillRect l="-4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3">
                <a:extLst>
                  <a:ext uri="{FF2B5EF4-FFF2-40B4-BE49-F238E27FC236}">
                    <a16:creationId xmlns:a16="http://schemas.microsoft.com/office/drawing/2014/main" id="{36CEE975-88A2-DEEC-215B-41750AC2C384}"/>
                  </a:ext>
                </a:extLst>
              </p:cNvPr>
              <p:cNvSpPr txBox="1"/>
              <p:nvPr/>
            </p:nvSpPr>
            <p:spPr bwMode="auto">
              <a:xfrm>
                <a:off x="6614865" y="2620337"/>
                <a:ext cx="836126" cy="52591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字方塊 13">
                <a:extLst>
                  <a:ext uri="{FF2B5EF4-FFF2-40B4-BE49-F238E27FC236}">
                    <a16:creationId xmlns:a16="http://schemas.microsoft.com/office/drawing/2014/main" id="{36CEE975-88A2-DEEC-215B-41750AC2C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4865" y="2620337"/>
                <a:ext cx="836126" cy="525913"/>
              </a:xfrm>
              <a:prstGeom prst="rect">
                <a:avLst/>
              </a:prstGeom>
              <a:blipFill>
                <a:blip r:embed="rId9"/>
                <a:stretch>
                  <a:fillRect l="-2985" t="-2381" r="-2985" b="-119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600EA652-FEA0-30F2-0334-B00BAA7C8D34}"/>
              </a:ext>
            </a:extLst>
          </p:cNvPr>
          <p:cNvSpPr/>
          <p:nvPr/>
        </p:nvSpPr>
        <p:spPr>
          <a:xfrm>
            <a:off x="1115222" y="285432"/>
            <a:ext cx="7439469" cy="681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Times New Roman" panose="02020603050405020304" pitchFamily="18" charset="0"/>
            </a:endParaRPr>
          </a:p>
        </p:txBody>
      </p:sp>
      <p:pic>
        <p:nvPicPr>
          <p:cNvPr id="4" name="Picture 5" descr="wave3">
            <a:extLst>
              <a:ext uri="{FF2B5EF4-FFF2-40B4-BE49-F238E27FC236}">
                <a16:creationId xmlns:a16="http://schemas.microsoft.com/office/drawing/2014/main" id="{F483DC75-A72A-D6D0-3250-558FFAC4C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" t="7342" r="12231" b="81940"/>
          <a:stretch>
            <a:fillRect/>
          </a:stretch>
        </p:blipFill>
        <p:spPr bwMode="auto">
          <a:xfrm rot="60000">
            <a:off x="1864318" y="314277"/>
            <a:ext cx="5111248" cy="6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0E5F8C-744D-193C-D758-EB22479E8DD1}"/>
              </a:ext>
            </a:extLst>
          </p:cNvPr>
          <p:cNvSpPr txBox="1"/>
          <p:nvPr/>
        </p:nvSpPr>
        <p:spPr bwMode="auto">
          <a:xfrm>
            <a:off x="1089467" y="5669223"/>
            <a:ext cx="77507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如果假設邊界固定，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第一式就還是正確的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，這就稱為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Boundary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ondition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D9BE75A2-9840-BA66-697D-8342CCA2B392}"/>
                  </a:ext>
                </a:extLst>
              </p:cNvPr>
              <p:cNvSpPr txBox="1"/>
              <p:nvPr/>
            </p:nvSpPr>
            <p:spPr bwMode="auto">
              <a:xfrm>
                <a:off x="1132549" y="6047022"/>
                <a:ext cx="1498102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D9BE75A2-9840-BA66-697D-8342CCA2B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2549" y="6047022"/>
                <a:ext cx="1498102" cy="276999"/>
              </a:xfrm>
              <a:prstGeom prst="rect">
                <a:avLst/>
              </a:prstGeom>
              <a:blipFill>
                <a:blip r:embed="rId11"/>
                <a:stretch>
                  <a:fillRect l="-1681" r="-2521" b="-181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19AA02-C986-1197-EF53-833AE7A52C68}"/>
                  </a:ext>
                </a:extLst>
              </p:cNvPr>
              <p:cNvSpPr txBox="1"/>
              <p:nvPr/>
            </p:nvSpPr>
            <p:spPr bwMode="auto">
              <a:xfrm>
                <a:off x="6673208" y="2059552"/>
                <a:ext cx="586283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smtClean="0">
                          <a:latin typeface="Cambria Math" panose="02040503050406030204" pitchFamily="18" charset="0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19AA02-C986-1197-EF53-833AE7A52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3208" y="2059552"/>
                <a:ext cx="586283" cy="215444"/>
              </a:xfrm>
              <a:prstGeom prst="rect">
                <a:avLst/>
              </a:prstGeom>
              <a:blipFill>
                <a:blip r:embed="rId12"/>
                <a:stretch>
                  <a:fillRect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013CE9-2DF1-76C1-7C23-FA68485B5E71}"/>
                  </a:ext>
                </a:extLst>
              </p:cNvPr>
              <p:cNvSpPr txBox="1"/>
              <p:nvPr/>
            </p:nvSpPr>
            <p:spPr bwMode="auto">
              <a:xfrm>
                <a:off x="5964091" y="2085164"/>
                <a:ext cx="586283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smtClean="0">
                          <a:latin typeface="Cambria Math" panose="02040503050406030204" pitchFamily="18" charset="0"/>
                          <a:ea typeface="Cambria Math"/>
                        </a:rPr>
                        <m:t>𝑁</m:t>
                      </m:r>
                      <m:r>
                        <a:rPr lang="en-US" altLang="zh-TW" sz="1400" b="0" i="1" smtClean="0">
                          <a:latin typeface="Cambria Math" panose="02040503050406030204" pitchFamily="18" charset="0"/>
                          <a:ea typeface="Cambria Math"/>
                        </a:rPr>
                        <m:t>−1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013CE9-2DF1-76C1-7C23-FA68485B5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4091" y="2085164"/>
                <a:ext cx="586283" cy="215444"/>
              </a:xfrm>
              <a:prstGeom prst="rect">
                <a:avLst/>
              </a:prstGeom>
              <a:blipFill>
                <a:blip r:embed="rId13"/>
                <a:stretch>
                  <a:fillRect b="-117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3715D1-2382-1EF2-F1BC-44B8C0DE5B4B}"/>
                  </a:ext>
                </a:extLst>
              </p:cNvPr>
              <p:cNvSpPr txBox="1"/>
              <p:nvPr/>
            </p:nvSpPr>
            <p:spPr bwMode="auto">
              <a:xfrm>
                <a:off x="6650017" y="1360667"/>
                <a:ext cx="586283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smtClean="0">
                          <a:latin typeface="Cambria Math" panose="02040503050406030204" pitchFamily="18" charset="0"/>
                          <a:ea typeface="Cambria Math"/>
                        </a:rPr>
                        <m:t>𝑁</m:t>
                      </m:r>
                      <m:r>
                        <a:rPr lang="en-US" altLang="zh-TW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𝑑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3715D1-2382-1EF2-F1BC-44B8C0DE5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0017" y="1360667"/>
                <a:ext cx="586283" cy="215444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2A54C2-79EA-3590-DD53-D6BC0411E409}"/>
                  </a:ext>
                </a:extLst>
              </p:cNvPr>
              <p:cNvSpPr txBox="1"/>
              <p:nvPr/>
            </p:nvSpPr>
            <p:spPr bwMode="auto">
              <a:xfrm>
                <a:off x="5964090" y="1360667"/>
                <a:ext cx="709118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en-US" altLang="zh-TW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𝑑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2A54C2-79EA-3590-DD53-D6BC0411E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4090" y="1360667"/>
                <a:ext cx="709118" cy="215444"/>
              </a:xfrm>
              <a:prstGeom prst="rect">
                <a:avLst/>
              </a:prstGeom>
              <a:blipFill>
                <a:blip r:embed="rId15"/>
                <a:stretch>
                  <a:fillRect r="-7018" b="-11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B268B0-5335-E169-7D8D-A30160361C47}"/>
                  </a:ext>
                </a:extLst>
              </p:cNvPr>
              <p:cNvSpPr txBox="1"/>
              <p:nvPr/>
            </p:nvSpPr>
            <p:spPr bwMode="auto">
              <a:xfrm>
                <a:off x="6980767" y="1151235"/>
                <a:ext cx="958822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   </m:t>
                      </m:r>
                      <m:d>
                        <m:d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e>
                      </m:d>
                      <m:r>
                        <a:rPr lang="en-US" altLang="zh-TW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𝑑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B268B0-5335-E169-7D8D-A30160361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0767" y="1151235"/>
                <a:ext cx="958822" cy="215444"/>
              </a:xfrm>
              <a:prstGeom prst="rect">
                <a:avLst/>
              </a:prstGeom>
              <a:blipFill>
                <a:blip r:embed="rId16"/>
                <a:stretch>
                  <a:fillRect l="-3947" r="-1316" b="-44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13">
                <a:extLst>
                  <a:ext uri="{FF2B5EF4-FFF2-40B4-BE49-F238E27FC236}">
                    <a16:creationId xmlns:a16="http://schemas.microsoft.com/office/drawing/2014/main" id="{9535B2A6-8F44-E870-E178-EF2805783D91}"/>
                  </a:ext>
                </a:extLst>
              </p:cNvPr>
              <p:cNvSpPr txBox="1"/>
              <p:nvPr/>
            </p:nvSpPr>
            <p:spPr bwMode="auto">
              <a:xfrm>
                <a:off x="6270603" y="2180054"/>
                <a:ext cx="1199046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=1,2⋯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字方塊 13">
                <a:extLst>
                  <a:ext uri="{FF2B5EF4-FFF2-40B4-BE49-F238E27FC236}">
                    <a16:creationId xmlns:a16="http://schemas.microsoft.com/office/drawing/2014/main" id="{9535B2A6-8F44-E870-E178-EF2805783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0603" y="2180054"/>
                <a:ext cx="1199046" cy="276999"/>
              </a:xfrm>
              <a:prstGeom prst="rect">
                <a:avLst/>
              </a:prstGeom>
              <a:blipFill>
                <a:blip r:embed="rId17"/>
                <a:stretch>
                  <a:fillRect l="-5263" r="-4211" b="-347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DF44E7-952A-DDDF-23BE-568873C53059}"/>
                  </a:ext>
                </a:extLst>
              </p:cNvPr>
              <p:cNvSpPr txBox="1"/>
              <p:nvPr/>
            </p:nvSpPr>
            <p:spPr>
              <a:xfrm>
                <a:off x="1132549" y="5326680"/>
                <a:ext cx="70298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err="1"/>
                  <a:t>二次微分的方程式中包含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DF44E7-952A-DDDF-23BE-568873C53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549" y="5326680"/>
                <a:ext cx="7029816" cy="369332"/>
              </a:xfrm>
              <a:prstGeom prst="rect">
                <a:avLst/>
              </a:prstGeom>
              <a:blipFill>
                <a:blip r:embed="rId18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E0F068-07E7-A621-A9F6-C3FFA9FEB902}"/>
                  </a:ext>
                </a:extLst>
              </p:cNvPr>
              <p:cNvSpPr txBox="1"/>
              <p:nvPr/>
            </p:nvSpPr>
            <p:spPr bwMode="auto">
              <a:xfrm>
                <a:off x="1900267" y="210960"/>
                <a:ext cx="588295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</a:rPr>
                  <a:t>Now extend the formalism to a large number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 of particles.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E0F068-07E7-A621-A9F6-C3FFA9FEB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0267" y="210960"/>
                <a:ext cx="5882957" cy="369332"/>
              </a:xfrm>
              <a:prstGeom prst="rect">
                <a:avLst/>
              </a:prstGeom>
              <a:blipFill>
                <a:blip r:embed="rId19"/>
                <a:stretch>
                  <a:fillRect l="-86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5" grpId="0"/>
      <p:bldP spid="7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033046-DBC6-F03F-6F30-51A4356DA0AB}"/>
                  </a:ext>
                </a:extLst>
              </p:cNvPr>
              <p:cNvSpPr txBox="1"/>
              <p:nvPr/>
            </p:nvSpPr>
            <p:spPr bwMode="auto">
              <a:xfrm>
                <a:off x="957740" y="1794490"/>
                <a:ext cx="1071575" cy="28591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033046-DBC6-F03F-6F30-51A4356DA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7740" y="1794490"/>
                <a:ext cx="1071575" cy="285912"/>
              </a:xfrm>
              <a:prstGeom prst="rect">
                <a:avLst/>
              </a:prstGeom>
              <a:blipFill>
                <a:blip r:embed="rId2"/>
                <a:stretch>
                  <a:fillRect l="-3529" r="-1176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5E1D99-D5A5-DB05-AECD-B88A22DADAE1}"/>
                  </a:ext>
                </a:extLst>
              </p:cNvPr>
              <p:cNvSpPr txBox="1"/>
              <p:nvPr/>
            </p:nvSpPr>
            <p:spPr bwMode="auto">
              <a:xfrm>
                <a:off x="4867687" y="1829129"/>
                <a:ext cx="1590372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5E1D99-D5A5-DB05-AECD-B88A22DAD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7687" y="1829129"/>
                <a:ext cx="1590372" cy="276999"/>
              </a:xfrm>
              <a:prstGeom prst="rect">
                <a:avLst/>
              </a:prstGeom>
              <a:blipFill>
                <a:blip r:embed="rId3"/>
                <a:stretch>
                  <a:fillRect t="-4545" r="-1587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3">
                <a:extLst>
                  <a:ext uri="{FF2B5EF4-FFF2-40B4-BE49-F238E27FC236}">
                    <a16:creationId xmlns:a16="http://schemas.microsoft.com/office/drawing/2014/main" id="{E926AD9D-51CB-2C92-36EA-AC075728D1ED}"/>
                  </a:ext>
                </a:extLst>
              </p:cNvPr>
              <p:cNvSpPr txBox="1"/>
              <p:nvPr/>
            </p:nvSpPr>
            <p:spPr bwMode="auto">
              <a:xfrm>
                <a:off x="2556687" y="1573795"/>
                <a:ext cx="1605761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1" i="1" smtClean="0">
                              <a:latin typeface="Cambria Math"/>
                            </a:rPr>
                            <m:t>𝑿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𝑿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字方塊 3">
                <a:extLst>
                  <a:ext uri="{FF2B5EF4-FFF2-40B4-BE49-F238E27FC236}">
                    <a16:creationId xmlns:a16="http://schemas.microsoft.com/office/drawing/2014/main" id="{E926AD9D-51CB-2C92-36EA-AC075728D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6687" y="1573795"/>
                <a:ext cx="1605761" cy="648126"/>
              </a:xfrm>
              <a:prstGeom prst="rect">
                <a:avLst/>
              </a:prstGeom>
              <a:blipFill>
                <a:blip r:embed="rId4"/>
                <a:stretch>
                  <a:fillRect b="-57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矩形 14">
                <a:extLst>
                  <a:ext uri="{FF2B5EF4-FFF2-40B4-BE49-F238E27FC236}">
                    <a16:creationId xmlns:a16="http://schemas.microsoft.com/office/drawing/2014/main" id="{ED72E4E8-44D2-4FC5-BF5F-9D4016C66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977" y="2299144"/>
                <a:ext cx="48526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微分方程組被轉化為</a:t>
                </a: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矩陣的本徵值問題。</a:t>
                </a:r>
              </a:p>
            </p:txBody>
          </p:sp>
        </mc:Choice>
        <mc:Fallback>
          <p:sp>
            <p:nvSpPr>
              <p:cNvPr id="31" name="矩形 14">
                <a:extLst>
                  <a:ext uri="{FF2B5EF4-FFF2-40B4-BE49-F238E27FC236}">
                    <a16:creationId xmlns:a16="http://schemas.microsoft.com/office/drawing/2014/main" id="{ED72E4E8-44D2-4FC5-BF5F-9D4016C660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5977" y="2299144"/>
                <a:ext cx="4852675" cy="369332"/>
              </a:xfrm>
              <a:prstGeom prst="rect">
                <a:avLst/>
              </a:prstGeom>
              <a:blipFill>
                <a:blip r:embed="rId5"/>
                <a:stretch>
                  <a:fillRect l="-1044" t="-3226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">
                <a:extLst>
                  <a:ext uri="{FF2B5EF4-FFF2-40B4-BE49-F238E27FC236}">
                    <a16:creationId xmlns:a16="http://schemas.microsoft.com/office/drawing/2014/main" id="{34D3E85D-52F4-E879-BE29-5D1D8CD40F36}"/>
                  </a:ext>
                </a:extLst>
              </p:cNvPr>
              <p:cNvSpPr txBox="1"/>
              <p:nvPr/>
            </p:nvSpPr>
            <p:spPr bwMode="auto">
              <a:xfrm>
                <a:off x="899175" y="2762352"/>
                <a:ext cx="5433282" cy="14073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−1</m:t>
                                      </m:r>
                                    </m: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−1</m:t>
                                      </m:r>
                                    </m: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⋱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TW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TW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TW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TW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TW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TW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TW" sz="1800" i="1">
                                                    <a:latin typeface="Cambria Math" panose="02040503050406030204" pitchFamily="18" charset="0"/>
                                                    <a:cs typeface="Times New Roman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  <a:cs typeface="Times New Roman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  <a:cs typeface="Times New Roman" pitchFamily="18" charset="0"/>
                                                  </a:rPr>
                                                  <m:t>𝑁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TW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TW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TW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TW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TW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TW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TW" sz="1800" i="1">
                                                    <a:latin typeface="Cambria Math" panose="02040503050406030204" pitchFamily="18" charset="0"/>
                                                    <a:cs typeface="Times New Roman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  <a:cs typeface="Times New Roman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  <a:cs typeface="Times New Roman" pitchFamily="18" charset="0"/>
                                                  </a:rPr>
                                                  <m:t>𝑁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字方塊 3">
                <a:extLst>
                  <a:ext uri="{FF2B5EF4-FFF2-40B4-BE49-F238E27FC236}">
                    <a16:creationId xmlns:a16="http://schemas.microsoft.com/office/drawing/2014/main" id="{34D3E85D-52F4-E879-BE29-5D1D8CD40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175" y="2762352"/>
                <a:ext cx="5433282" cy="14073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4">
                <a:extLst>
                  <a:ext uri="{FF2B5EF4-FFF2-40B4-BE49-F238E27FC236}">
                    <a16:creationId xmlns:a16="http://schemas.microsoft.com/office/drawing/2014/main" id="{24EEF6F2-00DF-7374-08AA-5DA1641FE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6540" y="1116227"/>
                <a:ext cx="4643762" cy="381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zh-TW" altLang="en-US" sz="1800" dirty="0"/>
                  <a:t>先設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1800" dirty="0"/>
                  <a:t>為複數，如下猜解並代入：</a:t>
                </a:r>
              </a:p>
            </p:txBody>
          </p:sp>
        </mc:Choice>
        <mc:Fallback xmlns="">
          <p:sp>
            <p:nvSpPr>
              <p:cNvPr id="2" name="矩形 4">
                <a:extLst>
                  <a:ext uri="{FF2B5EF4-FFF2-40B4-BE49-F238E27FC236}">
                    <a16:creationId xmlns:a16="http://schemas.microsoft.com/office/drawing/2014/main" id="{24EEF6F2-00DF-7374-08AA-5DA1641FE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6540" y="1116227"/>
                <a:ext cx="4643762" cy="381515"/>
              </a:xfrm>
              <a:prstGeom prst="rect">
                <a:avLst/>
              </a:prstGeom>
              <a:blipFill>
                <a:blip r:embed="rId7"/>
                <a:stretch>
                  <a:fillRect l="-1090" t="-6250" b="-156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EF1806-80F0-CEE2-049A-52DA1708E421}"/>
                  </a:ext>
                </a:extLst>
              </p:cNvPr>
              <p:cNvSpPr txBox="1"/>
              <p:nvPr/>
            </p:nvSpPr>
            <p:spPr bwMode="auto">
              <a:xfrm>
                <a:off x="6676966" y="1310108"/>
                <a:ext cx="1145121" cy="131504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TW" sz="18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TW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TW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TW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TW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TW" sz="1800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TW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TW" sz="1800" i="1">
                                                    <a:latin typeface="Cambria Math" panose="02040503050406030204" pitchFamily="18" charset="0"/>
                                                    <a:cs typeface="Times New Roman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cs typeface="Times New Roman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cs typeface="Times New Roman" pitchFamily="18" charset="0"/>
                                                  </a:rPr>
                                                  <m:t>𝑁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sz="1800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EF1806-80F0-CEE2-049A-52DA1708E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6966" y="1310108"/>
                <a:ext cx="1145121" cy="1315040"/>
              </a:xfrm>
              <a:prstGeom prst="rect">
                <a:avLst/>
              </a:prstGeom>
              <a:blipFill>
                <a:blip r:embed="rId8"/>
                <a:stretch>
                  <a:fillRect l="-109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EFFCE8-09C9-D3C9-F671-5C0C3C9AEC69}"/>
                  </a:ext>
                </a:extLst>
              </p:cNvPr>
              <p:cNvSpPr txBox="1"/>
              <p:nvPr/>
            </p:nvSpPr>
            <p:spPr bwMode="auto">
              <a:xfrm>
                <a:off x="832828" y="4637575"/>
                <a:ext cx="783494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實數本徵值有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個，實數本徵向量也有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個 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。此系統有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個模式解。</a:t>
                </a:r>
                <a:endParaRPr lang="en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EFFCE8-09C9-D3C9-F671-5C0C3C9AE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2828" y="4637575"/>
                <a:ext cx="7834942" cy="369332"/>
              </a:xfrm>
              <a:prstGeom prst="rect">
                <a:avLst/>
              </a:prstGeom>
              <a:blipFill>
                <a:blip r:embed="rId9"/>
                <a:stretch>
                  <a:fillRect l="-647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D4D11F37-5A17-F8DB-4023-1A9D96EB9B34}"/>
              </a:ext>
            </a:extLst>
          </p:cNvPr>
          <p:cNvSpPr/>
          <p:nvPr/>
        </p:nvSpPr>
        <p:spPr>
          <a:xfrm>
            <a:off x="4355976" y="1829129"/>
            <a:ext cx="288032" cy="25127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4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1437A5-F4F0-0F0E-8B44-8F3CB9BF6C8E}"/>
              </a:ext>
            </a:extLst>
          </p:cNvPr>
          <p:cNvSpPr txBox="1"/>
          <p:nvPr/>
        </p:nvSpPr>
        <p:spPr bwMode="auto">
          <a:xfrm>
            <a:off x="3504659" y="379517"/>
            <a:ext cx="2664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Continuum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E2ED789C-C6B4-4DE6-01AF-DF834403D554}"/>
                  </a:ext>
                </a:extLst>
              </p:cNvPr>
              <p:cNvSpPr txBox="1"/>
              <p:nvPr/>
            </p:nvSpPr>
            <p:spPr bwMode="auto">
              <a:xfrm>
                <a:off x="2483768" y="965521"/>
                <a:ext cx="3936847" cy="56374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E2ED789C-C6B4-4DE6-01AF-DF834403D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3768" y="965521"/>
                <a:ext cx="3936847" cy="563744"/>
              </a:xfrm>
              <a:prstGeom prst="rect">
                <a:avLst/>
              </a:prstGeom>
              <a:blipFill>
                <a:blip r:embed="rId2"/>
                <a:stretch>
                  <a:fillRect l="-322" b="-130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20C74D7-FBDB-5787-A761-39C20B7FF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492" y="1615065"/>
            <a:ext cx="5449015" cy="1639894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92C75B37-01BE-404B-43C9-CBFDEB33FC3B}"/>
              </a:ext>
            </a:extLst>
          </p:cNvPr>
          <p:cNvSpPr/>
          <p:nvPr/>
        </p:nvSpPr>
        <p:spPr>
          <a:xfrm>
            <a:off x="4525228" y="3321086"/>
            <a:ext cx="366960" cy="45862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AE5C5-475B-F4C6-6076-1B88AD6520A9}"/>
              </a:ext>
            </a:extLst>
          </p:cNvPr>
          <p:cNvSpPr txBox="1"/>
          <p:nvPr/>
        </p:nvSpPr>
        <p:spPr bwMode="auto">
          <a:xfrm>
            <a:off x="1461701" y="4581128"/>
            <a:ext cx="923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Wave</a:t>
            </a:r>
          </a:p>
        </p:txBody>
      </p:sp>
      <p:pic>
        <p:nvPicPr>
          <p:cNvPr id="7" name="Picture 2" descr="16_05_Figure.jpg">
            <a:extLst>
              <a:ext uri="{FF2B5EF4-FFF2-40B4-BE49-F238E27FC236}">
                <a16:creationId xmlns:a16="http://schemas.microsoft.com/office/drawing/2014/main" id="{88DF7583-030B-7725-440B-A22C1CF11E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3468342" y="3854019"/>
            <a:ext cx="2327793" cy="253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24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59BF7-BE3B-6824-E57D-4718127E1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AD30ED92-4013-8950-2784-0278A15E390C}"/>
                  </a:ext>
                </a:extLst>
              </p:cNvPr>
              <p:cNvSpPr txBox="1"/>
              <p:nvPr/>
            </p:nvSpPr>
            <p:spPr bwMode="auto">
              <a:xfrm>
                <a:off x="5042100" y="668878"/>
                <a:ext cx="3936847" cy="56374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AD30ED92-4013-8950-2784-0278A15E3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2100" y="668878"/>
                <a:ext cx="3936847" cy="563744"/>
              </a:xfrm>
              <a:prstGeom prst="rect">
                <a:avLst/>
              </a:prstGeom>
              <a:blipFill>
                <a:blip r:embed="rId2"/>
                <a:stretch>
                  <a:fillRect b="-1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EB0F608-259A-B480-56BF-E6D4365C1E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8906"/>
          <a:stretch>
            <a:fillRect/>
          </a:stretch>
        </p:blipFill>
        <p:spPr>
          <a:xfrm>
            <a:off x="265183" y="348667"/>
            <a:ext cx="4620922" cy="988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9E53AC-D902-3729-D7E5-3766542C9274}"/>
                  </a:ext>
                </a:extLst>
              </p:cNvPr>
              <p:cNvSpPr txBox="1"/>
              <p:nvPr/>
            </p:nvSpPr>
            <p:spPr bwMode="auto">
              <a:xfrm>
                <a:off x="1808135" y="1793607"/>
                <a:ext cx="1253681" cy="39164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𝑑𝑗</m:t>
                          </m:r>
                        </m:e>
                      </m:d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9E53AC-D902-3729-D7E5-3766542C9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8135" y="1793607"/>
                <a:ext cx="1253681" cy="391646"/>
              </a:xfrm>
              <a:prstGeom prst="rect">
                <a:avLst/>
              </a:prstGeom>
              <a:blipFill>
                <a:blip r:embed="rId4"/>
                <a:stretch>
                  <a:fillRect l="-1010" b="-96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00C159-FF96-7769-23EE-D2C21E3F2E00}"/>
                  </a:ext>
                </a:extLst>
              </p:cNvPr>
              <p:cNvSpPr txBox="1"/>
              <p:nvPr/>
            </p:nvSpPr>
            <p:spPr bwMode="auto">
              <a:xfrm>
                <a:off x="806380" y="1391710"/>
                <a:ext cx="82614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>
                    <a:latin typeface="Times New Roman" panose="02020603050405020304" pitchFamily="18" charset="0"/>
                    <a:cs typeface="Times New Roman" pitchFamily="18" charset="0"/>
                  </a:rPr>
                  <a:t>當粒子數量太龐大，用行向量就不是那麼方便，反而用函數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𝜙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來描述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更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好。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00C159-FF96-7769-23EE-D2C21E3F2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6380" y="1391710"/>
                <a:ext cx="8261420" cy="369332"/>
              </a:xfrm>
              <a:prstGeom prst="rect">
                <a:avLst/>
              </a:prstGeom>
              <a:blipFill>
                <a:blip r:embed="rId5"/>
                <a:stretch>
                  <a:fillRect l="-61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787556-ABB3-EAAF-B862-1AA499E5C0CC}"/>
                  </a:ext>
                </a:extLst>
              </p:cNvPr>
              <p:cNvSpPr txBox="1"/>
              <p:nvPr/>
            </p:nvSpPr>
            <p:spPr bwMode="auto">
              <a:xfrm>
                <a:off x="806378" y="2584363"/>
                <a:ext cx="628792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但當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→∞,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→0</m:t>
                    </m:r>
                  </m:oMath>
                </a14:m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US" sz="1800" dirty="0" err="1">
                    <a:latin typeface="Times New Roman" pitchFamily="18" charset="0"/>
                    <a:cs typeface="Times New Roman" pitchFamily="18" charset="0"/>
                  </a:rPr>
                  <a:t>有粒子處的位置就近乎是連續的變數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787556-ABB3-EAAF-B862-1AA499E5C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6378" y="2584363"/>
                <a:ext cx="6287923" cy="369332"/>
              </a:xfrm>
              <a:prstGeom prst="rect">
                <a:avLst/>
              </a:prstGeom>
              <a:blipFill>
                <a:blip r:embed="rId7"/>
                <a:stretch>
                  <a:fillRect l="-80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2CD4D8-77A2-F950-23D9-F9B9F5832F96}"/>
                  </a:ext>
                </a:extLst>
              </p:cNvPr>
              <p:cNvSpPr txBox="1"/>
              <p:nvPr/>
            </p:nvSpPr>
            <p:spPr bwMode="auto">
              <a:xfrm>
                <a:off x="7101604" y="2545667"/>
                <a:ext cx="1043609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𝑑𝑗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2CD4D8-77A2-F950-23D9-F9B9F5832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01604" y="2545667"/>
                <a:ext cx="1043609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2A325A-1A20-6674-A4B9-874998314805}"/>
                  </a:ext>
                </a:extLst>
              </p:cNvPr>
              <p:cNvSpPr txBox="1"/>
              <p:nvPr/>
            </p:nvSpPr>
            <p:spPr bwMode="auto">
              <a:xfrm>
                <a:off x="856653" y="2971781"/>
                <a:ext cx="1709830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𝑑𝑗</m:t>
                          </m:r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2A325A-1A20-6674-A4B9-874998314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6653" y="2971781"/>
                <a:ext cx="1709830" cy="369332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3">
                <a:extLst>
                  <a:ext uri="{FF2B5EF4-FFF2-40B4-BE49-F238E27FC236}">
                    <a16:creationId xmlns:a16="http://schemas.microsoft.com/office/drawing/2014/main" id="{49AAA943-BA96-0787-E382-CC55446C0C05}"/>
                  </a:ext>
                </a:extLst>
              </p:cNvPr>
              <p:cNvSpPr txBox="1"/>
              <p:nvPr/>
            </p:nvSpPr>
            <p:spPr bwMode="auto">
              <a:xfrm>
                <a:off x="828721" y="3451588"/>
                <a:ext cx="6227089" cy="5557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𝑑𝑗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𝑑𝑗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𝑑𝑗</m:t>
                              </m:r>
                            </m:e>
                          </m:d>
                        </m:e>
                      </m:d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𝑑𝑗</m:t>
                              </m:r>
                            </m:e>
                          </m:d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𝑑𝑗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字方塊 13">
                <a:extLst>
                  <a:ext uri="{FF2B5EF4-FFF2-40B4-BE49-F238E27FC236}">
                    <a16:creationId xmlns:a16="http://schemas.microsoft.com/office/drawing/2014/main" id="{49AAA943-BA96-0787-E382-CC55446C0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721" y="3451588"/>
                <a:ext cx="6227089" cy="555793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3">
                <a:extLst>
                  <a:ext uri="{FF2B5EF4-FFF2-40B4-BE49-F238E27FC236}">
                    <a16:creationId xmlns:a16="http://schemas.microsoft.com/office/drawing/2014/main" id="{A3E5FCA7-409B-3B96-A746-DB6F67A3EF3B}"/>
                  </a:ext>
                </a:extLst>
              </p:cNvPr>
              <p:cNvSpPr txBox="1"/>
              <p:nvPr/>
            </p:nvSpPr>
            <p:spPr bwMode="auto">
              <a:xfrm>
                <a:off x="828721" y="4135625"/>
                <a:ext cx="5034327" cy="53751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𝑘𝑑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𝑑𝑗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𝑑𝑗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𝑘𝑑</m:t>
                      </m:r>
                      <m:f>
                        <m:f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𝑑𝑗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𝑑𝑗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字方塊 13">
                <a:extLst>
                  <a:ext uri="{FF2B5EF4-FFF2-40B4-BE49-F238E27FC236}">
                    <a16:creationId xmlns:a16="http://schemas.microsoft.com/office/drawing/2014/main" id="{A3E5FCA7-409B-3B96-A746-DB6F67A3E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721" y="4135625"/>
                <a:ext cx="5034327" cy="537519"/>
              </a:xfrm>
              <a:prstGeom prst="rect">
                <a:avLst/>
              </a:prstGeom>
              <a:blipFill>
                <a:blip r:embed="rId11"/>
                <a:stretch>
                  <a:fillRect t="-2273"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3">
                <a:extLst>
                  <a:ext uri="{FF2B5EF4-FFF2-40B4-BE49-F238E27FC236}">
                    <a16:creationId xmlns:a16="http://schemas.microsoft.com/office/drawing/2014/main" id="{BDA8B207-1A96-4117-52ED-78C1A608C9F3}"/>
                  </a:ext>
                </a:extLst>
              </p:cNvPr>
              <p:cNvSpPr txBox="1"/>
              <p:nvPr/>
            </p:nvSpPr>
            <p:spPr bwMode="auto">
              <a:xfrm>
                <a:off x="828721" y="4795225"/>
                <a:ext cx="2979021" cy="53341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𝑘𝑑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𝑑𝑗</m:t>
                              </m:r>
                            </m:e>
                          </m:d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𝑑𝑗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字方塊 13">
                <a:extLst>
                  <a:ext uri="{FF2B5EF4-FFF2-40B4-BE49-F238E27FC236}">
                    <a16:creationId xmlns:a16="http://schemas.microsoft.com/office/drawing/2014/main" id="{BDA8B207-1A96-4117-52ED-78C1A608C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721" y="4795225"/>
                <a:ext cx="2979021" cy="533416"/>
              </a:xfrm>
              <a:prstGeom prst="rect">
                <a:avLst/>
              </a:prstGeom>
              <a:blipFill>
                <a:blip r:embed="rId12"/>
                <a:stretch>
                  <a:fillRect l="-851" t="-4651" b="-139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3">
                <a:extLst>
                  <a:ext uri="{FF2B5EF4-FFF2-40B4-BE49-F238E27FC236}">
                    <a16:creationId xmlns:a16="http://schemas.microsoft.com/office/drawing/2014/main" id="{71B4219F-A31D-1574-0BE0-D76DC6B14284}"/>
                  </a:ext>
                </a:extLst>
              </p:cNvPr>
              <p:cNvSpPr txBox="1"/>
              <p:nvPr/>
            </p:nvSpPr>
            <p:spPr bwMode="auto">
              <a:xfrm>
                <a:off x="830672" y="5505485"/>
                <a:ext cx="1595500" cy="5557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𝑑𝑗</m:t>
                          </m:r>
                        </m:e>
                      </m:d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字方塊 13">
                <a:extLst>
                  <a:ext uri="{FF2B5EF4-FFF2-40B4-BE49-F238E27FC236}">
                    <a16:creationId xmlns:a16="http://schemas.microsoft.com/office/drawing/2014/main" id="{71B4219F-A31D-1574-0BE0-D76DC6B14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0672" y="5505485"/>
                <a:ext cx="1595500" cy="555793"/>
              </a:xfrm>
              <a:prstGeom prst="rect">
                <a:avLst/>
              </a:prstGeom>
              <a:blipFill>
                <a:blip r:embed="rId13"/>
                <a:stretch>
                  <a:fillRect l="-1575"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13">
                <a:extLst>
                  <a:ext uri="{FF2B5EF4-FFF2-40B4-BE49-F238E27FC236}">
                    <a16:creationId xmlns:a16="http://schemas.microsoft.com/office/drawing/2014/main" id="{9F82C052-0A8B-2675-090D-AD2D9BD721C0}"/>
                  </a:ext>
                </a:extLst>
              </p:cNvPr>
              <p:cNvSpPr txBox="1"/>
              <p:nvPr/>
            </p:nvSpPr>
            <p:spPr bwMode="auto">
              <a:xfrm>
                <a:off x="3400283" y="5482970"/>
                <a:ext cx="2686185" cy="5557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字方塊 13">
                <a:extLst>
                  <a:ext uri="{FF2B5EF4-FFF2-40B4-BE49-F238E27FC236}">
                    <a16:creationId xmlns:a16="http://schemas.microsoft.com/office/drawing/2014/main" id="{9F82C052-0A8B-2675-090D-AD2D9BD72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0283" y="5482970"/>
                <a:ext cx="2686185" cy="555793"/>
              </a:xfrm>
              <a:prstGeom prst="rect">
                <a:avLst/>
              </a:prstGeom>
              <a:blipFill>
                <a:blip r:embed="rId14"/>
                <a:stretch>
                  <a:fillRect l="-1408"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 descr="16_05_Figure.jpg">
            <a:extLst>
              <a:ext uri="{FF2B5EF4-FFF2-40B4-BE49-F238E27FC236}">
                <a16:creationId xmlns:a16="http://schemas.microsoft.com/office/drawing/2014/main" id="{711B168C-F28C-4A83-C4F9-24A928CB6F6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7179597" y="3484132"/>
            <a:ext cx="1695378" cy="1844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3">
                <a:extLst>
                  <a:ext uri="{FF2B5EF4-FFF2-40B4-BE49-F238E27FC236}">
                    <a16:creationId xmlns:a16="http://schemas.microsoft.com/office/drawing/2014/main" id="{7EC1A59B-0A22-C54F-9F70-E7400961171C}"/>
                  </a:ext>
                </a:extLst>
              </p:cNvPr>
              <p:cNvSpPr txBox="1"/>
              <p:nvPr/>
            </p:nvSpPr>
            <p:spPr bwMode="auto">
              <a:xfrm>
                <a:off x="3407991" y="6193092"/>
                <a:ext cx="2547364" cy="55579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13">
                <a:extLst>
                  <a:ext uri="{FF2B5EF4-FFF2-40B4-BE49-F238E27FC236}">
                    <a16:creationId xmlns:a16="http://schemas.microsoft.com/office/drawing/2014/main" id="{7EC1A59B-0A22-C54F-9F70-E74009611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7991" y="6193092"/>
                <a:ext cx="2547364" cy="555793"/>
              </a:xfrm>
              <a:prstGeom prst="rect">
                <a:avLst/>
              </a:prstGeom>
              <a:blipFill>
                <a:blip r:embed="rId16"/>
                <a:stretch>
                  <a:fillRect l="-1990"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6DB271-EA22-7E0F-9BF1-6D443E41C46B}"/>
                  </a:ext>
                </a:extLst>
              </p:cNvPr>
              <p:cNvSpPr txBox="1"/>
              <p:nvPr/>
            </p:nvSpPr>
            <p:spPr bwMode="auto">
              <a:xfrm>
                <a:off x="6975300" y="5875640"/>
                <a:ext cx="1894031" cy="94141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ra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6DB271-EA22-7E0F-9BF1-6D443E41C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5300" y="5875640"/>
                <a:ext cx="1894031" cy="94141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25ADAB-E6C9-A1CB-C17A-6B0F0F3C5C10}"/>
                  </a:ext>
                </a:extLst>
              </p:cNvPr>
              <p:cNvSpPr txBox="1"/>
              <p:nvPr/>
            </p:nvSpPr>
            <p:spPr bwMode="auto">
              <a:xfrm>
                <a:off x="2575643" y="2978449"/>
                <a:ext cx="68731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𝜙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 err="1">
                    <a:latin typeface="Times New Roman" panose="02020603050405020304" pitchFamily="18" charset="0"/>
                  </a:rPr>
                  <a:t>真的成為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 err="1">
                    <a:latin typeface="Times New Roman" panose="02020603050405020304" pitchFamily="18" charset="0"/>
                  </a:rPr>
                  <a:t>的函數，而且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 err="1">
                    <a:latin typeface="Times New Roman" panose="02020603050405020304" pitchFamily="18" charset="0"/>
                  </a:rPr>
                  <a:t>是雙變數函數。稱為波函數</a:t>
                </a:r>
                <a:r>
                  <a:rPr lang="en-US" sz="1800" dirty="0">
                    <a:latin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25ADAB-E6C9-A1CB-C17A-6B0F0F3C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5643" y="2978449"/>
                <a:ext cx="6873157" cy="369332"/>
              </a:xfrm>
              <a:prstGeom prst="rect">
                <a:avLst/>
              </a:prstGeom>
              <a:blipFill>
                <a:blip r:embed="rId18"/>
                <a:stretch>
                  <a:fillRect l="-37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D22F089-981C-AC1E-A8C9-89E79B348FE6}"/>
              </a:ext>
            </a:extLst>
          </p:cNvPr>
          <p:cNvSpPr txBox="1"/>
          <p:nvPr/>
        </p:nvSpPr>
        <p:spPr bwMode="auto">
          <a:xfrm>
            <a:off x="799341" y="6161680"/>
            <a:ext cx="23138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微分應是偏微分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3B128B3-142E-62F9-E0C9-A16DB1100091}"/>
              </a:ext>
            </a:extLst>
          </p:cNvPr>
          <p:cNvSpPr/>
          <p:nvPr/>
        </p:nvSpPr>
        <p:spPr>
          <a:xfrm>
            <a:off x="2611321" y="5688097"/>
            <a:ext cx="381000" cy="19057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844447-E058-1A74-5792-D034789FC593}"/>
                  </a:ext>
                </a:extLst>
              </p:cNvPr>
              <p:cNvSpPr txBox="1"/>
              <p:nvPr/>
            </p:nvSpPr>
            <p:spPr>
              <a:xfrm>
                <a:off x="3061816" y="1789014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𝑑𝑗</m:t>
                        </m:r>
                      </m:e>
                    </m:d>
                  </m:oMath>
                </a14:m>
                <a:r>
                  <a:rPr lang="en-US" dirty="0"/>
                  <a:t>就是第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個粒子的位移。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844447-E058-1A74-5792-D034789FC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816" y="1789014"/>
                <a:ext cx="4572000" cy="369332"/>
              </a:xfrm>
              <a:prstGeom prst="rect">
                <a:avLst/>
              </a:prstGeom>
              <a:blipFill>
                <a:blip r:embed="rId19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A09C74-0BC1-1D2E-9FAC-C33DD9CA51B6}"/>
              </a:ext>
            </a:extLst>
          </p:cNvPr>
          <p:cNvCxnSpPr/>
          <p:nvPr/>
        </p:nvCxnSpPr>
        <p:spPr>
          <a:xfrm flipH="1">
            <a:off x="3400283" y="1066800"/>
            <a:ext cx="3161863" cy="26626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D98EA28-6E9A-90E9-AB69-CA6D895D7BEA}"/>
              </a:ext>
            </a:extLst>
          </p:cNvPr>
          <p:cNvCxnSpPr/>
          <p:nvPr/>
        </p:nvCxnSpPr>
        <p:spPr>
          <a:xfrm flipH="1">
            <a:off x="4007271" y="1066800"/>
            <a:ext cx="3161863" cy="26626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78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" grpId="0" animBg="1"/>
      <p:bldP spid="6" grpId="0" animBg="1"/>
      <p:bldP spid="8" grpId="0"/>
      <p:bldP spid="12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5D6BC-603C-ACA3-2F93-B863AF75B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3">
                <a:extLst>
                  <a:ext uri="{FF2B5EF4-FFF2-40B4-BE49-F238E27FC236}">
                    <a16:creationId xmlns:a16="http://schemas.microsoft.com/office/drawing/2014/main" id="{C9F553F1-7CE1-54FB-B45F-A6BDE7C60095}"/>
                  </a:ext>
                </a:extLst>
              </p:cNvPr>
              <p:cNvSpPr txBox="1"/>
              <p:nvPr/>
            </p:nvSpPr>
            <p:spPr bwMode="auto">
              <a:xfrm>
                <a:off x="885720" y="1196021"/>
                <a:ext cx="1459246" cy="55579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13">
                <a:extLst>
                  <a:ext uri="{FF2B5EF4-FFF2-40B4-BE49-F238E27FC236}">
                    <a16:creationId xmlns:a16="http://schemas.microsoft.com/office/drawing/2014/main" id="{C9F553F1-7CE1-54FB-B45F-A6BDE7C60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5720" y="1196021"/>
                <a:ext cx="1459246" cy="555793"/>
              </a:xfrm>
              <a:prstGeom prst="rect">
                <a:avLst/>
              </a:prstGeom>
              <a:blipFill>
                <a:blip r:embed="rId2"/>
                <a:stretch>
                  <a:fillRect l="-3448" r="-4310"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6D0A66F-6580-2AD5-597D-7CAE83BED93D}"/>
              </a:ext>
            </a:extLst>
          </p:cNvPr>
          <p:cNvSpPr txBox="1"/>
          <p:nvPr/>
        </p:nvSpPr>
        <p:spPr>
          <a:xfrm>
            <a:off x="739834" y="748972"/>
            <a:ext cx="403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連續介質的波方程式Wave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1">
                <a:extLst>
                  <a:ext uri="{FF2B5EF4-FFF2-40B4-BE49-F238E27FC236}">
                    <a16:creationId xmlns:a16="http://schemas.microsoft.com/office/drawing/2014/main" id="{BF7E6272-B165-0843-6056-A38984CF5D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7661" y="2168554"/>
                <a:ext cx="7660526" cy="499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1800" dirty="0">
                    <a:latin typeface="Times New Roman" panose="02020603050405020304" pitchFamily="18" charset="0"/>
                  </a:rPr>
                  <a:t>Initial Condition: </a:t>
                </a:r>
                <a:r>
                  <a:rPr lang="zh-TW" altLang="en-US" sz="1800" dirty="0">
                    <a:latin typeface="Times New Roman" panose="02020603050405020304" pitchFamily="18" charset="0"/>
                  </a:rPr>
                  <a:t>起始的弦位移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zh-TW" altLang="en-US" sz="1800" dirty="0">
                    <a:latin typeface="Times New Roman" panose="02020603050405020304" pitchFamily="18" charset="0"/>
                  </a:rPr>
                  <a:t>，起始的弦垂直方向速度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800" i="1" smtClean="0">
                            <a:latin typeface="Cambria Math"/>
                          </a:rPr>
                          <m:t>𝜕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zh-TW" altLang="en-US" sz="1800" i="1" smtClean="0">
                            <a:latin typeface="Cambria Math"/>
                          </a:rPr>
                          <m:t>𝜕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/>
                          </a:rPr>
                          <m:t>𝑥</m:t>
                        </m:r>
                        <m:r>
                          <a:rPr lang="en-US" altLang="zh-TW" sz="1800" i="1">
                            <a:latin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zh-TW" altLang="en-US" sz="1800" dirty="0">
                    <a:latin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6" name="文字方塊 11">
                <a:extLst>
                  <a:ext uri="{FF2B5EF4-FFF2-40B4-BE49-F238E27FC236}">
                    <a16:creationId xmlns:a16="http://schemas.microsoft.com/office/drawing/2014/main" id="{BF7E6272-B165-0843-6056-A38984CF5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661" y="2168554"/>
                <a:ext cx="7660526" cy="499560"/>
              </a:xfrm>
              <a:prstGeom prst="rect">
                <a:avLst/>
              </a:prstGeom>
              <a:blipFill>
                <a:blip r:embed="rId3"/>
                <a:stretch>
                  <a:fillRect l="-662" b="-48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16_05_Figure.jpg">
            <a:extLst>
              <a:ext uri="{FF2B5EF4-FFF2-40B4-BE49-F238E27FC236}">
                <a16:creationId xmlns:a16="http://schemas.microsoft.com/office/drawing/2014/main" id="{C588E6EE-8AB7-04A6-4D22-9BF30186EF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053"/>
          <a:stretch>
            <a:fillRect/>
          </a:stretch>
        </p:blipFill>
        <p:spPr>
          <a:xfrm>
            <a:off x="4549422" y="420735"/>
            <a:ext cx="3134476" cy="17874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B1D0C2-28CC-419B-9F5F-36BEC352494C}"/>
              </a:ext>
            </a:extLst>
          </p:cNvPr>
          <p:cNvSpPr txBox="1"/>
          <p:nvPr/>
        </p:nvSpPr>
        <p:spPr>
          <a:xfrm>
            <a:off x="807661" y="2819588"/>
            <a:ext cx="390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是不是要考慮邊界差別很大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348130-7E97-555B-7A6D-2710A7DEB577}"/>
              </a:ext>
            </a:extLst>
          </p:cNvPr>
          <p:cNvSpPr txBox="1"/>
          <p:nvPr/>
        </p:nvSpPr>
        <p:spPr>
          <a:xfrm>
            <a:off x="807660" y="3250453"/>
            <a:ext cx="8336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若不需考慮邊界、離開邊界很遠，介質中會有行進波的傳播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d'Alembert solution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9">
                <a:extLst>
                  <a:ext uri="{FF2B5EF4-FFF2-40B4-BE49-F238E27FC236}">
                    <a16:creationId xmlns:a16="http://schemas.microsoft.com/office/drawing/2014/main" id="{492DE1F7-1CCD-800E-7F62-DB8262970B0F}"/>
                  </a:ext>
                </a:extLst>
              </p:cNvPr>
              <p:cNvSpPr/>
              <p:nvPr/>
            </p:nvSpPr>
            <p:spPr>
              <a:xfrm>
                <a:off x="3180137" y="3651707"/>
                <a:ext cx="338323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cs typeface="Times New Roman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TW" sz="1800" i="1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  <a:cs typeface="Times New Roman" pitchFamily="18" charset="0"/>
                            </a:rPr>
                            <m:t>𝑣𝑡</m:t>
                          </m:r>
                        </m:e>
                      </m:d>
                      <m:r>
                        <a:rPr lang="en-US" altLang="zh-TW" sz="18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altLang="zh-TW" sz="1800" i="1">
                          <a:latin typeface="Cambria Math"/>
                          <a:cs typeface="Times New Roman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TW" sz="1800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zh-TW" sz="1800" i="1">
                              <a:latin typeface="Cambria Math"/>
                              <a:cs typeface="Times New Roman" pitchFamily="18" charset="0"/>
                            </a:rPr>
                            <m:t>𝑣𝑡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9">
                <a:extLst>
                  <a:ext uri="{FF2B5EF4-FFF2-40B4-BE49-F238E27FC236}">
                    <a16:creationId xmlns:a16="http://schemas.microsoft.com/office/drawing/2014/main" id="{492DE1F7-1CCD-800E-7F62-DB8262970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137" y="3651707"/>
                <a:ext cx="3383234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73F3C8CF-A034-F143-2C6D-65BBA86E8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740" y="4173654"/>
            <a:ext cx="3679046" cy="243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91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86490-9589-DFE8-E9E6-1F045756B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728F2E1-555E-AC5F-4346-496E7305434D}"/>
              </a:ext>
            </a:extLst>
          </p:cNvPr>
          <p:cNvSpPr txBox="1"/>
          <p:nvPr/>
        </p:nvSpPr>
        <p:spPr>
          <a:xfrm>
            <a:off x="1060469" y="1935596"/>
            <a:ext cx="793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若介質大小有限，連續介質就如大數目的彈簧組，有一系列模式振動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050" name="Picture 2" descr="Vibrant tropical fish in a beautifully arranged aquarium 60260265 Stock  Photo at Vecteezy">
            <a:extLst>
              <a:ext uri="{FF2B5EF4-FFF2-40B4-BE49-F238E27FC236}">
                <a16:creationId xmlns:a16="http://schemas.microsoft.com/office/drawing/2014/main" id="{E7B1E583-AB12-3A63-B5F0-D85798DF5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261"/>
            <a:ext cx="35814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4A0A51-CAEC-61F7-8BBC-BE9CA3E05130}"/>
              </a:ext>
            </a:extLst>
          </p:cNvPr>
          <p:cNvSpPr txBox="1"/>
          <p:nvPr/>
        </p:nvSpPr>
        <p:spPr bwMode="auto">
          <a:xfrm>
            <a:off x="1060469" y="2342997"/>
            <a:ext cx="6166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彈簧組運動：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一個本徵向量就對應一個可獨立振盪的模式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FCCFF0-0F08-3427-5C4A-9F5F3A898F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064" b="35100"/>
          <a:stretch>
            <a:fillRect/>
          </a:stretch>
        </p:blipFill>
        <p:spPr>
          <a:xfrm>
            <a:off x="1763688" y="2743200"/>
            <a:ext cx="2000934" cy="4036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888D6F-8E20-ABD5-77F9-7A30F77C5626}"/>
                  </a:ext>
                </a:extLst>
              </p:cNvPr>
              <p:cNvSpPr txBox="1"/>
              <p:nvPr/>
            </p:nvSpPr>
            <p:spPr bwMode="auto">
              <a:xfrm>
                <a:off x="5595619" y="2742280"/>
                <a:ext cx="1281120" cy="141365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 err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888D6F-8E20-ABD5-77F9-7A30F77C5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5619" y="2742280"/>
                <a:ext cx="1281120" cy="1413657"/>
              </a:xfrm>
              <a:prstGeom prst="rect">
                <a:avLst/>
              </a:prstGeom>
              <a:blipFill>
                <a:blip r:embed="rId4"/>
                <a:stretch>
                  <a:fillRect l="-1961" b="-35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82B3EA-0CE0-8BDB-8D28-0EF53E6A141D}"/>
                  </a:ext>
                </a:extLst>
              </p:cNvPr>
              <p:cNvSpPr txBox="1"/>
              <p:nvPr/>
            </p:nvSpPr>
            <p:spPr bwMode="auto">
              <a:xfrm>
                <a:off x="5630428" y="4563338"/>
                <a:ext cx="1233928" cy="73077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 err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82B3EA-0CE0-8BDB-8D28-0EF53E6A1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0428" y="4563338"/>
                <a:ext cx="1233928" cy="730777"/>
              </a:xfrm>
              <a:prstGeom prst="rect">
                <a:avLst/>
              </a:prstGeom>
              <a:blipFill>
                <a:blip r:embed="rId5"/>
                <a:stretch>
                  <a:fillRect l="-2041" b="-103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824F4D-9EAA-34B0-70A5-99798081B7AD}"/>
                  </a:ext>
                </a:extLst>
              </p:cNvPr>
              <p:cNvSpPr txBox="1"/>
              <p:nvPr/>
            </p:nvSpPr>
            <p:spPr bwMode="auto">
              <a:xfrm>
                <a:off x="5619656" y="5384866"/>
                <a:ext cx="1302664" cy="141365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 err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824F4D-9EAA-34B0-70A5-99798081B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9656" y="5384866"/>
                <a:ext cx="1302664" cy="1413657"/>
              </a:xfrm>
              <a:prstGeom prst="rect">
                <a:avLst/>
              </a:prstGeom>
              <a:blipFill>
                <a:blip r:embed="rId6"/>
                <a:stretch>
                  <a:fillRect l="-1923" b="-354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28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9F7FB500-73CF-A6AB-3CA8-3217886FB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1" y="16480"/>
            <a:ext cx="8791503" cy="2673278"/>
          </a:xfrm>
          <a:prstGeom prst="rect">
            <a:avLst/>
          </a:prstGeom>
        </p:spPr>
      </p:pic>
      <p:pic>
        <p:nvPicPr>
          <p:cNvPr id="7" name="Picture 6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F67DC045-2652-32CC-B5D8-42A504D10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0" y="2542552"/>
            <a:ext cx="8791503" cy="42074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BC540D-2EE6-5F53-4478-AF3478E8A67D}"/>
              </a:ext>
            </a:extLst>
          </p:cNvPr>
          <p:cNvSpPr txBox="1"/>
          <p:nvPr/>
        </p:nvSpPr>
        <p:spPr bwMode="auto">
          <a:xfrm>
            <a:off x="857837" y="166288"/>
            <a:ext cx="6876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方程式與空間有關的運算，稱算子，及與時間有關運算是分開的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46C131-1259-2627-D882-744C8009D074}"/>
                  </a:ext>
                </a:extLst>
              </p:cNvPr>
              <p:cNvSpPr txBox="1"/>
              <p:nvPr/>
            </p:nvSpPr>
            <p:spPr bwMode="auto">
              <a:xfrm>
                <a:off x="884993" y="1852433"/>
                <a:ext cx="68762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對空間運算，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如同一個常數，反之亦然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46C131-1259-2627-D882-744C8009D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993" y="1852433"/>
                <a:ext cx="6876256" cy="369332"/>
              </a:xfrm>
              <a:prstGeom prst="rect">
                <a:avLst/>
              </a:prstGeom>
              <a:blipFill>
                <a:blip r:embed="rId4"/>
                <a:stretch>
                  <a:fillRect l="-73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C3646E3-CDDB-FC89-9CDF-0A24DE968A17}"/>
              </a:ext>
            </a:extLst>
          </p:cNvPr>
          <p:cNvSpPr txBox="1"/>
          <p:nvPr/>
        </p:nvSpPr>
        <p:spPr bwMode="auto">
          <a:xfrm>
            <a:off x="206499" y="6021288"/>
            <a:ext cx="4211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這樣得到的稱為定態解Stationary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State。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CEA56D-3602-DAFC-AAC9-C13E4E12A4CE}"/>
                  </a:ext>
                </a:extLst>
              </p:cNvPr>
              <p:cNvSpPr txBox="1"/>
              <p:nvPr/>
            </p:nvSpPr>
            <p:spPr bwMode="auto">
              <a:xfrm>
                <a:off x="5599453" y="6028342"/>
                <a:ext cx="19442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𝐸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𝜔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CEA56D-3602-DAFC-AAC9-C13E4E12A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9453" y="6028342"/>
                <a:ext cx="1944216" cy="369332"/>
              </a:xfrm>
              <a:prstGeom prst="rect">
                <a:avLst/>
              </a:prstGeom>
              <a:blipFill>
                <a:blip r:embed="rId5"/>
                <a:stretch>
                  <a:fillRect l="-326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18E56D-7417-B88C-1D09-E16CB5911491}"/>
                  </a:ext>
                </a:extLst>
              </p:cNvPr>
              <p:cNvSpPr txBox="1"/>
              <p:nvPr/>
            </p:nvSpPr>
            <p:spPr bwMode="auto">
              <a:xfrm>
                <a:off x="6934503" y="6028342"/>
                <a:ext cx="1219245" cy="28591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18E56D-7417-B88C-1D09-E16CB5911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503" y="6028342"/>
                <a:ext cx="1219245" cy="285912"/>
              </a:xfrm>
              <a:prstGeom prst="rect">
                <a:avLst/>
              </a:prstGeom>
              <a:blipFill>
                <a:blip r:embed="rId6"/>
                <a:stretch>
                  <a:fillRect l="-6186" b="-291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DFE001F-B855-7A38-183A-73CD7E4FC38A}"/>
              </a:ext>
            </a:extLst>
          </p:cNvPr>
          <p:cNvSpPr txBox="1"/>
          <p:nvPr/>
        </p:nvSpPr>
        <p:spPr bwMode="auto">
          <a:xfrm>
            <a:off x="5599452" y="6338437"/>
            <a:ext cx="259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如同簡諧運動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B9A487-B336-E179-690A-11D8E98C99A6}"/>
                  </a:ext>
                </a:extLst>
              </p:cNvPr>
              <p:cNvSpPr txBox="1"/>
              <p:nvPr/>
            </p:nvSpPr>
            <p:spPr bwMode="auto">
              <a:xfrm>
                <a:off x="206498" y="6375661"/>
                <a:ext cx="352839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以上適用於任何位能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B9A487-B336-E179-690A-11D8E98C9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498" y="6375661"/>
                <a:ext cx="3528392" cy="369332"/>
              </a:xfrm>
              <a:prstGeom prst="rect">
                <a:avLst/>
              </a:prstGeom>
              <a:blipFill>
                <a:blip r:embed="rId7"/>
                <a:stretch>
                  <a:fillRect l="-1434" t="-10345" b="-275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16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3FCB4-92EF-9269-ADB2-4F1724F03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C1F232D-E475-2F55-58A8-CF477C8757D3}"/>
              </a:ext>
            </a:extLst>
          </p:cNvPr>
          <p:cNvSpPr txBox="1"/>
          <p:nvPr/>
        </p:nvSpPr>
        <p:spPr bwMode="auto">
          <a:xfrm>
            <a:off x="684821" y="272678"/>
            <a:ext cx="2448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Solving Wave Equation: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1E3EF1D8-93EA-CB8B-3518-4E296564D3A1}"/>
                  </a:ext>
                </a:extLst>
              </p:cNvPr>
              <p:cNvSpPr txBox="1"/>
              <p:nvPr/>
            </p:nvSpPr>
            <p:spPr bwMode="auto">
              <a:xfrm>
                <a:off x="740812" y="1560341"/>
                <a:ext cx="2294346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𝑇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1E3EF1D8-93EA-CB8B-3518-4E296564D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812" y="1560341"/>
                <a:ext cx="2294346" cy="369332"/>
              </a:xfrm>
              <a:prstGeom prst="rect">
                <a:avLst/>
              </a:prstGeom>
              <a:blipFill>
                <a:blip r:embed="rId2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4">
                <a:extLst>
                  <a:ext uri="{FF2B5EF4-FFF2-40B4-BE49-F238E27FC236}">
                    <a16:creationId xmlns:a16="http://schemas.microsoft.com/office/drawing/2014/main" id="{F401EB55-7CD5-1251-30F9-FBAD358346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843" y="1126250"/>
                <a:ext cx="79096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首先尋找時間部分與空間部分，可以分離為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TW" altLang="en-US" dirty="0"/>
                  <a:t>兩變數個別的函數的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模式解</a:t>
                </a:r>
                <a:r>
                  <a:rPr lang="zh-TW" altLang="en-US" dirty="0"/>
                  <a:t>：</a:t>
                </a: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24">
                <a:extLst>
                  <a:ext uri="{FF2B5EF4-FFF2-40B4-BE49-F238E27FC236}">
                    <a16:creationId xmlns:a16="http://schemas.microsoft.com/office/drawing/2014/main" id="{F401EB55-7CD5-1251-30F9-FBAD35834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843" y="1126250"/>
                <a:ext cx="7909602" cy="369332"/>
              </a:xfrm>
              <a:prstGeom prst="rect">
                <a:avLst/>
              </a:prstGeom>
              <a:blipFill>
                <a:blip r:embed="rId3"/>
                <a:stretch>
                  <a:fillRect l="-64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7">
                <a:extLst>
                  <a:ext uri="{FF2B5EF4-FFF2-40B4-BE49-F238E27FC236}">
                    <a16:creationId xmlns:a16="http://schemas.microsoft.com/office/drawing/2014/main" id="{2D2FAB73-F799-8BDC-183D-A36A423C5788}"/>
                  </a:ext>
                </a:extLst>
              </p:cNvPr>
              <p:cNvSpPr txBox="1"/>
              <p:nvPr/>
            </p:nvSpPr>
            <p:spPr bwMode="auto">
              <a:xfrm>
                <a:off x="3133093" y="369014"/>
                <a:ext cx="1650324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17">
                <a:extLst>
                  <a:ext uri="{FF2B5EF4-FFF2-40B4-BE49-F238E27FC236}">
                    <a16:creationId xmlns:a16="http://schemas.microsoft.com/office/drawing/2014/main" id="{2D2FAB73-F799-8BDC-183D-A36A423C5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3093" y="369014"/>
                <a:ext cx="1650324" cy="648126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042F149-590C-176F-41A3-BFC5EF897DFD}"/>
              </a:ext>
            </a:extLst>
          </p:cNvPr>
          <p:cNvSpPr txBox="1"/>
          <p:nvPr/>
        </p:nvSpPr>
        <p:spPr>
          <a:xfrm>
            <a:off x="683843" y="748166"/>
            <a:ext cx="322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求解策略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7">
                <a:extLst>
                  <a:ext uri="{FF2B5EF4-FFF2-40B4-BE49-F238E27FC236}">
                    <a16:creationId xmlns:a16="http://schemas.microsoft.com/office/drawing/2014/main" id="{E1D6A8E6-7230-1E66-3107-89D2B256EA87}"/>
                  </a:ext>
                </a:extLst>
              </p:cNvPr>
              <p:cNvSpPr txBox="1"/>
              <p:nvPr/>
            </p:nvSpPr>
            <p:spPr bwMode="auto">
              <a:xfrm>
                <a:off x="740812" y="2518460"/>
                <a:ext cx="2404944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7">
                <a:extLst>
                  <a:ext uri="{FF2B5EF4-FFF2-40B4-BE49-F238E27FC236}">
                    <a16:creationId xmlns:a16="http://schemas.microsoft.com/office/drawing/2014/main" id="{E1D6A8E6-7230-1E66-3107-89D2B256E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812" y="2518460"/>
                <a:ext cx="2404944" cy="648126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24">
                <a:extLst>
                  <a:ext uri="{FF2B5EF4-FFF2-40B4-BE49-F238E27FC236}">
                    <a16:creationId xmlns:a16="http://schemas.microsoft.com/office/drawing/2014/main" id="{0E6CDDC6-449D-52F2-7E0E-1EA261992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974" y="5469260"/>
                <a:ext cx="46211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空間部分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也滿足自己的常微分方程式：</a:t>
                </a:r>
              </a:p>
            </p:txBody>
          </p:sp>
        </mc:Choice>
        <mc:Fallback xmlns="">
          <p:sp>
            <p:nvSpPr>
              <p:cNvPr id="10" name="文字方塊 24">
                <a:extLst>
                  <a:ext uri="{FF2B5EF4-FFF2-40B4-BE49-F238E27FC236}">
                    <a16:creationId xmlns:a16="http://schemas.microsoft.com/office/drawing/2014/main" id="{0E6CDDC6-449D-52F2-7E0E-1EA261992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6974" y="5469260"/>
                <a:ext cx="4621169" cy="369332"/>
              </a:xfrm>
              <a:prstGeom prst="rect">
                <a:avLst/>
              </a:prstGeom>
              <a:blipFill>
                <a:blip r:embed="rId7"/>
                <a:stretch>
                  <a:fillRect l="-137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2">
                <a:extLst>
                  <a:ext uri="{FF2B5EF4-FFF2-40B4-BE49-F238E27FC236}">
                    <a16:creationId xmlns:a16="http://schemas.microsoft.com/office/drawing/2014/main" id="{0031C236-C314-EA3A-1D39-61FE4D285B34}"/>
                  </a:ext>
                </a:extLst>
              </p:cNvPr>
              <p:cNvSpPr txBox="1"/>
              <p:nvPr/>
            </p:nvSpPr>
            <p:spPr bwMode="auto">
              <a:xfrm>
                <a:off x="3491880" y="2671768"/>
                <a:ext cx="3384376" cy="41017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2">
                <a:extLst>
                  <a:ext uri="{FF2B5EF4-FFF2-40B4-BE49-F238E27FC236}">
                    <a16:creationId xmlns:a16="http://schemas.microsoft.com/office/drawing/2014/main" id="{0031C236-C314-EA3A-1D39-61FE4D285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2671768"/>
                <a:ext cx="3384376" cy="410177"/>
              </a:xfrm>
              <a:prstGeom prst="rect">
                <a:avLst/>
              </a:prstGeom>
              <a:blipFill>
                <a:blip r:embed="rId8"/>
                <a:stretch>
                  <a:fillRect b="-121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5">
                <a:extLst>
                  <a:ext uri="{FF2B5EF4-FFF2-40B4-BE49-F238E27FC236}">
                    <a16:creationId xmlns:a16="http://schemas.microsoft.com/office/drawing/2014/main" id="{E6E78042-D907-5D75-CE1B-DC299DDA5576}"/>
                  </a:ext>
                </a:extLst>
              </p:cNvPr>
              <p:cNvSpPr txBox="1"/>
              <p:nvPr/>
            </p:nvSpPr>
            <p:spPr bwMode="auto">
              <a:xfrm>
                <a:off x="740813" y="3384653"/>
                <a:ext cx="2751067" cy="3782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13" name="文字方塊 15">
                <a:extLst>
                  <a:ext uri="{FF2B5EF4-FFF2-40B4-BE49-F238E27FC236}">
                    <a16:creationId xmlns:a16="http://schemas.microsoft.com/office/drawing/2014/main" id="{E6E78042-D907-5D75-CE1B-DC299DDA5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813" y="3384653"/>
                <a:ext cx="2751067" cy="378245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4E9AD9-DE3B-9613-FBEA-FBD5E5D04452}"/>
                  </a:ext>
                </a:extLst>
              </p:cNvPr>
              <p:cNvSpPr txBox="1"/>
              <p:nvPr/>
            </p:nvSpPr>
            <p:spPr bwMode="auto">
              <a:xfrm>
                <a:off x="845603" y="5938274"/>
                <a:ext cx="1036438" cy="55579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𝑋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4E9AD9-DE3B-9613-FBEA-FBD5E5D04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603" y="5938274"/>
                <a:ext cx="1036438" cy="555793"/>
              </a:xfrm>
              <a:prstGeom prst="rect">
                <a:avLst/>
              </a:prstGeom>
              <a:blipFill>
                <a:blip r:embed="rId10"/>
                <a:stretch>
                  <a:fillRect l="-4819" r="-3614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658E52D-AC55-C58A-8897-E98AB81E5272}"/>
              </a:ext>
            </a:extLst>
          </p:cNvPr>
          <p:cNvSpPr txBox="1"/>
          <p:nvPr/>
        </p:nvSpPr>
        <p:spPr bwMode="auto">
          <a:xfrm>
            <a:off x="736974" y="3861048"/>
            <a:ext cx="74885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許多推導會直接假設以上式為解的形式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24">
                <a:extLst>
                  <a:ext uri="{FF2B5EF4-FFF2-40B4-BE49-F238E27FC236}">
                    <a16:creationId xmlns:a16="http://schemas.microsoft.com/office/drawing/2014/main" id="{47E51D84-9FB1-1AE9-6653-6EA846F928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842" y="2075873"/>
                <a:ext cx="61924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時間部分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，如同簡諧運動的方程式，很快可以解出：</a:t>
                </a:r>
              </a:p>
            </p:txBody>
          </p:sp>
        </mc:Choice>
        <mc:Fallback>
          <p:sp>
            <p:nvSpPr>
              <p:cNvPr id="18" name="文字方塊 24">
                <a:extLst>
                  <a:ext uri="{FF2B5EF4-FFF2-40B4-BE49-F238E27FC236}">
                    <a16:creationId xmlns:a16="http://schemas.microsoft.com/office/drawing/2014/main" id="{47E51D84-9FB1-1AE9-6653-6EA846F92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842" y="2075873"/>
                <a:ext cx="6192413" cy="369332"/>
              </a:xfrm>
              <a:prstGeom prst="rect">
                <a:avLst/>
              </a:prstGeom>
              <a:blipFill>
                <a:blip r:embed="rId11"/>
                <a:stretch>
                  <a:fillRect l="-81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AE5D68-7F0E-7B96-1F58-A425909265D9}"/>
                  </a:ext>
                </a:extLst>
              </p:cNvPr>
              <p:cNvSpPr txBox="1"/>
              <p:nvPr/>
            </p:nvSpPr>
            <p:spPr bwMode="auto">
              <a:xfrm>
                <a:off x="4822355" y="4328248"/>
                <a:ext cx="1071575" cy="28591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AE5D68-7F0E-7B96-1F58-A42590926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2355" y="4328248"/>
                <a:ext cx="1071575" cy="285912"/>
              </a:xfrm>
              <a:prstGeom prst="rect">
                <a:avLst/>
              </a:prstGeom>
              <a:blipFill>
                <a:blip r:embed="rId12"/>
                <a:stretch>
                  <a:fillRect l="-3488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70012F6-7CCB-82FF-DC1D-B335742B4452}"/>
              </a:ext>
            </a:extLst>
          </p:cNvPr>
          <p:cNvSpPr txBox="1"/>
          <p:nvPr/>
        </p:nvSpPr>
        <p:spPr bwMode="auto">
          <a:xfrm>
            <a:off x="722167" y="4286538"/>
            <a:ext cx="4158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這就非常類似耦合彈簧的模式解mode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C4F7E4-C518-CBDF-E276-8045D142060E}"/>
              </a:ext>
            </a:extLst>
          </p:cNvPr>
          <p:cNvSpPr txBox="1"/>
          <p:nvPr/>
        </p:nvSpPr>
        <p:spPr bwMode="auto">
          <a:xfrm>
            <a:off x="736974" y="5071594"/>
            <a:ext cx="71473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變數分解解法得到的可以說就是波系統的模式解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B657B4-9B71-11A4-0E7B-255F839E5A48}"/>
              </a:ext>
            </a:extLst>
          </p:cNvPr>
          <p:cNvSpPr txBox="1"/>
          <p:nvPr/>
        </p:nvSpPr>
        <p:spPr bwMode="auto">
          <a:xfrm>
            <a:off x="736974" y="4679066"/>
            <a:ext cx="4915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振盪模式解mode就與這個facto直接相聯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8215C1-5DE2-C028-A5B3-B7B91CF6F16C}"/>
                  </a:ext>
                </a:extLst>
              </p:cNvPr>
              <p:cNvSpPr txBox="1"/>
              <p:nvPr/>
            </p:nvSpPr>
            <p:spPr bwMode="auto">
              <a:xfrm>
                <a:off x="4950446" y="4709764"/>
                <a:ext cx="467244" cy="28591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8215C1-5DE2-C028-A5B3-B7B91CF6F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0446" y="4709764"/>
                <a:ext cx="467244" cy="285912"/>
              </a:xfrm>
              <a:prstGeom prst="rect">
                <a:avLst/>
              </a:prstGeom>
              <a:blipFill>
                <a:blip r:embed="rId13"/>
                <a:stretch>
                  <a:fillRect l="-5263" t="-4348" r="-26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72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/>
      <p:bldP spid="4" grpId="0" animBg="1"/>
      <p:bldP spid="5" grpId="0"/>
      <p:bldP spid="16" grpId="0"/>
      <p:bldP spid="11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21425-842B-D7E9-97EF-F214559A3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3">
                <a:extLst>
                  <a:ext uri="{FF2B5EF4-FFF2-40B4-BE49-F238E27FC236}">
                    <a16:creationId xmlns:a16="http://schemas.microsoft.com/office/drawing/2014/main" id="{57C0B24A-5B69-5C5C-CD20-E2844AD1B215}"/>
                  </a:ext>
                </a:extLst>
              </p:cNvPr>
              <p:cNvSpPr txBox="1"/>
              <p:nvPr/>
            </p:nvSpPr>
            <p:spPr bwMode="auto">
              <a:xfrm>
                <a:off x="1820226" y="891101"/>
                <a:ext cx="1605761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1" i="1" smtClean="0">
                              <a:latin typeface="Cambria Math"/>
                            </a:rPr>
                            <m:t>𝑿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𝑿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3">
                <a:extLst>
                  <a:ext uri="{FF2B5EF4-FFF2-40B4-BE49-F238E27FC236}">
                    <a16:creationId xmlns:a16="http://schemas.microsoft.com/office/drawing/2014/main" id="{57C0B24A-5B69-5C5C-CD20-E2844AD1B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0226" y="891101"/>
                <a:ext cx="1605761" cy="648126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CD61D9BE-B250-44CC-7FE1-8A36C023CF9A}"/>
                  </a:ext>
                </a:extLst>
              </p:cNvPr>
              <p:cNvSpPr txBox="1"/>
              <p:nvPr/>
            </p:nvSpPr>
            <p:spPr bwMode="auto">
              <a:xfrm>
                <a:off x="4714866" y="937267"/>
                <a:ext cx="1459246" cy="5557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CD61D9BE-B250-44CC-7FE1-8A36C023C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4866" y="937267"/>
                <a:ext cx="1459246" cy="555793"/>
              </a:xfrm>
              <a:prstGeom prst="rect">
                <a:avLst/>
              </a:prstGeom>
              <a:blipFill>
                <a:blip r:embed="rId3"/>
                <a:stretch>
                  <a:fillRect l="-3448" r="-4310"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3">
                <a:extLst>
                  <a:ext uri="{FF2B5EF4-FFF2-40B4-BE49-F238E27FC236}">
                    <a16:creationId xmlns:a16="http://schemas.microsoft.com/office/drawing/2014/main" id="{3943EF39-F6F9-9C68-C6D7-0312CB561F32}"/>
                  </a:ext>
                </a:extLst>
              </p:cNvPr>
              <p:cNvSpPr txBox="1"/>
              <p:nvPr/>
            </p:nvSpPr>
            <p:spPr bwMode="auto">
              <a:xfrm>
                <a:off x="2435620" y="1667196"/>
                <a:ext cx="89639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𝑿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3">
                <a:extLst>
                  <a:ext uri="{FF2B5EF4-FFF2-40B4-BE49-F238E27FC236}">
                    <a16:creationId xmlns:a16="http://schemas.microsoft.com/office/drawing/2014/main" id="{3943EF39-F6F9-9C68-C6D7-0312CB561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5620" y="1667196"/>
                <a:ext cx="89639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3">
                <a:extLst>
                  <a:ext uri="{FF2B5EF4-FFF2-40B4-BE49-F238E27FC236}">
                    <a16:creationId xmlns:a16="http://schemas.microsoft.com/office/drawing/2014/main" id="{7B8D9B7C-81B8-5384-666A-CC52707B257A}"/>
                  </a:ext>
                </a:extLst>
              </p:cNvPr>
              <p:cNvSpPr txBox="1"/>
              <p:nvPr/>
            </p:nvSpPr>
            <p:spPr bwMode="auto">
              <a:xfrm>
                <a:off x="4773046" y="1639026"/>
                <a:ext cx="635687" cy="5557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3">
                <a:extLst>
                  <a:ext uri="{FF2B5EF4-FFF2-40B4-BE49-F238E27FC236}">
                    <a16:creationId xmlns:a16="http://schemas.microsoft.com/office/drawing/2014/main" id="{7B8D9B7C-81B8-5384-666A-CC52707B2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3046" y="1639026"/>
                <a:ext cx="635687" cy="555793"/>
              </a:xfrm>
              <a:prstGeom prst="rect">
                <a:avLst/>
              </a:prstGeom>
              <a:blipFill>
                <a:blip r:embed="rId5"/>
                <a:stretch>
                  <a:fillRect l="-7843" r="-11765" b="-159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CAC732-C995-10F8-1E69-ABCDB054F0FD}"/>
                  </a:ext>
                </a:extLst>
              </p:cNvPr>
              <p:cNvSpPr txBox="1"/>
              <p:nvPr/>
            </p:nvSpPr>
            <p:spPr bwMode="auto">
              <a:xfrm>
                <a:off x="2917620" y="4224602"/>
                <a:ext cx="1258357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CAC732-C995-10F8-1E69-ABCDB054F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7620" y="4224602"/>
                <a:ext cx="1258357" cy="276999"/>
              </a:xfrm>
              <a:prstGeom prst="rect">
                <a:avLst/>
              </a:prstGeom>
              <a:blipFill>
                <a:blip r:embed="rId6"/>
                <a:stretch>
                  <a:fillRect l="-1000" r="-2000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FCAD0C-5D6F-9BBC-4524-28740DDC0431}"/>
                  </a:ext>
                </a:extLst>
              </p:cNvPr>
              <p:cNvSpPr txBox="1"/>
              <p:nvPr/>
            </p:nvSpPr>
            <p:spPr bwMode="auto">
              <a:xfrm>
                <a:off x="4846391" y="4117600"/>
                <a:ext cx="1036438" cy="55579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𝑋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FCAD0C-5D6F-9BBC-4524-28740DDC0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6391" y="4117600"/>
                <a:ext cx="1036438" cy="555793"/>
              </a:xfrm>
              <a:prstGeom prst="rect">
                <a:avLst/>
              </a:prstGeom>
              <a:blipFill>
                <a:blip r:embed="rId7"/>
                <a:stretch>
                  <a:fillRect l="-4819" r="-3614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96E348-AC9C-3457-8974-C952B33909DF}"/>
                  </a:ext>
                </a:extLst>
              </p:cNvPr>
              <p:cNvSpPr txBox="1"/>
              <p:nvPr/>
            </p:nvSpPr>
            <p:spPr bwMode="auto">
              <a:xfrm>
                <a:off x="802351" y="3002455"/>
                <a:ext cx="3421386" cy="28591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Re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96E348-AC9C-3457-8974-C952B3390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351" y="3002455"/>
                <a:ext cx="3421386" cy="285912"/>
              </a:xfrm>
              <a:prstGeom prst="rect">
                <a:avLst/>
              </a:prstGeom>
              <a:blipFill>
                <a:blip r:embed="rId8"/>
                <a:stretch>
                  <a:fillRect l="-1111" t="-4348" b="-391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FA570A-B6E1-FFC4-70F1-6C6E79D8D7C4}"/>
                  </a:ext>
                </a:extLst>
              </p:cNvPr>
              <p:cNvSpPr txBox="1"/>
              <p:nvPr/>
            </p:nvSpPr>
            <p:spPr bwMode="auto">
              <a:xfrm>
                <a:off x="4773046" y="2929661"/>
                <a:ext cx="2751282" cy="38792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FA570A-B6E1-FFC4-70F1-6C6E79D8D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3046" y="2929661"/>
                <a:ext cx="2751282" cy="387927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1A471DB-4C7D-233B-80D7-89231FE7977D}"/>
              </a:ext>
            </a:extLst>
          </p:cNvPr>
          <p:cNvSpPr txBox="1"/>
          <p:nvPr/>
        </p:nvSpPr>
        <p:spPr bwMode="auto">
          <a:xfrm>
            <a:off x="2825297" y="429947"/>
            <a:ext cx="389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latin typeface="Times New Roman" panose="02020603050405020304" pitchFamily="18" charset="0"/>
                <a:cs typeface="Times New Roman" pitchFamily="18" charset="0"/>
              </a:rPr>
              <a:t>耦合彈簧與波動系統的對照表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3">
                <a:extLst>
                  <a:ext uri="{FF2B5EF4-FFF2-40B4-BE49-F238E27FC236}">
                    <a16:creationId xmlns:a16="http://schemas.microsoft.com/office/drawing/2014/main" id="{EBEE85A4-183A-9657-877C-CADF68431E57}"/>
                  </a:ext>
                </a:extLst>
              </p:cNvPr>
              <p:cNvSpPr txBox="1"/>
              <p:nvPr/>
            </p:nvSpPr>
            <p:spPr bwMode="auto">
              <a:xfrm>
                <a:off x="2920498" y="2316031"/>
                <a:ext cx="39465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𝑨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字方塊 3">
                <a:extLst>
                  <a:ext uri="{FF2B5EF4-FFF2-40B4-BE49-F238E27FC236}">
                    <a16:creationId xmlns:a16="http://schemas.microsoft.com/office/drawing/2014/main" id="{EBEE85A4-183A-9657-877C-CADF68431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0498" y="2316031"/>
                <a:ext cx="39465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3">
                <a:extLst>
                  <a:ext uri="{FF2B5EF4-FFF2-40B4-BE49-F238E27FC236}">
                    <a16:creationId xmlns:a16="http://schemas.microsoft.com/office/drawing/2014/main" id="{1E69CB9C-00E7-4AD7-1425-4E94612A863E}"/>
                  </a:ext>
                </a:extLst>
              </p:cNvPr>
              <p:cNvSpPr txBox="1"/>
              <p:nvPr/>
            </p:nvSpPr>
            <p:spPr bwMode="auto">
              <a:xfrm>
                <a:off x="4781205" y="2248251"/>
                <a:ext cx="441468" cy="5557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字方塊 13">
                <a:extLst>
                  <a:ext uri="{FF2B5EF4-FFF2-40B4-BE49-F238E27FC236}">
                    <a16:creationId xmlns:a16="http://schemas.microsoft.com/office/drawing/2014/main" id="{1E69CB9C-00E7-4AD7-1425-4E94612A8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1205" y="2248251"/>
                <a:ext cx="441468" cy="555793"/>
              </a:xfrm>
              <a:prstGeom prst="rect">
                <a:avLst/>
              </a:prstGeom>
              <a:blipFill>
                <a:blip r:embed="rId11"/>
                <a:stretch>
                  <a:fillRect l="-11111" r="-2778" b="-159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3164082-E35E-42BD-9ED4-8804EB4422FA}"/>
              </a:ext>
            </a:extLst>
          </p:cNvPr>
          <p:cNvSpPr txBox="1"/>
          <p:nvPr/>
        </p:nvSpPr>
        <p:spPr bwMode="auto">
          <a:xfrm>
            <a:off x="5220002" y="2312637"/>
            <a:ext cx="3643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微分運算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稱為算子operator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A8C8592-BDCC-2961-BA5D-E6A0A4DAF908}"/>
                  </a:ext>
                </a:extLst>
              </p:cNvPr>
              <p:cNvSpPr txBox="1"/>
              <p:nvPr/>
            </p:nvSpPr>
            <p:spPr bwMode="auto">
              <a:xfrm>
                <a:off x="5907383" y="4130249"/>
                <a:ext cx="2978452" cy="524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算子</a:t>
                </a:r>
                <a:r>
                  <a:rPr lang="en-US" altLang="zh-TW" sz="1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的本徵值方程式</a:t>
                </a:r>
                <a:r>
                  <a:rPr 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A8C8592-BDCC-2961-BA5D-E6A0A4DAF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7383" y="4130249"/>
                <a:ext cx="2978452" cy="524182"/>
              </a:xfrm>
              <a:prstGeom prst="rect">
                <a:avLst/>
              </a:prstGeom>
              <a:blipFill>
                <a:blip r:embed="rId12"/>
                <a:stretch>
                  <a:fillRect l="-1702" b="-71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5B87AEE3-D844-4A34-CFE3-96C5E244DBB9}"/>
              </a:ext>
            </a:extLst>
          </p:cNvPr>
          <p:cNvSpPr txBox="1"/>
          <p:nvPr/>
        </p:nvSpPr>
        <p:spPr bwMode="auto">
          <a:xfrm>
            <a:off x="481623" y="4168762"/>
            <a:ext cx="2659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矩陣的本徵值方程式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！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735217-E31E-8538-F273-0A2737D557DA}"/>
                  </a:ext>
                </a:extLst>
              </p:cNvPr>
              <p:cNvSpPr txBox="1"/>
              <p:nvPr/>
            </p:nvSpPr>
            <p:spPr bwMode="auto">
              <a:xfrm>
                <a:off x="1789399" y="5005726"/>
                <a:ext cx="6096000" cy="524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就稱為微分算子Differential</a:t>
                </a:r>
                <a:r>
                  <a:rPr 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Operator</a:t>
                </a:r>
                <a:r>
                  <a:rPr lang="en-US" altLang="zh-TW" sz="1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的本徵函數！</a:t>
                </a:r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735217-E31E-8538-F273-0A2737D55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9399" y="5005726"/>
                <a:ext cx="6096000" cy="524182"/>
              </a:xfrm>
              <a:prstGeom prst="rect">
                <a:avLst/>
              </a:prstGeom>
              <a:blipFill>
                <a:blip r:embed="rId13"/>
                <a:stretch>
                  <a:fillRect b="-47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wn Arrow 1">
            <a:extLst>
              <a:ext uri="{FF2B5EF4-FFF2-40B4-BE49-F238E27FC236}">
                <a16:creationId xmlns:a16="http://schemas.microsoft.com/office/drawing/2014/main" id="{12C90922-5C72-C23C-3603-18A65265DED9}"/>
              </a:ext>
            </a:extLst>
          </p:cNvPr>
          <p:cNvSpPr/>
          <p:nvPr/>
        </p:nvSpPr>
        <p:spPr>
          <a:xfrm>
            <a:off x="4324005" y="3309936"/>
            <a:ext cx="457200" cy="36166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470BDC-7F92-095B-16D6-63A5EE913DC7}"/>
                  </a:ext>
                </a:extLst>
              </p:cNvPr>
              <p:cNvSpPr txBox="1"/>
              <p:nvPr/>
            </p:nvSpPr>
            <p:spPr bwMode="auto">
              <a:xfrm>
                <a:off x="3889713" y="3709040"/>
                <a:ext cx="200376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470BDC-7F92-095B-16D6-63A5EE913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9713" y="3709040"/>
                <a:ext cx="200376" cy="276999"/>
              </a:xfrm>
              <a:prstGeom prst="rect">
                <a:avLst/>
              </a:prstGeom>
              <a:blipFill>
                <a:blip r:embed="rId14"/>
                <a:stretch>
                  <a:fillRect l="-17647" r="-117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DA8F1A-09AE-79F7-A7A5-ADA75698B0D9}"/>
                  </a:ext>
                </a:extLst>
              </p:cNvPr>
              <p:cNvSpPr txBox="1"/>
              <p:nvPr/>
            </p:nvSpPr>
            <p:spPr bwMode="auto">
              <a:xfrm>
                <a:off x="4837399" y="3700159"/>
                <a:ext cx="662168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DA8F1A-09AE-79F7-A7A5-ADA75698B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37399" y="3700159"/>
                <a:ext cx="66216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50FE74-7FAE-6116-82B2-D14438A30EC8}"/>
                  </a:ext>
                </a:extLst>
              </p:cNvPr>
              <p:cNvSpPr txBox="1"/>
              <p:nvPr/>
            </p:nvSpPr>
            <p:spPr bwMode="auto">
              <a:xfrm>
                <a:off x="1819296" y="4737339"/>
                <a:ext cx="2511970" cy="3145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sz="18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𝑖𝑝𝑗</m:t>
                          </m:r>
                        </m:sup>
                      </m:sSup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 虛數部</m:t>
                      </m:r>
                      <m:r>
                        <m:rPr>
                          <m:nor/>
                        </m:rPr>
                        <a:rPr lang="zh-TW" altLang="en-US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𝑝𝑗</m:t>
                          </m:r>
                        </m:e>
                      </m:func>
                    </m:oMath>
                  </m:oMathPara>
                </a14:m>
                <a:endParaRPr lang="en-TW" sz="1800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50FE74-7FAE-6116-82B2-D14438A30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9296" y="4737339"/>
                <a:ext cx="2511970" cy="314573"/>
              </a:xfrm>
              <a:prstGeom prst="rect">
                <a:avLst/>
              </a:prstGeom>
              <a:blipFill>
                <a:blip r:embed="rId16"/>
                <a:stretch>
                  <a:fillRect l="-1005" t="-7692" r="-2513" b="-2692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05FE3A-8208-E282-C32A-338553685C80}"/>
                  </a:ext>
                </a:extLst>
              </p:cNvPr>
              <p:cNvSpPr txBox="1"/>
              <p:nvPr/>
            </p:nvSpPr>
            <p:spPr bwMode="auto">
              <a:xfrm>
                <a:off x="4864958" y="4762890"/>
                <a:ext cx="1325299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~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altLang="zh-TW" i="1">
                            <a:latin typeface="Cambria Math"/>
                          </a:rPr>
                          <m:t>𝑘𝑥</m:t>
                        </m:r>
                      </m:e>
                    </m:func>
                  </m:oMath>
                </a14:m>
                <a:r>
                  <a:rPr lang="zh-TW" altLang="en-US" sz="18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endParaRPr lang="en-TW" sz="1800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05FE3A-8208-E282-C32A-338553685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4958" y="4762890"/>
                <a:ext cx="1325299" cy="276999"/>
              </a:xfrm>
              <a:prstGeom prst="rect">
                <a:avLst/>
              </a:prstGeom>
              <a:blipFill>
                <a:blip r:embed="rId17"/>
                <a:stretch>
                  <a:fillRect l="-6667" r="-952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6F30A38-98EF-48A1-DD3C-EE4E178E1F45}"/>
              </a:ext>
            </a:extLst>
          </p:cNvPr>
          <p:cNvSpPr txBox="1"/>
          <p:nvPr/>
        </p:nvSpPr>
        <p:spPr bwMode="auto">
          <a:xfrm>
            <a:off x="1273479" y="5939801"/>
            <a:ext cx="6048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在波的現象中的算子operator，根源事實上是矩陣matrix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018A10-794B-366E-A136-AE2276EFF8DA}"/>
              </a:ext>
            </a:extLst>
          </p:cNvPr>
          <p:cNvSpPr txBox="1"/>
          <p:nvPr/>
        </p:nvSpPr>
        <p:spPr bwMode="auto">
          <a:xfrm>
            <a:off x="1265587" y="6300903"/>
            <a:ext cx="72806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算子operator的本徵值，與矩陣matrix的本徵值一樣將扮演重要角色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FE0679-79E7-B684-7F4B-B90D013D238D}"/>
                  </a:ext>
                </a:extLst>
              </p:cNvPr>
              <p:cNvSpPr txBox="1"/>
              <p:nvPr/>
            </p:nvSpPr>
            <p:spPr>
              <a:xfrm>
                <a:off x="1246569" y="5521678"/>
                <a:ext cx="72997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可分解波函數就對應模式的位移行向量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就對應本徵向量！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FE0679-79E7-B684-7F4B-B90D013D2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569" y="5521678"/>
                <a:ext cx="7299717" cy="369332"/>
              </a:xfrm>
              <a:prstGeom prst="rect">
                <a:avLst/>
              </a:prstGeom>
              <a:blipFill>
                <a:blip r:embed="rId18"/>
                <a:stretch>
                  <a:fillRect l="-52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0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0" grpId="0"/>
      <p:bldP spid="31" grpId="0"/>
      <p:bldP spid="6" grpId="0"/>
      <p:bldP spid="2" grpId="0" animBg="1"/>
      <p:bldP spid="3" grpId="0" animBg="1"/>
      <p:bldP spid="5" grpId="0" animBg="1"/>
      <p:bldP spid="7" grpId="0" animBg="1"/>
      <p:bldP spid="12" grpId="0" animBg="1"/>
      <p:bldP spid="20" grpId="0"/>
      <p:bldP spid="2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F5A2D-BD5A-81EF-1E21-C30406B28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77D55A-4983-43E5-AD82-606FAD8A5C2D}"/>
                  </a:ext>
                </a:extLst>
              </p:cNvPr>
              <p:cNvSpPr txBox="1"/>
              <p:nvPr/>
            </p:nvSpPr>
            <p:spPr>
              <a:xfrm>
                <a:off x="647826" y="1334513"/>
                <a:ext cx="71063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要求滿足邊界條件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，如此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=1,⋯∞</m:t>
                    </m:r>
                  </m:oMath>
                </a14:m>
                <a:r>
                  <a:rPr lang="en-GB" dirty="0">
                    <a:effectLst/>
                  </a:rPr>
                  <a:t> </a:t>
                </a:r>
                <a:r>
                  <a:rPr lang="en-US" dirty="0"/>
                  <a:t>會是一系列可數的函數。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77D55A-4983-43E5-AD82-606FAD8A5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26" y="1334513"/>
                <a:ext cx="7106320" cy="369332"/>
              </a:xfrm>
              <a:prstGeom prst="rect">
                <a:avLst/>
              </a:prstGeom>
              <a:blipFill>
                <a:blip r:embed="rId2"/>
                <a:stretch>
                  <a:fillRect l="-535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239754-9D7D-6106-B583-BD7FF114747B}"/>
                  </a:ext>
                </a:extLst>
              </p:cNvPr>
              <p:cNvSpPr txBox="1"/>
              <p:nvPr/>
            </p:nvSpPr>
            <p:spPr>
              <a:xfrm>
                <a:off x="670482" y="2496703"/>
                <a:ext cx="4525206" cy="39299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239754-9D7D-6106-B583-BD7FF1147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82" y="2496703"/>
                <a:ext cx="4525206" cy="392993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3" descr="C:\Users\Chia-Hung Chang\Downloads\Data\Knight\Media\Chapter21\Images\21_11Figure-F.jpg">
            <a:extLst>
              <a:ext uri="{FF2B5EF4-FFF2-40B4-BE49-F238E27FC236}">
                <a16:creationId xmlns:a16="http://schemas.microsoft.com/office/drawing/2014/main" id="{8320B99E-C87A-EF00-ED08-23F700B0D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76"/>
          <a:stretch/>
        </p:blipFill>
        <p:spPr bwMode="auto">
          <a:xfrm>
            <a:off x="2023845" y="3140968"/>
            <a:ext cx="1898415" cy="299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ound01">
            <a:extLst>
              <a:ext uri="{FF2B5EF4-FFF2-40B4-BE49-F238E27FC236}">
                <a16:creationId xmlns:a16="http://schemas.microsoft.com/office/drawing/2014/main" id="{B09AC950-8B07-28D2-DE87-14DCBF68F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72" b="32150"/>
          <a:stretch>
            <a:fillRect/>
          </a:stretch>
        </p:blipFill>
        <p:spPr bwMode="auto">
          <a:xfrm>
            <a:off x="5004110" y="3140968"/>
            <a:ext cx="9366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fig17">
            <a:extLst>
              <a:ext uri="{FF2B5EF4-FFF2-40B4-BE49-F238E27FC236}">
                <a16:creationId xmlns:a16="http://schemas.microsoft.com/office/drawing/2014/main" id="{08DCED01-8FF1-40D7-68F9-D9CD6CACC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40968"/>
            <a:ext cx="1966704" cy="305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4B8BEE-6647-5AC6-1DFF-CDB135B13135}"/>
                  </a:ext>
                </a:extLst>
              </p:cNvPr>
              <p:cNvSpPr txBox="1"/>
              <p:nvPr/>
            </p:nvSpPr>
            <p:spPr bwMode="auto">
              <a:xfrm>
                <a:off x="683060" y="751623"/>
                <a:ext cx="1036438" cy="55579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𝑋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4B8BEE-6647-5AC6-1DFF-CDB135B13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60" y="751623"/>
                <a:ext cx="1036438" cy="555793"/>
              </a:xfrm>
              <a:prstGeom prst="rect">
                <a:avLst/>
              </a:prstGeom>
              <a:blipFill>
                <a:blip r:embed="rId7"/>
                <a:stretch>
                  <a:fillRect l="-4819" r="-3614"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4">
                <a:extLst>
                  <a:ext uri="{FF2B5EF4-FFF2-40B4-BE49-F238E27FC236}">
                    <a16:creationId xmlns:a16="http://schemas.microsoft.com/office/drawing/2014/main" id="{312E3A37-F714-2EA2-0735-E45AF02C3C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7826" y="316448"/>
                <a:ext cx="46211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空間部分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也滿足自己的常微分方程式：</a:t>
                </a:r>
              </a:p>
            </p:txBody>
          </p:sp>
        </mc:Choice>
        <mc:Fallback xmlns="">
          <p:sp>
            <p:nvSpPr>
              <p:cNvPr id="2" name="文字方塊 24">
                <a:extLst>
                  <a:ext uri="{FF2B5EF4-FFF2-40B4-BE49-F238E27FC236}">
                    <a16:creationId xmlns:a16="http://schemas.microsoft.com/office/drawing/2014/main" id="{312E3A37-F714-2EA2-0735-E45AF02C3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826" y="316448"/>
                <a:ext cx="4621169" cy="369332"/>
              </a:xfrm>
              <a:prstGeom prst="rect">
                <a:avLst/>
              </a:prstGeom>
              <a:blipFill>
                <a:blip r:embed="rId8"/>
                <a:stretch>
                  <a:fillRect l="-82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E03922-49A9-E272-8679-2D4F3158368C}"/>
                  </a:ext>
                </a:extLst>
              </p:cNvPr>
              <p:cNvSpPr txBox="1"/>
              <p:nvPr/>
            </p:nvSpPr>
            <p:spPr bwMode="auto">
              <a:xfrm>
                <a:off x="623688" y="1703845"/>
                <a:ext cx="76220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>
                    <a:latin typeface="+mn-ea"/>
                    <a:ea typeface="+mn-ea"/>
                  </a:rPr>
                  <a:t>常數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err="1"/>
                  <a:t>如同耦合彈簧的本徵值，也是可數，可以標記</a:t>
                </a:r>
                <a:r>
                  <a:rPr lang="en-US" dirty="0"/>
                  <a:t>：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=1,⋯∞</m:t>
                    </m:r>
                  </m:oMath>
                </a14:m>
                <a:r>
                  <a:rPr lang="en-GB" dirty="0"/>
                  <a:t>。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E03922-49A9-E272-8679-2D4F31583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688" y="1703845"/>
                <a:ext cx="7622061" cy="369332"/>
              </a:xfrm>
              <a:prstGeom prst="rect">
                <a:avLst/>
              </a:prstGeom>
              <a:blipFill>
                <a:blip r:embed="rId9"/>
                <a:stretch>
                  <a:fillRect l="-498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FB591-3588-98ED-D119-0FAD93CDF267}"/>
                  </a:ext>
                </a:extLst>
              </p:cNvPr>
              <p:cNvSpPr txBox="1"/>
              <p:nvPr/>
            </p:nvSpPr>
            <p:spPr bwMode="auto">
              <a:xfrm>
                <a:off x="623688" y="2100763"/>
                <a:ext cx="457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時間部分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就會是對應的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0FB591-3588-98ED-D119-0FAD93CDF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688" y="2100763"/>
                <a:ext cx="4572000" cy="369332"/>
              </a:xfrm>
              <a:prstGeom prst="rect">
                <a:avLst/>
              </a:prstGeom>
              <a:blipFill>
                <a:blip r:embed="rId10"/>
                <a:stretch>
                  <a:fillRect l="-83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78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34D4F-A5D0-B5E3-CE64-C1B277533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9D2C9F-BE86-4556-A8B5-7AEB633AE9A8}"/>
                  </a:ext>
                </a:extLst>
              </p:cNvPr>
              <p:cNvSpPr txBox="1"/>
              <p:nvPr/>
            </p:nvSpPr>
            <p:spPr>
              <a:xfrm>
                <a:off x="685800" y="4028303"/>
                <a:ext cx="8119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關鍵：波方程式是線性方程式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作線性組合，還是波方程式的解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9D2C9F-BE86-4556-A8B5-7AEB633AE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028303"/>
                <a:ext cx="8119224" cy="369332"/>
              </a:xfrm>
              <a:prstGeom prst="rect">
                <a:avLst/>
              </a:prstGeom>
              <a:blipFill>
                <a:blip r:embed="rId4"/>
                <a:stretch>
                  <a:fillRect l="-781"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894591-EB2F-70B9-4EE9-217273DAC728}"/>
                  </a:ext>
                </a:extLst>
              </p:cNvPr>
              <p:cNvSpPr txBox="1"/>
              <p:nvPr/>
            </p:nvSpPr>
            <p:spPr>
              <a:xfrm>
                <a:off x="672791" y="4507385"/>
                <a:ext cx="84712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將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起始條件分解為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的線性組合無窮級數，可證這永遠能作到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894591-EB2F-70B9-4EE9-217273DA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91" y="4507385"/>
                <a:ext cx="8471210" cy="369332"/>
              </a:xfrm>
              <a:prstGeom prst="rect">
                <a:avLst/>
              </a:prstGeom>
              <a:blipFill>
                <a:blip r:embed="rId6"/>
                <a:stretch>
                  <a:fillRect l="-59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755751-9646-708C-9EFC-212BE20AC16F}"/>
                  </a:ext>
                </a:extLst>
              </p:cNvPr>
              <p:cNvSpPr txBox="1"/>
              <p:nvPr/>
            </p:nvSpPr>
            <p:spPr>
              <a:xfrm>
                <a:off x="660220" y="6176969"/>
                <a:ext cx="838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讓組合中的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/>
                  <a:t>各自依照對應的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dirty="0"/>
                  <a:t>作時間演化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:r>
                  <a:rPr lang="zh-TW" altLang="en-US" dirty="0"/>
                  <a:t>簡諧振盪</a:t>
                </a:r>
                <a:r>
                  <a:rPr lang="en-US" dirty="0"/>
                  <a:t>)</a:t>
                </a:r>
                <a:r>
                  <a:rPr lang="zh-TW" altLang="en-US" dirty="0"/>
                  <a:t>後，到時間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TW" altLang="en-US" dirty="0"/>
                  <a:t>再組合！</a:t>
                </a:r>
                <a:r>
                  <a:rPr lang="en-GB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755751-9646-708C-9EFC-212BE20AC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20" y="6176969"/>
                <a:ext cx="8382000" cy="369332"/>
              </a:xfrm>
              <a:prstGeom prst="rect">
                <a:avLst/>
              </a:prstGeom>
              <a:blipFill>
                <a:blip r:embed="rId7"/>
                <a:stretch>
                  <a:fillRect l="-454" t="-10000" r="-151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5D6A6A-6C8E-177B-51C6-192ED6FCD0DF}"/>
                  </a:ext>
                </a:extLst>
              </p:cNvPr>
              <p:cNvSpPr txBox="1"/>
              <p:nvPr/>
            </p:nvSpPr>
            <p:spPr>
              <a:xfrm>
                <a:off x="683843" y="5766011"/>
                <a:ext cx="77125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可以分解任意起始條件這個性質非常關鍵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稱為具有完備性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！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5D6A6A-6C8E-177B-51C6-192ED6FCD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43" y="5766011"/>
                <a:ext cx="7712587" cy="369332"/>
              </a:xfrm>
              <a:prstGeom prst="rect">
                <a:avLst/>
              </a:prstGeom>
              <a:blipFill>
                <a:blip r:embed="rId8"/>
                <a:stretch>
                  <a:fillRect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8B16222-4E45-3CAD-4332-AE26A8CB62AD}"/>
              </a:ext>
            </a:extLst>
          </p:cNvPr>
          <p:cNvSpPr txBox="1"/>
          <p:nvPr/>
        </p:nvSpPr>
        <p:spPr bwMode="auto">
          <a:xfrm>
            <a:off x="684821" y="624373"/>
            <a:ext cx="2448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Solving Wave Equation: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5">
                <a:extLst>
                  <a:ext uri="{FF2B5EF4-FFF2-40B4-BE49-F238E27FC236}">
                    <a16:creationId xmlns:a16="http://schemas.microsoft.com/office/drawing/2014/main" id="{80B60E92-B5B1-596B-880A-676E20A0DDBE}"/>
                  </a:ext>
                </a:extLst>
              </p:cNvPr>
              <p:cNvSpPr txBox="1"/>
              <p:nvPr/>
            </p:nvSpPr>
            <p:spPr bwMode="auto">
              <a:xfrm>
                <a:off x="740812" y="2317573"/>
                <a:ext cx="2294346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𝑇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15">
                <a:extLst>
                  <a:ext uri="{FF2B5EF4-FFF2-40B4-BE49-F238E27FC236}">
                    <a16:creationId xmlns:a16="http://schemas.microsoft.com/office/drawing/2014/main" id="{80B60E92-B5B1-596B-880A-676E20A0D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812" y="2317573"/>
                <a:ext cx="2294346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4">
                <a:extLst>
                  <a:ext uri="{FF2B5EF4-FFF2-40B4-BE49-F238E27FC236}">
                    <a16:creationId xmlns:a16="http://schemas.microsoft.com/office/drawing/2014/main" id="{EDCF22B3-5B94-FC06-CEF6-7AFF442989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843" y="1883482"/>
                <a:ext cx="79096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首先尋找時間部分與空間部分，可以分離為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TW" altLang="en-US" dirty="0"/>
                  <a:t>兩變數個別的函數的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模式解</a:t>
                </a:r>
                <a:r>
                  <a:rPr lang="zh-TW" altLang="en-US" dirty="0"/>
                  <a:t>：</a:t>
                </a: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24">
                <a:extLst>
                  <a:ext uri="{FF2B5EF4-FFF2-40B4-BE49-F238E27FC236}">
                    <a16:creationId xmlns:a16="http://schemas.microsoft.com/office/drawing/2014/main" id="{EDCF22B3-5B94-FC06-CEF6-7AFF44298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843" y="1883482"/>
                <a:ext cx="7909602" cy="369332"/>
              </a:xfrm>
              <a:prstGeom prst="rect">
                <a:avLst/>
              </a:prstGeom>
              <a:blipFill>
                <a:blip r:embed="rId10"/>
                <a:stretch>
                  <a:fillRect l="-64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7">
                <a:extLst>
                  <a:ext uri="{FF2B5EF4-FFF2-40B4-BE49-F238E27FC236}">
                    <a16:creationId xmlns:a16="http://schemas.microsoft.com/office/drawing/2014/main" id="{E206CF11-E2CE-75A1-63EF-FA3E593F1380}"/>
                  </a:ext>
                </a:extLst>
              </p:cNvPr>
              <p:cNvSpPr txBox="1"/>
              <p:nvPr/>
            </p:nvSpPr>
            <p:spPr bwMode="auto">
              <a:xfrm>
                <a:off x="3136810" y="382965"/>
                <a:ext cx="1650324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17">
                <a:extLst>
                  <a:ext uri="{FF2B5EF4-FFF2-40B4-BE49-F238E27FC236}">
                    <a16:creationId xmlns:a16="http://schemas.microsoft.com/office/drawing/2014/main" id="{E206CF11-E2CE-75A1-63EF-FA3E593F1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6810" y="382965"/>
                <a:ext cx="1650324" cy="648126"/>
              </a:xfrm>
              <a:prstGeom prst="rect">
                <a:avLst/>
              </a:prstGeom>
              <a:blipFill>
                <a:blip r:embed="rId11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276366-E95F-8135-6281-C672F9D9C7EF}"/>
                  </a:ext>
                </a:extLst>
              </p:cNvPr>
              <p:cNvSpPr txBox="1"/>
              <p:nvPr/>
            </p:nvSpPr>
            <p:spPr>
              <a:xfrm>
                <a:off x="663849" y="2743200"/>
                <a:ext cx="80894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要求滿足邊界條件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，如此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=1,⋯∞</m:t>
                    </m:r>
                  </m:oMath>
                </a14:m>
                <a:r>
                  <a:rPr lang="en-GB" dirty="0">
                    <a:effectLst/>
                  </a:rPr>
                  <a:t> </a:t>
                </a:r>
                <a:r>
                  <a:rPr lang="en-US" dirty="0"/>
                  <a:t>會是一系列可數的函數。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276366-E95F-8135-6281-C672F9D9C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49" y="2743200"/>
                <a:ext cx="8089487" cy="369332"/>
              </a:xfrm>
              <a:prstGeom prst="rect">
                <a:avLst/>
              </a:prstGeom>
              <a:blipFill>
                <a:blip r:embed="rId12"/>
                <a:stretch>
                  <a:fillRect l="-62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C2C08A-F534-0AF3-5FE4-1CCF37FDB80E}"/>
                  </a:ext>
                </a:extLst>
              </p:cNvPr>
              <p:cNvSpPr txBox="1"/>
              <p:nvPr/>
            </p:nvSpPr>
            <p:spPr>
              <a:xfrm>
                <a:off x="744463" y="3122919"/>
                <a:ext cx="255026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C2C08A-F534-0AF3-5FE4-1CCF37FDB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63" y="3122919"/>
                <a:ext cx="2550266" cy="369332"/>
              </a:xfrm>
              <a:prstGeom prst="rect">
                <a:avLst/>
              </a:prstGeom>
              <a:blipFill>
                <a:blip r:embed="rId1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D9D9B11-47EA-63B3-FCDE-9BD85A8CA7E2}"/>
              </a:ext>
            </a:extLst>
          </p:cNvPr>
          <p:cNvSpPr txBox="1"/>
          <p:nvPr/>
        </p:nvSpPr>
        <p:spPr>
          <a:xfrm>
            <a:off x="683843" y="1099861"/>
            <a:ext cx="322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求解策略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15">
                <a:extLst>
                  <a:ext uri="{FF2B5EF4-FFF2-40B4-BE49-F238E27FC236}">
                    <a16:creationId xmlns:a16="http://schemas.microsoft.com/office/drawing/2014/main" id="{5473EB37-6F1E-5289-5775-195A777B64F7}"/>
                  </a:ext>
                </a:extLst>
              </p:cNvPr>
              <p:cNvSpPr txBox="1"/>
              <p:nvPr/>
            </p:nvSpPr>
            <p:spPr bwMode="auto">
              <a:xfrm>
                <a:off x="711788" y="4879870"/>
                <a:ext cx="2979662" cy="84766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,0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文字方塊 15">
                <a:extLst>
                  <a:ext uri="{FF2B5EF4-FFF2-40B4-BE49-F238E27FC236}">
                    <a16:creationId xmlns:a16="http://schemas.microsoft.com/office/drawing/2014/main" id="{5473EB37-6F1E-5289-5775-195A777B6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788" y="4879870"/>
                <a:ext cx="2979662" cy="847668"/>
              </a:xfrm>
              <a:prstGeom prst="rect">
                <a:avLst/>
              </a:prstGeom>
              <a:blipFill>
                <a:blip r:embed="rId14"/>
                <a:stretch>
                  <a:fillRect t="-100000" b="-1514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1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AD523-2AF6-A5C6-0E4B-76522EB6B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t with vegetables coming out of it&#10;&#10;Description automatically generated">
            <a:extLst>
              <a:ext uri="{FF2B5EF4-FFF2-40B4-BE49-F238E27FC236}">
                <a16:creationId xmlns:a16="http://schemas.microsoft.com/office/drawing/2014/main" id="{5B292B11-AB22-C737-9A29-EFCFA69BA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2"/>
          <a:stretch/>
        </p:blipFill>
        <p:spPr>
          <a:xfrm>
            <a:off x="649296" y="1674805"/>
            <a:ext cx="2410925" cy="2262002"/>
          </a:xfrm>
          <a:prstGeom prst="rect">
            <a:avLst/>
          </a:prstGeom>
        </p:spPr>
      </p:pic>
      <p:pic>
        <p:nvPicPr>
          <p:cNvPr id="4" name="Picture 3" descr="A pot with vegetables coming out of it&#10;&#10;Description automatically generated">
            <a:extLst>
              <a:ext uri="{FF2B5EF4-FFF2-40B4-BE49-F238E27FC236}">
                <a16:creationId xmlns:a16="http://schemas.microsoft.com/office/drawing/2014/main" id="{A8AD5994-9EB7-7099-CDEA-2FBD0CDAB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1" t="28886" r="31305" b="42229"/>
          <a:stretch/>
        </p:blipFill>
        <p:spPr>
          <a:xfrm>
            <a:off x="3830890" y="2833025"/>
            <a:ext cx="655508" cy="819385"/>
          </a:xfrm>
          <a:prstGeom prst="rect">
            <a:avLst/>
          </a:prstGeom>
        </p:spPr>
      </p:pic>
      <p:pic>
        <p:nvPicPr>
          <p:cNvPr id="5" name="Picture 4" descr="A pot with vegetables coming out of it&#10;&#10;Description automatically generated">
            <a:extLst>
              <a:ext uri="{FF2B5EF4-FFF2-40B4-BE49-F238E27FC236}">
                <a16:creationId xmlns:a16="http://schemas.microsoft.com/office/drawing/2014/main" id="{47472765-4E48-F8F7-8D85-4B387615B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8" t="28885" r="7411" b="54679"/>
          <a:stretch/>
        </p:blipFill>
        <p:spPr>
          <a:xfrm>
            <a:off x="3654168" y="1756306"/>
            <a:ext cx="1138937" cy="720080"/>
          </a:xfrm>
          <a:prstGeom prst="rect">
            <a:avLst/>
          </a:prstGeom>
        </p:spPr>
      </p:pic>
      <p:pic>
        <p:nvPicPr>
          <p:cNvPr id="6" name="Picture 5" descr="A pot with vegetables coming out of it&#10;&#10;Description automatically generated">
            <a:extLst>
              <a:ext uri="{FF2B5EF4-FFF2-40B4-BE49-F238E27FC236}">
                <a16:creationId xmlns:a16="http://schemas.microsoft.com/office/drawing/2014/main" id="{0EE67788-C598-D3FF-FF6F-03E2863F3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7" t="7519" r="13130" b="66184"/>
          <a:stretch/>
        </p:blipFill>
        <p:spPr>
          <a:xfrm>
            <a:off x="3654168" y="218127"/>
            <a:ext cx="1008112" cy="1152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ACBB3F-DA05-FDA6-E294-AE8B4A925E6F}"/>
                  </a:ext>
                </a:extLst>
              </p:cNvPr>
              <p:cNvSpPr txBox="1"/>
              <p:nvPr/>
            </p:nvSpPr>
            <p:spPr bwMode="auto">
              <a:xfrm>
                <a:off x="3016278" y="2574731"/>
                <a:ext cx="6134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＝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ACBB3F-DA05-FDA6-E294-AE8B4A925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278" y="2574731"/>
                <a:ext cx="61341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130057-50D3-5A6A-BCFC-6755E961E87E}"/>
                  </a:ext>
                </a:extLst>
              </p:cNvPr>
              <p:cNvSpPr txBox="1"/>
              <p:nvPr/>
            </p:nvSpPr>
            <p:spPr bwMode="auto">
              <a:xfrm>
                <a:off x="3897079" y="1421028"/>
                <a:ext cx="6134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130057-50D3-5A6A-BCFC-6755E961E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7079" y="1421028"/>
                <a:ext cx="613410" cy="369332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8A5F-4F91-AA7B-8398-D42B70F64640}"/>
                  </a:ext>
                </a:extLst>
              </p:cNvPr>
              <p:cNvSpPr txBox="1"/>
              <p:nvPr/>
            </p:nvSpPr>
            <p:spPr bwMode="auto">
              <a:xfrm>
                <a:off x="3916930" y="2468950"/>
                <a:ext cx="6134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8A5F-4F91-AA7B-8398-D42B70F64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6930" y="2468950"/>
                <a:ext cx="613410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125FAC-A5CF-ECA0-C616-DF87EECC794C}"/>
                  </a:ext>
                </a:extLst>
              </p:cNvPr>
              <p:cNvSpPr txBox="1"/>
              <p:nvPr/>
            </p:nvSpPr>
            <p:spPr bwMode="auto">
              <a:xfrm>
                <a:off x="3942189" y="4566252"/>
                <a:ext cx="613410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125FAC-A5CF-ECA0-C616-DF87EECC7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2189" y="4566252"/>
                <a:ext cx="613410" cy="738664"/>
              </a:xfrm>
              <a:prstGeom prst="rect">
                <a:avLst/>
              </a:prstGeom>
              <a:blipFill>
                <a:blip r:embed="rId6"/>
                <a:stretch>
                  <a:fillRect b="-33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pot with vegetables coming out of it&#10;&#10;Description automatically generated">
            <a:extLst>
              <a:ext uri="{FF2B5EF4-FFF2-40B4-BE49-F238E27FC236}">
                <a16:creationId xmlns:a16="http://schemas.microsoft.com/office/drawing/2014/main" id="{1D8924FF-2FCC-2C22-4ED9-F9C689E48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2" t="31001" r="54425" b="54556"/>
          <a:stretch/>
        </p:blipFill>
        <p:spPr>
          <a:xfrm>
            <a:off x="3897079" y="3972710"/>
            <a:ext cx="592617" cy="592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6A7C13-8799-375D-60E7-51D9F6A55651}"/>
                  </a:ext>
                </a:extLst>
              </p:cNvPr>
              <p:cNvSpPr txBox="1"/>
              <p:nvPr/>
            </p:nvSpPr>
            <p:spPr bwMode="auto">
              <a:xfrm>
                <a:off x="3907475" y="3617313"/>
                <a:ext cx="6134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6A7C13-8799-375D-60E7-51D9F6A55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7475" y="3617313"/>
                <a:ext cx="613410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A pot over a campfire&#10;&#10;Description automatically generated">
            <a:extLst>
              <a:ext uri="{FF2B5EF4-FFF2-40B4-BE49-F238E27FC236}">
                <a16:creationId xmlns:a16="http://schemas.microsoft.com/office/drawing/2014/main" id="{0E5B75A6-6B9B-D7C3-4CAB-611862E636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"/>
          <a:stretch/>
        </p:blipFill>
        <p:spPr>
          <a:xfrm>
            <a:off x="5155228" y="2860463"/>
            <a:ext cx="1275657" cy="1330665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5CA7D771-8A24-3E24-DC6E-D48564AE6639}"/>
              </a:ext>
            </a:extLst>
          </p:cNvPr>
          <p:cNvSpPr/>
          <p:nvPr/>
        </p:nvSpPr>
        <p:spPr>
          <a:xfrm>
            <a:off x="5223590" y="2378107"/>
            <a:ext cx="1224136" cy="3932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logo of a pot with a spoon and a ladle&#10;&#10;Description automatically generated">
            <a:extLst>
              <a:ext uri="{FF2B5EF4-FFF2-40B4-BE49-F238E27FC236}">
                <a16:creationId xmlns:a16="http://schemas.microsoft.com/office/drawing/2014/main" id="{7A9867A6-0334-A1D5-4BC0-186F88CDB1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781800" y="1676400"/>
            <a:ext cx="2230161" cy="2535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F0E054-F9B5-7B38-1253-1C1E992A3084}"/>
                  </a:ext>
                </a:extLst>
              </p:cNvPr>
              <p:cNvSpPr txBox="1"/>
              <p:nvPr/>
            </p:nvSpPr>
            <p:spPr bwMode="auto">
              <a:xfrm>
                <a:off x="4825759" y="490295"/>
                <a:ext cx="418620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chemeClr val="tx1"/>
                    </a:solidFill>
                  </a:rPr>
                  <a:t>各個配料按分離烹煮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F0E054-F9B5-7B38-1253-1C1E992A3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5759" y="490295"/>
                <a:ext cx="4186201" cy="369332"/>
              </a:xfrm>
              <a:prstGeom prst="rect">
                <a:avLst/>
              </a:prstGeom>
              <a:blipFill>
                <a:blip r:embed="rId9"/>
                <a:stretch>
                  <a:fillRect l="-151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6CDE635-B60F-8C7C-2785-03AE025FB762}"/>
              </a:ext>
            </a:extLst>
          </p:cNvPr>
          <p:cNvSpPr txBox="1"/>
          <p:nvPr/>
        </p:nvSpPr>
        <p:spPr bwMode="auto">
          <a:xfrm>
            <a:off x="4825760" y="932825"/>
            <a:ext cx="36249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/>
              <a:t>各自演化後，最後合體！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283583-254B-B72B-9AA8-A72160EB0CB4}"/>
                  </a:ext>
                </a:extLst>
              </p:cNvPr>
              <p:cNvSpPr txBox="1"/>
              <p:nvPr/>
            </p:nvSpPr>
            <p:spPr bwMode="auto">
              <a:xfrm>
                <a:off x="253760" y="490295"/>
                <a:ext cx="357712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chemeClr val="tx1"/>
                    </a:solidFill>
                  </a:rPr>
                  <a:t>起始各個配料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依配方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收集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283583-254B-B72B-9AA8-A72160EB0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760" y="490295"/>
                <a:ext cx="3577129" cy="369332"/>
              </a:xfrm>
              <a:prstGeom prst="rect">
                <a:avLst/>
              </a:prstGeom>
              <a:blipFill>
                <a:blip r:embed="rId10"/>
                <a:stretch>
                  <a:fillRect l="-177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5">
                <a:extLst>
                  <a:ext uri="{FF2B5EF4-FFF2-40B4-BE49-F238E27FC236}">
                    <a16:creationId xmlns:a16="http://schemas.microsoft.com/office/drawing/2014/main" id="{6EE8A4E2-BDCC-3B61-E1C1-28C8F660FE93}"/>
                  </a:ext>
                </a:extLst>
              </p:cNvPr>
              <p:cNvSpPr txBox="1"/>
              <p:nvPr/>
            </p:nvSpPr>
            <p:spPr bwMode="auto">
              <a:xfrm>
                <a:off x="649296" y="5287675"/>
                <a:ext cx="5423023" cy="84766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19" name="文字方塊 15">
                <a:extLst>
                  <a:ext uri="{FF2B5EF4-FFF2-40B4-BE49-F238E27FC236}">
                    <a16:creationId xmlns:a16="http://schemas.microsoft.com/office/drawing/2014/main" id="{6EE8A4E2-BDCC-3B61-E1C1-28C8F660F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296" y="5287675"/>
                <a:ext cx="5423023" cy="847668"/>
              </a:xfrm>
              <a:prstGeom prst="rect">
                <a:avLst/>
              </a:prstGeom>
              <a:blipFill>
                <a:blip r:embed="rId11"/>
                <a:stretch>
                  <a:fillRect t="-101493" b="-1567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01362F1-C2AF-1788-E11B-4D320983FDA1}"/>
              </a:ext>
            </a:extLst>
          </p:cNvPr>
          <p:cNvSpPr txBox="1"/>
          <p:nvPr/>
        </p:nvSpPr>
        <p:spPr>
          <a:xfrm>
            <a:off x="574345" y="6153875"/>
            <a:ext cx="721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這樣的波函數顯然既滿足波方程式，又滿足起始條件，就是唯一解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855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4B18D5E-41EF-676D-96EB-A2AA0300AAF3}"/>
              </a:ext>
            </a:extLst>
          </p:cNvPr>
          <p:cNvSpPr/>
          <p:nvPr/>
        </p:nvSpPr>
        <p:spPr>
          <a:xfrm>
            <a:off x="5564940" y="434415"/>
            <a:ext cx="3579060" cy="19948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C5709-9080-5101-0C8E-26E9430DBD01}"/>
              </a:ext>
            </a:extLst>
          </p:cNvPr>
          <p:cNvSpPr txBox="1"/>
          <p:nvPr/>
        </p:nvSpPr>
        <p:spPr>
          <a:xfrm>
            <a:off x="626407" y="463513"/>
            <a:ext cx="604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以兩端固定弦為例，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一般解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5">
                <a:extLst>
                  <a:ext uri="{FF2B5EF4-FFF2-40B4-BE49-F238E27FC236}">
                    <a16:creationId xmlns:a16="http://schemas.microsoft.com/office/drawing/2014/main" id="{48FED79C-BD95-3909-95EB-6007F6934BC3}"/>
                  </a:ext>
                </a:extLst>
              </p:cNvPr>
              <p:cNvSpPr txBox="1"/>
              <p:nvPr/>
            </p:nvSpPr>
            <p:spPr bwMode="auto">
              <a:xfrm>
                <a:off x="689839" y="2312822"/>
                <a:ext cx="181139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,0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15">
                <a:extLst>
                  <a:ext uri="{FF2B5EF4-FFF2-40B4-BE49-F238E27FC236}">
                    <a16:creationId xmlns:a16="http://schemas.microsoft.com/office/drawing/2014/main" id="{48FED79C-BD95-3909-95EB-6007F6934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839" y="2312822"/>
                <a:ext cx="1811393" cy="369332"/>
              </a:xfrm>
              <a:prstGeom prst="rect">
                <a:avLst/>
              </a:prstGeom>
              <a:blipFill>
                <a:blip r:embed="rId2"/>
                <a:stretch>
                  <a:fillRect b="-16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5">
                <a:extLst>
                  <a:ext uri="{FF2B5EF4-FFF2-40B4-BE49-F238E27FC236}">
                    <a16:creationId xmlns:a16="http://schemas.microsoft.com/office/drawing/2014/main" id="{026DA4D5-FB6A-432D-7EEC-354D408D8985}"/>
                  </a:ext>
                </a:extLst>
              </p:cNvPr>
              <p:cNvSpPr txBox="1"/>
              <p:nvPr/>
            </p:nvSpPr>
            <p:spPr bwMode="auto">
              <a:xfrm>
                <a:off x="2675651" y="2182255"/>
                <a:ext cx="1640962" cy="61901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,0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15">
                <a:extLst>
                  <a:ext uri="{FF2B5EF4-FFF2-40B4-BE49-F238E27FC236}">
                    <a16:creationId xmlns:a16="http://schemas.microsoft.com/office/drawing/2014/main" id="{026DA4D5-FB6A-432D-7EEC-354D408D8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5651" y="2182255"/>
                <a:ext cx="1640962" cy="619016"/>
              </a:xfrm>
              <a:prstGeom prst="rect">
                <a:avLst/>
              </a:prstGeom>
              <a:blipFill>
                <a:blip r:embed="rId3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1632675-C2AA-8F8E-DF40-BCB7B6172DD6}"/>
              </a:ext>
            </a:extLst>
          </p:cNvPr>
          <p:cNvSpPr txBox="1"/>
          <p:nvPr/>
        </p:nvSpPr>
        <p:spPr>
          <a:xfrm>
            <a:off x="615283" y="1824374"/>
            <a:ext cx="4787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係數由起始條件決定：例如鋸齒狀起始條件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5">
                <a:extLst>
                  <a:ext uri="{FF2B5EF4-FFF2-40B4-BE49-F238E27FC236}">
                    <a16:creationId xmlns:a16="http://schemas.microsoft.com/office/drawing/2014/main" id="{BA047876-FF20-9745-563D-C05C229876DE}"/>
                  </a:ext>
                </a:extLst>
              </p:cNvPr>
              <p:cNvSpPr txBox="1"/>
              <p:nvPr/>
            </p:nvSpPr>
            <p:spPr bwMode="auto">
              <a:xfrm>
                <a:off x="698421" y="3185651"/>
                <a:ext cx="2917850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5">
                <a:extLst>
                  <a:ext uri="{FF2B5EF4-FFF2-40B4-BE49-F238E27FC236}">
                    <a16:creationId xmlns:a16="http://schemas.microsoft.com/office/drawing/2014/main" id="{BA047876-FF20-9745-563D-C05C22987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421" y="3185651"/>
                <a:ext cx="2917850" cy="847604"/>
              </a:xfrm>
              <a:prstGeom prst="rect">
                <a:avLst/>
              </a:prstGeom>
              <a:blipFill>
                <a:blip r:embed="rId4"/>
                <a:stretch>
                  <a:fillRect t="-101493" b="-1552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5">
                <a:extLst>
                  <a:ext uri="{FF2B5EF4-FFF2-40B4-BE49-F238E27FC236}">
                    <a16:creationId xmlns:a16="http://schemas.microsoft.com/office/drawing/2014/main" id="{88585E8A-CDA4-D727-64C9-CB3058F1E86A}"/>
                  </a:ext>
                </a:extLst>
              </p:cNvPr>
              <p:cNvSpPr txBox="1"/>
              <p:nvPr/>
            </p:nvSpPr>
            <p:spPr bwMode="auto">
              <a:xfrm>
                <a:off x="652348" y="895005"/>
                <a:ext cx="5208040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15">
                <a:extLst>
                  <a:ext uri="{FF2B5EF4-FFF2-40B4-BE49-F238E27FC236}">
                    <a16:creationId xmlns:a16="http://schemas.microsoft.com/office/drawing/2014/main" id="{88585E8A-CDA4-D727-64C9-CB3058F1E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348" y="895005"/>
                <a:ext cx="5208040" cy="847604"/>
              </a:xfrm>
              <a:prstGeom prst="rect">
                <a:avLst/>
              </a:prstGeom>
              <a:blipFill>
                <a:blip r:embed="rId5"/>
                <a:stretch>
                  <a:fillRect t="-100000" b="-1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5E1D37-1ED2-6299-B481-DCA16A98934C}"/>
                  </a:ext>
                </a:extLst>
              </p:cNvPr>
              <p:cNvSpPr txBox="1"/>
              <p:nvPr/>
            </p:nvSpPr>
            <p:spPr>
              <a:xfrm>
                <a:off x="645235" y="3947523"/>
                <a:ext cx="8271382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這是將起始條件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分解為本徵函數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zh-TW" alt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den>
                        </m:f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的線性組合的無限級數。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5E1D37-1ED2-6299-B481-DCA16A989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35" y="3947523"/>
                <a:ext cx="8271382" cy="506870"/>
              </a:xfrm>
              <a:prstGeom prst="rect">
                <a:avLst/>
              </a:prstGeom>
              <a:blipFill>
                <a:blip r:embed="rId6"/>
                <a:stretch>
                  <a:fillRect l="-613" r="-613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5">
                <a:extLst>
                  <a:ext uri="{FF2B5EF4-FFF2-40B4-BE49-F238E27FC236}">
                    <a16:creationId xmlns:a16="http://schemas.microsoft.com/office/drawing/2014/main" id="{BEFDF962-8EA8-EF8F-7163-F5722BE692BA}"/>
                  </a:ext>
                </a:extLst>
              </p:cNvPr>
              <p:cNvSpPr txBox="1"/>
              <p:nvPr/>
            </p:nvSpPr>
            <p:spPr bwMode="auto">
              <a:xfrm>
                <a:off x="698421" y="4749353"/>
                <a:ext cx="2952796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15">
                <a:extLst>
                  <a:ext uri="{FF2B5EF4-FFF2-40B4-BE49-F238E27FC236}">
                    <a16:creationId xmlns:a16="http://schemas.microsoft.com/office/drawing/2014/main" id="{BEFDF962-8EA8-EF8F-7163-F5722BE69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421" y="4749353"/>
                <a:ext cx="2952796" cy="847604"/>
              </a:xfrm>
              <a:prstGeom prst="rect">
                <a:avLst/>
              </a:prstGeom>
              <a:blipFill>
                <a:blip r:embed="rId7"/>
                <a:stretch>
                  <a:fillRect l="-9871" t="-98529" b="-1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708FF35-52D6-412B-1A81-EDA09D2316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4940" y="798171"/>
            <a:ext cx="3579060" cy="1333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5">
                <a:extLst>
                  <a:ext uri="{FF2B5EF4-FFF2-40B4-BE49-F238E27FC236}">
                    <a16:creationId xmlns:a16="http://schemas.microsoft.com/office/drawing/2014/main" id="{1044126A-32CA-F990-2D3E-F74EF3A9C355}"/>
                  </a:ext>
                </a:extLst>
              </p:cNvPr>
              <p:cNvSpPr txBox="1"/>
              <p:nvPr/>
            </p:nvSpPr>
            <p:spPr bwMode="auto">
              <a:xfrm>
                <a:off x="5564940" y="505312"/>
                <a:ext cx="740010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6" name="文字方塊 15">
                <a:extLst>
                  <a:ext uri="{FF2B5EF4-FFF2-40B4-BE49-F238E27FC236}">
                    <a16:creationId xmlns:a16="http://schemas.microsoft.com/office/drawing/2014/main" id="{1044126A-32CA-F990-2D3E-F74EF3A9C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4940" y="505312"/>
                <a:ext cx="740010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5">
                <a:extLst>
                  <a:ext uri="{FF2B5EF4-FFF2-40B4-BE49-F238E27FC236}">
                    <a16:creationId xmlns:a16="http://schemas.microsoft.com/office/drawing/2014/main" id="{641E06FE-8B99-84A4-25B8-590F84BC4E89}"/>
                  </a:ext>
                </a:extLst>
              </p:cNvPr>
              <p:cNvSpPr txBox="1"/>
              <p:nvPr/>
            </p:nvSpPr>
            <p:spPr bwMode="auto">
              <a:xfrm>
                <a:off x="8553592" y="2074700"/>
                <a:ext cx="571823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2" name="文字方塊 15">
                <a:extLst>
                  <a:ext uri="{FF2B5EF4-FFF2-40B4-BE49-F238E27FC236}">
                    <a16:creationId xmlns:a16="http://schemas.microsoft.com/office/drawing/2014/main" id="{641E06FE-8B99-84A4-25B8-590F84BC4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53592" y="2074700"/>
                <a:ext cx="571823" cy="338554"/>
              </a:xfrm>
              <a:prstGeom prst="rect">
                <a:avLst/>
              </a:prstGeom>
              <a:blipFill>
                <a:blip r:embed="rId10"/>
                <a:stretch>
                  <a:fillRect b="-10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E330D2-DC7F-9310-C323-10FF0113F195}"/>
                  </a:ext>
                </a:extLst>
              </p:cNvPr>
              <p:cNvSpPr txBox="1"/>
              <p:nvPr/>
            </p:nvSpPr>
            <p:spPr>
              <a:xfrm>
                <a:off x="689839" y="2818514"/>
                <a:ext cx="502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代入第一式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餘弦為一，正弦為零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E330D2-DC7F-9310-C323-10FF0113F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39" y="2818514"/>
                <a:ext cx="5029200" cy="369332"/>
              </a:xfrm>
              <a:prstGeom prst="rect">
                <a:avLst/>
              </a:prstGeom>
              <a:blipFill>
                <a:blip r:embed="rId11"/>
                <a:stretch>
                  <a:fillRect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3B4AE1-F3B9-EF14-FEC7-C26C2C86C02C}"/>
                  </a:ext>
                </a:extLst>
              </p:cNvPr>
              <p:cNvSpPr txBox="1"/>
              <p:nvPr/>
            </p:nvSpPr>
            <p:spPr>
              <a:xfrm>
                <a:off x="689839" y="4357669"/>
                <a:ext cx="502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3B4AE1-F3B9-EF14-FEC7-C26C2C86C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39" y="4357669"/>
                <a:ext cx="5029200" cy="369332"/>
              </a:xfrm>
              <a:prstGeom prst="rect">
                <a:avLst/>
              </a:prstGeom>
              <a:blipFill>
                <a:blip r:embed="rId13"/>
                <a:stretch>
                  <a:fillRect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5">
                <a:extLst>
                  <a:ext uri="{FF2B5EF4-FFF2-40B4-BE49-F238E27FC236}">
                    <a16:creationId xmlns:a16="http://schemas.microsoft.com/office/drawing/2014/main" id="{D24AD2C7-C897-840D-C9F2-30D5E2564565}"/>
                  </a:ext>
                </a:extLst>
              </p:cNvPr>
              <p:cNvSpPr txBox="1"/>
              <p:nvPr/>
            </p:nvSpPr>
            <p:spPr bwMode="auto">
              <a:xfrm>
                <a:off x="3929237" y="4997479"/>
                <a:ext cx="931858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15">
                <a:extLst>
                  <a:ext uri="{FF2B5EF4-FFF2-40B4-BE49-F238E27FC236}">
                    <a16:creationId xmlns:a16="http://schemas.microsoft.com/office/drawing/2014/main" id="{D24AD2C7-C897-840D-C9F2-30D5E2564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9237" y="4997479"/>
                <a:ext cx="93185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1">
                <a:extLst>
                  <a:ext uri="{FF2B5EF4-FFF2-40B4-BE49-F238E27FC236}">
                    <a16:creationId xmlns:a16="http://schemas.microsoft.com/office/drawing/2014/main" id="{01306B0C-8FCB-C18E-89E5-8549B0AEB57F}"/>
                  </a:ext>
                </a:extLst>
              </p:cNvPr>
              <p:cNvSpPr/>
              <p:nvPr/>
            </p:nvSpPr>
            <p:spPr>
              <a:xfrm>
                <a:off x="3968716" y="3277556"/>
                <a:ext cx="1878335" cy="62991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𝐿</m:t>
                          </m:r>
                        </m:e>
                      </m:ra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9" name="矩形 11">
                <a:extLst>
                  <a:ext uri="{FF2B5EF4-FFF2-40B4-BE49-F238E27FC236}">
                    <a16:creationId xmlns:a16="http://schemas.microsoft.com/office/drawing/2014/main" id="{01306B0C-8FCB-C18E-89E5-8549B0AEB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16" y="3277556"/>
                <a:ext cx="1878335" cy="629916"/>
              </a:xfrm>
              <a:prstGeom prst="rect">
                <a:avLst/>
              </a:prstGeom>
              <a:blipFill>
                <a:blip r:embed="rId1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5">
                <a:extLst>
                  <a:ext uri="{FF2B5EF4-FFF2-40B4-BE49-F238E27FC236}">
                    <a16:creationId xmlns:a16="http://schemas.microsoft.com/office/drawing/2014/main" id="{7A0EAFAB-6619-E6DD-D1CB-C4C63D6D3B16}"/>
                  </a:ext>
                </a:extLst>
              </p:cNvPr>
              <p:cNvSpPr txBox="1"/>
              <p:nvPr/>
            </p:nvSpPr>
            <p:spPr bwMode="auto">
              <a:xfrm>
                <a:off x="667707" y="5867435"/>
                <a:ext cx="4639732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𝐿</m:t>
                              </m:r>
                            </m:e>
                          </m:rad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20" name="文字方塊 15">
                <a:extLst>
                  <a:ext uri="{FF2B5EF4-FFF2-40B4-BE49-F238E27FC236}">
                    <a16:creationId xmlns:a16="http://schemas.microsoft.com/office/drawing/2014/main" id="{7A0EAFAB-6619-E6DD-D1CB-C4C63D6D3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707" y="5867435"/>
                <a:ext cx="4639732" cy="847604"/>
              </a:xfrm>
              <a:prstGeom prst="rect">
                <a:avLst/>
              </a:prstGeom>
              <a:blipFill>
                <a:blip r:embed="rId16"/>
                <a:stretch>
                  <a:fillRect t="-101493" b="-1552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17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5" grpId="0" animBg="1"/>
      <p:bldP spid="7" grpId="0"/>
      <p:bldP spid="8" grpId="0" animBg="1"/>
      <p:bldP spid="10" grpId="0"/>
      <p:bldP spid="11" grpId="0" animBg="1"/>
      <p:bldP spid="6" grpId="0" animBg="1"/>
      <p:bldP spid="12" grpId="0" animBg="1"/>
      <p:bldP spid="14" grpId="0"/>
      <p:bldP spid="18" grpId="0"/>
      <p:bldP spid="15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at, black, sitting&#10;&#10;Description automatically generated">
            <a:extLst>
              <a:ext uri="{FF2B5EF4-FFF2-40B4-BE49-F238E27FC236}">
                <a16:creationId xmlns:a16="http://schemas.microsoft.com/office/drawing/2014/main" id="{D08A5DDF-28A1-B2DE-129C-5C928F193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4664"/>
            <a:ext cx="4536504" cy="58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2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5BD9C4-2ACC-BD3E-A3C9-FB9A6D1EDF4D}"/>
                  </a:ext>
                </a:extLst>
              </p:cNvPr>
              <p:cNvSpPr txBox="1"/>
              <p:nvPr/>
            </p:nvSpPr>
            <p:spPr bwMode="auto">
              <a:xfrm>
                <a:off x="1403648" y="1484784"/>
                <a:ext cx="352839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以上適用於任何位能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5BD9C4-2ACC-BD3E-A3C9-FB9A6D1E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1484784"/>
                <a:ext cx="3528392" cy="369332"/>
              </a:xfrm>
              <a:prstGeom prst="rect">
                <a:avLst/>
              </a:prstGeom>
              <a:blipFill>
                <a:blip r:embed="rId2"/>
                <a:stretch>
                  <a:fillRect l="-1434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358CAFA-C7CD-BE0A-1E09-4BB8C7D55A12}"/>
              </a:ext>
            </a:extLst>
          </p:cNvPr>
          <p:cNvSpPr txBox="1"/>
          <p:nvPr/>
        </p:nvSpPr>
        <p:spPr bwMode="auto">
          <a:xfrm>
            <a:off x="1400694" y="1988840"/>
            <a:ext cx="4824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薛丁格波的系統如同古典波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99FC41-7092-B11E-D22A-EBDE0232B0DC}"/>
              </a:ext>
            </a:extLst>
          </p:cNvPr>
          <p:cNvSpPr txBox="1"/>
          <p:nvPr/>
        </p:nvSpPr>
        <p:spPr bwMode="auto">
          <a:xfrm>
            <a:off x="1400694" y="2492896"/>
            <a:ext cx="6768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它有一系列如同簡諧運動的模式解，在這裡通常稱定態解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E1AE9E-3930-7B18-4482-B76706FCF89C}"/>
                  </a:ext>
                </a:extLst>
              </p:cNvPr>
              <p:cNvSpPr txBox="1"/>
              <p:nvPr/>
            </p:nvSpPr>
            <p:spPr bwMode="auto">
              <a:xfrm>
                <a:off x="1331184" y="3861048"/>
                <a:ext cx="7200800" cy="533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當然我們也可以要求位能</a:t>
                </a:r>
                <a14:m>
                  <m:oMath xmlns:m="http://schemas.openxmlformats.org/officeDocument/2006/math">
                    <m:r>
                      <a:rPr lang="en-US" i="1"/>
                      <m:t>𝑉</m:t>
                    </m:r>
                    <m:d>
                      <m:dPr>
                        <m:ctrlPr>
                          <a:rPr lang="en-GB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</m:t>
                    </m:r>
                    <m:f>
                      <m:fPr>
                        <m:ctrlPr>
                          <a:rPr lang="en-GB" i="1"/>
                        </m:ctrlPr>
                      </m:fPr>
                      <m:num>
                        <m:sSup>
                          <m:sSupPr>
                            <m:ctrlPr>
                              <a:rPr lang="en-GB" i="1"/>
                            </m:ctrlPr>
                          </m:sSupPr>
                          <m:e>
                            <m:r>
                              <a:rPr lang="en-US" i="1"/>
                              <m:t>ℏ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2</m:t>
                        </m:r>
                        <m:r>
                          <a:rPr lang="en-US" i="1"/>
                          <m:t>𝑚</m:t>
                        </m:r>
                      </m:den>
                    </m:f>
                    <m:sSup>
                      <m:sSupPr>
                        <m:ctrlPr>
                          <a:rPr lang="en-GB" i="1"/>
                        </m:ctrlPr>
                      </m:sSupPr>
                      <m:e>
                        <m:r>
                          <a:rPr lang="en-US" i="1"/>
                          <m:t>𝛼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sSup>
                      <m:sSupPr>
                        <m:ctrlPr>
                          <a:rPr lang="en-GB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就是彈力位能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E1AE9E-3930-7B18-4482-B76706FCF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184" y="3861048"/>
                <a:ext cx="7200800" cy="533672"/>
              </a:xfrm>
              <a:prstGeom prst="rect">
                <a:avLst/>
              </a:prstGeom>
              <a:blipFill>
                <a:blip r:embed="rId3"/>
                <a:stretch>
                  <a:fillRect l="-704" b="-227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4129B06-6898-8B15-37EA-335D68AB7933}"/>
              </a:ext>
            </a:extLst>
          </p:cNvPr>
          <p:cNvSpPr txBox="1"/>
          <p:nvPr/>
        </p:nvSpPr>
        <p:spPr bwMode="auto">
          <a:xfrm>
            <a:off x="1386940" y="4475152"/>
            <a:ext cx="67825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這樣的電子波就叫量子簡諧振盪器，或簡稱量子彈簧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752B16C4-1B14-B8CF-709A-3296CF44C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888"/>
            <a:ext cx="7772400" cy="1843610"/>
          </a:xfrm>
          <a:prstGeom prst="rect">
            <a:avLst/>
          </a:prstGeom>
        </p:spPr>
      </p:pic>
      <p:pic>
        <p:nvPicPr>
          <p:cNvPr id="7" name="Picture 6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69F223CC-0D4A-6BD3-84EE-52B7ECA32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82154"/>
            <a:ext cx="7056784" cy="51027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34D0B8-D613-CEA1-A3C1-6902D7BE90B7}"/>
              </a:ext>
            </a:extLst>
          </p:cNvPr>
          <p:cNvSpPr txBox="1"/>
          <p:nvPr/>
        </p:nvSpPr>
        <p:spPr bwMode="auto">
          <a:xfrm>
            <a:off x="2753648" y="3501008"/>
            <a:ext cx="5580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這是常微分方程式，也是本徵值方程式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CF5573-51BD-74D0-784E-00F4D9723DB1}"/>
              </a:ext>
            </a:extLst>
          </p:cNvPr>
          <p:cNvSpPr txBox="1"/>
          <p:nvPr/>
        </p:nvSpPr>
        <p:spPr bwMode="auto">
          <a:xfrm>
            <a:off x="2753648" y="3813399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專業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Sturm-Liouville eigenfunction problem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7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41AE8-E471-9292-52AB-6FEEE8DF5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1958975"/>
            <a:ext cx="7772400" cy="1470025"/>
          </a:xfrm>
        </p:spPr>
        <p:txBody>
          <a:bodyPr/>
          <a:lstStyle/>
          <a:p>
            <a:r>
              <a:rPr lang="en-US" sz="3600" dirty="0" err="1">
                <a:latin typeface="PMingLiU" panose="02020500000000000000" pitchFamily="18" charset="-120"/>
                <a:ea typeface="PMingLiU" panose="02020500000000000000" pitchFamily="18" charset="-120"/>
              </a:rPr>
              <a:t>前情提要</a:t>
            </a:r>
            <a:endParaRPr lang="en-US" sz="36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79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0911C-5B8E-AF9B-7A6C-1CBB27C36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78BFC410-DC76-847D-25A2-D0083EAC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800" y="539138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簡諧運動的運動方程式</a:t>
            </a:r>
          </a:p>
        </p:txBody>
      </p:sp>
      <p:pic>
        <p:nvPicPr>
          <p:cNvPr id="10" name="Picture 55" descr="\\psf\Dropbox\Documents\課程\Halliday10E\Image Gallery\CH15\halliday_10e_fig_15_07.jpg">
            <a:extLst>
              <a:ext uri="{FF2B5EF4-FFF2-40B4-BE49-F238E27FC236}">
                <a16:creationId xmlns:a16="http://schemas.microsoft.com/office/drawing/2014/main" id="{936A897E-4E8E-94D1-FDC8-1A2AD0BE2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1"/>
          <a:stretch/>
        </p:blipFill>
        <p:spPr bwMode="auto">
          <a:xfrm>
            <a:off x="2545043" y="997698"/>
            <a:ext cx="3252193" cy="19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B0E440E-6F7F-C6F7-704D-9249CD8DB0D2}"/>
                  </a:ext>
                </a:extLst>
              </p:cNvPr>
              <p:cNvSpPr txBox="1"/>
              <p:nvPr/>
            </p:nvSpPr>
            <p:spPr bwMode="auto">
              <a:xfrm>
                <a:off x="2546792" y="3071461"/>
                <a:ext cx="939360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8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kumimoji="1" lang="zh-TW" altLang="en-US" sz="1800" i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C8DC66A-8B3F-E844-89C9-815BDDE79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6792" y="3071461"/>
                <a:ext cx="939360" cy="276999"/>
              </a:xfrm>
              <a:prstGeom prst="rect">
                <a:avLst/>
              </a:prstGeom>
              <a:blipFill>
                <a:blip r:embed="rId3"/>
                <a:stretch>
                  <a:fillRect l="-5333" r="-4000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1638EB1-11CE-B380-5683-0AB3EA8C6B4D}"/>
                  </a:ext>
                </a:extLst>
              </p:cNvPr>
              <p:cNvSpPr txBox="1"/>
              <p:nvPr/>
            </p:nvSpPr>
            <p:spPr bwMode="auto">
              <a:xfrm>
                <a:off x="2534612" y="3520353"/>
                <a:ext cx="1736305" cy="55579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1638EB1-11CE-B380-5683-0AB3EA8C6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4612" y="3520353"/>
                <a:ext cx="1736305" cy="555793"/>
              </a:xfrm>
              <a:prstGeom prst="rect">
                <a:avLst/>
              </a:prstGeom>
              <a:blipFill>
                <a:blip r:embed="rId4"/>
                <a:stretch>
                  <a:fillRect b="-108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196598E2-586B-C7DB-F667-139C26429EB9}"/>
                  </a:ext>
                </a:extLst>
              </p:cNvPr>
              <p:cNvSpPr txBox="1"/>
              <p:nvPr/>
            </p:nvSpPr>
            <p:spPr bwMode="auto">
              <a:xfrm>
                <a:off x="4755691" y="3373390"/>
                <a:ext cx="905311" cy="81836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196598E2-586B-C7DB-F667-139C26429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5691" y="3373390"/>
                <a:ext cx="905311" cy="818366"/>
              </a:xfrm>
              <a:prstGeom prst="rect">
                <a:avLst/>
              </a:prstGeom>
              <a:blipFill>
                <a:blip r:embed="rId5"/>
                <a:stretch>
                  <a:fillRect l="-2778" r="-27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047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E18DA-6564-8F31-AE81-E6A8C929F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2D9EBE5E-7224-A1B0-6744-D9D80E19F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44" name="矩形 3">
                <a:extLst>
                  <a:ext uri="{FF2B5EF4-FFF2-40B4-BE49-F238E27FC236}">
                    <a16:creationId xmlns:a16="http://schemas.microsoft.com/office/drawing/2014/main" id="{46A0020F-7799-400D-A672-865C34A90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6222" y="1808588"/>
                <a:ext cx="457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首先將這個式子裡的</a:t>
                </a:r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1800" dirty="0"/>
                  <a:t> </a:t>
                </a:r>
                <a:r>
                  <a:rPr lang="zh-TW" altLang="en-US" sz="1800" dirty="0"/>
                  <a:t>推廣為一個複數</a:t>
                </a:r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13824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6222" y="1808588"/>
                <a:ext cx="4572000" cy="369332"/>
              </a:xfrm>
              <a:prstGeom prst="rect">
                <a:avLst/>
              </a:prstGeom>
              <a:blipFill>
                <a:blip r:embed="rId2"/>
                <a:stretch>
                  <a:fillRect l="-110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005" name="Rectangle 4">
            <a:extLst>
              <a:ext uri="{FF2B5EF4-FFF2-40B4-BE49-F238E27FC236}">
                <a16:creationId xmlns:a16="http://schemas.microsoft.com/office/drawing/2014/main" id="{B87C44E1-38C5-A24A-E225-7823BE658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47" name="矩形 6">
                <a:extLst>
                  <a:ext uri="{FF2B5EF4-FFF2-40B4-BE49-F238E27FC236}">
                    <a16:creationId xmlns:a16="http://schemas.microsoft.com/office/drawing/2014/main" id="{8D196D86-5818-983F-B558-AC5795203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316" y="4133268"/>
                <a:ext cx="78236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因為方程式是線性的，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的實數部與虛數部也同時滿足原來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滿足的方程式！</a:t>
                </a:r>
              </a:p>
            </p:txBody>
          </p:sp>
        </mc:Choice>
        <mc:Fallback xmlns="">
          <p:sp>
            <p:nvSpPr>
              <p:cNvPr id="13824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0316" y="4133268"/>
                <a:ext cx="7823684" cy="369332"/>
              </a:xfrm>
              <a:prstGeom prst="rect">
                <a:avLst/>
              </a:prstGeom>
              <a:blipFill>
                <a:blip r:embed="rId3"/>
                <a:stretch>
                  <a:fillRect l="-81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008" name="Rectangle 6">
            <a:extLst>
              <a:ext uri="{FF2B5EF4-FFF2-40B4-BE49-F238E27FC236}">
                <a16:creationId xmlns:a16="http://schemas.microsoft.com/office/drawing/2014/main" id="{56D37BFB-AB2B-D101-3680-E22005830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28010" name="Rectangle 8">
            <a:extLst>
              <a:ext uri="{FF2B5EF4-FFF2-40B4-BE49-F238E27FC236}">
                <a16:creationId xmlns:a16="http://schemas.microsoft.com/office/drawing/2014/main" id="{3779434C-5733-04F0-1021-7F5D68AF4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52" name="矩形 11">
                <a:extLst>
                  <a:ext uri="{FF2B5EF4-FFF2-40B4-BE49-F238E27FC236}">
                    <a16:creationId xmlns:a16="http://schemas.microsoft.com/office/drawing/2014/main" id="{B318AD63-6D1E-F60E-CEF7-457FEC07A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044" y="4518339"/>
                <a:ext cx="78236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如果能解出複數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，再取其實數部或虛數部，即可得到原方程式的實數解</a:t>
                </a:r>
                <a:r>
                  <a:rPr lang="en-US" altLang="zh-TW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800" i="1" dirty="0">
                    <a:solidFill>
                      <a:srgbClr val="FF0000"/>
                    </a:solidFill>
                  </a:rPr>
                  <a:t>x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13825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0044" y="4518339"/>
                <a:ext cx="7823684" cy="369332"/>
              </a:xfrm>
              <a:prstGeom prst="rect">
                <a:avLst/>
              </a:prstGeom>
              <a:blipFill>
                <a:blip r:embed="rId4"/>
                <a:stretch>
                  <a:fillRect l="-64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013" name="文字方塊 12">
            <a:extLst>
              <a:ext uri="{FF2B5EF4-FFF2-40B4-BE49-F238E27FC236}">
                <a16:creationId xmlns:a16="http://schemas.microsoft.com/office/drawing/2014/main" id="{4E593B86-84DC-2044-A475-1A25685D0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269" y="616009"/>
            <a:ext cx="511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簡諧振盪器，以複數方法求解：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8A1E023E-EA59-E1DC-3978-76DCCE139D87}"/>
                  </a:ext>
                </a:extLst>
              </p:cNvPr>
              <p:cNvSpPr txBox="1"/>
              <p:nvPr/>
            </p:nvSpPr>
            <p:spPr bwMode="auto">
              <a:xfrm>
                <a:off x="2114353" y="1051041"/>
                <a:ext cx="1735347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8A1E023E-EA59-E1DC-3978-76DCCE139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4353" y="1051041"/>
                <a:ext cx="1735347" cy="648126"/>
              </a:xfrm>
              <a:prstGeom prst="rect">
                <a:avLst/>
              </a:prstGeom>
              <a:blipFill>
                <a:blip r:embed="rId5"/>
                <a:stretch>
                  <a:fillRect b="-57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FCBA860-A1B2-48DF-3B3B-21E93D73C27A}"/>
                  </a:ext>
                </a:extLst>
              </p:cNvPr>
              <p:cNvSpPr txBox="1"/>
              <p:nvPr/>
            </p:nvSpPr>
            <p:spPr bwMode="auto">
              <a:xfrm>
                <a:off x="2082473" y="2234176"/>
                <a:ext cx="1706878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EFCBA860-A1B2-48DF-3B3B-21E93D73C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2473" y="2234176"/>
                <a:ext cx="1706878" cy="648126"/>
              </a:xfrm>
              <a:prstGeom prst="rect">
                <a:avLst/>
              </a:prstGeom>
              <a:blipFill>
                <a:blip r:embed="rId6"/>
                <a:stretch>
                  <a:fillRect b="-37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340838C5-9956-1308-E987-DC0012082652}"/>
                  </a:ext>
                </a:extLst>
              </p:cNvPr>
              <p:cNvSpPr txBox="1"/>
              <p:nvPr/>
            </p:nvSpPr>
            <p:spPr bwMode="auto">
              <a:xfrm>
                <a:off x="1423263" y="4933952"/>
                <a:ext cx="2695994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 b="0" i="0" smtClean="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Re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340838C5-9956-1308-E987-DC0012082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3263" y="4933952"/>
                <a:ext cx="2695994" cy="648126"/>
              </a:xfrm>
              <a:prstGeom prst="rect">
                <a:avLst/>
              </a:prstGeom>
              <a:blipFill>
                <a:blip r:embed="rId7"/>
                <a:stretch>
                  <a:fillRect b="-57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B7CD835-D251-63C9-CA3B-C43B0268BF17}"/>
                  </a:ext>
                </a:extLst>
              </p:cNvPr>
              <p:cNvSpPr txBox="1"/>
              <p:nvPr/>
            </p:nvSpPr>
            <p:spPr bwMode="auto">
              <a:xfrm>
                <a:off x="1423263" y="3409882"/>
                <a:ext cx="4718984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 b="0" i="0" smtClean="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1800" b="0" i="0" smtClean="0"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  <m:r>
                                <a:rPr lang="en-US" altLang="zh-TW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1800" b="0" i="0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Re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Im</m:t>
                          </m:r>
                          <m:r>
                            <a:rPr lang="en-US" altLang="zh-TW" sz="1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B7CD835-D251-63C9-CA3B-C43B0268B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3263" y="3409882"/>
                <a:ext cx="4718984" cy="648126"/>
              </a:xfrm>
              <a:prstGeom prst="rect">
                <a:avLst/>
              </a:prstGeom>
              <a:blipFill>
                <a:blip r:embed="rId8"/>
                <a:stretch>
                  <a:fillRect b="-57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ABB6D77-2BC7-7C97-BF44-C3E6D1DF82E0}"/>
                  </a:ext>
                </a:extLst>
              </p:cNvPr>
              <p:cNvSpPr/>
              <p:nvPr/>
            </p:nvSpPr>
            <p:spPr>
              <a:xfrm>
                <a:off x="1320316" y="2950851"/>
                <a:ext cx="44724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/>
                  <a:t>注意複數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sz="1800" dirty="0"/>
                  <a:t>包含</a:t>
                </a:r>
                <a:r>
                  <a:rPr lang="zh-TW" altLang="en-US" sz="1800" dirty="0"/>
                  <a:t>實數部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>
                        <a:latin typeface="Cambria Math" panose="02040503050406030204" pitchFamily="18" charset="0"/>
                      </a:rPr>
                      <m:t>Re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TW" altLang="en-US" sz="1800" dirty="0"/>
                  <a:t>與虛數部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>
                        <a:latin typeface="Cambria Math" panose="02040503050406030204" pitchFamily="18" charset="0"/>
                      </a:rPr>
                      <m:t>Im</m:t>
                    </m:r>
                    <m:r>
                      <a:rPr lang="en-US" altLang="zh-TW" sz="1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ABB6D77-2BC7-7C97-BF44-C3E6D1DF82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316" y="2950851"/>
                <a:ext cx="4472456" cy="369332"/>
              </a:xfrm>
              <a:prstGeom prst="rect">
                <a:avLst/>
              </a:prstGeom>
              <a:blipFill>
                <a:blip r:embed="rId9"/>
                <a:stretch>
                  <a:fillRect l="-141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55" descr="\\psf\Dropbox\Documents\課程\Halliday10E\Image Gallery\CH15\halliday_10e_fig_15_07.jpg">
            <a:extLst>
              <a:ext uri="{FF2B5EF4-FFF2-40B4-BE49-F238E27FC236}">
                <a16:creationId xmlns:a16="http://schemas.microsoft.com/office/drawing/2014/main" id="{D3803A6B-CEDA-E74A-7E2B-9E8E907A1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1"/>
          <a:stretch/>
        </p:blipFill>
        <p:spPr bwMode="auto">
          <a:xfrm>
            <a:off x="5792772" y="699761"/>
            <a:ext cx="2701065" cy="164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7">
                <a:extLst>
                  <a:ext uri="{FF2B5EF4-FFF2-40B4-BE49-F238E27FC236}">
                    <a16:creationId xmlns:a16="http://schemas.microsoft.com/office/drawing/2014/main" id="{E18BB78C-E9C4-8E8B-42D7-DC64CC8B8152}"/>
                  </a:ext>
                </a:extLst>
              </p:cNvPr>
              <p:cNvSpPr txBox="1"/>
              <p:nvPr/>
            </p:nvSpPr>
            <p:spPr bwMode="auto">
              <a:xfrm>
                <a:off x="1423263" y="5700756"/>
                <a:ext cx="2728055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 b="0" i="0" smtClean="0"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</a:rPr>
                            <m:t>Im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17">
                <a:extLst>
                  <a:ext uri="{FF2B5EF4-FFF2-40B4-BE49-F238E27FC236}">
                    <a16:creationId xmlns:a16="http://schemas.microsoft.com/office/drawing/2014/main" id="{E18BB78C-E9C4-8E8B-42D7-DC64CC8B8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3263" y="5700756"/>
                <a:ext cx="2728055" cy="648126"/>
              </a:xfrm>
              <a:prstGeom prst="rect">
                <a:avLst/>
              </a:prstGeom>
              <a:blipFill>
                <a:blip r:embed="rId12"/>
                <a:stretch>
                  <a:fillRect b="-57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72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  <p:bldP spid="138247" grpId="0"/>
      <p:bldP spid="138252" grpId="0"/>
      <p:bldP spid="17" grpId="0" animBg="1"/>
      <p:bldP spid="18" grpId="0" animBg="1"/>
      <p:bldP spid="19" grpId="0" animBg="1"/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73C31-E13A-A433-5948-C2DBA4229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矩形 1">
            <a:extLst>
              <a:ext uri="{FF2B5EF4-FFF2-40B4-BE49-F238E27FC236}">
                <a16:creationId xmlns:a16="http://schemas.microsoft.com/office/drawing/2014/main" id="{55786201-2F13-6DCE-A270-15AD66A5D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519" y="1169067"/>
            <a:ext cx="5262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如果我們大膽地猜，解正比於一個複數指數函數：</a:t>
            </a: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6D8F874A-804D-6EEB-30B9-6DB591341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29029" name="Rectangle 4">
            <a:extLst>
              <a:ext uri="{FF2B5EF4-FFF2-40B4-BE49-F238E27FC236}">
                <a16:creationId xmlns:a16="http://schemas.microsoft.com/office/drawing/2014/main" id="{6EFF7FA0-CDA9-7B12-3AA8-CF448D1FC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9271" name="向下箭號 6">
            <a:extLst>
              <a:ext uri="{FF2B5EF4-FFF2-40B4-BE49-F238E27FC236}">
                <a16:creationId xmlns:a16="http://schemas.microsoft.com/office/drawing/2014/main" id="{2A840074-4F12-C082-1F50-5EB58C8D8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698" y="1604868"/>
            <a:ext cx="576263" cy="5032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29032" name="Rectangle 6">
            <a:extLst>
              <a:ext uri="{FF2B5EF4-FFF2-40B4-BE49-F238E27FC236}">
                <a16:creationId xmlns:a16="http://schemas.microsoft.com/office/drawing/2014/main" id="{ADB7C264-D112-16EA-BDDE-BA5760608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29034" name="Rectangle 8">
            <a:extLst>
              <a:ext uri="{FF2B5EF4-FFF2-40B4-BE49-F238E27FC236}">
                <a16:creationId xmlns:a16="http://schemas.microsoft.com/office/drawing/2014/main" id="{E6719600-940C-3A5C-0EB7-4BCFAA937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39276" name="向下箭號 11">
            <a:extLst>
              <a:ext uri="{FF2B5EF4-FFF2-40B4-BE49-F238E27FC236}">
                <a16:creationId xmlns:a16="http://schemas.microsoft.com/office/drawing/2014/main" id="{81CECB9D-BCDE-272E-C5A5-AACF423EF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700" y="2797078"/>
            <a:ext cx="576263" cy="5032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39277" name="矩形 12">
            <a:extLst>
              <a:ext uri="{FF2B5EF4-FFF2-40B4-BE49-F238E27FC236}">
                <a16:creationId xmlns:a16="http://schemas.microsoft.com/office/drawing/2014/main" id="{E78D3EC9-D1AF-A055-0E24-8129C9D7A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4005064"/>
            <a:ext cx="75011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原來的微分方程式現在一項對一項地轉化為未知的</a:t>
            </a:r>
            <a:r>
              <a:rPr lang="zh-TW" altLang="en-US" sz="1800" dirty="0">
                <a:solidFill>
                  <a:srgbClr val="FF0000"/>
                </a:solidFill>
                <a:latin typeface="Cambria Math" panose="02040503050406030204" pitchFamily="18" charset="0"/>
              </a:rPr>
              <a:t>𝛼滿足之</a:t>
            </a:r>
            <a:r>
              <a:rPr lang="zh-TW" altLang="en-US" sz="1800" dirty="0">
                <a:solidFill>
                  <a:srgbClr val="FF0000"/>
                </a:solidFill>
              </a:rPr>
              <a:t>代數方程式。</a:t>
            </a:r>
          </a:p>
        </p:txBody>
      </p:sp>
      <p:sp>
        <p:nvSpPr>
          <p:cNvPr id="129038" name="Rectangle 10">
            <a:extLst>
              <a:ext uri="{FF2B5EF4-FFF2-40B4-BE49-F238E27FC236}">
                <a16:creationId xmlns:a16="http://schemas.microsoft.com/office/drawing/2014/main" id="{6B8851F5-497D-E642-68E7-C7DF45B88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29040" name="Rectangle 12">
            <a:extLst>
              <a:ext uri="{FF2B5EF4-FFF2-40B4-BE49-F238E27FC236}">
                <a16:creationId xmlns:a16="http://schemas.microsoft.com/office/drawing/2014/main" id="{5FC9E33B-D5FC-9379-267C-FD38A33E5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AD62F27-6C86-92BD-B49F-F05A3E0341D1}"/>
              </a:ext>
            </a:extLst>
          </p:cNvPr>
          <p:cNvSpPr txBox="1"/>
          <p:nvPr/>
        </p:nvSpPr>
        <p:spPr bwMode="auto">
          <a:xfrm>
            <a:off x="1218943" y="4516577"/>
            <a:ext cx="2808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l-GR" altLang="zh-TW" sz="1800" i="1" dirty="0">
                <a:latin typeface="+mj-lt"/>
              </a:rPr>
              <a:t>α</a:t>
            </a:r>
            <a:r>
              <a:rPr lang="zh-TW" altLang="en-US" sz="1800" i="1" dirty="0"/>
              <a:t> </a:t>
            </a:r>
            <a:r>
              <a:rPr lang="zh-TW" altLang="en-US" sz="1800" dirty="0"/>
              <a:t>可被解出：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1">
                <a:extLst>
                  <a:ext uri="{FF2B5EF4-FFF2-40B4-BE49-F238E27FC236}">
                    <a16:creationId xmlns:a16="http://schemas.microsoft.com/office/drawing/2014/main" id="{9042B24C-82B7-53E9-6DFC-BD7405283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3386" y="1542739"/>
                <a:ext cx="303577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上式所有項都正比於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zh-TW" alt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endParaRPr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矩形 1">
                <a:extLst>
                  <a:ext uri="{FF2B5EF4-FFF2-40B4-BE49-F238E27FC236}">
                    <a16:creationId xmlns:a16="http://schemas.microsoft.com/office/drawing/2014/main" id="{9042B24C-82B7-53E9-6DFC-BD7405283B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3386" y="1542739"/>
                <a:ext cx="3035772" cy="369332"/>
              </a:xfrm>
              <a:prstGeom prst="rect">
                <a:avLst/>
              </a:prstGeom>
              <a:blipFill>
                <a:blip r:embed="rId2"/>
                <a:stretch>
                  <a:fillRect l="-1667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DFA0FF3A-6475-A218-A036-715A240AD631}"/>
                  </a:ext>
                </a:extLst>
              </p:cNvPr>
              <p:cNvSpPr txBox="1"/>
              <p:nvPr/>
            </p:nvSpPr>
            <p:spPr bwMode="auto">
              <a:xfrm>
                <a:off x="1258320" y="442490"/>
                <a:ext cx="1706878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DFA0FF3A-6475-A218-A036-715A240AD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320" y="442490"/>
                <a:ext cx="1706878" cy="648126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DFB3F41A-77CE-3702-6198-C652B274D31C}"/>
                  </a:ext>
                </a:extLst>
              </p:cNvPr>
              <p:cNvSpPr txBox="1"/>
              <p:nvPr/>
            </p:nvSpPr>
            <p:spPr bwMode="auto">
              <a:xfrm>
                <a:off x="6945579" y="1163167"/>
                <a:ext cx="120000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DFB3F41A-77CE-3702-6198-C652B274D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5579" y="1163167"/>
                <a:ext cx="120000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B3AC5B80-7FE9-B57E-7869-2CCF866C8DE6}"/>
                  </a:ext>
                </a:extLst>
              </p:cNvPr>
              <p:cNvSpPr txBox="1"/>
              <p:nvPr/>
            </p:nvSpPr>
            <p:spPr bwMode="auto">
              <a:xfrm>
                <a:off x="6946165" y="1640483"/>
                <a:ext cx="1451488" cy="62555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B3AC5B80-7FE9-B57E-7869-2CCF866C8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6165" y="1640483"/>
                <a:ext cx="1451488" cy="625556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52C6FD51-2791-31FC-01A4-ADD819A99DD1}"/>
                  </a:ext>
                </a:extLst>
              </p:cNvPr>
              <p:cNvSpPr txBox="1"/>
              <p:nvPr/>
            </p:nvSpPr>
            <p:spPr bwMode="auto">
              <a:xfrm>
                <a:off x="1263878" y="2085913"/>
                <a:ext cx="1715854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52C6FD51-2791-31FC-01A4-ADD819A99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3878" y="2085913"/>
                <a:ext cx="17158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73242D74-DA56-79E4-C2F2-7971CD6FF304}"/>
                  </a:ext>
                </a:extLst>
              </p:cNvPr>
              <p:cNvSpPr txBox="1"/>
              <p:nvPr/>
            </p:nvSpPr>
            <p:spPr bwMode="auto">
              <a:xfrm>
                <a:off x="1238313" y="3334012"/>
                <a:ext cx="1483483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73242D74-DA56-79E4-C2F2-7971CD6FF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8313" y="3334012"/>
                <a:ext cx="148348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E33A062D-9559-147B-E28D-59F19B461A22}"/>
                  </a:ext>
                </a:extLst>
              </p:cNvPr>
              <p:cNvSpPr txBox="1"/>
              <p:nvPr/>
            </p:nvSpPr>
            <p:spPr bwMode="auto">
              <a:xfrm>
                <a:off x="1233519" y="4943780"/>
                <a:ext cx="1236429" cy="37561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zh-TW" altLang="en-US" sz="18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E33A062D-9559-147B-E28D-59F19B461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3519" y="4943780"/>
                <a:ext cx="1236429" cy="375616"/>
              </a:xfrm>
              <a:prstGeom prst="rect">
                <a:avLst/>
              </a:prstGeom>
              <a:blipFill>
                <a:blip r:embed="rId8"/>
                <a:stretch>
                  <a:fillRect b="-32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">
                <a:extLst>
                  <a:ext uri="{FF2B5EF4-FFF2-40B4-BE49-F238E27FC236}">
                    <a16:creationId xmlns:a16="http://schemas.microsoft.com/office/drawing/2014/main" id="{41A68120-43CD-C13C-6406-A6AD380353D9}"/>
                  </a:ext>
                </a:extLst>
              </p:cNvPr>
              <p:cNvSpPr txBox="1"/>
              <p:nvPr/>
            </p:nvSpPr>
            <p:spPr bwMode="auto">
              <a:xfrm>
                <a:off x="3978937" y="1902607"/>
                <a:ext cx="337501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>
                    <a:solidFill>
                      <a:srgbClr val="FF0000"/>
                    </a:solidFill>
                  </a:rPr>
                  <a:t>微分的次數對應</a:t>
                </a:r>
                <a14:m>
                  <m:oMath xmlns:m="http://schemas.openxmlformats.org/officeDocument/2006/math">
                    <m:r>
                      <a:rPr lang="zh-TW" alt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的冪次。</a:t>
                </a:r>
              </a:p>
            </p:txBody>
          </p:sp>
        </mc:Choice>
        <mc:Fallback xmlns="">
          <p:sp>
            <p:nvSpPr>
              <p:cNvPr id="7" name="文字方塊 1">
                <a:extLst>
                  <a:ext uri="{FF2B5EF4-FFF2-40B4-BE49-F238E27FC236}">
                    <a16:creationId xmlns:a16="http://schemas.microsoft.com/office/drawing/2014/main" id="{41A68120-43CD-C13C-6406-A6AD38035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8937" y="1902607"/>
                <a:ext cx="3375011" cy="369332"/>
              </a:xfrm>
              <a:prstGeom prst="rect">
                <a:avLst/>
              </a:prstGeom>
              <a:blipFill>
                <a:blip r:embed="rId9"/>
                <a:stretch>
                  <a:fillRect l="-1504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3">
                <a:extLst>
                  <a:ext uri="{FF2B5EF4-FFF2-40B4-BE49-F238E27FC236}">
                    <a16:creationId xmlns:a16="http://schemas.microsoft.com/office/drawing/2014/main" id="{E11EF9F6-C2DD-5E79-EB2F-13123F28958D}"/>
                  </a:ext>
                </a:extLst>
              </p:cNvPr>
              <p:cNvSpPr txBox="1"/>
              <p:nvPr/>
            </p:nvSpPr>
            <p:spPr bwMode="auto">
              <a:xfrm>
                <a:off x="1218943" y="5843642"/>
                <a:ext cx="1547410" cy="4263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18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文字方塊 23">
                <a:extLst>
                  <a:ext uri="{FF2B5EF4-FFF2-40B4-BE49-F238E27FC236}">
                    <a16:creationId xmlns:a16="http://schemas.microsoft.com/office/drawing/2014/main" id="{E11EF9F6-C2DD-5E79-EB2F-13123F289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8943" y="5843642"/>
                <a:ext cx="1547410" cy="426399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11">
                <a:extLst>
                  <a:ext uri="{FF2B5EF4-FFF2-40B4-BE49-F238E27FC236}">
                    <a16:creationId xmlns:a16="http://schemas.microsoft.com/office/drawing/2014/main" id="{9283AECF-0878-069D-3D4F-CD82D300D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943" y="5393309"/>
                <a:ext cx="22568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chemeClr val="tx1"/>
                    </a:solidFill>
                  </a:rPr>
                  <a:t>解出複數解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</a:rPr>
                  <a:t>：</a:t>
                </a:r>
              </a:p>
            </p:txBody>
          </p:sp>
        </mc:Choice>
        <mc:Fallback xmlns="">
          <p:sp>
            <p:nvSpPr>
              <p:cNvPr id="4" name="矩形 11">
                <a:extLst>
                  <a:ext uri="{FF2B5EF4-FFF2-40B4-BE49-F238E27FC236}">
                    <a16:creationId xmlns:a16="http://schemas.microsoft.com/office/drawing/2014/main" id="{9283AECF-0878-069D-3D4F-CD82D300D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8943" y="5393309"/>
                <a:ext cx="2256804" cy="369332"/>
              </a:xfrm>
              <a:prstGeom prst="rect">
                <a:avLst/>
              </a:prstGeom>
              <a:blipFill>
                <a:blip r:embed="rId11"/>
                <a:stretch>
                  <a:fillRect l="-2247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1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nimBg="1"/>
      <p:bldP spid="139276" grpId="0" animBg="1"/>
      <p:bldP spid="139277" grpId="0"/>
      <p:bldP spid="3" grpId="0"/>
      <p:bldP spid="22" grpId="0"/>
      <p:bldP spid="26" grpId="0" animBg="1"/>
      <p:bldP spid="27" grpId="0" animBg="1"/>
      <p:bldP spid="28" grpId="0" animBg="1"/>
      <p:bldP spid="7" grpId="0"/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5604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5605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5606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5607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5608" name="Rectangle 2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pic>
        <p:nvPicPr>
          <p:cNvPr id="14" name="Picture 55" descr="\\psf\Dropbox\Documents\課程\Halliday10E\Image Gallery\CH15\halliday_10e_fig_15_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1"/>
          <a:stretch/>
        </p:blipFill>
        <p:spPr bwMode="auto">
          <a:xfrm>
            <a:off x="6657732" y="477103"/>
            <a:ext cx="2090737" cy="12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5A77F76-021C-B546-A568-85A667ABBEF3}"/>
                  </a:ext>
                </a:extLst>
              </p:cNvPr>
              <p:cNvSpPr/>
              <p:nvPr/>
            </p:nvSpPr>
            <p:spPr>
              <a:xfrm>
                <a:off x="746846" y="3823459"/>
                <a:ext cx="3318536" cy="41017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5A77F76-021C-B546-A568-85A667ABB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46" y="3823459"/>
                <a:ext cx="3318536" cy="410177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49" descr="\\psf\Dropbox\Documents\課程\Halliday10E\Image Gallery\CH15\halliday_10e_fig_15_15.jpg">
            <a:extLst>
              <a:ext uri="{FF2B5EF4-FFF2-40B4-BE49-F238E27FC236}">
                <a16:creationId xmlns:a16="http://schemas.microsoft.com/office/drawing/2014/main" id="{1C52D308-8822-8B48-8EEF-F9BE068F1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6" r="65935" b="31868"/>
          <a:stretch/>
        </p:blipFill>
        <p:spPr bwMode="auto">
          <a:xfrm>
            <a:off x="6652440" y="1802816"/>
            <a:ext cx="2084828" cy="18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1D6FD966-ED93-6648-B379-E4BD131B4222}"/>
              </a:ext>
            </a:extLst>
          </p:cNvPr>
          <p:cNvSpPr/>
          <p:nvPr/>
        </p:nvSpPr>
        <p:spPr>
          <a:xfrm>
            <a:off x="5868144" y="3734170"/>
            <a:ext cx="2869125" cy="2856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25" name="Line 5">
            <a:extLst>
              <a:ext uri="{FF2B5EF4-FFF2-40B4-BE49-F238E27FC236}">
                <a16:creationId xmlns:a16="http://schemas.microsoft.com/office/drawing/2014/main" id="{5A13156B-89FD-9F4E-ACB4-D9A1AECF5B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4016" y="5376376"/>
            <a:ext cx="2243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Line 6">
            <a:extLst>
              <a:ext uri="{FF2B5EF4-FFF2-40B4-BE49-F238E27FC236}">
                <a16:creationId xmlns:a16="http://schemas.microsoft.com/office/drawing/2014/main" id="{F1B74F0A-2899-CD44-9D09-D8F7805698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3027" y="4140350"/>
            <a:ext cx="14939" cy="22633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Line 7">
            <a:extLst>
              <a:ext uri="{FF2B5EF4-FFF2-40B4-BE49-F238E27FC236}">
                <a16:creationId xmlns:a16="http://schemas.microsoft.com/office/drawing/2014/main" id="{250F88B9-E564-6F43-88DF-ED1F1826C5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64413" y="4808272"/>
            <a:ext cx="854150" cy="5681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3">
                <a:extLst>
                  <a:ext uri="{FF2B5EF4-FFF2-40B4-BE49-F238E27FC236}">
                    <a16:creationId xmlns:a16="http://schemas.microsoft.com/office/drawing/2014/main" id="{9907E48B-578B-2C47-AE1F-B71CB697FE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25087" y="5419675"/>
                <a:ext cx="4677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TW" sz="18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</m:t>
                      </m:r>
                    </m:oMath>
                  </m:oMathPara>
                </a14:m>
                <a:endParaRPr kumimoji="0" lang="zh-TW" alt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1" name="Text Box 13">
                <a:extLst>
                  <a:ext uri="{FF2B5EF4-FFF2-40B4-BE49-F238E27FC236}">
                    <a16:creationId xmlns:a16="http://schemas.microsoft.com/office/drawing/2014/main" id="{9907E48B-578B-2C47-AE1F-B71CB697F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5087" y="5419675"/>
                <a:ext cx="4677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14">
                <a:extLst>
                  <a:ext uri="{FF2B5EF4-FFF2-40B4-BE49-F238E27FC236}">
                    <a16:creationId xmlns:a16="http://schemas.microsoft.com/office/drawing/2014/main" id="{059100D9-37B3-6C4E-BAB8-7A75134905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7288" y="3797978"/>
                <a:ext cx="5659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TW" sz="180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Im</m:t>
                      </m:r>
                    </m:oMath>
                  </m:oMathPara>
                </a14:m>
                <a:endParaRPr kumimoji="0" lang="en-US" altLang="zh-TW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14">
                <a:extLst>
                  <a:ext uri="{FF2B5EF4-FFF2-40B4-BE49-F238E27FC236}">
                    <a16:creationId xmlns:a16="http://schemas.microsoft.com/office/drawing/2014/main" id="{059100D9-37B3-6C4E-BAB8-7A7513490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37288" y="3797978"/>
                <a:ext cx="56595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0DCFB95-C538-484B-8ED8-6AF01BB7FEF0}"/>
                  </a:ext>
                </a:extLst>
              </p:cNvPr>
              <p:cNvSpPr/>
              <p:nvPr/>
            </p:nvSpPr>
            <p:spPr>
              <a:xfrm>
                <a:off x="7537901" y="4392368"/>
                <a:ext cx="1199367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0DCFB95-C538-484B-8ED8-6AF01BB7F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901" y="4392368"/>
                <a:ext cx="1199367" cy="3879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0277932-5A66-F445-8E51-B45538BE8151}"/>
                  </a:ext>
                </a:extLst>
              </p:cNvPr>
              <p:cNvSpPr/>
              <p:nvPr/>
            </p:nvSpPr>
            <p:spPr>
              <a:xfrm>
                <a:off x="7127525" y="5029383"/>
                <a:ext cx="9249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0277932-5A66-F445-8E51-B45538BE8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525" y="5029383"/>
                <a:ext cx="924997" cy="307777"/>
              </a:xfrm>
              <a:prstGeom prst="rect">
                <a:avLst/>
              </a:prstGeom>
              <a:blipFill>
                <a:blip r:embed="rId8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3E6E852-E744-A64A-8CAE-9A23A95D9BCF}"/>
                  </a:ext>
                </a:extLst>
              </p:cNvPr>
              <p:cNvSpPr/>
              <p:nvPr/>
            </p:nvSpPr>
            <p:spPr>
              <a:xfrm>
                <a:off x="7044722" y="4667876"/>
                <a:ext cx="3677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3E6E852-E744-A64A-8CAE-9A23A95D9B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722" y="4667876"/>
                <a:ext cx="367793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BE040B4-6B0C-8A4F-AAF2-51730F653284}"/>
                  </a:ext>
                </a:extLst>
              </p:cNvPr>
              <p:cNvSpPr txBox="1"/>
              <p:nvPr/>
            </p:nvSpPr>
            <p:spPr bwMode="auto">
              <a:xfrm>
                <a:off x="658697" y="2729290"/>
                <a:ext cx="6015095" cy="387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kumimoji="1" lang="zh-TW" altLang="en-US" sz="1800" dirty="0"/>
                  <a:t>假想圓就是此複數解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sup>
                    </m:sSup>
                  </m:oMath>
                </a14:m>
                <a:r>
                  <a:rPr kumimoji="1" lang="zh-TW" altLang="en-US" sz="1800" dirty="0"/>
                  <a:t>在其複數平面上的表現！</a:t>
                </a: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BE040B4-6B0C-8A4F-AAF2-51730F653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697" y="2729290"/>
                <a:ext cx="6015095" cy="387927"/>
              </a:xfrm>
              <a:prstGeom prst="rect">
                <a:avLst/>
              </a:prstGeom>
              <a:blipFill>
                <a:blip r:embed="rId10"/>
                <a:stretch>
                  <a:fillRect l="-632"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23">
                <a:extLst>
                  <a:ext uri="{FF2B5EF4-FFF2-40B4-BE49-F238E27FC236}">
                    <a16:creationId xmlns:a16="http://schemas.microsoft.com/office/drawing/2014/main" id="{514B33B3-DD64-F297-54D2-A7B3FEA56460}"/>
                  </a:ext>
                </a:extLst>
              </p:cNvPr>
              <p:cNvSpPr txBox="1"/>
              <p:nvPr/>
            </p:nvSpPr>
            <p:spPr bwMode="auto">
              <a:xfrm>
                <a:off x="681419" y="1849481"/>
                <a:ext cx="5257337" cy="38792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𝑖𝐴</m:t>
                      </m:r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文字方塊 23">
                <a:extLst>
                  <a:ext uri="{FF2B5EF4-FFF2-40B4-BE49-F238E27FC236}">
                    <a16:creationId xmlns:a16="http://schemas.microsoft.com/office/drawing/2014/main" id="{514B33B3-DD64-F297-54D2-A7B3FEA56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419" y="1849481"/>
                <a:ext cx="5257337" cy="387927"/>
              </a:xfrm>
              <a:prstGeom prst="rect">
                <a:avLst/>
              </a:prstGeom>
              <a:blipFill>
                <a:blip r:embed="rId11"/>
                <a:stretch>
                  <a:fillRect b="-937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23">
                <a:extLst>
                  <a:ext uri="{FF2B5EF4-FFF2-40B4-BE49-F238E27FC236}">
                    <a16:creationId xmlns:a16="http://schemas.microsoft.com/office/drawing/2014/main" id="{81F62D55-2835-1CDC-CE28-BA25DE534712}"/>
                  </a:ext>
                </a:extLst>
              </p:cNvPr>
              <p:cNvSpPr txBox="1"/>
              <p:nvPr/>
            </p:nvSpPr>
            <p:spPr bwMode="auto">
              <a:xfrm>
                <a:off x="681419" y="1329948"/>
                <a:ext cx="1226233" cy="37997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字方塊 23">
                <a:extLst>
                  <a:ext uri="{FF2B5EF4-FFF2-40B4-BE49-F238E27FC236}">
                    <a16:creationId xmlns:a16="http://schemas.microsoft.com/office/drawing/2014/main" id="{81F62D55-2835-1CDC-CE28-BA25DE534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419" y="1329948"/>
                <a:ext cx="1226233" cy="3799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04581F-2F0E-DB0E-4C62-E315146DDFF7}"/>
                  </a:ext>
                </a:extLst>
              </p:cNvPr>
              <p:cNvSpPr txBox="1"/>
              <p:nvPr/>
            </p:nvSpPr>
            <p:spPr bwMode="auto">
              <a:xfrm>
                <a:off x="666518" y="879367"/>
                <a:ext cx="583264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 err="1"/>
                  <a:t>是一個複數常數，因此可以寫成</a:t>
                </a:r>
                <a:r>
                  <a:rPr lang="en-US" sz="1800" dirty="0"/>
                  <a:t>：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04581F-2F0E-DB0E-4C62-E315146DD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518" y="879367"/>
                <a:ext cx="5832645" cy="369332"/>
              </a:xfrm>
              <a:prstGeom prst="rect">
                <a:avLst/>
              </a:prstGeom>
              <a:blipFill>
                <a:blip r:embed="rId13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F39562-4FC0-E05A-8744-37A8B8000470}"/>
                  </a:ext>
                </a:extLst>
              </p:cNvPr>
              <p:cNvSpPr txBox="1"/>
              <p:nvPr/>
            </p:nvSpPr>
            <p:spPr bwMode="auto">
              <a:xfrm>
                <a:off x="1940226" y="1309197"/>
                <a:ext cx="266807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800" dirty="0" err="1"/>
                  <a:t>是兩個實數常數</a:t>
                </a:r>
                <a:r>
                  <a:rPr lang="en-US" sz="1800" dirty="0"/>
                  <a:t>。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F39562-4FC0-E05A-8744-37A8B8000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0226" y="1309197"/>
                <a:ext cx="2668077" cy="369332"/>
              </a:xfrm>
              <a:prstGeom prst="rect">
                <a:avLst/>
              </a:prstGeom>
              <a:blipFill>
                <a:blip r:embed="rId14"/>
                <a:stretch>
                  <a:fillRect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449D35A-C766-8709-AB61-B8246FBEFBE5}"/>
              </a:ext>
            </a:extLst>
          </p:cNvPr>
          <p:cNvSpPr txBox="1"/>
          <p:nvPr/>
        </p:nvSpPr>
        <p:spPr bwMode="auto">
          <a:xfrm>
            <a:off x="688068" y="3292111"/>
            <a:ext cx="4891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cs typeface="Times New Roman" panose="02020603050405020304" pitchFamily="18" charset="0"/>
              </a:rPr>
              <a:t>取其實數部，就得到簡諧運動的實數解</a:t>
            </a:r>
            <a:r>
              <a:rPr lang="en-US" sz="1800" dirty="0">
                <a:cs typeface="Times New Roman" panose="02020603050405020304" pitchFamily="18" charset="0"/>
              </a:rPr>
              <a:t>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A30117-555F-27A8-40F9-33B34A74F40F}"/>
              </a:ext>
            </a:extLst>
          </p:cNvPr>
          <p:cNvSpPr txBox="1"/>
          <p:nvPr/>
        </p:nvSpPr>
        <p:spPr bwMode="auto">
          <a:xfrm>
            <a:off x="659116" y="2320715"/>
            <a:ext cx="3650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這就是簡諧運動的複數解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AE9F5A-5E65-3E25-0AA7-E24FAE987B6F}"/>
              </a:ext>
            </a:extLst>
          </p:cNvPr>
          <p:cNvSpPr txBox="1"/>
          <p:nvPr/>
        </p:nvSpPr>
        <p:spPr bwMode="auto">
          <a:xfrm>
            <a:off x="670515" y="4377988"/>
            <a:ext cx="52863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cs typeface="Times New Roman" panose="02020603050405020304" pitchFamily="18" charset="0"/>
              </a:rPr>
              <a:t>這個解有兩個未定常數，因此就是最普遍的解了</a:t>
            </a:r>
            <a:r>
              <a:rPr lang="en-US" sz="1800" dirty="0">
                <a:cs typeface="Times New Roman" panose="02020603050405020304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23">
                <a:extLst>
                  <a:ext uri="{FF2B5EF4-FFF2-40B4-BE49-F238E27FC236}">
                    <a16:creationId xmlns:a16="http://schemas.microsoft.com/office/drawing/2014/main" id="{8A45072F-656A-08D2-9939-DAA68EF8B5C9}"/>
                  </a:ext>
                </a:extLst>
              </p:cNvPr>
              <p:cNvSpPr txBox="1"/>
              <p:nvPr/>
            </p:nvSpPr>
            <p:spPr bwMode="auto">
              <a:xfrm>
                <a:off x="722614" y="5528052"/>
                <a:ext cx="1192954" cy="3879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字方塊 23">
                <a:extLst>
                  <a:ext uri="{FF2B5EF4-FFF2-40B4-BE49-F238E27FC236}">
                    <a16:creationId xmlns:a16="http://schemas.microsoft.com/office/drawing/2014/main" id="{8A45072F-656A-08D2-9939-DAA68EF8B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614" y="5528052"/>
                <a:ext cx="1192954" cy="38792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A82015F-D28F-55CF-7F67-B836498B2C3E}"/>
              </a:ext>
            </a:extLst>
          </p:cNvPr>
          <p:cNvSpPr txBox="1"/>
          <p:nvPr/>
        </p:nvSpPr>
        <p:spPr bwMode="auto">
          <a:xfrm>
            <a:off x="2051720" y="5528052"/>
            <a:ext cx="1614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簡諧運動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3">
                <a:extLst>
                  <a:ext uri="{FF2B5EF4-FFF2-40B4-BE49-F238E27FC236}">
                    <a16:creationId xmlns:a16="http://schemas.microsoft.com/office/drawing/2014/main" id="{16E52C30-A032-3ECF-E389-A3AC8326BAAD}"/>
                  </a:ext>
                </a:extLst>
              </p:cNvPr>
              <p:cNvSpPr txBox="1"/>
              <p:nvPr/>
            </p:nvSpPr>
            <p:spPr bwMode="auto">
              <a:xfrm>
                <a:off x="722614" y="368441"/>
                <a:ext cx="1547410" cy="42639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18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文字方塊 23">
                <a:extLst>
                  <a:ext uri="{FF2B5EF4-FFF2-40B4-BE49-F238E27FC236}">
                    <a16:creationId xmlns:a16="http://schemas.microsoft.com/office/drawing/2014/main" id="{16E52C30-A032-3ECF-E389-A3AC8326B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614" y="368441"/>
                <a:ext cx="1547410" cy="426399"/>
              </a:xfrm>
              <a:prstGeom prst="rect">
                <a:avLst/>
              </a:prstGeom>
              <a:blipFill>
                <a:blip r:embed="rId16"/>
                <a:stretch>
                  <a:fillRect b="-5714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778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14086</TotalTime>
  <Words>1391</Words>
  <Application>Microsoft Macintosh PowerPoint</Application>
  <PresentationFormat>On-screen Show (4:3)</PresentationFormat>
  <Paragraphs>236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PMingLiU</vt:lpstr>
      <vt:lpstr>Arial</vt:lpstr>
      <vt:lpstr>Calibri</vt:lpstr>
      <vt:lpstr>Cambria Math</vt:lpstr>
      <vt:lpstr>Times New Roman</vt:lpstr>
      <vt:lpstr>Office 佈景主題</vt:lpstr>
      <vt:lpstr>PowerPoint Presentation</vt:lpstr>
      <vt:lpstr>PowerPoint Presentation</vt:lpstr>
      <vt:lpstr>PowerPoint Presentation</vt:lpstr>
      <vt:lpstr>PowerPoint Presentation</vt:lpstr>
      <vt:lpstr>前情提要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723</cp:revision>
  <cp:lastPrinted>2024-02-29T06:12:17Z</cp:lastPrinted>
  <dcterms:created xsi:type="dcterms:W3CDTF">2008-03-17T12:32:20Z</dcterms:created>
  <dcterms:modified xsi:type="dcterms:W3CDTF">2026-02-24T05:18:48Z</dcterms:modified>
</cp:coreProperties>
</file>