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149" r:id="rId2"/>
    <p:sldId id="429" r:id="rId3"/>
    <p:sldId id="933" r:id="rId4"/>
    <p:sldId id="2148" r:id="rId5"/>
    <p:sldId id="1594" r:id="rId6"/>
    <p:sldId id="435" r:id="rId7"/>
    <p:sldId id="2155" r:id="rId8"/>
    <p:sldId id="444" r:id="rId9"/>
    <p:sldId id="2150" r:id="rId10"/>
    <p:sldId id="280" r:id="rId11"/>
    <p:sldId id="1569" r:id="rId12"/>
    <p:sldId id="2151" r:id="rId13"/>
    <p:sldId id="2152" r:id="rId14"/>
    <p:sldId id="2153" r:id="rId15"/>
    <p:sldId id="2154" r:id="rId16"/>
    <p:sldId id="935" r:id="rId17"/>
    <p:sldId id="283" r:id="rId18"/>
    <p:sldId id="374" r:id="rId19"/>
    <p:sldId id="284" r:id="rId20"/>
    <p:sldId id="1087" r:id="rId21"/>
    <p:sldId id="1582" r:id="rId22"/>
    <p:sldId id="1631" r:id="rId23"/>
    <p:sldId id="1086" r:id="rId24"/>
    <p:sldId id="1623" r:id="rId25"/>
    <p:sldId id="342" r:id="rId26"/>
    <p:sldId id="583" r:id="rId27"/>
    <p:sldId id="1794" r:id="rId28"/>
    <p:sldId id="1793" r:id="rId29"/>
    <p:sldId id="1752" r:id="rId30"/>
    <p:sldId id="1784" r:id="rId31"/>
    <p:sldId id="1780" r:id="rId32"/>
    <p:sldId id="1781" r:id="rId33"/>
    <p:sldId id="1787" r:id="rId34"/>
    <p:sldId id="1806" r:id="rId35"/>
    <p:sldId id="1788" r:id="rId36"/>
    <p:sldId id="1789" r:id="rId37"/>
    <p:sldId id="1786" r:id="rId38"/>
    <p:sldId id="1785" r:id="rId39"/>
    <p:sldId id="1792" r:id="rId40"/>
    <p:sldId id="1790" r:id="rId41"/>
    <p:sldId id="1802" r:id="rId42"/>
    <p:sldId id="1803" r:id="rId43"/>
    <p:sldId id="282" r:id="rId44"/>
    <p:sldId id="1791" r:id="rId45"/>
    <p:sldId id="1753" r:id="rId46"/>
    <p:sldId id="1795" r:id="rId47"/>
    <p:sldId id="1754" r:id="rId48"/>
    <p:sldId id="1755" r:id="rId49"/>
    <p:sldId id="1796" r:id="rId50"/>
    <p:sldId id="1757" r:id="rId51"/>
    <p:sldId id="394" r:id="rId52"/>
    <p:sldId id="1758" r:id="rId53"/>
    <p:sldId id="1797" r:id="rId54"/>
    <p:sldId id="1807" r:id="rId55"/>
    <p:sldId id="1808" r:id="rId56"/>
    <p:sldId id="1809" r:id="rId57"/>
    <p:sldId id="1804" r:id="rId58"/>
    <p:sldId id="343" r:id="rId59"/>
    <p:sldId id="1805" r:id="rId60"/>
    <p:sldId id="1769" r:id="rId61"/>
    <p:sldId id="344" r:id="rId62"/>
    <p:sldId id="1763" r:id="rId63"/>
    <p:sldId id="1762" r:id="rId64"/>
    <p:sldId id="1764" r:id="rId65"/>
    <p:sldId id="1765" r:id="rId66"/>
    <p:sldId id="1767" r:id="rId67"/>
    <p:sldId id="1744" r:id="rId68"/>
    <p:sldId id="399" r:id="rId69"/>
    <p:sldId id="1626" r:id="rId70"/>
    <p:sldId id="1761" r:id="rId71"/>
    <p:sldId id="1559" r:id="rId72"/>
    <p:sldId id="1555" r:id="rId73"/>
    <p:sldId id="1560" r:id="rId74"/>
    <p:sldId id="1567" r:id="rId7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DE887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3"/>
    <p:restoredTop sz="96197" autoAdjust="0"/>
  </p:normalViewPr>
  <p:slideViewPr>
    <p:cSldViewPr>
      <p:cViewPr varScale="1">
        <p:scale>
          <a:sx n="128" d="100"/>
          <a:sy n="128" d="100"/>
        </p:scale>
        <p:origin x="1016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0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2026/2/17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870.png"/><Relationship Id="rId3" Type="http://schemas.openxmlformats.org/officeDocument/2006/relationships/image" Target="../media/image8.jpeg"/><Relationship Id="rId7" Type="http://schemas.openxmlformats.org/officeDocument/2006/relationships/image" Target="../media/image721.png"/><Relationship Id="rId12" Type="http://schemas.openxmlformats.org/officeDocument/2006/relationships/image" Target="../media/image10.jpeg"/><Relationship Id="rId17" Type="http://schemas.openxmlformats.org/officeDocument/2006/relationships/image" Target="../media/image820.png"/><Relationship Id="rId2" Type="http://schemas.openxmlformats.org/officeDocument/2006/relationships/image" Target="../media/image7.jpeg"/><Relationship Id="rId16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50.png"/><Relationship Id="rId5" Type="http://schemas.openxmlformats.org/officeDocument/2006/relationships/image" Target="../media/image61.png"/><Relationship Id="rId15" Type="http://schemas.openxmlformats.org/officeDocument/2006/relationships/image" Target="../media/image810.png"/><Relationship Id="rId10" Type="http://schemas.openxmlformats.org/officeDocument/2006/relationships/image" Target="../media/image750.png"/><Relationship Id="rId4" Type="http://schemas.openxmlformats.org/officeDocument/2006/relationships/image" Target="../media/image60.png"/><Relationship Id="rId9" Type="http://schemas.openxmlformats.org/officeDocument/2006/relationships/image" Target="../media/image9.jpeg"/><Relationship Id="rId14" Type="http://schemas.openxmlformats.org/officeDocument/2006/relationships/image" Target="../media/image7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1.png"/><Relationship Id="rId18" Type="http://schemas.openxmlformats.org/officeDocument/2006/relationships/image" Target="../media/image14.png"/><Relationship Id="rId3" Type="http://schemas.openxmlformats.org/officeDocument/2006/relationships/image" Target="../media/image733.png"/><Relationship Id="rId7" Type="http://schemas.openxmlformats.org/officeDocument/2006/relationships/image" Target="../media/image773.png"/><Relationship Id="rId12" Type="http://schemas.openxmlformats.org/officeDocument/2006/relationships/image" Target="../media/image822.png"/><Relationship Id="rId17" Type="http://schemas.openxmlformats.org/officeDocument/2006/relationships/image" Target="../media/image87.png"/><Relationship Id="rId2" Type="http://schemas.openxmlformats.org/officeDocument/2006/relationships/image" Target="../media/image7.jpe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2.png"/><Relationship Id="rId11" Type="http://schemas.openxmlformats.org/officeDocument/2006/relationships/image" Target="../media/image811.png"/><Relationship Id="rId5" Type="http://schemas.openxmlformats.org/officeDocument/2006/relationships/image" Target="../media/image752.png"/><Relationship Id="rId15" Type="http://schemas.openxmlformats.org/officeDocument/2006/relationships/image" Target="../media/image85.png"/><Relationship Id="rId10" Type="http://schemas.openxmlformats.org/officeDocument/2006/relationships/image" Target="../media/image800.png"/><Relationship Id="rId4" Type="http://schemas.openxmlformats.org/officeDocument/2006/relationships/image" Target="../media/image741.png"/><Relationship Id="rId9" Type="http://schemas.openxmlformats.org/officeDocument/2006/relationships/image" Target="../media/image14.png"/><Relationship Id="rId1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70.png"/><Relationship Id="rId18" Type="http://schemas.openxmlformats.org/officeDocument/2006/relationships/image" Target="../media/image931.png"/><Relationship Id="rId3" Type="http://schemas.openxmlformats.org/officeDocument/2006/relationships/image" Target="../media/image106.png"/><Relationship Id="rId7" Type="http://schemas.openxmlformats.org/officeDocument/2006/relationships/image" Target="../media/image1031.png"/><Relationship Id="rId12" Type="http://schemas.openxmlformats.org/officeDocument/2006/relationships/image" Target="../media/image790.png"/><Relationship Id="rId17" Type="http://schemas.openxmlformats.org/officeDocument/2006/relationships/image" Target="../media/image922.png"/><Relationship Id="rId2" Type="http://schemas.openxmlformats.org/officeDocument/2006/relationships/image" Target="../media/image15.jpeg"/><Relationship Id="rId16" Type="http://schemas.openxmlformats.org/officeDocument/2006/relationships/image" Target="../media/image9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16.jpeg"/><Relationship Id="rId5" Type="http://schemas.openxmlformats.org/officeDocument/2006/relationships/image" Target="../media/image1012.png"/><Relationship Id="rId15" Type="http://schemas.openxmlformats.org/officeDocument/2006/relationships/image" Target="../media/image891.png"/><Relationship Id="rId10" Type="http://schemas.openxmlformats.org/officeDocument/2006/relationships/image" Target="../media/image1051.png"/><Relationship Id="rId4" Type="http://schemas.openxmlformats.org/officeDocument/2006/relationships/image" Target="../media/image1000.png"/><Relationship Id="rId9" Type="http://schemas.openxmlformats.org/officeDocument/2006/relationships/image" Target="../media/image760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4" Type="http://schemas.openxmlformats.org/officeDocument/2006/relationships/image" Target="../media/image8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227.png"/><Relationship Id="rId7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2.png"/><Relationship Id="rId11" Type="http://schemas.openxmlformats.org/officeDocument/2006/relationships/image" Target="../media/image117.png"/><Relationship Id="rId5" Type="http://schemas.openxmlformats.org/officeDocument/2006/relationships/image" Target="../media/image880.png"/><Relationship Id="rId10" Type="http://schemas.openxmlformats.org/officeDocument/2006/relationships/image" Target="../media/image16.jpeg"/><Relationship Id="rId9" Type="http://schemas.openxmlformats.org/officeDocument/2006/relationships/image" Target="../media/image7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11" Type="http://schemas.openxmlformats.org/officeDocument/2006/relationships/image" Target="../media/image13.png"/><Relationship Id="rId5" Type="http://schemas.openxmlformats.org/officeDocument/2006/relationships/image" Target="../media/image930.png"/><Relationship Id="rId10" Type="http://schemas.openxmlformats.org/officeDocument/2006/relationships/image" Target="../media/image1140.pn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94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NUL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7.jpeg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0.png"/><Relationship Id="rId7" Type="http://schemas.openxmlformats.org/officeDocument/2006/relationships/image" Target="../media/image2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Relationship Id="rId9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2.png"/><Relationship Id="rId5" Type="http://schemas.openxmlformats.org/officeDocument/2006/relationships/image" Target="../media/image690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9.jpeg"/><Relationship Id="rId7" Type="http://schemas.openxmlformats.org/officeDocument/2006/relationships/image" Target="NUL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1.sv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58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1.png"/><Relationship Id="rId5" Type="http://schemas.openxmlformats.org/officeDocument/2006/relationships/image" Target="../media/image562.png"/><Relationship Id="rId10" Type="http://schemas.openxmlformats.org/officeDocument/2006/relationships/image" Target="../media/image59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101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1.png"/><Relationship Id="rId5" Type="http://schemas.openxmlformats.org/officeDocument/2006/relationships/image" Target="../media/image79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82.png"/><Relationship Id="rId7" Type="http://schemas.openxmlformats.org/officeDocument/2006/relationships/image" Target="../media/image223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88.pn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710.png"/><Relationship Id="rId7" Type="http://schemas.openxmlformats.org/officeDocument/2006/relationships/image" Target="../media/image250.png"/><Relationship Id="rId12" Type="http://schemas.openxmlformats.org/officeDocument/2006/relationships/image" Target="../media/image8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10.png"/><Relationship Id="rId11" Type="http://schemas.openxmlformats.org/officeDocument/2006/relationships/image" Target="../media/image290.png"/><Relationship Id="rId5" Type="http://schemas.openxmlformats.org/officeDocument/2006/relationships/image" Target="../media/image193.png"/><Relationship Id="rId10" Type="http://schemas.openxmlformats.org/officeDocument/2006/relationships/image" Target="../media/image280.png"/><Relationship Id="rId4" Type="http://schemas.openxmlformats.org/officeDocument/2006/relationships/image" Target="../media/image1182.png"/><Relationship Id="rId9" Type="http://schemas.openxmlformats.org/officeDocument/2006/relationships/image" Target="../media/image2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10.png"/><Relationship Id="rId7" Type="http://schemas.openxmlformats.org/officeDocument/2006/relationships/image" Target="../media/image35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88.png"/><Relationship Id="rId7" Type="http://schemas.openxmlformats.org/officeDocument/2006/relationships/image" Target="../media/image42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96.png"/><Relationship Id="rId9" Type="http://schemas.openxmlformats.org/officeDocument/2006/relationships/image" Target="../media/image4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88.png"/><Relationship Id="rId7" Type="http://schemas.openxmlformats.org/officeDocument/2006/relationships/image" Target="../media/image1130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000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0.png"/><Relationship Id="rId3" Type="http://schemas.openxmlformats.org/officeDocument/2006/relationships/image" Target="../media/image96.png"/><Relationship Id="rId12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00.png"/><Relationship Id="rId10" Type="http://schemas.openxmlformats.org/officeDocument/2006/relationships/image" Target="../media/image1150.png"/><Relationship Id="rId4" Type="http://schemas.openxmlformats.org/officeDocument/2006/relationships/image" Target="../media/image11300.png"/><Relationship Id="rId9" Type="http://schemas.openxmlformats.org/officeDocument/2006/relationships/image" Target="../media/image10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7" Type="http://schemas.openxmlformats.org/officeDocument/2006/relationships/image" Target="../media/image123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5" Type="http://schemas.openxmlformats.org/officeDocument/2006/relationships/image" Target="../media/image1200.png"/><Relationship Id="rId4" Type="http://schemas.openxmlformats.org/officeDocument/2006/relationships/image" Target="../media/image1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12" Type="http://schemas.openxmlformats.org/officeDocument/2006/relationships/image" Target="../media/image56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550.png"/><Relationship Id="rId5" Type="http://schemas.openxmlformats.org/officeDocument/2006/relationships/image" Target="../media/image490.png"/><Relationship Id="rId10" Type="http://schemas.openxmlformats.org/officeDocument/2006/relationships/image" Target="../media/image540.png"/><Relationship Id="rId4" Type="http://schemas.openxmlformats.org/officeDocument/2006/relationships/image" Target="../media/image7.jpeg"/><Relationship Id="rId9" Type="http://schemas.openxmlformats.org/officeDocument/2006/relationships/image" Target="../media/image5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3" Type="http://schemas.openxmlformats.org/officeDocument/2006/relationships/image" Target="../media/image69.png"/><Relationship Id="rId7" Type="http://schemas.openxmlformats.org/officeDocument/2006/relationships/image" Target="../media/image149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1.png"/><Relationship Id="rId5" Type="http://schemas.openxmlformats.org/officeDocument/2006/relationships/image" Target="../media/image1231.pn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591.png"/><Relationship Id="rId3" Type="http://schemas.openxmlformats.org/officeDocument/2006/relationships/image" Target="../media/image1390.png"/><Relationship Id="rId7" Type="http://schemas.openxmlformats.org/officeDocument/2006/relationships/image" Target="../media/image1530.png"/><Relationship Id="rId12" Type="http://schemas.openxmlformats.org/officeDocument/2006/relationships/image" Target="../media/image1630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11" Type="http://schemas.openxmlformats.org/officeDocument/2006/relationships/image" Target="../media/image1570.png"/><Relationship Id="rId5" Type="http://schemas.openxmlformats.org/officeDocument/2006/relationships/image" Target="../media/image1510.png"/><Relationship Id="rId15" Type="http://schemas.openxmlformats.org/officeDocument/2006/relationships/image" Target="../media/image1611.png"/><Relationship Id="rId10" Type="http://schemas.openxmlformats.org/officeDocument/2006/relationships/image" Target="../media/image1561.png"/><Relationship Id="rId4" Type="http://schemas.openxmlformats.org/officeDocument/2006/relationships/image" Target="../media/image1441.png"/><Relationship Id="rId9" Type="http://schemas.openxmlformats.org/officeDocument/2006/relationships/image" Target="../media/image1551.png"/><Relationship Id="rId14" Type="http://schemas.openxmlformats.org/officeDocument/2006/relationships/image" Target="../media/image16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713.png"/><Relationship Id="rId3" Type="http://schemas.openxmlformats.org/officeDocument/2006/relationships/image" Target="../media/image642.png"/><Relationship Id="rId7" Type="http://schemas.openxmlformats.org/officeDocument/2006/relationships/image" Target="../media/image1710.png"/><Relationship Id="rId12" Type="http://schemas.openxmlformats.org/officeDocument/2006/relationships/image" Target="../media/image703.png"/><Relationship Id="rId2" Type="http://schemas.openxmlformats.org/officeDocument/2006/relationships/image" Target="../media/image1660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691.png"/><Relationship Id="rId5" Type="http://schemas.openxmlformats.org/officeDocument/2006/relationships/image" Target="../media/image1680.png"/><Relationship Id="rId10" Type="http://schemas.openxmlformats.org/officeDocument/2006/relationships/image" Target="../media/image682.png"/><Relationship Id="rId4" Type="http://schemas.openxmlformats.org/officeDocument/2006/relationships/image" Target="../media/image652.png"/><Relationship Id="rId9" Type="http://schemas.openxmlformats.org/officeDocument/2006/relationships/image" Target="../media/image672.png"/><Relationship Id="rId14" Type="http://schemas.openxmlformats.org/officeDocument/2006/relationships/image" Target="../media/image72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740.png"/><Relationship Id="rId12" Type="http://schemas.openxmlformats.org/officeDocument/2006/relationships/image" Target="../media/image761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0.png"/><Relationship Id="rId11" Type="http://schemas.openxmlformats.org/officeDocument/2006/relationships/image" Target="../media/image751.png"/><Relationship Id="rId5" Type="http://schemas.openxmlformats.org/officeDocument/2006/relationships/image" Target="../media/image732.png"/><Relationship Id="rId10" Type="http://schemas.openxmlformats.org/officeDocument/2006/relationships/image" Target="../media/image740.png"/><Relationship Id="rId4" Type="http://schemas.openxmlformats.org/officeDocument/2006/relationships/image" Target="../media/image179.png"/><Relationship Id="rId9" Type="http://schemas.openxmlformats.org/officeDocument/2006/relationships/image" Target="../media/image16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181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1.png"/><Relationship Id="rId11" Type="http://schemas.openxmlformats.org/officeDocument/2006/relationships/image" Target="../media/image185.png"/><Relationship Id="rId5" Type="http://schemas.openxmlformats.org/officeDocument/2006/relationships/image" Target="../media/image1791.png"/><Relationship Id="rId10" Type="http://schemas.openxmlformats.org/officeDocument/2006/relationships/image" Target="../media/image98.png"/><Relationship Id="rId4" Type="http://schemas.openxmlformats.org/officeDocument/2006/relationships/image" Target="../media/image1780.png"/><Relationship Id="rId9" Type="http://schemas.openxmlformats.org/officeDocument/2006/relationships/image" Target="../media/image7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0.png"/><Relationship Id="rId3" Type="http://schemas.openxmlformats.org/officeDocument/2006/relationships/image" Target="../media/image186.png"/><Relationship Id="rId7" Type="http://schemas.openxmlformats.org/officeDocument/2006/relationships/image" Target="../media/image1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0.png"/><Relationship Id="rId11" Type="http://schemas.openxmlformats.org/officeDocument/2006/relationships/image" Target="../media/image187.png"/><Relationship Id="rId5" Type="http://schemas.openxmlformats.org/officeDocument/2006/relationships/image" Target="../media/image1800.png"/><Relationship Id="rId10" Type="http://schemas.openxmlformats.org/officeDocument/2006/relationships/image" Target="../media/image1860.png"/><Relationship Id="rId4" Type="http://schemas.openxmlformats.org/officeDocument/2006/relationships/image" Target="../media/image1790.png"/><Relationship Id="rId9" Type="http://schemas.openxmlformats.org/officeDocument/2006/relationships/image" Target="../media/image18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image" Target="../media/image16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04.png"/><Relationship Id="rId7" Type="http://schemas.openxmlformats.org/officeDocument/2006/relationships/image" Target="../media/image2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9.png"/><Relationship Id="rId5" Type="http://schemas.openxmlformats.org/officeDocument/2006/relationships/image" Target="../media/image202.png"/><Relationship Id="rId10" Type="http://schemas.openxmlformats.org/officeDocument/2006/relationships/image" Target="../media/image208.png"/><Relationship Id="rId4" Type="http://schemas.openxmlformats.org/officeDocument/2006/relationships/image" Target="../media/image199.png"/><Relationship Id="rId9" Type="http://schemas.openxmlformats.org/officeDocument/2006/relationships/image" Target="../media/image20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821.png"/><Relationship Id="rId3" Type="http://schemas.openxmlformats.org/officeDocument/2006/relationships/image" Target="../media/image211.png"/><Relationship Id="rId7" Type="http://schemas.openxmlformats.org/officeDocument/2006/relationships/image" Target="../media/image105.jpeg"/><Relationship Id="rId12" Type="http://schemas.openxmlformats.org/officeDocument/2006/relationships/image" Target="../media/image219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0.png"/><Relationship Id="rId11" Type="http://schemas.openxmlformats.org/officeDocument/2006/relationships/image" Target="../media/image218.png"/><Relationship Id="rId5" Type="http://schemas.openxmlformats.org/officeDocument/2006/relationships/image" Target="../media/image2110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7" Type="http://schemas.openxmlformats.org/officeDocument/2006/relationships/image" Target="../media/image179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1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9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5" Type="http://schemas.openxmlformats.org/officeDocument/2006/relationships/image" Target="../media/image1900.png"/><Relationship Id="rId4" Type="http://schemas.openxmlformats.org/officeDocument/2006/relationships/image" Target="../media/image8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00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1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10.png"/><Relationship Id="rId3" Type="http://schemas.openxmlformats.org/officeDocument/2006/relationships/image" Target="../media/image2251.png"/><Relationship Id="rId7" Type="http://schemas.openxmlformats.org/officeDocument/2006/relationships/image" Target="../media/image2261.png"/><Relationship Id="rId12" Type="http://schemas.openxmlformats.org/officeDocument/2006/relationships/image" Target="../media/image229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0.png"/><Relationship Id="rId11" Type="http://schemas.openxmlformats.org/officeDocument/2006/relationships/image" Target="../media/image1021.png"/><Relationship Id="rId5" Type="http://schemas.openxmlformats.org/officeDocument/2006/relationships/image" Target="../media/image2220.png"/><Relationship Id="rId15" Type="http://schemas.openxmlformats.org/officeDocument/2006/relationships/image" Target="../media/image2350.png"/><Relationship Id="rId10" Type="http://schemas.openxmlformats.org/officeDocument/2006/relationships/image" Target="../media/image130.jpeg"/><Relationship Id="rId4" Type="http://schemas.openxmlformats.org/officeDocument/2006/relationships/image" Target="../media/image981.png"/><Relationship Id="rId9" Type="http://schemas.openxmlformats.org/officeDocument/2006/relationships/image" Target="../media/image10000.png"/><Relationship Id="rId14" Type="http://schemas.openxmlformats.org/officeDocument/2006/relationships/image" Target="../media/image23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0.png"/><Relationship Id="rId3" Type="http://schemas.openxmlformats.org/officeDocument/2006/relationships/image" Target="../media/image131.png"/><Relationship Id="rId7" Type="http://schemas.openxmlformats.org/officeDocument/2006/relationships/image" Target="../media/image24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347.png"/><Relationship Id="rId10" Type="http://schemas.openxmlformats.org/officeDocument/2006/relationships/image" Target="../media/image100.jpeg"/><Relationship Id="rId4" Type="http://schemas.openxmlformats.org/officeDocument/2006/relationships/image" Target="../media/image133.png"/><Relationship Id="rId9" Type="http://schemas.openxmlformats.org/officeDocument/2006/relationships/image" Target="../media/image24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1.png"/><Relationship Id="rId5" Type="http://schemas.openxmlformats.org/officeDocument/2006/relationships/image" Target="../media/image2490.png"/><Relationship Id="rId4" Type="http://schemas.openxmlformats.org/officeDocument/2006/relationships/image" Target="../media/image1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D08A5DDF-28A1-B2DE-129C-5C928F19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2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705220" y="580142"/>
            <a:ext cx="4459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無限位能井，盒子中自由電子的定態。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1374763" y="5851530"/>
            <a:ext cx="379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邊界條件：對任何時間，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372697" y="2348880"/>
            <a:ext cx="2202772" cy="22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074236" y="6314219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236" y="6314219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584264" y="6314219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4" y="6314219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26221" y="5860303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21" y="5860303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1382367" y="5085900"/>
            <a:ext cx="643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邊界內波函數，必須在邊界上與邊界外波函數連續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48" y="1010221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blipFill>
                <a:blip r:embed="rId11"/>
                <a:stretch>
                  <a:fillRect l="-25000" r="-25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09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1382368" y="4716568"/>
            <a:ext cx="7572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邊界外的位能是無限大，波函數必須為零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。否則位能期望值會是無限大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6442"/>
            <a:ext cx="312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接著討論一個典型的束縛態。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1382367" y="5442413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/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/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   0&lt;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/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blipFill>
                <a:blip r:embed="rId1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/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7EC9AB0-9C69-897D-E60A-59AFDD961021}"/>
              </a:ext>
            </a:extLst>
          </p:cNvPr>
          <p:cNvSpPr txBox="1"/>
          <p:nvPr/>
        </p:nvSpPr>
        <p:spPr bwMode="auto">
          <a:xfrm>
            <a:off x="1382367" y="6260647"/>
            <a:ext cx="1954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空間部分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7001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2029068" y="820406"/>
            <a:ext cx="5069363" cy="36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金屬中的傳導電子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所感受的位能就類似位能井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5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8" y="89904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621413" y="52150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3606154" y="2732091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3644560" y="2028638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4560" y="2028638"/>
                <a:ext cx="1546769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3681323" y="3110621"/>
                <a:ext cx="1163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23" y="3110621"/>
                <a:ext cx="1163524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5078062" y="3121678"/>
                <a:ext cx="11691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062" y="3121678"/>
                <a:ext cx="116916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F23DB-687D-ADBC-20CD-3D38576641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3609" y="855950"/>
                <a:ext cx="53249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在邊界內，如同自由電子：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F23DB-687D-ADBC-20CD-3D3857664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3609" y="855950"/>
                <a:ext cx="5324930" cy="369332"/>
              </a:xfrm>
              <a:prstGeom prst="rect">
                <a:avLst/>
              </a:prstGeom>
              <a:blipFill>
                <a:blip r:embed="rId6"/>
                <a:stretch>
                  <a:fillRect l="-95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524109" y="262472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09" y="2624724"/>
                <a:ext cx="337813" cy="246221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5387365" y="1478043"/>
                <a:ext cx="10696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7365" y="1478043"/>
                <a:ext cx="1069652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301269" y="1207360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1269" y="1207360"/>
                <a:ext cx="1329145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1633239" y="102608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239" y="1026085"/>
                <a:ext cx="7223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/>
              <p:nvPr/>
            </p:nvSpPr>
            <p:spPr bwMode="auto">
              <a:xfrm>
                <a:off x="3628466" y="1292575"/>
                <a:ext cx="185403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8466" y="1292575"/>
                <a:ext cx="1854034" cy="648126"/>
              </a:xfrm>
              <a:prstGeom prst="rect">
                <a:avLst/>
              </a:prstGeom>
              <a:blipFill>
                <a:blip r:embed="rId11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CE1829-2C76-B49B-7A94-385C72386E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889" y="2894178"/>
            <a:ext cx="2905708" cy="3532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A55039B4-C86D-117F-4353-7D87729A7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0775" y="3604374"/>
                <a:ext cx="58534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與弦駐波波函數的空間部分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滿足一模一樣方程式！</a:t>
                </a: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A55039B4-C86D-117F-4353-7D87729A7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0775" y="3604374"/>
                <a:ext cx="5853422" cy="369332"/>
              </a:xfrm>
              <a:prstGeom prst="rect">
                <a:avLst/>
              </a:prstGeom>
              <a:blipFill>
                <a:blip r:embed="rId13"/>
                <a:stretch>
                  <a:fillRect l="-86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20">
            <a:extLst>
              <a:ext uri="{FF2B5EF4-FFF2-40B4-BE49-F238E27FC236}">
                <a16:creationId xmlns:a16="http://schemas.microsoft.com/office/drawing/2014/main" id="{7DCD7168-E7E5-68E3-D886-D7187E5F0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466" y="4017870"/>
            <a:ext cx="5853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其解自然也是一模一樣！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7B456CCC-4693-C579-06D1-3E2258BBE526}"/>
                  </a:ext>
                </a:extLst>
              </p:cNvPr>
              <p:cNvSpPr txBox="1"/>
              <p:nvPr/>
            </p:nvSpPr>
            <p:spPr bwMode="auto">
              <a:xfrm>
                <a:off x="3707904" y="4464561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7B456CCC-4693-C579-06D1-3E2258BBE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464561"/>
                <a:ext cx="2012409" cy="5821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1BCAF-5F2D-890B-CBD8-1C3D11CABC6B}"/>
                  </a:ext>
                </a:extLst>
              </p:cNvPr>
              <p:cNvSpPr txBox="1"/>
              <p:nvPr/>
            </p:nvSpPr>
            <p:spPr bwMode="auto">
              <a:xfrm>
                <a:off x="3707904" y="5157192"/>
                <a:ext cx="5190635" cy="462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注意只有在某些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  <m:r>
                          <a:rPr lang="zh-TW" alt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1BCAF-5F2D-890B-CBD8-1C3D11CA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157192"/>
                <a:ext cx="5190635" cy="462947"/>
              </a:xfrm>
              <a:prstGeom prst="rect">
                <a:avLst/>
              </a:prstGeom>
              <a:blipFill>
                <a:blip r:embed="rId15"/>
                <a:stretch>
                  <a:fillRect l="-732" b="-54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F57010-72E8-493E-9651-51CA4C211E6D}"/>
                  </a:ext>
                </a:extLst>
              </p:cNvPr>
              <p:cNvSpPr txBox="1"/>
              <p:nvPr/>
            </p:nvSpPr>
            <p:spPr bwMode="auto">
              <a:xfrm>
                <a:off x="3700609" y="5632032"/>
                <a:ext cx="51906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同理只有在對應的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F57010-72E8-493E-9651-51CA4C21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0609" y="5632032"/>
                <a:ext cx="5190635" cy="369332"/>
              </a:xfrm>
              <a:prstGeom prst="rect">
                <a:avLst/>
              </a:prstGeom>
              <a:blipFill>
                <a:blip r:embed="rId16"/>
                <a:stretch>
                  <a:fillRect l="-9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E35DD4-01AE-FEAA-061A-1D1C79B188F7}"/>
              </a:ext>
            </a:extLst>
          </p:cNvPr>
          <p:cNvSpPr txBox="1"/>
          <p:nvPr/>
        </p:nvSpPr>
        <p:spPr bwMode="auto">
          <a:xfrm>
            <a:off x="3707904" y="6093296"/>
            <a:ext cx="518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這是有限空間內薛丁格方程式定態的基本特徵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6" grpId="1" animBg="1"/>
      <p:bldP spid="7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5B08E-C29C-F1CA-86F4-AFE736179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>
            <a:extLst>
              <a:ext uri="{FF2B5EF4-FFF2-40B4-BE49-F238E27FC236}">
                <a16:creationId xmlns:a16="http://schemas.microsoft.com/office/drawing/2014/main" id="{466150BE-2B8A-C148-A983-C8C89128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" y="53900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>
            <a:extLst>
              <a:ext uri="{FF2B5EF4-FFF2-40B4-BE49-F238E27FC236}">
                <a16:creationId xmlns:a16="http://schemas.microsoft.com/office/drawing/2014/main" id="{60F113CE-91F7-B05B-B032-1EFDB076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93" y="16146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37904" name="Line 19">
            <a:extLst>
              <a:ext uri="{FF2B5EF4-FFF2-40B4-BE49-F238E27FC236}">
                <a16:creationId xmlns:a16="http://schemas.microsoft.com/office/drawing/2014/main" id="{A998F2E2-451E-A86E-D37B-56918E732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185" y="263523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21">
            <a:extLst>
              <a:ext uri="{FF2B5EF4-FFF2-40B4-BE49-F238E27FC236}">
                <a16:creationId xmlns:a16="http://schemas.microsoft.com/office/drawing/2014/main" id="{FDD83CD2-D351-8186-3138-8E13849A7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1419" y="4449064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8" name="Line 27">
            <a:extLst>
              <a:ext uri="{FF2B5EF4-FFF2-40B4-BE49-F238E27FC236}">
                <a16:creationId xmlns:a16="http://schemas.microsoft.com/office/drawing/2014/main" id="{0788E4C3-2E01-DDC4-89D2-46BD7997B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5786" y="4650780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61A6472-FCB5-CDF3-DFE7-5D73F87F46BD}"/>
                  </a:ext>
                </a:extLst>
              </p:cNvPr>
              <p:cNvSpPr txBox="1"/>
              <p:nvPr/>
            </p:nvSpPr>
            <p:spPr bwMode="auto">
              <a:xfrm>
                <a:off x="3789176" y="576595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61A6472-FCB5-CDF3-DFE7-5D73F87F4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9176" y="576595"/>
                <a:ext cx="1546769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59644D3-FC92-35BA-8014-931472A4242B}"/>
                  </a:ext>
                </a:extLst>
              </p:cNvPr>
              <p:cNvSpPr txBox="1"/>
              <p:nvPr/>
            </p:nvSpPr>
            <p:spPr bwMode="auto">
              <a:xfrm>
                <a:off x="3811141" y="1357537"/>
                <a:ext cx="222266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59644D3-FC92-35BA-8014-931472A4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1357537"/>
                <a:ext cx="2222660" cy="378245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4F1C3FA6-6025-2B3E-4F47-ED883EEE827F}"/>
                  </a:ext>
                </a:extLst>
              </p:cNvPr>
              <p:cNvSpPr/>
              <p:nvPr/>
            </p:nvSpPr>
            <p:spPr>
              <a:xfrm>
                <a:off x="3748397" y="2415128"/>
                <a:ext cx="1163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4F1C3FA6-6025-2B3E-4F47-ED883EEE8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397" y="2415128"/>
                <a:ext cx="116352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BEFCAFC-DC21-8A0C-2A62-1ADC8727013C}"/>
                  </a:ext>
                </a:extLst>
              </p:cNvPr>
              <p:cNvSpPr/>
              <p:nvPr/>
            </p:nvSpPr>
            <p:spPr>
              <a:xfrm>
                <a:off x="3789176" y="4222607"/>
                <a:ext cx="11691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BEFCAFC-DC21-8A0C-2A62-1ADC87270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176" y="4222607"/>
                <a:ext cx="1169166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50E0927-2FED-5581-841C-9B37AA2BD586}"/>
                  </a:ext>
                </a:extLst>
              </p:cNvPr>
              <p:cNvSpPr/>
              <p:nvPr/>
            </p:nvSpPr>
            <p:spPr>
              <a:xfrm>
                <a:off x="6340685" y="2415128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50E0927-2FED-5581-841C-9B37AA2BD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685" y="2415128"/>
                <a:ext cx="12607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0690B19-C452-BCF6-CFDD-DE83D41F013F}"/>
                  </a:ext>
                </a:extLst>
              </p:cNvPr>
              <p:cNvSpPr txBox="1"/>
              <p:nvPr/>
            </p:nvSpPr>
            <p:spPr bwMode="auto">
              <a:xfrm>
                <a:off x="3748397" y="2994655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0690B19-C452-BCF6-CFDD-DE83D41F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8397" y="2994655"/>
                <a:ext cx="3609578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5454524-4828-A0CE-9F1D-892FFED59832}"/>
                  </a:ext>
                </a:extLst>
              </p:cNvPr>
              <p:cNvSpPr txBox="1"/>
              <p:nvPr/>
            </p:nvSpPr>
            <p:spPr bwMode="auto">
              <a:xfrm>
                <a:off x="3740460" y="3652019"/>
                <a:ext cx="148919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5454524-4828-A0CE-9F1D-892FFED59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0460" y="3652019"/>
                <a:ext cx="1489190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DB6DB67-313E-CC5E-075F-B3AD273E289B}"/>
                  </a:ext>
                </a:extLst>
              </p:cNvPr>
              <p:cNvSpPr txBox="1"/>
              <p:nvPr/>
            </p:nvSpPr>
            <p:spPr bwMode="auto">
              <a:xfrm>
                <a:off x="6065435" y="4222607"/>
                <a:ext cx="22477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DB6DB67-313E-CC5E-075F-B3AD273E2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435" y="4222607"/>
                <a:ext cx="2247731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C0BC8C1-CF21-441C-FE12-8EEA4B8A30F3}"/>
                  </a:ext>
                </a:extLst>
              </p:cNvPr>
              <p:cNvSpPr/>
              <p:nvPr/>
            </p:nvSpPr>
            <p:spPr>
              <a:xfrm>
                <a:off x="6065435" y="5122219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C0BC8C1-CF21-441C-FE12-8EEA4B8A3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435" y="5122219"/>
                <a:ext cx="108491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2BCD9A85-4DB9-CCB4-7D93-8559FB3FD651}"/>
                  </a:ext>
                </a:extLst>
              </p:cNvPr>
              <p:cNvSpPr txBox="1"/>
              <p:nvPr/>
            </p:nvSpPr>
            <p:spPr>
              <a:xfrm>
                <a:off x="6082956" y="5600671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2BCD9A85-4DB9-CCB4-7D93-8559FB3F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56" y="5600671"/>
                <a:ext cx="957762" cy="566694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B3C90CE-F1AC-A4EA-26A7-5CB6BC1C3360}"/>
                  </a:ext>
                </a:extLst>
              </p:cNvPr>
              <p:cNvSpPr txBox="1"/>
              <p:nvPr/>
            </p:nvSpPr>
            <p:spPr bwMode="auto">
              <a:xfrm>
                <a:off x="3717168" y="5600671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B3C90CE-F1AC-A4EA-26A7-5CB6BC1C3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7168" y="5600671"/>
                <a:ext cx="2012409" cy="5821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5A02DDE-4BFC-3364-12BB-5FBB7F003CDD}"/>
              </a:ext>
            </a:extLst>
          </p:cNvPr>
          <p:cNvSpPr txBox="1"/>
          <p:nvPr/>
        </p:nvSpPr>
        <p:spPr bwMode="auto">
          <a:xfrm>
            <a:off x="3717168" y="2000271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A390689E-DF55-F0EC-B898-5DFE4BCA1FDD}"/>
                  </a:ext>
                </a:extLst>
              </p:cNvPr>
              <p:cNvSpPr txBox="1"/>
              <p:nvPr/>
            </p:nvSpPr>
            <p:spPr bwMode="auto">
              <a:xfrm>
                <a:off x="6065435" y="3651979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A390689E-DF55-F0EC-B898-5DFE4BCA1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435" y="3651979"/>
                <a:ext cx="2599943" cy="369332"/>
              </a:xfrm>
              <a:prstGeom prst="rect">
                <a:avLst/>
              </a:prstGeom>
              <a:blipFill>
                <a:blip r:embed="rId14"/>
                <a:stretch>
                  <a:fillRect l="-194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277E91B4-DFBE-F65D-EC7D-74F64B6E5958}"/>
                  </a:ext>
                </a:extLst>
              </p:cNvPr>
              <p:cNvSpPr/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277E91B4-DFBE-F65D-EC7D-74F64B6E59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375CA1B9-61E8-E2BC-0293-3EC7ED3E3EB1}"/>
                  </a:ext>
                </a:extLst>
              </p:cNvPr>
              <p:cNvSpPr/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375CA1B9-61E8-E2BC-0293-3EC7ED3E3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73679-2BD8-B715-B9C7-AC0A094BFC77}"/>
                  </a:ext>
                </a:extLst>
              </p:cNvPr>
              <p:cNvSpPr txBox="1"/>
              <p:nvPr/>
            </p:nvSpPr>
            <p:spPr bwMode="auto">
              <a:xfrm>
                <a:off x="7315200" y="5122219"/>
                <a:ext cx="151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73679-2BD8-B715-B9C7-AC0A094BF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5122219"/>
                <a:ext cx="1514536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9DEFAF5-4E15-DE49-3353-793F5D8582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759" y="2642129"/>
            <a:ext cx="2905236" cy="35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0" y="6333223"/>
            <a:ext cx="748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有邊界之電子束縛態波函數的實數部如同駐波，但它必得有虛數部。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l="-6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132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的絕對值對物理有影響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就完全是實數函數，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blipFill>
                <a:blip r:embed="rId8"/>
                <a:stretch>
                  <a:fillRect l="-4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/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8E62035A-EBA7-B82A-AE54-2B62FD085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654" y="207622"/>
                <a:ext cx="67843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與弦波駐波的波函數的空間部分一模一樣！</a:t>
                </a:r>
              </a:p>
            </p:txBody>
          </p:sp>
        </mc:Choice>
        <mc:Fallback xmlns="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8E62035A-EBA7-B82A-AE54-2B62FD08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654" y="207622"/>
                <a:ext cx="6784309" cy="369332"/>
              </a:xfrm>
              <a:prstGeom prst="rect">
                <a:avLst/>
              </a:prstGeom>
              <a:blipFill>
                <a:blip r:embed="rId14"/>
                <a:stretch>
                  <a:fillRect l="-18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/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/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/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/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blipFill>
                <a:blip r:embed="rId1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  <p:bldP spid="13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0" y="153783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blipFill>
                <a:blip r:embed="rId3"/>
                <a:stretch>
                  <a:fillRect l="-140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1098129" y="4092650"/>
                <a:ext cx="457048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4092650"/>
                <a:ext cx="4570482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110538" y="3641155"/>
            <a:ext cx="4819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回去與時間無關的薛丁格方程式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65450"/>
            <a:ext cx="8129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能量只有在這些值，與時無關薛丁格方程式才有滿足邊界條件的解！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/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這些定態，能量是量子化。將會證明無限位能井的任意解，能量測量值只會是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blipFill>
                <a:blip r:embed="rId8"/>
                <a:stretch>
                  <a:fillRect l="-59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A8C7B35-D73C-32EC-AAD9-61612C27E7AD}"/>
              </a:ext>
            </a:extLst>
          </p:cNvPr>
          <p:cNvSpPr/>
          <p:nvPr/>
        </p:nvSpPr>
        <p:spPr>
          <a:xfrm>
            <a:off x="3515872" y="4092650"/>
            <a:ext cx="1277663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6" grpId="0"/>
      <p:bldP spid="8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841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1619821" y="378196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/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763688" y="4056575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電子可以在能階定態之間以放出與吸收光子的方式躍遷。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F23FA8-C2D5-E561-38DC-85A570DE3691}"/>
              </a:ext>
            </a:extLst>
          </p:cNvPr>
          <p:cNvSpPr txBox="1"/>
          <p:nvPr/>
        </p:nvSpPr>
        <p:spPr bwMode="auto">
          <a:xfrm>
            <a:off x="1763688" y="5013176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到達基態後，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D797D-43B1-599C-1629-9CDB98DC8D31}"/>
              </a:ext>
            </a:extLst>
          </p:cNvPr>
          <p:cNvSpPr txBox="1"/>
          <p:nvPr/>
        </p:nvSpPr>
        <p:spPr bwMode="auto">
          <a:xfrm>
            <a:off x="1763688" y="5465731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基態的存在是量子力學重要的特徵！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20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blipFill>
                <a:blip r:embed="rId7"/>
                <a:stretch>
                  <a:fillRect l="-22222" t="-106757" b="-16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blipFill>
                <a:blip r:embed="rId8"/>
                <a:stretch>
                  <a:fillRect l="-12291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BD84E52-657B-2E98-4295-14D0ADFD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57821" r="1790"/>
          <a:stretch/>
        </p:blipFill>
        <p:spPr bwMode="auto">
          <a:xfrm>
            <a:off x="2843808" y="4679693"/>
            <a:ext cx="3085235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/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318542" y="3331358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229443" y="4699431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6902917" y="4363415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/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74408" y="92065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blipFill>
                <a:blip r:embed="rId5"/>
                <a:stretch>
                  <a:fillRect l="-13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754187" y="3232151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468312" y="468100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820987" y="2221371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稱為節點。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46B6-F123-3C03-1190-CBFFC6024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968" y="120550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8921" y="3823986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8" name="Text Box 19"/>
              <p:cNvSpPr txBox="1">
                <a:spLocks noChangeArrowheads="1"/>
              </p:cNvSpPr>
              <p:nvPr/>
            </p:nvSpPr>
            <p:spPr bwMode="auto">
              <a:xfrm>
                <a:off x="829545" y="5136849"/>
                <a:ext cx="64160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Schrodinger Wave Equation for the </a:t>
                </a:r>
                <a:r>
                  <a:rPr kumimoji="0"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complex wave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kumimoji="0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46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545" y="5136849"/>
                <a:ext cx="6416079" cy="369332"/>
              </a:xfrm>
              <a:prstGeom prst="rect">
                <a:avLst/>
              </a:prstGeom>
              <a:blipFill>
                <a:blip r:embed="rId2"/>
                <a:stretch>
                  <a:fillRect l="-791" t="-6667" r="-791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4049" y="754269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</a:t>
            </a:r>
            <a:r>
              <a:rPr lang="zh-TW" altLang="en-US" dirty="0"/>
              <a:t>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7383" y="1189531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5521" y="253176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3220" y="1844824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B8B6-8299-CD4B-5AAE-C8E110EC5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4" t="10020" r="15647" b="28192"/>
          <a:stretch/>
        </p:blipFill>
        <p:spPr>
          <a:xfrm>
            <a:off x="591101" y="2766536"/>
            <a:ext cx="6498323" cy="310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564520" y="1337000"/>
            <a:ext cx="719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不同本徵值的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彼此正交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正交的意思是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/>
              <p:nvPr/>
            </p:nvSpPr>
            <p:spPr bwMode="auto">
              <a:xfrm>
                <a:off x="564520" y="476715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無限位能井的能量本徵函數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是正弦函數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520" y="476715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/>
              <p:nvPr/>
            </p:nvSpPr>
            <p:spPr bwMode="auto">
              <a:xfrm>
                <a:off x="621034" y="1768068"/>
                <a:ext cx="2979021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1034" y="1768068"/>
                <a:ext cx="2979021" cy="904543"/>
              </a:xfrm>
              <a:prstGeom prst="rect">
                <a:avLst/>
              </a:prstGeom>
              <a:blipFill>
                <a:blip r:embed="rId4"/>
                <a:stretch>
                  <a:fillRect l="-24153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:\Dropbox\Documents\課程\YoungTextBook\Images\Chapter40\A_Images\A_Figures_and_Photos\40_12_FigureA.jpg">
            <a:extLst>
              <a:ext uri="{FF2B5EF4-FFF2-40B4-BE49-F238E27FC236}">
                <a16:creationId xmlns:a16="http://schemas.microsoft.com/office/drawing/2014/main" id="{182C0269-DCEB-7264-909F-4FA1478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07" y="661381"/>
            <a:ext cx="2190782" cy="21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/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133" y="2520315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983C4CC-1280-B441-09F3-5FD68EA3F138}"/>
              </a:ext>
            </a:extLst>
          </p:cNvPr>
          <p:cNvSpPr txBox="1"/>
          <p:nvPr/>
        </p:nvSpPr>
        <p:spPr bwMode="auto">
          <a:xfrm>
            <a:off x="4715215" y="5477154"/>
            <a:ext cx="100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歸一化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8A3F5-DEA1-03E9-E37A-A1D91BD0DA11}"/>
                  </a:ext>
                </a:extLst>
              </p:cNvPr>
              <p:cNvSpPr txBox="1"/>
              <p:nvPr/>
            </p:nvSpPr>
            <p:spPr bwMode="auto">
              <a:xfrm>
                <a:off x="591101" y="905932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正弦函數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Orthogonality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8A3F5-DEA1-03E9-E37A-A1D91BD0D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101" y="905932"/>
                <a:ext cx="6989644" cy="369332"/>
              </a:xfrm>
              <a:prstGeom prst="rect">
                <a:avLst/>
              </a:prstGeom>
              <a:blipFill>
                <a:blip r:embed="rId9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0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3" grpId="0" animBg="1"/>
      <p:bldP spid="7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/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分量</a:t>
                </a:r>
                <a:r>
                  <a:rPr lang="en-US" altLang="zh-TW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/>
                  <a:t>可以利用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/>
                  <a:t>彼此正交的特性計算出來：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blipFill>
                <a:blip r:embed="rId2"/>
                <a:stretch>
                  <a:fillRect l="-7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blipFill>
                <a:blip r:embed="rId3"/>
                <a:stretch>
                  <a:fillRect l="-1362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blipFill>
                <a:blip r:embed="rId4"/>
                <a:stretch>
                  <a:fillRect l="-8906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993215" y="4832727"/>
                <a:ext cx="2577372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215" y="4832727"/>
                <a:ext cx="2577372" cy="904543"/>
              </a:xfrm>
              <a:prstGeom prst="rect">
                <a:avLst/>
              </a:prstGeom>
              <a:blipFill>
                <a:blip r:embed="rId5"/>
                <a:stretch>
                  <a:fillRect l="-112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/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任何可行的狀態函數，都可以展開成能量的本徵函數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的疊加！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blipFill>
                <a:blip r:embed="rId6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/>
              <p:nvPr/>
            </p:nvSpPr>
            <p:spPr bwMode="auto">
              <a:xfrm>
                <a:off x="6306288" y="3186238"/>
                <a:ext cx="2486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288" y="3186238"/>
                <a:ext cx="2486472" cy="369332"/>
              </a:xfrm>
              <a:prstGeom prst="rect">
                <a:avLst/>
              </a:prstGeom>
              <a:blipFill>
                <a:blip r:embed="rId7"/>
                <a:stretch>
                  <a:fillRect l="-203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/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根據傅立葉分析，滿足邊界條件的任何函數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blipFill>
                <a:blip r:embed="rId8"/>
                <a:stretch>
                  <a:fillRect l="-95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blipFill>
                <a:blip r:embed="rId9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/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都可以分解為正弦函數、也就是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r="-55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F4248-5713-9069-52D4-A6106EBA8419}"/>
              </a:ext>
            </a:extLst>
          </p:cNvPr>
          <p:cNvCxnSpPr>
            <a:cxnSpLocks/>
          </p:cNvCxnSpPr>
          <p:nvPr/>
        </p:nvCxnSpPr>
        <p:spPr>
          <a:xfrm flipH="1">
            <a:off x="2594886" y="1711736"/>
            <a:ext cx="1905106" cy="1409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/>
              <p:nvPr/>
            </p:nvSpPr>
            <p:spPr bwMode="auto">
              <a:xfrm>
                <a:off x="971600" y="6178761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如同傅立葉分析，展開的分量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就包含原來狀態函數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的所有資訊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2D89E2-D045-7E10-530B-A5E077B9D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6178761"/>
                <a:ext cx="7328116" cy="369332"/>
              </a:xfrm>
              <a:prstGeom prst="rect">
                <a:avLst/>
              </a:prstGeom>
              <a:blipFill>
                <a:blip r:embed="rId11"/>
                <a:stretch>
                  <a:fillRect l="-692" t="-6667" r="-17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/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此展開神似向量以基底展開</a:t>
                </a:r>
                <a:r>
                  <a:rPr lang="zh-TW" altLang="en-US" dirty="0"/>
                  <a:t>，讓我們沿用向量語言，把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展開係數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稱為分量。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blipFill>
                <a:blip r:embed="rId12"/>
                <a:stretch>
                  <a:fillRect l="-63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83917C-E2D2-200E-13A0-18BD74F1DD0F}"/>
              </a:ext>
            </a:extLst>
          </p:cNvPr>
          <p:cNvSpPr txBox="1"/>
          <p:nvPr/>
        </p:nvSpPr>
        <p:spPr bwMode="auto">
          <a:xfrm>
            <a:off x="5749298" y="701988"/>
            <a:ext cx="304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展開定理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5" grpId="0"/>
      <p:bldP spid="17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1969-F445-AC0F-2EE8-F266B3C2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94" y="0"/>
            <a:ext cx="6192687" cy="373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380EB-5AD5-4DA3-7783-C09517BC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4" y="3699038"/>
            <a:ext cx="6189398" cy="3044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80364-3D2A-2D5D-B40E-AEB692BCC86B}"/>
              </a:ext>
            </a:extLst>
          </p:cNvPr>
          <p:cNvSpPr/>
          <p:nvPr/>
        </p:nvSpPr>
        <p:spPr>
          <a:xfrm>
            <a:off x="2832849" y="4077072"/>
            <a:ext cx="2016224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/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6F4DEC9E-7F9B-4872-1AD1-33AAFD218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20542"/>
          <a:stretch/>
        </p:blipFill>
        <p:spPr bwMode="auto">
          <a:xfrm>
            <a:off x="6804248" y="1309850"/>
            <a:ext cx="216024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/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/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0792FF-F00D-12FC-0FB6-970DC11FD5F6}"/>
              </a:ext>
            </a:extLst>
          </p:cNvPr>
          <p:cNvCxnSpPr/>
          <p:nvPr/>
        </p:nvCxnSpPr>
        <p:spPr>
          <a:xfrm flipH="1">
            <a:off x="7092280" y="2564904"/>
            <a:ext cx="72008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357E5-5E6A-97FA-840A-669095AC619E}"/>
              </a:ext>
            </a:extLst>
          </p:cNvPr>
          <p:cNvCxnSpPr>
            <a:cxnSpLocks/>
          </p:cNvCxnSpPr>
          <p:nvPr/>
        </p:nvCxnSpPr>
        <p:spPr>
          <a:xfrm>
            <a:off x="7812360" y="2564904"/>
            <a:ext cx="824789" cy="840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9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28144" y="67032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這一展開式提供對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無限大位能井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位能下薛丁格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/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/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blipFill>
                <a:blip r:embed="rId5"/>
                <a:stretch>
                  <a:fillRect l="-617" b="-2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17427" y="360329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914739" y="5752988"/>
            <a:ext cx="753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很明顯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這個程序不只適用於無限大位能井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，原則上適用於任何位能。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83486" y="184482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692BE-02F9-E3D7-5482-0B03108E3F80}"/>
              </a:ext>
            </a:extLst>
          </p:cNvPr>
          <p:cNvSpPr/>
          <p:nvPr/>
        </p:nvSpPr>
        <p:spPr>
          <a:xfrm>
            <a:off x="611560" y="1039652"/>
            <a:ext cx="8072502" cy="1597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BC76E-AA94-A150-93BC-B89F9DA7F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BE7C28AF-C718-42B4-AE3C-25C268C0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395536" y="2175110"/>
            <a:ext cx="2410925" cy="2262002"/>
          </a:xfrm>
          <a:prstGeom prst="rect">
            <a:avLst/>
          </a:prstGeom>
        </p:spPr>
      </p:pic>
      <p:pic>
        <p:nvPicPr>
          <p:cNvPr id="4" name="Picture 3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DFDA3F7D-596D-405D-4694-4B40510C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1" t="28886" r="31305" b="42229"/>
          <a:stretch/>
        </p:blipFill>
        <p:spPr>
          <a:xfrm>
            <a:off x="3577130" y="3487319"/>
            <a:ext cx="785491" cy="981864"/>
          </a:xfrm>
          <a:prstGeom prst="rect">
            <a:avLst/>
          </a:prstGeom>
        </p:spPr>
      </p:pic>
      <p:pic>
        <p:nvPicPr>
          <p:cNvPr id="5" name="Picture 4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18BC06F6-C6AA-026E-25D3-764BE6CA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8" t="28885" r="7411" b="54679"/>
          <a:stretch/>
        </p:blipFill>
        <p:spPr>
          <a:xfrm>
            <a:off x="3400408" y="2341438"/>
            <a:ext cx="1138937" cy="720080"/>
          </a:xfrm>
          <a:prstGeom prst="rect">
            <a:avLst/>
          </a:prstGeom>
        </p:spPr>
      </p:pic>
      <p:pic>
        <p:nvPicPr>
          <p:cNvPr id="6" name="Picture 5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878F7348-7467-095B-33B0-193B72F08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7" t="7519" r="13130" b="66184"/>
          <a:stretch/>
        </p:blipFill>
        <p:spPr>
          <a:xfrm>
            <a:off x="3400408" y="718432"/>
            <a:ext cx="1008112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/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/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/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/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C7438FA1-9771-EF64-9211-0C47B4B73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31001" r="54425" b="54556"/>
          <a:stretch/>
        </p:blipFill>
        <p:spPr>
          <a:xfrm>
            <a:off x="3664112" y="4855504"/>
            <a:ext cx="592617" cy="59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/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ot over a campfire&#10;&#10;Description automatically generated">
            <a:extLst>
              <a:ext uri="{FF2B5EF4-FFF2-40B4-BE49-F238E27FC236}">
                <a16:creationId xmlns:a16="http://schemas.microsoft.com/office/drawing/2014/main" id="{18E36646-098E-6D58-FADF-2B73B107A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4901468" y="3360768"/>
            <a:ext cx="1275657" cy="133066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CDBDA2F5-BC58-A67A-CF99-370F8564D33A}"/>
              </a:ext>
            </a:extLst>
          </p:cNvPr>
          <p:cNvSpPr/>
          <p:nvPr/>
        </p:nvSpPr>
        <p:spPr>
          <a:xfrm>
            <a:off x="4969830" y="2878412"/>
            <a:ext cx="1224136" cy="3932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of a pot with a spoon and a ladle&#10;&#10;Description automatically generated">
            <a:extLst>
              <a:ext uri="{FF2B5EF4-FFF2-40B4-BE49-F238E27FC236}">
                <a16:creationId xmlns:a16="http://schemas.microsoft.com/office/drawing/2014/main" id="{6F5E55F2-802B-F0C4-9DD5-BC0437EF8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528040" y="2176705"/>
            <a:ext cx="2230161" cy="253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716717-DF1D-7742-57D9-3D6238C2D4A9}"/>
              </a:ext>
            </a:extLst>
          </p:cNvPr>
          <p:cNvSpPr txBox="1"/>
          <p:nvPr/>
        </p:nvSpPr>
        <p:spPr bwMode="auto">
          <a:xfrm>
            <a:off x="4572000" y="1578153"/>
            <a:ext cx="223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各個配料分離烹煮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78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49243" y="332656"/>
            <a:ext cx="4687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簡諧振盪器、量子彈簧、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位能束縛態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5644142" y="1671716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36371" y="1628863"/>
                <a:ext cx="2732222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1" y="1628863"/>
                <a:ext cx="2732222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/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blipFill>
                <a:blip r:embed="rId5"/>
                <a:stretch>
                  <a:fillRect l="-3030" r="-303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266E53-AF5E-3B39-E264-D0DC473ED1D6}"/>
              </a:ext>
            </a:extLst>
          </p:cNvPr>
          <p:cNvSpPr txBox="1"/>
          <p:nvPr/>
        </p:nvSpPr>
        <p:spPr bwMode="auto">
          <a:xfrm>
            <a:off x="2336370" y="2402806"/>
            <a:ext cx="4255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最簡單的量子彈簧就是雙原子分子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/>
              <p:nvPr/>
            </p:nvSpPr>
            <p:spPr bwMode="auto">
              <a:xfrm>
                <a:off x="2336370" y="832899"/>
                <a:ext cx="366395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0" y="832899"/>
                <a:ext cx="3663952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1" y="1447354"/>
            <a:ext cx="3174275" cy="36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1" y="2194992"/>
            <a:ext cx="1981877" cy="29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335092" y="5263357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量子彈簧的能量不是連續的，而是固定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/>
              <a:t>的整數倍（離散型式）</a:t>
            </a:r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335092" y="5695157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</a:t>
            </a:r>
            <a:r>
              <a:rPr lang="en-US" altLang="zh-TW" sz="1800">
                <a:solidFill>
                  <a:srgbClr val="FF0000"/>
                </a:solidFill>
              </a:rPr>
              <a:t>(</a:t>
            </a: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Quantum)</a:t>
            </a:r>
            <a:r>
              <a:rPr lang="zh-TW" altLang="en-US" sz="1800">
                <a:cs typeface="Times New Roman" pitchFamily="18" charset="0"/>
              </a:rPr>
              <a:t>的大小與頻率成正比！</a:t>
            </a:r>
          </a:p>
        </p:txBody>
      </p:sp>
      <p:sp>
        <p:nvSpPr>
          <p:cNvPr id="93191" name="文字方塊 7"/>
          <p:cNvSpPr txBox="1">
            <a:spLocks noChangeArrowheads="1"/>
          </p:cNvSpPr>
          <p:nvPr/>
        </p:nvSpPr>
        <p:spPr bwMode="auto">
          <a:xfrm>
            <a:off x="2774979" y="6199882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TW" sz="1800" dirty="0">
                <a:cs typeface="Times New Roman" pitchFamily="18" charset="0"/>
              </a:rPr>
              <a:t>: </a:t>
            </a:r>
            <a:r>
              <a:rPr lang="en-US" altLang="zh-TW" sz="1800" dirty="0">
                <a:latin typeface="+mj-lt"/>
                <a:cs typeface="Times New Roman" pitchFamily="18" charset="0"/>
              </a:rPr>
              <a:t>Planck Constant</a:t>
            </a:r>
            <a:endParaRPr lang="zh-TW" alt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462084" y="560589"/>
            <a:ext cx="6301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如果要解釋黑體輻射，量子彈簧的能量變化必需是能階狀的！</a:t>
            </a:r>
          </a:p>
        </p:txBody>
      </p:sp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510441" y="953146"/>
            <a:ext cx="601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開啟了量子革命的第一槍！</a:t>
            </a:r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1462084" y="178710"/>
            <a:ext cx="583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黑體輻射以及空腔輻射也是一系列的量子彈簧。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/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/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=6.625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B974AF21-A5A3-F6D6-4941-865508DE1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417" y="6021768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250083" y="1519903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27" y="46579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3" y="1757651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1138100" y="1040969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固體內原子晶格的振動也是一系列量子彈簧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802733" y="1519903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111" r="-7407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6667" r="-1333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5054000" y="1519903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538" r="-7692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B5E05E-D689-9217-AE71-1119414EE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773" y="3468600"/>
            <a:ext cx="2853179" cy="118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13D2D-AB77-863E-345A-12F423A07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56" y="3468599"/>
            <a:ext cx="3091627" cy="2492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BAD1C-9721-D2FF-8118-5B3E7F06C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927" y="4869160"/>
            <a:ext cx="2998974" cy="1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752330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52330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07704" y="394991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量子簡諧振盪器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Harmonic Oscillator SHO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、量子彈簧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012160" y="953395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728200" y="5909780"/>
            <a:ext cx="21834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能量是量子化的！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638829" y="898164"/>
                <a:ext cx="2732222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829" y="898164"/>
                <a:ext cx="2732222" cy="654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8637B6-7EA1-ED58-6B25-7DEB0A024E1D}"/>
              </a:ext>
            </a:extLst>
          </p:cNvPr>
          <p:cNvSpPr txBox="1"/>
          <p:nvPr/>
        </p:nvSpPr>
        <p:spPr bwMode="auto">
          <a:xfrm>
            <a:off x="4749376" y="5457530"/>
            <a:ext cx="363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波函數會進入古典禁止區域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65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51521"/>
            <a:ext cx="5803278" cy="310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" y="227421"/>
            <a:ext cx="5803900" cy="2324100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27090"/>
            <a:ext cx="1770580" cy="262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4196-3ECC-9B47-343F-2B7B83C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r="10099" b="82055"/>
          <a:stretch/>
        </p:blipFill>
        <p:spPr>
          <a:xfrm>
            <a:off x="5796136" y="1615417"/>
            <a:ext cx="3024959" cy="522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00109-9DD0-C345-3678-2F55FEEB2153}"/>
              </a:ext>
            </a:extLst>
          </p:cNvPr>
          <p:cNvSpPr txBox="1"/>
          <p:nvPr/>
        </p:nvSpPr>
        <p:spPr bwMode="auto">
          <a:xfrm>
            <a:off x="2123281" y="6331089"/>
            <a:ext cx="407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先讓我們定性的來猜一下它的定態解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/>
              <p:nvPr/>
            </p:nvSpPr>
            <p:spPr bwMode="auto">
              <a:xfrm>
                <a:off x="2123281" y="5682963"/>
                <a:ext cx="419537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281" y="5682963"/>
                <a:ext cx="4195379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33714" y="953096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953096"/>
                <a:ext cx="2343142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187" y="462724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尋找定態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Stationary 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波函數，</a:t>
                </a:r>
                <a:r>
                  <a:rPr lang="zh-TW" altLang="en-US" dirty="0"/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187" y="462724"/>
                <a:ext cx="7128791" cy="369332"/>
              </a:xfrm>
              <a:prstGeom prst="rect">
                <a:avLst/>
              </a:prstGeom>
              <a:blipFill>
                <a:blip r:embed="rId3"/>
                <a:stretch>
                  <a:fillRect l="-7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33714" y="1766710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1766710"/>
                <a:ext cx="3035318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25485" y="1354965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39206" y="2770115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06" y="2770115"/>
                <a:ext cx="5363238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39205" y="2427556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49944" y="3822287"/>
                <a:ext cx="519612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944" y="3822287"/>
                <a:ext cx="5196121" cy="71731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33714" y="3443030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3443030"/>
                <a:ext cx="3275006" cy="369332"/>
              </a:xfrm>
              <a:prstGeom prst="rect">
                <a:avLst/>
              </a:prstGeom>
              <a:blipFill>
                <a:blip r:embed="rId7"/>
                <a:stretch>
                  <a:fillRect l="-154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33713" y="4571971"/>
                <a:ext cx="6580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3" y="4571971"/>
                <a:ext cx="6580503" cy="369332"/>
              </a:xfrm>
              <a:prstGeom prst="rect">
                <a:avLst/>
              </a:prstGeom>
              <a:blipFill>
                <a:blip r:embed="rId8"/>
                <a:stretch>
                  <a:fillRect l="-77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1017484" y="4941303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這不可能，唯一例外是左右兩式與兩者都無關，是一常數。設為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484" y="4941303"/>
                <a:ext cx="7128791" cy="369332"/>
              </a:xfrm>
              <a:prstGeom prst="rect">
                <a:avLst/>
              </a:prstGeom>
              <a:blipFill>
                <a:blip r:embed="rId9"/>
                <a:stretch>
                  <a:fillRect l="-89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66800" y="5410200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5410200"/>
                <a:ext cx="5683322" cy="717312"/>
              </a:xfrm>
              <a:prstGeom prst="rect">
                <a:avLst/>
              </a:prstGeom>
              <a:blipFill>
                <a:blip r:embed="rId10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4C4913-2EAE-DF12-A6B2-D141DF6814E3}"/>
              </a:ext>
            </a:extLst>
          </p:cNvPr>
          <p:cNvCxnSpPr/>
          <p:nvPr/>
        </p:nvCxnSpPr>
        <p:spPr>
          <a:xfrm flipH="1">
            <a:off x="2069601" y="1322428"/>
            <a:ext cx="481772" cy="58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C422D-3C3F-DE0F-D4A0-ABAB7B8AFE9A}"/>
              </a:ext>
            </a:extLst>
          </p:cNvPr>
          <p:cNvCxnSpPr>
            <a:cxnSpLocks/>
          </p:cNvCxnSpPr>
          <p:nvPr/>
        </p:nvCxnSpPr>
        <p:spPr>
          <a:xfrm>
            <a:off x="2551373" y="1312552"/>
            <a:ext cx="402851" cy="6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72DE8-A85C-5CFE-B5FD-505E30135D3C}"/>
              </a:ext>
            </a:extLst>
          </p:cNvPr>
          <p:cNvCxnSpPr>
            <a:cxnSpLocks/>
          </p:cNvCxnSpPr>
          <p:nvPr/>
        </p:nvCxnSpPr>
        <p:spPr>
          <a:xfrm>
            <a:off x="2569187" y="1323124"/>
            <a:ext cx="1151638" cy="51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/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彈力位能是左右對稱的，對稱點在原點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blipFill>
                <a:blip r:embed="rId2"/>
                <a:stretch>
                  <a:fillRect l="-9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/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物理結果應該左右對稱，所以，定態方程式的解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或許也是對稱的？例如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blipFill>
                <a:blip r:embed="rId3"/>
                <a:stretch>
                  <a:fillRect l="-6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hia-Hung Chang\Downloads\Data\Knight\Media\Chapter41\Images\41_20Figure-F.jpg">
            <a:extLst>
              <a:ext uri="{FF2B5EF4-FFF2-40B4-BE49-F238E27FC236}">
                <a16:creationId xmlns:a16="http://schemas.microsoft.com/office/drawing/2014/main" id="{D9D8FC3F-9786-EB3C-239F-A54FBA92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 b="32972"/>
          <a:stretch/>
        </p:blipFill>
        <p:spPr bwMode="auto">
          <a:xfrm>
            <a:off x="2267744" y="589092"/>
            <a:ext cx="2088232" cy="14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EC4C-736B-93EB-823D-33286056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2249353" y="5350417"/>
            <a:ext cx="2908534" cy="101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/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在無限限遠處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可以猜想到，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會漸漸趨近於零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blipFill>
                <a:blip r:embed="rId6"/>
                <a:stretch>
                  <a:fillRect l="-65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/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→∞,</m:t>
                    </m:r>
                    <m:r>
                      <a:rPr lang="zh-TW" altLang="en-US" i="1" smtClean="0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附近，會與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對稱！如下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3277197-E581-68EB-8514-E929484F55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32" b="40346"/>
          <a:stretch/>
        </p:blipFill>
        <p:spPr>
          <a:xfrm>
            <a:off x="2249353" y="2460775"/>
            <a:ext cx="3682610" cy="92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69066-C766-2191-C85E-A7655BAA6891}"/>
              </a:ext>
            </a:extLst>
          </p:cNvPr>
          <p:cNvSpPr txBox="1"/>
          <p:nvPr/>
        </p:nvSpPr>
        <p:spPr bwMode="auto">
          <a:xfrm>
            <a:off x="1259632" y="3439371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這樣的對稱的解稱為：偶函數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6428-39EB-4005-DB0B-7C65C286D748}"/>
              </a:ext>
            </a:extLst>
          </p:cNvPr>
          <p:cNvSpPr txBox="1"/>
          <p:nvPr/>
        </p:nvSpPr>
        <p:spPr bwMode="auto">
          <a:xfrm>
            <a:off x="1259632" y="382012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偶函數在原點的斜率必須為零！斜率在原點才能連續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A2512-8BA5-1D62-F04E-8C9A7D9729AE}"/>
              </a:ext>
            </a:extLst>
          </p:cNvPr>
          <p:cNvSpPr/>
          <p:nvPr/>
        </p:nvSpPr>
        <p:spPr>
          <a:xfrm>
            <a:off x="2681401" y="5917127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FCE988B-2A66-C21D-6826-8B9C03880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40" b="2922"/>
          <a:stretch/>
        </p:blipFill>
        <p:spPr>
          <a:xfrm>
            <a:off x="1114052" y="3484826"/>
            <a:ext cx="3888432" cy="946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/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zh-TW" altLang="en-US" dirty="0"/>
                  <a:t>兩者之間，解的變化就由方程式決定，我們也有一些定性的了解：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/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/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的正負號會決定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的正負號！而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是斜率的變化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F8C161F-F013-AE03-1456-97E3BD96E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38"/>
          <a:stretch/>
        </p:blipFill>
        <p:spPr>
          <a:xfrm>
            <a:off x="1105503" y="2512033"/>
            <a:ext cx="3888432" cy="972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/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這是古典不容許的區域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blipFill>
                <a:blip r:embed="rId7"/>
                <a:stretch>
                  <a:fillRect l="-91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前述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err="1"/>
                  <a:t>處就是這樣的例子</a:t>
                </a:r>
                <a:r>
                  <a:rPr lang="en-US" dirty="0"/>
                  <a:t>：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/>
                  <a:t>負的斜率增加，傾斜度減小到零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blipFill>
                <a:blip r:embed="rId8"/>
                <a:stretch>
                  <a:fillRect l="-6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/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通常就說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:r>
                  <a:rPr lang="en-US" dirty="0"/>
                  <a:t>古典不容許的區域，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增加時，波函數會趨離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blipFill>
                <a:blip r:embed="rId9"/>
                <a:stretch>
                  <a:fillRect l="-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/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波函數為正</a:t>
                </a:r>
                <a:r>
                  <a:rPr lang="en-US" dirty="0"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而增加！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blipFill>
                <a:blip r:embed="rId10"/>
                <a:stretch>
                  <a:fillRect l="-1067" t="-6667" r="-2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/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波函數為負，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blipFill>
                <a:blip r:embed="rId11"/>
                <a:stretch>
                  <a:fillRect l="-1067" t="-6452" r="-26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0654BA1-6987-EC92-587A-32A920834C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161"/>
          <a:stretch/>
        </p:blipFill>
        <p:spPr>
          <a:xfrm>
            <a:off x="1093209" y="5676999"/>
            <a:ext cx="2908534" cy="101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E6DF9-5479-560B-5878-5790D9FAEBF1}"/>
              </a:ext>
            </a:extLst>
          </p:cNvPr>
          <p:cNvSpPr/>
          <p:nvPr/>
        </p:nvSpPr>
        <p:spPr>
          <a:xfrm>
            <a:off x="1544472" y="6263421"/>
            <a:ext cx="2088232" cy="37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0B3FA-1215-CEFB-99DC-4D09AFC5AB8D}"/>
              </a:ext>
            </a:extLst>
          </p:cNvPr>
          <p:cNvSpPr txBox="1"/>
          <p:nvPr/>
        </p:nvSpPr>
        <p:spPr bwMode="auto">
          <a:xfrm>
            <a:off x="4064219" y="5975705"/>
            <a:ext cx="2582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定性上類似指數遞減</a:t>
            </a:r>
            <a:r>
              <a:rPr lang="en-US" dirty="0"/>
              <a:t>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8B36A-8D60-E99F-B092-0C4FE144A5E9}"/>
              </a:ext>
            </a:extLst>
          </p:cNvPr>
          <p:cNvSpPr/>
          <p:nvPr/>
        </p:nvSpPr>
        <p:spPr>
          <a:xfrm>
            <a:off x="1402084" y="2512033"/>
            <a:ext cx="1008112" cy="793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54035E-A34D-7702-23AE-5E03F7C480B5}"/>
              </a:ext>
            </a:extLst>
          </p:cNvPr>
          <p:cNvCxnSpPr>
            <a:cxnSpLocks/>
          </p:cNvCxnSpPr>
          <p:nvPr/>
        </p:nvCxnSpPr>
        <p:spPr>
          <a:xfrm>
            <a:off x="2051720" y="3035466"/>
            <a:ext cx="1152128" cy="2940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5" grpId="0"/>
      <p:bldP spid="11" grpId="0"/>
      <p:bldP spid="10" grpId="0" animBg="1"/>
      <p:bldP spid="15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的區域是古典容許的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為負。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60E449-7C6D-2C28-8281-128753698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56"/>
          <a:stretch/>
        </p:blipFill>
        <p:spPr>
          <a:xfrm>
            <a:off x="1165964" y="2170751"/>
            <a:ext cx="4409678" cy="171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DEBDE-9423-BD4E-DD73-ECACA57C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159821"/>
            <a:ext cx="2267466" cy="253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/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在古典容許的區域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軸而彎曲，直到與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軸相交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blipFill>
                <a:blip r:embed="rId6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A46AC3-3951-A4A5-4C4B-7CDD46DB4FC2}"/>
              </a:ext>
            </a:extLst>
          </p:cNvPr>
          <p:cNvSpPr txBox="1"/>
          <p:nvPr/>
        </p:nvSpPr>
        <p:spPr bwMode="auto">
          <a:xfrm>
            <a:off x="1066787" y="5739348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結論：</a:t>
            </a:r>
            <a:r>
              <a:rPr lang="en-US" dirty="0" err="1">
                <a:solidFill>
                  <a:srgbClr val="FF0000"/>
                </a:solidFill>
              </a:rPr>
              <a:t>在古典不容許的區域，定性上類似指數遞減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2CD7-E20B-4D78-23CF-391E8E1A797A}"/>
              </a:ext>
            </a:extLst>
          </p:cNvPr>
          <p:cNvSpPr txBox="1"/>
          <p:nvPr/>
        </p:nvSpPr>
        <p:spPr bwMode="auto">
          <a:xfrm>
            <a:off x="1058207" y="6135965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在古典容許的區域，定性上類似來回振盪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/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為正時，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blipFill>
                <a:blip r:embed="rId7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/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為負時，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blipFill>
                <a:blip r:embed="rId8"/>
                <a:stretch>
                  <a:fillRect l="-12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/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後又會趨向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彎曲，再一次又穿過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，典型的情況會來回穿過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blipFill>
                <a:blip r:embed="rId9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7915"/>
          <a:stretch/>
        </p:blipFill>
        <p:spPr>
          <a:xfrm>
            <a:off x="592402" y="2922505"/>
            <a:ext cx="5213370" cy="151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148FC-EFCE-26AB-D632-2A64F61B46EA}"/>
              </a:ext>
            </a:extLst>
          </p:cNvPr>
          <p:cNvSpPr txBox="1"/>
          <p:nvPr/>
        </p:nvSpPr>
        <p:spPr bwMode="auto">
          <a:xfrm>
            <a:off x="586306" y="1089700"/>
            <a:ext cx="7423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策略：考慮一系列的能量值，大小不同，因此折返點不同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/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已知當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會趨近於零。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blipFill>
                <a:blip r:embed="rId3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/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出發向內朝原點前進，</a:t>
                </a:r>
                <a:r>
                  <a:rPr lang="en-US" dirty="0"/>
                  <a:t>以斜率變化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的正負，定性得到函數的行為。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blipFill>
                <a:blip r:embed="rId4"/>
                <a:stretch>
                  <a:fillRect l="-6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/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而當地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的正負號，也就是是否為古典容許區域，會決定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 err="1"/>
                  <a:t>的正負號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blipFill>
                <a:blip r:embed="rId5"/>
                <a:stretch>
                  <a:fillRect l="-62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329A5A8-B0CC-1C62-EB77-75484D800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1"/>
          <a:stretch/>
        </p:blipFill>
        <p:spPr>
          <a:xfrm>
            <a:off x="4788024" y="3831691"/>
            <a:ext cx="2908534" cy="101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972CCF-BEC9-E830-9491-F43A6EF899DE}"/>
              </a:ext>
            </a:extLst>
          </p:cNvPr>
          <p:cNvSpPr/>
          <p:nvPr/>
        </p:nvSpPr>
        <p:spPr>
          <a:xfrm>
            <a:off x="5220072" y="4398401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F9E49-17E4-9437-485E-EB0D3662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15944-C7E0-5965-D06E-3B3B32CE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592402" y="2922505"/>
            <a:ext cx="5213370" cy="272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ADA1-C452-4D74-3E8A-5AA8F9434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5989360" y="5013110"/>
            <a:ext cx="1965841" cy="8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56BB5-D388-53C6-03AA-DDB4EA6CB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887776" y="2067427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662573-3D2A-3862-B989-112A6CB68283}"/>
              </a:ext>
            </a:extLst>
          </p:cNvPr>
          <p:cNvCxnSpPr>
            <a:cxnSpLocks/>
          </p:cNvCxnSpPr>
          <p:nvPr/>
        </p:nvCxnSpPr>
        <p:spPr>
          <a:xfrm flipH="1">
            <a:off x="3199087" y="2693096"/>
            <a:ext cx="493555" cy="2008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77DECE-B33C-9505-6037-91910B6507F9}"/>
              </a:ext>
            </a:extLst>
          </p:cNvPr>
          <p:cNvCxnSpPr>
            <a:cxnSpLocks/>
          </p:cNvCxnSpPr>
          <p:nvPr/>
        </p:nvCxnSpPr>
        <p:spPr>
          <a:xfrm flipH="1" flipV="1">
            <a:off x="3753601" y="5173741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B71DCC-DC5D-DE6F-55F8-FB6F477812B4}"/>
              </a:ext>
            </a:extLst>
          </p:cNvPr>
          <p:cNvSpPr txBox="1"/>
          <p:nvPr/>
        </p:nvSpPr>
        <p:spPr bwMode="auto">
          <a:xfrm>
            <a:off x="4884052" y="3474363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但如果傾斜度到達原點，來不及降為零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/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近時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傾斜度開始漸漸下降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blipFill>
                <a:blip r:embed="rId5"/>
                <a:stretch>
                  <a:fillRect l="-5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B4B30A-B3B0-58D2-B0BB-3D520FE3BB12}"/>
              </a:ext>
            </a:extLst>
          </p:cNvPr>
          <p:cNvSpPr txBox="1"/>
          <p:nvPr/>
        </p:nvSpPr>
        <p:spPr bwMode="auto">
          <a:xfrm>
            <a:off x="4905657" y="3854014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斜率在原點就無法連續，此解不成立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/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如圖，對於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，沒有解！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blipFill>
                <a:blip r:embed="rId6"/>
                <a:stretch>
                  <a:fillRect l="-173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/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84D71A-77F1-F9FD-49A9-CA98A38ADCDF}"/>
              </a:ext>
            </a:extLst>
          </p:cNvPr>
          <p:cNvSpPr txBox="1"/>
          <p:nvPr/>
        </p:nvSpPr>
        <p:spPr bwMode="auto">
          <a:xfrm>
            <a:off x="1055242" y="6364289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往內走，負的斜率繼續減小。傾斜度增加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/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在折返點內，曲線趨向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blipFill>
                <a:blip r:embed="rId8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A4FD30C2-1353-2A6D-20DD-80E41DD9B4B7}"/>
              </a:ext>
            </a:extLst>
          </p:cNvPr>
          <p:cNvSpPr/>
          <p:nvPr/>
        </p:nvSpPr>
        <p:spPr>
          <a:xfrm>
            <a:off x="3275856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/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折返點外，從無限遠傾斜度為零，</a:t>
                </a:r>
                <a:r>
                  <a:rPr lang="en-US" dirty="0" err="1">
                    <a:cs typeface="Times New Roman" pitchFamily="18" charset="0"/>
                  </a:rPr>
                  <a:t>這是</a:t>
                </a:r>
                <a:r>
                  <a:rPr lang="en-US" dirty="0" err="1"/>
                  <a:t>古典不容許的區域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blipFill>
                <a:blip r:embed="rId9"/>
                <a:stretch>
                  <a:fillRect l="-70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9" grpId="0"/>
      <p:bldP spid="10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11560" y="963093"/>
            <a:ext cx="5213370" cy="272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1560" y="3717032"/>
            <a:ext cx="5213370" cy="130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4474304" y="2333381"/>
            <a:ext cx="1342792" cy="56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573345" y="158428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18245" y="824394"/>
            <a:ext cx="312859" cy="191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>
            <a:off x="3772759" y="2675173"/>
            <a:ext cx="943257" cy="53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563871" y="5538781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blipFill>
                <a:blip r:embed="rId5"/>
                <a:stretch>
                  <a:fillRect l="-5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01A71B-0A10-A165-E283-4429C6C982B0}"/>
              </a:ext>
            </a:extLst>
          </p:cNvPr>
          <p:cNvSpPr txBox="1"/>
          <p:nvPr/>
        </p:nvSpPr>
        <p:spPr bwMode="auto">
          <a:xfrm>
            <a:off x="3855057" y="898338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/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blipFill>
                <a:blip r:embed="rId6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07FF12-144D-F7A4-4404-255264DFAF4C}"/>
              </a:ext>
            </a:extLst>
          </p:cNvPr>
          <p:cNvSpPr txBox="1"/>
          <p:nvPr/>
        </p:nvSpPr>
        <p:spPr bwMode="auto">
          <a:xfrm>
            <a:off x="4567225" y="508943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AD803-5FAE-1FFE-A5DA-97A44228ED92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7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8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ECAA5C-6BEF-A761-2D67-31C513C83297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572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  <p:bldP spid="29" grpId="0"/>
      <p:bldP spid="30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83568" y="418050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18869"/>
          <a:stretch/>
        </p:blipFill>
        <p:spPr>
          <a:xfrm>
            <a:off x="683568" y="4509120"/>
            <a:ext cx="5213370" cy="1342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83568" y="3171989"/>
            <a:ext cx="5213370" cy="130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3" r="15420" b="53923"/>
          <a:stretch/>
        </p:blipFill>
        <p:spPr>
          <a:xfrm>
            <a:off x="3029150" y="108226"/>
            <a:ext cx="1604227" cy="5577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290253" y="567461"/>
            <a:ext cx="705683" cy="1630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844767" y="2669286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B26EA-84CB-2068-90B9-D151AE239843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9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斜率在原點前變號！但函數不為零，解又不成立了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blipFill>
                <a:blip r:embed="rId10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/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在以上的範圍，能量只能是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大一點小一點都不行，能量是量子化的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2C7000F-3B8E-5DBF-FB6D-47559BBE5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02" b="45089"/>
          <a:stretch/>
        </p:blipFill>
        <p:spPr>
          <a:xfrm>
            <a:off x="4502326" y="1698856"/>
            <a:ext cx="1604226" cy="679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21B10-7049-61C7-C795-E81741099764}"/>
              </a:ext>
            </a:extLst>
          </p:cNvPr>
          <p:cNvSpPr txBox="1"/>
          <p:nvPr/>
        </p:nvSpPr>
        <p:spPr bwMode="auto">
          <a:xfrm>
            <a:off x="5148066" y="1182185"/>
            <a:ext cx="387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/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blipFill>
                <a:blip r:embed="rId13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A93528-6320-58E7-73E2-142984126021}"/>
              </a:ext>
            </a:extLst>
          </p:cNvPr>
          <p:cNvSpPr txBox="1"/>
          <p:nvPr/>
        </p:nvSpPr>
        <p:spPr bwMode="auto">
          <a:xfrm>
            <a:off x="5159391" y="826195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16CCB3-7C55-D3AB-0DA4-AC68AD49AE18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215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B7A19-D66F-E9B7-C32C-F057224F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77951"/>
          <a:stretch/>
        </p:blipFill>
        <p:spPr>
          <a:xfrm>
            <a:off x="1313670" y="443656"/>
            <a:ext cx="5213370" cy="139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2A274-0693-ACD0-3115-344D24819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1302063" y="2213956"/>
            <a:ext cx="5213370" cy="130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96F14-DD30-67EB-6355-CAA785C0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8"/>
          <a:stretch/>
        </p:blipFill>
        <p:spPr>
          <a:xfrm>
            <a:off x="1331640" y="5013176"/>
            <a:ext cx="5213370" cy="130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DBB1B-49E8-DE19-6EED-2762F0B4A183}"/>
              </a:ext>
            </a:extLst>
          </p:cNvPr>
          <p:cNvSpPr txBox="1"/>
          <p:nvPr/>
        </p:nvSpPr>
        <p:spPr bwMode="auto">
          <a:xfrm>
            <a:off x="1302685" y="119455"/>
            <a:ext cx="5224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位能左右對稱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313670" y="1844624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定態方程式的解是對稱的：偶函數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69ED-0C2A-44A0-2F37-D37AE1F45798}"/>
              </a:ext>
            </a:extLst>
          </p:cNvPr>
          <p:cNvSpPr txBox="1"/>
          <p:nvPr/>
        </p:nvSpPr>
        <p:spPr bwMode="auto">
          <a:xfrm>
            <a:off x="1334040" y="4643844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定態方程式的解也可以反對稱的：稱為奇函數，例如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5568-9D3C-C699-8BAA-738C864456E6}"/>
              </a:ext>
            </a:extLst>
          </p:cNvPr>
          <p:cNvSpPr txBox="1"/>
          <p:nvPr/>
        </p:nvSpPr>
        <p:spPr bwMode="auto">
          <a:xfrm>
            <a:off x="1302063" y="355550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27CD5-557C-3E02-996C-F2FDA8A31ABB}"/>
              </a:ext>
            </a:extLst>
          </p:cNvPr>
          <p:cNvSpPr txBox="1"/>
          <p:nvPr/>
        </p:nvSpPr>
        <p:spPr bwMode="auto">
          <a:xfrm>
            <a:off x="1331639" y="6338406"/>
            <a:ext cx="6901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但注意！如此奇函數在原點的函數值必須為零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3B38-29F2-71A7-D0E7-6606B402478C}"/>
              </a:ext>
            </a:extLst>
          </p:cNvPr>
          <p:cNvSpPr txBox="1"/>
          <p:nvPr/>
        </p:nvSpPr>
        <p:spPr bwMode="auto">
          <a:xfrm>
            <a:off x="1319588" y="3914941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物理應該對稱，但物理是由狀態函數的平方決定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/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狀態波函數也可以是反對稱，意思是右邊函數式左邊函數乘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blipFill>
                <a:blip r:embed="rId3"/>
                <a:stretch>
                  <a:fillRect l="-7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C54043-3A74-40F4-73F3-B3F136E74CF0}"/>
              </a:ext>
            </a:extLst>
          </p:cNvPr>
          <p:cNvSpPr txBox="1"/>
          <p:nvPr/>
        </p:nvSpPr>
        <p:spPr bwMode="auto">
          <a:xfrm>
            <a:off x="6609410" y="308827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見課本3-6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9EB81-D5DD-5E04-D6C1-09E3561897B6}"/>
              </a:ext>
            </a:extLst>
          </p:cNvPr>
          <p:cNvSpPr txBox="1"/>
          <p:nvPr/>
        </p:nvSpPr>
        <p:spPr bwMode="auto">
          <a:xfrm>
            <a:off x="6611560" y="3498447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有較細緻的討論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830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823688" y="-59856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/>
          <a:stretch/>
        </p:blipFill>
        <p:spPr>
          <a:xfrm>
            <a:off x="823688" y="4031214"/>
            <a:ext cx="5213370" cy="26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823688" y="2694083"/>
            <a:ext cx="5213370" cy="130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斜率在原點前變號，但函數不為零！解不成立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blipFill>
                <a:blip r:embed="rId3"/>
                <a:stretch>
                  <a:fillRect l="-1389" t="-3846" r="-1042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/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但直到某更大的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，原點函數值降為零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，此解成立。是一奇函數解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blipFill>
                <a:blip r:embed="rId4"/>
                <a:stretch>
                  <a:fillRect l="-136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F773EE-2BDA-71FE-D07E-6276AD455C1E}"/>
              </a:ext>
            </a:extLst>
          </p:cNvPr>
          <p:cNvSpPr/>
          <p:nvPr/>
        </p:nvSpPr>
        <p:spPr>
          <a:xfrm>
            <a:off x="4716016" y="1214901"/>
            <a:ext cx="1152128" cy="58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D30F4-200F-33CC-C5D3-B96A5E12FCCF}"/>
              </a:ext>
            </a:extLst>
          </p:cNvPr>
          <p:cNvSpPr txBox="1"/>
          <p:nvPr/>
        </p:nvSpPr>
        <p:spPr bwMode="auto">
          <a:xfrm>
            <a:off x="4375213" y="1400056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/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blipFill>
                <a:blip r:embed="rId5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75DA847-5FFF-903D-EF1F-CFE96916FCA0}"/>
              </a:ext>
            </a:extLst>
          </p:cNvPr>
          <p:cNvSpPr txBox="1"/>
          <p:nvPr/>
        </p:nvSpPr>
        <p:spPr bwMode="auto">
          <a:xfrm>
            <a:off x="5087381" y="1010661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F6A5E-4326-3F00-7804-B758451D3053}"/>
              </a:ext>
            </a:extLst>
          </p:cNvPr>
          <p:cNvSpPr txBox="1"/>
          <p:nvPr/>
        </p:nvSpPr>
        <p:spPr bwMode="auto">
          <a:xfrm>
            <a:off x="6009205" y="343866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/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blipFill>
                <a:blip r:embed="rId6"/>
                <a:stretch>
                  <a:fillRect l="-2010" t="-10345" r="-50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/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blipFill>
                <a:blip r:embed="rId7"/>
                <a:stretch>
                  <a:fillRect t="-10345" r="-42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E5E811A-B50F-D093-E364-1A9A78A09EDC}"/>
              </a:ext>
            </a:extLst>
          </p:cNvPr>
          <p:cNvSpPr txBox="1"/>
          <p:nvPr/>
        </p:nvSpPr>
        <p:spPr bwMode="auto">
          <a:xfrm>
            <a:off x="6009205" y="306149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75022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" t="-1" r="7458" b="77694"/>
          <a:stretch/>
        </p:blipFill>
        <p:spPr>
          <a:xfrm>
            <a:off x="598101" y="207191"/>
            <a:ext cx="4752528" cy="152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598101" y="2007391"/>
            <a:ext cx="5213370" cy="130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607664" y="339765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blipFill>
                <a:blip r:embed="rId3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37953" y="4211262"/>
            <a:ext cx="5213370" cy="136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/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由零加大，在折返點開始減小直到變號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blipFill>
                <a:blip r:embed="rId4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DBA1BA-D42B-8B72-933E-00251A6A66F8}"/>
              </a:ext>
            </a:extLst>
          </p:cNvPr>
          <p:cNvSpPr txBox="1"/>
          <p:nvPr/>
        </p:nvSpPr>
        <p:spPr bwMode="auto">
          <a:xfrm>
            <a:off x="637952" y="5998263"/>
            <a:ext cx="630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函數值開始減小，同時使函數值在原點洽降到零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3874A-563B-2202-2A2E-31A530D1B574}"/>
              </a:ext>
            </a:extLst>
          </p:cNvPr>
          <p:cNvSpPr txBox="1"/>
          <p:nvPr/>
        </p:nvSpPr>
        <p:spPr bwMode="auto">
          <a:xfrm>
            <a:off x="6033835" y="2542734"/>
            <a:ext cx="182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A298-4B38-9EF5-30AE-F631EA52C2EC}"/>
              </a:ext>
            </a:extLst>
          </p:cNvPr>
          <p:cNvSpPr txBox="1"/>
          <p:nvPr/>
        </p:nvSpPr>
        <p:spPr bwMode="auto">
          <a:xfrm>
            <a:off x="6033836" y="4666014"/>
            <a:ext cx="169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9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1A33-E4DB-CDA8-539D-D32ADC37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/>
              <p:nvPr/>
            </p:nvSpPr>
            <p:spPr bwMode="auto">
              <a:xfrm>
                <a:off x="4020413" y="2421409"/>
                <a:ext cx="3480696" cy="6108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0413" y="2421409"/>
                <a:ext cx="3480696" cy="610873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/>
              <p:nvPr/>
            </p:nvSpPr>
            <p:spPr bwMode="auto">
              <a:xfrm>
                <a:off x="990600" y="948662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48662"/>
                <a:ext cx="5683322" cy="717312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22CB42-C703-7CA1-142D-532C922D8096}"/>
              </a:ext>
            </a:extLst>
          </p:cNvPr>
          <p:cNvSpPr/>
          <p:nvPr/>
        </p:nvSpPr>
        <p:spPr>
          <a:xfrm>
            <a:off x="4468200" y="823010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/>
              <p:nvPr/>
            </p:nvSpPr>
            <p:spPr bwMode="auto">
              <a:xfrm>
                <a:off x="995916" y="2354917"/>
                <a:ext cx="2128284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916" y="2354917"/>
                <a:ext cx="2128284" cy="629852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D6083699-626B-32ED-7710-24EF447C1C49}"/>
              </a:ext>
            </a:extLst>
          </p:cNvPr>
          <p:cNvSpPr/>
          <p:nvPr/>
        </p:nvSpPr>
        <p:spPr>
          <a:xfrm>
            <a:off x="3429000" y="2590800"/>
            <a:ext cx="341903" cy="230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89A02-8A24-A092-7B48-707413A23ACD}"/>
              </a:ext>
            </a:extLst>
          </p:cNvPr>
          <p:cNvSpPr txBox="1"/>
          <p:nvPr/>
        </p:nvSpPr>
        <p:spPr>
          <a:xfrm>
            <a:off x="990600" y="315846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這是非常一般的一次微分方程式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0" name="文字方塊 24">
            <a:extLst>
              <a:ext uri="{FF2B5EF4-FFF2-40B4-BE49-F238E27FC236}">
                <a16:creationId xmlns:a16="http://schemas.microsoft.com/office/drawing/2014/main" id="{7F36693C-5859-084E-2C8B-5252D3A1C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81400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如同古典的可分解波，定態波函數</a:t>
            </a:r>
            <a:r>
              <a:rPr lang="zh-TW" altLang="en-US" dirty="0">
                <a:solidFill>
                  <a:srgbClr val="FF0000"/>
                </a:solidFill>
              </a:rPr>
              <a:t>時間部分可以被分離，且可被完全決定，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/>
              <p:nvPr/>
            </p:nvSpPr>
            <p:spPr>
              <a:xfrm>
                <a:off x="990600" y="4041351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是一個複數函數，不完全是古典的簡諧運動演化，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041351"/>
                <a:ext cx="7391400" cy="369332"/>
              </a:xfrm>
              <a:prstGeom prst="rect">
                <a:avLst/>
              </a:prstGeom>
              <a:blipFill>
                <a:blip r:embed="rId5"/>
                <a:stretch>
                  <a:fillRect l="-344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C11957-219E-7FDF-8175-664FAAB1C8BF}"/>
                  </a:ext>
                </a:extLst>
              </p:cNvPr>
              <p:cNvSpPr txBox="1"/>
              <p:nvPr/>
            </p:nvSpPr>
            <p:spPr>
              <a:xfrm>
                <a:off x="988094" y="4514982"/>
                <a:ext cx="7924800" cy="485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但實數部的確就是古典的簡諧運動演化。故也可定義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</m:oMath>
                </a14:m>
                <a:r>
                  <a:rPr lang="en-US" dirty="0" err="1"/>
                  <a:t>爲熟悉的角頻率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C11957-219E-7FDF-8175-664FAAB1C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94" y="4514982"/>
                <a:ext cx="7924800" cy="485518"/>
              </a:xfrm>
              <a:prstGeom prst="rect">
                <a:avLst/>
              </a:prstGeom>
              <a:blipFill>
                <a:blip r:embed="rId6"/>
                <a:stretch>
                  <a:fillRect l="-64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C978B0-0A1E-10C5-0000-DBD63A5D8B52}"/>
                  </a:ext>
                </a:extLst>
              </p:cNvPr>
              <p:cNvSpPr txBox="1"/>
              <p:nvPr/>
            </p:nvSpPr>
            <p:spPr bwMode="auto">
              <a:xfrm>
                <a:off x="965440" y="5501013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定態波函數的時間演化就是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單調的</a:t>
                </a:r>
                <a:r>
                  <a:rPr lang="LID4096"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C978B0-0A1E-10C5-0000-DBD63A5D8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440" y="5501013"/>
                <a:ext cx="7695719" cy="480709"/>
              </a:xfrm>
              <a:prstGeom prst="rect">
                <a:avLst/>
              </a:prstGeom>
              <a:blipFill>
                <a:blip r:embed="rId7"/>
                <a:stretch>
                  <a:fillRect l="-493" b="-205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4937C9-E12A-028C-EDBE-3CAA386627F1}"/>
                  </a:ext>
                </a:extLst>
              </p:cNvPr>
              <p:cNvSpPr txBox="1"/>
              <p:nvPr/>
            </p:nvSpPr>
            <p:spPr bwMode="auto">
              <a:xfrm>
                <a:off x="995916" y="6016842"/>
                <a:ext cx="73509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將來會推導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/>
                  <a:t>就是能量。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4937C9-E12A-028C-EDBE-3CAA38662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916" y="6016842"/>
                <a:ext cx="7350982" cy="369332"/>
              </a:xfrm>
              <a:prstGeom prst="rect">
                <a:avLst/>
              </a:prstGeom>
              <a:blipFill>
                <a:blip r:embed="rId8"/>
                <a:stretch>
                  <a:fillRect l="-69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B68014D-ED19-0380-7643-DDF009AB2178}"/>
                  </a:ext>
                </a:extLst>
              </p:cNvPr>
              <p:cNvSpPr txBox="1"/>
              <p:nvPr/>
            </p:nvSpPr>
            <p:spPr bwMode="auto">
              <a:xfrm>
                <a:off x="1040751" y="4937920"/>
                <a:ext cx="3405356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B68014D-ED19-0380-7643-DDF009AB2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751" y="4937920"/>
                <a:ext cx="3405356" cy="496867"/>
              </a:xfrm>
              <a:prstGeom prst="rect">
                <a:avLst/>
              </a:prstGeom>
              <a:blipFill>
                <a:blip r:embed="rId9"/>
                <a:stretch>
                  <a:fillRect b="-73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5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12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2B2AA-8F33-7D0C-19A9-6B7299C3E906}"/>
              </a:ext>
            </a:extLst>
          </p:cNvPr>
          <p:cNvCxnSpPr/>
          <p:nvPr/>
        </p:nvCxnSpPr>
        <p:spPr>
          <a:xfrm flipH="1" flipV="1">
            <a:off x="4572000" y="2708920"/>
            <a:ext cx="144016" cy="312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7E7FC-2E0F-1853-FC74-E11960D03847}"/>
              </a:ext>
            </a:extLst>
          </p:cNvPr>
          <p:cNvCxnSpPr>
            <a:cxnSpLocks/>
          </p:cNvCxnSpPr>
          <p:nvPr/>
        </p:nvCxnSpPr>
        <p:spPr>
          <a:xfrm flipV="1">
            <a:off x="4283968" y="885797"/>
            <a:ext cx="216024" cy="425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偶函數在原點的斜率必須為零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blipFill>
                <a:blip r:embed="rId3"/>
                <a:stretch>
                  <a:fillRect l="-95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軸一次，奇函數在原點的函數值必須為零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blipFill>
                <a:blip r:embed="rId4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/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能量再增加，折返點距原點越遠，函數曲線可以來回穿過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軸數次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B5355A-593C-A807-3059-E33A39D532B9}"/>
              </a:ext>
            </a:extLst>
          </p:cNvPr>
          <p:cNvSpPr txBox="1"/>
          <p:nvPr/>
        </p:nvSpPr>
        <p:spPr bwMode="auto">
          <a:xfrm>
            <a:off x="1043608" y="6335361"/>
            <a:ext cx="5093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但必須滿足以上條件才是解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1"/>
            <a:ext cx="2632484" cy="6170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軸一次後使偶函數在原點的斜率為零！此能量給出一個解，共穿過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軸二次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blipFill>
                <a:blip r:embed="rId3"/>
                <a:stretch>
                  <a:fillRect l="-752" t="-10345" r="-602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軸一次後使奇函數在原點的函數值為零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blipFill>
                <a:blip r:embed="rId4"/>
                <a:stretch>
                  <a:fillRect l="-725" t="-10000" r="-2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/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blipFill>
                <a:blip r:embed="rId5"/>
                <a:stretch>
                  <a:fillRect l="-98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92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07210-02AE-4C32-0A69-97C7718048A1}"/>
              </a:ext>
            </a:extLst>
          </p:cNvPr>
          <p:cNvSpPr txBox="1"/>
          <p:nvPr/>
        </p:nvSpPr>
        <p:spPr bwMode="auto">
          <a:xfrm>
            <a:off x="2771800" y="609329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偶函數、奇函數隨能量增加間隔出現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E6C65-EC0F-5F97-63E4-C1EA01F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3" t="23484" r="3720" b="4785"/>
          <a:stretch/>
        </p:blipFill>
        <p:spPr>
          <a:xfrm>
            <a:off x="6300192" y="226742"/>
            <a:ext cx="23846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C7B001-C10D-3203-97D4-1878F70C03CE}"/>
              </a:ext>
            </a:extLst>
          </p:cNvPr>
          <p:cNvSpPr/>
          <p:nvPr/>
        </p:nvSpPr>
        <p:spPr>
          <a:xfrm>
            <a:off x="6230587" y="3544343"/>
            <a:ext cx="2806698" cy="338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" y="1646726"/>
            <a:ext cx="5233001" cy="31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87" y="1759020"/>
            <a:ext cx="2806698" cy="18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437578" y="5059279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blipFill>
                <a:blip r:embed="rId6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/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/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/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/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ACAEB3-BF36-03D6-421F-05EBC3FC5435}"/>
              </a:ext>
            </a:extLst>
          </p:cNvPr>
          <p:cNvSpPr txBox="1"/>
          <p:nvPr/>
        </p:nvSpPr>
        <p:spPr bwMode="auto">
          <a:xfrm>
            <a:off x="437578" y="688836"/>
            <a:ext cx="6401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在無限大位能的問題中，如果將原點置於位能井的中央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036EB-7276-8A12-8B5C-0EDBB9381B19}"/>
              </a:ext>
            </a:extLst>
          </p:cNvPr>
          <p:cNvSpPr txBox="1"/>
          <p:nvPr/>
        </p:nvSpPr>
        <p:spPr bwMode="auto">
          <a:xfrm>
            <a:off x="417572" y="1142251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就更能利用本徵函數是奇函數或偶函數的特性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/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/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0559244-7BA3-C415-DB5A-506D2A187222}"/>
              </a:ext>
            </a:extLst>
          </p:cNvPr>
          <p:cNvSpPr txBox="1"/>
          <p:nvPr/>
        </p:nvSpPr>
        <p:spPr bwMode="auto">
          <a:xfrm>
            <a:off x="5221847" y="404107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6C16F-5F33-60F0-A52C-496F5B8C1BA9}"/>
              </a:ext>
            </a:extLst>
          </p:cNvPr>
          <p:cNvSpPr txBox="1"/>
          <p:nvPr/>
        </p:nvSpPr>
        <p:spPr bwMode="auto">
          <a:xfrm>
            <a:off x="5201901" y="3008197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5BA99-1DA6-4F5A-A291-D24B4CAD20A1}"/>
              </a:ext>
            </a:extLst>
          </p:cNvPr>
          <p:cNvSpPr txBox="1"/>
          <p:nvPr/>
        </p:nvSpPr>
        <p:spPr bwMode="auto">
          <a:xfrm>
            <a:off x="5221847" y="1881304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138D87-D52D-8929-41EB-FA457E64CCD7}"/>
              </a:ext>
            </a:extLst>
          </p:cNvPr>
          <p:cNvSpPr txBox="1"/>
          <p:nvPr/>
        </p:nvSpPr>
        <p:spPr bwMode="auto">
          <a:xfrm>
            <a:off x="5221847" y="3561946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73CAC-51F0-2510-AA58-297651A77713}"/>
              </a:ext>
            </a:extLst>
          </p:cNvPr>
          <p:cNvSpPr txBox="1"/>
          <p:nvPr/>
        </p:nvSpPr>
        <p:spPr bwMode="auto">
          <a:xfrm>
            <a:off x="5236942" y="244232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FB3BBF-843B-23DB-9812-83218CAFBA2D}"/>
              </a:ext>
            </a:extLst>
          </p:cNvPr>
          <p:cNvSpPr txBox="1"/>
          <p:nvPr/>
        </p:nvSpPr>
        <p:spPr bwMode="auto">
          <a:xfrm>
            <a:off x="423480" y="5466975"/>
            <a:ext cx="75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奇函數在原點的函數值必須為零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Euqation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2732222" cy="6540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2732222" cy="654025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4983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49835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/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/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/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4E88A4-C72E-911F-20E3-BD6FFC958374}"/>
              </a:ext>
            </a:extLst>
          </p:cNvPr>
          <p:cNvSpPr txBox="1"/>
          <p:nvPr/>
        </p:nvSpPr>
        <p:spPr bwMode="auto">
          <a:xfrm>
            <a:off x="1421798" y="1816647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6E9D1-5D59-AB32-56BB-C4A8B99CFDD8}"/>
              </a:ext>
            </a:extLst>
          </p:cNvPr>
          <p:cNvSpPr txBox="1"/>
          <p:nvPr/>
        </p:nvSpPr>
        <p:spPr bwMode="auto">
          <a:xfrm>
            <a:off x="3100207" y="2456433"/>
            <a:ext cx="5144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我們可以選擇長度單位使此式的數值等於1。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/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/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/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/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839794AD-FF1F-5C0C-B4AF-2361874B96A9}"/>
              </a:ext>
            </a:extLst>
          </p:cNvPr>
          <p:cNvSpPr/>
          <p:nvPr/>
        </p:nvSpPr>
        <p:spPr>
          <a:xfrm>
            <a:off x="2859808" y="5293742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/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/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4C2AEB-839D-8310-B81D-89E62DC45965}"/>
              </a:ext>
            </a:extLst>
          </p:cNvPr>
          <p:cNvSpPr txBox="1"/>
          <p:nvPr/>
        </p:nvSpPr>
        <p:spPr bwMode="auto">
          <a:xfrm>
            <a:off x="762082" y="977983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11297-9155-7CF8-948E-D3454281B7F2}"/>
              </a:ext>
            </a:extLst>
          </p:cNvPr>
          <p:cNvSpPr txBox="1"/>
          <p:nvPr/>
        </p:nvSpPr>
        <p:spPr bwMode="auto">
          <a:xfrm>
            <a:off x="736215" y="3453570"/>
            <a:ext cx="2222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方程式簡化為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/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剩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無單位，可以定義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為單位能量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，引入：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blipFill>
                <a:blip r:embed="rId11"/>
                <a:stretch>
                  <a:fillRect l="-65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/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給此單位制中的位置、新的名字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blipFill>
                <a:blip r:embed="rId12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/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他們可以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很容易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換算回到原來的單位制的位置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blipFill>
                <a:blip r:embed="rId13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3E57BA-3EC5-74DE-38FF-AAAE4618FD63}"/>
              </a:ext>
            </a:extLst>
          </p:cNvPr>
          <p:cNvSpPr txBox="1"/>
          <p:nvPr/>
        </p:nvSpPr>
        <p:spPr bwMode="auto">
          <a:xfrm>
            <a:off x="5476494" y="1334679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A91193-A0D7-0F5E-56F3-22B0A9AE85F4}"/>
              </a:ext>
            </a:extLst>
          </p:cNvPr>
          <p:cNvSpPr/>
          <p:nvPr/>
        </p:nvSpPr>
        <p:spPr>
          <a:xfrm>
            <a:off x="1530414" y="202309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96A5DF-07BC-B77F-9577-2E8FFE9FC247}"/>
              </a:ext>
            </a:extLst>
          </p:cNvPr>
          <p:cNvSpPr/>
          <p:nvPr/>
        </p:nvSpPr>
        <p:spPr>
          <a:xfrm>
            <a:off x="2769109" y="189184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E0270-334D-F9BA-C6AA-78E8EF8A5903}"/>
              </a:ext>
            </a:extLst>
          </p:cNvPr>
          <p:cNvSpPr txBox="1"/>
          <p:nvPr/>
        </p:nvSpPr>
        <p:spPr bwMode="auto">
          <a:xfrm>
            <a:off x="3604397" y="461351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/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那第一個常數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blipFill>
                <a:blip r:embed="rId14"/>
                <a:stretch>
                  <a:fillRect l="-1338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D19FBEAB-74EE-16BB-816B-886FD040CE7B}"/>
              </a:ext>
            </a:extLst>
          </p:cNvPr>
          <p:cNvSpPr/>
          <p:nvPr/>
        </p:nvSpPr>
        <p:spPr>
          <a:xfrm>
            <a:off x="2173114" y="3767794"/>
            <a:ext cx="455735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/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40CD827-232C-0A4C-3C10-95D1231A626E}"/>
              </a:ext>
            </a:extLst>
          </p:cNvPr>
          <p:cNvSpPr txBox="1"/>
          <p:nvPr/>
        </p:nvSpPr>
        <p:spPr bwMode="auto">
          <a:xfrm>
            <a:off x="5476494" y="181754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2" grpId="0" animBg="1"/>
      <p:bldP spid="15" grpId="0" animBg="1"/>
      <p:bldP spid="19" grpId="0" animBg="1"/>
      <p:bldP spid="20" grpId="0" animBg="1"/>
      <p:bldP spid="21" grpId="0" animBg="1"/>
      <p:bldP spid="2" grpId="0" animBg="1"/>
      <p:bldP spid="4" grpId="0" animBg="1"/>
      <p:bldP spid="7" grpId="0"/>
      <p:bldP spid="10" grpId="0"/>
      <p:bldP spid="13" grpId="0"/>
      <p:bldP spid="22" grpId="0"/>
      <p:bldP spid="26" grpId="0"/>
      <p:bldP spid="27" grpId="0" animBg="1"/>
      <p:bldP spid="28" grpId="0" animBg="1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16F3-D29A-CD72-9783-21DC43E5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03D47-038C-9E0D-0DF7-8A52F14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7" y="1052736"/>
            <a:ext cx="5336199" cy="4048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E7F9-E6F3-C9FB-E360-F2C79BDC6471}"/>
              </a:ext>
            </a:extLst>
          </p:cNvPr>
          <p:cNvSpPr txBox="1"/>
          <p:nvPr/>
        </p:nvSpPr>
        <p:spPr bwMode="auto">
          <a:xfrm>
            <a:off x="1907704" y="47286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薛丁格怎麼解這個方程式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DBBC-A3B7-CCED-65D8-7A8486B82250}"/>
              </a:ext>
            </a:extLst>
          </p:cNvPr>
          <p:cNvSpPr txBox="1"/>
          <p:nvPr/>
        </p:nvSpPr>
        <p:spPr bwMode="auto">
          <a:xfrm>
            <a:off x="2025678" y="5148049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他直接知道答案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/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/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E5A9EDC-B54F-3DD7-4C74-8D0F5D41188D}"/>
              </a:ext>
            </a:extLst>
          </p:cNvPr>
          <p:cNvSpPr txBox="1"/>
          <p:nvPr/>
        </p:nvSpPr>
        <p:spPr bwMode="auto">
          <a:xfrm>
            <a:off x="2025678" y="6145210"/>
            <a:ext cx="665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這是一個指數遞減的高斯分佈函數，乘上一個Hermite多項式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0A082-4A3A-70AD-DC6E-F85B9D1C4149}"/>
              </a:ext>
            </a:extLst>
          </p:cNvPr>
          <p:cNvSpPr/>
          <p:nvPr/>
        </p:nvSpPr>
        <p:spPr>
          <a:xfrm>
            <a:off x="3491880" y="2924944"/>
            <a:ext cx="23042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/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有限次多項式無法是此式的解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顯然比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來得高階。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blipFill>
                <a:blip r:embed="rId2"/>
                <a:stretch>
                  <a:fillRect l="-71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/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/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多項式相比之下如一個常數， 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→∞，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blipFill>
                <a:blip r:embed="rId8"/>
                <a:stretch>
                  <a:fillRect l="-4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/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但薛丁格如何猜到正確的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blipFill>
                <a:blip r:embed="rId10"/>
                <a:stretch>
                  <a:fillRect l="-120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第二項比較重要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blipFill>
                <a:blip r:embed="rId11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blipFill>
                <a:blip r:embed="rId12"/>
                <a:stretch>
                  <a:fillRect l="-14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EEFCB3-682C-9DDA-1A65-A0C07AF76784}"/>
              </a:ext>
            </a:extLst>
          </p:cNvPr>
          <p:cNvSpPr txBox="1"/>
          <p:nvPr/>
        </p:nvSpPr>
        <p:spPr bwMode="auto">
          <a:xfrm>
            <a:off x="1091107" y="1834493"/>
            <a:ext cx="707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而且有限次多項式在無限遠處會發散，不符合定態的要求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/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猜想：在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必須趨近於零，且比多項式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重要，才能使整個解趨零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blipFill>
                <a:blip r:embed="rId13"/>
                <a:stretch>
                  <a:fillRect l="-47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717159" y="5611743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/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的最高次項沒有人可以抵消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blipFill>
                <a:blip r:embed="rId1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5" grpId="0"/>
      <p:bldP spid="2" grpId="0" animBg="1"/>
      <p:bldP spid="3" grpId="0"/>
      <p:bldP spid="18" grpId="0"/>
      <p:bldP spid="21" grpId="0"/>
      <p:bldP spid="5" grpId="0"/>
      <p:bldP spid="11" grpId="0"/>
      <p:bldP spid="14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/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7B65FB-9FF6-7110-895F-1CEF13F95398}"/>
              </a:ext>
            </a:extLst>
          </p:cNvPr>
          <p:cNvSpPr txBox="1"/>
          <p:nvPr/>
        </p:nvSpPr>
        <p:spPr bwMode="auto">
          <a:xfrm>
            <a:off x="795201" y="2470590"/>
            <a:ext cx="6667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因此如果這樣設定：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/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/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36284A8-2AF1-EAB2-5444-F1A1435BF3A8}"/>
              </a:ext>
            </a:extLst>
          </p:cNvPr>
          <p:cNvSpPr/>
          <p:nvPr/>
        </p:nvSpPr>
        <p:spPr>
          <a:xfrm rot="16200000">
            <a:off x="2745303" y="4506337"/>
            <a:ext cx="168646" cy="2483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/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/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真的消失了。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/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/>
                  <a:t>很容易就可以找到，就是一個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高斯分佈函數，課本有細膩的推導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P86。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blipFill>
                <a:blip r:embed="rId9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/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就可能有有限次多項式的解！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8DDEFD-7DDB-2010-1D3D-18AE8D89B56C}"/>
              </a:ext>
            </a:extLst>
          </p:cNvPr>
          <p:cNvSpPr txBox="1"/>
          <p:nvPr/>
        </p:nvSpPr>
        <p:spPr bwMode="auto">
          <a:xfrm>
            <a:off x="827584" y="6165304"/>
            <a:ext cx="801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後兩項是同次多項式，第一項則較低次，故後兩項的最高次項可以彼此抵消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397D-A124-F3A9-AB9B-2BC1E48F50E5}"/>
              </a:ext>
            </a:extLst>
          </p:cNvPr>
          <p:cNvSpPr txBox="1"/>
          <p:nvPr/>
        </p:nvSpPr>
        <p:spPr bwMode="auto">
          <a:xfrm>
            <a:off x="811309" y="6783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我們直接代入驗證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/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D9861E68-B70F-2C02-149D-0824B6010F8F}"/>
              </a:ext>
            </a:extLst>
          </p:cNvPr>
          <p:cNvSpPr/>
          <p:nvPr/>
        </p:nvSpPr>
        <p:spPr>
          <a:xfrm>
            <a:off x="3635896" y="4870646"/>
            <a:ext cx="144016" cy="35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/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滿足的方程式為：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0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 animBg="1"/>
      <p:bldP spid="16" grpId="0" animBg="1"/>
      <p:bldP spid="18" grpId="0"/>
      <p:bldP spid="6" grpId="0"/>
      <p:bldP spid="2" grpId="0"/>
      <p:bldP spid="5" grpId="0" animBg="1"/>
      <p:bldP spid="9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此解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處由高斯分佈控制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blipFill>
                <a:blip r:embed="rId9"/>
                <a:stretch>
                  <a:fillRect l="-4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3D63213-752F-E932-2D93-3A2347BD77C8}"/>
              </a:ext>
            </a:extLst>
          </p:cNvPr>
          <p:cNvSpPr txBox="1"/>
          <p:nvPr/>
        </p:nvSpPr>
        <p:spPr bwMode="auto">
          <a:xfrm>
            <a:off x="5580112" y="414908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360C1-866E-9C65-2082-354AA4743499}"/>
              </a:ext>
            </a:extLst>
          </p:cNvPr>
          <p:cNvSpPr txBox="1"/>
          <p:nvPr/>
        </p:nvSpPr>
        <p:spPr bwMode="auto">
          <a:xfrm>
            <a:off x="4788024" y="2143203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982" y="979630"/>
                <a:ext cx="3645550" cy="49686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537888" y="2382537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量子波函數若可以分離，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稱為定態，它所有可測量的量都與時間無關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blipFill>
                <a:blip r:embed="rId4"/>
                <a:stretch>
                  <a:fillRect l="-31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>
            <a:extLst>
              <a:ext uri="{FF2B5EF4-FFF2-40B4-BE49-F238E27FC236}">
                <a16:creationId xmlns:a16="http://schemas.microsoft.com/office/drawing/2014/main" id="{08657F60-55E9-47AD-7616-FF1D59AD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62" y="2951572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機率密度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097F053-DE46-4F2A-8262-2E427F10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496" y="2922531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與時間無關。</a:t>
            </a:r>
            <a:endParaRPr lang="en-US" altLang="zh-TW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C4C0E9A-F2C8-347B-0F2C-67B1AAAD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4168600"/>
            <a:ext cx="619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其他物理測量的期望值也都與時間無關！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/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blipFill>
                <a:blip r:embed="rId5"/>
                <a:stretch>
                  <a:fillRect b="-15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/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b="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blipFill>
                <a:blip r:embed="rId6"/>
                <a:stretch>
                  <a:fillRect l="-5485" t="-59259" b="-9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 descr="p1">
            <a:extLst>
              <a:ext uri="{FF2B5EF4-FFF2-40B4-BE49-F238E27FC236}">
                <a16:creationId xmlns:a16="http://schemas.microsoft.com/office/drawing/2014/main" id="{E06B20A0-75D0-D84C-8E68-0CF6F2B18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9" y="4565418"/>
            <a:ext cx="22336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4">
            <a:extLst>
              <a:ext uri="{FF2B5EF4-FFF2-40B4-BE49-F238E27FC236}">
                <a16:creationId xmlns:a16="http://schemas.microsoft.com/office/drawing/2014/main" id="{2C1AE18B-D965-A33A-03F7-6573E7C1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530558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可以被分離的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波函數，</a:t>
            </a:r>
          </a:p>
        </p:txBody>
      </p:sp>
    </p:spTree>
    <p:extLst>
      <p:ext uri="{BB962C8B-B14F-4D97-AF65-F5344CB8AC3E}">
        <p14:creationId xmlns:p14="http://schemas.microsoft.com/office/powerpoint/2010/main" val="33686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  <p:bldP spid="3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以上是一個猜測的過程，是否可行，必須直接求解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/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0E2A8-4645-D80A-0FFD-17F531F28403}"/>
              </a:ext>
            </a:extLst>
          </p:cNvPr>
          <p:cNvSpPr txBox="1"/>
          <p:nvPr/>
        </p:nvSpPr>
        <p:spPr bwMode="auto">
          <a:xfrm>
            <a:off x="1188335" y="881066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完整的解可以以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關係得到：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/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/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對應的解為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次多項式，記為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/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blipFill>
                <a:blip r:embed="rId4"/>
                <a:stretch>
                  <a:fillRect t="-89333" b="-1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/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blipFill>
                <a:blip r:embed="rId5"/>
                <a:stretch>
                  <a:fillRect l="-9091" t="-91892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/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收集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的項，係數必須為零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blipFill>
                <a:blip r:embed="rId6"/>
                <a:stretch>
                  <a:fillRect l="-1379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/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A3BBF7-EA18-C528-CA68-37F827DB8F0D}"/>
              </a:ext>
            </a:extLst>
          </p:cNvPr>
          <p:cNvSpPr txBox="1"/>
          <p:nvPr/>
        </p:nvSpPr>
        <p:spPr bwMode="auto">
          <a:xfrm>
            <a:off x="3902852" y="532567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/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00BEB-4330-BE3F-A7D1-952FDDE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50" y="4018433"/>
            <a:ext cx="2177798" cy="273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2FC7D-58D4-A8DA-B61C-31780FE2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025673"/>
            <a:ext cx="2304256" cy="276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E9732-CF8D-AEE1-A38F-15E54001226B}"/>
              </a:ext>
            </a:extLst>
          </p:cNvPr>
          <p:cNvSpPr txBox="1"/>
          <p:nvPr/>
        </p:nvSpPr>
        <p:spPr bwMode="auto">
          <a:xfrm>
            <a:off x="3907506" y="41052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/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/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/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分子為零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停止。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blipFill>
                <a:blip r:embed="rId6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/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/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會停止。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/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偶函數：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是偶數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blipFill>
                <a:blip r:embed="rId9"/>
                <a:stretch>
                  <a:fillRect l="-259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/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奇函數：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是奇數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blipFill>
                <a:blip r:embed="rId10"/>
                <a:stretch>
                  <a:fillRect l="-2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/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不是整數，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不會停止，多項式是無限次，可證明所得的解會發散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blipFill>
                <a:blip r:embed="rId11"/>
                <a:stretch>
                  <a:fillRect l="-81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6EE2D7-4F17-A128-67BD-4B6E732C0108}"/>
              </a:ext>
            </a:extLst>
          </p:cNvPr>
          <p:cNvSpPr txBox="1"/>
          <p:nvPr/>
        </p:nvSpPr>
        <p:spPr bwMode="auto">
          <a:xfrm>
            <a:off x="1144991" y="956860"/>
            <a:ext cx="6821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注意多項式中偶數次項是偶函數，奇數次項是奇函數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D9005-75B2-1DF7-E6EE-63711CEA72E5}"/>
              </a:ext>
            </a:extLst>
          </p:cNvPr>
          <p:cNvSpPr txBox="1"/>
          <p:nvPr/>
        </p:nvSpPr>
        <p:spPr bwMode="auto">
          <a:xfrm>
            <a:off x="1147471" y="1803903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其餘奇數次項係數都為零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57BE6-F857-9FE4-D4D9-1238C1D6043B}"/>
              </a:ext>
            </a:extLst>
          </p:cNvPr>
          <p:cNvSpPr txBox="1"/>
          <p:nvPr/>
        </p:nvSpPr>
        <p:spPr bwMode="auto">
          <a:xfrm>
            <a:off x="1144991" y="2737980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其餘偶數次項係數都為零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65ADE-D430-9E9A-B80B-76CEC9ABA84D}"/>
              </a:ext>
            </a:extLst>
          </p:cNvPr>
          <p:cNvSpPr txBox="1"/>
          <p:nvPr/>
        </p:nvSpPr>
        <p:spPr bwMode="auto">
          <a:xfrm>
            <a:off x="1144991" y="3177703"/>
            <a:ext cx="4964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這樣多項式正是Hermite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polynomials。</a:t>
            </a:r>
          </a:p>
        </p:txBody>
      </p:sp>
    </p:spTree>
    <p:extLst>
      <p:ext uri="{BB962C8B-B14F-4D97-AF65-F5344CB8AC3E}">
        <p14:creationId xmlns:p14="http://schemas.microsoft.com/office/powerpoint/2010/main" val="6444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7064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3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AE122-7CB5-4C43-1582-AEAC582E347B}"/>
              </a:ext>
            </a:extLst>
          </p:cNvPr>
          <p:cNvSpPr txBox="1"/>
          <p:nvPr/>
        </p:nvSpPr>
        <p:spPr bwMode="auto">
          <a:xfrm>
            <a:off x="4499992" y="45091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能量量子化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/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/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/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/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065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941409" y="2716073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83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48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674628-D860-5600-F628-82D753548D78}"/>
              </a:ext>
            </a:extLst>
          </p:cNvPr>
          <p:cNvSpPr txBox="1"/>
          <p:nvPr/>
        </p:nvSpPr>
        <p:spPr bwMode="auto">
          <a:xfrm>
            <a:off x="935596" y="836712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別忘了！能量本徵函數滿足的性質，SHO的本徵函數也都滿足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/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狀態，測量</a:t>
                </a:r>
                <a:r>
                  <a:rPr lang="zh-TW" altLang="en-US" dirty="0"/>
                  <a:t>能量</a:t>
                </a:r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  <a:blipFill>
                <a:blip r:embed="rId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843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95BBB-0A59-7F47-5ADE-5BAC9D5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98340"/>
            <a:ext cx="5156130" cy="412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B743E-3639-F0DB-6D8D-9885738C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3"/>
          <a:stretch/>
        </p:blipFill>
        <p:spPr>
          <a:xfrm>
            <a:off x="1331640" y="312472"/>
            <a:ext cx="7560070" cy="1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53CB5-9EA6-EB95-3AEA-9078E3A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03248"/>
            <a:ext cx="7560070" cy="57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/>
              <p:nvPr/>
            </p:nvSpPr>
            <p:spPr bwMode="auto">
              <a:xfrm>
                <a:off x="5882618" y="2405655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618" y="2405655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99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695" y="420841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759495" y="5505400"/>
            <a:ext cx="7269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86229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82BD-3AE1-FD81-E9DA-3BB202D4C4DF}"/>
              </a:ext>
            </a:extLst>
          </p:cNvPr>
          <p:cNvSpPr txBox="1"/>
          <p:nvPr/>
        </p:nvSpPr>
        <p:spPr bwMode="auto">
          <a:xfrm>
            <a:off x="251521" y="2038616"/>
            <a:ext cx="8660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綠縣是量子機率分佈，藍線是對應古典振動的位置機率，兩端運動慢，出現機率高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F682A-9EAE-CF17-A3D3-DB65479D6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4101176" y="5447336"/>
            <a:ext cx="961395" cy="17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36EDE-3902-7E6C-0932-515EF52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5760640" cy="450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/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blipFill>
                <a:blip r:embed="rId3"/>
                <a:stretch>
                  <a:fillRect l="-1639" r="-491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F71925CA-401A-1748-CC20-DF0835E92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3848286" y="4565359"/>
            <a:ext cx="1447428" cy="26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9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4" y="1324546"/>
            <a:ext cx="3754437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方塊 2"/>
          <p:cNvSpPr txBox="1">
            <a:spLocks noChangeArrowheads="1"/>
          </p:cNvSpPr>
          <p:nvPr/>
        </p:nvSpPr>
        <p:spPr bwMode="auto">
          <a:xfrm>
            <a:off x="2051720" y="4593431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在定態中，所有對電子的測量結果，都與時間無關！</a:t>
            </a:r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2051720" y="5093494"/>
            <a:ext cx="592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牛頓力學中，唯一的定態，就是靜止狀態！</a:t>
            </a:r>
          </a:p>
        </p:txBody>
      </p:sp>
      <p:sp>
        <p:nvSpPr>
          <p:cNvPr id="63494" name="文字方塊 6"/>
          <p:cNvSpPr txBox="1">
            <a:spLocks noChangeArrowheads="1"/>
          </p:cNvSpPr>
          <p:nvPr/>
        </p:nvSpPr>
        <p:spPr bwMode="auto">
          <a:xfrm>
            <a:off x="2051720" y="5587206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但量子力學中，卻有許多定態。</a:t>
            </a:r>
          </a:p>
        </p:txBody>
      </p:sp>
      <p:pic>
        <p:nvPicPr>
          <p:cNvPr id="63495" name="Picture 4" descr="http://webpic.chinareviewnews.com/upload/200907/13/101020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36" y="1331913"/>
            <a:ext cx="361059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ECAE3-4B02-52D6-615E-BE22812674F7}"/>
              </a:ext>
            </a:extLst>
          </p:cNvPr>
          <p:cNvSpPr txBox="1"/>
          <p:nvPr/>
        </p:nvSpPr>
        <p:spPr bwMode="auto">
          <a:xfrm>
            <a:off x="2157573" y="821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3BE6B263-5C04-6D92-D852-1FA18701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6036067"/>
            <a:ext cx="536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一個量子系統的定態決定了此系統的物理性質。</a:t>
            </a:r>
          </a:p>
        </p:txBody>
      </p:sp>
    </p:spTree>
    <p:extLst>
      <p:ext uri="{BB962C8B-B14F-4D97-AF65-F5344CB8AC3E}">
        <p14:creationId xmlns:p14="http://schemas.microsoft.com/office/powerpoint/2010/main" val="15872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1835696" y="1243372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微觀世界有許多彈簧！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167595" cy="29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5">
            <a:extLst>
              <a:ext uri="{FF2B5EF4-FFF2-40B4-BE49-F238E27FC236}">
                <a16:creationId xmlns:a16="http://schemas.microsoft.com/office/drawing/2014/main" id="{F29FF6F8-9C84-E000-0A0F-1C1EA368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659880"/>
            <a:ext cx="6702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一個力學系統在平衡點附近的小範圍運動，都是簡諧運動！</a:t>
            </a:r>
          </a:p>
        </p:txBody>
      </p:sp>
    </p:spTree>
    <p:extLst>
      <p:ext uri="{BB962C8B-B14F-4D97-AF65-F5344CB8AC3E}">
        <p14:creationId xmlns:p14="http://schemas.microsoft.com/office/powerpoint/2010/main" val="4143838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3" y="3068961"/>
            <a:ext cx="4411680" cy="263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4102328" y="2492896"/>
            <a:ext cx="31189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Molecular Vibration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分子光譜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1221-333D-D8E2-5542-1A5355683649}"/>
              </a:ext>
            </a:extLst>
          </p:cNvPr>
          <p:cNvSpPr txBox="1"/>
          <p:nvPr/>
        </p:nvSpPr>
        <p:spPr bwMode="auto">
          <a:xfrm>
            <a:off x="2771800" y="109333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分子的束縛鍵就是一個彈簧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6A9-BFF2-0430-CBA0-AD15E2A8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609" b="65218"/>
          <a:stretch/>
        </p:blipFill>
        <p:spPr>
          <a:xfrm>
            <a:off x="2934546" y="1268760"/>
            <a:ext cx="3282876" cy="100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263D-3A5A-145A-846B-F580B2F39612}"/>
              </a:ext>
            </a:extLst>
          </p:cNvPr>
          <p:cNvSpPr txBox="1"/>
          <p:nvPr/>
        </p:nvSpPr>
        <p:spPr bwMode="auto">
          <a:xfrm>
            <a:off x="611560" y="5507940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三個原子組成的分子，可以有兩個振盪模式Mode，如同兩條獨立振動的彈簧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BB543-770F-57FB-15D9-EAADBFF6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09" b="65218"/>
          <a:stretch/>
        </p:blipFill>
        <p:spPr>
          <a:xfrm>
            <a:off x="2930562" y="2503649"/>
            <a:ext cx="3282876" cy="1006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ED882-6610-CF9D-3925-70D26488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33" r="49609"/>
          <a:stretch/>
        </p:blipFill>
        <p:spPr>
          <a:xfrm>
            <a:off x="2930562" y="3861048"/>
            <a:ext cx="3282876" cy="14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3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1826D-32FD-1478-0C6D-137D1E7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0" y="1740560"/>
            <a:ext cx="3146223" cy="180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72A8A-4CF2-43A6-5450-9BFB22F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0" y="147407"/>
            <a:ext cx="4640312" cy="154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A73BF-F31C-9B55-8911-940A02F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0" y="4762065"/>
            <a:ext cx="53975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2104B-21E0-55AC-ECF9-8E217235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139" y="4762065"/>
            <a:ext cx="3098800" cy="71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BA4F3-F404-14D9-7674-A7C09B238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4" r="25912" b="62985"/>
          <a:stretch/>
        </p:blipFill>
        <p:spPr>
          <a:xfrm>
            <a:off x="384640" y="3637884"/>
            <a:ext cx="1732701" cy="102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E8682-373A-9BC0-C102-77C4ED98A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t="78626" r="20262" b="4554"/>
          <a:stretch/>
        </p:blipFill>
        <p:spPr>
          <a:xfrm>
            <a:off x="2501100" y="3650189"/>
            <a:ext cx="2523852" cy="55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164BA-21B5-884F-D370-8793DA8F0C3B}"/>
              </a:ext>
            </a:extLst>
          </p:cNvPr>
          <p:cNvSpPr txBox="1"/>
          <p:nvPr/>
        </p:nvSpPr>
        <p:spPr bwMode="auto">
          <a:xfrm>
            <a:off x="5804644" y="5573837"/>
            <a:ext cx="2240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等於兩條獨立彈簧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33CC4-6BE4-9F8D-3250-8406274BD927}"/>
              </a:ext>
            </a:extLst>
          </p:cNvPr>
          <p:cNvSpPr txBox="1"/>
          <p:nvPr/>
        </p:nvSpPr>
        <p:spPr bwMode="auto">
          <a:xfrm>
            <a:off x="5843285" y="6042761"/>
            <a:ext cx="216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有2個mode。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350-2942-2223-E208-A3F0C0F02A07}"/>
              </a:ext>
            </a:extLst>
          </p:cNvPr>
          <p:cNvSpPr txBox="1"/>
          <p:nvPr/>
        </p:nvSpPr>
        <p:spPr bwMode="auto">
          <a:xfrm>
            <a:off x="5836389" y="6412093"/>
            <a:ext cx="359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Chia-Hung Chang\Downloads\Data\Knight\Media\Chapter41\Images\41_24Figure-F.jpg">
            <a:extLst>
              <a:ext uri="{FF2B5EF4-FFF2-40B4-BE49-F238E27FC236}">
                <a16:creationId xmlns:a16="http://schemas.microsoft.com/office/drawing/2014/main" id="{0CF11541-2CDC-3CD7-B357-0DB601B8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43" y="1397341"/>
            <a:ext cx="3635896" cy="217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FF9C35-58DB-60F3-42AE-F2937B59660A}"/>
              </a:ext>
            </a:extLst>
          </p:cNvPr>
          <p:cNvSpPr/>
          <p:nvPr/>
        </p:nvSpPr>
        <p:spPr>
          <a:xfrm>
            <a:off x="6372200" y="2132856"/>
            <a:ext cx="172819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A7A9B-C48B-3869-A8FE-C767430E8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29" y="147407"/>
            <a:ext cx="1771386" cy="12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011238" y="2055107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64" y="142875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38" y="2292855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5633664" y="1511917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原子晶格的振動波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563888" y="2055107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538" r="-3846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0000" r="-13333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4815155" y="2055107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111" r="-3704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124BE6-0A29-0CED-4EB5-C012041EFC6D}"/>
              </a:ext>
            </a:extLst>
          </p:cNvPr>
          <p:cNvSpPr txBox="1"/>
          <p:nvPr/>
        </p:nvSpPr>
        <p:spPr bwMode="auto">
          <a:xfrm>
            <a:off x="1011238" y="417379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晶格上原子的前後移動，可以改寫成一個一個獨立的振動模式mode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0628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9FBBA-C8B5-6B76-BA4D-E157AD32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3" y="716151"/>
            <a:ext cx="4232638" cy="567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/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blipFill>
                <a:blip r:embed="rId3"/>
                <a:stretch>
                  <a:fillRect l="-3704" r="-2778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/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𝑗𝑑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/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個mode的角頻率為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blipFill>
                <a:blip r:embed="rId5"/>
                <a:stretch>
                  <a:fillRect l="-117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/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blipFill>
                <a:blip r:embed="rId6"/>
                <a:stretch>
                  <a:fillRect l="-1807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/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𝑗𝑑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blipFill>
                <a:blip r:embed="rId7"/>
                <a:stretch>
                  <a:fillRect l="-3509" t="-4348" r="-105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/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blipFill>
                <a:blip r:embed="rId8"/>
                <a:stretch>
                  <a:fillRect l="-361" t="-2222" r="-1083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對應一條彈簧！</a:t>
                </a:r>
              </a:p>
            </p:txBody>
          </p:sp>
        </mc:Choice>
        <mc:Fallback xmlns="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blipFill>
                <a:blip r:embed="rId9"/>
                <a:stretch>
                  <a:fillRect l="-12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www.mbseurope.com/wp-content/uploads/wpsc/product_images/MBS%20Springs.jpg">
            <a:extLst>
              <a:ext uri="{FF2B5EF4-FFF2-40B4-BE49-F238E27FC236}">
                <a16:creationId xmlns:a16="http://schemas.microsoft.com/office/drawing/2014/main" id="{14E80326-3A3E-2BCB-252B-CDA5C43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7" y="5474527"/>
            <a:ext cx="1980286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1E73F-215A-69A1-4C58-5DD460887363}"/>
              </a:ext>
            </a:extLst>
          </p:cNvPr>
          <p:cNvSpPr txBox="1"/>
          <p:nvPr/>
        </p:nvSpPr>
        <p:spPr bwMode="auto">
          <a:xfrm>
            <a:off x="4493316" y="301998"/>
            <a:ext cx="414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對應一條獨立彈簧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/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blipFill>
                <a:blip r:embed="rId11"/>
                <a:stretch>
                  <a:fillRect l="-14286" r="-4762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/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blipFill>
                <a:blip r:embed="rId12"/>
                <a:stretch>
                  <a:fillRect l="-134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/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在第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個粒子的振幅可以寫成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blipFill>
                <a:blip r:embed="rId13"/>
                <a:stretch>
                  <a:fillRect l="-109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/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重新定義變數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blipFill>
                <a:blip r:embed="rId14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75717A-07AC-D476-A179-3519FDE42ED5}"/>
              </a:ext>
            </a:extLst>
          </p:cNvPr>
          <p:cNvSpPr txBox="1"/>
          <p:nvPr/>
        </p:nvSpPr>
        <p:spPr bwMode="auto">
          <a:xfrm>
            <a:off x="4506705" y="3491716"/>
            <a:ext cx="301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以上可以改寫成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/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E07CD2-70CC-E208-3780-20805A3206FF}"/>
              </a:ext>
            </a:extLst>
          </p:cNvPr>
          <p:cNvSpPr txBox="1"/>
          <p:nvPr/>
        </p:nvSpPr>
        <p:spPr bwMode="auto">
          <a:xfrm>
            <a:off x="4524277" y="2122418"/>
            <a:ext cx="2663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很像駐波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78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/>
      <p:bldP spid="21" grpId="0"/>
      <p:bldP spid="22" grpId="0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08AC-4743-B2EC-071C-AD07FD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482475" cy="361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49196-5C45-60B6-8B3A-9A8ECCCE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149080"/>
            <a:ext cx="488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F908-6B63-68B2-EA42-8797B1E3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5" y="1152069"/>
            <a:ext cx="22860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A66E-BC24-68CB-86D1-EBFD105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95647"/>
            <a:ext cx="23114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E3BCB-2563-77DA-841D-A0ABB9EF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32361"/>
            <a:ext cx="3783214" cy="247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6A05D-6595-4730-FE92-700BD3D860DE}"/>
              </a:ext>
            </a:extLst>
          </p:cNvPr>
          <p:cNvSpPr txBox="1"/>
          <p:nvPr/>
        </p:nvSpPr>
        <p:spPr bwMode="auto">
          <a:xfrm>
            <a:off x="1156446" y="5081253"/>
            <a:ext cx="59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晶體中原子的振動，可以找到一系列如彈簧的模式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/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這些模式一般如縱波平面波一般，有角波數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及對應的角頻率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blipFill>
                <a:blip r:embed="rId5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C5579E-DC7B-5089-032D-EDFAE0EC1798}"/>
              </a:ext>
            </a:extLst>
          </p:cNvPr>
          <p:cNvSpPr txBox="1"/>
          <p:nvPr/>
        </p:nvSpPr>
        <p:spPr bwMode="auto">
          <a:xfrm>
            <a:off x="1147439" y="5867980"/>
            <a:ext cx="565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如同量子彈簧，每一模式的能量皆為量子化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/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很大時，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就成為連續變數。其實這就是角波數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blipFill>
                <a:blip r:embed="rId6"/>
                <a:stretch>
                  <a:fillRect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/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blipFill>
                <a:blip r:embed="rId7"/>
                <a:stretch>
                  <a:fillRect l="-1613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/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blipFill>
                <a:blip r:embed="rId8"/>
                <a:stretch>
                  <a:fillRect l="-1852" t="-2381" r="-3704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DA75759-6718-5483-DE27-FCA04A238237}"/>
              </a:ext>
            </a:extLst>
          </p:cNvPr>
          <p:cNvSpPr txBox="1"/>
          <p:nvPr/>
        </p:nvSpPr>
        <p:spPr bwMode="auto">
          <a:xfrm>
            <a:off x="5154043" y="1704723"/>
            <a:ext cx="3093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晶格振動波的色散關係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/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時，在位置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的粒子的運動可以解出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blipFill>
                <a:blip r:embed="rId9"/>
                <a:stretch>
                  <a:fillRect l="-1108" t="-6452" r="-83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D:\Dropbox\Documents\課程\YoungTextBook\Images\Chapter40\A_Images\A_Figures_and_Photos\40_25_Figure.jpg">
            <a:extLst>
              <a:ext uri="{FF2B5EF4-FFF2-40B4-BE49-F238E27FC236}">
                <a16:creationId xmlns:a16="http://schemas.microsoft.com/office/drawing/2014/main" id="{68C57C80-923F-60FB-3897-3AFFCED1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3406445"/>
            <a:ext cx="1775364" cy="13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07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619672" y="193675"/>
            <a:ext cx="6120680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062163" y="33067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45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5193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052638" y="25685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2050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5098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357438" y="27971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2638" y="17764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50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5098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57438" y="20050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2638" y="1936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0526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050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5098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5860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3574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860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384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2812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16200000">
            <a:off x="2053432" y="12723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95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052638" y="40100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509838" y="43910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52638" y="48736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77" name="文字方塊 33"/>
              <p:cNvSpPr txBox="1">
                <a:spLocks noChangeArrowheads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的能階像極了在盒子中一個個裝入能量相同的粒子。</a:t>
                </a:r>
              </a:p>
            </p:txBody>
          </p:sp>
        </mc:Choice>
        <mc:Fallback xmlns="">
          <p:sp>
            <p:nvSpPr>
              <p:cNvPr id="104477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blipFill>
                <a:blip r:embed="rId3"/>
                <a:stretch>
                  <a:fillRect l="-8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65300" y="60261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205163" y="60261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557463" y="60975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141788" y="60261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Cat with solid fill">
            <a:extLst>
              <a:ext uri="{FF2B5EF4-FFF2-40B4-BE49-F238E27FC236}">
                <a16:creationId xmlns:a16="http://schemas.microsoft.com/office/drawing/2014/main" id="{1A360210-6660-9EA5-4222-0B78427B5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514F5-43FA-6455-2B4F-A8210129412F}"/>
              </a:ext>
            </a:extLst>
          </p:cNvPr>
          <p:cNvSpPr txBox="1"/>
          <p:nvPr/>
        </p:nvSpPr>
        <p:spPr bwMode="auto">
          <a:xfrm>
            <a:off x="1765300" y="6475327"/>
            <a:ext cx="532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這就稱為聲子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：量子彈簧的激發態！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4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C223-00B0-3B6A-F9B5-17950968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>
            <a:extLst>
              <a:ext uri="{FF2B5EF4-FFF2-40B4-BE49-F238E27FC236}">
                <a16:creationId xmlns:a16="http://schemas.microsoft.com/office/drawing/2014/main" id="{90B4508A-9FC4-255C-CAB2-420ABF2F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02" y="1125200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>
            <a:extLst>
              <a:ext uri="{FF2B5EF4-FFF2-40B4-BE49-F238E27FC236}">
                <a16:creationId xmlns:a16="http://schemas.microsoft.com/office/drawing/2014/main" id="{58A231AD-FF3C-DEED-6461-3F3D0022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781" y="4162500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/>
          </a:p>
        </p:txBody>
      </p:sp>
      <p:sp>
        <p:nvSpPr>
          <p:cNvPr id="52230" name="Text Box 8">
            <a:extLst>
              <a:ext uri="{FF2B5EF4-FFF2-40B4-BE49-F238E27FC236}">
                <a16:creationId xmlns:a16="http://schemas.microsoft.com/office/drawing/2014/main" id="{FE1D8482-39D3-2FBE-5F54-3F82736E5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437112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電子可以在能階定態之間以放出與吸收光子的方式躍遷，形成光譜。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11A4D1B-306E-4C9A-5F42-6DBC36D7F1E0}"/>
                  </a:ext>
                </a:extLst>
              </p:cNvPr>
              <p:cNvSpPr txBox="1"/>
              <p:nvPr/>
            </p:nvSpPr>
            <p:spPr bwMode="auto">
              <a:xfrm>
                <a:off x="3519808" y="4896946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11A4D1B-306E-4C9A-5F42-6DBC36D7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9808" y="4896946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4902E1D-0C23-9BFE-0349-24E702AAFADA}"/>
              </a:ext>
            </a:extLst>
          </p:cNvPr>
          <p:cNvSpPr txBox="1"/>
          <p:nvPr/>
        </p:nvSpPr>
        <p:spPr bwMode="auto">
          <a:xfrm>
            <a:off x="1403648" y="5393713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到達基態後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F9B78-0807-292F-259E-75DAAAFCD65F}"/>
              </a:ext>
            </a:extLst>
          </p:cNvPr>
          <p:cNvSpPr txBox="1"/>
          <p:nvPr/>
        </p:nvSpPr>
        <p:spPr bwMode="auto">
          <a:xfrm>
            <a:off x="1403102" y="3989242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一系列的定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給出系統的能階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58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9" grpId="0" animBg="1"/>
      <p:bldP spid="40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/>
      <p:bldP spid="60" grpId="0"/>
      <p:bldP spid="2" grpId="0"/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2" y="1935956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文字方塊 2"/>
          <p:cNvSpPr txBox="1">
            <a:spLocks noChangeArrowheads="1"/>
          </p:cNvSpPr>
          <p:nvPr/>
        </p:nvSpPr>
        <p:spPr bwMode="auto">
          <a:xfrm>
            <a:off x="1619672" y="928169"/>
            <a:ext cx="621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量子彈簧不是彈簧，而是可以產生、可以消滅的粒子的系統。</a:t>
            </a:r>
          </a:p>
        </p:txBody>
      </p:sp>
      <p:pic>
        <p:nvPicPr>
          <p:cNvPr id="1628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3085306"/>
            <a:ext cx="2747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535906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7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文字方塊 1"/>
          <p:cNvSpPr txBox="1">
            <a:spLocks noChangeArrowheads="1"/>
          </p:cNvSpPr>
          <p:nvPr/>
        </p:nvSpPr>
        <p:spPr bwMode="auto">
          <a:xfrm>
            <a:off x="1296991" y="2320218"/>
            <a:ext cx="784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但我們早已熟悉、真空中場的擾動，也可看成一個一個的彈簧的組合！</a:t>
            </a:r>
          </a:p>
        </p:txBody>
      </p:sp>
      <p:pic>
        <p:nvPicPr>
          <p:cNvPr id="1587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9" y="2852936"/>
            <a:ext cx="3524820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" y="2852936"/>
            <a:ext cx="2993012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文字方塊 1"/>
          <p:cNvSpPr txBox="1">
            <a:spLocks noChangeArrowheads="1"/>
          </p:cNvSpPr>
          <p:nvPr/>
        </p:nvSpPr>
        <p:spPr bwMode="auto">
          <a:xfrm>
            <a:off x="1404768" y="5142724"/>
            <a:ext cx="7343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如果場也量子化了，這就稱為量子場，激發態就會是一個個基本粒子。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5DD5-A2A9-4FCF-4D2D-832257293F48}"/>
              </a:ext>
            </a:extLst>
          </p:cNvPr>
          <p:cNvSpPr txBox="1"/>
          <p:nvPr/>
        </p:nvSpPr>
        <p:spPr bwMode="auto">
          <a:xfrm>
            <a:off x="1289030" y="1120684"/>
            <a:ext cx="554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那基本粒子如電子，可不可能看成聲子呢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785E-CC60-EF45-A769-0ADACB5727C7}"/>
              </a:ext>
            </a:extLst>
          </p:cNvPr>
          <p:cNvSpPr txBox="1"/>
          <p:nvPr/>
        </p:nvSpPr>
        <p:spPr bwMode="auto">
          <a:xfrm>
            <a:off x="1289030" y="1530332"/>
            <a:ext cx="6924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基本粒子如電子，可不可能看成是量子彈簧的激發態呢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02D0-F591-6EEA-912F-DC1AA5D44BBA}"/>
              </a:ext>
            </a:extLst>
          </p:cNvPr>
          <p:cNvSpPr txBox="1"/>
          <p:nvPr/>
        </p:nvSpPr>
        <p:spPr bwMode="auto">
          <a:xfrm>
            <a:off x="1296991" y="1926774"/>
            <a:ext cx="6184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當然這時的彈簧就不能是原子的晶格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24_02_Figure.jpg">
            <a:extLst>
              <a:ext uri="{FF2B5EF4-FFF2-40B4-BE49-F238E27FC236}">
                <a16:creationId xmlns:a16="http://schemas.microsoft.com/office/drawing/2014/main" id="{FACB902E-41DD-096E-1024-8573B19AD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3287628" y="2852936"/>
            <a:ext cx="2203452" cy="1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20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St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08" y="1549400"/>
            <a:ext cx="4659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文字方塊 2"/>
          <p:cNvSpPr txBox="1">
            <a:spLocks noChangeArrowheads="1"/>
          </p:cNvSpPr>
          <p:nvPr/>
        </p:nvSpPr>
        <p:spPr bwMode="auto">
          <a:xfrm>
            <a:off x="2471420" y="879475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每一個基本粒子都對應一個量子場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116070" y="4749800"/>
            <a:ext cx="914400" cy="465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ACD1-C874-80D0-700D-CAE33715D694}"/>
              </a:ext>
            </a:extLst>
          </p:cNvPr>
          <p:cNvSpPr txBox="1"/>
          <p:nvPr/>
        </p:nvSpPr>
        <p:spPr bwMode="auto">
          <a:xfrm>
            <a:off x="2339752" y="4780721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6D632-CB07-5120-F14F-6A3D99F05E1D}"/>
              </a:ext>
            </a:extLst>
          </p:cNvPr>
          <p:cNvSpPr txBox="1"/>
          <p:nvPr/>
        </p:nvSpPr>
        <p:spPr bwMode="auto">
          <a:xfrm>
            <a:off x="5478572" y="4799638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/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/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夸克場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7C4CD1-CFF1-5B10-BEF8-35650D34EFD3}"/>
              </a:ext>
            </a:extLst>
          </p:cNvPr>
          <p:cNvSpPr txBox="1"/>
          <p:nvPr/>
        </p:nvSpPr>
        <p:spPr bwMode="auto">
          <a:xfrm>
            <a:off x="2339752" y="5733256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描述可產生可消滅的粒子的理論：量子場論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216895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2855278" y="135699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我們的宇宙是由彈簧組成的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2004695"/>
            <a:ext cx="56610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22132" y="3096128"/>
                <a:ext cx="4320481" cy="369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32" y="3096128"/>
                <a:ext cx="4320481" cy="369888"/>
              </a:xfrm>
              <a:prstGeom prst="rect">
                <a:avLst/>
              </a:prstGeom>
              <a:blipFill>
                <a:blip r:embed="rId2"/>
                <a:stretch>
                  <a:fillRect l="-2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0565" y="767475"/>
                <a:ext cx="80458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時間部分已單調的解出，定態解就由空間位置部分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滿足的方程式決定：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565" y="767475"/>
                <a:ext cx="8045896" cy="369332"/>
              </a:xfrm>
              <a:prstGeom prst="rect">
                <a:avLst/>
              </a:prstGeom>
              <a:blipFill>
                <a:blip r:embed="rId3"/>
                <a:stretch>
                  <a:fillRect l="-63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040951" y="3597727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951" y="3597727"/>
                <a:ext cx="443557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1045249" y="4418770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249" y="4418770"/>
                <a:ext cx="4128631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/>
              <p:nvPr/>
            </p:nvSpPr>
            <p:spPr bwMode="auto">
              <a:xfrm>
                <a:off x="990599" y="1372103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599" y="1372103"/>
                <a:ext cx="5683322" cy="717312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4879DF-130C-A963-9F7D-8A9846565FE5}"/>
              </a:ext>
            </a:extLst>
          </p:cNvPr>
          <p:cNvSpPr/>
          <p:nvPr/>
        </p:nvSpPr>
        <p:spPr>
          <a:xfrm>
            <a:off x="1022132" y="1257412"/>
            <a:ext cx="3568867" cy="1067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/>
              <p:nvPr/>
            </p:nvSpPr>
            <p:spPr>
              <a:xfrm>
                <a:off x="990598" y="2722182"/>
                <a:ext cx="73978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對應特定的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，因此有時會將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寫在足標：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8" y="2722182"/>
                <a:ext cx="7397825" cy="369332"/>
              </a:xfrm>
              <a:prstGeom prst="rect">
                <a:avLst/>
              </a:prstGeom>
              <a:blipFill>
                <a:blip r:embed="rId7"/>
                <a:stretch>
                  <a:fillRect l="-6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6">
            <a:extLst>
              <a:ext uri="{FF2B5EF4-FFF2-40B4-BE49-F238E27FC236}">
                <a16:creationId xmlns:a16="http://schemas.microsoft.com/office/drawing/2014/main" id="{FC2A642B-AFBB-E7C3-BABC-7DAA2AA1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950" y="5674800"/>
            <a:ext cx="769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與時間無關之薛丁格方程式。如同彈簧組問題中，解力矩陣的本徵向量。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14F568CB-2273-3880-81AD-BD5FDBF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51" y="5293583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Schrodinger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E1A4F91-D0F2-90DE-31AD-42A0ACC5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038" y="6070176"/>
            <a:ext cx="8095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與時間無關薛丁格方程式的解就是定態，通常決定了此量子系統的物理性質。</a:t>
            </a:r>
          </a:p>
        </p:txBody>
      </p:sp>
    </p:spTree>
    <p:extLst>
      <p:ext uri="{BB962C8B-B14F-4D97-AF65-F5344CB8AC3E}">
        <p14:creationId xmlns:p14="http://schemas.microsoft.com/office/powerpoint/2010/main" val="13429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8" grpId="0" animBg="1"/>
      <p:bldP spid="11" grpId="0"/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D473B-615F-A601-C6E2-A49A8B2FB5CE}"/>
              </a:ext>
            </a:extLst>
          </p:cNvPr>
          <p:cNvSpPr txBox="1"/>
          <p:nvPr/>
        </p:nvSpPr>
        <p:spPr>
          <a:xfrm>
            <a:off x="2133600" y="1524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我們先從兩個例子出發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EB037-1851-73A1-3930-1EEAF1C16164}"/>
              </a:ext>
            </a:extLst>
          </p:cNvPr>
          <p:cNvSpPr txBox="1"/>
          <p:nvPr/>
        </p:nvSpPr>
        <p:spPr>
          <a:xfrm>
            <a:off x="2133600" y="20574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有邊界之自由電子，無限大的位能井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61002-CC04-C273-CD0F-E53C87CBFA11}"/>
              </a:ext>
            </a:extLst>
          </p:cNvPr>
          <p:cNvSpPr txBox="1"/>
          <p:nvPr/>
        </p:nvSpPr>
        <p:spPr>
          <a:xfrm>
            <a:off x="2133600" y="25748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簡諧運動位能內之電子</a:t>
            </a:r>
          </a:p>
        </p:txBody>
      </p:sp>
    </p:spTree>
    <p:extLst>
      <p:ext uri="{BB962C8B-B14F-4D97-AF65-F5344CB8AC3E}">
        <p14:creationId xmlns:p14="http://schemas.microsoft.com/office/powerpoint/2010/main" val="2562420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13221</TotalTime>
  <Words>3314</Words>
  <Application>Microsoft Macintosh PowerPoint</Application>
  <PresentationFormat>On-screen Show (4:3)</PresentationFormat>
  <Paragraphs>537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702</cp:revision>
  <cp:lastPrinted>2024-02-29T06:12:17Z</cp:lastPrinted>
  <dcterms:created xsi:type="dcterms:W3CDTF">2008-03-17T12:32:20Z</dcterms:created>
  <dcterms:modified xsi:type="dcterms:W3CDTF">2026-02-17T02:36:44Z</dcterms:modified>
</cp:coreProperties>
</file>