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144" r:id="rId2"/>
    <p:sldId id="530" r:id="rId3"/>
    <p:sldId id="2146" r:id="rId4"/>
    <p:sldId id="1563" r:id="rId5"/>
    <p:sldId id="2147" r:id="rId6"/>
    <p:sldId id="2145" r:id="rId7"/>
    <p:sldId id="2072" r:id="rId8"/>
    <p:sldId id="2103" r:id="rId9"/>
    <p:sldId id="2105" r:id="rId10"/>
    <p:sldId id="2107" r:id="rId11"/>
    <p:sldId id="429" r:id="rId12"/>
    <p:sldId id="933" r:id="rId13"/>
    <p:sldId id="2148" r:id="rId14"/>
    <p:sldId id="441" r:id="rId15"/>
    <p:sldId id="1594" r:id="rId16"/>
    <p:sldId id="435" r:id="rId17"/>
    <p:sldId id="444" r:id="rId18"/>
    <p:sldId id="1613" r:id="rId19"/>
    <p:sldId id="1623" r:id="rId20"/>
    <p:sldId id="373" r:id="rId21"/>
    <p:sldId id="281" r:id="rId22"/>
    <p:sldId id="282" r:id="rId23"/>
    <p:sldId id="1087" r:id="rId24"/>
    <p:sldId id="1582" r:id="rId25"/>
    <p:sldId id="1631" r:id="rId26"/>
    <p:sldId id="1086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844FA"/>
    <a:srgbClr val="8137BA"/>
    <a:srgbClr val="9A40E3"/>
    <a:srgbClr val="FFFFCC"/>
    <a:srgbClr val="CCFF99"/>
    <a:srgbClr val="E8E98C"/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1"/>
    <p:restoredTop sz="94660"/>
  </p:normalViewPr>
  <p:slideViewPr>
    <p:cSldViewPr>
      <p:cViewPr varScale="1">
        <p:scale>
          <a:sx n="109" d="100"/>
          <a:sy n="109" d="100"/>
        </p:scale>
        <p:origin x="164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BA37E-4A38-A349-A4DD-576F7B9E825F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4073C-8A21-4A4B-80D8-674233F13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07CC8DC-6039-4C44-ABF7-7C2143629144}" type="slidenum">
              <a:rPr lang="zh-TW" altLang="en-US" smtClean="0"/>
              <a:pPr eaLnBrk="1" hangingPunct="1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0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22C1-858C-40F2-9CEF-97638D9759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17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333F-DC5F-49A8-A27D-39D427AE7F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2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6BD74-4370-4350-BF05-C16C365BF4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55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8178-E5C6-425F-ABE2-C03B06F777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691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B7B6-4B28-416C-B531-3F14524982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21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5B47-38D7-443B-8E22-B68E29E645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15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DD4B-E796-4828-9B50-0763B70BA9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901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B896-6B21-468E-BFFE-6871CB0895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859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F449-D3DB-4E48-96FC-673C1D4605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4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728C-9714-4779-9A36-D8229DC316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065F-69DE-4F9F-99E9-87C2C2861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729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 i="0">
                <a:latin typeface="Times New Roman" panose="02020603050405020304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 i="0">
                <a:latin typeface="Times New Roman" panose="02020603050405020304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b="0" i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7863CF-9144-4DAD-A8A4-D2DFDFE307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Times New Roman" panose="02020603050405020304" pitchFamily="18" charset="0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0" i="0">
          <a:solidFill>
            <a:schemeClr val="tx1"/>
          </a:solidFill>
          <a:latin typeface="Times New Roman" panose="02020603050405020304" pitchFamily="18" charset="0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0" i="0">
          <a:solidFill>
            <a:schemeClr val="tx1"/>
          </a:solidFill>
          <a:latin typeface="Times New Roman" panose="02020603050405020304" pitchFamily="1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0" i="0">
          <a:solidFill>
            <a:schemeClr val="tx1"/>
          </a:solidFill>
          <a:latin typeface="Times New Roman" panose="02020603050405020304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0" i="0">
          <a:solidFill>
            <a:schemeClr val="tx1"/>
          </a:solidFill>
          <a:latin typeface="Times New Roman" panose="02020603050405020304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0" i="0">
          <a:solidFill>
            <a:schemeClr val="tx1"/>
          </a:solidFill>
          <a:latin typeface="Times New Roman" panose="02020603050405020304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jpeg"/><Relationship Id="rId3" Type="http://schemas.openxmlformats.org/officeDocument/2006/relationships/image" Target="../media/image972.png"/><Relationship Id="rId12" Type="http://schemas.openxmlformats.org/officeDocument/2006/relationships/image" Target="../media/image2.jpeg"/><Relationship Id="rId2" Type="http://schemas.openxmlformats.org/officeDocument/2006/relationships/image" Target="../media/image9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.jpeg"/><Relationship Id="rId5" Type="http://schemas.openxmlformats.org/officeDocument/2006/relationships/image" Target="../media/image149.png"/><Relationship Id="rId10" Type="http://schemas.openxmlformats.org/officeDocument/2006/relationships/image" Target="../media/image1333.png"/><Relationship Id="rId9" Type="http://schemas.openxmlformats.org/officeDocument/2006/relationships/image" Target="../media/image15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image" Target="../media/image1630.png"/><Relationship Id="rId7" Type="http://schemas.openxmlformats.org/officeDocument/2006/relationships/image" Target="../media/image1670.png"/><Relationship Id="rId2" Type="http://schemas.openxmlformats.org/officeDocument/2006/relationships/image" Target="../media/image1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0.png"/><Relationship Id="rId5" Type="http://schemas.openxmlformats.org/officeDocument/2006/relationships/image" Target="../media/image1650.png"/><Relationship Id="rId4" Type="http://schemas.openxmlformats.org/officeDocument/2006/relationships/image" Target="../media/image1640.png"/><Relationship Id="rId9" Type="http://schemas.openxmlformats.org/officeDocument/2006/relationships/image" Target="../media/image16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30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3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291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43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1260.png"/><Relationship Id="rId7" Type="http://schemas.openxmlformats.org/officeDocument/2006/relationships/image" Target="../media/image18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5" Type="http://schemas.openxmlformats.org/officeDocument/2006/relationships/image" Target="../media/image1280.png"/><Relationship Id="rId4" Type="http://schemas.openxmlformats.org/officeDocument/2006/relationships/image" Target="../media/image1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0.png"/><Relationship Id="rId18" Type="http://schemas.openxmlformats.org/officeDocument/2006/relationships/image" Target="../media/image101.png"/><Relationship Id="rId3" Type="http://schemas.openxmlformats.org/officeDocument/2006/relationships/image" Target="../media/image830.png"/><Relationship Id="rId21" Type="http://schemas.openxmlformats.org/officeDocument/2006/relationships/image" Target="../media/image104.png"/><Relationship Id="rId7" Type="http://schemas.openxmlformats.org/officeDocument/2006/relationships/image" Target="../media/image892.png"/><Relationship Id="rId12" Type="http://schemas.openxmlformats.org/officeDocument/2006/relationships/image" Target="../media/image95.png"/><Relationship Id="rId17" Type="http://schemas.openxmlformats.org/officeDocument/2006/relationships/image" Target="../media/image890.png"/><Relationship Id="rId2" Type="http://schemas.openxmlformats.org/officeDocument/2006/relationships/image" Target="../media/image34.jpeg"/><Relationship Id="rId16" Type="http://schemas.openxmlformats.org/officeDocument/2006/relationships/image" Target="../media/image990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2.png"/><Relationship Id="rId11" Type="http://schemas.openxmlformats.org/officeDocument/2006/relationships/image" Target="../media/image94.png"/><Relationship Id="rId5" Type="http://schemas.openxmlformats.org/officeDocument/2006/relationships/image" Target="../media/image861.png"/><Relationship Id="rId15" Type="http://schemas.openxmlformats.org/officeDocument/2006/relationships/image" Target="../media/image980.png"/><Relationship Id="rId23" Type="http://schemas.openxmlformats.org/officeDocument/2006/relationships/image" Target="../media/image4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42.png"/><Relationship Id="rId9" Type="http://schemas.openxmlformats.org/officeDocument/2006/relationships/image" Target="../media/image92.png"/><Relationship Id="rId14" Type="http://schemas.openxmlformats.org/officeDocument/2006/relationships/image" Target="../media/image970.png"/><Relationship Id="rId22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70.png"/><Relationship Id="rId3" Type="http://schemas.openxmlformats.org/officeDocument/2006/relationships/image" Target="../media/image106.png"/><Relationship Id="rId7" Type="http://schemas.openxmlformats.org/officeDocument/2006/relationships/image" Target="../media/image1031.png"/><Relationship Id="rId12" Type="http://schemas.openxmlformats.org/officeDocument/2006/relationships/image" Target="../media/image790.png"/><Relationship Id="rId17" Type="http://schemas.openxmlformats.org/officeDocument/2006/relationships/image" Target="../media/image931.png"/><Relationship Id="rId2" Type="http://schemas.openxmlformats.org/officeDocument/2006/relationships/image" Target="../media/image49.jpeg"/><Relationship Id="rId16" Type="http://schemas.openxmlformats.org/officeDocument/2006/relationships/image" Target="../media/image9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0.png"/><Relationship Id="rId11" Type="http://schemas.openxmlformats.org/officeDocument/2006/relationships/image" Target="../media/image50.jpeg"/><Relationship Id="rId5" Type="http://schemas.openxmlformats.org/officeDocument/2006/relationships/image" Target="../media/image1012.png"/><Relationship Id="rId15" Type="http://schemas.openxmlformats.org/officeDocument/2006/relationships/image" Target="../media/image911.png"/><Relationship Id="rId10" Type="http://schemas.openxmlformats.org/officeDocument/2006/relationships/image" Target="../media/image1051.png"/><Relationship Id="rId4" Type="http://schemas.openxmlformats.org/officeDocument/2006/relationships/image" Target="../media/image1000.png"/><Relationship Id="rId9" Type="http://schemas.openxmlformats.org/officeDocument/2006/relationships/image" Target="../media/image760.png"/><Relationship Id="rId14" Type="http://schemas.openxmlformats.org/officeDocument/2006/relationships/image" Target="../media/image8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NUL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4.jpe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0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55.png"/><Relationship Id="rId7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571.png"/><Relationship Id="rId3" Type="http://schemas.openxmlformats.org/officeDocument/2006/relationships/image" Target="../media/image1322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4.png"/><Relationship Id="rId10" Type="http://schemas.openxmlformats.org/officeDocument/2006/relationships/image" Target="../media/image170.png"/><Relationship Id="rId4" Type="http://schemas.openxmlformats.org/officeDocument/2006/relationships/image" Target="../media/image1332.png"/><Relationship Id="rId9" Type="http://schemas.openxmlformats.org/officeDocument/2006/relationships/image" Target="../media/image29.png"/><Relationship Id="rId14" Type="http://schemas.openxmlformats.org/officeDocument/2006/relationships/image" Target="../media/image1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0.png"/><Relationship Id="rId7" Type="http://schemas.openxmlformats.org/officeDocument/2006/relationships/image" Target="../media/image1511.png"/><Relationship Id="rId2" Type="http://schemas.openxmlformats.org/officeDocument/2006/relationships/image" Target="../media/image15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0.png"/><Relationship Id="rId5" Type="http://schemas.openxmlformats.org/officeDocument/2006/relationships/image" Target="../media/image1530.png"/><Relationship Id="rId4" Type="http://schemas.openxmlformats.org/officeDocument/2006/relationships/image" Target="../media/image15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0.png"/><Relationship Id="rId2" Type="http://schemas.openxmlformats.org/officeDocument/2006/relationships/image" Target="../media/image15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0.png"/><Relationship Id="rId5" Type="http://schemas.openxmlformats.org/officeDocument/2006/relationships/image" Target="../media/image159.png"/><Relationship Id="rId4" Type="http://schemas.openxmlformats.org/officeDocument/2006/relationships/image" Target="../media/image15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3FCB4-92EF-9269-ADB2-4F1724F03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1F232D-E475-2F55-58A8-CF477C8757D3}"/>
              </a:ext>
            </a:extLst>
          </p:cNvPr>
          <p:cNvSpPr txBox="1"/>
          <p:nvPr/>
        </p:nvSpPr>
        <p:spPr bwMode="auto">
          <a:xfrm>
            <a:off x="684821" y="624373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Solving Wave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1E3EF1D8-93EA-CB8B-3518-4E296564D3A1}"/>
                  </a:ext>
                </a:extLst>
              </p:cNvPr>
              <p:cNvSpPr txBox="1"/>
              <p:nvPr/>
            </p:nvSpPr>
            <p:spPr bwMode="auto">
              <a:xfrm>
                <a:off x="740812" y="2317573"/>
                <a:ext cx="229434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1E3EF1D8-93EA-CB8B-3518-4E296564D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2" y="2317573"/>
                <a:ext cx="229434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F401EB55-7CD5-1251-30F9-FBAD358346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43" y="1883482"/>
                <a:ext cx="79096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首先尋找時間部分與空間部分，可以分離為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兩變數個別的函數的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模式解</a:t>
                </a:r>
                <a:r>
                  <a:rPr lang="zh-TW" altLang="en-US" dirty="0"/>
                  <a:t>：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F401EB55-7CD5-1251-30F9-FBAD35834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43" y="1883482"/>
                <a:ext cx="7909602" cy="369332"/>
              </a:xfrm>
              <a:prstGeom prst="rect">
                <a:avLst/>
              </a:prstGeom>
              <a:blipFill>
                <a:blip r:embed="rId3"/>
                <a:stretch>
                  <a:fillRect l="-64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2D2FAB73-F799-8BDC-183D-A36A423C5788}"/>
                  </a:ext>
                </a:extLst>
              </p:cNvPr>
              <p:cNvSpPr txBox="1"/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2D2FAB73-F799-8BDC-183D-A36A423C5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EB6E90-7B20-9352-59DE-FA5A3E8002A2}"/>
              </a:ext>
            </a:extLst>
          </p:cNvPr>
          <p:cNvSpPr txBox="1"/>
          <p:nvPr/>
        </p:nvSpPr>
        <p:spPr bwMode="auto">
          <a:xfrm>
            <a:off x="4968408" y="620491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Schrodiner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C4B725-BF4C-B47D-FBAB-B886DD477A8A}"/>
                  </a:ext>
                </a:extLst>
              </p:cNvPr>
              <p:cNvSpPr txBox="1"/>
              <p:nvPr/>
            </p:nvSpPr>
            <p:spPr>
              <a:xfrm>
                <a:off x="663849" y="2743200"/>
                <a:ext cx="80894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要求滿足邊界條件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=1,⋯∞</m:t>
                    </m:r>
                  </m:oMath>
                </a14:m>
                <a:r>
                  <a:rPr lang="en-GB" dirty="0">
                    <a:effectLst/>
                  </a:rPr>
                  <a:t> </a:t>
                </a:r>
                <a:r>
                  <a:rPr lang="en-US" dirty="0"/>
                  <a:t>會是一系列可數的函數。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C4B725-BF4C-B47D-FBAB-B886DD47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49" y="2743200"/>
                <a:ext cx="8089487" cy="369332"/>
              </a:xfrm>
              <a:prstGeom prst="rect">
                <a:avLst/>
              </a:prstGeom>
              <a:blipFill>
                <a:blip r:embed="rId9"/>
                <a:stretch>
                  <a:fillRect l="-62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6CF1B4-0CF1-7B2F-68FC-6302BDEE8F5E}"/>
                  </a:ext>
                </a:extLst>
              </p:cNvPr>
              <p:cNvSpPr txBox="1"/>
              <p:nvPr/>
            </p:nvSpPr>
            <p:spPr>
              <a:xfrm>
                <a:off x="696853" y="3139629"/>
                <a:ext cx="25502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6CF1B4-0CF1-7B2F-68FC-6302BDEE8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53" y="3139629"/>
                <a:ext cx="2550266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42F149-590C-176F-41A3-BFC5EF897DFD}"/>
              </a:ext>
            </a:extLst>
          </p:cNvPr>
          <p:cNvSpPr txBox="1"/>
          <p:nvPr/>
        </p:nvSpPr>
        <p:spPr>
          <a:xfrm>
            <a:off x="683843" y="1099861"/>
            <a:ext cx="322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求解策略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4" name="Picture 13" descr="C:\Users\Chia-Hung Chang\Downloads\Data\Knight\Media\Chapter21\Images\21_11Figure-F.jpg">
            <a:extLst>
              <a:ext uri="{FF2B5EF4-FFF2-40B4-BE49-F238E27FC236}">
                <a16:creationId xmlns:a16="http://schemas.microsoft.com/office/drawing/2014/main" id="{4A80B3A0-4A1E-1697-4509-D7ED5E73D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76"/>
          <a:stretch/>
        </p:blipFill>
        <p:spPr bwMode="auto">
          <a:xfrm>
            <a:off x="2183885" y="3613551"/>
            <a:ext cx="1898415" cy="299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ound01">
            <a:extLst>
              <a:ext uri="{FF2B5EF4-FFF2-40B4-BE49-F238E27FC236}">
                <a16:creationId xmlns:a16="http://schemas.microsoft.com/office/drawing/2014/main" id="{E98D4347-D9B0-4A71-8B9F-FE54AA3C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72" b="32150"/>
          <a:stretch>
            <a:fillRect/>
          </a:stretch>
        </p:blipFill>
        <p:spPr bwMode="auto">
          <a:xfrm>
            <a:off x="5164150" y="3613551"/>
            <a:ext cx="936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ig17">
            <a:extLst>
              <a:ext uri="{FF2B5EF4-FFF2-40B4-BE49-F238E27FC236}">
                <a16:creationId xmlns:a16="http://schemas.microsoft.com/office/drawing/2014/main" id="{5B500B9C-A2F4-8E34-EFE1-DE9FC831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3551"/>
            <a:ext cx="1966704" cy="305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72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90180-A3A0-E203-3FAD-BB2A341D1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F41DA1-9E8E-3EC5-6928-0B2FC38004C0}"/>
                  </a:ext>
                </a:extLst>
              </p:cNvPr>
              <p:cNvSpPr txBox="1"/>
              <p:nvPr/>
            </p:nvSpPr>
            <p:spPr>
              <a:xfrm>
                <a:off x="1219200" y="48087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F41DA1-9E8E-3EC5-6928-0B2FC380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0879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l="-110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5A1E4CE9-11F2-268E-297C-4069C6ABD503}"/>
                  </a:ext>
                </a:extLst>
              </p:cNvPr>
              <p:cNvSpPr/>
              <p:nvPr/>
            </p:nvSpPr>
            <p:spPr>
              <a:xfrm>
                <a:off x="4435337" y="5380134"/>
                <a:ext cx="2115899" cy="7101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5A1E4CE9-11F2-268E-297C-4069C6ABD5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337" y="5380134"/>
                <a:ext cx="2115899" cy="710194"/>
              </a:xfrm>
              <a:prstGeom prst="rect">
                <a:avLst/>
              </a:prstGeom>
              <a:blipFill>
                <a:blip r:embed="rId3"/>
                <a:stretch>
                  <a:fillRect l="-16168" t="-191228" b="-27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DC7E97-6669-F59B-7DC0-88C234625470}"/>
                  </a:ext>
                </a:extLst>
              </p:cNvPr>
              <p:cNvSpPr txBox="1"/>
              <p:nvPr/>
            </p:nvSpPr>
            <p:spPr>
              <a:xfrm>
                <a:off x="4334289" y="4986850"/>
                <a:ext cx="29138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Kronecker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DC7E97-6669-F59B-7DC0-88C234625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289" y="4986850"/>
                <a:ext cx="2913822" cy="369332"/>
              </a:xfrm>
              <a:prstGeom prst="rect">
                <a:avLst/>
              </a:prstGeom>
              <a:blipFill>
                <a:blip r:embed="rId4"/>
                <a:stretch>
                  <a:fillRect l="-173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7">
                <a:extLst>
                  <a:ext uri="{FF2B5EF4-FFF2-40B4-BE49-F238E27FC236}">
                    <a16:creationId xmlns:a16="http://schemas.microsoft.com/office/drawing/2014/main" id="{CF5CED34-895F-84C2-17AC-ABCD5C25F7B3}"/>
                  </a:ext>
                </a:extLst>
              </p:cNvPr>
              <p:cNvSpPr txBox="1"/>
              <p:nvPr/>
            </p:nvSpPr>
            <p:spPr bwMode="auto">
              <a:xfrm>
                <a:off x="4418308" y="3476741"/>
                <a:ext cx="1524000" cy="9272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7">
                <a:extLst>
                  <a:ext uri="{FF2B5EF4-FFF2-40B4-BE49-F238E27FC236}">
                    <a16:creationId xmlns:a16="http://schemas.microsoft.com/office/drawing/2014/main" id="{CF5CED34-895F-84C2-17AC-ABCD5C25F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8308" y="3476741"/>
                <a:ext cx="1524000" cy="927242"/>
              </a:xfrm>
              <a:prstGeom prst="rect">
                <a:avLst/>
              </a:prstGeom>
              <a:blipFill>
                <a:blip r:embed="rId5"/>
                <a:stretch>
                  <a:fillRect l="-57025" t="-105405" b="-16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1">
                <a:extLst>
                  <a:ext uri="{FF2B5EF4-FFF2-40B4-BE49-F238E27FC236}">
                    <a16:creationId xmlns:a16="http://schemas.microsoft.com/office/drawing/2014/main" id="{904A39FE-BC81-ECA7-721C-C6E04110CF29}"/>
                  </a:ext>
                </a:extLst>
              </p:cNvPr>
              <p:cNvSpPr/>
              <p:nvPr/>
            </p:nvSpPr>
            <p:spPr>
              <a:xfrm>
                <a:off x="1261001" y="901602"/>
                <a:ext cx="5588149" cy="9272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fName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1">
                <a:extLst>
                  <a:ext uri="{FF2B5EF4-FFF2-40B4-BE49-F238E27FC236}">
                    <a16:creationId xmlns:a16="http://schemas.microsoft.com/office/drawing/2014/main" id="{904A39FE-BC81-ECA7-721C-C6E04110CF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01" y="901602"/>
                <a:ext cx="5588149" cy="927242"/>
              </a:xfrm>
              <a:prstGeom prst="rect">
                <a:avLst/>
              </a:prstGeom>
              <a:blipFill>
                <a:blip r:embed="rId6"/>
                <a:stretch>
                  <a:fillRect l="-12925" t="-106849" b="-168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54F5DB7D-6B39-119D-3314-EB90FAFD1C71}"/>
                  </a:ext>
                </a:extLst>
              </p:cNvPr>
              <p:cNvSpPr/>
              <p:nvPr/>
            </p:nvSpPr>
            <p:spPr>
              <a:xfrm>
                <a:off x="1261001" y="1982166"/>
                <a:ext cx="3020378" cy="80124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54F5DB7D-6B39-119D-3314-EB90FAFD1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01" y="1982166"/>
                <a:ext cx="3020378" cy="801245"/>
              </a:xfrm>
              <a:prstGeom prst="rect">
                <a:avLst/>
              </a:prstGeom>
              <a:blipFill>
                <a:blip r:embed="rId7"/>
                <a:stretch>
                  <a:fillRect t="-159375" r="-13445" b="-2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68171CB-2315-9535-DF36-A928954E7336}"/>
              </a:ext>
            </a:extLst>
          </p:cNvPr>
          <p:cNvSpPr txBox="1"/>
          <p:nvPr/>
        </p:nvSpPr>
        <p:spPr>
          <a:xfrm>
            <a:off x="1261001" y="2959002"/>
            <a:ext cx="59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我們可以重新定義本徵函數，使它的推廣內積為1。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7783D8-D946-58C7-DFBC-C2BC7D79E448}"/>
                  </a:ext>
                </a:extLst>
              </p:cNvPr>
              <p:cNvSpPr txBox="1"/>
              <p:nvPr/>
            </p:nvSpPr>
            <p:spPr>
              <a:xfrm>
                <a:off x="1279966" y="3441244"/>
                <a:ext cx="2620552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7783D8-D946-58C7-DFBC-C2BC7D79E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66" y="3441244"/>
                <a:ext cx="2620552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7">
                <a:extLst>
                  <a:ext uri="{FF2B5EF4-FFF2-40B4-BE49-F238E27FC236}">
                    <a16:creationId xmlns:a16="http://schemas.microsoft.com/office/drawing/2014/main" id="{32FF4FB3-8C5C-55C3-AFA0-D14DE9ADC30A}"/>
                  </a:ext>
                </a:extLst>
              </p:cNvPr>
              <p:cNvSpPr txBox="1"/>
              <p:nvPr/>
            </p:nvSpPr>
            <p:spPr bwMode="auto">
              <a:xfrm>
                <a:off x="1266956" y="5171516"/>
                <a:ext cx="2757341" cy="9272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7">
                <a:extLst>
                  <a:ext uri="{FF2B5EF4-FFF2-40B4-BE49-F238E27FC236}">
                    <a16:creationId xmlns:a16="http://schemas.microsoft.com/office/drawing/2014/main" id="{32FF4FB3-8C5C-55C3-AFA0-D14DE9ADC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956" y="5171516"/>
                <a:ext cx="2757341" cy="927242"/>
              </a:xfrm>
              <a:prstGeom prst="rect">
                <a:avLst/>
              </a:prstGeom>
              <a:blipFill>
                <a:blip r:embed="rId9"/>
                <a:stretch>
                  <a:fillRect l="-30275" t="-105405" b="-164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75BE221-8577-1219-23E1-3E021A6F8D78}"/>
              </a:ext>
            </a:extLst>
          </p:cNvPr>
          <p:cNvSpPr txBox="1"/>
          <p:nvPr/>
        </p:nvSpPr>
        <p:spPr>
          <a:xfrm>
            <a:off x="1219200" y="4500350"/>
            <a:ext cx="63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本徵函數為正交歸一Orthonormal的一系列函數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DBF73-9EF5-6416-FCB6-5377F1637149}"/>
              </a:ext>
            </a:extLst>
          </p:cNvPr>
          <p:cNvSpPr txBox="1"/>
          <p:nvPr/>
        </p:nvSpPr>
        <p:spPr>
          <a:xfrm>
            <a:off x="1228492" y="6248884"/>
            <a:ext cx="791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若有Orthonormal的一系列函數，任一函數很容易分解為此系列的線性組合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897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908921" y="3823986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solidFill>
                  <a:srgbClr val="FF0000"/>
                </a:solidFill>
                <a:latin typeface="Calibri" pitchFamily="34" charset="0"/>
              </a:rPr>
              <a:t>電子波波方程式</a:t>
            </a:r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829545" y="5136849"/>
            <a:ext cx="64160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Schrodinger Wave Equation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 以上大致是一個猜出來的過程。</a:t>
            </a: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734049" y="754269"/>
            <a:ext cx="7953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dirty="0">
                <a:latin typeface="Calibri" pitchFamily="34" charset="0"/>
              </a:rPr>
              <a:t>當電子不是自由粒子，而是受到一個位能的影響，假設</a:t>
            </a:r>
            <a:r>
              <a:rPr lang="zh-TW" altLang="en-US" dirty="0"/>
              <a:t>翻譯表還是可以用！</a:t>
            </a:r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16399" name="文字方塊 13"/>
          <p:cNvSpPr txBox="1">
            <a:spLocks noChangeArrowheads="1"/>
          </p:cNvSpPr>
          <p:nvPr/>
        </p:nvSpPr>
        <p:spPr bwMode="auto">
          <a:xfrm>
            <a:off x="747383" y="1189531"/>
            <a:ext cx="709772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此時動量與能量的關係要修改為：然後代入翻譯表：</a:t>
            </a:r>
          </a:p>
        </p:txBody>
      </p:sp>
      <p:sp>
        <p:nvSpPr>
          <p:cNvPr id="16400" name="Line 13"/>
          <p:cNvSpPr>
            <a:spLocks noChangeShapeType="1"/>
          </p:cNvSpPr>
          <p:nvPr/>
        </p:nvSpPr>
        <p:spPr bwMode="auto">
          <a:xfrm flipV="1">
            <a:off x="1645521" y="2531761"/>
            <a:ext cx="0" cy="135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353220" y="1844824"/>
            <a:ext cx="2066976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871833" y="4257537"/>
                <a:ext cx="2811026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833" y="4257537"/>
                <a:ext cx="2811026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2656312" y="2061039"/>
                <a:ext cx="1401538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6312" y="2061039"/>
                <a:ext cx="1401538" cy="619016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 bwMode="auto">
              <a:xfrm>
                <a:off x="2639241" y="2811144"/>
                <a:ext cx="1217256" cy="619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9241" y="2811144"/>
                <a:ext cx="1217256" cy="61901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747384" y="1833618"/>
                <a:ext cx="1456937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384" y="1833618"/>
                <a:ext cx="1456937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 bwMode="auto">
              <a:xfrm>
                <a:off x="821179" y="4248439"/>
                <a:ext cx="303531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179" y="4248439"/>
                <a:ext cx="3035318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94A4EFB-F958-B449-A65D-BEA5D1A8FFF0}"/>
              </a:ext>
            </a:extLst>
          </p:cNvPr>
          <p:cNvSpPr txBox="1"/>
          <p:nvPr/>
        </p:nvSpPr>
        <p:spPr bwMode="auto">
          <a:xfrm>
            <a:off x="829545" y="5584233"/>
            <a:ext cx="7015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此方程式的正確性是在薛丁格以它計算出氫原子能階，才算確立。</a:t>
            </a:r>
          </a:p>
        </p:txBody>
      </p:sp>
      <p:pic>
        <p:nvPicPr>
          <p:cNvPr id="5" name="Picture 3" descr="C:\Users\Chia-Hung Chang\Downloads\Data\Knight\Media\Chapter41\Images\41_21Figure-F.jpg">
            <a:extLst>
              <a:ext uri="{FF2B5EF4-FFF2-40B4-BE49-F238E27FC236}">
                <a16:creationId xmlns:a16="http://schemas.microsoft.com/office/drawing/2014/main" id="{9CCE64AF-7C12-DAF2-6C8B-9AA46794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58062" cy="257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9468" grpId="0"/>
      <p:bldP spid="16400" grpId="0" animBg="1"/>
      <p:bldP spid="18" grpId="0" animBg="1"/>
      <p:bldP spid="20" grpId="0" animBg="1"/>
      <p:bldP spid="21" grpId="0" animBg="1"/>
      <p:bldP spid="22" grpId="0" animBg="1"/>
      <p:bldP spid="1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/>
              <p:nvPr/>
            </p:nvSpPr>
            <p:spPr bwMode="auto">
              <a:xfrm>
                <a:off x="1033714" y="953096"/>
                <a:ext cx="2343142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018C0E52-5932-6BB0-C93D-6C009A543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4" y="953096"/>
                <a:ext cx="2343142" cy="369332"/>
              </a:xfrm>
              <a:prstGeom prst="rect">
                <a:avLst/>
              </a:prstGeom>
              <a:blipFill>
                <a:blip r:embed="rId2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5485" y="534476"/>
                <a:ext cx="71287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定態波函數，</a:t>
                </a:r>
                <a:r>
                  <a:rPr lang="zh-TW" altLang="en-US" dirty="0"/>
                  <a:t>時間部分與空間部分可以分離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24">
                <a:extLst>
                  <a:ext uri="{FF2B5EF4-FFF2-40B4-BE49-F238E27FC236}">
                    <a16:creationId xmlns:a16="http://schemas.microsoft.com/office/drawing/2014/main" id="{42F9EF10-8AB9-10D6-96F0-BD2D43A15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485" y="534476"/>
                <a:ext cx="7128791" cy="369332"/>
              </a:xfrm>
              <a:prstGeom prst="rect">
                <a:avLst/>
              </a:prstGeom>
              <a:blipFill>
                <a:blip r:embed="rId3"/>
                <a:stretch>
                  <a:fillRect l="-710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/>
              <p:nvPr/>
            </p:nvSpPr>
            <p:spPr bwMode="auto">
              <a:xfrm>
                <a:off x="1033714" y="1766710"/>
                <a:ext cx="303531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sz="1800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7">
                <a:extLst>
                  <a:ext uri="{FF2B5EF4-FFF2-40B4-BE49-F238E27FC236}">
                    <a16:creationId xmlns:a16="http://schemas.microsoft.com/office/drawing/2014/main" id="{50FE97BF-F9CC-9049-9E69-511A7527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4" y="1766710"/>
                <a:ext cx="3035318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182764-1A02-01FF-7F87-BC29063A7C7A}"/>
              </a:ext>
            </a:extLst>
          </p:cNvPr>
          <p:cNvSpPr txBox="1"/>
          <p:nvPr/>
        </p:nvSpPr>
        <p:spPr bwMode="auto">
          <a:xfrm>
            <a:off x="1025485" y="1354965"/>
            <a:ext cx="3470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代入薛丁格方程式：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/>
              <p:nvPr/>
            </p:nvSpPr>
            <p:spPr bwMode="auto">
              <a:xfrm>
                <a:off x="1039206" y="2770115"/>
                <a:ext cx="536323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7">
                <a:extLst>
                  <a:ext uri="{FF2B5EF4-FFF2-40B4-BE49-F238E27FC236}">
                    <a16:creationId xmlns:a16="http://schemas.microsoft.com/office/drawing/2014/main" id="{E8C721A5-BE99-6A4C-7081-E99B8E89A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9206" y="2770115"/>
                <a:ext cx="5363238" cy="648126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3DCA21F-7078-0730-1B70-F3184B67A661}"/>
              </a:ext>
            </a:extLst>
          </p:cNvPr>
          <p:cNvSpPr txBox="1"/>
          <p:nvPr/>
        </p:nvSpPr>
        <p:spPr bwMode="auto">
          <a:xfrm>
            <a:off x="1039205" y="2427556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/>
              <p:nvPr/>
            </p:nvSpPr>
            <p:spPr bwMode="auto">
              <a:xfrm>
                <a:off x="1049944" y="3822287"/>
                <a:ext cx="5196121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467789E-8BFD-0DAB-CE14-B54E198B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9944" y="3822287"/>
                <a:ext cx="5196121" cy="717312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/>
              <p:nvPr/>
            </p:nvSpPr>
            <p:spPr bwMode="auto">
              <a:xfrm>
                <a:off x="1033714" y="3443030"/>
                <a:ext cx="32750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左右都除以</a:t>
                </a:r>
                <a:r>
                  <a:rPr lang="en-US" altLang="zh-TW" sz="1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B70AF0-FB36-A7A7-687D-382D623F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4" y="3443030"/>
                <a:ext cx="3275006" cy="369332"/>
              </a:xfrm>
              <a:prstGeom prst="rect">
                <a:avLst/>
              </a:prstGeom>
              <a:blipFill>
                <a:blip r:embed="rId7"/>
                <a:stretch>
                  <a:fillRect l="-154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/>
              <p:nvPr/>
            </p:nvSpPr>
            <p:spPr bwMode="auto">
              <a:xfrm>
                <a:off x="1033713" y="4571971"/>
                <a:ext cx="65805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現在左邊只與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有關，右邊只與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有關，兩者是獨立變數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88944-CBCB-2502-107B-BA8FEAACE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3713" y="4571971"/>
                <a:ext cx="6580503" cy="369332"/>
              </a:xfrm>
              <a:prstGeom prst="rect">
                <a:avLst/>
              </a:prstGeom>
              <a:blipFill>
                <a:blip r:embed="rId8"/>
                <a:stretch>
                  <a:fillRect l="-771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/>
              <p:nvPr/>
            </p:nvSpPr>
            <p:spPr bwMode="auto">
              <a:xfrm>
                <a:off x="1017484" y="4941303"/>
                <a:ext cx="71287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這不可能，唯一例外是左右兩式與兩者都無關，是一常數。設為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9DEB02-68AA-8C1F-D5CF-B0012A5B8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7484" y="4941303"/>
                <a:ext cx="7128791" cy="369332"/>
              </a:xfrm>
              <a:prstGeom prst="rect">
                <a:avLst/>
              </a:prstGeom>
              <a:blipFill>
                <a:blip r:embed="rId9"/>
                <a:stretch>
                  <a:fillRect l="-89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/>
              <p:nvPr/>
            </p:nvSpPr>
            <p:spPr bwMode="auto">
              <a:xfrm>
                <a:off x="1066800" y="5410200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3C81761D-5DD6-80B9-D706-700FB1038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410200"/>
                <a:ext cx="5683322" cy="717312"/>
              </a:xfrm>
              <a:prstGeom prst="rect">
                <a:avLst/>
              </a:prstGeom>
              <a:blipFill>
                <a:blip r:embed="rId10"/>
                <a:stretch>
                  <a:fillRect b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4C4913-2EAE-DF12-A6B2-D141DF6814E3}"/>
              </a:ext>
            </a:extLst>
          </p:cNvPr>
          <p:cNvCxnSpPr/>
          <p:nvPr/>
        </p:nvCxnSpPr>
        <p:spPr>
          <a:xfrm flipH="1">
            <a:off x="2069601" y="1322428"/>
            <a:ext cx="481772" cy="58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6BC422D-3C3F-DE0F-D4A0-ABAB7B8AFE9A}"/>
              </a:ext>
            </a:extLst>
          </p:cNvPr>
          <p:cNvCxnSpPr>
            <a:cxnSpLocks/>
          </p:cNvCxnSpPr>
          <p:nvPr/>
        </p:nvCxnSpPr>
        <p:spPr>
          <a:xfrm>
            <a:off x="2551373" y="1312552"/>
            <a:ext cx="402851" cy="647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272DE8-A85C-5CFE-B5FD-505E30135D3C}"/>
              </a:ext>
            </a:extLst>
          </p:cNvPr>
          <p:cNvCxnSpPr>
            <a:cxnSpLocks/>
          </p:cNvCxnSpPr>
          <p:nvPr/>
        </p:nvCxnSpPr>
        <p:spPr>
          <a:xfrm>
            <a:off x="2569187" y="1323124"/>
            <a:ext cx="1151638" cy="518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0" grpId="0"/>
      <p:bldP spid="11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E1A33-E4DB-CDA8-539D-D32ADC375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D64F1DE9-37C7-7BF5-9AC5-F2150012223B}"/>
                  </a:ext>
                </a:extLst>
              </p:cNvPr>
              <p:cNvSpPr txBox="1"/>
              <p:nvPr/>
            </p:nvSpPr>
            <p:spPr bwMode="auto">
              <a:xfrm>
                <a:off x="3868013" y="3107209"/>
                <a:ext cx="15156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2">
                <a:extLst>
                  <a:ext uri="{FF2B5EF4-FFF2-40B4-BE49-F238E27FC236}">
                    <a16:creationId xmlns:a16="http://schemas.microsoft.com/office/drawing/2014/main" id="{D64F1DE9-37C7-7BF5-9AC5-F2150012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8013" y="3107209"/>
                <a:ext cx="1515608" cy="49686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8D69A745-9DFA-1718-BFD0-3B29C58F8E28}"/>
                  </a:ext>
                </a:extLst>
              </p:cNvPr>
              <p:cNvSpPr txBox="1"/>
              <p:nvPr/>
            </p:nvSpPr>
            <p:spPr bwMode="auto">
              <a:xfrm>
                <a:off x="838200" y="1634462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8D69A745-9DFA-1718-BFD0-3B29C58F8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634462"/>
                <a:ext cx="5683322" cy="717312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E22CB42-C703-7CA1-142D-532C922D8096}"/>
              </a:ext>
            </a:extLst>
          </p:cNvPr>
          <p:cNvSpPr/>
          <p:nvPr/>
        </p:nvSpPr>
        <p:spPr>
          <a:xfrm>
            <a:off x="4315800" y="1508810"/>
            <a:ext cx="2242986" cy="1054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1A57AC79-1EC9-D5C3-8B1D-3BA9FD19ED25}"/>
                  </a:ext>
                </a:extLst>
              </p:cNvPr>
              <p:cNvSpPr txBox="1"/>
              <p:nvPr/>
            </p:nvSpPr>
            <p:spPr bwMode="auto">
              <a:xfrm>
                <a:off x="843516" y="3040717"/>
                <a:ext cx="2128284" cy="62985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17">
                <a:extLst>
                  <a:ext uri="{FF2B5EF4-FFF2-40B4-BE49-F238E27FC236}">
                    <a16:creationId xmlns:a16="http://schemas.microsoft.com/office/drawing/2014/main" id="{1A57AC79-1EC9-D5C3-8B1D-3BA9FD19E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516" y="3040717"/>
                <a:ext cx="2128284" cy="629852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D6083699-626B-32ED-7710-24EF447C1C49}"/>
              </a:ext>
            </a:extLst>
          </p:cNvPr>
          <p:cNvSpPr/>
          <p:nvPr/>
        </p:nvSpPr>
        <p:spPr>
          <a:xfrm>
            <a:off x="3397518" y="3337230"/>
            <a:ext cx="220985" cy="16981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89A02-8A24-A092-7B48-707413A23ACD}"/>
              </a:ext>
            </a:extLst>
          </p:cNvPr>
          <p:cNvSpPr txBox="1"/>
          <p:nvPr/>
        </p:nvSpPr>
        <p:spPr>
          <a:xfrm>
            <a:off x="838200" y="384426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這是非常一般的一次微分方程式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0" name="文字方塊 24">
            <a:extLst>
              <a:ext uri="{FF2B5EF4-FFF2-40B4-BE49-F238E27FC236}">
                <a16:creationId xmlns:a16="http://schemas.microsoft.com/office/drawing/2014/main" id="{7F36693C-5859-084E-2C8B-5252D3A1C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7200"/>
            <a:ext cx="792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如同古典的可分解波，定態波函數</a:t>
            </a:r>
            <a:r>
              <a:rPr lang="zh-TW" altLang="en-US" dirty="0">
                <a:solidFill>
                  <a:srgbClr val="FF0000"/>
                </a:solidFill>
              </a:rPr>
              <a:t>時間部分可以被分離，且可被完全決定，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C4ECA-FA40-36AA-F29A-7E8D262DC7D3}"/>
                  </a:ext>
                </a:extLst>
              </p:cNvPr>
              <p:cNvSpPr txBox="1"/>
              <p:nvPr/>
            </p:nvSpPr>
            <p:spPr>
              <a:xfrm>
                <a:off x="838200" y="4727151"/>
                <a:ext cx="7391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/>
                  <a:t>不完全是古典的簡諧運動演化</a:t>
                </a:r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C4ECA-FA40-36AA-F29A-7E8D262D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7151"/>
                <a:ext cx="7391400" cy="369332"/>
              </a:xfrm>
              <a:prstGeom prst="rect">
                <a:avLst/>
              </a:prstGeom>
              <a:blipFill>
                <a:blip r:embed="rId5"/>
                <a:stretch>
                  <a:fillRect l="-34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6C11957-219E-7FDF-8175-664FAAB1C8BF}"/>
              </a:ext>
            </a:extLst>
          </p:cNvPr>
          <p:cNvSpPr txBox="1"/>
          <p:nvPr/>
        </p:nvSpPr>
        <p:spPr>
          <a:xfrm>
            <a:off x="835694" y="5200782"/>
            <a:ext cx="6250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但如果取實數部的話，就是古典的簡諧運動演化</a:t>
            </a:r>
            <a:r>
              <a:rPr 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535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9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/>
              <p:nvPr/>
            </p:nvSpPr>
            <p:spPr bwMode="auto">
              <a:xfrm>
                <a:off x="1082333" y="1855015"/>
                <a:ext cx="15156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2">
                <a:extLst>
                  <a:ext uri="{FF2B5EF4-FFF2-40B4-BE49-F238E27FC236}">
                    <a16:creationId xmlns:a16="http://schemas.microsoft.com/office/drawing/2014/main" id="{59AABF62-9E16-0750-D949-4F26D939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333" y="1855015"/>
                <a:ext cx="1515608" cy="496867"/>
              </a:xfrm>
              <a:prstGeom prst="rect">
                <a:avLst/>
              </a:prstGeom>
              <a:blipFill>
                <a:blip r:embed="rId4"/>
                <a:stretch>
                  <a:fillRect b="-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/>
              <p:nvPr/>
            </p:nvSpPr>
            <p:spPr bwMode="auto">
              <a:xfrm>
                <a:off x="1051857" y="2460320"/>
                <a:ext cx="7695719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定態波函數的時間演化就是函數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乘上一個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">
                <a:extLst>
                  <a:ext uri="{FF2B5EF4-FFF2-40B4-BE49-F238E27FC236}">
                    <a16:creationId xmlns:a16="http://schemas.microsoft.com/office/drawing/2014/main" id="{3A1CCE03-8D65-D60A-2854-ECCDDF835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857" y="2460320"/>
                <a:ext cx="7695719" cy="480709"/>
              </a:xfrm>
              <a:prstGeom prst="rect">
                <a:avLst/>
              </a:prstGeom>
              <a:blipFill>
                <a:blip r:embed="rId5"/>
                <a:stretch>
                  <a:fillRect l="-825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/>
              <p:nvPr/>
            </p:nvSpPr>
            <p:spPr bwMode="auto">
              <a:xfrm>
                <a:off x="1051857" y="1447648"/>
                <a:ext cx="63141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時間部分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與位能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的關係完全濃縮在一個常數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𝐸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之中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2B23B3-6C59-8CA9-F8D9-4866CFD09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1857" y="1447648"/>
                <a:ext cx="6314106" cy="369332"/>
              </a:xfrm>
              <a:prstGeom prst="rect">
                <a:avLst/>
              </a:prstGeom>
              <a:blipFill>
                <a:blip r:embed="rId6"/>
                <a:stretch>
                  <a:fillRect l="-1006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ADCA5B9C-574F-C2AB-1E71-BE05BA96F982}"/>
                  </a:ext>
                </a:extLst>
              </p:cNvPr>
              <p:cNvSpPr txBox="1"/>
              <p:nvPr/>
            </p:nvSpPr>
            <p:spPr bwMode="auto">
              <a:xfrm>
                <a:off x="2751848" y="1876947"/>
                <a:ext cx="3645549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ADCA5B9C-574F-C2AB-1E71-BE05BA96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1848" y="1876947"/>
                <a:ext cx="3645549" cy="49686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B23EF8-1D46-B2BB-FF76-A54516218923}"/>
                  </a:ext>
                </a:extLst>
              </p:cNvPr>
              <p:cNvSpPr txBox="1"/>
              <p:nvPr/>
            </p:nvSpPr>
            <p:spPr bwMode="auto">
              <a:xfrm>
                <a:off x="1082333" y="2976149"/>
                <a:ext cx="73509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將來會推導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</a:rPr>
                      <m:t>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就是能量。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B23EF8-1D46-B2BB-FF76-A5451621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2333" y="2976149"/>
                <a:ext cx="7350982" cy="369332"/>
              </a:xfrm>
              <a:prstGeom prst="rect">
                <a:avLst/>
              </a:prstGeom>
              <a:blipFill>
                <a:blip r:embed="rId8"/>
                <a:stretch>
                  <a:fillRect l="-69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96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/>
              <p:nvPr/>
            </p:nvSpPr>
            <p:spPr bwMode="auto">
              <a:xfrm>
                <a:off x="618982" y="979630"/>
                <a:ext cx="3645550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22995D68-6316-881B-6A46-C5A60A7D6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982" y="979630"/>
                <a:ext cx="3645550" cy="49686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6B5F76-5948-2949-1892-FDCC6E3484AF}"/>
              </a:ext>
            </a:extLst>
          </p:cNvPr>
          <p:cNvSpPr txBox="1"/>
          <p:nvPr/>
        </p:nvSpPr>
        <p:spPr bwMode="auto">
          <a:xfrm>
            <a:off x="537888" y="2382537"/>
            <a:ext cx="74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量子波函數若可以分離，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稱為定態，它所有可測量的量都與時間無關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A3D38-3201-806E-FF3D-A9FDB5AD9E26}"/>
                  </a:ext>
                </a:extLst>
              </p:cNvPr>
              <p:cNvSpPr txBox="1"/>
              <p:nvPr/>
            </p:nvSpPr>
            <p:spPr bwMode="auto">
              <a:xfrm>
                <a:off x="558436" y="1429906"/>
                <a:ext cx="8115904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是時間為零時的瞬間波函數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err="1"/>
                  <a:t>是未來的演化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evolution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0A3D38-3201-806E-FF3D-A9FDB5AD9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436" y="1429906"/>
                <a:ext cx="8115904" cy="480709"/>
              </a:xfrm>
              <a:prstGeom prst="rect">
                <a:avLst/>
              </a:prstGeom>
              <a:blipFill>
                <a:blip r:embed="rId4"/>
                <a:stretch>
                  <a:fillRect l="-313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>
            <a:extLst>
              <a:ext uri="{FF2B5EF4-FFF2-40B4-BE49-F238E27FC236}">
                <a16:creationId xmlns:a16="http://schemas.microsoft.com/office/drawing/2014/main" id="{08657F60-55E9-47AD-7616-FF1D59AD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62" y="2951572"/>
            <a:ext cx="172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/>
              <a:t>機率密度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3097F053-DE46-4F2A-8262-2E427F10F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496" y="2922531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與時間無關。</a:t>
            </a:r>
            <a:endParaRPr lang="en-US" altLang="zh-TW" dirty="0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FC4C0E9A-F2C8-347B-0F2C-67B1AAAD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99" y="4168600"/>
            <a:ext cx="619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/>
              <a:t>其他物理測量的期望值也都與時間無關！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DC2D801B-C1FE-8F42-E77D-EBBFD6735FA4}"/>
                  </a:ext>
                </a:extLst>
              </p:cNvPr>
              <p:cNvSpPr txBox="1"/>
              <p:nvPr/>
            </p:nvSpPr>
            <p:spPr bwMode="auto">
              <a:xfrm>
                <a:off x="1673514" y="2831609"/>
                <a:ext cx="5796972" cy="55951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Ψ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den>
                                </m:f>
                                <m:r>
                                  <a:rPr lang="en-US" altLang="zh-TW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文字方塊 1">
                <a:extLst>
                  <a:ext uri="{FF2B5EF4-FFF2-40B4-BE49-F238E27FC236}">
                    <a16:creationId xmlns:a16="http://schemas.microsoft.com/office/drawing/2014/main" id="{DC2D801B-C1FE-8F42-E77D-EBBFD6735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514" y="2831609"/>
                <a:ext cx="5796972" cy="559512"/>
              </a:xfrm>
              <a:prstGeom prst="rect">
                <a:avLst/>
              </a:prstGeom>
              <a:blipFill>
                <a:blip r:embed="rId5"/>
                <a:stretch>
                  <a:fillRect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5ACDC00-928D-40A7-AA9B-48A6A6B2B142}"/>
                  </a:ext>
                </a:extLst>
              </p:cNvPr>
              <p:cNvSpPr txBox="1"/>
              <p:nvPr/>
            </p:nvSpPr>
            <p:spPr bwMode="auto">
              <a:xfrm>
                <a:off x="547362" y="4588352"/>
                <a:ext cx="6019006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,−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b="0" dirty="0"/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15ACDC00-928D-40A7-AA9B-48A6A6B2B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62" y="4588352"/>
                <a:ext cx="6019006" cy="1711494"/>
              </a:xfrm>
              <a:prstGeom prst="rect">
                <a:avLst/>
              </a:prstGeom>
              <a:blipFill>
                <a:blip r:embed="rId6"/>
                <a:stretch>
                  <a:fillRect l="-5485" t="-59259" b="-9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2" descr="p1">
            <a:extLst>
              <a:ext uri="{FF2B5EF4-FFF2-40B4-BE49-F238E27FC236}">
                <a16:creationId xmlns:a16="http://schemas.microsoft.com/office/drawing/2014/main" id="{E06B20A0-75D0-D84C-8E68-0CF6F2B186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49" y="4565418"/>
            <a:ext cx="22336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24">
            <a:extLst>
              <a:ext uri="{FF2B5EF4-FFF2-40B4-BE49-F238E27FC236}">
                <a16:creationId xmlns:a16="http://schemas.microsoft.com/office/drawing/2014/main" id="{2C1AE18B-D965-A33A-03F7-6573E7C1A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99" y="530558"/>
            <a:ext cx="7128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可以被分離的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波函數，</a:t>
            </a:r>
          </a:p>
        </p:txBody>
      </p:sp>
    </p:spTree>
    <p:extLst>
      <p:ext uri="{BB962C8B-B14F-4D97-AF65-F5344CB8AC3E}">
        <p14:creationId xmlns:p14="http://schemas.microsoft.com/office/powerpoint/2010/main" val="33686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 descr="http://free.yes81.net/userfiles/image/%E6%89%93%E5%9D%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4" y="1324546"/>
            <a:ext cx="3754437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文字方塊 2"/>
          <p:cNvSpPr txBox="1">
            <a:spLocks noChangeArrowheads="1"/>
          </p:cNvSpPr>
          <p:nvPr/>
        </p:nvSpPr>
        <p:spPr bwMode="auto">
          <a:xfrm>
            <a:off x="2051720" y="4593431"/>
            <a:ext cx="6215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在定態中，所有對電子的測量結果，都與時間無關！</a:t>
            </a:r>
          </a:p>
        </p:txBody>
      </p:sp>
      <p:sp>
        <p:nvSpPr>
          <p:cNvPr id="63492" name="文字方塊 3"/>
          <p:cNvSpPr txBox="1">
            <a:spLocks noChangeArrowheads="1"/>
          </p:cNvSpPr>
          <p:nvPr/>
        </p:nvSpPr>
        <p:spPr bwMode="auto">
          <a:xfrm>
            <a:off x="2051720" y="5093494"/>
            <a:ext cx="5929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/>
              <a:t>牛頓力學中，唯一的定態，就是靜止狀態！</a:t>
            </a:r>
          </a:p>
        </p:txBody>
      </p:sp>
      <p:sp>
        <p:nvSpPr>
          <p:cNvPr id="63494" name="文字方塊 6"/>
          <p:cNvSpPr txBox="1">
            <a:spLocks noChangeArrowheads="1"/>
          </p:cNvSpPr>
          <p:nvPr/>
        </p:nvSpPr>
        <p:spPr bwMode="auto">
          <a:xfrm>
            <a:off x="2051720" y="5587206"/>
            <a:ext cx="435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但量子力學中，卻有許多定態。</a:t>
            </a:r>
          </a:p>
        </p:txBody>
      </p:sp>
      <p:pic>
        <p:nvPicPr>
          <p:cNvPr id="63495" name="Picture 4" descr="http://webpic.chinareviewnews.com/upload/200907/13/101020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36" y="1331913"/>
            <a:ext cx="3610593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文字方塊 18"/>
          <p:cNvSpPr txBox="1">
            <a:spLocks noChangeArrowheads="1"/>
          </p:cNvSpPr>
          <p:nvPr/>
        </p:nvSpPr>
        <p:spPr bwMode="auto">
          <a:xfrm>
            <a:off x="1979712" y="753634"/>
            <a:ext cx="3998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自由電子波是</a:t>
            </a:r>
            <a:r>
              <a:rPr lang="zh-TW" altLang="en-US" dirty="0">
                <a:solidFill>
                  <a:srgbClr val="FF0000"/>
                </a:solidFill>
              </a:rPr>
              <a:t>定態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 State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5ECAE3-4B02-52D6-615E-BE22812674F7}"/>
              </a:ext>
            </a:extLst>
          </p:cNvPr>
          <p:cNvSpPr txBox="1"/>
          <p:nvPr/>
        </p:nvSpPr>
        <p:spPr bwMode="auto">
          <a:xfrm>
            <a:off x="2157573" y="8219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0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3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95" name="文字方塊 15"/>
          <p:cNvSpPr txBox="1">
            <a:spLocks noChangeArrowheads="1"/>
          </p:cNvSpPr>
          <p:nvPr/>
        </p:nvSpPr>
        <p:spPr bwMode="auto">
          <a:xfrm>
            <a:off x="1185633" y="1265060"/>
            <a:ext cx="5857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定態解的特點是：時間部分與空間部分分離。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219157" y="3568849"/>
                <a:ext cx="4320481" cy="369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滿足此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常微分方程式</a:t>
                </a:r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57" y="3568849"/>
                <a:ext cx="4320481" cy="369888"/>
              </a:xfrm>
              <a:prstGeom prst="rect">
                <a:avLst/>
              </a:prstGeom>
              <a:blipFill>
                <a:blip r:embed="rId2"/>
                <a:stretch>
                  <a:fillRect l="-293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625" y="853721"/>
                <a:ext cx="77048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時間部分已解出，現在我們來寫定態解空間位置部分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滿足的方程式：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78E5B52A-0AEE-5482-6EC3-230F2C663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853721"/>
                <a:ext cx="7704856" cy="369332"/>
              </a:xfrm>
              <a:prstGeom prst="rect">
                <a:avLst/>
              </a:prstGeom>
              <a:blipFill>
                <a:blip r:embed="rId3"/>
                <a:stretch>
                  <a:fillRect l="-65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/>
              <p:nvPr/>
            </p:nvSpPr>
            <p:spPr bwMode="auto">
              <a:xfrm>
                <a:off x="1237976" y="4070448"/>
                <a:ext cx="4435573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5B4CDC4D-115B-63CA-D468-794D59A15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976" y="4070448"/>
                <a:ext cx="4435573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/>
              <p:nvPr/>
            </p:nvSpPr>
            <p:spPr bwMode="auto">
              <a:xfrm>
                <a:off x="1242274" y="4891491"/>
                <a:ext cx="4128631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4">
                <a:extLst>
                  <a:ext uri="{FF2B5EF4-FFF2-40B4-BE49-F238E27FC236}">
                    <a16:creationId xmlns:a16="http://schemas.microsoft.com/office/drawing/2014/main" id="{51F13163-CD5C-F44F-C71F-39D9ECEF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2274" y="4891491"/>
                <a:ext cx="4128631" cy="717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/>
              <p:nvPr/>
            </p:nvSpPr>
            <p:spPr bwMode="auto">
              <a:xfrm>
                <a:off x="1187624" y="1844824"/>
                <a:ext cx="5683322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EBD963D-753F-BF45-ADB8-FD933927C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1844824"/>
                <a:ext cx="5683322" cy="717312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64879DF-130C-A963-9F7D-8A9846565FE5}"/>
              </a:ext>
            </a:extLst>
          </p:cNvPr>
          <p:cNvSpPr/>
          <p:nvPr/>
        </p:nvSpPr>
        <p:spPr>
          <a:xfrm>
            <a:off x="1219157" y="1730133"/>
            <a:ext cx="3568867" cy="10671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/>
              <p:nvPr/>
            </p:nvSpPr>
            <p:spPr>
              <a:xfrm>
                <a:off x="1187624" y="3194903"/>
                <a:ext cx="62339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dirty="0"/>
                  <a:t>位置函數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TW" altLang="en-US" dirty="0"/>
                  <a:t>對應特定的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，因此將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/>
                  <a:t>寫在足標：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/>
                  <a:t>：</a:t>
                </a:r>
              </a:p>
            </p:txBody>
          </p:sp>
        </mc:Choice>
        <mc:Fallback xmlns="">
          <p:sp>
            <p:nvSpPr>
              <p:cNvPr id="11" name="文字方塊 16">
                <a:extLst>
                  <a:ext uri="{FF2B5EF4-FFF2-40B4-BE49-F238E27FC236}">
                    <a16:creationId xmlns:a16="http://schemas.microsoft.com/office/drawing/2014/main" id="{B83B88AA-696A-3BC9-B43F-29AB6BF77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94903"/>
                <a:ext cx="6233964" cy="369332"/>
              </a:xfrm>
              <a:prstGeom prst="rect">
                <a:avLst/>
              </a:prstGeom>
              <a:blipFill>
                <a:blip r:embed="rId7"/>
                <a:stretch>
                  <a:fillRect l="-81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6">
            <a:extLst>
              <a:ext uri="{FF2B5EF4-FFF2-40B4-BE49-F238E27FC236}">
                <a16:creationId xmlns:a16="http://schemas.microsoft.com/office/drawing/2014/main" id="{FC2A642B-AFBB-E7C3-BABC-7DAA2AA1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976" y="6147243"/>
            <a:ext cx="318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</a:rPr>
              <a:t>與時間無關之薛丁格方程式</a:t>
            </a:r>
            <a:r>
              <a:rPr lang="zh-TW" altLang="en-US" dirty="0"/>
              <a:t>。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14F568CB-2273-3880-81AD-BD5FDBF8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976" y="5766304"/>
            <a:ext cx="4706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Time-Independent </a:t>
            </a:r>
            <a:r>
              <a:rPr kumimoji="0" lang="en-US" altLang="zh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Schrodinger Equation</a:t>
            </a:r>
            <a:endParaRPr kumimoji="0"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8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  <p:bldP spid="8" grpId="0" animBg="1"/>
      <p:bldP spid="11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913635" y="347257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位能下薛丁格方程式的普遍解法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25100" y="2182071"/>
                <a:ext cx="2481898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2182071"/>
                <a:ext cx="2481898" cy="847604"/>
              </a:xfrm>
              <a:prstGeom prst="rect">
                <a:avLst/>
              </a:prstGeom>
              <a:blipFill>
                <a:blip r:embed="rId2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25100" y="1748872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/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1748872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25100" y="31290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31290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904374" y="3480644"/>
                <a:ext cx="8167772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而接下來定態隨時間的演化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/>
                  <a:t>就是在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上乘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，這滿足位能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374" y="3480644"/>
                <a:ext cx="8167772" cy="480709"/>
              </a:xfrm>
              <a:prstGeom prst="rect">
                <a:avLst/>
              </a:prstGeom>
              <a:blipFill>
                <a:blip r:embed="rId5"/>
                <a:stretch>
                  <a:fillRect l="-621" b="-184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881958" y="401695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薛丁格方程式。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25100" y="4485664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4485664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100000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D820FC-26FF-9C52-66A7-7B5887F171E6}"/>
              </a:ext>
            </a:extLst>
          </p:cNvPr>
          <p:cNvSpPr txBox="1"/>
          <p:nvPr/>
        </p:nvSpPr>
        <p:spPr bwMode="auto">
          <a:xfrm>
            <a:off x="881958" y="5931354"/>
            <a:ext cx="7293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這個程序原則上適用於任何位能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8A14B-D584-0E85-F9B0-575791067349}"/>
              </a:ext>
            </a:extLst>
          </p:cNvPr>
          <p:cNvSpPr txBox="1"/>
          <p:nvPr/>
        </p:nvSpPr>
        <p:spPr bwMode="auto">
          <a:xfrm>
            <a:off x="869550" y="5455228"/>
            <a:ext cx="7766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我們已經在自由薛丁格方程式用了這樣的策略！當時的正弦波就是定態。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CCD9C-AD82-9D27-206F-5F04E055F04E}"/>
              </a:ext>
            </a:extLst>
          </p:cNvPr>
          <p:cNvSpPr txBox="1"/>
          <p:nvPr/>
        </p:nvSpPr>
        <p:spPr bwMode="auto">
          <a:xfrm>
            <a:off x="904374" y="771979"/>
            <a:ext cx="5467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首先， 位能下薛丁格方程式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會有一系列的定態解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2">
                <a:extLst>
                  <a:ext uri="{FF2B5EF4-FFF2-40B4-BE49-F238E27FC236}">
                    <a16:creationId xmlns:a16="http://schemas.microsoft.com/office/drawing/2014/main" id="{57895AB8-69E2-1A4B-6404-C6A00693BCEF}"/>
                  </a:ext>
                </a:extLst>
              </p:cNvPr>
              <p:cNvSpPr txBox="1"/>
              <p:nvPr/>
            </p:nvSpPr>
            <p:spPr bwMode="auto">
              <a:xfrm>
                <a:off x="925100" y="1163221"/>
                <a:ext cx="2688685" cy="4984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2">
                <a:extLst>
                  <a:ext uri="{FF2B5EF4-FFF2-40B4-BE49-F238E27FC236}">
                    <a16:creationId xmlns:a16="http://schemas.microsoft.com/office/drawing/2014/main" id="{57895AB8-69E2-1A4B-6404-C6A00693B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1163221"/>
                <a:ext cx="2688685" cy="498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953E8A3-D5C6-875C-9B84-F666F3179163}"/>
              </a:ext>
            </a:extLst>
          </p:cNvPr>
          <p:cNvSpPr txBox="1"/>
          <p:nvPr/>
        </p:nvSpPr>
        <p:spPr bwMode="auto">
          <a:xfrm>
            <a:off x="3613785" y="1268760"/>
            <a:ext cx="4774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定態解就是時間部分與空間可以分離的解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12C560-ED8D-67C9-C13A-87583400E50D}"/>
              </a:ext>
            </a:extLst>
          </p:cNvPr>
          <p:cNvSpPr/>
          <p:nvPr/>
        </p:nvSpPr>
        <p:spPr>
          <a:xfrm>
            <a:off x="467544" y="1638092"/>
            <a:ext cx="8064896" cy="1491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8C245-7915-C8A9-670B-AD0824C2895B}"/>
              </a:ext>
            </a:extLst>
          </p:cNvPr>
          <p:cNvSpPr txBox="1"/>
          <p:nvPr/>
        </p:nvSpPr>
        <p:spPr bwMode="auto">
          <a:xfrm>
            <a:off x="5699145" y="2377470"/>
            <a:ext cx="2258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這就是傅立葉分析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FB7B5792-D327-BE74-3807-716C698E4735}"/>
                  </a:ext>
                </a:extLst>
              </p:cNvPr>
              <p:cNvSpPr txBox="1"/>
              <p:nvPr/>
            </p:nvSpPr>
            <p:spPr bwMode="auto">
              <a:xfrm>
                <a:off x="3638287" y="2332576"/>
                <a:ext cx="2012409" cy="5821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FB7B5792-D327-BE74-3807-716C698E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8287" y="2332576"/>
                <a:ext cx="2012409" cy="5821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C76E-AA94-A150-93BC-B89F9DA7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BE7C28AF-C718-42B4-AE3C-25C268C02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>
          <a:xfrm>
            <a:off x="395536" y="2175110"/>
            <a:ext cx="2410925" cy="2262002"/>
          </a:xfrm>
          <a:prstGeom prst="rect">
            <a:avLst/>
          </a:prstGeom>
        </p:spPr>
      </p:pic>
      <p:pic>
        <p:nvPicPr>
          <p:cNvPr id="4" name="Picture 3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DFDA3F7D-596D-405D-4694-4B40510C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t="28886" r="31305" b="42229"/>
          <a:stretch/>
        </p:blipFill>
        <p:spPr>
          <a:xfrm>
            <a:off x="3577130" y="3487319"/>
            <a:ext cx="785491" cy="981864"/>
          </a:xfrm>
          <a:prstGeom prst="rect">
            <a:avLst/>
          </a:prstGeom>
        </p:spPr>
      </p:pic>
      <p:pic>
        <p:nvPicPr>
          <p:cNvPr id="5" name="Picture 4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18BC06F6-C6AA-026E-25D3-764BE6CA4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8" t="28885" r="7411" b="54679"/>
          <a:stretch/>
        </p:blipFill>
        <p:spPr>
          <a:xfrm>
            <a:off x="3400408" y="2341438"/>
            <a:ext cx="1138937" cy="720080"/>
          </a:xfrm>
          <a:prstGeom prst="rect">
            <a:avLst/>
          </a:prstGeom>
        </p:spPr>
      </p:pic>
      <p:pic>
        <p:nvPicPr>
          <p:cNvPr id="6" name="Picture 5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878F7348-7467-095B-33B0-193B72F08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t="7519" r="13130" b="66184"/>
          <a:stretch/>
        </p:blipFill>
        <p:spPr>
          <a:xfrm>
            <a:off x="3400408" y="718432"/>
            <a:ext cx="1008112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7BB7B-BFF4-FEC9-DED0-EA484EFB2D96}"/>
                  </a:ext>
                </a:extLst>
              </p:cNvPr>
              <p:cNvSpPr txBox="1"/>
              <p:nvPr/>
            </p:nvSpPr>
            <p:spPr bwMode="auto">
              <a:xfrm>
                <a:off x="2762518" y="3075036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＝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C7BB7B-BFF4-FEC9-DED0-EA484EFB2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518" y="3075036"/>
                <a:ext cx="613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CBDCE-5538-3DC9-C384-254AE879425E}"/>
                  </a:ext>
                </a:extLst>
              </p:cNvPr>
              <p:cNvSpPr txBox="1"/>
              <p:nvPr/>
            </p:nvSpPr>
            <p:spPr bwMode="auto">
              <a:xfrm>
                <a:off x="3643319" y="1921333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CBDCE-5538-3DC9-C384-254AE879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1921333"/>
                <a:ext cx="61341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E516E-970E-C57B-4375-8B096CD0FA5E}"/>
                  </a:ext>
                </a:extLst>
              </p:cNvPr>
              <p:cNvSpPr txBox="1"/>
              <p:nvPr/>
            </p:nvSpPr>
            <p:spPr bwMode="auto">
              <a:xfrm>
                <a:off x="3663170" y="3064764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2E516E-970E-C57B-4375-8B096CD0F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3170" y="3064764"/>
                <a:ext cx="61341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74785-5C56-B2B9-9DD4-962F16D2C64A}"/>
                  </a:ext>
                </a:extLst>
              </p:cNvPr>
              <p:cNvSpPr txBox="1"/>
              <p:nvPr/>
            </p:nvSpPr>
            <p:spPr bwMode="auto">
              <a:xfrm>
                <a:off x="3643319" y="5632014"/>
                <a:ext cx="6134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974785-5C56-B2B9-9DD4-962F16D2C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5632014"/>
                <a:ext cx="613410" cy="738664"/>
              </a:xfrm>
              <a:prstGeom prst="rect">
                <a:avLst/>
              </a:prstGeom>
              <a:blipFill>
                <a:blip r:embed="rId6"/>
                <a:stretch>
                  <a:fillRect b="-3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C7438FA1-9771-EF64-9211-0C47B4B73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31001" r="54425" b="54556"/>
          <a:stretch/>
        </p:blipFill>
        <p:spPr>
          <a:xfrm>
            <a:off x="3664112" y="4855504"/>
            <a:ext cx="592617" cy="592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EC20A-A2F5-FB51-17E9-718A85F63572}"/>
                  </a:ext>
                </a:extLst>
              </p:cNvPr>
              <p:cNvSpPr txBox="1"/>
              <p:nvPr/>
            </p:nvSpPr>
            <p:spPr bwMode="auto">
              <a:xfrm>
                <a:off x="3643319" y="4468410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0EC20A-A2F5-FB51-17E9-718A85F63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3319" y="4468410"/>
                <a:ext cx="613410" cy="369332"/>
              </a:xfrm>
              <a:prstGeom prst="rect">
                <a:avLst/>
              </a:prstGeom>
              <a:blipFill>
                <a:blip r:embed="rId7"/>
                <a:stretch>
                  <a:fillRect b="-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ot over a campfire&#10;&#10;Description automatically generated">
            <a:extLst>
              <a:ext uri="{FF2B5EF4-FFF2-40B4-BE49-F238E27FC236}">
                <a16:creationId xmlns:a16="http://schemas.microsoft.com/office/drawing/2014/main" id="{18E36646-098E-6D58-FADF-2B73B107A0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>
          <a:xfrm>
            <a:off x="4901468" y="3360768"/>
            <a:ext cx="1275657" cy="1330665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CDBDA2F5-BC58-A67A-CF99-370F8564D33A}"/>
              </a:ext>
            </a:extLst>
          </p:cNvPr>
          <p:cNvSpPr/>
          <p:nvPr/>
        </p:nvSpPr>
        <p:spPr>
          <a:xfrm>
            <a:off x="4969830" y="2878412"/>
            <a:ext cx="1224136" cy="3932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of a pot with a spoon and a ladle&#10;&#10;Description automatically generated">
            <a:extLst>
              <a:ext uri="{FF2B5EF4-FFF2-40B4-BE49-F238E27FC236}">
                <a16:creationId xmlns:a16="http://schemas.microsoft.com/office/drawing/2014/main" id="{6F5E55F2-802B-F0C4-9DD5-BC0437EF8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528040" y="2176705"/>
            <a:ext cx="2230161" cy="2535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716717-DF1D-7742-57D9-3D6238C2D4A9}"/>
              </a:ext>
            </a:extLst>
          </p:cNvPr>
          <p:cNvSpPr txBox="1"/>
          <p:nvPr/>
        </p:nvSpPr>
        <p:spPr bwMode="auto">
          <a:xfrm>
            <a:off x="4572000" y="1578153"/>
            <a:ext cx="223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各個配料分離烹煮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9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D255FB63-1016-E540-B12D-ECA9DF642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20051"/>
            <a:ext cx="5943600" cy="30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201940-D454-CF32-0EE5-38B864C8FB81}"/>
                  </a:ext>
                </a:extLst>
              </p:cNvPr>
              <p:cNvSpPr txBox="1"/>
              <p:nvPr/>
            </p:nvSpPr>
            <p:spPr>
              <a:xfrm>
                <a:off x="424347" y="1049772"/>
                <a:ext cx="8458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在一模式下，所有粒子是一起以同一個時間函數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振盪的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201940-D454-CF32-0EE5-38B864C8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47" y="1049772"/>
                <a:ext cx="8458200" cy="369332"/>
              </a:xfrm>
              <a:prstGeom prst="rect">
                <a:avLst/>
              </a:prstGeom>
              <a:blipFill>
                <a:blip r:embed="rId3"/>
                <a:stretch>
                  <a:fillRect l="-60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5">
                <a:extLst>
                  <a:ext uri="{FF2B5EF4-FFF2-40B4-BE49-F238E27FC236}">
                    <a16:creationId xmlns:a16="http://schemas.microsoft.com/office/drawing/2014/main" id="{5729465A-FCC3-6438-0FEB-A8B42A41F6D2}"/>
                  </a:ext>
                </a:extLst>
              </p:cNvPr>
              <p:cNvSpPr txBox="1"/>
              <p:nvPr/>
            </p:nvSpPr>
            <p:spPr bwMode="auto">
              <a:xfrm>
                <a:off x="547178" y="1720655"/>
                <a:ext cx="2647713" cy="9612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5">
                <a:extLst>
                  <a:ext uri="{FF2B5EF4-FFF2-40B4-BE49-F238E27FC236}">
                    <a16:creationId xmlns:a16="http://schemas.microsoft.com/office/drawing/2014/main" id="{5729465A-FCC3-6438-0FEB-A8B42A41F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178" y="1720655"/>
                <a:ext cx="2647713" cy="961225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6BFF6E8-3145-9A52-7F9C-D82677AA4E4D}"/>
              </a:ext>
            </a:extLst>
          </p:cNvPr>
          <p:cNvSpPr txBox="1"/>
          <p:nvPr/>
        </p:nvSpPr>
        <p:spPr>
          <a:xfrm>
            <a:off x="424347" y="141910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任兩個位置的波函數比例固定與時間無關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1791B343-3FAC-2E4E-555D-C2249C2A6100}"/>
                  </a:ext>
                </a:extLst>
              </p:cNvPr>
              <p:cNvSpPr txBox="1"/>
              <p:nvPr/>
            </p:nvSpPr>
            <p:spPr bwMode="auto">
              <a:xfrm>
                <a:off x="3455529" y="1904091"/>
                <a:ext cx="5003486" cy="5648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1791B343-3FAC-2E4E-555D-C2249C2A6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529" y="1904091"/>
                <a:ext cx="5003486" cy="564898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AEB9EC-2E8D-5460-89BD-F228333DE453}"/>
                  </a:ext>
                </a:extLst>
              </p:cNvPr>
              <p:cNvSpPr txBox="1"/>
              <p:nvPr/>
            </p:nvSpPr>
            <p:spPr>
              <a:xfrm>
                <a:off x="424347" y="2667000"/>
                <a:ext cx="8295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波函數</a:t>
                </a:r>
                <a:r>
                  <a:rPr lang="en-US" dirty="0" err="1"/>
                  <a:t>若一開始就與某一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/>
                  <a:t>成正比，接下來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波函數</a:t>
                </a:r>
                <a:r>
                  <a:rPr lang="en-US" dirty="0" err="1"/>
                  <a:t>就會維持此比例關係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AEB9EC-2E8D-5460-89BD-F228333D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47" y="2667000"/>
                <a:ext cx="8295306" cy="369332"/>
              </a:xfrm>
              <a:prstGeom prst="rect">
                <a:avLst/>
              </a:prstGeom>
              <a:blipFill>
                <a:blip r:embed="rId6"/>
                <a:stretch>
                  <a:fillRect l="-612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5" descr="f4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8" y="539000"/>
            <a:ext cx="2905708" cy="1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14"/>
          <p:cNvSpPr txBox="1">
            <a:spLocks noChangeArrowheads="1"/>
          </p:cNvSpPr>
          <p:nvPr/>
        </p:nvSpPr>
        <p:spPr bwMode="auto">
          <a:xfrm>
            <a:off x="512293" y="161465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>
                <a:solidFill>
                  <a:srgbClr val="FF0000"/>
                </a:solidFill>
              </a:rPr>
              <a:t>有邊界之自由電子</a:t>
            </a:r>
          </a:p>
        </p:txBody>
      </p:sp>
      <p:sp>
        <p:nvSpPr>
          <p:cNvPr id="37904" name="Line 19"/>
          <p:cNvSpPr>
            <a:spLocks noChangeShapeType="1"/>
          </p:cNvSpPr>
          <p:nvPr/>
        </p:nvSpPr>
        <p:spPr bwMode="auto">
          <a:xfrm>
            <a:off x="5250929" y="305585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>
            <a:off x="5364163" y="4869681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1" name="文字方塊 20"/>
          <p:cNvSpPr txBox="1">
            <a:spLocks noChangeArrowheads="1"/>
          </p:cNvSpPr>
          <p:nvPr/>
        </p:nvSpPr>
        <p:spPr bwMode="auto">
          <a:xfrm>
            <a:off x="670871" y="27238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邊界條件：</a:t>
            </a:r>
          </a:p>
        </p:txBody>
      </p:sp>
      <p:sp>
        <p:nvSpPr>
          <p:cNvPr id="37908" name="Line 27"/>
          <p:cNvSpPr>
            <a:spLocks noChangeShapeType="1"/>
          </p:cNvSpPr>
          <p:nvPr/>
        </p:nvSpPr>
        <p:spPr bwMode="auto">
          <a:xfrm>
            <a:off x="6548530" y="5071397"/>
            <a:ext cx="472" cy="3871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 bwMode="auto">
              <a:xfrm>
                <a:off x="3797738" y="1224597"/>
                <a:ext cx="178696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7738" y="1224597"/>
                <a:ext cx="1786963" cy="648126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 bwMode="auto">
              <a:xfrm>
                <a:off x="3844797" y="1986038"/>
                <a:ext cx="2342757" cy="3782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4797" y="1986038"/>
                <a:ext cx="2342757" cy="378245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13744" y="3233277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4" y="3233277"/>
                <a:ext cx="1283621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810483" y="3244334"/>
                <a:ext cx="1289263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483" y="3244334"/>
                <a:ext cx="1289263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811141" y="2835745"/>
                <a:ext cx="128362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141" y="2835745"/>
                <a:ext cx="1283621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851920" y="4643224"/>
                <a:ext cx="128926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643224"/>
                <a:ext cx="1289264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403429" y="2835745"/>
                <a:ext cx="1260730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𝐵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429" y="2835745"/>
                <a:ext cx="126073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3811141" y="3415272"/>
                <a:ext cx="3609578" cy="3782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𝑖𝑘𝑥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=2</m:t>
                      </m:r>
                      <m:r>
                        <a:rPr lang="en-US" altLang="zh-TW" b="0" i="1" smtClean="0">
                          <a:latin typeface="Cambria Math"/>
                        </a:rPr>
                        <m:t>𝑖𝐴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141" y="3415272"/>
                <a:ext cx="3609578" cy="378245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 bwMode="auto">
              <a:xfrm>
                <a:off x="3803204" y="4072636"/>
                <a:ext cx="1609287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𝑘𝑥</m:t>
                          </m:r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3204" y="4072636"/>
                <a:ext cx="1609287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 bwMode="auto">
              <a:xfrm>
                <a:off x="6128179" y="4643224"/>
                <a:ext cx="236782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179" y="4643224"/>
                <a:ext cx="2367828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128179" y="5542836"/>
                <a:ext cx="1084912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zh-TW" altLang="en-US" b="0" i="1" smtClean="0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79" y="5542836"/>
                <a:ext cx="10849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145700" y="6021288"/>
                <a:ext cx="957762" cy="5666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00" y="6021288"/>
                <a:ext cx="957762" cy="566694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 bwMode="auto">
              <a:xfrm>
                <a:off x="3779912" y="6021288"/>
                <a:ext cx="2012409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6021288"/>
                <a:ext cx="2012409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24">
            <a:extLst>
              <a:ext uri="{FF2B5EF4-FFF2-40B4-BE49-F238E27FC236}">
                <a16:creationId xmlns:a16="http://schemas.microsoft.com/office/drawing/2014/main" id="{552F23DB-687D-ADBC-20CD-3D385766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964" y="125195"/>
            <a:ext cx="53249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/>
              <a:t>在邊界內，如同自由電子，因此可延用自由電子波。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ED651-808B-C580-B4C0-D7A88DB52CC9}"/>
              </a:ext>
            </a:extLst>
          </p:cNvPr>
          <p:cNvSpPr txBox="1"/>
          <p:nvPr/>
        </p:nvSpPr>
        <p:spPr bwMode="auto">
          <a:xfrm>
            <a:off x="3779912" y="2420888"/>
            <a:ext cx="3609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但必須加上邊界條件：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0">
                <a:extLst>
                  <a:ext uri="{FF2B5EF4-FFF2-40B4-BE49-F238E27FC236}">
                    <a16:creationId xmlns:a16="http://schemas.microsoft.com/office/drawing/2014/main" id="{630B1D9F-FFD6-BA7A-6877-3B5AC360B31C}"/>
                  </a:ext>
                </a:extLst>
              </p:cNvPr>
              <p:cNvSpPr txBox="1"/>
              <p:nvPr/>
            </p:nvSpPr>
            <p:spPr bwMode="auto">
              <a:xfrm>
                <a:off x="6128179" y="4072596"/>
                <a:ext cx="259994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zh-TW" altLang="en-US" dirty="0"/>
                  <a:t>重新定義常數：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TW" i="1">
                        <a:latin typeface="Cambria Math"/>
                      </a:rPr>
                      <m:t>2</m:t>
                    </m:r>
                    <m:r>
                      <a:rPr lang="en-US" altLang="zh-TW" i="1">
                        <a:latin typeface="Cambria Math"/>
                      </a:rPr>
                      <m:t>𝑖𝐴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0">
                <a:extLst>
                  <a:ext uri="{FF2B5EF4-FFF2-40B4-BE49-F238E27FC236}">
                    <a16:creationId xmlns:a16="http://schemas.microsoft.com/office/drawing/2014/main" id="{630B1D9F-FFD6-BA7A-6877-3B5AC360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8179" y="4072596"/>
                <a:ext cx="2599943" cy="369332"/>
              </a:xfrm>
              <a:prstGeom prst="rect">
                <a:avLst/>
              </a:prstGeom>
              <a:blipFill>
                <a:blip r:embed="rId16"/>
                <a:stretch>
                  <a:fillRect l="-1942" t="-6667" b="-2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/>
              <p:nvPr/>
            </p:nvSpPr>
            <p:spPr>
              <a:xfrm>
                <a:off x="2414989" y="2264684"/>
                <a:ext cx="33781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B2E3557A-8C3D-A774-9ED0-12D0EBF5C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989" y="2264684"/>
                <a:ext cx="337813" cy="246221"/>
              </a:xfrm>
              <a:prstGeom prst="rect">
                <a:avLst/>
              </a:prstGeom>
              <a:blipFill>
                <a:blip r:embed="rId1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/>
              <p:nvPr/>
            </p:nvSpPr>
            <p:spPr bwMode="auto">
              <a:xfrm>
                <a:off x="6038420" y="623334"/>
                <a:ext cx="118974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≡</m:t>
                      </m:r>
                      <m:r>
                        <a:rPr lang="en-US" altLang="zh-TW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F2361D96-68B2-C555-BC0D-4C85EF996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8420" y="623334"/>
                <a:ext cx="1189748" cy="369332"/>
              </a:xfrm>
              <a:prstGeom prst="rect">
                <a:avLst/>
              </a:prstGeom>
              <a:blipFill>
                <a:blip r:embed="rId18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/>
              <p:nvPr/>
            </p:nvSpPr>
            <p:spPr bwMode="auto">
              <a:xfrm>
                <a:off x="7398977" y="613645"/>
                <a:ext cx="1329145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≡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𝑚𝐸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E0145FF0-981D-0A2D-BF26-6F82631AF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8977" y="613645"/>
                <a:ext cx="1329145" cy="9106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/>
              <p:nvPr/>
            </p:nvSpPr>
            <p:spPr>
              <a:xfrm>
                <a:off x="1524119" y="666045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10">
                <a:extLst>
                  <a:ext uri="{FF2B5EF4-FFF2-40B4-BE49-F238E27FC236}">
                    <a16:creationId xmlns:a16="http://schemas.microsoft.com/office/drawing/2014/main" id="{D7FD61B6-42E5-114E-4E67-BD003317C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119" y="666045"/>
                <a:ext cx="72237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08CFA7-91B5-45EB-3CF3-F64E0B595E85}"/>
                  </a:ext>
                </a:extLst>
              </p:cNvPr>
              <p:cNvSpPr txBox="1"/>
              <p:nvPr/>
            </p:nvSpPr>
            <p:spPr bwMode="auto">
              <a:xfrm>
                <a:off x="7377944" y="5542836"/>
                <a:ext cx="15145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是自然數。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08CFA7-91B5-45EB-3CF3-F64E0B59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7944" y="5542836"/>
                <a:ext cx="1514536" cy="369332"/>
              </a:xfrm>
              <a:prstGeom prst="rect">
                <a:avLst/>
              </a:prstGeom>
              <a:blipFill>
                <a:blip r:embed="rId21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/>
              <p:nvPr/>
            </p:nvSpPr>
            <p:spPr bwMode="auto">
              <a:xfrm>
                <a:off x="3781644" y="488534"/>
                <a:ext cx="2094228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4">
                <a:extLst>
                  <a:ext uri="{FF2B5EF4-FFF2-40B4-BE49-F238E27FC236}">
                    <a16:creationId xmlns:a16="http://schemas.microsoft.com/office/drawing/2014/main" id="{4C3CB518-0600-569D-6C71-A19502C1C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1644" y="488534"/>
                <a:ext cx="2094228" cy="648126"/>
              </a:xfrm>
              <a:prstGeom prst="rect">
                <a:avLst/>
              </a:prstGeom>
              <a:blipFill>
                <a:blip r:embed="rId2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ACE1829-2C76-B49B-7A94-385C72386E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92889" y="3651421"/>
            <a:ext cx="2559757" cy="311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7905" grpId="0" animBg="1"/>
      <p:bldP spid="37908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/>
      <p:bldP spid="4" grpId="0" animBg="1"/>
      <p:bldP spid="6" grpId="0" animBg="1"/>
      <p:bldP spid="6" grpId="1" animBg="1"/>
      <p:bldP spid="7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5" descr="F16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>
            <a:fillRect/>
          </a:stretch>
        </p:blipFill>
        <p:spPr bwMode="auto">
          <a:xfrm>
            <a:off x="5629135" y="674908"/>
            <a:ext cx="187282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738180" y="6333223"/>
            <a:ext cx="748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dirty="0">
                <a:solidFill>
                  <a:srgbClr val="FF0000"/>
                </a:solidFill>
              </a:rPr>
              <a:t>有邊界之電子束縛態波函數的實數部如同駐波，但它必得有虛數部。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6" name="文字方塊 11"/>
              <p:cNvSpPr txBox="1">
                <a:spLocks noChangeArrowheads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但波函數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還要乘上時間的部分。完整的解並不是實數！</a:t>
                </a:r>
              </a:p>
            </p:txBody>
          </p:sp>
        </mc:Choice>
        <mc:Fallback xmlns="">
          <p:sp>
            <p:nvSpPr>
              <p:cNvPr id="50186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5216841"/>
                <a:ext cx="8338703" cy="369332"/>
              </a:xfrm>
              <a:prstGeom prst="rect">
                <a:avLst/>
              </a:prstGeom>
              <a:blipFill>
                <a:blip r:embed="rId3"/>
                <a:stretch>
                  <a:fillRect l="-60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289" y="3840480"/>
                <a:ext cx="2888483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r>
                            <a:rPr lang="zh-TW" altLang="en-US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944" y="5692987"/>
                <a:ext cx="3219471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𝑦</m:t>
                      </m:r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430" y="3799905"/>
                <a:ext cx="3037819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/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原則上常數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可以是任意複數。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FA5553-4498-531C-BFCC-3DAFB7B6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411" y="4460581"/>
                <a:ext cx="3839090" cy="369332"/>
              </a:xfrm>
              <a:prstGeom prst="rect">
                <a:avLst/>
              </a:prstGeom>
              <a:blipFill>
                <a:blip r:embed="rId7"/>
                <a:stretch>
                  <a:fillRect l="-132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/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但只有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的絕對值對物理有影響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常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就取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為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實數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就完全是實數函數，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4DC3D6-BFA3-D04D-9FF7-079F6E55D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380" y="4830752"/>
                <a:ext cx="8338703" cy="369332"/>
              </a:xfrm>
              <a:prstGeom prst="rect">
                <a:avLst/>
              </a:prstGeom>
              <a:blipFill>
                <a:blip r:embed="rId8"/>
                <a:stretch>
                  <a:fillRect l="-45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/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25">
                <a:extLst>
                  <a:ext uri="{FF2B5EF4-FFF2-40B4-BE49-F238E27FC236}">
                    <a16:creationId xmlns:a16="http://schemas.microsoft.com/office/drawing/2014/main" id="{F8CBA87B-3496-CF0D-48CB-8D3AA56C4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03" y="621690"/>
                <a:ext cx="324733" cy="246221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/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解可以以量子數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編號，給它一個新的符號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38EB4E-A2A9-D236-E047-5EEEC94C0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521" y="3409413"/>
                <a:ext cx="5537381" cy="369332"/>
              </a:xfrm>
              <a:prstGeom prst="rect">
                <a:avLst/>
              </a:prstGeom>
              <a:blipFill>
                <a:blip r:embed="rId10"/>
                <a:stretch>
                  <a:fillRect l="-91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45664EB4-4CDA-4B94-7C05-74B560A9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9"/>
          <a:stretch/>
        </p:blipFill>
        <p:spPr bwMode="auto">
          <a:xfrm>
            <a:off x="812027" y="674908"/>
            <a:ext cx="2165784" cy="273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/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35C14732-F8A8-A812-3D62-FDD7CA4C9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101" y="1760995"/>
                <a:ext cx="815416" cy="618311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/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字方塊 33">
                <a:extLst>
                  <a:ext uri="{FF2B5EF4-FFF2-40B4-BE49-F238E27FC236}">
                    <a16:creationId xmlns:a16="http://schemas.microsoft.com/office/drawing/2014/main" id="{909D4B3D-72AB-1C86-206A-8B6985FE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92" y="1039418"/>
                <a:ext cx="957762" cy="566694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20">
            <a:extLst>
              <a:ext uri="{FF2B5EF4-FFF2-40B4-BE49-F238E27FC236}">
                <a16:creationId xmlns:a16="http://schemas.microsoft.com/office/drawing/2014/main" id="{8E62035A-EBA7-B82A-AE54-2B62FD08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27" y="208039"/>
            <a:ext cx="6784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結果與弦波駐波的波函數的空間部分幾乎一模一樣！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/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矩形 25">
                <a:extLst>
                  <a:ext uri="{FF2B5EF4-FFF2-40B4-BE49-F238E27FC236}">
                    <a16:creationId xmlns:a16="http://schemas.microsoft.com/office/drawing/2014/main" id="{81E16534-1D4D-0ECF-90CE-46EDFEB30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589" y="3150800"/>
                <a:ext cx="324733" cy="246221"/>
              </a:xfrm>
              <a:prstGeom prst="rect">
                <a:avLst/>
              </a:prstGeom>
              <a:blipFill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/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矩形 25">
                <a:extLst>
                  <a:ext uri="{FF2B5EF4-FFF2-40B4-BE49-F238E27FC236}">
                    <a16:creationId xmlns:a16="http://schemas.microsoft.com/office/drawing/2014/main" id="{946264A0-79E2-B719-D9AB-D43A45CFC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3114701"/>
                <a:ext cx="324733" cy="246221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/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5" name="矩形 25">
                <a:extLst>
                  <a:ext uri="{FF2B5EF4-FFF2-40B4-BE49-F238E27FC236}">
                    <a16:creationId xmlns:a16="http://schemas.microsoft.com/office/drawing/2014/main" id="{E7262FF1-4F18-7EB3-D4EF-2418E71B5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814" y="2186644"/>
                <a:ext cx="324733" cy="246221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/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6" name="矩形 25">
                <a:extLst>
                  <a:ext uri="{FF2B5EF4-FFF2-40B4-BE49-F238E27FC236}">
                    <a16:creationId xmlns:a16="http://schemas.microsoft.com/office/drawing/2014/main" id="{FC0275A7-931B-1662-390C-497765524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902" y="1241130"/>
                <a:ext cx="324733" cy="246221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/>
      <p:bldP spid="50186" grpId="0"/>
      <p:bldP spid="13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2" descr="D:\Dropbox\Documents\課程\YoungTextBook\Images\Chapter40\A_Images\A_Figures_and_Photos\40_11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0" y="153783"/>
            <a:ext cx="5688558" cy="34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>
                <a:spLocks noChangeArrowheads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能量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等於：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072" y="4788828"/>
                <a:ext cx="3600450" cy="369888"/>
              </a:xfrm>
              <a:prstGeom prst="rect">
                <a:avLst/>
              </a:prstGeom>
              <a:blipFill>
                <a:blip r:embed="rId3"/>
                <a:stretch>
                  <a:fillRect l="-1408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30" y="5096973"/>
                <a:ext cx="3466334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/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0">
                <a:extLst>
                  <a:ext uri="{FF2B5EF4-FFF2-40B4-BE49-F238E27FC236}">
                    <a16:creationId xmlns:a16="http://schemas.microsoft.com/office/drawing/2014/main" id="{3679C408-EADB-C783-6189-93C85DA39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3499946"/>
                <a:ext cx="201240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/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FAC71F16-6BED-1A9B-18BD-99551EED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129" y="4092650"/>
                <a:ext cx="4819717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ACFDCB-E4BE-D714-B28B-A53C07E4D7EC}"/>
              </a:ext>
            </a:extLst>
          </p:cNvPr>
          <p:cNvSpPr txBox="1"/>
          <p:nvPr/>
        </p:nvSpPr>
        <p:spPr bwMode="auto">
          <a:xfrm>
            <a:off x="3110538" y="3641155"/>
            <a:ext cx="4819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代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回去與時間無關的薛丁格方程式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11">
            <a:extLst>
              <a:ext uri="{FF2B5EF4-FFF2-40B4-BE49-F238E27FC236}">
                <a16:creationId xmlns:a16="http://schemas.microsoft.com/office/drawing/2014/main" id="{19E4A93C-3292-131B-54C5-D86787CA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65450"/>
            <a:ext cx="8129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能量只有在這些值，與時無關薛丁格方程式才有滿足邊界條件的解！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/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90E70F3C-80E5-DDDE-0322-791E7260F4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06" y="3348043"/>
                <a:ext cx="324733" cy="246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/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這些定態，能量是量子化。將會證明無限位能井的任意解，能量測量值只會是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1CE201-2AF8-E38D-6324-3CB9E7385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6277457"/>
                <a:ext cx="8507966" cy="369332"/>
              </a:xfrm>
              <a:prstGeom prst="rect">
                <a:avLst/>
              </a:prstGeom>
              <a:blipFill>
                <a:blip r:embed="rId8"/>
                <a:stretch>
                  <a:fillRect l="-59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A8C7B35-D73C-32EC-AAD9-61612C27E7AD}"/>
              </a:ext>
            </a:extLst>
          </p:cNvPr>
          <p:cNvSpPr/>
          <p:nvPr/>
        </p:nvSpPr>
        <p:spPr>
          <a:xfrm>
            <a:off x="3942409" y="4092650"/>
            <a:ext cx="1277663" cy="72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6" grpId="0"/>
      <p:bldP spid="8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92B8B6-8299-CD4B-5AAE-C8E110EC5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4" t="10020" r="15647" b="28192"/>
          <a:stretch/>
        </p:blipFill>
        <p:spPr>
          <a:xfrm>
            <a:off x="591902" y="3475963"/>
            <a:ext cx="6498323" cy="3102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28B090-EA69-1E2F-13AB-78B15E16993B}"/>
              </a:ext>
            </a:extLst>
          </p:cNvPr>
          <p:cNvSpPr txBox="1"/>
          <p:nvPr/>
        </p:nvSpPr>
        <p:spPr bwMode="auto">
          <a:xfrm>
            <a:off x="591101" y="2060421"/>
            <a:ext cx="7198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不同本徵值的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本徵函數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彼此正交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！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正交的意思是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B5DC9-260B-4E73-3AB0-7C41C87705F3}"/>
                  </a:ext>
                </a:extLst>
              </p:cNvPr>
              <p:cNvSpPr txBox="1"/>
              <p:nvPr/>
            </p:nvSpPr>
            <p:spPr bwMode="auto">
              <a:xfrm>
                <a:off x="611560" y="1641306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無限位能井的能量本徵函數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滿足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正交定理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Orthogonality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B5DC9-260B-4E73-3AB0-7C41C8770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1641306"/>
                <a:ext cx="6989644" cy="369332"/>
              </a:xfrm>
              <a:prstGeom prst="rect">
                <a:avLst/>
              </a:prstGeom>
              <a:blipFill>
                <a:blip r:embed="rId3"/>
                <a:stretch>
                  <a:fillRect l="-72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A0001D4-86CD-0829-34AC-E84AE31474E6}"/>
              </a:ext>
            </a:extLst>
          </p:cNvPr>
          <p:cNvSpPr txBox="1"/>
          <p:nvPr/>
        </p:nvSpPr>
        <p:spPr bwMode="auto">
          <a:xfrm>
            <a:off x="605955" y="867339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來介紹任意算子的本徵函數普遍具有的幾個重要性質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32B2851-DA4A-BBA8-C2E2-62AEDA416787}"/>
                  </a:ext>
                </a:extLst>
              </p:cNvPr>
              <p:cNvSpPr txBox="1"/>
              <p:nvPr/>
            </p:nvSpPr>
            <p:spPr bwMode="auto">
              <a:xfrm>
                <a:off x="621835" y="2477495"/>
                <a:ext cx="2979021" cy="9045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632B2851-DA4A-BBA8-C2E2-62AEDA41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835" y="2477495"/>
                <a:ext cx="2979021" cy="904543"/>
              </a:xfrm>
              <a:prstGeom prst="rect">
                <a:avLst/>
              </a:prstGeom>
              <a:blipFill>
                <a:blip r:embed="rId4"/>
                <a:stretch>
                  <a:fillRect l="-24153" t="-108219" b="-1671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5C51D-0B67-1E7A-BF83-60AAF1BE6C5B}"/>
                  </a:ext>
                </a:extLst>
              </p:cNvPr>
              <p:cNvSpPr txBox="1"/>
              <p:nvPr/>
            </p:nvSpPr>
            <p:spPr bwMode="auto">
              <a:xfrm>
                <a:off x="580826" y="486753"/>
                <a:ext cx="60073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我們以無限位能井的能量本徵函數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為例，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45C51D-0B67-1E7A-BF83-60AAF1BE6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26" y="486753"/>
                <a:ext cx="6007398" cy="369332"/>
              </a:xfrm>
              <a:prstGeom prst="rect">
                <a:avLst/>
              </a:prstGeom>
              <a:blipFill>
                <a:blip r:embed="rId5"/>
                <a:stretch>
                  <a:fillRect l="-84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D:\Dropbox\Documents\課程\YoungTextBook\Images\Chapter40\A_Images\A_Figures_and_Photos\40_12_FigureA.jpg">
            <a:extLst>
              <a:ext uri="{FF2B5EF4-FFF2-40B4-BE49-F238E27FC236}">
                <a16:creationId xmlns:a16="http://schemas.microsoft.com/office/drawing/2014/main" id="{182C0269-DCEB-7264-909F-4FA14787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07" y="661381"/>
            <a:ext cx="2190782" cy="212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2BDBEC0-D639-F574-7063-30FB262215F2}"/>
                  </a:ext>
                </a:extLst>
              </p:cNvPr>
              <p:cNvSpPr/>
              <p:nvPr/>
            </p:nvSpPr>
            <p:spPr>
              <a:xfrm>
                <a:off x="8497133" y="2520315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矩形 25">
                <a:extLst>
                  <a:ext uri="{FF2B5EF4-FFF2-40B4-BE49-F238E27FC236}">
                    <a16:creationId xmlns:a16="http://schemas.microsoft.com/office/drawing/2014/main" id="{82BDBEC0-D639-F574-7063-30FB26221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133" y="2520315"/>
                <a:ext cx="324733" cy="246221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983C4CC-1280-B441-09F3-5FD68EA3F138}"/>
              </a:ext>
            </a:extLst>
          </p:cNvPr>
          <p:cNvSpPr txBox="1"/>
          <p:nvPr/>
        </p:nvSpPr>
        <p:spPr bwMode="auto">
          <a:xfrm>
            <a:off x="4716016" y="6186581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歸一化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3E53F-A1A4-E856-9F44-E5CE73066BA4}"/>
              </a:ext>
            </a:extLst>
          </p:cNvPr>
          <p:cNvSpPr txBox="1"/>
          <p:nvPr/>
        </p:nvSpPr>
        <p:spPr bwMode="auto">
          <a:xfrm>
            <a:off x="621835" y="1254322"/>
            <a:ext cx="4454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大致分為兩部分：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展開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與測量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611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3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480BA-9922-B18D-E81A-590B519327EC}"/>
                  </a:ext>
                </a:extLst>
              </p:cNvPr>
              <p:cNvSpPr txBox="1"/>
              <p:nvPr/>
            </p:nvSpPr>
            <p:spPr bwMode="auto">
              <a:xfrm>
                <a:off x="971600" y="2374371"/>
                <a:ext cx="65527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</a:rPr>
                  <a:t>分量</a:t>
                </a:r>
                <a:r>
                  <a:rPr lang="en-US" altLang="zh-TW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/>
                  <a:t>可以利用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/>
                  <a:t>彼此正交的特性計算出來：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1480BA-9922-B18D-E81A-590B51932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2374371"/>
                <a:ext cx="6552728" cy="369332"/>
              </a:xfrm>
              <a:prstGeom prst="rect">
                <a:avLst/>
              </a:prstGeom>
              <a:blipFill>
                <a:blip r:embed="rId2"/>
                <a:stretch>
                  <a:fillRect l="-77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A6DE43-EC4E-8699-E28D-4F25CFAB22A5}"/>
                  </a:ext>
                </a:extLst>
              </p:cNvPr>
              <p:cNvSpPr txBox="1"/>
              <p:nvPr/>
            </p:nvSpPr>
            <p:spPr bwMode="auto">
              <a:xfrm>
                <a:off x="977696" y="2790400"/>
                <a:ext cx="5205977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2A6DE43-EC4E-8699-E28D-4F25CFAB2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696" y="2790400"/>
                <a:ext cx="5205977" cy="904543"/>
              </a:xfrm>
              <a:prstGeom prst="rect">
                <a:avLst/>
              </a:prstGeom>
              <a:blipFill>
                <a:blip r:embed="rId3"/>
                <a:stretch>
                  <a:fillRect l="-13625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A1EE6EF5-7772-4AC2-330A-47E2EC5C7EE6}"/>
                  </a:ext>
                </a:extLst>
              </p:cNvPr>
              <p:cNvSpPr txBox="1"/>
              <p:nvPr/>
            </p:nvSpPr>
            <p:spPr bwMode="auto">
              <a:xfrm>
                <a:off x="977696" y="3813412"/>
                <a:ext cx="4968668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0">
                <a:extLst>
                  <a:ext uri="{FF2B5EF4-FFF2-40B4-BE49-F238E27FC236}">
                    <a16:creationId xmlns:a16="http://schemas.microsoft.com/office/drawing/2014/main" id="{A1EE6EF5-7772-4AC2-330A-47E2EC5C7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696" y="3813412"/>
                <a:ext cx="4968668" cy="904543"/>
              </a:xfrm>
              <a:prstGeom prst="rect">
                <a:avLst/>
              </a:prstGeom>
              <a:blipFill>
                <a:blip r:embed="rId4"/>
                <a:stretch>
                  <a:fillRect l="-8906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BD676878-8573-04B3-0BD5-CF05EDE88DDB}"/>
                  </a:ext>
                </a:extLst>
              </p:cNvPr>
              <p:cNvSpPr txBox="1"/>
              <p:nvPr/>
            </p:nvSpPr>
            <p:spPr bwMode="auto">
              <a:xfrm>
                <a:off x="993215" y="4832727"/>
                <a:ext cx="2577372" cy="90454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0">
                <a:extLst>
                  <a:ext uri="{FF2B5EF4-FFF2-40B4-BE49-F238E27FC236}">
                    <a16:creationId xmlns:a16="http://schemas.microsoft.com/office/drawing/2014/main" id="{BD676878-8573-04B3-0BD5-CF05EDE88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215" y="4832727"/>
                <a:ext cx="2577372" cy="904543"/>
              </a:xfrm>
              <a:prstGeom prst="rect">
                <a:avLst/>
              </a:prstGeom>
              <a:blipFill>
                <a:blip r:embed="rId5"/>
                <a:stretch>
                  <a:fillRect l="-11275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/>
              <p:nvPr/>
            </p:nvSpPr>
            <p:spPr bwMode="auto">
              <a:xfrm>
                <a:off x="971600" y="5761743"/>
                <a:ext cx="73281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任何可行的狀態函數，都可以展開成能量的本徵函數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的疊加！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C11158-2FD2-20E2-0D44-FE1EFE3D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5761743"/>
                <a:ext cx="7328116" cy="369332"/>
              </a:xfrm>
              <a:prstGeom prst="rect">
                <a:avLst/>
              </a:prstGeom>
              <a:blipFill>
                <a:blip r:embed="rId6"/>
                <a:stretch>
                  <a:fillRect l="-69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555A20-3DC0-DA36-8B3F-5A00792E25BF}"/>
                  </a:ext>
                </a:extLst>
              </p:cNvPr>
              <p:cNvSpPr txBox="1"/>
              <p:nvPr/>
            </p:nvSpPr>
            <p:spPr bwMode="auto">
              <a:xfrm>
                <a:off x="6306288" y="3186238"/>
                <a:ext cx="24864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的展開。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3555A20-3DC0-DA36-8B3F-5A00792E2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6288" y="3186238"/>
                <a:ext cx="2486472" cy="369332"/>
              </a:xfrm>
              <a:prstGeom prst="rect">
                <a:avLst/>
              </a:prstGeom>
              <a:blipFill>
                <a:blip r:embed="rId7"/>
                <a:stretch>
                  <a:fillRect l="-2030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/>
              <p:nvPr/>
            </p:nvSpPr>
            <p:spPr bwMode="auto">
              <a:xfrm>
                <a:off x="971600" y="332656"/>
                <a:ext cx="53285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根據傅立葉分析，滿足邊界條件的任何函數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189070-5B75-0CA5-D563-519DE55D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32656"/>
                <a:ext cx="5328592" cy="369332"/>
              </a:xfrm>
              <a:prstGeom prst="rect">
                <a:avLst/>
              </a:prstGeom>
              <a:blipFill>
                <a:blip r:embed="rId8"/>
                <a:stretch>
                  <a:fillRect l="-952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/>
              <p:nvPr/>
            </p:nvSpPr>
            <p:spPr bwMode="auto">
              <a:xfrm>
                <a:off x="1004880" y="1092276"/>
                <a:ext cx="427226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10">
                <a:extLst>
                  <a:ext uri="{FF2B5EF4-FFF2-40B4-BE49-F238E27FC236}">
                    <a16:creationId xmlns:a16="http://schemas.microsoft.com/office/drawing/2014/main" id="{9517CAB3-A682-302D-D864-59A05FEA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4880" y="1092276"/>
                <a:ext cx="4272260" cy="847604"/>
              </a:xfrm>
              <a:prstGeom prst="rect">
                <a:avLst/>
              </a:prstGeom>
              <a:blipFill>
                <a:blip r:embed="rId9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/>
              <p:nvPr/>
            </p:nvSpPr>
            <p:spPr bwMode="auto">
              <a:xfrm>
                <a:off x="992504" y="701988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都可以分解為正弦函數、也就是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03A211-0E2D-E795-C4B0-85091903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504" y="701988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1385" t="-6667" r="-554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F4248-5713-9069-52D4-A6106EBA8419}"/>
              </a:ext>
            </a:extLst>
          </p:cNvPr>
          <p:cNvCxnSpPr>
            <a:cxnSpLocks/>
          </p:cNvCxnSpPr>
          <p:nvPr/>
        </p:nvCxnSpPr>
        <p:spPr>
          <a:xfrm flipH="1">
            <a:off x="2594886" y="1711736"/>
            <a:ext cx="1905106" cy="1409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D89E2-D045-7E10-530B-A5E077B9D488}"/>
                  </a:ext>
                </a:extLst>
              </p:cNvPr>
              <p:cNvSpPr txBox="1"/>
              <p:nvPr/>
            </p:nvSpPr>
            <p:spPr bwMode="auto">
              <a:xfrm>
                <a:off x="971600" y="6178761"/>
                <a:ext cx="73281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如同傅立葉分析，展開的分量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就包含原來狀態函數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的所有資訊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D89E2-D045-7E10-530B-A5E077B9D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6178761"/>
                <a:ext cx="7328116" cy="369332"/>
              </a:xfrm>
              <a:prstGeom prst="rect">
                <a:avLst/>
              </a:prstGeom>
              <a:blipFill>
                <a:blip r:embed="rId11"/>
                <a:stretch>
                  <a:fillRect l="-692" t="-6667" r="-17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DD1F4E-DB2D-986C-AD47-9314FF9F7670}"/>
                  </a:ext>
                </a:extLst>
              </p:cNvPr>
              <p:cNvSpPr txBox="1"/>
              <p:nvPr/>
            </p:nvSpPr>
            <p:spPr bwMode="auto">
              <a:xfrm>
                <a:off x="971600" y="1980566"/>
                <a:ext cx="79928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/>
                  <a:t>此展開神似向量以基底展開</a:t>
                </a:r>
                <a:r>
                  <a:rPr lang="zh-TW" altLang="en-US" dirty="0"/>
                  <a:t>，讓我們沿用向量語言，把</a:t>
                </a:r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展開係數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稱為分量。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DD1F4E-DB2D-986C-AD47-9314FF9F7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980566"/>
                <a:ext cx="7992888" cy="369332"/>
              </a:xfrm>
              <a:prstGeom prst="rect">
                <a:avLst/>
              </a:prstGeom>
              <a:blipFill>
                <a:blip r:embed="rId12"/>
                <a:stretch>
                  <a:fillRect l="-634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83917C-E2D2-200E-13A0-18BD74F1DD0F}"/>
              </a:ext>
            </a:extLst>
          </p:cNvPr>
          <p:cNvSpPr txBox="1"/>
          <p:nvPr/>
        </p:nvSpPr>
        <p:spPr bwMode="auto">
          <a:xfrm>
            <a:off x="5749298" y="701988"/>
            <a:ext cx="3043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展開定理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Expansion Theorem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4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/>
      <p:bldP spid="17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991969-F445-AC0F-2EE8-F266B3C28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94" y="0"/>
            <a:ext cx="6192687" cy="373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5380EB-5AD5-4DA3-7783-C09517BC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4" y="3699038"/>
            <a:ext cx="6189398" cy="30447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280364-3D2A-2D5D-B40E-AEB692BCC86B}"/>
              </a:ext>
            </a:extLst>
          </p:cNvPr>
          <p:cNvSpPr/>
          <p:nvPr/>
        </p:nvSpPr>
        <p:spPr>
          <a:xfrm>
            <a:off x="2832849" y="4077072"/>
            <a:ext cx="201622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B6AA6A69-DB20-F88A-D661-5826B64669F6}"/>
                  </a:ext>
                </a:extLst>
              </p:cNvPr>
              <p:cNvSpPr txBox="1"/>
              <p:nvPr/>
            </p:nvSpPr>
            <p:spPr bwMode="auto">
              <a:xfrm>
                <a:off x="5162085" y="4038594"/>
                <a:ext cx="918328" cy="63658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B6AA6A69-DB20-F88A-D661-5826B6466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2085" y="4038594"/>
                <a:ext cx="918328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 descr="f40_02">
            <a:extLst>
              <a:ext uri="{FF2B5EF4-FFF2-40B4-BE49-F238E27FC236}">
                <a16:creationId xmlns:a16="http://schemas.microsoft.com/office/drawing/2014/main" id="{6F4DEC9E-7F9B-4872-1AD1-33AAFD218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r="20542"/>
          <a:stretch/>
        </p:blipFill>
        <p:spPr bwMode="auto">
          <a:xfrm>
            <a:off x="6804248" y="1309850"/>
            <a:ext cx="216024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5">
                <a:extLst>
                  <a:ext uri="{FF2B5EF4-FFF2-40B4-BE49-F238E27FC236}">
                    <a16:creationId xmlns:a16="http://schemas.microsoft.com/office/drawing/2014/main" id="{3F32EB84-8B77-F312-4BDD-73B027786E0F}"/>
                  </a:ext>
                </a:extLst>
              </p:cNvPr>
              <p:cNvSpPr/>
              <p:nvPr/>
            </p:nvSpPr>
            <p:spPr>
              <a:xfrm>
                <a:off x="8474783" y="3452817"/>
                <a:ext cx="32473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25">
                <a:extLst>
                  <a:ext uri="{FF2B5EF4-FFF2-40B4-BE49-F238E27FC236}">
                    <a16:creationId xmlns:a16="http://schemas.microsoft.com/office/drawing/2014/main" id="{3F32EB84-8B77-F312-4BDD-73B027786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783" y="3452817"/>
                <a:ext cx="324733" cy="246221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0">
                <a:extLst>
                  <a:ext uri="{FF2B5EF4-FFF2-40B4-BE49-F238E27FC236}">
                    <a16:creationId xmlns:a16="http://schemas.microsoft.com/office/drawing/2014/main" id="{4071784E-EA4E-8103-659D-E0623D93B9F0}"/>
                  </a:ext>
                </a:extLst>
              </p:cNvPr>
              <p:cNvSpPr/>
              <p:nvPr/>
            </p:nvSpPr>
            <p:spPr>
              <a:xfrm>
                <a:off x="7249140" y="1559048"/>
                <a:ext cx="722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0">
                <a:extLst>
                  <a:ext uri="{FF2B5EF4-FFF2-40B4-BE49-F238E27FC236}">
                    <a16:creationId xmlns:a16="http://schemas.microsoft.com/office/drawing/2014/main" id="{4071784E-EA4E-8103-659D-E0623D93B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40" y="1559048"/>
                <a:ext cx="7223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0792FF-F00D-12FC-0FB6-970DC11FD5F6}"/>
              </a:ext>
            </a:extLst>
          </p:cNvPr>
          <p:cNvCxnSpPr/>
          <p:nvPr/>
        </p:nvCxnSpPr>
        <p:spPr>
          <a:xfrm flipH="1">
            <a:off x="7092280" y="2564904"/>
            <a:ext cx="72008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E357E5-5E6A-97FA-840A-669095AC619E}"/>
              </a:ext>
            </a:extLst>
          </p:cNvPr>
          <p:cNvCxnSpPr>
            <a:cxnSpLocks/>
          </p:cNvCxnSpPr>
          <p:nvPr/>
        </p:nvCxnSpPr>
        <p:spPr>
          <a:xfrm>
            <a:off x="7812360" y="2564904"/>
            <a:ext cx="824789" cy="8402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928144" y="670320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這一展開式提供對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無限大位能井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位能下薛丁格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方程式的普遍解法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640733"/>
                <a:ext cx="2436180" cy="847604"/>
              </a:xfrm>
              <a:prstGeom prst="rect">
                <a:avLst/>
              </a:prstGeom>
              <a:blipFill>
                <a:blip r:embed="rId2"/>
                <a:stretch>
                  <a:fillRect t="-101493" b="-1552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/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306" y="1207534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297" y="27562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接著定態隨時間個自演化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位能下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/>
                      <m:t>上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7427" y="3076218"/>
                <a:ext cx="8226573" cy="480709"/>
              </a:xfrm>
              <a:prstGeom prst="rect">
                <a:avLst/>
              </a:prstGeom>
              <a:blipFill>
                <a:blip r:embed="rId5"/>
                <a:stretch>
                  <a:fillRect l="-617" b="-210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917427" y="360329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薛丁格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5396" y="4022138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D820FC-26FF-9C52-66A7-7B5887F171E6}"/>
              </a:ext>
            </a:extLst>
          </p:cNvPr>
          <p:cNvSpPr txBox="1"/>
          <p:nvPr/>
        </p:nvSpPr>
        <p:spPr bwMode="auto">
          <a:xfrm>
            <a:off x="914739" y="5752988"/>
            <a:ext cx="753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很明顯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這個程序不只適用於無限大位能井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，原則上適用於任何位能。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8A14B-D584-0E85-F9B0-575791067349}"/>
              </a:ext>
            </a:extLst>
          </p:cNvPr>
          <p:cNvSpPr txBox="1"/>
          <p:nvPr/>
        </p:nvSpPr>
        <p:spPr bwMode="auto">
          <a:xfrm>
            <a:off x="917427" y="5311365"/>
            <a:ext cx="7766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我們已經在自由薛丁格方程式用了這樣的策略！當時的正弦波就是定態。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359AA-5421-A467-66B0-BBAE396502BC}"/>
              </a:ext>
            </a:extLst>
          </p:cNvPr>
          <p:cNvSpPr txBox="1"/>
          <p:nvPr/>
        </p:nvSpPr>
        <p:spPr bwMode="auto">
          <a:xfrm>
            <a:off x="3383486" y="184482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根據展開定理，這永遠可以做到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692BE-02F9-E3D7-5482-0B03108E3F80}"/>
              </a:ext>
            </a:extLst>
          </p:cNvPr>
          <p:cNvSpPr/>
          <p:nvPr/>
        </p:nvSpPr>
        <p:spPr>
          <a:xfrm>
            <a:off x="611560" y="1039652"/>
            <a:ext cx="8072502" cy="15972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944B4-8669-2539-A532-292C3587D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925600-2F2B-D39D-F8A7-46F43FE74559}"/>
              </a:ext>
            </a:extLst>
          </p:cNvPr>
          <p:cNvSpPr txBox="1"/>
          <p:nvPr/>
        </p:nvSpPr>
        <p:spPr bwMode="auto">
          <a:xfrm>
            <a:off x="684821" y="624373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Solving Wave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1904DB3-DD46-5F8B-E4E6-7A703891D805}"/>
                  </a:ext>
                </a:extLst>
              </p:cNvPr>
              <p:cNvSpPr txBox="1"/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11904DB3-DD46-5F8B-E4E6-7A703891D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417F0D2-7A26-50B0-AF95-2849114517A6}"/>
              </a:ext>
            </a:extLst>
          </p:cNvPr>
          <p:cNvSpPr txBox="1"/>
          <p:nvPr/>
        </p:nvSpPr>
        <p:spPr bwMode="auto">
          <a:xfrm>
            <a:off x="4968408" y="620491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Schrodiner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A8A7AC-EE15-C4C7-925C-686D413E059E}"/>
                  </a:ext>
                </a:extLst>
              </p:cNvPr>
              <p:cNvSpPr txBox="1"/>
              <p:nvPr/>
            </p:nvSpPr>
            <p:spPr>
              <a:xfrm>
                <a:off x="646629" y="1575349"/>
                <a:ext cx="80894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要求滿足邊界條件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=1,⋯∞</m:t>
                    </m:r>
                  </m:oMath>
                </a14:m>
                <a:r>
                  <a:rPr lang="en-GB" dirty="0">
                    <a:effectLst/>
                  </a:rPr>
                  <a:t> </a:t>
                </a:r>
                <a:r>
                  <a:rPr lang="en-US" dirty="0"/>
                  <a:t>會是一系列可數的函數。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A8A7AC-EE15-C4C7-925C-686D413E0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9" y="1575349"/>
                <a:ext cx="8089487" cy="369332"/>
              </a:xfrm>
              <a:prstGeom prst="rect">
                <a:avLst/>
              </a:prstGeom>
              <a:blipFill>
                <a:blip r:embed="rId3"/>
                <a:stretch>
                  <a:fillRect l="-470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4C8BB-9A19-1CEC-F6F8-385A0E8E0C1C}"/>
                  </a:ext>
                </a:extLst>
              </p:cNvPr>
              <p:cNvSpPr txBox="1"/>
              <p:nvPr/>
            </p:nvSpPr>
            <p:spPr>
              <a:xfrm>
                <a:off x="679633" y="1971778"/>
                <a:ext cx="25502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94C8BB-9A19-1CEC-F6F8-385A0E8E0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3" y="1971778"/>
                <a:ext cx="2550266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BE5FEE-79A2-FA7C-E0DC-3F0CAF519359}"/>
              </a:ext>
            </a:extLst>
          </p:cNvPr>
          <p:cNvSpPr txBox="1"/>
          <p:nvPr/>
        </p:nvSpPr>
        <p:spPr>
          <a:xfrm>
            <a:off x="683843" y="1099861"/>
            <a:ext cx="322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求解策略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58B65F0A-9B50-8C56-4BBB-C39E00F89C2E}"/>
                  </a:ext>
                </a:extLst>
              </p:cNvPr>
              <p:cNvSpPr txBox="1"/>
              <p:nvPr/>
            </p:nvSpPr>
            <p:spPr bwMode="auto">
              <a:xfrm>
                <a:off x="679633" y="2526325"/>
                <a:ext cx="4827155" cy="3808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58B65F0A-9B50-8C56-4BBB-C39E00F89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633" y="2526325"/>
                <a:ext cx="4827155" cy="380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06FA01F-15F2-4248-9ADF-90702E4BB855}"/>
              </a:ext>
            </a:extLst>
          </p:cNvPr>
          <p:cNvSpPr txBox="1"/>
          <p:nvPr/>
        </p:nvSpPr>
        <p:spPr>
          <a:xfrm>
            <a:off x="646629" y="3048000"/>
            <a:ext cx="590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代入波方程式就得到著要無比的色散關係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1" name="Line 12">
            <a:extLst>
              <a:ext uri="{FF2B5EF4-FFF2-40B4-BE49-F238E27FC236}">
                <a16:creationId xmlns:a16="http://schemas.microsoft.com/office/drawing/2014/main" id="{328511FF-178E-F260-9903-43BE6CE7E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0604" y="5302483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8D5DDF22-3D2A-9905-5B80-CF353EC7450D}"/>
                  </a:ext>
                </a:extLst>
              </p:cNvPr>
              <p:cNvSpPr txBox="1"/>
              <p:nvPr/>
            </p:nvSpPr>
            <p:spPr bwMode="auto">
              <a:xfrm>
                <a:off x="671848" y="4969924"/>
                <a:ext cx="1739835" cy="66511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l-GR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zh-CN" altLang="el-GR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l-GR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l-GR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zh-CN" altLang="el-GR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8D5DDF22-3D2A-9905-5B80-CF353EC74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848" y="4969924"/>
                <a:ext cx="1739835" cy="665118"/>
              </a:xfrm>
              <a:prstGeom prst="rect">
                <a:avLst/>
              </a:prstGeom>
              <a:blipFill>
                <a:blip r:embed="rId6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30">
                <a:extLst>
                  <a:ext uri="{FF2B5EF4-FFF2-40B4-BE49-F238E27FC236}">
                    <a16:creationId xmlns:a16="http://schemas.microsoft.com/office/drawing/2014/main" id="{B5D46F06-17EE-ABD5-BF0F-1A2759F60BFF}"/>
                  </a:ext>
                </a:extLst>
              </p:cNvPr>
              <p:cNvSpPr txBox="1"/>
              <p:nvPr/>
            </p:nvSpPr>
            <p:spPr bwMode="auto">
              <a:xfrm>
                <a:off x="4271772" y="4996053"/>
                <a:ext cx="2099357" cy="6128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CN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Ψ</m:t>
                      </m:r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30">
                <a:extLst>
                  <a:ext uri="{FF2B5EF4-FFF2-40B4-BE49-F238E27FC236}">
                    <a16:creationId xmlns:a16="http://schemas.microsoft.com/office/drawing/2014/main" id="{B5D46F06-17EE-ABD5-BF0F-1A2759F60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1772" y="4996053"/>
                <a:ext cx="2099357" cy="6128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FC1F5A3-07EA-799F-87F1-9D788AEC543B}"/>
              </a:ext>
            </a:extLst>
          </p:cNvPr>
          <p:cNvSpPr txBox="1"/>
          <p:nvPr/>
        </p:nvSpPr>
        <p:spPr bwMode="auto">
          <a:xfrm>
            <a:off x="575022" y="4475210"/>
            <a:ext cx="6305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將此波函數代入，可以確定它的確是波方程式的解，只要：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8C1B1-12FD-7C15-85F2-8D65A2A2596D}"/>
              </a:ext>
            </a:extLst>
          </p:cNvPr>
          <p:cNvSpPr txBox="1"/>
          <p:nvPr/>
        </p:nvSpPr>
        <p:spPr bwMode="auto">
          <a:xfrm>
            <a:off x="5607397" y="5811617"/>
            <a:ext cx="237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Dispersion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5">
                <a:extLst>
                  <a:ext uri="{FF2B5EF4-FFF2-40B4-BE49-F238E27FC236}">
                    <a16:creationId xmlns:a16="http://schemas.microsoft.com/office/drawing/2014/main" id="{E6F56E60-07F7-BE2F-DE3E-397030B30772}"/>
                  </a:ext>
                </a:extLst>
              </p:cNvPr>
              <p:cNvSpPr txBox="1"/>
              <p:nvPr/>
            </p:nvSpPr>
            <p:spPr bwMode="auto">
              <a:xfrm>
                <a:off x="663684" y="3549350"/>
                <a:ext cx="2185470" cy="6604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25">
                <a:extLst>
                  <a:ext uri="{FF2B5EF4-FFF2-40B4-BE49-F238E27FC236}">
                    <a16:creationId xmlns:a16="http://schemas.microsoft.com/office/drawing/2014/main" id="{E6F56E60-07F7-BE2F-DE3E-397030B30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684" y="3549350"/>
                <a:ext cx="2185470" cy="660437"/>
              </a:xfrm>
              <a:prstGeom prst="rect">
                <a:avLst/>
              </a:prstGeom>
              <a:blipFill>
                <a:blip r:embed="rId8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6">
                <a:extLst>
                  <a:ext uri="{FF2B5EF4-FFF2-40B4-BE49-F238E27FC236}">
                    <a16:creationId xmlns:a16="http://schemas.microsoft.com/office/drawing/2014/main" id="{5C581154-71C0-E7CF-7D8A-ABAC34F9A026}"/>
                  </a:ext>
                </a:extLst>
              </p:cNvPr>
              <p:cNvSpPr txBox="1"/>
              <p:nvPr/>
            </p:nvSpPr>
            <p:spPr bwMode="auto">
              <a:xfrm>
                <a:off x="3070897" y="3549350"/>
                <a:ext cx="2219390" cy="6604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文字方塊 26">
                <a:extLst>
                  <a:ext uri="{FF2B5EF4-FFF2-40B4-BE49-F238E27FC236}">
                    <a16:creationId xmlns:a16="http://schemas.microsoft.com/office/drawing/2014/main" id="{5C581154-71C0-E7CF-7D8A-ABAC34F9A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0897" y="3549350"/>
                <a:ext cx="2219390" cy="66043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2B1B1A-75B1-7F84-6E1C-351C892F0A94}"/>
                  </a:ext>
                </a:extLst>
              </p:cNvPr>
              <p:cNvSpPr txBox="1"/>
              <p:nvPr/>
            </p:nvSpPr>
            <p:spPr bwMode="auto">
              <a:xfrm>
                <a:off x="2113300" y="5820346"/>
                <a:ext cx="23366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zh-CN" alt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滿足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色散關係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2B1B1A-75B1-7F84-6E1C-351C892F0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13300" y="5820346"/>
                <a:ext cx="2336628" cy="369332"/>
              </a:xfrm>
              <a:prstGeom prst="rect">
                <a:avLst/>
              </a:prstGeom>
              <a:blipFill>
                <a:blip r:embed="rId10"/>
                <a:stretch>
                  <a:fillRect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30">
                <a:extLst>
                  <a:ext uri="{FF2B5EF4-FFF2-40B4-BE49-F238E27FC236}">
                    <a16:creationId xmlns:a16="http://schemas.microsoft.com/office/drawing/2014/main" id="{148AC7AB-F107-43C5-73DE-56D673D35D91}"/>
                  </a:ext>
                </a:extLst>
              </p:cNvPr>
              <p:cNvSpPr txBox="1"/>
              <p:nvPr/>
            </p:nvSpPr>
            <p:spPr bwMode="auto">
              <a:xfrm>
                <a:off x="4255040" y="5679840"/>
                <a:ext cx="1352357" cy="6128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文字方塊 30">
                <a:extLst>
                  <a:ext uri="{FF2B5EF4-FFF2-40B4-BE49-F238E27FC236}">
                    <a16:creationId xmlns:a16="http://schemas.microsoft.com/office/drawing/2014/main" id="{148AC7AB-F107-43C5-73DE-56D673D3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5040" y="5679840"/>
                <a:ext cx="1352357" cy="6128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2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20" grpId="0"/>
      <p:bldP spid="21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ChangeArrowheads="1"/>
          </p:cNvSpPr>
          <p:nvPr/>
        </p:nvSpPr>
        <p:spPr bwMode="auto">
          <a:xfrm>
            <a:off x="-1" y="191023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9" name="Rectangle 3"/>
          <p:cNvSpPr>
            <a:spLocks noChangeArrowheads="1"/>
          </p:cNvSpPr>
          <p:nvPr/>
        </p:nvSpPr>
        <p:spPr bwMode="auto">
          <a:xfrm>
            <a:off x="-1" y="187689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0" name="Rectangle 6"/>
          <p:cNvSpPr>
            <a:spLocks noChangeArrowheads="1"/>
          </p:cNvSpPr>
          <p:nvPr/>
        </p:nvSpPr>
        <p:spPr bwMode="auto">
          <a:xfrm>
            <a:off x="-1" y="187054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823130" y="1776137"/>
            <a:ext cx="9366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3823130" y="2561950"/>
            <a:ext cx="9366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09" name="文字方塊 23"/>
              <p:cNvSpPr txBox="1">
                <a:spLocks noChangeArrowheads="1"/>
              </p:cNvSpPr>
              <p:nvPr/>
            </p:nvSpPr>
            <p:spPr bwMode="auto">
              <a:xfrm>
                <a:off x="858565" y="3068361"/>
                <a:ext cx="81059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這暗示我們：在量子翻譯表中，時間微分翻譯為</a:t>
                </a:r>
                <a14:m>
                  <m:oMath xmlns:m="http://schemas.openxmlformats.org/officeDocument/2006/math">
                    <m:r>
                      <a:rPr lang="el-GR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zh-TW" altLang="en-US" dirty="0"/>
                  <a:t>，位置微分翻譯為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309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565" y="3068361"/>
                <a:ext cx="8105923" cy="369332"/>
              </a:xfrm>
              <a:prstGeom prst="rect">
                <a:avLst/>
              </a:prstGeom>
              <a:blipFill>
                <a:blip r:embed="rId2"/>
                <a:stretch>
                  <a:fillRect l="-62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4894692" y="1204637"/>
            <a:ext cx="2357438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311" name="矩形 21"/>
          <p:cNvSpPr>
            <a:spLocks noChangeArrowheads="1"/>
          </p:cNvSpPr>
          <p:nvPr/>
        </p:nvSpPr>
        <p:spPr bwMode="auto">
          <a:xfrm>
            <a:off x="858565" y="3501008"/>
            <a:ext cx="7426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zh-TW" dirty="0"/>
              <a:t>左手邊的運算作用於</a:t>
            </a:r>
            <a:r>
              <a:rPr lang="zh-TW" altLang="en-US" dirty="0"/>
              <a:t>自由電子</a:t>
            </a:r>
            <a:r>
              <a:rPr lang="zh-TW" altLang="zh-TW" dirty="0"/>
              <a:t>波函數</a:t>
            </a:r>
            <a:r>
              <a:rPr lang="zh-TW" altLang="en-US" dirty="0"/>
              <a:t>時</a:t>
            </a:r>
            <a:r>
              <a:rPr lang="zh-TW" altLang="zh-TW" dirty="0"/>
              <a:t>，與右手邊的數乘該波函數一樣</a:t>
            </a:r>
            <a:r>
              <a:rPr lang="zh-TW" altLang="en-US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 bwMode="auto">
              <a:xfrm>
                <a:off x="1726340" y="1337243"/>
                <a:ext cx="1852879" cy="6424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𝑖𝑘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6340" y="1337243"/>
                <a:ext cx="1852879" cy="642420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 bwMode="auto">
              <a:xfrm>
                <a:off x="1498158" y="2237887"/>
                <a:ext cx="2064411" cy="62555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8158" y="2237887"/>
                <a:ext cx="2064411" cy="625556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 bwMode="auto">
              <a:xfrm>
                <a:off x="5505955" y="1466629"/>
                <a:ext cx="1386020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5955" y="1466629"/>
                <a:ext cx="1386020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 bwMode="auto">
              <a:xfrm>
                <a:off x="5505955" y="2235749"/>
                <a:ext cx="1388201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i="1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5955" y="2235749"/>
                <a:ext cx="1388201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FD4FE90-D7C2-F78E-2AE1-8AA774FECDD8}"/>
              </a:ext>
            </a:extLst>
          </p:cNvPr>
          <p:cNvSpPr txBox="1"/>
          <p:nvPr/>
        </p:nvSpPr>
        <p:spPr bwMode="auto">
          <a:xfrm>
            <a:off x="896452" y="806042"/>
            <a:ext cx="6699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請注意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在上述的推導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，以下的對應關係扮演重要角色：</a:t>
            </a:r>
          </a:p>
        </p:txBody>
      </p:sp>
    </p:spTree>
    <p:extLst>
      <p:ext uri="{BB962C8B-B14F-4D97-AF65-F5344CB8AC3E}">
        <p14:creationId xmlns:p14="http://schemas.microsoft.com/office/powerpoint/2010/main" val="217838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4D4F-A5D0-B5E3-CE64-C1B27753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E3DA60-A6C1-4466-5415-96BDD89C674C}"/>
              </a:ext>
            </a:extLst>
          </p:cNvPr>
          <p:cNvSpPr txBox="1"/>
          <p:nvPr/>
        </p:nvSpPr>
        <p:spPr bwMode="auto">
          <a:xfrm>
            <a:off x="684821" y="624373"/>
            <a:ext cx="244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Solving Wave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F17651CB-BCC5-91A5-1D9C-B86529CA6FDC}"/>
                  </a:ext>
                </a:extLst>
              </p:cNvPr>
              <p:cNvSpPr txBox="1"/>
              <p:nvPr/>
            </p:nvSpPr>
            <p:spPr bwMode="auto">
              <a:xfrm>
                <a:off x="740812" y="2317573"/>
                <a:ext cx="2294346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5">
                <a:extLst>
                  <a:ext uri="{FF2B5EF4-FFF2-40B4-BE49-F238E27FC236}">
                    <a16:creationId xmlns:a16="http://schemas.microsoft.com/office/drawing/2014/main" id="{F17651CB-BCC5-91A5-1D9C-B86529CA6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812" y="2317573"/>
                <a:ext cx="229434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080E2F73-D01C-FCC5-DF9C-11721105AE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43" y="1883482"/>
                <a:ext cx="79096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/>
                  <a:t>首先尋找時間部分與空間部分，可以分離為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兩變數個別的函數的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模式解</a:t>
                </a:r>
                <a:r>
                  <a:rPr lang="zh-TW" altLang="en-US" dirty="0"/>
                  <a:t>：</a:t>
                </a:r>
                <a:endParaRPr lang="zh-TW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24">
                <a:extLst>
                  <a:ext uri="{FF2B5EF4-FFF2-40B4-BE49-F238E27FC236}">
                    <a16:creationId xmlns:a16="http://schemas.microsoft.com/office/drawing/2014/main" id="{080E2F73-D01C-FCC5-DF9C-11721105A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43" y="1883482"/>
                <a:ext cx="7909602" cy="369332"/>
              </a:xfrm>
              <a:prstGeom prst="rect">
                <a:avLst/>
              </a:prstGeom>
              <a:blipFill>
                <a:blip r:embed="rId3"/>
                <a:stretch>
                  <a:fillRect l="-64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9D2C9F-BE86-4556-A8B5-7AEB633AE9A8}"/>
                  </a:ext>
                </a:extLst>
              </p:cNvPr>
              <p:cNvSpPr txBox="1"/>
              <p:nvPr/>
            </p:nvSpPr>
            <p:spPr>
              <a:xfrm>
                <a:off x="685800" y="4028303"/>
                <a:ext cx="8119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關鍵：波方程式是線性方程式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作線性組合，還是波方程式的解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9D2C9F-BE86-4556-A8B5-7AEB633AE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028303"/>
                <a:ext cx="8119224" cy="369332"/>
              </a:xfrm>
              <a:prstGeom prst="rect">
                <a:avLst/>
              </a:prstGeom>
              <a:blipFill>
                <a:blip r:embed="rId4"/>
                <a:stretch>
                  <a:fillRect l="-781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902F5BB2-2177-2CA8-ABCE-19C07468E089}"/>
                  </a:ext>
                </a:extLst>
              </p:cNvPr>
              <p:cNvSpPr txBox="1"/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7">
                <a:extLst>
                  <a:ext uri="{FF2B5EF4-FFF2-40B4-BE49-F238E27FC236}">
                    <a16:creationId xmlns:a16="http://schemas.microsoft.com/office/drawing/2014/main" id="{902F5BB2-2177-2CA8-ABCE-19C07468E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6810" y="382965"/>
                <a:ext cx="1650324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94591-EB2F-70B9-4EE9-217273DAC728}"/>
                  </a:ext>
                </a:extLst>
              </p:cNvPr>
              <p:cNvSpPr txBox="1"/>
              <p:nvPr/>
            </p:nvSpPr>
            <p:spPr>
              <a:xfrm>
                <a:off x="672791" y="4507385"/>
                <a:ext cx="8471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起始條件分解為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的線性組合無窮級數，可證這永遠能作到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94591-EB2F-70B9-4EE9-217273DA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1" y="4507385"/>
                <a:ext cx="8471210" cy="369332"/>
              </a:xfrm>
              <a:prstGeom prst="rect">
                <a:avLst/>
              </a:prstGeom>
              <a:blipFill>
                <a:blip r:embed="rId6"/>
                <a:stretch>
                  <a:fillRect l="-59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755751-9646-708C-9EFC-212BE20AC16F}"/>
                  </a:ext>
                </a:extLst>
              </p:cNvPr>
              <p:cNvSpPr txBox="1"/>
              <p:nvPr/>
            </p:nvSpPr>
            <p:spPr>
              <a:xfrm>
                <a:off x="685800" y="5596142"/>
                <a:ext cx="838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讓組合中的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/>
                  <a:t>各自依照對應的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/>
                  <a:t>作時間演化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zh-TW" altLang="en-US" dirty="0"/>
                  <a:t>簡諧振盪</a:t>
                </a:r>
                <a:r>
                  <a:rPr lang="en-US" dirty="0"/>
                  <a:t>)</a:t>
                </a:r>
                <a:r>
                  <a:rPr lang="zh-TW" altLang="en-US" dirty="0"/>
                  <a:t>後，到時間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TW" altLang="en-US" dirty="0"/>
                  <a:t>再組合！</a:t>
                </a:r>
                <a:r>
                  <a:rPr lang="en-GB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755751-9646-708C-9EFC-212BE20AC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96142"/>
                <a:ext cx="8382000" cy="369332"/>
              </a:xfrm>
              <a:prstGeom prst="rect">
                <a:avLst/>
              </a:prstGeom>
              <a:blipFill>
                <a:blip r:embed="rId7"/>
                <a:stretch>
                  <a:fillRect l="-756" t="-1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9198127-97E6-B719-3CAE-7E49F3C334F8}"/>
              </a:ext>
            </a:extLst>
          </p:cNvPr>
          <p:cNvSpPr txBox="1"/>
          <p:nvPr/>
        </p:nvSpPr>
        <p:spPr bwMode="auto">
          <a:xfrm>
            <a:off x="4968408" y="620491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Schrodiner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Wave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D6A6A-6C8E-177B-51C6-192ED6FCD0DF}"/>
                  </a:ext>
                </a:extLst>
              </p:cNvPr>
              <p:cNvSpPr txBox="1"/>
              <p:nvPr/>
            </p:nvSpPr>
            <p:spPr>
              <a:xfrm>
                <a:off x="672791" y="4986467"/>
                <a:ext cx="7712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可以分解任意起始條件這個性質非常關鍵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稱為具有完備性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！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D6A6A-6C8E-177B-51C6-192ED6FC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1" y="4986467"/>
                <a:ext cx="7712587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6AF0ED-1BE3-CFCF-92AC-25723002F4F1}"/>
                  </a:ext>
                </a:extLst>
              </p:cNvPr>
              <p:cNvSpPr txBox="1"/>
              <p:nvPr/>
            </p:nvSpPr>
            <p:spPr>
              <a:xfrm>
                <a:off x="663849" y="2743200"/>
                <a:ext cx="80894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要求滿足邊界條件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=1,⋯∞</m:t>
                    </m:r>
                  </m:oMath>
                </a14:m>
                <a:r>
                  <a:rPr lang="en-GB" dirty="0">
                    <a:effectLst/>
                  </a:rPr>
                  <a:t> </a:t>
                </a:r>
                <a:r>
                  <a:rPr lang="en-US" dirty="0"/>
                  <a:t>會是一系列可數的函數。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6AF0ED-1BE3-CFCF-92AC-25723002F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49" y="2743200"/>
                <a:ext cx="8089487" cy="369332"/>
              </a:xfrm>
              <a:prstGeom prst="rect">
                <a:avLst/>
              </a:prstGeom>
              <a:blipFill>
                <a:blip r:embed="rId9"/>
                <a:stretch>
                  <a:fillRect l="-62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27FDA0-8C50-5552-23DC-655E4A3F1A2C}"/>
                  </a:ext>
                </a:extLst>
              </p:cNvPr>
              <p:cNvSpPr txBox="1"/>
              <p:nvPr/>
            </p:nvSpPr>
            <p:spPr>
              <a:xfrm>
                <a:off x="696853" y="3139629"/>
                <a:ext cx="255026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27FDA0-8C50-5552-23DC-655E4A3F1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53" y="3139629"/>
                <a:ext cx="2550266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AD88946-FF03-EA28-4B4A-944D405D3CFF}"/>
              </a:ext>
            </a:extLst>
          </p:cNvPr>
          <p:cNvSpPr txBox="1"/>
          <p:nvPr/>
        </p:nvSpPr>
        <p:spPr>
          <a:xfrm>
            <a:off x="683843" y="1099861"/>
            <a:ext cx="322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求解策略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42051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D523-2AF6-A5C6-0E4B-76522EB6B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5B292B11-AB22-C737-9A29-EFCFA69BA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/>
        </p:blipFill>
        <p:spPr>
          <a:xfrm>
            <a:off x="649296" y="1674805"/>
            <a:ext cx="2410925" cy="2262002"/>
          </a:xfrm>
          <a:prstGeom prst="rect">
            <a:avLst/>
          </a:prstGeom>
        </p:spPr>
      </p:pic>
      <p:pic>
        <p:nvPicPr>
          <p:cNvPr id="4" name="Picture 3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A8AD5994-9EB7-7099-CDEA-2FBD0CDAB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1" t="28886" r="31305" b="42229"/>
          <a:stretch/>
        </p:blipFill>
        <p:spPr>
          <a:xfrm>
            <a:off x="3830890" y="2833025"/>
            <a:ext cx="655508" cy="819385"/>
          </a:xfrm>
          <a:prstGeom prst="rect">
            <a:avLst/>
          </a:prstGeom>
        </p:spPr>
      </p:pic>
      <p:pic>
        <p:nvPicPr>
          <p:cNvPr id="5" name="Picture 4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47472765-4E48-F8F7-8D85-4B387615B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8" t="28885" r="7411" b="54679"/>
          <a:stretch/>
        </p:blipFill>
        <p:spPr>
          <a:xfrm>
            <a:off x="3654168" y="1756306"/>
            <a:ext cx="1138937" cy="720080"/>
          </a:xfrm>
          <a:prstGeom prst="rect">
            <a:avLst/>
          </a:prstGeom>
        </p:spPr>
      </p:pic>
      <p:pic>
        <p:nvPicPr>
          <p:cNvPr id="6" name="Picture 5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0EE67788-C598-D3FF-FF6F-03E2863F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7" t="7519" r="13130" b="66184"/>
          <a:stretch/>
        </p:blipFill>
        <p:spPr>
          <a:xfrm>
            <a:off x="3654168" y="218127"/>
            <a:ext cx="1008112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CBB3F-DA05-FDA6-E294-AE8B4A925E6F}"/>
                  </a:ext>
                </a:extLst>
              </p:cNvPr>
              <p:cNvSpPr txBox="1"/>
              <p:nvPr/>
            </p:nvSpPr>
            <p:spPr bwMode="auto">
              <a:xfrm>
                <a:off x="3016278" y="2574731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＝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ACBB3F-DA05-FDA6-E294-AE8B4A925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6278" y="2574731"/>
                <a:ext cx="6134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130057-50D3-5A6A-BCFC-6755E961E87E}"/>
                  </a:ext>
                </a:extLst>
              </p:cNvPr>
              <p:cNvSpPr txBox="1"/>
              <p:nvPr/>
            </p:nvSpPr>
            <p:spPr bwMode="auto">
              <a:xfrm>
                <a:off x="3897079" y="1421028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130057-50D3-5A6A-BCFC-6755E961E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7079" y="1421028"/>
                <a:ext cx="613410" cy="369332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8A5F-4F91-AA7B-8398-D42B70F64640}"/>
                  </a:ext>
                </a:extLst>
              </p:cNvPr>
              <p:cNvSpPr txBox="1"/>
              <p:nvPr/>
            </p:nvSpPr>
            <p:spPr bwMode="auto">
              <a:xfrm>
                <a:off x="3916930" y="2468950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748A5F-4F91-AA7B-8398-D42B70F64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6930" y="2468950"/>
                <a:ext cx="61341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25FAC-A5CF-ECA0-C616-DF87EECC794C}"/>
                  </a:ext>
                </a:extLst>
              </p:cNvPr>
              <p:cNvSpPr txBox="1"/>
              <p:nvPr/>
            </p:nvSpPr>
            <p:spPr bwMode="auto">
              <a:xfrm>
                <a:off x="3942189" y="4566252"/>
                <a:ext cx="6134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125FAC-A5CF-ECA0-C616-DF87EECC7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2189" y="4566252"/>
                <a:ext cx="613410" cy="738664"/>
              </a:xfrm>
              <a:prstGeom prst="rect">
                <a:avLst/>
              </a:prstGeom>
              <a:blipFill>
                <a:blip r:embed="rId6"/>
                <a:stretch>
                  <a:fillRect b="-33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pot with vegetables coming out of it&#10;&#10;Description automatically generated">
            <a:extLst>
              <a:ext uri="{FF2B5EF4-FFF2-40B4-BE49-F238E27FC236}">
                <a16:creationId xmlns:a16="http://schemas.microsoft.com/office/drawing/2014/main" id="{1D8924FF-2FCC-2C22-4ED9-F9C689E48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31001" r="54425" b="54556"/>
          <a:stretch/>
        </p:blipFill>
        <p:spPr>
          <a:xfrm>
            <a:off x="3897079" y="3972710"/>
            <a:ext cx="592617" cy="592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A7C13-8799-375D-60E7-51D9F6A55651}"/>
                  </a:ext>
                </a:extLst>
              </p:cNvPr>
              <p:cNvSpPr txBox="1"/>
              <p:nvPr/>
            </p:nvSpPr>
            <p:spPr bwMode="auto">
              <a:xfrm>
                <a:off x="3907475" y="3617313"/>
                <a:ext cx="6134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A7C13-8799-375D-60E7-51D9F6A55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7475" y="3617313"/>
                <a:ext cx="61341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A pot over a campfire&#10;&#10;Description automatically generated">
            <a:extLst>
              <a:ext uri="{FF2B5EF4-FFF2-40B4-BE49-F238E27FC236}">
                <a16:creationId xmlns:a16="http://schemas.microsoft.com/office/drawing/2014/main" id="{0E5B75A6-6B9B-D7C3-4CAB-611862E63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9"/>
          <a:stretch/>
        </p:blipFill>
        <p:spPr>
          <a:xfrm>
            <a:off x="5155228" y="2860463"/>
            <a:ext cx="1275657" cy="1330665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5CA7D771-8A24-3E24-DC6E-D48564AE6639}"/>
              </a:ext>
            </a:extLst>
          </p:cNvPr>
          <p:cNvSpPr/>
          <p:nvPr/>
        </p:nvSpPr>
        <p:spPr>
          <a:xfrm>
            <a:off x="5223590" y="2378107"/>
            <a:ext cx="1224136" cy="3932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logo of a pot with a spoon and a ladle&#10;&#10;Description automatically generated">
            <a:extLst>
              <a:ext uri="{FF2B5EF4-FFF2-40B4-BE49-F238E27FC236}">
                <a16:creationId xmlns:a16="http://schemas.microsoft.com/office/drawing/2014/main" id="{7A9867A6-0334-A1D5-4BC0-186F88CDB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781800" y="1676400"/>
            <a:ext cx="2230161" cy="253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F0E054-F9B5-7B38-1253-1C1E992A3084}"/>
                  </a:ext>
                </a:extLst>
              </p:cNvPr>
              <p:cNvSpPr txBox="1"/>
              <p:nvPr/>
            </p:nvSpPr>
            <p:spPr bwMode="auto">
              <a:xfrm>
                <a:off x="4825759" y="490295"/>
                <a:ext cx="41862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各個配料按分離烹煮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F0E054-F9B5-7B38-1253-1C1E992A3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759" y="490295"/>
                <a:ext cx="4186201" cy="369332"/>
              </a:xfrm>
              <a:prstGeom prst="rect">
                <a:avLst/>
              </a:prstGeom>
              <a:blipFill>
                <a:blip r:embed="rId9"/>
                <a:stretch>
                  <a:fillRect l="-151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6CDE635-B60F-8C7C-2785-03AE025FB762}"/>
              </a:ext>
            </a:extLst>
          </p:cNvPr>
          <p:cNvSpPr txBox="1"/>
          <p:nvPr/>
        </p:nvSpPr>
        <p:spPr bwMode="auto">
          <a:xfrm>
            <a:off x="4825760" y="932825"/>
            <a:ext cx="3624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各自演化後，最後合體！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283583-254B-B72B-9AA8-A72160EB0CB4}"/>
                  </a:ext>
                </a:extLst>
              </p:cNvPr>
              <p:cNvSpPr txBox="1"/>
              <p:nvPr/>
            </p:nvSpPr>
            <p:spPr bwMode="auto">
              <a:xfrm>
                <a:off x="253760" y="490295"/>
                <a:ext cx="35771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起始各個配料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依配方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收集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283583-254B-B72B-9AA8-A72160EB0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760" y="490295"/>
                <a:ext cx="3577129" cy="369332"/>
              </a:xfrm>
              <a:prstGeom prst="rect">
                <a:avLst/>
              </a:prstGeom>
              <a:blipFill>
                <a:blip r:embed="rId10"/>
                <a:stretch>
                  <a:fillRect l="-177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6EE8A4E2-BDCC-3B61-E1C1-28C8F660FE93}"/>
                  </a:ext>
                </a:extLst>
              </p:cNvPr>
              <p:cNvSpPr txBox="1"/>
              <p:nvPr/>
            </p:nvSpPr>
            <p:spPr bwMode="auto">
              <a:xfrm>
                <a:off x="649296" y="5287675"/>
                <a:ext cx="6622582" cy="84766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6EE8A4E2-BDCC-3B61-E1C1-28C8F660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296" y="5287675"/>
                <a:ext cx="6622582" cy="847668"/>
              </a:xfrm>
              <a:prstGeom prst="rect">
                <a:avLst/>
              </a:prstGeom>
              <a:blipFill>
                <a:blip r:embed="rId11"/>
                <a:stretch>
                  <a:fillRect t="-101493" b="-156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01362F1-C2AF-1788-E11B-4D320983FDA1}"/>
              </a:ext>
            </a:extLst>
          </p:cNvPr>
          <p:cNvSpPr txBox="1"/>
          <p:nvPr/>
        </p:nvSpPr>
        <p:spPr>
          <a:xfrm>
            <a:off x="574345" y="6153875"/>
            <a:ext cx="72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這樣的波函數顯然滿足波方程式，又滿足起始條件，就是唯一解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85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4B18D5E-41EF-676D-96EB-A2AA0300AAF3}"/>
              </a:ext>
            </a:extLst>
          </p:cNvPr>
          <p:cNvSpPr/>
          <p:nvPr/>
        </p:nvSpPr>
        <p:spPr>
          <a:xfrm>
            <a:off x="5449151" y="1850163"/>
            <a:ext cx="3579060" cy="1994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DC5709-9080-5101-0C8E-26E9430DBD01}"/>
                  </a:ext>
                </a:extLst>
              </p:cNvPr>
              <p:cNvSpPr txBox="1"/>
              <p:nvPr/>
            </p:nvSpPr>
            <p:spPr>
              <a:xfrm>
                <a:off x="626407" y="463513"/>
                <a:ext cx="60457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的線性組合是一般解。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DC5709-9080-5101-0C8E-26E9430DB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07" y="463513"/>
                <a:ext cx="6045791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48FED79C-BD95-3909-95EB-6007F6934BC3}"/>
                  </a:ext>
                </a:extLst>
              </p:cNvPr>
              <p:cNvSpPr txBox="1"/>
              <p:nvPr/>
            </p:nvSpPr>
            <p:spPr bwMode="auto">
              <a:xfrm>
                <a:off x="696952" y="2821121"/>
                <a:ext cx="181139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48FED79C-BD95-3909-95EB-6007F6934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952" y="2821121"/>
                <a:ext cx="181139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026DA4D5-FB6A-432D-7EEC-354D408D8985}"/>
                  </a:ext>
                </a:extLst>
              </p:cNvPr>
              <p:cNvSpPr txBox="1"/>
              <p:nvPr/>
            </p:nvSpPr>
            <p:spPr bwMode="auto">
              <a:xfrm>
                <a:off x="2682764" y="2690554"/>
                <a:ext cx="2064860" cy="6190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5">
                <a:extLst>
                  <a:ext uri="{FF2B5EF4-FFF2-40B4-BE49-F238E27FC236}">
                    <a16:creationId xmlns:a16="http://schemas.microsoft.com/office/drawing/2014/main" id="{026DA4D5-FB6A-432D-7EEC-354D408D8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764" y="2690554"/>
                <a:ext cx="2064860" cy="619016"/>
              </a:xfrm>
              <a:prstGeom prst="rect">
                <a:avLst/>
              </a:prstGeom>
              <a:blipFill>
                <a:blip r:embed="rId4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632675-C2AA-8F8E-DF40-BCB7B6172DD6}"/>
              </a:ext>
            </a:extLst>
          </p:cNvPr>
          <p:cNvSpPr txBox="1"/>
          <p:nvPr/>
        </p:nvSpPr>
        <p:spPr>
          <a:xfrm>
            <a:off x="622396" y="2332673"/>
            <a:ext cx="4787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係數由起始條件決定：例如鋸齒狀起始條件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BA047876-FF20-9745-563D-C05C229876DE}"/>
                  </a:ext>
                </a:extLst>
              </p:cNvPr>
              <p:cNvSpPr txBox="1"/>
              <p:nvPr/>
            </p:nvSpPr>
            <p:spPr bwMode="auto">
              <a:xfrm>
                <a:off x="705534" y="3693950"/>
                <a:ext cx="2917850" cy="847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BA047876-FF20-9745-563D-C05C2298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534" y="3693950"/>
                <a:ext cx="2917850" cy="847604"/>
              </a:xfrm>
              <a:prstGeom prst="rect">
                <a:avLst/>
              </a:prstGeom>
              <a:blipFill>
                <a:blip r:embed="rId5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88585E8A-CDA4-D727-64C9-CB3058F1E86A}"/>
                  </a:ext>
                </a:extLst>
              </p:cNvPr>
              <p:cNvSpPr txBox="1"/>
              <p:nvPr/>
            </p:nvSpPr>
            <p:spPr bwMode="auto">
              <a:xfrm>
                <a:off x="12032" y="917702"/>
                <a:ext cx="906687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88585E8A-CDA4-D727-64C9-CB3058F1E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2" y="917702"/>
                <a:ext cx="9066870" cy="847604"/>
              </a:xfrm>
              <a:prstGeom prst="rect">
                <a:avLst/>
              </a:prstGeom>
              <a:blipFill>
                <a:blip r:embed="rId6"/>
                <a:stretch>
                  <a:fillRect t="-100000" b="-15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5E1D37-1ED2-6299-B481-DCA16A98934C}"/>
                  </a:ext>
                </a:extLst>
              </p:cNvPr>
              <p:cNvSpPr txBox="1"/>
              <p:nvPr/>
            </p:nvSpPr>
            <p:spPr>
              <a:xfrm>
                <a:off x="652348" y="4455822"/>
                <a:ext cx="8271382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這是將起始條件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分解為本徵函數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的線性組合的無限級數。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5E1D37-1ED2-6299-B481-DCA16A98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8" y="4455822"/>
                <a:ext cx="8271382" cy="506870"/>
              </a:xfrm>
              <a:prstGeom prst="rect">
                <a:avLst/>
              </a:prstGeom>
              <a:blipFill>
                <a:blip r:embed="rId7"/>
                <a:stretch>
                  <a:fillRect l="-613" r="-61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BEFDF962-8EA8-EF8F-7163-F5722BE692BA}"/>
                  </a:ext>
                </a:extLst>
              </p:cNvPr>
              <p:cNvSpPr txBox="1"/>
              <p:nvPr/>
            </p:nvSpPr>
            <p:spPr bwMode="auto">
              <a:xfrm>
                <a:off x="705534" y="5257652"/>
                <a:ext cx="3376694" cy="8476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zh-TW" altLang="en-US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BEFDF962-8EA8-EF8F-7163-F5722BE69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534" y="5257652"/>
                <a:ext cx="3376694" cy="847604"/>
              </a:xfrm>
              <a:prstGeom prst="rect">
                <a:avLst/>
              </a:prstGeom>
              <a:blipFill>
                <a:blip r:embed="rId8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708FF35-52D6-412B-1A81-EDA09D231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9151" y="2213919"/>
            <a:ext cx="3579060" cy="133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044126A-32CA-F990-2D3E-F74EF3A9C355}"/>
                  </a:ext>
                </a:extLst>
              </p:cNvPr>
              <p:cNvSpPr txBox="1"/>
              <p:nvPr/>
            </p:nvSpPr>
            <p:spPr bwMode="auto">
              <a:xfrm>
                <a:off x="5449151" y="1921060"/>
                <a:ext cx="74001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044126A-32CA-F990-2D3E-F74EF3A9C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9151" y="1921060"/>
                <a:ext cx="740010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5">
                <a:extLst>
                  <a:ext uri="{FF2B5EF4-FFF2-40B4-BE49-F238E27FC236}">
                    <a16:creationId xmlns:a16="http://schemas.microsoft.com/office/drawing/2014/main" id="{641E06FE-8B99-84A4-25B8-590F84BC4E89}"/>
                  </a:ext>
                </a:extLst>
              </p:cNvPr>
              <p:cNvSpPr txBox="1"/>
              <p:nvPr/>
            </p:nvSpPr>
            <p:spPr bwMode="auto">
              <a:xfrm>
                <a:off x="8437803" y="3490448"/>
                <a:ext cx="57182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2" name="文字方塊 15">
                <a:extLst>
                  <a:ext uri="{FF2B5EF4-FFF2-40B4-BE49-F238E27FC236}">
                    <a16:creationId xmlns:a16="http://schemas.microsoft.com/office/drawing/2014/main" id="{641E06FE-8B99-84A4-25B8-590F84BC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7803" y="3490448"/>
                <a:ext cx="571823" cy="338554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E330D2-DC7F-9310-C323-10FF0113F195}"/>
                  </a:ext>
                </a:extLst>
              </p:cNvPr>
              <p:cNvSpPr txBox="1"/>
              <p:nvPr/>
            </p:nvSpPr>
            <p:spPr>
              <a:xfrm>
                <a:off x="696952" y="3326813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代入第一式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餘弦為一，正弦為零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E330D2-DC7F-9310-C323-10FF0113F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2" y="3326813"/>
                <a:ext cx="5029200" cy="369332"/>
              </a:xfrm>
              <a:prstGeom prst="rect">
                <a:avLst/>
              </a:prstGeom>
              <a:blipFill>
                <a:blip r:embed="rId12"/>
                <a:stretch>
                  <a:fillRect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3B8746-669B-C533-C374-CC5A1A83836F}"/>
                  </a:ext>
                </a:extLst>
              </p:cNvPr>
              <p:cNvSpPr txBox="1"/>
              <p:nvPr/>
            </p:nvSpPr>
            <p:spPr>
              <a:xfrm>
                <a:off x="696952" y="6041204"/>
                <a:ext cx="8271382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這是將起始速度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分解為本徵函數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的線性組合的無限級數。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3B8746-669B-C533-C374-CC5A1A838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2" y="6041204"/>
                <a:ext cx="8271382" cy="506870"/>
              </a:xfrm>
              <a:prstGeom prst="rect">
                <a:avLst/>
              </a:prstGeom>
              <a:blipFill>
                <a:blip r:embed="rId13"/>
                <a:stretch>
                  <a:fillRect l="-613" r="-45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177D9-DE59-463D-A7E1-7FC1C1AE6425}"/>
                  </a:ext>
                </a:extLst>
              </p:cNvPr>
              <p:cNvSpPr txBox="1"/>
              <p:nvPr/>
            </p:nvSpPr>
            <p:spPr>
              <a:xfrm>
                <a:off x="606313" y="180070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可以吸收到還未定的係數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中。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177D9-DE59-463D-A7E1-7FC1C1AE6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13" y="1800709"/>
                <a:ext cx="4572000" cy="369332"/>
              </a:xfrm>
              <a:prstGeom prst="rect">
                <a:avLst/>
              </a:prstGeom>
              <a:blipFill>
                <a:blip r:embed="rId14"/>
                <a:stretch>
                  <a:fillRect l="-110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3B4AE1-F3B9-EF14-FEC7-C26C2C86C02C}"/>
                  </a:ext>
                </a:extLst>
              </p:cNvPr>
              <p:cNvSpPr txBox="1"/>
              <p:nvPr/>
            </p:nvSpPr>
            <p:spPr>
              <a:xfrm>
                <a:off x="696952" y="4865968"/>
                <a:ext cx="502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3B4AE1-F3B9-EF14-FEC7-C26C2C86C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52" y="4865968"/>
                <a:ext cx="5029200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1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7" grpId="0"/>
      <p:bldP spid="8" grpId="0" animBg="1"/>
      <p:bldP spid="10" grpId="0"/>
      <p:bldP spid="11" grpId="0" animBg="1"/>
      <p:bldP spid="6" grpId="0" animBg="1"/>
      <p:bldP spid="12" grpId="0" animBg="1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2A9BD-F6B1-5E23-CC26-9CC26F904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C10516C-3841-DB87-624E-20A58E1F83D6}"/>
              </a:ext>
            </a:extLst>
          </p:cNvPr>
          <p:cNvSpPr txBox="1"/>
          <p:nvPr/>
        </p:nvSpPr>
        <p:spPr>
          <a:xfrm>
            <a:off x="828013" y="4359942"/>
            <a:ext cx="63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猜測如同矩陣的本徵向量，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算子的本徵函數彼此也正交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7CD9F9-030E-E3CA-89AB-3361D09BE74C}"/>
                  </a:ext>
                </a:extLst>
              </p:cNvPr>
              <p:cNvSpPr txBox="1"/>
              <p:nvPr/>
            </p:nvSpPr>
            <p:spPr>
              <a:xfrm>
                <a:off x="828013" y="981607"/>
                <a:ext cx="8271382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必需將起始條件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分解為本徵函數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的線性組合的無限級數。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7CD9F9-030E-E3CA-89AB-3361D09BE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3" y="981607"/>
                <a:ext cx="8271382" cy="506870"/>
              </a:xfrm>
              <a:prstGeom prst="rect">
                <a:avLst/>
              </a:prstGeom>
              <a:blipFill>
                <a:blip r:embed="rId2"/>
                <a:stretch>
                  <a:fillRect l="-767" r="-61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1F2A47-287F-235B-96C9-71B8168E8812}"/>
                  </a:ext>
                </a:extLst>
              </p:cNvPr>
              <p:cNvSpPr txBox="1"/>
              <p:nvPr/>
            </p:nvSpPr>
            <p:spPr bwMode="auto">
              <a:xfrm>
                <a:off x="839164" y="1936383"/>
                <a:ext cx="8075097" cy="984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latin typeface="Times New Roman" panose="02020603050405020304" pitchFamily="18" charset="0"/>
                  </a:rPr>
                  <a:t>任一</a:t>
                </a:r>
                <a:r>
                  <a:rPr lang="en-US" sz="1800" dirty="0">
                    <a:latin typeface="Times New Roman" panose="02020603050405020304" pitchFamily="18" charset="0"/>
                  </a:rPr>
                  <a:t>起始條件的行向量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，</a:t>
                </a:r>
                <a:r>
                  <a:rPr lang="en-US" sz="1800" dirty="0" err="1">
                    <a:latin typeface="Times New Roman" panose="02020603050405020304" pitchFamily="18" charset="0"/>
                  </a:rPr>
                  <a:t>都可以展開成三個本徵向量的線性組合</a:t>
                </a:r>
                <a:r>
                  <a:rPr lang="en-US" sz="1800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1F2A47-287F-235B-96C9-71B8168E8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164" y="1936383"/>
                <a:ext cx="8075097" cy="984052"/>
              </a:xfrm>
              <a:prstGeom prst="rect">
                <a:avLst/>
              </a:prstGeom>
              <a:blipFill>
                <a:blip r:embed="rId4"/>
                <a:stretch>
                  <a:fillRect l="-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1E845F2-802A-039F-2AE3-B91E1FCD86B0}"/>
              </a:ext>
            </a:extLst>
          </p:cNvPr>
          <p:cNvSpPr txBox="1"/>
          <p:nvPr/>
        </p:nvSpPr>
        <p:spPr>
          <a:xfrm>
            <a:off x="872618" y="1506600"/>
            <a:ext cx="552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在之前的三個粒子彈簧組的coupled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masses例子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A26C0-979E-7637-9891-898D2814C288}"/>
              </a:ext>
            </a:extLst>
          </p:cNvPr>
          <p:cNvSpPr txBox="1"/>
          <p:nvPr/>
        </p:nvSpPr>
        <p:spPr bwMode="auto">
          <a:xfrm>
            <a:off x="828013" y="3157284"/>
            <a:ext cx="8075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</a:rPr>
              <a:t>關鍵是：根據</a:t>
            </a:r>
            <a:r>
              <a:rPr lang="en-US" sz="1800" dirty="0" err="1">
                <a:latin typeface="Times New Roman" panose="02020603050405020304" pitchFamily="18" charset="0"/>
              </a:rPr>
              <a:t>對稱矩陣本徵向量的定理，三個本徵向量彼此正交</a:t>
            </a:r>
            <a:r>
              <a:rPr lang="en-US" sz="1800" dirty="0">
                <a:latin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CEF58C-743C-59DE-6B44-1BDB82201233}"/>
                  </a:ext>
                </a:extLst>
              </p:cNvPr>
              <p:cNvSpPr txBox="1"/>
              <p:nvPr/>
            </p:nvSpPr>
            <p:spPr bwMode="auto">
              <a:xfrm>
                <a:off x="7356554" y="3191993"/>
                <a:ext cx="1726114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CEF58C-743C-59DE-6B44-1BDB82201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6554" y="3191993"/>
                <a:ext cx="1726114" cy="295594"/>
              </a:xfrm>
              <a:prstGeom prst="rect">
                <a:avLst/>
              </a:prstGeom>
              <a:blipFill>
                <a:blip r:embed="rId5"/>
                <a:stretch>
                  <a:fillRect l="-1460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C086FA-9F97-B574-D993-8FAFAE34DA91}"/>
                  </a:ext>
                </a:extLst>
              </p:cNvPr>
              <p:cNvSpPr txBox="1"/>
              <p:nvPr/>
            </p:nvSpPr>
            <p:spPr bwMode="auto">
              <a:xfrm>
                <a:off x="880052" y="5317197"/>
                <a:ext cx="2070567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C086FA-9F97-B574-D993-8FAFAE34D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052" y="5317197"/>
                <a:ext cx="2070567" cy="810094"/>
              </a:xfrm>
              <a:prstGeom prst="rect">
                <a:avLst/>
              </a:prstGeom>
              <a:blipFill>
                <a:blip r:embed="rId6"/>
                <a:stretch>
                  <a:fillRect l="-39634" t="-106154" b="-16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880A467-1671-D92F-B9AC-C8553FC4914E}"/>
                  </a:ext>
                </a:extLst>
              </p:cNvPr>
              <p:cNvSpPr txBox="1"/>
              <p:nvPr/>
            </p:nvSpPr>
            <p:spPr bwMode="auto">
              <a:xfrm>
                <a:off x="3652492" y="5233731"/>
                <a:ext cx="4958108" cy="9272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𝑑𝑗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=?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7">
                <a:extLst>
                  <a:ext uri="{FF2B5EF4-FFF2-40B4-BE49-F238E27FC236}">
                    <a16:creationId xmlns:a16="http://schemas.microsoft.com/office/drawing/2014/main" id="{3880A467-1671-D92F-B9AC-C8553FC49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2492" y="5233731"/>
                <a:ext cx="4958108" cy="927242"/>
              </a:xfrm>
              <a:prstGeom prst="rect">
                <a:avLst/>
              </a:prstGeom>
              <a:blipFill>
                <a:blip r:embed="rId7"/>
                <a:stretch>
                  <a:fillRect l="-13520" t="-105405" b="-1648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A5C06878-FA96-7F9D-5EAF-F2AFF88CE3AE}"/>
              </a:ext>
            </a:extLst>
          </p:cNvPr>
          <p:cNvSpPr/>
          <p:nvPr/>
        </p:nvSpPr>
        <p:spPr>
          <a:xfrm>
            <a:off x="3200400" y="5562600"/>
            <a:ext cx="304800" cy="304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9B87F-4F5F-0E1C-49AE-F5E737132572}"/>
              </a:ext>
            </a:extLst>
          </p:cNvPr>
          <p:cNvSpPr txBox="1"/>
          <p:nvPr/>
        </p:nvSpPr>
        <p:spPr>
          <a:xfrm>
            <a:off x="5799256" y="4801209"/>
            <a:ext cx="281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函數的推廣的內積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C39B45-FBC7-D45B-AB6B-BA95BCF23428}"/>
                  </a:ext>
                </a:extLst>
              </p:cNvPr>
              <p:cNvSpPr txBox="1"/>
              <p:nvPr/>
            </p:nvSpPr>
            <p:spPr>
              <a:xfrm>
                <a:off x="828013" y="612275"/>
                <a:ext cx="69764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chemeClr val="tx1"/>
                    </a:solidFill>
                  </a:rPr>
                  <a:t>為討論簡化起見，設起始速度為零：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，</a:t>
                </a:r>
                <a:r>
                  <a:rPr lang="en-US" dirty="0"/>
                  <a:t>因此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C39B45-FBC7-D45B-AB6B-BA95BCF23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3" y="612275"/>
                <a:ext cx="6976471" cy="369332"/>
              </a:xfrm>
              <a:prstGeom prst="rect">
                <a:avLst/>
              </a:prstGeom>
              <a:blipFill>
                <a:blip r:embed="rId8"/>
                <a:stretch>
                  <a:fillRect l="-909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6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B977C93B-625B-9733-1F03-F9E14A9A2792}"/>
                  </a:ext>
                </a:extLst>
              </p:cNvPr>
              <p:cNvSpPr/>
              <p:nvPr/>
            </p:nvSpPr>
            <p:spPr>
              <a:xfrm>
                <a:off x="995120" y="2326398"/>
                <a:ext cx="7539280" cy="92724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𝐿</m:t>
                                      </m:r>
                                    </m:den>
                                  </m:f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1">
                <a:extLst>
                  <a:ext uri="{FF2B5EF4-FFF2-40B4-BE49-F238E27FC236}">
                    <a16:creationId xmlns:a16="http://schemas.microsoft.com/office/drawing/2014/main" id="{B977C93B-625B-9733-1F03-F9E14A9A2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20" y="2326398"/>
                <a:ext cx="7539280" cy="927242"/>
              </a:xfrm>
              <a:prstGeom prst="rect">
                <a:avLst/>
              </a:prstGeom>
              <a:blipFill>
                <a:blip r:embed="rId2"/>
                <a:stretch>
                  <a:fillRect l="-9091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6924C8F0-2BBD-6B97-AEA7-F00D30A87CC3}"/>
                  </a:ext>
                </a:extLst>
              </p:cNvPr>
              <p:cNvSpPr/>
              <p:nvPr/>
            </p:nvSpPr>
            <p:spPr>
              <a:xfrm>
                <a:off x="995120" y="3465443"/>
                <a:ext cx="6040949" cy="80124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f>
                                        <m:fPr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b="0" i="0" smtClean="0">
                                          <a:latin typeface="Cambria Math" panose="02040503050406030204" pitchFamily="18" charset="0"/>
                                        </a:rPr>
                                        <m:t>in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11">
                <a:extLst>
                  <a:ext uri="{FF2B5EF4-FFF2-40B4-BE49-F238E27FC236}">
                    <a16:creationId xmlns:a16="http://schemas.microsoft.com/office/drawing/2014/main" id="{6924C8F0-2BBD-6B97-AEA7-F00D30A87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20" y="3465443"/>
                <a:ext cx="6040949" cy="801245"/>
              </a:xfrm>
              <a:prstGeom prst="rect">
                <a:avLst/>
              </a:prstGeom>
              <a:blipFill>
                <a:blip r:embed="rId3"/>
                <a:stretch>
                  <a:fillRect t="-157813" r="-6513" b="-2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68226A-6B64-52A3-111E-27FF219A1FAB}"/>
              </a:ext>
            </a:extLst>
          </p:cNvPr>
          <p:cNvSpPr txBox="1"/>
          <p:nvPr/>
        </p:nvSpPr>
        <p:spPr>
          <a:xfrm>
            <a:off x="970046" y="472124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正弦函數是週期函數，上式為零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388E6A-E8BF-AD5B-3CF1-51832A1B9E47}"/>
                  </a:ext>
                </a:extLst>
              </p:cNvPr>
              <p:cNvSpPr txBox="1"/>
              <p:nvPr/>
            </p:nvSpPr>
            <p:spPr>
              <a:xfrm>
                <a:off x="958895" y="195706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388E6A-E8BF-AD5B-3CF1-51832A1B9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95" y="1957066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110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7">
                <a:extLst>
                  <a:ext uri="{FF2B5EF4-FFF2-40B4-BE49-F238E27FC236}">
                    <a16:creationId xmlns:a16="http://schemas.microsoft.com/office/drawing/2014/main" id="{D82D8CB1-6E28-459A-0D84-A72E4BECB1C1}"/>
                  </a:ext>
                </a:extLst>
              </p:cNvPr>
              <p:cNvSpPr txBox="1"/>
              <p:nvPr/>
            </p:nvSpPr>
            <p:spPr bwMode="auto">
              <a:xfrm>
                <a:off x="4572000" y="4494401"/>
                <a:ext cx="2590800" cy="92724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7">
                <a:extLst>
                  <a:ext uri="{FF2B5EF4-FFF2-40B4-BE49-F238E27FC236}">
                    <a16:creationId xmlns:a16="http://schemas.microsoft.com/office/drawing/2014/main" id="{D82D8CB1-6E28-459A-0D84-A72E4BECB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494401"/>
                <a:ext cx="2590800" cy="927242"/>
              </a:xfrm>
              <a:prstGeom prst="rect">
                <a:avLst/>
              </a:prstGeom>
              <a:blipFill>
                <a:blip r:embed="rId5"/>
                <a:stretch>
                  <a:fillRect l="-30882" t="-104054" b="-16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7C94B14A-F339-6E6D-AE0B-F80BAF38467F}"/>
                  </a:ext>
                </a:extLst>
              </p:cNvPr>
              <p:cNvSpPr txBox="1"/>
              <p:nvPr/>
            </p:nvSpPr>
            <p:spPr bwMode="auto">
              <a:xfrm>
                <a:off x="3316303" y="778776"/>
                <a:ext cx="2214592" cy="92724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7">
                <a:extLst>
                  <a:ext uri="{FF2B5EF4-FFF2-40B4-BE49-F238E27FC236}">
                    <a16:creationId xmlns:a16="http://schemas.microsoft.com/office/drawing/2014/main" id="{7C94B14A-F339-6E6D-AE0B-F80BAF384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6303" y="778776"/>
                <a:ext cx="2214592" cy="927242"/>
              </a:xfrm>
              <a:prstGeom prst="rect">
                <a:avLst/>
              </a:prstGeom>
              <a:blipFill>
                <a:blip r:embed="rId6"/>
                <a:stretch>
                  <a:fillRect l="-34857" t="-105405" b="-166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9D4A66D-2AE7-7BE9-B05F-A80A64FA009C}"/>
              </a:ext>
            </a:extLst>
          </p:cNvPr>
          <p:cNvSpPr txBox="1"/>
          <p:nvPr/>
        </p:nvSpPr>
        <p:spPr>
          <a:xfrm>
            <a:off x="995120" y="1066800"/>
            <a:ext cx="25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直接計算推廣的內積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F2470-BFA2-87AA-BE60-0AF67D05FA02}"/>
              </a:ext>
            </a:extLst>
          </p:cNvPr>
          <p:cNvSpPr txBox="1"/>
          <p:nvPr/>
        </p:nvSpPr>
        <p:spPr>
          <a:xfrm>
            <a:off x="6636833" y="304800"/>
            <a:ext cx="144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3E016F-FB1C-76D0-1E8B-57F1C7C60CBE}"/>
              </a:ext>
            </a:extLst>
          </p:cNvPr>
          <p:cNvSpPr txBox="1"/>
          <p:nvPr/>
        </p:nvSpPr>
        <p:spPr>
          <a:xfrm>
            <a:off x="970046" y="5672996"/>
            <a:ext cx="635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算子不同本徵值的本徵函數彼此正交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6672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8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11014</TotalTime>
  <Words>1785</Words>
  <Application>Microsoft Macintosh PowerPoint</Application>
  <PresentationFormat>On-screen Show (4:3)</PresentationFormat>
  <Paragraphs>261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PMingLiU</vt:lpstr>
      <vt:lpstr>Aptos</vt:lpstr>
      <vt:lpstr>Arial</vt:lpstr>
      <vt:lpstr>Calibri</vt:lpstr>
      <vt:lpstr>Cambria Math</vt:lpstr>
      <vt:lpstr>Times New Roman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Chia-Hung Chang</dc:creator>
  <cp:lastModifiedBy>Chia-Hung Vincent Chang</cp:lastModifiedBy>
  <cp:revision>512</cp:revision>
  <cp:lastPrinted>2025-12-03T09:06:53Z</cp:lastPrinted>
  <dcterms:created xsi:type="dcterms:W3CDTF">1601-01-01T00:00:00Z</dcterms:created>
  <dcterms:modified xsi:type="dcterms:W3CDTF">2025-12-22T03:29:15Z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