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7" r:id="rId2"/>
    <p:sldId id="624" r:id="rId3"/>
    <p:sldId id="459" r:id="rId4"/>
    <p:sldId id="460" r:id="rId5"/>
    <p:sldId id="625" r:id="rId6"/>
    <p:sldId id="2000" r:id="rId7"/>
    <p:sldId id="1999" r:id="rId8"/>
    <p:sldId id="2001" r:id="rId9"/>
    <p:sldId id="2024" r:id="rId10"/>
    <p:sldId id="1386" r:id="rId11"/>
    <p:sldId id="1387" r:id="rId12"/>
    <p:sldId id="1389" r:id="rId13"/>
    <p:sldId id="1390" r:id="rId14"/>
    <p:sldId id="1391" r:id="rId15"/>
    <p:sldId id="2003" r:id="rId16"/>
    <p:sldId id="360" r:id="rId17"/>
    <p:sldId id="2025" r:id="rId18"/>
    <p:sldId id="299" r:id="rId19"/>
    <p:sldId id="265" r:id="rId20"/>
    <p:sldId id="2026" r:id="rId21"/>
    <p:sldId id="528" r:id="rId22"/>
    <p:sldId id="2004" r:id="rId23"/>
    <p:sldId id="2005" r:id="rId24"/>
    <p:sldId id="362" r:id="rId25"/>
    <p:sldId id="512" r:id="rId26"/>
    <p:sldId id="275" r:id="rId27"/>
    <p:sldId id="2006" r:id="rId28"/>
    <p:sldId id="274" r:id="rId29"/>
    <p:sldId id="515" r:id="rId30"/>
    <p:sldId id="2007" r:id="rId31"/>
    <p:sldId id="535" r:id="rId32"/>
    <p:sldId id="530" r:id="rId33"/>
    <p:sldId id="276" r:id="rId34"/>
    <p:sldId id="419" r:id="rId35"/>
    <p:sldId id="531" r:id="rId36"/>
    <p:sldId id="339" r:id="rId37"/>
    <p:sldId id="540" r:id="rId38"/>
    <p:sldId id="428" r:id="rId39"/>
    <p:sldId id="2008" r:id="rId40"/>
    <p:sldId id="2009" r:id="rId41"/>
    <p:sldId id="520" r:id="rId42"/>
    <p:sldId id="2010" r:id="rId43"/>
    <p:sldId id="521" r:id="rId44"/>
    <p:sldId id="291" r:id="rId45"/>
    <p:sldId id="533" r:id="rId46"/>
    <p:sldId id="534" r:id="rId47"/>
    <p:sldId id="538" r:id="rId48"/>
    <p:sldId id="2011" r:id="rId49"/>
    <p:sldId id="2012" r:id="rId50"/>
    <p:sldId id="422" r:id="rId51"/>
    <p:sldId id="436" r:id="rId52"/>
    <p:sldId id="418" r:id="rId53"/>
    <p:sldId id="424" r:id="rId54"/>
    <p:sldId id="2028" r:id="rId55"/>
    <p:sldId id="2029" r:id="rId56"/>
    <p:sldId id="2027" r:id="rId57"/>
    <p:sldId id="423" r:id="rId58"/>
    <p:sldId id="522" r:id="rId59"/>
    <p:sldId id="2013" r:id="rId60"/>
    <p:sldId id="440" r:id="rId61"/>
    <p:sldId id="482" r:id="rId62"/>
    <p:sldId id="2002" r:id="rId63"/>
    <p:sldId id="262" r:id="rId64"/>
    <p:sldId id="289" r:id="rId65"/>
    <p:sldId id="303" r:id="rId66"/>
    <p:sldId id="2030" r:id="rId67"/>
    <p:sldId id="2014" r:id="rId68"/>
    <p:sldId id="603" r:id="rId69"/>
    <p:sldId id="548" r:id="rId70"/>
    <p:sldId id="2016" r:id="rId71"/>
    <p:sldId id="636" r:id="rId72"/>
    <p:sldId id="537" r:id="rId73"/>
    <p:sldId id="2015" r:id="rId74"/>
    <p:sldId id="539" r:id="rId75"/>
    <p:sldId id="541" r:id="rId76"/>
    <p:sldId id="542" r:id="rId77"/>
    <p:sldId id="2043" r:id="rId78"/>
    <p:sldId id="2042" r:id="rId79"/>
    <p:sldId id="433" r:id="rId80"/>
    <p:sldId id="381" r:id="rId81"/>
    <p:sldId id="383" r:id="rId82"/>
    <p:sldId id="382" r:id="rId83"/>
    <p:sldId id="384" r:id="rId84"/>
    <p:sldId id="2033" r:id="rId85"/>
    <p:sldId id="443" r:id="rId86"/>
    <p:sldId id="312" r:id="rId87"/>
    <p:sldId id="2017" r:id="rId88"/>
    <p:sldId id="549" r:id="rId89"/>
    <p:sldId id="2018" r:id="rId90"/>
    <p:sldId id="550" r:id="rId91"/>
    <p:sldId id="2019" r:id="rId92"/>
    <p:sldId id="2031" r:id="rId93"/>
    <p:sldId id="2035" r:id="rId94"/>
    <p:sldId id="2032" r:id="rId95"/>
    <p:sldId id="513" r:id="rId96"/>
    <p:sldId id="486" r:id="rId97"/>
    <p:sldId id="627" r:id="rId98"/>
    <p:sldId id="2044" r:id="rId99"/>
    <p:sldId id="504" r:id="rId100"/>
    <p:sldId id="2037" r:id="rId101"/>
    <p:sldId id="2041" r:id="rId102"/>
    <p:sldId id="2045" r:id="rId103"/>
    <p:sldId id="2020" r:id="rId104"/>
    <p:sldId id="2021" r:id="rId105"/>
    <p:sldId id="2023" r:id="rId106"/>
    <p:sldId id="544" r:id="rId107"/>
    <p:sldId id="547" r:id="rId108"/>
    <p:sldId id="2038" r:id="rId109"/>
    <p:sldId id="2039" r:id="rId110"/>
    <p:sldId id="2040" r:id="rId111"/>
    <p:sldId id="387" r:id="rId112"/>
    <p:sldId id="552" r:id="rId113"/>
    <p:sldId id="562" r:id="rId114"/>
    <p:sldId id="388" r:id="rId115"/>
    <p:sldId id="389" r:id="rId116"/>
    <p:sldId id="390" r:id="rId117"/>
    <p:sldId id="391" r:id="rId118"/>
    <p:sldId id="392" r:id="rId119"/>
    <p:sldId id="394" r:id="rId120"/>
    <p:sldId id="395" r:id="rId121"/>
    <p:sldId id="396" r:id="rId122"/>
    <p:sldId id="411" r:id="rId123"/>
    <p:sldId id="333" r:id="rId124"/>
    <p:sldId id="334" r:id="rId125"/>
    <p:sldId id="555" r:id="rId126"/>
    <p:sldId id="434" r:id="rId127"/>
    <p:sldId id="398" r:id="rId128"/>
    <p:sldId id="269" r:id="rId129"/>
    <p:sldId id="417" r:id="rId130"/>
    <p:sldId id="399" r:id="rId131"/>
    <p:sldId id="402" r:id="rId132"/>
    <p:sldId id="561" r:id="rId133"/>
    <p:sldId id="406" r:id="rId134"/>
    <p:sldId id="403" r:id="rId135"/>
    <p:sldId id="404" r:id="rId136"/>
    <p:sldId id="405" r:id="rId137"/>
    <p:sldId id="407" r:id="rId138"/>
    <p:sldId id="370" r:id="rId139"/>
    <p:sldId id="621" r:id="rId140"/>
    <p:sldId id="281" r:id="rId141"/>
    <p:sldId id="623" r:id="rId142"/>
    <p:sldId id="371" r:id="rId143"/>
    <p:sldId id="364" r:id="rId144"/>
    <p:sldId id="365" r:id="rId145"/>
    <p:sldId id="350" r:id="rId146"/>
    <p:sldId id="335" r:id="rId147"/>
    <p:sldId id="431" r:id="rId148"/>
    <p:sldId id="283" r:id="rId149"/>
    <p:sldId id="380" r:id="rId150"/>
    <p:sldId id="367" r:id="rId151"/>
    <p:sldId id="285" r:id="rId152"/>
    <p:sldId id="345" r:id="rId153"/>
    <p:sldId id="366" r:id="rId154"/>
    <p:sldId id="286" r:id="rId155"/>
    <p:sldId id="287" r:id="rId156"/>
    <p:sldId id="553" r:id="rId157"/>
    <p:sldId id="554" r:id="rId158"/>
    <p:sldId id="288" r:id="rId159"/>
    <p:sldId id="347" r:id="rId160"/>
    <p:sldId id="351" r:id="rId161"/>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844FA"/>
    <a:srgbClr val="8137BA"/>
    <a:srgbClr val="9A40E3"/>
    <a:srgbClr val="FFFFCC"/>
    <a:srgbClr val="CCFF99"/>
    <a:srgbClr val="E8E98C"/>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4"/>
    <p:restoredTop sz="94660"/>
  </p:normalViewPr>
  <p:slideViewPr>
    <p:cSldViewPr>
      <p:cViewPr varScale="1">
        <p:scale>
          <a:sx n="128" d="100"/>
          <a:sy n="128" d="100"/>
        </p:scale>
        <p:origin x="10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D22C1-858C-40F2-9CEF-97638D975926}" type="slidenum">
              <a:rPr lang="en-US" altLang="zh-TW"/>
              <a:pPr>
                <a:defRPr/>
              </a:pPr>
              <a:t>‹#›</a:t>
            </a:fld>
            <a:endParaRPr lang="en-US" altLang="zh-TW"/>
          </a:p>
        </p:txBody>
      </p:sp>
    </p:spTree>
    <p:extLst>
      <p:ext uri="{BB962C8B-B14F-4D97-AF65-F5344CB8AC3E}">
        <p14:creationId xmlns:p14="http://schemas.microsoft.com/office/powerpoint/2010/main" val="208717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139333F-DC5F-49A8-A27D-39D427AE7F32}" type="slidenum">
              <a:rPr lang="en-US" altLang="zh-TW"/>
              <a:pPr>
                <a:defRPr/>
              </a:pPr>
              <a:t>‹#›</a:t>
            </a:fld>
            <a:endParaRPr lang="en-US" altLang="zh-TW"/>
          </a:p>
        </p:txBody>
      </p:sp>
    </p:spTree>
    <p:extLst>
      <p:ext uri="{BB962C8B-B14F-4D97-AF65-F5344CB8AC3E}">
        <p14:creationId xmlns:p14="http://schemas.microsoft.com/office/powerpoint/2010/main" val="17162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16BD74-4370-4350-BF05-C16C365BF404}" type="slidenum">
              <a:rPr lang="en-US" altLang="zh-TW"/>
              <a:pPr>
                <a:defRPr/>
              </a:pPr>
              <a:t>‹#›</a:t>
            </a:fld>
            <a:endParaRPr lang="en-US" altLang="zh-TW"/>
          </a:p>
        </p:txBody>
      </p:sp>
    </p:spTree>
    <p:extLst>
      <p:ext uri="{BB962C8B-B14F-4D97-AF65-F5344CB8AC3E}">
        <p14:creationId xmlns:p14="http://schemas.microsoft.com/office/powerpoint/2010/main" val="351355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918178-E5C6-425F-ABE2-C03B06F777C9}" type="slidenum">
              <a:rPr lang="en-US" altLang="zh-TW"/>
              <a:pPr>
                <a:defRPr/>
              </a:pPr>
              <a:t>‹#›</a:t>
            </a:fld>
            <a:endParaRPr lang="en-US" altLang="zh-TW"/>
          </a:p>
        </p:txBody>
      </p:sp>
    </p:spTree>
    <p:extLst>
      <p:ext uri="{BB962C8B-B14F-4D97-AF65-F5344CB8AC3E}">
        <p14:creationId xmlns:p14="http://schemas.microsoft.com/office/powerpoint/2010/main" val="182691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92B7B6-4B28-416C-B531-3F14524982D8}" type="slidenum">
              <a:rPr lang="en-US" altLang="zh-TW"/>
              <a:pPr>
                <a:defRPr/>
              </a:pPr>
              <a:t>‹#›</a:t>
            </a:fld>
            <a:endParaRPr lang="en-US" altLang="zh-TW"/>
          </a:p>
        </p:txBody>
      </p:sp>
    </p:spTree>
    <p:extLst>
      <p:ext uri="{BB962C8B-B14F-4D97-AF65-F5344CB8AC3E}">
        <p14:creationId xmlns:p14="http://schemas.microsoft.com/office/powerpoint/2010/main" val="7582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F355B47-38D7-443B-8E22-B68E29E645DF}" type="slidenum">
              <a:rPr lang="en-US" altLang="zh-TW"/>
              <a:pPr>
                <a:defRPr/>
              </a:pPr>
              <a:t>‹#›</a:t>
            </a:fld>
            <a:endParaRPr lang="en-US" altLang="zh-TW"/>
          </a:p>
        </p:txBody>
      </p:sp>
    </p:spTree>
    <p:extLst>
      <p:ext uri="{BB962C8B-B14F-4D97-AF65-F5344CB8AC3E}">
        <p14:creationId xmlns:p14="http://schemas.microsoft.com/office/powerpoint/2010/main" val="2256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E92DD4B-E796-4828-9B50-0763B70BA994}" type="slidenum">
              <a:rPr lang="en-US" altLang="zh-TW"/>
              <a:pPr>
                <a:defRPr/>
              </a:pPr>
              <a:t>‹#›</a:t>
            </a:fld>
            <a:endParaRPr lang="en-US" altLang="zh-TW"/>
          </a:p>
        </p:txBody>
      </p:sp>
    </p:spTree>
    <p:extLst>
      <p:ext uri="{BB962C8B-B14F-4D97-AF65-F5344CB8AC3E}">
        <p14:creationId xmlns:p14="http://schemas.microsoft.com/office/powerpoint/2010/main" val="7590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C959B896-6B21-468E-BFFE-6871CB089516}" type="slidenum">
              <a:rPr lang="en-US" altLang="zh-TW"/>
              <a:pPr>
                <a:defRPr/>
              </a:pPr>
              <a:t>‹#›</a:t>
            </a:fld>
            <a:endParaRPr lang="en-US" altLang="zh-TW"/>
          </a:p>
        </p:txBody>
      </p:sp>
    </p:spTree>
    <p:extLst>
      <p:ext uri="{BB962C8B-B14F-4D97-AF65-F5344CB8AC3E}">
        <p14:creationId xmlns:p14="http://schemas.microsoft.com/office/powerpoint/2010/main" val="360859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539F449-D3DB-4E48-96FC-673C1D460584}" type="slidenum">
              <a:rPr lang="en-US" altLang="zh-TW"/>
              <a:pPr>
                <a:defRPr/>
              </a:pPr>
              <a:t>‹#›</a:t>
            </a:fld>
            <a:endParaRPr lang="en-US" altLang="zh-TW"/>
          </a:p>
        </p:txBody>
      </p:sp>
    </p:spTree>
    <p:extLst>
      <p:ext uri="{BB962C8B-B14F-4D97-AF65-F5344CB8AC3E}">
        <p14:creationId xmlns:p14="http://schemas.microsoft.com/office/powerpoint/2010/main" val="338149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90728C-9714-4779-9A36-D8229DC316AC}" type="slidenum">
              <a:rPr lang="en-US" altLang="zh-TW"/>
              <a:pPr>
                <a:defRPr/>
              </a:pPr>
              <a:t>‹#›</a:t>
            </a:fld>
            <a:endParaRPr lang="en-US" altLang="zh-TW"/>
          </a:p>
        </p:txBody>
      </p:sp>
    </p:spTree>
    <p:extLst>
      <p:ext uri="{BB962C8B-B14F-4D97-AF65-F5344CB8AC3E}">
        <p14:creationId xmlns:p14="http://schemas.microsoft.com/office/powerpoint/2010/main" val="228463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065F-69DE-4F9F-99E9-87C2C2861346}" type="slidenum">
              <a:rPr lang="en-US" altLang="zh-TW"/>
              <a:pPr>
                <a:defRPr/>
              </a:pPr>
              <a:t>‹#›</a:t>
            </a:fld>
            <a:endParaRPr lang="en-US" altLang="zh-TW"/>
          </a:p>
        </p:txBody>
      </p:sp>
    </p:spTree>
    <p:extLst>
      <p:ext uri="{BB962C8B-B14F-4D97-AF65-F5344CB8AC3E}">
        <p14:creationId xmlns:p14="http://schemas.microsoft.com/office/powerpoint/2010/main" val="7072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i="0" smtClean="0">
                <a:latin typeface="Times New Roman" panose="02020603050405020304" pitchFamily="18" charset="0"/>
              </a:defRPr>
            </a:lvl1pPr>
          </a:lstStyle>
          <a:p>
            <a:pPr>
              <a:defRPr/>
            </a:pPr>
            <a:fld id="{057863CF-9144-4DAD-A8A4-D2DFDFE307F3}"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b="0" i="0">
          <a:solidFill>
            <a:schemeClr val="tx2"/>
          </a:solidFill>
          <a:latin typeface="Times New Roman" panose="02020603050405020304" pitchFamily="18" charset="0"/>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0" i="0">
          <a:solidFill>
            <a:schemeClr val="tx1"/>
          </a:solidFill>
          <a:latin typeface="Times New Roman" panose="02020603050405020304" pitchFamily="18" charset="0"/>
          <a:ea typeface="+mn-ea"/>
          <a:cs typeface="新細明體" charset="0"/>
        </a:defRPr>
      </a:lvl1pPr>
      <a:lvl2pPr marL="742950" indent="-285750" algn="l" rtl="0" eaLnBrk="0" fontAlgn="base" hangingPunct="0">
        <a:spcBef>
          <a:spcPct val="20000"/>
        </a:spcBef>
        <a:spcAft>
          <a:spcPct val="0"/>
        </a:spcAft>
        <a:buChar char="–"/>
        <a:defRPr kumimoji="1" sz="2800" b="0" i="0">
          <a:solidFill>
            <a:schemeClr val="tx1"/>
          </a:solidFill>
          <a:latin typeface="Times New Roman" panose="02020603050405020304" pitchFamily="18" charset="0"/>
          <a:ea typeface="+mn-ea"/>
        </a:defRPr>
      </a:lvl2pPr>
      <a:lvl3pPr marL="1143000" indent="-228600" algn="l" rtl="0" eaLnBrk="0" fontAlgn="base" hangingPunct="0">
        <a:spcBef>
          <a:spcPct val="20000"/>
        </a:spcBef>
        <a:spcAft>
          <a:spcPct val="0"/>
        </a:spcAft>
        <a:buChar char="•"/>
        <a:defRPr kumimoji="1" sz="2400" b="0" i="0">
          <a:solidFill>
            <a:schemeClr val="tx1"/>
          </a:solidFill>
          <a:latin typeface="Times New Roman" panose="02020603050405020304" pitchFamily="18" charset="0"/>
          <a:ea typeface="+mn-ea"/>
        </a:defRPr>
      </a:lvl3pPr>
      <a:lvl4pPr marL="16002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4pPr>
      <a:lvl5pPr marL="20574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101.xml.rels><?xml version="1.0" encoding="UTF-8" standalone="yes"?>
<Relationships xmlns="http://schemas.openxmlformats.org/package/2006/relationships"><Relationship Id="rId3" Type="http://schemas.openxmlformats.org/officeDocument/2006/relationships/image" Target="../media/image252.png"/><Relationship Id="rId7" Type="http://schemas.openxmlformats.org/officeDocument/2006/relationships/image" Target="../media/image256.png"/><Relationship Id="rId2"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0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7.xml"/><Relationship Id="rId5" Type="http://schemas.openxmlformats.org/officeDocument/2006/relationships/image" Target="../media/image260.png"/><Relationship Id="rId4" Type="http://schemas.openxmlformats.org/officeDocument/2006/relationships/image" Target="../media/image259.png"/></Relationships>
</file>

<file path=ppt/slides/_rels/slide103.xml.rels><?xml version="1.0" encoding="UTF-8" standalone="yes"?>
<Relationships xmlns="http://schemas.openxmlformats.org/package/2006/relationships"><Relationship Id="rId8" Type="http://schemas.openxmlformats.org/officeDocument/2006/relationships/image" Target="../media/image1730.png"/><Relationship Id="rId3" Type="http://schemas.openxmlformats.org/officeDocument/2006/relationships/image" Target="../media/image1570.png"/><Relationship Id="rId7" Type="http://schemas.openxmlformats.org/officeDocument/2006/relationships/image" Target="../media/image1691.png"/><Relationship Id="rId2" Type="http://schemas.openxmlformats.org/officeDocument/2006/relationships/image" Target="../media/image1561.png"/><Relationship Id="rId1" Type="http://schemas.openxmlformats.org/officeDocument/2006/relationships/slideLayout" Target="../slideLayouts/slideLayout7.xml"/><Relationship Id="rId6" Type="http://schemas.openxmlformats.org/officeDocument/2006/relationships/image" Target="../media/image1680.png"/><Relationship Id="rId5" Type="http://schemas.openxmlformats.org/officeDocument/2006/relationships/image" Target="../media/image1590.png"/><Relationship Id="rId4" Type="http://schemas.openxmlformats.org/officeDocument/2006/relationships/image" Target="../media/image1580.png"/><Relationship Id="rId9" Type="http://schemas.openxmlformats.org/officeDocument/2006/relationships/image" Target="../media/image1761.png"/></Relationships>
</file>

<file path=ppt/slides/_rels/slide104.xml.rels><?xml version="1.0" encoding="UTF-8" standalone="yes"?>
<Relationships xmlns="http://schemas.openxmlformats.org/package/2006/relationships"><Relationship Id="rId3" Type="http://schemas.openxmlformats.org/officeDocument/2006/relationships/image" Target="../media/image1811.png"/><Relationship Id="rId2" Type="http://schemas.openxmlformats.org/officeDocument/2006/relationships/image" Target="../media/image1600.png"/><Relationship Id="rId1" Type="http://schemas.openxmlformats.org/officeDocument/2006/relationships/slideLayout" Target="../slideLayouts/slideLayout7.xml"/><Relationship Id="rId4" Type="http://schemas.openxmlformats.org/officeDocument/2006/relationships/image" Target="../media/image1820.png"/></Relationships>
</file>

<file path=ppt/slides/_rels/slide105.xml.rels><?xml version="1.0" encoding="UTF-8" standalone="yes"?>
<Relationships xmlns="http://schemas.openxmlformats.org/package/2006/relationships"><Relationship Id="rId8" Type="http://schemas.openxmlformats.org/officeDocument/2006/relationships/image" Target="../media/image1930.png"/><Relationship Id="rId3" Type="http://schemas.openxmlformats.org/officeDocument/2006/relationships/image" Target="../media/image1840.png"/><Relationship Id="rId7" Type="http://schemas.openxmlformats.org/officeDocument/2006/relationships/image" Target="../media/image1920.png"/><Relationship Id="rId2" Type="http://schemas.openxmlformats.org/officeDocument/2006/relationships/image" Target="../media/image1831.png"/><Relationship Id="rId1" Type="http://schemas.openxmlformats.org/officeDocument/2006/relationships/slideLayout" Target="../slideLayouts/slideLayout7.xml"/><Relationship Id="rId6" Type="http://schemas.openxmlformats.org/officeDocument/2006/relationships/image" Target="../media/image1880.png"/><Relationship Id="rId5" Type="http://schemas.openxmlformats.org/officeDocument/2006/relationships/image" Target="../media/image1861.png"/><Relationship Id="rId4" Type="http://schemas.openxmlformats.org/officeDocument/2006/relationships/image" Target="../media/image1850.png"/><Relationship Id="rId9" Type="http://schemas.openxmlformats.org/officeDocument/2006/relationships/image" Target="../media/image194.png"/></Relationships>
</file>

<file path=ppt/slides/_rels/slide106.xml.rels><?xml version="1.0" encoding="UTF-8" standalone="yes"?>
<Relationships xmlns="http://schemas.openxmlformats.org/package/2006/relationships"><Relationship Id="rId13" Type="http://schemas.openxmlformats.org/officeDocument/2006/relationships/image" Target="../media/image1780.png"/><Relationship Id="rId18" Type="http://schemas.openxmlformats.org/officeDocument/2006/relationships/image" Target="../media/image1720.png"/><Relationship Id="rId12" Type="http://schemas.openxmlformats.org/officeDocument/2006/relationships/image" Target="../media/image1810.png"/><Relationship Id="rId17" Type="http://schemas.openxmlformats.org/officeDocument/2006/relationships/image" Target="../media/image1710.png"/><Relationship Id="rId16" Type="http://schemas.openxmlformats.org/officeDocument/2006/relationships/image" Target="../media/image1700.png"/><Relationship Id="rId1" Type="http://schemas.openxmlformats.org/officeDocument/2006/relationships/slideLayout" Target="../slideLayouts/slideLayout7.xml"/><Relationship Id="rId11" Type="http://schemas.openxmlformats.org/officeDocument/2006/relationships/image" Target="../media/image1800.png"/><Relationship Id="rId15" Type="http://schemas.openxmlformats.org/officeDocument/2006/relationships/image" Target="../media/image1690.png"/><Relationship Id="rId14" Type="http://schemas.openxmlformats.org/officeDocument/2006/relationships/image" Target="../media/image1790.png"/></Relationships>
</file>

<file path=ppt/slides/_rels/slide107.xml.rels><?xml version="1.0" encoding="UTF-8" standalone="yes"?>
<Relationships xmlns="http://schemas.openxmlformats.org/package/2006/relationships"><Relationship Id="rId8" Type="http://schemas.openxmlformats.org/officeDocument/2006/relationships/image" Target="../media/image1471.png"/><Relationship Id="rId3" Type="http://schemas.openxmlformats.org/officeDocument/2006/relationships/image" Target="../media/image1420.png"/><Relationship Id="rId7" Type="http://schemas.openxmlformats.org/officeDocument/2006/relationships/image" Target="../media/image1461.png"/><Relationship Id="rId2" Type="http://schemas.openxmlformats.org/officeDocument/2006/relationships/image" Target="../media/image1410.png"/><Relationship Id="rId1" Type="http://schemas.openxmlformats.org/officeDocument/2006/relationships/slideLayout" Target="../slideLayouts/slideLayout7.xml"/><Relationship Id="rId6" Type="http://schemas.openxmlformats.org/officeDocument/2006/relationships/image" Target="../media/image1450.png"/><Relationship Id="rId5" Type="http://schemas.openxmlformats.org/officeDocument/2006/relationships/image" Target="../media/image1440.png"/><Relationship Id="rId4" Type="http://schemas.openxmlformats.org/officeDocument/2006/relationships/image" Target="../media/image143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59.jpeg"/><Relationship Id="rId7" Type="http://schemas.openxmlformats.org/officeDocument/2006/relationships/image" Target="../media/image161.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160.jpeg"/><Relationship Id="rId4" Type="http://schemas.openxmlformats.org/officeDocument/2006/relationships/hyperlink" Target="http://upload.wikimedia.org/wikipedia/commons/5/5b/Faraday-Millikan-Gale-1913.jpg"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7.xml"/><Relationship Id="rId5" Type="http://schemas.openxmlformats.org/officeDocument/2006/relationships/image" Target="../media/image246.jpeg"/><Relationship Id="rId4" Type="http://schemas.openxmlformats.org/officeDocument/2006/relationships/image" Target="../media/image245.jpeg"/></Relationships>
</file>

<file path=ppt/slides/_rels/slide11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hyperlink" Target="http://en.wikipedia.org/wiki/Image:RoyalSociety20040420CopyrightKaihsuTai.jpg" TargetMode="External"/><Relationship Id="rId1" Type="http://schemas.openxmlformats.org/officeDocument/2006/relationships/slideLayout" Target="../slideLayouts/slideLayout7.xml"/><Relationship Id="rId5" Type="http://schemas.openxmlformats.org/officeDocument/2006/relationships/image" Target="../media/image264.jpeg"/><Relationship Id="rId4" Type="http://schemas.openxmlformats.org/officeDocument/2006/relationships/image" Target="../media/image263.jpeg"/></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12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 Id="rId5" Type="http://schemas.openxmlformats.org/officeDocument/2006/relationships/image" Target="../media/image268.jpeg"/><Relationship Id="rId4" Type="http://schemas.openxmlformats.org/officeDocument/2006/relationships/image" Target="../media/image267.png"/></Relationships>
</file>

<file path=ppt/slides/_rels/slide121.xml.rels><?xml version="1.0" encoding="UTF-8" standalone="yes"?>
<Relationships xmlns="http://schemas.openxmlformats.org/package/2006/relationships"><Relationship Id="rId3" Type="http://schemas.openxmlformats.org/officeDocument/2006/relationships/hyperlink" Target="http://upload.wikimedia.org/wikipedia/commons/2/2c/Davy_Humphry_desk_color_Howard.jpg" TargetMode="External"/><Relationship Id="rId7" Type="http://schemas.openxmlformats.org/officeDocument/2006/relationships/image" Target="../media/image161.jpeg"/><Relationship Id="rId2" Type="http://schemas.openxmlformats.org/officeDocument/2006/relationships/image" Target="../media/image264.jpeg"/><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270.png"/><Relationship Id="rId4" Type="http://schemas.openxmlformats.org/officeDocument/2006/relationships/image" Target="../media/image269.jpeg"/></Relationships>
</file>

<file path=ppt/slides/_rels/slide122.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image" Target="../media/image271.jpeg"/><Relationship Id="rId1" Type="http://schemas.openxmlformats.org/officeDocument/2006/relationships/slideLayout" Target="../slideLayouts/slideLayout7.xml"/><Relationship Id="rId4" Type="http://schemas.openxmlformats.org/officeDocument/2006/relationships/image" Target="../media/image273.jpeg"/></Relationships>
</file>

<file path=ppt/slides/_rels/slide123.xml.rels><?xml version="1.0" encoding="UTF-8" standalone="yes"?>
<Relationships xmlns="http://schemas.openxmlformats.org/package/2006/relationships"><Relationship Id="rId8" Type="http://schemas.openxmlformats.org/officeDocument/2006/relationships/image" Target="../media/image275.wmf"/><Relationship Id="rId13" Type="http://schemas.openxmlformats.org/officeDocument/2006/relationships/oleObject" Target="../embeddings/oleObject6.bin"/><Relationship Id="rId3" Type="http://schemas.openxmlformats.org/officeDocument/2006/relationships/oleObject" Target="../embeddings/oleObject3.bin"/><Relationship Id="rId7" Type="http://schemas.openxmlformats.org/officeDocument/2006/relationships/oleObject" Target="../embeddings/oleObject4.bin"/><Relationship Id="rId12" Type="http://schemas.openxmlformats.org/officeDocument/2006/relationships/image" Target="../media/image278.jpeg"/><Relationship Id="rId2" Type="http://schemas.openxmlformats.org/officeDocument/2006/relationships/image" Target="../media/image140.jpeg"/><Relationship Id="rId16" Type="http://schemas.openxmlformats.org/officeDocument/2006/relationships/image" Target="../media/image1230.png"/><Relationship Id="rId1" Type="http://schemas.openxmlformats.org/officeDocument/2006/relationships/slideLayout" Target="../slideLayouts/slideLayout7.xml"/><Relationship Id="rId6" Type="http://schemas.openxmlformats.org/officeDocument/2006/relationships/image" Target="../media/image1111.png"/><Relationship Id="rId11" Type="http://schemas.openxmlformats.org/officeDocument/2006/relationships/image" Target="../media/image277.jpeg"/><Relationship Id="rId15" Type="http://schemas.openxmlformats.org/officeDocument/2006/relationships/image" Target="../media/image280.wmf"/><Relationship Id="rId10" Type="http://schemas.openxmlformats.org/officeDocument/2006/relationships/image" Target="../media/image276.wmf"/><Relationship Id="rId4" Type="http://schemas.openxmlformats.org/officeDocument/2006/relationships/image" Target="../media/image274.wmf"/><Relationship Id="rId9" Type="http://schemas.openxmlformats.org/officeDocument/2006/relationships/oleObject" Target="../embeddings/oleObject5.bin"/><Relationship Id="rId14" Type="http://schemas.openxmlformats.org/officeDocument/2006/relationships/image" Target="../media/image279.wmf"/></Relationships>
</file>

<file path=ppt/slides/_rels/slide124.xml.rels><?xml version="1.0" encoding="UTF-8" standalone="yes"?>
<Relationships xmlns="http://schemas.openxmlformats.org/package/2006/relationships"><Relationship Id="rId8" Type="http://schemas.openxmlformats.org/officeDocument/2006/relationships/image" Target="../media/image284.jpeg"/><Relationship Id="rId3" Type="http://schemas.openxmlformats.org/officeDocument/2006/relationships/image" Target="../media/image198.jpeg"/><Relationship Id="rId7" Type="http://schemas.openxmlformats.org/officeDocument/2006/relationships/image" Target="../media/image283.png"/><Relationship Id="rId2" Type="http://schemas.openxmlformats.org/officeDocument/2006/relationships/image" Target="../media/image277.jpeg"/><Relationship Id="rId1" Type="http://schemas.openxmlformats.org/officeDocument/2006/relationships/slideLayout" Target="../slideLayouts/slideLayout7.xml"/><Relationship Id="rId6" Type="http://schemas.openxmlformats.org/officeDocument/2006/relationships/image" Target="../media/image282.jpeg"/><Relationship Id="rId11" Type="http://schemas.openxmlformats.org/officeDocument/2006/relationships/image" Target="../media/image280.wmf"/><Relationship Id="rId5" Type="http://schemas.openxmlformats.org/officeDocument/2006/relationships/hyperlink" Target="http://upload.wikimedia.org/wikipedia/commons/8/8d/Jean_baptiste_biot.jpg" TargetMode="External"/><Relationship Id="rId10" Type="http://schemas.openxmlformats.org/officeDocument/2006/relationships/oleObject" Target="../embeddings/oleObject6.bin"/><Relationship Id="rId4" Type="http://schemas.openxmlformats.org/officeDocument/2006/relationships/image" Target="../media/image281.png"/><Relationship Id="rId9" Type="http://schemas.openxmlformats.org/officeDocument/2006/relationships/image" Target="../media/image285.jpeg"/></Relationships>
</file>

<file path=ppt/slides/_rels/slide125.xml.rels><?xml version="1.0" encoding="UTF-8" standalone="yes"?>
<Relationships xmlns="http://schemas.openxmlformats.org/package/2006/relationships"><Relationship Id="rId3" Type="http://schemas.openxmlformats.org/officeDocument/2006/relationships/image" Target="../media/image287.tiff"/><Relationship Id="rId2" Type="http://schemas.openxmlformats.org/officeDocument/2006/relationships/image" Target="../media/image286.tif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hyperlink" Target="http://upload.wikimedia.org/wikipedia/commons/5/5b/Faraday-Millikan-Gale-1913.jpg" TargetMode="External"/><Relationship Id="rId2" Type="http://schemas.openxmlformats.org/officeDocument/2006/relationships/image" Target="../media/image292.png"/><Relationship Id="rId1" Type="http://schemas.openxmlformats.org/officeDocument/2006/relationships/slideLayout" Target="../slideLayouts/slideLayout7.xml"/><Relationship Id="rId4" Type="http://schemas.openxmlformats.org/officeDocument/2006/relationships/image" Target="../media/image160.jpe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3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7.xml"/><Relationship Id="rId5" Type="http://schemas.openxmlformats.org/officeDocument/2006/relationships/image" Target="../media/image295.jpeg"/><Relationship Id="rId4" Type="http://schemas.openxmlformats.org/officeDocument/2006/relationships/image" Target="../media/image291.jpg"/></Relationships>
</file>

<file path=ppt/slides/_rels/slide131.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98.jp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305.tiff"/><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186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206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2090.png"/><Relationship Id="rId2" Type="http://schemas.openxmlformats.org/officeDocument/2006/relationships/image" Target="../media/image2080.png"/><Relationship Id="rId1" Type="http://schemas.openxmlformats.org/officeDocument/2006/relationships/slideLayout" Target="../slideLayouts/slideLayout7.xml"/><Relationship Id="rId4" Type="http://schemas.openxmlformats.org/officeDocument/2006/relationships/image" Target="../media/image307.jpeg"/></Relationships>
</file>

<file path=ppt/slides/_rels/slide143.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1.jpeg"/><Relationship Id="rId1" Type="http://schemas.openxmlformats.org/officeDocument/2006/relationships/slideLayout" Target="../slideLayouts/slideLayout7.xml"/><Relationship Id="rId6" Type="http://schemas.openxmlformats.org/officeDocument/2006/relationships/image" Target="../media/image2160.png"/><Relationship Id="rId5" Type="http://schemas.openxmlformats.org/officeDocument/2006/relationships/image" Target="../media/image2130.png"/><Relationship Id="rId4" Type="http://schemas.openxmlformats.org/officeDocument/2006/relationships/image" Target="../media/image2120.png"/></Relationships>
</file>

<file path=ppt/slides/_rels/slide144.xml.rels><?xml version="1.0" encoding="UTF-8" standalone="yes"?>
<Relationships xmlns="http://schemas.openxmlformats.org/package/2006/relationships"><Relationship Id="rId8" Type="http://schemas.openxmlformats.org/officeDocument/2006/relationships/image" Target="../media/image2330.png"/><Relationship Id="rId3" Type="http://schemas.openxmlformats.org/officeDocument/2006/relationships/image" Target="../media/image2180.png"/><Relationship Id="rId7" Type="http://schemas.openxmlformats.org/officeDocument/2006/relationships/image" Target="../media/image2320.png"/><Relationship Id="rId2" Type="http://schemas.openxmlformats.org/officeDocument/2006/relationships/image" Target="../media/image309.jpeg"/><Relationship Id="rId1" Type="http://schemas.openxmlformats.org/officeDocument/2006/relationships/slideLayout" Target="../slideLayouts/slideLayout7.xml"/><Relationship Id="rId6" Type="http://schemas.openxmlformats.org/officeDocument/2006/relationships/image" Target="../media/image2300.png"/><Relationship Id="rId11" Type="http://schemas.openxmlformats.org/officeDocument/2006/relationships/image" Target="../media/image307.jpeg"/><Relationship Id="rId5" Type="http://schemas.openxmlformats.org/officeDocument/2006/relationships/image" Target="../media/image310.jpeg"/><Relationship Id="rId10" Type="http://schemas.openxmlformats.org/officeDocument/2006/relationships/image" Target="../media/image2350.png"/><Relationship Id="rId4" Type="http://schemas.openxmlformats.org/officeDocument/2006/relationships/image" Target="../media/image2210.png"/><Relationship Id="rId9" Type="http://schemas.openxmlformats.org/officeDocument/2006/relationships/image" Target="../media/image2340.png"/></Relationships>
</file>

<file path=ppt/slides/_rels/slide145.xml.rels><?xml version="1.0" encoding="UTF-8" standalone="yes"?>
<Relationships xmlns="http://schemas.openxmlformats.org/package/2006/relationships"><Relationship Id="rId8" Type="http://schemas.openxmlformats.org/officeDocument/2006/relationships/image" Target="../media/image310.jpeg"/><Relationship Id="rId3" Type="http://schemas.openxmlformats.org/officeDocument/2006/relationships/image" Target="../media/image237.png"/><Relationship Id="rId7" Type="http://schemas.openxmlformats.org/officeDocument/2006/relationships/image" Target="../media/image2420.png"/><Relationship Id="rId2" Type="http://schemas.openxmlformats.org/officeDocument/2006/relationships/image" Target="../media/image2360.png"/><Relationship Id="rId1" Type="http://schemas.openxmlformats.org/officeDocument/2006/relationships/slideLayout" Target="../slideLayouts/slideLayout7.xml"/><Relationship Id="rId6" Type="http://schemas.openxmlformats.org/officeDocument/2006/relationships/image" Target="../media/image2410.png"/><Relationship Id="rId5" Type="http://schemas.openxmlformats.org/officeDocument/2006/relationships/image" Target="../media/image2390.png"/><Relationship Id="rId10" Type="http://schemas.openxmlformats.org/officeDocument/2006/relationships/image" Target="../media/image2440.png"/><Relationship Id="rId4" Type="http://schemas.openxmlformats.org/officeDocument/2006/relationships/image" Target="../media/image311.jpeg"/><Relationship Id="rId9" Type="http://schemas.openxmlformats.org/officeDocument/2006/relationships/image" Target="../media/image2430.png"/></Relationships>
</file>

<file path=ppt/slides/_rels/slide146.xml.rels><?xml version="1.0" encoding="UTF-8" standalone="yes"?>
<Relationships xmlns="http://schemas.openxmlformats.org/package/2006/relationships"><Relationship Id="rId3" Type="http://schemas.openxmlformats.org/officeDocument/2006/relationships/image" Target="../media/image2580.png"/><Relationship Id="rId2" Type="http://schemas.openxmlformats.org/officeDocument/2006/relationships/image" Target="../media/image312.jpeg"/><Relationship Id="rId1" Type="http://schemas.openxmlformats.org/officeDocument/2006/relationships/slideLayout" Target="../slideLayouts/slideLayout7.xml"/><Relationship Id="rId6" Type="http://schemas.openxmlformats.org/officeDocument/2006/relationships/image" Target="../media/image2610.png"/><Relationship Id="rId5" Type="http://schemas.openxmlformats.org/officeDocument/2006/relationships/image" Target="../media/image2600.png"/><Relationship Id="rId4" Type="http://schemas.openxmlformats.org/officeDocument/2006/relationships/image" Target="../media/image2590.png"/></Relationships>
</file>

<file path=ppt/slides/_rels/slide14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7.xml"/><Relationship Id="rId5" Type="http://schemas.openxmlformats.org/officeDocument/2006/relationships/image" Target="../media/image2650.png"/><Relationship Id="rId4" Type="http://schemas.openxmlformats.org/officeDocument/2006/relationships/image" Target="../media/image264.png"/></Relationships>
</file>

<file path=ppt/slides/_rels/slide148.xml.rels><?xml version="1.0" encoding="UTF-8" standalone="yes"?>
<Relationships xmlns="http://schemas.openxmlformats.org/package/2006/relationships"><Relationship Id="rId3" Type="http://schemas.openxmlformats.org/officeDocument/2006/relationships/image" Target="../media/image2660.png"/><Relationship Id="rId2" Type="http://schemas.openxmlformats.org/officeDocument/2006/relationships/image" Target="../media/image307.jpeg"/><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2680.png"/><Relationship Id="rId4" Type="http://schemas.openxmlformats.org/officeDocument/2006/relationships/image" Target="../media/image315.jpeg"/></Relationships>
</file>

<file path=ppt/slides/_rels/slide149.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21.wmf"/><Relationship Id="rId3" Type="http://schemas.openxmlformats.org/officeDocument/2006/relationships/image" Target="../media/image316.jpeg"/><Relationship Id="rId7" Type="http://schemas.openxmlformats.org/officeDocument/2006/relationships/image" Target="../media/image318.wmf"/><Relationship Id="rId12" Type="http://schemas.openxmlformats.org/officeDocument/2006/relationships/oleObject" Target="../embeddings/oleObject11.bin"/><Relationship Id="rId2" Type="http://schemas.openxmlformats.org/officeDocument/2006/relationships/image" Target="../media/image271.png"/><Relationship Id="rId1" Type="http://schemas.openxmlformats.org/officeDocument/2006/relationships/slideLayout" Target="../slideLayouts/slideLayout7.xml"/><Relationship Id="rId6" Type="http://schemas.openxmlformats.org/officeDocument/2006/relationships/oleObject" Target="../embeddings/oleObject8.bin"/><Relationship Id="rId11" Type="http://schemas.openxmlformats.org/officeDocument/2006/relationships/image" Target="../media/image320.wmf"/><Relationship Id="rId5" Type="http://schemas.openxmlformats.org/officeDocument/2006/relationships/image" Target="../media/image317.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319.wmf"/><Relationship Id="rId14" Type="http://schemas.openxmlformats.org/officeDocument/2006/relationships/image" Target="../media/image2780.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0.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image" Target="../media/image2790.png"/><Relationship Id="rId1" Type="http://schemas.openxmlformats.org/officeDocument/2006/relationships/slideLayout" Target="../slideLayouts/slideLayout7.xml"/><Relationship Id="rId5" Type="http://schemas.openxmlformats.org/officeDocument/2006/relationships/image" Target="../media/image282.png"/><Relationship Id="rId4" Type="http://schemas.openxmlformats.org/officeDocument/2006/relationships/image" Target="../media/image2810.png"/></Relationships>
</file>

<file path=ppt/slides/_rels/slide151.xml.rels><?xml version="1.0" encoding="UTF-8" standalone="yes"?>
<Relationships xmlns="http://schemas.openxmlformats.org/package/2006/relationships"><Relationship Id="rId3" Type="http://schemas.openxmlformats.org/officeDocument/2006/relationships/image" Target="../media/image2830.png"/><Relationship Id="rId2" Type="http://schemas.openxmlformats.org/officeDocument/2006/relationships/image" Target="../media/image315.jpeg"/><Relationship Id="rId1" Type="http://schemas.openxmlformats.org/officeDocument/2006/relationships/slideLayout" Target="../slideLayouts/slideLayout7.xml"/><Relationship Id="rId5" Type="http://schemas.openxmlformats.org/officeDocument/2006/relationships/image" Target="../media/image285.png"/><Relationship Id="rId4" Type="http://schemas.openxmlformats.org/officeDocument/2006/relationships/image" Target="../media/image284.png"/></Relationships>
</file>

<file path=ppt/slides/_rels/slide15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22.jpeg"/><Relationship Id="rId1" Type="http://schemas.openxmlformats.org/officeDocument/2006/relationships/slideLayout" Target="../slideLayouts/slideLayout7.xml"/><Relationship Id="rId4" Type="http://schemas.openxmlformats.org/officeDocument/2006/relationships/image" Target="../media/image289.png"/></Relationships>
</file>

<file path=ppt/slides/_rels/slide154.xml.rels><?xml version="1.0" encoding="UTF-8" standalone="yes"?>
<Relationships xmlns="http://schemas.openxmlformats.org/package/2006/relationships"><Relationship Id="rId8" Type="http://schemas.openxmlformats.org/officeDocument/2006/relationships/image" Target="../media/image2960.png"/><Relationship Id="rId3" Type="http://schemas.openxmlformats.org/officeDocument/2006/relationships/image" Target="../media/image323.jpeg"/><Relationship Id="rId7" Type="http://schemas.openxmlformats.org/officeDocument/2006/relationships/image" Target="../media/image295.png"/><Relationship Id="rId2" Type="http://schemas.openxmlformats.org/officeDocument/2006/relationships/image" Target="../media/image322.jpeg"/><Relationship Id="rId1" Type="http://schemas.openxmlformats.org/officeDocument/2006/relationships/slideLayout" Target="../slideLayouts/slideLayout7.xml"/><Relationship Id="rId6" Type="http://schemas.openxmlformats.org/officeDocument/2006/relationships/image" Target="../media/image2940.png"/><Relationship Id="rId5" Type="http://schemas.openxmlformats.org/officeDocument/2006/relationships/image" Target="../media/image2930.png"/><Relationship Id="rId4" Type="http://schemas.openxmlformats.org/officeDocument/2006/relationships/image" Target="../media/image324.jpeg"/></Relationships>
</file>

<file path=ppt/slides/_rels/slide15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325.jpg"/><Relationship Id="rId1" Type="http://schemas.openxmlformats.org/officeDocument/2006/relationships/slideLayout" Target="../slideLayouts/slideLayout7.xml"/><Relationship Id="rId4" Type="http://schemas.openxmlformats.org/officeDocument/2006/relationships/image" Target="../media/image301.png"/></Relationships>
</file>

<file path=ppt/slides/_rels/slide15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3040.png"/><Relationship Id="rId2" Type="http://schemas.openxmlformats.org/officeDocument/2006/relationships/image" Target="../media/image326.jpeg"/><Relationship Id="rId1" Type="http://schemas.openxmlformats.org/officeDocument/2006/relationships/slideLayout" Target="../slideLayouts/slideLayout7.xml"/><Relationship Id="rId4" Type="http://schemas.openxmlformats.org/officeDocument/2006/relationships/image" Target="../media/image3050.png"/></Relationships>
</file>

<file path=ppt/slides/_rels/slide15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jpeg"/><Relationship Id="rId1" Type="http://schemas.openxmlformats.org/officeDocument/2006/relationships/slideLayout" Target="../slideLayouts/slideLayout7.xml"/><Relationship Id="rId4" Type="http://schemas.openxmlformats.org/officeDocument/2006/relationships/image" Target="../media/image329.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16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311.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11.png"/><Relationship Id="rId7" Type="http://schemas.openxmlformats.org/officeDocument/2006/relationships/image" Target="../media/image98.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1.png"/></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29.jpeg"/><Relationship Id="rId1" Type="http://schemas.openxmlformats.org/officeDocument/2006/relationships/slideLayout" Target="../slideLayouts/slideLayout7.xml"/><Relationship Id="rId11" Type="http://schemas.openxmlformats.org/officeDocument/2006/relationships/image" Target="NULL"/><Relationship Id="rId10" Type="http://schemas.openxmlformats.org/officeDocument/2006/relationships/image" Target="NULL"/><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3.png"/><Relationship Id="rId5" Type="http://schemas.openxmlformats.org/officeDocument/2006/relationships/image" Target="../media/image74.png"/><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34.jpe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6.wmf"/><Relationship Id="rId11" Type="http://schemas.openxmlformats.org/officeDocument/2006/relationships/image" Target="NULL"/><Relationship Id="rId5" Type="http://schemas.openxmlformats.org/officeDocument/2006/relationships/oleObject" Target="../embeddings/oleObject1.bin"/><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68.png"/><Relationship Id="rId7" Type="http://schemas.openxmlformats.org/officeDocument/2006/relationships/image" Target="../media/image35.jpe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36.wmf"/></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9.jpeg"/><Relationship Id="rId7" Type="http://schemas.openxmlformats.org/officeDocument/2006/relationships/image" Target="NULL"/><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NULL"/><Relationship Id="rId4" Type="http://schemas.openxmlformats.org/officeDocument/2006/relationships/image" Target="NUL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69.jpeg"/><Relationship Id="rId1" Type="http://schemas.openxmlformats.org/officeDocument/2006/relationships/slideLayout" Target="../slideLayouts/slideLayout7.xml"/><Relationship Id="rId11"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oleObject" Target="../embeddings/oleObject2.bin"/><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NULL"/><Relationship Id="rId15" Type="http://schemas.openxmlformats.org/officeDocument/2006/relationships/image" Target="../media/image79.svg"/><Relationship Id="rId10" Type="http://schemas.openxmlformats.org/officeDocument/2006/relationships/image" Target="../media/image77.wmf"/><Relationship Id="rId4" Type="http://schemas.openxmlformats.org/officeDocument/2006/relationships/image" Target="../media/image76.wmf"/><Relationship Id="rId9" Type="http://schemas.openxmlformats.org/officeDocument/2006/relationships/image" Target="../media/image68.jpeg"/><Relationship Id="rId1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7" Type="http://schemas.openxmlformats.org/officeDocument/2006/relationships/image" Target="../media/image76.wmf"/><Relationship Id="rId12" Type="http://schemas.openxmlformats.org/officeDocument/2006/relationships/image" Target="NULL"/><Relationship Id="rId2" Type="http://schemas.openxmlformats.org/officeDocument/2006/relationships/image" Target="../media/image75.jpeg"/><Relationship Id="rId16" Type="http://schemas.openxmlformats.org/officeDocument/2006/relationships/image" Target="../media/image79.sv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media/image7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80.jpeg"/></Relationships>
</file>

<file path=ppt/slides/_rels/slide3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81.jpeg"/><Relationship Id="rId1" Type="http://schemas.openxmlformats.org/officeDocument/2006/relationships/slideLayout" Target="../slideLayouts/slideLayout7.xml"/><Relationship Id="rId15" Type="http://schemas.openxmlformats.org/officeDocument/2006/relationships/image" Target="NULL"/><Relationship Id="rId4" Type="http://schemas.openxmlformats.org/officeDocument/2006/relationships/image" Target="../media/image96.png"/><Relationship Id="rId14" Type="http://schemas.openxmlformats.org/officeDocument/2006/relationships/image" Target="NULL"/></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NULL"/></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4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81.jpeg"/><Relationship Id="rId12" Type="http://schemas.openxmlformats.org/officeDocument/2006/relationships/image" Target="../media/image108.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0" Type="http://schemas.openxmlformats.org/officeDocument/2006/relationships/image" Target="../media/image106.png"/><Relationship Id="rId4" Type="http://schemas.openxmlformats.org/officeDocument/2006/relationships/image" Target="../media/image101.png"/><Relationship Id="rId9" Type="http://schemas.openxmlformats.org/officeDocument/2006/relationships/image" Target="../media/image105.png"/></Relationships>
</file>

<file path=ppt/slides/_rels/slide45.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1070.png"/><Relationship Id="rId3" Type="http://schemas.openxmlformats.org/officeDocument/2006/relationships/image" Target="../media/image1030.png"/><Relationship Id="rId7" Type="http://schemas.openxmlformats.org/officeDocument/2006/relationships/image" Target="../media/image1060.png"/><Relationship Id="rId2" Type="http://schemas.openxmlformats.org/officeDocument/2006/relationships/image" Target="../media/image1020.png"/><Relationship Id="rId1" Type="http://schemas.openxmlformats.org/officeDocument/2006/relationships/slideLayout" Target="../slideLayouts/slideLayout7.xml"/><Relationship Id="rId6" Type="http://schemas.openxmlformats.org/officeDocument/2006/relationships/image" Target="../media/image1050.png"/><Relationship Id="rId5" Type="http://schemas.openxmlformats.org/officeDocument/2006/relationships/image" Target="../media/image1040.png"/><Relationship Id="rId10" Type="http://schemas.openxmlformats.org/officeDocument/2006/relationships/image" Target="../media/image1091.png"/><Relationship Id="rId4" Type="http://schemas.openxmlformats.org/officeDocument/2006/relationships/image" Target="NULL"/><Relationship Id="rId9" Type="http://schemas.openxmlformats.org/officeDocument/2006/relationships/image" Target="../media/image1080.png"/></Relationships>
</file>

<file path=ppt/slides/_rels/slide4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4" Type="http://schemas.openxmlformats.org/officeDocument/2006/relationships/image" Target="../media/image93.tiff"/></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15.png"/><Relationship Id="rId2" Type="http://schemas.openxmlformats.org/officeDocument/2006/relationships/image" Target="NULL"/><Relationship Id="rId16" Type="http://schemas.openxmlformats.org/officeDocument/2006/relationships/image" Target="../media/image119.png"/><Relationship Id="rId1" Type="http://schemas.openxmlformats.org/officeDocument/2006/relationships/slideLayout" Target="../slideLayouts/slideLayout7.xml"/><Relationship Id="rId11" Type="http://schemas.openxmlformats.org/officeDocument/2006/relationships/image" Target="../media/image81.jpeg"/><Relationship Id="rId15" Type="http://schemas.openxmlformats.org/officeDocument/2006/relationships/image" Target="../media/image118.png"/><Relationship Id="rId10" Type="http://schemas.openxmlformats.org/officeDocument/2006/relationships/image" Target="../media/image114.png"/><Relationship Id="rId9" Type="http://schemas.openxmlformats.org/officeDocument/2006/relationships/image" Target="../media/image113.png"/><Relationship Id="rId14" Type="http://schemas.openxmlformats.org/officeDocument/2006/relationships/image" Target="../media/image117.png"/></Relationships>
</file>

<file path=ppt/slides/_rels/slide5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2.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10.jpeg"/><Relationship Id="rId3" Type="http://schemas.openxmlformats.org/officeDocument/2006/relationships/image" Target="NULL"/><Relationship Id="rId7" Type="http://schemas.openxmlformats.org/officeDocument/2006/relationships/image" Target="../media/image121.png"/><Relationship Id="rId12" Type="http://schemas.openxmlformats.org/officeDocument/2006/relationships/hyperlink" Target="http://en.wikipedia.org/wiki/File:Leonhard_Euler_2.jpg" TargetMode="Externa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123.png"/><Relationship Id="rId14" Type="http://schemas.openxmlformats.org/officeDocument/2006/relationships/image" Target="NULL"/></Relationships>
</file>

<file path=ppt/slides/_rels/slide5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image" Target="../media/image81.jpeg"/><Relationship Id="rId12" Type="http://schemas.openxmlformats.org/officeDocument/2006/relationships/image" Target="../media/image134.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3.png"/><Relationship Id="rId5" Type="http://schemas.openxmlformats.org/officeDocument/2006/relationships/image" Target="../media/image128.png"/><Relationship Id="rId10" Type="http://schemas.openxmlformats.org/officeDocument/2006/relationships/image" Target="../media/image132.png"/><Relationship Id="rId4" Type="http://schemas.openxmlformats.org/officeDocument/2006/relationships/image" Target="../media/image127.png"/><Relationship Id="rId9"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RWikXFITeL8" TargetMode="External"/><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www.youtube.com/watch?v=RWikXFITeL8" TargetMode="Externa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www.youtube.com/watch?v=92My966SY-Q"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png"/><Relationship Id="rId7" Type="http://schemas.openxmlformats.org/officeDocument/2006/relationships/image" Target="../media/image81.jpeg"/><Relationship Id="rId12" Type="http://schemas.openxmlformats.org/officeDocument/2006/relationships/image" Target="../media/image148.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7.png"/><Relationship Id="rId5" Type="http://schemas.openxmlformats.org/officeDocument/2006/relationships/image" Target="../media/image142.png"/><Relationship Id="rId10" Type="http://schemas.openxmlformats.org/officeDocument/2006/relationships/image" Target="../media/image146.png"/><Relationship Id="rId4" Type="http://schemas.openxmlformats.org/officeDocument/2006/relationships/image" Target="../media/image141.png"/><Relationship Id="rId9" Type="http://schemas.openxmlformats.org/officeDocument/2006/relationships/image" Target="../media/image145.png"/></Relationships>
</file>

<file path=ppt/slides/_rels/slide5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81.jpeg"/><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8.jpg"/></Relationships>
</file>

<file path=ppt/slides/_rels/slide6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400.png"/><Relationship Id="rId4" Type="http://schemas.openxmlformats.org/officeDocument/2006/relationships/image" Target="../media/image310.png"/></Relationships>
</file>

<file path=ppt/slides/_rels/slide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9" Type="http://schemas.openxmlformats.org/officeDocument/2006/relationships/image" Target="../media/image141.jpeg"/></Relationships>
</file>

<file path=ppt/slides/_rels/slide6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141.jpeg"/><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s>
</file>

<file path=ppt/slides/_rels/slide6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64.png"/><Relationship Id="rId4" Type="http://schemas.openxmlformats.org/officeDocument/2006/relationships/image" Target="../media/image163.png"/></Relationships>
</file>

<file path=ppt/slides/_rels/slide6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58.png"/><Relationship Id="rId7" Type="http://schemas.openxmlformats.org/officeDocument/2006/relationships/image" Target="../media/image166.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65.png"/><Relationship Id="rId5" Type="http://schemas.openxmlformats.org/officeDocument/2006/relationships/image" Target="../media/image160.png"/><Relationship Id="rId4" Type="http://schemas.openxmlformats.org/officeDocument/2006/relationships/image" Target="../media/image15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image" Target="../media/image27.png"/></Relationships>
</file>

<file path=ppt/slides/_rels/slide7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png"/><Relationship Id="rId10" Type="http://schemas.openxmlformats.org/officeDocument/2006/relationships/image" Target="../media/image175.png"/><Relationship Id="rId4" Type="http://schemas.openxmlformats.org/officeDocument/2006/relationships/image" Target="../media/image169.png"/><Relationship Id="rId9" Type="http://schemas.openxmlformats.org/officeDocument/2006/relationships/image" Target="../media/image174.png"/></Relationships>
</file>

<file path=ppt/slides/_rels/slide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55.pn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72.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92.png"/><Relationship Id="rId3" Type="http://schemas.openxmlformats.org/officeDocument/2006/relationships/image" Target="../media/image182.png"/><Relationship Id="rId7" Type="http://schemas.openxmlformats.org/officeDocument/2006/relationships/image" Target="../media/image186.png"/><Relationship Id="rId12" Type="http://schemas.openxmlformats.org/officeDocument/2006/relationships/image" Target="../media/image191.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png"/><Relationship Id="rId5" Type="http://schemas.openxmlformats.org/officeDocument/2006/relationships/image" Target="../media/image156.png"/><Relationship Id="rId10" Type="http://schemas.openxmlformats.org/officeDocument/2006/relationships/image" Target="../media/image189.png"/><Relationship Id="rId4" Type="http://schemas.openxmlformats.org/officeDocument/2006/relationships/image" Target="../media/image183.png"/><Relationship Id="rId9" Type="http://schemas.openxmlformats.org/officeDocument/2006/relationships/image" Target="../media/image188.png"/></Relationships>
</file>

<file path=ppt/slides/_rels/slide73.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240.png"/><Relationship Id="rId5" Type="http://schemas.openxmlformats.org/officeDocument/2006/relationships/image" Target="../media/image1231.png"/><Relationship Id="rId4" Type="http://schemas.openxmlformats.org/officeDocument/2006/relationships/image" Target="../media/image1241.png"/></Relationships>
</file>

<file path=ppt/slides/_rels/slide74.xml.rels><?xml version="1.0" encoding="UTF-8" standalone="yes"?>
<Relationships xmlns="http://schemas.openxmlformats.org/package/2006/relationships"><Relationship Id="rId3" Type="http://schemas.openxmlformats.org/officeDocument/2006/relationships/image" Target="../media/image1260.png"/><Relationship Id="rId7" Type="http://schemas.openxmlformats.org/officeDocument/2006/relationships/image" Target="../media/image158.emf"/><Relationship Id="rId2" Type="http://schemas.openxmlformats.org/officeDocument/2006/relationships/image" Target="../media/image1250.png"/><Relationship Id="rId1" Type="http://schemas.openxmlformats.org/officeDocument/2006/relationships/slideLayout" Target="../slideLayouts/slideLayout7.xml"/><Relationship Id="rId6" Type="http://schemas.openxmlformats.org/officeDocument/2006/relationships/image" Target="../media/image1290.png"/><Relationship Id="rId5" Type="http://schemas.openxmlformats.org/officeDocument/2006/relationships/image" Target="../media/image1280.png"/><Relationship Id="rId4" Type="http://schemas.openxmlformats.org/officeDocument/2006/relationships/image" Target="../media/image1100.png"/></Relationships>
</file>

<file path=ppt/slides/_rels/slide7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7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500.png"/><Relationship Id="rId1" Type="http://schemas.openxmlformats.org/officeDocument/2006/relationships/slideLayout" Target="../slideLayouts/slideLayout7.xml"/><Relationship Id="rId5" Type="http://schemas.openxmlformats.org/officeDocument/2006/relationships/image" Target="../media/image1530.png"/><Relationship Id="rId4" Type="http://schemas.openxmlformats.org/officeDocument/2006/relationships/image" Target="../media/image1520.png"/></Relationships>
</file>

<file path=ppt/slides/_rels/slide7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59.jpeg"/><Relationship Id="rId7" Type="http://schemas.openxmlformats.org/officeDocument/2006/relationships/image" Target="../media/image161.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160.jpeg"/><Relationship Id="rId4" Type="http://schemas.openxmlformats.org/officeDocument/2006/relationships/hyperlink" Target="http://upload.wikimedia.org/wikipedia/commons/5/5b/Faraday-Millikan-Gale-1913.jp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311.png"/></Relationships>
</file>

<file path=ppt/slides/_rels/slide79.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194.jpeg"/><Relationship Id="rId2"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image" Target="../media/image213.png"/><Relationship Id="rId4" Type="http://schemas.openxmlformats.org/officeDocument/2006/relationships/image" Target="../media/image193.png"/><Relationship Id="rId9" Type="http://schemas.openxmlformats.org/officeDocument/2006/relationships/image" Target="../media/image212.pn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30.png"/><Relationship Id="rId7"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jpe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image" Target="../media/image407.png"/><Relationship Id="rId13" Type="http://schemas.openxmlformats.org/officeDocument/2006/relationships/image" Target="../media/image413.png"/><Relationship Id="rId3" Type="http://schemas.openxmlformats.org/officeDocument/2006/relationships/image" Target="../media/image403.png"/><Relationship Id="rId7" Type="http://schemas.openxmlformats.org/officeDocument/2006/relationships/image" Target="../media/image406.png"/><Relationship Id="rId12" Type="http://schemas.openxmlformats.org/officeDocument/2006/relationships/image" Target="../media/image412.png"/><Relationship Id="rId2" Type="http://schemas.openxmlformats.org/officeDocument/2006/relationships/image" Target="../media/image195.jpeg"/><Relationship Id="rId16" Type="http://schemas.openxmlformats.org/officeDocument/2006/relationships/image" Target="../media/image416.png"/><Relationship Id="rId1" Type="http://schemas.openxmlformats.org/officeDocument/2006/relationships/slideLayout" Target="../slideLayouts/slideLayout7.xml"/><Relationship Id="rId6" Type="http://schemas.openxmlformats.org/officeDocument/2006/relationships/image" Target="../media/image405.png"/><Relationship Id="rId11" Type="http://schemas.openxmlformats.org/officeDocument/2006/relationships/image" Target="../media/image411.png"/><Relationship Id="rId5" Type="http://schemas.openxmlformats.org/officeDocument/2006/relationships/image" Target="../media/image404.png"/><Relationship Id="rId15" Type="http://schemas.openxmlformats.org/officeDocument/2006/relationships/image" Target="../media/image415.png"/><Relationship Id="rId10" Type="http://schemas.openxmlformats.org/officeDocument/2006/relationships/image" Target="../media/image409.png"/><Relationship Id="rId4" Type="http://schemas.openxmlformats.org/officeDocument/2006/relationships/image" Target="../media/image1470.png"/><Relationship Id="rId9" Type="http://schemas.openxmlformats.org/officeDocument/2006/relationships/image" Target="../media/image408.png"/><Relationship Id="rId14" Type="http://schemas.openxmlformats.org/officeDocument/2006/relationships/image" Target="../media/image414.png"/></Relationships>
</file>

<file path=ppt/slides/_rels/slide8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4.jpeg"/><Relationship Id="rId1" Type="http://schemas.openxmlformats.org/officeDocument/2006/relationships/slideLayout" Target="../slideLayouts/slideLayout7.xml"/><Relationship Id="rId6" Type="http://schemas.openxmlformats.org/officeDocument/2006/relationships/image" Target="../media/image421.png"/><Relationship Id="rId5" Type="http://schemas.openxmlformats.org/officeDocument/2006/relationships/image" Target="../media/image419.png"/><Relationship Id="rId4" Type="http://schemas.openxmlformats.org/officeDocument/2006/relationships/image" Target="../media/image418.png"/></Relationships>
</file>

<file path=ppt/slides/_rels/slide82.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slideLayout" Target="../slideLayouts/slideLayout7.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image" Target="../media/image424.png"/></Relationships>
</file>

<file path=ppt/slides/_rels/slide83.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7.xml"/><Relationship Id="rId4" Type="http://schemas.openxmlformats.org/officeDocument/2006/relationships/image" Target="../media/image429.png"/></Relationships>
</file>

<file path=ppt/slides/_rels/slide8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7.png"/><Relationship Id="rId1" Type="http://schemas.openxmlformats.org/officeDocument/2006/relationships/slideLayout" Target="../slideLayouts/slideLayout7.xml"/><Relationship Id="rId4" Type="http://schemas.openxmlformats.org/officeDocument/2006/relationships/image" Target="../media/image214.png"/></Relationships>
</file>

<file path=ppt/slides/_rels/slide85.xml.rels><?xml version="1.0" encoding="UTF-8" standalone="yes"?>
<Relationships xmlns="http://schemas.openxmlformats.org/package/2006/relationships"><Relationship Id="rId8" Type="http://schemas.openxmlformats.org/officeDocument/2006/relationships/image" Target="../media/image1801.png"/><Relationship Id="rId3" Type="http://schemas.openxmlformats.org/officeDocument/2006/relationships/image" Target="../media/image1711.png"/><Relationship Id="rId7" Type="http://schemas.openxmlformats.org/officeDocument/2006/relationships/image" Target="../media/image1782.png"/><Relationship Id="rId2" Type="http://schemas.openxmlformats.org/officeDocument/2006/relationships/image" Target="../media/image1702.png"/><Relationship Id="rId1" Type="http://schemas.openxmlformats.org/officeDocument/2006/relationships/slideLayout" Target="../slideLayouts/slideLayout7.xml"/><Relationship Id="rId6" Type="http://schemas.openxmlformats.org/officeDocument/2006/relationships/image" Target="../media/image1760.png"/><Relationship Id="rId5" Type="http://schemas.openxmlformats.org/officeDocument/2006/relationships/image" Target="../media/image1750.png"/><Relationship Id="rId4" Type="http://schemas.openxmlformats.org/officeDocument/2006/relationships/image" Target="../media/image1722.png"/><Relationship Id="rId9" Type="http://schemas.openxmlformats.org/officeDocument/2006/relationships/image" Target="../media/image1830.png"/></Relationships>
</file>

<file path=ppt/slides/_rels/slide86.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image" Target="../media/image197.jpeg"/><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198.jpeg"/><Relationship Id="rId4" Type="http://schemas.openxmlformats.org/officeDocument/2006/relationships/image" Target="../media/image217.png"/></Relationships>
</file>

<file path=ppt/slides/_rels/slide87.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1390.pn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1380.png"/><Relationship Id="rId5" Type="http://schemas.openxmlformats.org/officeDocument/2006/relationships/image" Target="../media/image1370.png"/><Relationship Id="rId4" Type="http://schemas.openxmlformats.org/officeDocument/2006/relationships/image" Target="../media/image1361.png"/></Relationships>
</file>

<file path=ppt/slides/_rels/slide88.xml.rels><?xml version="1.0" encoding="UTF-8" standalone="yes"?>
<Relationships xmlns="http://schemas.openxmlformats.org/package/2006/relationships"><Relationship Id="rId8" Type="http://schemas.openxmlformats.org/officeDocument/2006/relationships/image" Target="../media/image1431.png"/><Relationship Id="rId13" Type="http://schemas.openxmlformats.org/officeDocument/2006/relationships/image" Target="../media/image1480.png"/><Relationship Id="rId3" Type="http://schemas.openxmlformats.org/officeDocument/2006/relationships/image" Target="../media/image199.jpeg"/><Relationship Id="rId7" Type="http://schemas.openxmlformats.org/officeDocument/2006/relationships/image" Target="../media/image1421.png"/><Relationship Id="rId12" Type="http://schemas.openxmlformats.org/officeDocument/2006/relationships/image" Target="../media/image1350.png"/><Relationship Id="rId2" Type="http://schemas.openxmlformats.org/officeDocument/2006/relationships/image" Target="../media/image200.jpeg"/><Relationship Id="rId1" Type="http://schemas.openxmlformats.org/officeDocument/2006/relationships/slideLayout" Target="../slideLayouts/slideLayout7.xml"/><Relationship Id="rId6" Type="http://schemas.openxmlformats.org/officeDocument/2006/relationships/image" Target="../media/image1413.png"/><Relationship Id="rId11" Type="http://schemas.openxmlformats.org/officeDocument/2006/relationships/image" Target="../media/image1462.png"/><Relationship Id="rId5" Type="http://schemas.openxmlformats.org/officeDocument/2006/relationships/image" Target="../media/image1400.png"/><Relationship Id="rId15" Type="http://schemas.openxmlformats.org/officeDocument/2006/relationships/image" Target="../media/image1551.png"/><Relationship Id="rId10" Type="http://schemas.openxmlformats.org/officeDocument/2006/relationships/image" Target="../media/image1451.png"/><Relationship Id="rId4" Type="http://schemas.openxmlformats.org/officeDocument/2006/relationships/image" Target="../media/image1351.png"/><Relationship Id="rId9" Type="http://schemas.openxmlformats.org/officeDocument/2006/relationships/image" Target="../media/image1441.png"/><Relationship Id="rId14" Type="http://schemas.openxmlformats.org/officeDocument/2006/relationships/image" Target="../media/image1492.png"/></Relationships>
</file>

<file path=ppt/slides/_rels/slide8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800.png"/><Relationship Id="rId5" Type="http://schemas.openxmlformats.org/officeDocument/2006/relationships/image" Target="../media/image1721.png"/><Relationship Id="rId4" Type="http://schemas.openxmlformats.org/officeDocument/2006/relationships/image" Target="../media/image1712.pn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81.png"/><Relationship Id="rId7" Type="http://schemas.openxmlformats.org/officeDocument/2006/relationships/image" Target="../media/image1411.png"/><Relationship Id="rId2" Type="http://schemas.openxmlformats.org/officeDocument/2006/relationships/image" Target="../media/image1300.png"/><Relationship Id="rId1" Type="http://schemas.openxmlformats.org/officeDocument/2006/relationships/slideLayout" Target="../slideLayouts/slideLayout7.xml"/><Relationship Id="rId6" Type="http://schemas.openxmlformats.org/officeDocument/2006/relationships/image" Target="../media/image1701.png"/><Relationship Id="rId5" Type="http://schemas.openxmlformats.org/officeDocument/2006/relationships/image" Target="../media/image1550.png"/><Relationship Id="rId4" Type="http://schemas.openxmlformats.org/officeDocument/2006/relationships/image" Target="../media/image1491.png"/></Relationships>
</file>

<file path=ppt/slides/_rels/slide9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1371.png"/><Relationship Id="rId1" Type="http://schemas.openxmlformats.org/officeDocument/2006/relationships/slideLayout" Target="../slideLayouts/slideLayout7.xml"/><Relationship Id="rId4" Type="http://schemas.openxmlformats.org/officeDocument/2006/relationships/image" Target="../media/image224.png"/></Relationships>
</file>

<file path=ppt/slides/_rels/slide9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7.xml"/><Relationship Id="rId5" Type="http://schemas.openxmlformats.org/officeDocument/2006/relationships/image" Target="../media/image228.png"/><Relationship Id="rId4" Type="http://schemas.openxmlformats.org/officeDocument/2006/relationships/image" Target="../media/image227.png"/></Relationships>
</file>

<file path=ppt/slides/_rels/slide93.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30.png"/><Relationship Id="rId7" Type="http://schemas.openxmlformats.org/officeDocument/2006/relationships/image" Target="../media/image1782.png"/><Relationship Id="rId2"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1760.png"/><Relationship Id="rId5" Type="http://schemas.openxmlformats.org/officeDocument/2006/relationships/image" Target="../media/image1750.png"/><Relationship Id="rId4" Type="http://schemas.openxmlformats.org/officeDocument/2006/relationships/image" Target="../media/image1722.png"/><Relationship Id="rId9" Type="http://schemas.openxmlformats.org/officeDocument/2006/relationships/image" Target="../media/image232.png"/></Relationships>
</file>

<file path=ppt/slides/_rels/slide94.xml.rels><?xml version="1.0" encoding="UTF-8" standalone="yes"?>
<Relationships xmlns="http://schemas.openxmlformats.org/package/2006/relationships"><Relationship Id="rId8" Type="http://schemas.openxmlformats.org/officeDocument/2006/relationships/image" Target="../media/image1730.png"/><Relationship Id="rId3" Type="http://schemas.openxmlformats.org/officeDocument/2006/relationships/image" Target="../media/image1570.png"/><Relationship Id="rId7" Type="http://schemas.openxmlformats.org/officeDocument/2006/relationships/image" Target="../media/image1691.png"/><Relationship Id="rId2" Type="http://schemas.openxmlformats.org/officeDocument/2006/relationships/image" Target="../media/image1561.png"/><Relationship Id="rId1" Type="http://schemas.openxmlformats.org/officeDocument/2006/relationships/slideLayout" Target="../slideLayouts/slideLayout7.xml"/><Relationship Id="rId6" Type="http://schemas.openxmlformats.org/officeDocument/2006/relationships/image" Target="../media/image1680.png"/><Relationship Id="rId5" Type="http://schemas.openxmlformats.org/officeDocument/2006/relationships/image" Target="../media/image1590.png"/><Relationship Id="rId4" Type="http://schemas.openxmlformats.org/officeDocument/2006/relationships/image" Target="../media/image1580.png"/><Relationship Id="rId9" Type="http://schemas.openxmlformats.org/officeDocument/2006/relationships/image" Target="../media/image1761.png"/></Relationships>
</file>

<file path=ppt/slides/_rels/slide95.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15.png"/><Relationship Id="rId1" Type="http://schemas.openxmlformats.org/officeDocument/2006/relationships/slideLayout" Target="../slideLayouts/slideLayout7.xml"/><Relationship Id="rId5" Type="http://schemas.openxmlformats.org/officeDocument/2006/relationships/image" Target="../media/image218.png"/><Relationship Id="rId4" Type="http://schemas.openxmlformats.org/officeDocument/2006/relationships/image" Target="../media/image235.png"/></Relationships>
</file>

<file path=ppt/slides/_rels/slide9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851.png"/><Relationship Id="rId1" Type="http://schemas.openxmlformats.org/officeDocument/2006/relationships/slideLayout" Target="../slideLayouts/slideLayout7.xml"/><Relationship Id="rId5" Type="http://schemas.openxmlformats.org/officeDocument/2006/relationships/image" Target="../media/image239.png"/><Relationship Id="rId4" Type="http://schemas.openxmlformats.org/officeDocument/2006/relationships/image" Target="../media/image221.png"/></Relationships>
</file>

<file path=ppt/slides/_rels/slide97.xml.rels><?xml version="1.0" encoding="UTF-8" standalone="yes"?>
<Relationships xmlns="http://schemas.openxmlformats.org/package/2006/relationships"><Relationship Id="rId8" Type="http://schemas.openxmlformats.org/officeDocument/2006/relationships/image" Target="../media/image222.jpeg"/><Relationship Id="rId7" Type="http://schemas.openxmlformats.org/officeDocument/2006/relationships/image" Target="../media/image850.png"/><Relationship Id="rId12" Type="http://schemas.openxmlformats.org/officeDocument/2006/relationships/image" Target="../media/image236.png"/><Relationship Id="rId1" Type="http://schemas.openxmlformats.org/officeDocument/2006/relationships/slideLayout" Target="../slideLayouts/slideLayout7.xml"/><Relationship Id="rId6" Type="http://schemas.openxmlformats.org/officeDocument/2006/relationships/image" Target="../media/image840.png"/><Relationship Id="rId11" Type="http://schemas.openxmlformats.org/officeDocument/2006/relationships/image" Target="../media/image215.png"/><Relationship Id="rId5" Type="http://schemas.openxmlformats.org/officeDocument/2006/relationships/image" Target="../media/image802.png"/><Relationship Id="rId10" Type="http://schemas.openxmlformats.org/officeDocument/2006/relationships/image" Target="../media/image890.png"/><Relationship Id="rId4" Type="http://schemas.openxmlformats.org/officeDocument/2006/relationships/image" Target="../media/image791.png"/><Relationship Id="rId9" Type="http://schemas.openxmlformats.org/officeDocument/2006/relationships/image" Target="../media/image233.png"/></Relationships>
</file>

<file path=ppt/slides/_rels/slide9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43.png"/><Relationship Id="rId1" Type="http://schemas.openxmlformats.org/officeDocument/2006/relationships/slideLayout" Target="../slideLayouts/slideLayout7.xml"/><Relationship Id="rId5" Type="http://schemas.openxmlformats.org/officeDocument/2006/relationships/image" Target="../media/image244.png"/><Relationship Id="rId4" Type="http://schemas.openxmlformats.org/officeDocument/2006/relationships/image" Target="../media/image215.png"/></Relationships>
</file>

<file path=ppt/slides/_rels/slide9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80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F28E205-B8E6-7E49-B01A-4CFC9DC70447}"/>
              </a:ext>
            </a:extLst>
          </p:cNvPr>
          <p:cNvSpPr txBox="1"/>
          <p:nvPr/>
        </p:nvSpPr>
        <p:spPr>
          <a:xfrm>
            <a:off x="4114800" y="2819400"/>
            <a:ext cx="914400"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Vector</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30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58372" name="Rectangle 9"/>
          <p:cNvSpPr>
            <a:spLocks noChangeArrowheads="1"/>
          </p:cNvSpPr>
          <p:nvPr/>
        </p:nvSpPr>
        <p:spPr bwMode="auto">
          <a:xfrm>
            <a:off x="0"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58373" name="Rectangle 1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58374" name="Rectangle 1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p:sp>
        <p:nvSpPr>
          <p:cNvPr id="58375" name="Rectangle 16"/>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58376" name="Text Box 20"/>
              <p:cNvSpPr txBox="1">
                <a:spLocks noChangeArrowheads="1"/>
              </p:cNvSpPr>
              <p:nvPr/>
            </p:nvSpPr>
            <p:spPr bwMode="auto">
              <a:xfrm>
                <a:off x="1752600" y="1509936"/>
                <a:ext cx="545955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spcBef>
                    <a:spcPct val="50000"/>
                  </a:spcBef>
                </a:pPr>
                <a:r>
                  <a:rPr lang="zh-TW" altLang="en-US" sz="1800" dirty="0"/>
                  <a:t>若將座標軸旋轉</a:t>
                </a:r>
                <a14:m>
                  <m:oMath xmlns:m="http://schemas.openxmlformats.org/officeDocument/2006/math">
                    <m:r>
                      <a:rPr lang="el-GR" altLang="zh-TW" sz="1800" i="1" dirty="0" smtClean="0">
                        <a:latin typeface="Cambria Math" panose="02040503050406030204" pitchFamily="18" charset="0"/>
                        <a:cs typeface="Times New Roman" pitchFamily="18" charset="0"/>
                      </a:rPr>
                      <m:t>𝜃</m:t>
                    </m:r>
                  </m:oMath>
                </a14:m>
                <a:r>
                  <a:rPr lang="zh-TW" altLang="en-US" sz="1800" dirty="0"/>
                  <a:t>角，可得到一組新的座標軸。</a:t>
                </a:r>
              </a:p>
            </p:txBody>
          </p:sp>
        </mc:Choice>
        <mc:Fallback xmlns="">
          <p:sp>
            <p:nvSpPr>
              <p:cNvPr id="58376" name="Text Box 20"/>
              <p:cNvSpPr txBox="1">
                <a:spLocks noRot="1" noChangeAspect="1" noMove="1" noResize="1" noEditPoints="1" noAdjustHandles="1" noChangeArrowheads="1" noChangeShapeType="1" noTextEdit="1"/>
              </p:cNvSpPr>
              <p:nvPr/>
            </p:nvSpPr>
            <p:spPr bwMode="auto">
              <a:xfrm>
                <a:off x="1752600" y="1509936"/>
                <a:ext cx="5459554" cy="369332"/>
              </a:xfrm>
              <a:prstGeom prst="rect">
                <a:avLst/>
              </a:prstGeom>
              <a:blipFill>
                <a:blip r:embed="rId2"/>
                <a:stretch>
                  <a:fillRect l="-1163"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0" name="Picture 2" descr="http://xmipp.cnb.csic.es/NewXmipp/Web_Site/public_html/NewXmipp/Lib/XmippData/Extra_Docs/euler_defini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53" y="2140710"/>
            <a:ext cx="3078367" cy="27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8446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740F5-9BB4-F027-C834-1EA8408E956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BFF72332-7DFB-AEAF-BB3A-4B7A56008BF0}"/>
                  </a:ext>
                </a:extLst>
              </p:cNvPr>
              <p:cNvSpPr txBox="1"/>
              <p:nvPr/>
            </p:nvSpPr>
            <p:spPr>
              <a:xfrm>
                <a:off x="4526173" y="1966724"/>
                <a:ext cx="1003095" cy="40466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a:ea typeface="Cambria Math"/>
                        </a:rPr>
                        <m:t>𝑉</m:t>
                      </m:r>
                    </m:oMath>
                  </m:oMathPara>
                </a14:m>
                <a:endParaRPr lang="zh-TW" altLang="en-US" dirty="0"/>
              </a:p>
            </p:txBody>
          </p:sp>
        </mc:Choice>
        <mc:Fallback xmlns="">
          <p:sp>
            <p:nvSpPr>
              <p:cNvPr id="6" name="文字方塊 8">
                <a:extLst>
                  <a:ext uri="{FF2B5EF4-FFF2-40B4-BE49-F238E27FC236}">
                    <a16:creationId xmlns:a16="http://schemas.microsoft.com/office/drawing/2014/main" id="{BFF72332-7DFB-AEAF-BB3A-4B7A56008BF0}"/>
                  </a:ext>
                </a:extLst>
              </p:cNvPr>
              <p:cNvSpPr txBox="1">
                <a:spLocks noRot="1" noChangeAspect="1" noMove="1" noResize="1" noEditPoints="1" noAdjustHandles="1" noChangeArrowheads="1" noChangeShapeType="1" noTextEdit="1"/>
              </p:cNvSpPr>
              <p:nvPr/>
            </p:nvSpPr>
            <p:spPr>
              <a:xfrm>
                <a:off x="4526173" y="1966724"/>
                <a:ext cx="1003095" cy="40466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F5572903-BEC5-DB62-A1DD-9E364704A637}"/>
                  </a:ext>
                </a:extLst>
              </p:cNvPr>
              <p:cNvSpPr txBox="1"/>
              <p:nvPr/>
            </p:nvSpPr>
            <p:spPr>
              <a:xfrm>
                <a:off x="857772" y="3429000"/>
                <a:ext cx="6253024" cy="404791"/>
              </a:xfrm>
              <a:prstGeom prst="rect">
                <a:avLst/>
              </a:prstGeom>
              <a:noFill/>
            </p:spPr>
            <p:txBody>
              <a:bodyPr wrap="square" rtlCol="0">
                <a:spAutoFit/>
              </a:bodyPr>
              <a:lstStyle/>
              <a:p>
                <a:r>
                  <a:rPr lang="zh-TW" altLang="en-US" dirty="0"/>
                  <a:t>可以證明，若任一向量場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𝐺</m:t>
                        </m:r>
                      </m:e>
                    </m:acc>
                  </m:oMath>
                </a14:m>
                <a:r>
                  <a:rPr lang="zh-TW" altLang="en-US" dirty="0"/>
                  <a:t>，只要是放射狀，漩度為零：</a:t>
                </a:r>
              </a:p>
            </p:txBody>
          </p:sp>
        </mc:Choice>
        <mc:Fallback xmlns="">
          <p:sp>
            <p:nvSpPr>
              <p:cNvPr id="7" name="文字方塊 1">
                <a:extLst>
                  <a:ext uri="{FF2B5EF4-FFF2-40B4-BE49-F238E27FC236}">
                    <a16:creationId xmlns:a16="http://schemas.microsoft.com/office/drawing/2014/main" id="{F5572903-BEC5-DB62-A1DD-9E364704A637}"/>
                  </a:ext>
                </a:extLst>
              </p:cNvPr>
              <p:cNvSpPr txBox="1">
                <a:spLocks noRot="1" noChangeAspect="1" noMove="1" noResize="1" noEditPoints="1" noAdjustHandles="1" noChangeArrowheads="1" noChangeShapeType="1" noTextEdit="1"/>
              </p:cNvSpPr>
              <p:nvPr/>
            </p:nvSpPr>
            <p:spPr>
              <a:xfrm>
                <a:off x="857772" y="3429000"/>
                <a:ext cx="6253024" cy="404791"/>
              </a:xfrm>
              <a:prstGeom prst="rect">
                <a:avLst/>
              </a:prstGeom>
              <a:blipFill>
                <a:blip r:embed="rId3"/>
                <a:stretch>
                  <a:fillRect l="-811" t="-15625"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5">
                <a:extLst>
                  <a:ext uri="{FF2B5EF4-FFF2-40B4-BE49-F238E27FC236}">
                    <a16:creationId xmlns:a16="http://schemas.microsoft.com/office/drawing/2014/main" id="{85E91604-1869-2910-00C5-6FF476398176}"/>
                  </a:ext>
                </a:extLst>
              </p:cNvPr>
              <p:cNvSpPr txBox="1"/>
              <p:nvPr/>
            </p:nvSpPr>
            <p:spPr>
              <a:xfrm>
                <a:off x="6248400" y="4293433"/>
                <a:ext cx="1016239"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𝐺</m:t>
                          </m:r>
                        </m:e>
                      </m:acc>
                      <m:r>
                        <a:rPr lang="en-US" altLang="zh-TW" b="0" i="1" smtClean="0">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zh-TW" altLang="en-US" i="1" smtClean="0">
                          <a:latin typeface="Cambria Math"/>
                          <a:ea typeface="Cambria Math"/>
                        </a:rPr>
                        <m:t>𝜙</m:t>
                      </m:r>
                    </m:oMath>
                  </m:oMathPara>
                </a14:m>
                <a:endParaRPr lang="zh-TW" altLang="en-US" dirty="0"/>
              </a:p>
            </p:txBody>
          </p:sp>
        </mc:Choice>
        <mc:Fallback xmlns="">
          <p:sp>
            <p:nvSpPr>
              <p:cNvPr id="8" name="文字方塊 15">
                <a:extLst>
                  <a:ext uri="{FF2B5EF4-FFF2-40B4-BE49-F238E27FC236}">
                    <a16:creationId xmlns:a16="http://schemas.microsoft.com/office/drawing/2014/main" id="{85E91604-1869-2910-00C5-6FF476398176}"/>
                  </a:ext>
                </a:extLst>
              </p:cNvPr>
              <p:cNvSpPr txBox="1">
                <a:spLocks noRot="1" noChangeAspect="1" noMove="1" noResize="1" noEditPoints="1" noAdjustHandles="1" noChangeArrowheads="1" noChangeShapeType="1" noTextEdit="1"/>
              </p:cNvSpPr>
              <p:nvPr/>
            </p:nvSpPr>
            <p:spPr>
              <a:xfrm>
                <a:off x="6248400" y="4293433"/>
                <a:ext cx="1016239" cy="404791"/>
              </a:xfrm>
              <a:prstGeom prst="rect">
                <a:avLst/>
              </a:prstGeom>
              <a:blipFill>
                <a:blip r:embed="rId4"/>
                <a:stretch>
                  <a:fillRect t="-8824" b="-88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6">
                <a:extLst>
                  <a:ext uri="{FF2B5EF4-FFF2-40B4-BE49-F238E27FC236}">
                    <a16:creationId xmlns:a16="http://schemas.microsoft.com/office/drawing/2014/main" id="{AD0CD9B0-2700-032B-C878-898B7E08F34A}"/>
                  </a:ext>
                </a:extLst>
              </p:cNvPr>
              <p:cNvSpPr txBox="1"/>
              <p:nvPr/>
            </p:nvSpPr>
            <p:spPr>
              <a:xfrm>
                <a:off x="881933" y="4283770"/>
                <a:ext cx="5493183" cy="404791"/>
              </a:xfrm>
              <a:prstGeom prst="rect">
                <a:avLst/>
              </a:prstGeom>
              <a:noFill/>
            </p:spPr>
            <p:txBody>
              <a:bodyPr wrap="square" rtlCol="0">
                <a:spAutoFit/>
              </a:bodyPr>
              <a:lstStyle/>
              <a:p>
                <a:r>
                  <a:rPr lang="zh-TW" altLang="en-US" dirty="0"/>
                  <a:t>此一向量場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𝐺</m:t>
                        </m:r>
                      </m:e>
                    </m:acc>
                  </m:oMath>
                </a14:m>
                <a:r>
                  <a:rPr lang="zh-TW" altLang="en-US" dirty="0"/>
                  <a:t>就一定可以寫成一個純量場</a:t>
                </a:r>
                <a14:m>
                  <m:oMath xmlns:m="http://schemas.openxmlformats.org/officeDocument/2006/math">
                    <m:r>
                      <a:rPr lang="zh-TW" altLang="en-US" i="1">
                        <a:latin typeface="Cambria Math"/>
                        <a:ea typeface="Cambria Math"/>
                      </a:rPr>
                      <m:t>𝜙</m:t>
                    </m:r>
                  </m:oMath>
                </a14:m>
                <a:r>
                  <a:rPr lang="zh-TW" altLang="en-US" dirty="0"/>
                  <a:t>的梯度：</a:t>
                </a:r>
              </a:p>
            </p:txBody>
          </p:sp>
        </mc:Choice>
        <mc:Fallback xmlns="">
          <p:sp>
            <p:nvSpPr>
              <p:cNvPr id="9" name="文字方塊 16">
                <a:extLst>
                  <a:ext uri="{FF2B5EF4-FFF2-40B4-BE49-F238E27FC236}">
                    <a16:creationId xmlns:a16="http://schemas.microsoft.com/office/drawing/2014/main" id="{AD0CD9B0-2700-032B-C878-898B7E08F34A}"/>
                  </a:ext>
                </a:extLst>
              </p:cNvPr>
              <p:cNvSpPr txBox="1">
                <a:spLocks noRot="1" noChangeAspect="1" noMove="1" noResize="1" noEditPoints="1" noAdjustHandles="1" noChangeArrowheads="1" noChangeShapeType="1" noTextEdit="1"/>
              </p:cNvSpPr>
              <p:nvPr/>
            </p:nvSpPr>
            <p:spPr>
              <a:xfrm>
                <a:off x="881933" y="4283770"/>
                <a:ext cx="5493183" cy="404791"/>
              </a:xfrm>
              <a:prstGeom prst="rect">
                <a:avLst/>
              </a:prstGeom>
              <a:blipFill>
                <a:blip r:embed="rId5"/>
                <a:stretch>
                  <a:fillRect l="-922" t="-12121" b="-2121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D80CAC7-CE4F-A274-423D-BF8A2060BC97}"/>
              </a:ext>
            </a:extLst>
          </p:cNvPr>
          <p:cNvSpPr txBox="1"/>
          <p:nvPr/>
        </p:nvSpPr>
        <p:spPr>
          <a:xfrm>
            <a:off x="2286000" y="1981200"/>
            <a:ext cx="2240173" cy="369332"/>
          </a:xfrm>
          <a:prstGeom prst="rect">
            <a:avLst/>
          </a:prstGeom>
          <a:noFill/>
        </p:spPr>
        <p:txBody>
          <a:bodyPr wrap="square" rtlCol="0">
            <a:spAutoFit/>
          </a:bodyPr>
          <a:lstStyle/>
          <a:p>
            <a:r>
              <a:rPr lang="zh-TW" altLang="en-US" dirty="0"/>
              <a:t>電場是電位的梯度：</a:t>
            </a:r>
            <a:endParaRPr lang="en-TW" dirty="0"/>
          </a:p>
        </p:txBody>
      </p:sp>
      <mc:AlternateContent xmlns:mc="http://schemas.openxmlformats.org/markup-compatibility/2006" xmlns:a14="http://schemas.microsoft.com/office/drawing/2010/main">
        <mc:Choice Requires="a14">
          <p:sp>
            <p:nvSpPr>
              <p:cNvPr id="14" name="矩形 18">
                <a:extLst>
                  <a:ext uri="{FF2B5EF4-FFF2-40B4-BE49-F238E27FC236}">
                    <a16:creationId xmlns:a16="http://schemas.microsoft.com/office/drawing/2014/main" id="{579688D0-55E0-4B08-6D18-EC5F5117A697}"/>
                  </a:ext>
                </a:extLst>
              </p:cNvPr>
              <p:cNvSpPr/>
              <p:nvPr/>
            </p:nvSpPr>
            <p:spPr>
              <a:xfrm>
                <a:off x="1072140" y="1958338"/>
                <a:ext cx="1144865" cy="40466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1" smtClean="0">
                          <a:latin typeface="Cambria Math" panose="02040503050406030204" pitchFamily="18" charset="0"/>
                          <a:ea typeface="Cambria Math"/>
                        </a:rPr>
                        <m:t>0</m:t>
                      </m:r>
                    </m:oMath>
                  </m:oMathPara>
                </a14:m>
                <a:endParaRPr lang="zh-CN" altLang="en-US" dirty="0"/>
              </a:p>
            </p:txBody>
          </p:sp>
        </mc:Choice>
        <mc:Fallback xmlns="">
          <p:sp>
            <p:nvSpPr>
              <p:cNvPr id="14" name="矩形 18">
                <a:extLst>
                  <a:ext uri="{FF2B5EF4-FFF2-40B4-BE49-F238E27FC236}">
                    <a16:creationId xmlns:a16="http://schemas.microsoft.com/office/drawing/2014/main" id="{579688D0-55E0-4B08-6D18-EC5F5117A697}"/>
                  </a:ext>
                </a:extLst>
              </p:cNvPr>
              <p:cNvSpPr>
                <a:spLocks noRot="1" noChangeAspect="1" noMove="1" noResize="1" noEditPoints="1" noAdjustHandles="1" noChangeArrowheads="1" noChangeShapeType="1" noTextEdit="1"/>
              </p:cNvSpPr>
              <p:nvPr/>
            </p:nvSpPr>
            <p:spPr>
              <a:xfrm>
                <a:off x="1072140" y="1958338"/>
                <a:ext cx="1144865" cy="4046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8">
                <a:extLst>
                  <a:ext uri="{FF2B5EF4-FFF2-40B4-BE49-F238E27FC236}">
                    <a16:creationId xmlns:a16="http://schemas.microsoft.com/office/drawing/2014/main" id="{F870D3B7-6E48-0696-84D0-D3D63CC5ED17}"/>
                  </a:ext>
                </a:extLst>
              </p:cNvPr>
              <p:cNvSpPr/>
              <p:nvPr/>
            </p:nvSpPr>
            <p:spPr>
              <a:xfrm>
                <a:off x="6858000" y="3429000"/>
                <a:ext cx="1147558" cy="4047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𝐺</m:t>
                          </m:r>
                        </m:e>
                      </m:acc>
                      <m:r>
                        <a:rPr lang="en-US" altLang="zh-TW" b="0" i="1" smtClean="0">
                          <a:latin typeface="Cambria Math"/>
                        </a:rPr>
                        <m:t>=</m:t>
                      </m:r>
                      <m:r>
                        <a:rPr lang="en-US" altLang="zh-TW" b="0" i="1" smtClean="0">
                          <a:latin typeface="Cambria Math" panose="02040503050406030204" pitchFamily="18" charset="0"/>
                          <a:ea typeface="Cambria Math"/>
                        </a:rPr>
                        <m:t>0</m:t>
                      </m:r>
                    </m:oMath>
                  </m:oMathPara>
                </a14:m>
                <a:endParaRPr lang="zh-CN" altLang="en-US" dirty="0"/>
              </a:p>
            </p:txBody>
          </p:sp>
        </mc:Choice>
        <mc:Fallback xmlns="">
          <p:sp>
            <p:nvSpPr>
              <p:cNvPr id="15" name="矩形 18">
                <a:extLst>
                  <a:ext uri="{FF2B5EF4-FFF2-40B4-BE49-F238E27FC236}">
                    <a16:creationId xmlns:a16="http://schemas.microsoft.com/office/drawing/2014/main" id="{F870D3B7-6E48-0696-84D0-D3D63CC5ED17}"/>
                  </a:ext>
                </a:extLst>
              </p:cNvPr>
              <p:cNvSpPr>
                <a:spLocks noRot="1" noChangeAspect="1" noMove="1" noResize="1" noEditPoints="1" noAdjustHandles="1" noChangeArrowheads="1" noChangeShapeType="1" noTextEdit="1"/>
              </p:cNvSpPr>
              <p:nvPr/>
            </p:nvSpPr>
            <p:spPr>
              <a:xfrm>
                <a:off x="6858000" y="3429000"/>
                <a:ext cx="1147558" cy="404791"/>
              </a:xfrm>
              <a:prstGeom prst="rect">
                <a:avLst/>
              </a:prstGeom>
              <a:blipFill>
                <a:blip r:embed="rId7"/>
                <a:stretch>
                  <a:fillRect t="-15625"/>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9054CD9-685B-46B5-3067-B0B4E198D49A}"/>
              </a:ext>
            </a:extLst>
          </p:cNvPr>
          <p:cNvSpPr txBox="1"/>
          <p:nvPr/>
        </p:nvSpPr>
        <p:spPr>
          <a:xfrm>
            <a:off x="881933" y="3019345"/>
            <a:ext cx="2086037" cy="369332"/>
          </a:xfrm>
          <a:prstGeom prst="rect">
            <a:avLst/>
          </a:prstGeom>
          <a:noFill/>
        </p:spPr>
        <p:txBody>
          <a:bodyPr wrap="square" rtlCol="0">
            <a:spAutoFit/>
          </a:bodyPr>
          <a:lstStyle/>
          <a:p>
            <a:r>
              <a:rPr lang="en-US" dirty="0" err="1"/>
              <a:t>若是漩渦狀場線</a:t>
            </a:r>
            <a:r>
              <a:rPr lang="en-US" dirty="0"/>
              <a:t>：</a:t>
            </a:r>
          </a:p>
        </p:txBody>
      </p:sp>
      <p:sp>
        <p:nvSpPr>
          <p:cNvPr id="2" name="TextBox 1">
            <a:extLst>
              <a:ext uri="{FF2B5EF4-FFF2-40B4-BE49-F238E27FC236}">
                <a16:creationId xmlns:a16="http://schemas.microsoft.com/office/drawing/2014/main" id="{9CE9207F-6363-2132-55D2-C84ADA5D0D53}"/>
              </a:ext>
            </a:extLst>
          </p:cNvPr>
          <p:cNvSpPr txBox="1"/>
          <p:nvPr/>
        </p:nvSpPr>
        <p:spPr>
          <a:xfrm>
            <a:off x="881933" y="1219200"/>
            <a:ext cx="3232867" cy="369332"/>
          </a:xfrm>
          <a:prstGeom prst="rect">
            <a:avLst/>
          </a:prstGeom>
          <a:noFill/>
        </p:spPr>
        <p:txBody>
          <a:bodyPr wrap="square" rtlCol="0">
            <a:spAutoFit/>
          </a:bodyPr>
          <a:lstStyle/>
          <a:p>
            <a:r>
              <a:rPr lang="en-US" dirty="0" err="1"/>
              <a:t>這樣的定義有什麼用處</a:t>
            </a:r>
            <a:r>
              <a:rPr lang="en-US" dirty="0"/>
              <a:t>？</a:t>
            </a:r>
          </a:p>
        </p:txBody>
      </p:sp>
    </p:spTree>
    <p:extLst>
      <p:ext uri="{BB962C8B-B14F-4D97-AF65-F5344CB8AC3E}">
        <p14:creationId xmlns:p14="http://schemas.microsoft.com/office/powerpoint/2010/main" val="150692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78AB-5979-8C03-107E-138F2F4699A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5F8F5252-B639-0B50-0160-8A43D9EFD26A}"/>
                  </a:ext>
                </a:extLst>
              </p:cNvPr>
              <p:cNvSpPr txBox="1"/>
              <p:nvPr/>
            </p:nvSpPr>
            <p:spPr>
              <a:xfrm>
                <a:off x="1363777" y="1608742"/>
                <a:ext cx="1204770" cy="40466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𝐵</m:t>
                          </m:r>
                        </m:e>
                      </m:acc>
                      <m:r>
                        <a:rPr lang="en-US" altLang="zh-TW" b="0" i="1" smtClean="0">
                          <a:latin typeface="Cambria Math"/>
                        </a:rPr>
                        <m:t>=</m:t>
                      </m:r>
                      <m:r>
                        <a:rPr lang="en-US" altLang="zh-TW" b="0" i="0" smtClean="0">
                          <a:latin typeface="Cambria Math"/>
                        </a:rPr>
                        <m:t>0</m:t>
                      </m:r>
                    </m:oMath>
                  </m:oMathPara>
                </a14:m>
                <a:endParaRPr lang="zh-TW" altLang="en-US" dirty="0"/>
              </a:p>
            </p:txBody>
          </p:sp>
        </mc:Choice>
        <mc:Fallback xmlns="">
          <p:sp>
            <p:nvSpPr>
              <p:cNvPr id="26" name="文字方塊 25">
                <a:extLst>
                  <a:ext uri="{FF2B5EF4-FFF2-40B4-BE49-F238E27FC236}">
                    <a16:creationId xmlns:a16="http://schemas.microsoft.com/office/drawing/2014/main" id="{5F8F5252-B639-0B50-0160-8A43D9EFD26A}"/>
                  </a:ext>
                </a:extLst>
              </p:cNvPr>
              <p:cNvSpPr txBox="1">
                <a:spLocks noRot="1" noChangeAspect="1" noMove="1" noResize="1" noEditPoints="1" noAdjustHandles="1" noChangeArrowheads="1" noChangeShapeType="1" noTextEdit="1"/>
              </p:cNvSpPr>
              <p:nvPr/>
            </p:nvSpPr>
            <p:spPr>
              <a:xfrm>
                <a:off x="1363777" y="1608742"/>
                <a:ext cx="1204770" cy="40466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96BE35E9-53F3-11EB-F445-4E5D147E8C85}"/>
                  </a:ext>
                </a:extLst>
              </p:cNvPr>
              <p:cNvSpPr txBox="1"/>
              <p:nvPr/>
            </p:nvSpPr>
            <p:spPr>
              <a:xfrm>
                <a:off x="1295400" y="2362200"/>
                <a:ext cx="7259813" cy="404791"/>
              </a:xfrm>
              <a:prstGeom prst="rect">
                <a:avLst/>
              </a:prstGeom>
              <a:noFill/>
            </p:spPr>
            <p:txBody>
              <a:bodyPr wrap="square" rtlCol="0">
                <a:spAutoFit/>
              </a:bodyPr>
              <a:lstStyle/>
              <a:p>
                <a:r>
                  <a:rPr lang="zh-TW" altLang="en-US" dirty="0"/>
                  <a:t>向量外積的規則顯示梯度的旋度必為零！可以證明有一向量場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𝐴</m:t>
                        </m:r>
                      </m:e>
                    </m:acc>
                  </m:oMath>
                </a14:m>
                <a:r>
                  <a:rPr lang="zh-TW" altLang="en-US" dirty="0"/>
                  <a:t>存在</a:t>
                </a:r>
              </a:p>
            </p:txBody>
          </p:sp>
        </mc:Choice>
        <mc:Fallback xmlns="">
          <p:sp>
            <p:nvSpPr>
              <p:cNvPr id="4" name="文字方塊 3">
                <a:extLst>
                  <a:ext uri="{FF2B5EF4-FFF2-40B4-BE49-F238E27FC236}">
                    <a16:creationId xmlns:a16="http://schemas.microsoft.com/office/drawing/2014/main" id="{96BE35E9-53F3-11EB-F445-4E5D147E8C85}"/>
                  </a:ext>
                </a:extLst>
              </p:cNvPr>
              <p:cNvSpPr txBox="1">
                <a:spLocks noRot="1" noChangeAspect="1" noMove="1" noResize="1" noEditPoints="1" noAdjustHandles="1" noChangeArrowheads="1" noChangeShapeType="1" noTextEdit="1"/>
              </p:cNvSpPr>
              <p:nvPr/>
            </p:nvSpPr>
            <p:spPr>
              <a:xfrm>
                <a:off x="1295400" y="2362200"/>
                <a:ext cx="7259813" cy="404791"/>
              </a:xfrm>
              <a:prstGeom prst="rect">
                <a:avLst/>
              </a:prstGeom>
              <a:blipFill>
                <a:blip r:embed="rId3"/>
                <a:stretch>
                  <a:fillRect l="-874" t="-15625"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A75AAC35-EB6C-AA8B-910C-863D88FBF4A3}"/>
                  </a:ext>
                </a:extLst>
              </p:cNvPr>
              <p:cNvSpPr txBox="1"/>
              <p:nvPr/>
            </p:nvSpPr>
            <p:spPr>
              <a:xfrm>
                <a:off x="1363777" y="2803973"/>
                <a:ext cx="1169936"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panose="02040503050406030204" pitchFamily="18" charset="0"/>
                            </a:rPr>
                            <m:t>𝐵</m:t>
                          </m:r>
                        </m:e>
                      </m:acc>
                      <m:r>
                        <a:rPr lang="en-US" altLang="zh-TW" b="0" i="1" smtClean="0">
                          <a:latin typeface="Cambria Math" panose="02040503050406030204" pitchFamily="18" charset="0"/>
                        </a:rPr>
                        <m:t>=</m:t>
                      </m:r>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𝐴</m:t>
                          </m:r>
                        </m:e>
                      </m:acc>
                    </m:oMath>
                  </m:oMathPara>
                </a14:m>
                <a:endParaRPr lang="zh-TW" altLang="en-US" dirty="0"/>
              </a:p>
            </p:txBody>
          </p:sp>
        </mc:Choice>
        <mc:Fallback xmlns="">
          <p:sp>
            <p:nvSpPr>
              <p:cNvPr id="13" name="文字方塊 12">
                <a:extLst>
                  <a:ext uri="{FF2B5EF4-FFF2-40B4-BE49-F238E27FC236}">
                    <a16:creationId xmlns:a16="http://schemas.microsoft.com/office/drawing/2014/main" id="{A75AAC35-EB6C-AA8B-910C-863D88FBF4A3}"/>
                  </a:ext>
                </a:extLst>
              </p:cNvPr>
              <p:cNvSpPr txBox="1">
                <a:spLocks noRot="1" noChangeAspect="1" noMove="1" noResize="1" noEditPoints="1" noAdjustHandles="1" noChangeArrowheads="1" noChangeShapeType="1" noTextEdit="1"/>
              </p:cNvSpPr>
              <p:nvPr/>
            </p:nvSpPr>
            <p:spPr>
              <a:xfrm>
                <a:off x="1363777" y="2803973"/>
                <a:ext cx="1169936" cy="404791"/>
              </a:xfrm>
              <a:prstGeom prst="rect">
                <a:avLst/>
              </a:prstGeom>
              <a:blipFill>
                <a:blip r:embed="rId4"/>
                <a:stretch>
                  <a:fillRect t="-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4FD71D03-D047-675A-ACBE-33EBFEF89EC1}"/>
                  </a:ext>
                </a:extLst>
              </p:cNvPr>
              <p:cNvSpPr txBox="1"/>
              <p:nvPr/>
            </p:nvSpPr>
            <p:spPr>
              <a:xfrm>
                <a:off x="1356343" y="3427349"/>
                <a:ext cx="2401988" cy="42704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𝐵</m:t>
                          </m:r>
                        </m:e>
                      </m:acc>
                      <m:r>
                        <a:rPr lang="en-US" altLang="zh-TW" i="1">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𝐴</m:t>
                              </m:r>
                            </m:e>
                          </m:acc>
                        </m:e>
                      </m:d>
                      <m:r>
                        <a:rPr lang="en-US" altLang="zh-TW" b="0" i="1" smtClean="0">
                          <a:latin typeface="Cambria Math" panose="02040503050406030204" pitchFamily="18" charset="0"/>
                        </a:rPr>
                        <m:t>=</m:t>
                      </m:r>
                      <m:r>
                        <a:rPr lang="en-US" altLang="zh-TW">
                          <a:latin typeface="Cambria Math"/>
                        </a:rPr>
                        <m:t>0</m:t>
                      </m:r>
                    </m:oMath>
                  </m:oMathPara>
                </a14:m>
                <a:endParaRPr lang="zh-TW" altLang="en-US" sz="1800" dirty="0"/>
              </a:p>
            </p:txBody>
          </p:sp>
        </mc:Choice>
        <mc:Fallback xmlns="">
          <p:sp>
            <p:nvSpPr>
              <p:cNvPr id="16" name="文字方塊 15">
                <a:extLst>
                  <a:ext uri="{FF2B5EF4-FFF2-40B4-BE49-F238E27FC236}">
                    <a16:creationId xmlns:a16="http://schemas.microsoft.com/office/drawing/2014/main" id="{4FD71D03-D047-675A-ACBE-33EBFEF89EC1}"/>
                  </a:ext>
                </a:extLst>
              </p:cNvPr>
              <p:cNvSpPr txBox="1">
                <a:spLocks noRot="1" noChangeAspect="1" noMove="1" noResize="1" noEditPoints="1" noAdjustHandles="1" noChangeArrowheads="1" noChangeShapeType="1" noTextEdit="1"/>
              </p:cNvSpPr>
              <p:nvPr/>
            </p:nvSpPr>
            <p:spPr>
              <a:xfrm>
                <a:off x="1356343" y="3427349"/>
                <a:ext cx="2401988" cy="427040"/>
              </a:xfrm>
              <a:prstGeom prst="rect">
                <a:avLst/>
              </a:prstGeom>
              <a:blipFill>
                <a:blip r:embed="rId5"/>
                <a:stretch>
                  <a:fillRect t="-1142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DE9AD022-D4C5-1800-AE0D-B53878ABF700}"/>
              </a:ext>
            </a:extLst>
          </p:cNvPr>
          <p:cNvSpPr txBox="1"/>
          <p:nvPr/>
        </p:nvSpPr>
        <p:spPr>
          <a:xfrm>
            <a:off x="1363777" y="1041965"/>
            <a:ext cx="2086037" cy="369332"/>
          </a:xfrm>
          <a:prstGeom prst="rect">
            <a:avLst/>
          </a:prstGeom>
          <a:noFill/>
        </p:spPr>
        <p:txBody>
          <a:bodyPr wrap="square" rtlCol="0">
            <a:spAutoFit/>
          </a:bodyPr>
          <a:lstStyle/>
          <a:p>
            <a:r>
              <a:rPr lang="en-US" dirty="0" err="1"/>
              <a:t>若是漩渦狀場線</a:t>
            </a:r>
            <a:r>
              <a:rPr lang="en-US" dirty="0"/>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CCC4254-8B3F-7F63-BB5C-4EE5A37A6868}"/>
                  </a:ext>
                </a:extLst>
              </p:cNvPr>
              <p:cNvSpPr txBox="1"/>
              <p:nvPr/>
            </p:nvSpPr>
            <p:spPr>
              <a:xfrm>
                <a:off x="1295400" y="4191000"/>
                <a:ext cx="6096000" cy="404791"/>
              </a:xfrm>
              <a:prstGeom prst="rect">
                <a:avLst/>
              </a:prstGeom>
              <a:noFill/>
            </p:spPr>
            <p:txBody>
              <a:bodyPr wrap="square" rtlCol="0">
                <a:spAutoFit/>
              </a:bodyPr>
              <a:lstStyle/>
              <a:p>
                <a:r>
                  <a:rPr lang="en-US" dirty="0"/>
                  <a:t>所以</a:t>
                </a:r>
                <a14:m>
                  <m:oMath xmlns:m="http://schemas.openxmlformats.org/officeDocument/2006/math">
                    <m:r>
                      <a:rPr lang="en-US" altLang="zh-TW" i="1">
                        <a:latin typeface="Cambria Math"/>
                        <a:ea typeface="Cambria Math"/>
                      </a:rPr>
                      <m:t>𝑉</m:t>
                    </m:r>
                    <m:r>
                      <a:rPr lang="en-US" altLang="zh-TW" b="0" i="1" smtClean="0">
                        <a:latin typeface="Cambria Math" panose="02040503050406030204" pitchFamily="18" charset="0"/>
                        <a:ea typeface="Cambria Math"/>
                      </a:rPr>
                      <m:t>,</m:t>
                    </m:r>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𝐴</m:t>
                        </m:r>
                      </m:e>
                    </m:acc>
                  </m:oMath>
                </a14:m>
                <a:r>
                  <a:rPr lang="en-US" dirty="0"/>
                  <a:t>可以代替</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panose="02040503050406030204" pitchFamily="18" charset="0"/>
                      </a:rPr>
                      <m:t>,</m:t>
                    </m:r>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𝐵</m:t>
                        </m:r>
                      </m:e>
                    </m:acc>
                  </m:oMath>
                </a14:m>
                <a:r>
                  <a:rPr lang="en-US" dirty="0"/>
                  <a:t>，</a:t>
                </a:r>
                <a:r>
                  <a:rPr lang="en-US" dirty="0" err="1"/>
                  <a:t>作為討論電磁現象的物理場</a:t>
                </a:r>
                <a:r>
                  <a:rPr lang="en-US" dirty="0"/>
                  <a:t>。</a:t>
                </a:r>
              </a:p>
            </p:txBody>
          </p:sp>
        </mc:Choice>
        <mc:Fallback xmlns="">
          <p:sp>
            <p:nvSpPr>
              <p:cNvPr id="7" name="TextBox 6">
                <a:extLst>
                  <a:ext uri="{FF2B5EF4-FFF2-40B4-BE49-F238E27FC236}">
                    <a16:creationId xmlns:a16="http://schemas.microsoft.com/office/drawing/2014/main" id="{3CCC4254-8B3F-7F63-BB5C-4EE5A37A6868}"/>
                  </a:ext>
                </a:extLst>
              </p:cNvPr>
              <p:cNvSpPr txBox="1">
                <a:spLocks noRot="1" noChangeAspect="1" noMove="1" noResize="1" noEditPoints="1" noAdjustHandles="1" noChangeArrowheads="1" noChangeShapeType="1" noTextEdit="1"/>
              </p:cNvSpPr>
              <p:nvPr/>
            </p:nvSpPr>
            <p:spPr>
              <a:xfrm>
                <a:off x="1295400" y="4191000"/>
                <a:ext cx="6096000" cy="404791"/>
              </a:xfrm>
              <a:prstGeom prst="rect">
                <a:avLst/>
              </a:prstGeom>
              <a:blipFill>
                <a:blip r:embed="rId6"/>
                <a:stretch>
                  <a:fillRect l="-1040" t="-15625"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ADC25CC-022C-917F-9FEA-550B3ED56BF8}"/>
                  </a:ext>
                </a:extLst>
              </p:cNvPr>
              <p:cNvSpPr txBox="1"/>
              <p:nvPr/>
            </p:nvSpPr>
            <p:spPr>
              <a:xfrm>
                <a:off x="1295400" y="4632773"/>
                <a:ext cx="6096000" cy="404791"/>
              </a:xfrm>
              <a:prstGeom prst="rect">
                <a:avLst/>
              </a:prstGeom>
              <a:noFill/>
            </p:spPr>
            <p:txBody>
              <a:bodyPr wrap="square" rtlCol="0">
                <a:spAutoFit/>
              </a:bodyPr>
              <a:lstStyle/>
              <a:p>
                <a:r>
                  <a:rPr lang="zh-TW" altLang="en-US" dirty="0"/>
                  <a:t>在量子力學中</a:t>
                </a:r>
                <a14:m>
                  <m:oMath xmlns:m="http://schemas.openxmlformats.org/officeDocument/2006/math">
                    <m:r>
                      <a:rPr lang="en-US" altLang="zh-TW" i="1">
                        <a:latin typeface="Cambria Math"/>
                        <a:ea typeface="Cambria Math"/>
                      </a:rPr>
                      <m:t>𝑉</m:t>
                    </m:r>
                    <m:r>
                      <a:rPr lang="en-US" altLang="zh-TW" b="0" i="1" smtClean="0">
                        <a:latin typeface="Cambria Math" panose="02040503050406030204" pitchFamily="18" charset="0"/>
                        <a:ea typeface="Cambria Math"/>
                      </a:rPr>
                      <m:t>,</m:t>
                    </m:r>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𝐴</m:t>
                        </m:r>
                      </m:e>
                    </m:acc>
                  </m:oMath>
                </a14:m>
                <a:r>
                  <a:rPr lang="en-US" dirty="0"/>
                  <a:t>甚至比</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panose="02040503050406030204" pitchFamily="18" charset="0"/>
                      </a:rPr>
                      <m:t>,</m:t>
                    </m:r>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𝐵</m:t>
                        </m:r>
                      </m:e>
                    </m:acc>
                  </m:oMath>
                </a14:m>
                <a:r>
                  <a:rPr lang="en-US" dirty="0"/>
                  <a:t>更真實。</a:t>
                </a:r>
              </a:p>
            </p:txBody>
          </p:sp>
        </mc:Choice>
        <mc:Fallback xmlns="">
          <p:sp>
            <p:nvSpPr>
              <p:cNvPr id="8" name="TextBox 7">
                <a:extLst>
                  <a:ext uri="{FF2B5EF4-FFF2-40B4-BE49-F238E27FC236}">
                    <a16:creationId xmlns:a16="http://schemas.microsoft.com/office/drawing/2014/main" id="{7ADC25CC-022C-917F-9FEA-550B3ED56BF8}"/>
                  </a:ext>
                </a:extLst>
              </p:cNvPr>
              <p:cNvSpPr txBox="1">
                <a:spLocks noRot="1" noChangeAspect="1" noMove="1" noResize="1" noEditPoints="1" noAdjustHandles="1" noChangeArrowheads="1" noChangeShapeType="1" noTextEdit="1"/>
              </p:cNvSpPr>
              <p:nvPr/>
            </p:nvSpPr>
            <p:spPr>
              <a:xfrm>
                <a:off x="1295400" y="4632773"/>
                <a:ext cx="6096000" cy="404791"/>
              </a:xfrm>
              <a:prstGeom prst="rect">
                <a:avLst/>
              </a:prstGeom>
              <a:blipFill>
                <a:blip r:embed="rId7"/>
                <a:stretch>
                  <a:fillRect l="-1040" t="-12121" b="-21212"/>
                </a:stretch>
              </a:blipFill>
            </p:spPr>
            <p:txBody>
              <a:bodyPr/>
              <a:lstStyle/>
              <a:p>
                <a:r>
                  <a:rPr lang="en-US">
                    <a:noFill/>
                  </a:rPr>
                  <a:t> </a:t>
                </a:r>
              </a:p>
            </p:txBody>
          </p:sp>
        </mc:Fallback>
      </mc:AlternateContent>
    </p:spTree>
    <p:extLst>
      <p:ext uri="{BB962C8B-B14F-4D97-AF65-F5344CB8AC3E}">
        <p14:creationId xmlns:p14="http://schemas.microsoft.com/office/powerpoint/2010/main" val="17253069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7CDD0-B020-7AF1-5A16-A92624F2BD8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BCDA2657-3100-A667-9DA9-B7DE9B646422}"/>
                  </a:ext>
                </a:extLst>
              </p:cNvPr>
              <p:cNvSpPr txBox="1"/>
              <p:nvPr/>
            </p:nvSpPr>
            <p:spPr>
              <a:xfrm>
                <a:off x="2860175" y="2031096"/>
                <a:ext cx="1003095" cy="40466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a:ea typeface="Cambria Math"/>
                        </a:rPr>
                        <m:t>𝑉</m:t>
                      </m:r>
                    </m:oMath>
                  </m:oMathPara>
                </a14:m>
                <a:endParaRPr lang="zh-TW" altLang="en-US" dirty="0"/>
              </a:p>
            </p:txBody>
          </p:sp>
        </mc:Choice>
        <mc:Fallback xmlns="">
          <p:sp>
            <p:nvSpPr>
              <p:cNvPr id="24" name="文字方塊 23">
                <a:extLst>
                  <a:ext uri="{FF2B5EF4-FFF2-40B4-BE49-F238E27FC236}">
                    <a16:creationId xmlns:a16="http://schemas.microsoft.com/office/drawing/2014/main" id="{BCDA2657-3100-A667-9DA9-B7DE9B646422}"/>
                  </a:ext>
                </a:extLst>
              </p:cNvPr>
              <p:cNvSpPr txBox="1">
                <a:spLocks noRot="1" noChangeAspect="1" noMove="1" noResize="1" noEditPoints="1" noAdjustHandles="1" noChangeArrowheads="1" noChangeShapeType="1" noTextEdit="1"/>
              </p:cNvSpPr>
              <p:nvPr/>
            </p:nvSpPr>
            <p:spPr>
              <a:xfrm>
                <a:off x="2860175" y="2031096"/>
                <a:ext cx="1003095" cy="404663"/>
              </a:xfrm>
              <a:prstGeom prst="rect">
                <a:avLst/>
              </a:prstGeom>
              <a:blipFill>
                <a:blip r:embed="rId2"/>
                <a:stretch>
                  <a:fillRect/>
                </a:stretch>
              </a:blipFill>
            </p:spPr>
            <p:txBody>
              <a:bodyPr/>
              <a:lstStyle/>
              <a:p>
                <a:r>
                  <a:rPr lang="en-US">
                    <a:noFill/>
                  </a:rPr>
                  <a:t> </a:t>
                </a:r>
              </a:p>
            </p:txBody>
          </p:sp>
        </mc:Fallback>
      </mc:AlternateContent>
      <p:sp>
        <p:nvSpPr>
          <p:cNvPr id="2" name="文字方塊 1">
            <a:extLst>
              <a:ext uri="{FF2B5EF4-FFF2-40B4-BE49-F238E27FC236}">
                <a16:creationId xmlns:a16="http://schemas.microsoft.com/office/drawing/2014/main" id="{73308492-D3E6-21B7-2F90-4F91BFF2D815}"/>
              </a:ext>
            </a:extLst>
          </p:cNvPr>
          <p:cNvSpPr txBox="1"/>
          <p:nvPr/>
        </p:nvSpPr>
        <p:spPr>
          <a:xfrm>
            <a:off x="1183775" y="1562264"/>
            <a:ext cx="3468914" cy="381000"/>
          </a:xfrm>
          <a:prstGeom prst="rect">
            <a:avLst/>
          </a:prstGeom>
          <a:noFill/>
        </p:spPr>
        <p:txBody>
          <a:bodyPr wrap="square" rtlCol="0">
            <a:spAutoFit/>
          </a:bodyPr>
          <a:lstStyle/>
          <a:p>
            <a:r>
              <a:rPr lang="zh-TW" altLang="en-US" dirty="0"/>
              <a:t>已知電場是電位的梯度：</a:t>
            </a:r>
          </a:p>
        </p:txBody>
      </p:sp>
      <p:sp>
        <p:nvSpPr>
          <p:cNvPr id="3" name="文字方塊 2">
            <a:extLst>
              <a:ext uri="{FF2B5EF4-FFF2-40B4-BE49-F238E27FC236}">
                <a16:creationId xmlns:a16="http://schemas.microsoft.com/office/drawing/2014/main" id="{E9F6E496-0657-40F0-ECB5-1E1581F12E9B}"/>
              </a:ext>
            </a:extLst>
          </p:cNvPr>
          <p:cNvSpPr txBox="1"/>
          <p:nvPr/>
        </p:nvSpPr>
        <p:spPr>
          <a:xfrm>
            <a:off x="1190022" y="2568701"/>
            <a:ext cx="4343400" cy="369332"/>
          </a:xfrm>
          <a:prstGeom prst="rect">
            <a:avLst/>
          </a:prstGeom>
          <a:noFill/>
        </p:spPr>
        <p:txBody>
          <a:bodyPr wrap="square" rtlCol="0">
            <a:spAutoFit/>
          </a:bodyPr>
          <a:lstStyle/>
          <a:p>
            <a:r>
              <a:rPr lang="zh-TW" altLang="en-US" dirty="0"/>
              <a:t>如果對純量場的梯度作旋度運算：</a:t>
            </a:r>
            <a:endParaRPr lang="en-US" altLang="zh-TW" dirty="0"/>
          </a:p>
        </p:txBody>
      </p:sp>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B0A3C07-C38C-D2D4-675E-EBAF4FB68C3B}"/>
                  </a:ext>
                </a:extLst>
              </p:cNvPr>
              <p:cNvSpPr txBox="1"/>
              <p:nvPr/>
            </p:nvSpPr>
            <p:spPr>
              <a:xfrm>
                <a:off x="2853175" y="3025901"/>
                <a:ext cx="2347770" cy="42691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d>
                        <m:dPr>
                          <m:ctrlPr>
                            <a:rPr lang="en-US" altLang="zh-TW" b="0" i="1" smtClean="0">
                              <a:latin typeface="Cambria Math" panose="02040503050406030204" pitchFamily="18" charset="0"/>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a:ea typeface="Cambria Math"/>
                            </a:rPr>
                            <m:t>𝑉</m:t>
                          </m:r>
                        </m:e>
                      </m:d>
                      <m:r>
                        <a:rPr lang="en-US" altLang="zh-TW" b="0" i="1" smtClean="0">
                          <a:latin typeface="Cambria Math"/>
                        </a:rPr>
                        <m:t>=</m:t>
                      </m:r>
                      <m:r>
                        <a:rPr lang="en-US" altLang="zh-TW" b="0" i="0" smtClean="0">
                          <a:latin typeface="Cambria Math"/>
                        </a:rPr>
                        <m:t>0</m:t>
                      </m:r>
                    </m:oMath>
                  </m:oMathPara>
                </a14:m>
                <a:endParaRPr lang="zh-TW" altLang="en-US" dirty="0"/>
              </a:p>
            </p:txBody>
          </p:sp>
        </mc:Choice>
        <mc:Fallback xmlns="">
          <p:sp>
            <p:nvSpPr>
              <p:cNvPr id="26" name="文字方塊 25">
                <a:extLst>
                  <a:ext uri="{FF2B5EF4-FFF2-40B4-BE49-F238E27FC236}">
                    <a16:creationId xmlns:a16="http://schemas.microsoft.com/office/drawing/2014/main" id="{2B0A3C07-C38C-D2D4-675E-EBAF4FB68C3B}"/>
                  </a:ext>
                </a:extLst>
              </p:cNvPr>
              <p:cNvSpPr txBox="1">
                <a:spLocks noRot="1" noChangeAspect="1" noMove="1" noResize="1" noEditPoints="1" noAdjustHandles="1" noChangeArrowheads="1" noChangeShapeType="1" noTextEdit="1"/>
              </p:cNvSpPr>
              <p:nvPr/>
            </p:nvSpPr>
            <p:spPr>
              <a:xfrm>
                <a:off x="2853175" y="3025901"/>
                <a:ext cx="2347770" cy="4269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1639C92C-6BBC-59E5-0A3F-7DF23AE59F3B}"/>
                  </a:ext>
                </a:extLst>
              </p:cNvPr>
              <p:cNvSpPr txBox="1"/>
              <p:nvPr/>
            </p:nvSpPr>
            <p:spPr>
              <a:xfrm>
                <a:off x="1219200" y="3505200"/>
                <a:ext cx="7183613" cy="404663"/>
              </a:xfrm>
              <a:prstGeom prst="rect">
                <a:avLst/>
              </a:prstGeom>
              <a:noFill/>
            </p:spPr>
            <p:txBody>
              <a:bodyPr wrap="square" rtlCol="0">
                <a:spAutoFit/>
              </a:bodyPr>
              <a:lstStyle/>
              <a:p>
                <a:r>
                  <a:rPr lang="zh-TW" altLang="en-US" dirty="0"/>
                  <a:t>向量外積的規則顯示梯度的旋度必為零！ </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0</m:t>
                    </m:r>
                  </m:oMath>
                </a14:m>
                <a:r>
                  <a:rPr lang="zh-TW" altLang="en-US" dirty="0"/>
                  <a:t>，電場滿足：</a:t>
                </a:r>
              </a:p>
            </p:txBody>
          </p:sp>
        </mc:Choice>
        <mc:Fallback xmlns="">
          <p:sp>
            <p:nvSpPr>
              <p:cNvPr id="4" name="文字方塊 3">
                <a:extLst>
                  <a:ext uri="{FF2B5EF4-FFF2-40B4-BE49-F238E27FC236}">
                    <a16:creationId xmlns:a16="http://schemas.microsoft.com/office/drawing/2014/main" id="{1639C92C-6BBC-59E5-0A3F-7DF23AE59F3B}"/>
                  </a:ext>
                </a:extLst>
              </p:cNvPr>
              <p:cNvSpPr txBox="1">
                <a:spLocks noRot="1" noChangeAspect="1" noMove="1" noResize="1" noEditPoints="1" noAdjustHandles="1" noChangeArrowheads="1" noChangeShapeType="1" noTextEdit="1"/>
              </p:cNvSpPr>
              <p:nvPr/>
            </p:nvSpPr>
            <p:spPr>
              <a:xfrm>
                <a:off x="1219200" y="3505200"/>
                <a:ext cx="7183613" cy="404663"/>
              </a:xfrm>
              <a:prstGeom prst="rect">
                <a:avLst/>
              </a:prstGeom>
              <a:blipFill>
                <a:blip r:embed="rId4"/>
                <a:stretch>
                  <a:fillRect l="-707"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B59A6E0F-5D75-48AC-27C8-13A2F9DE8034}"/>
                  </a:ext>
                </a:extLst>
              </p:cNvPr>
              <p:cNvSpPr txBox="1"/>
              <p:nvPr/>
            </p:nvSpPr>
            <p:spPr>
              <a:xfrm>
                <a:off x="1219200" y="3990483"/>
                <a:ext cx="1247456" cy="40466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0" smtClean="0">
                          <a:latin typeface="Cambria Math"/>
                        </a:rPr>
                        <m:t>0</m:t>
                      </m:r>
                    </m:oMath>
                  </m:oMathPara>
                </a14:m>
                <a:endParaRPr lang="zh-TW" altLang="en-US" dirty="0"/>
              </a:p>
            </p:txBody>
          </p:sp>
        </mc:Choice>
        <mc:Fallback xmlns="">
          <p:sp>
            <p:nvSpPr>
              <p:cNvPr id="13" name="文字方塊 12">
                <a:extLst>
                  <a:ext uri="{FF2B5EF4-FFF2-40B4-BE49-F238E27FC236}">
                    <a16:creationId xmlns:a16="http://schemas.microsoft.com/office/drawing/2014/main" id="{B59A6E0F-5D75-48AC-27C8-13A2F9DE8034}"/>
                  </a:ext>
                </a:extLst>
              </p:cNvPr>
              <p:cNvSpPr txBox="1">
                <a:spLocks noRot="1" noChangeAspect="1" noMove="1" noResize="1" noEditPoints="1" noAdjustHandles="1" noChangeArrowheads="1" noChangeShapeType="1" noTextEdit="1"/>
              </p:cNvSpPr>
              <p:nvPr/>
            </p:nvSpPr>
            <p:spPr>
              <a:xfrm>
                <a:off x="1219200" y="3990483"/>
                <a:ext cx="1247456" cy="404663"/>
              </a:xfrm>
              <a:prstGeom prst="rect">
                <a:avLst/>
              </a:prstGeom>
              <a:blipFill>
                <a:blip r:embed="rId5"/>
                <a:stretch>
                  <a:fillRect/>
                </a:stretch>
              </a:blipFill>
            </p:spPr>
            <p:txBody>
              <a:bodyPr/>
              <a:lstStyle/>
              <a:p>
                <a:r>
                  <a:rPr lang="en-US">
                    <a:noFill/>
                  </a:rPr>
                  <a:t> </a:t>
                </a:r>
              </a:p>
            </p:txBody>
          </p:sp>
        </mc:Fallback>
      </mc:AlternateContent>
      <p:sp>
        <p:nvSpPr>
          <p:cNvPr id="11" name="文字方塊 10">
            <a:extLst>
              <a:ext uri="{FF2B5EF4-FFF2-40B4-BE49-F238E27FC236}">
                <a16:creationId xmlns:a16="http://schemas.microsoft.com/office/drawing/2014/main" id="{41E0DABC-7706-C1B6-0A6B-A9F09834FDB2}"/>
              </a:ext>
            </a:extLst>
          </p:cNvPr>
          <p:cNvSpPr txBox="1"/>
          <p:nvPr/>
        </p:nvSpPr>
        <p:spPr>
          <a:xfrm>
            <a:off x="1157694" y="1146919"/>
            <a:ext cx="4267200" cy="369332"/>
          </a:xfrm>
          <a:prstGeom prst="rect">
            <a:avLst/>
          </a:prstGeom>
          <a:noFill/>
        </p:spPr>
        <p:txBody>
          <a:bodyPr wrap="square" rtlCol="0">
            <a:spAutoFit/>
          </a:bodyPr>
          <a:lstStyle/>
          <a:p>
            <a:r>
              <a:rPr lang="zh-TW" altLang="en-US" dirty="0"/>
              <a:t>這些運算給你非常簡潔而直覺的推導！</a:t>
            </a:r>
          </a:p>
        </p:txBody>
      </p:sp>
    </p:spTree>
    <p:extLst>
      <p:ext uri="{BB962C8B-B14F-4D97-AF65-F5344CB8AC3E}">
        <p14:creationId xmlns:p14="http://schemas.microsoft.com/office/powerpoint/2010/main" val="22289377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1066800" y="617075"/>
            <a:ext cx="69920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Maxwell Equations</a:t>
            </a:r>
            <a:r>
              <a:rPr lang="zh-TW" altLang="en-US" sz="1800" dirty="0">
                <a:solidFill>
                  <a:srgbClr val="FF0000"/>
                </a:solidFill>
              </a:rPr>
              <a:t> 的微分形式就是由這散度與旋度兩個運算寫成！</a:t>
            </a:r>
          </a:p>
        </p:txBody>
      </p:sp>
      <p:sp>
        <p:nvSpPr>
          <p:cNvPr id="96263" name="文字方塊 9"/>
          <p:cNvSpPr txBox="1">
            <a:spLocks noChangeArrowheads="1"/>
          </p:cNvSpPr>
          <p:nvPr/>
        </p:nvSpPr>
        <p:spPr bwMode="auto">
          <a:xfrm>
            <a:off x="1066800" y="5715000"/>
            <a:ext cx="735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電流是磁場的基本來源，而且產生的磁場是漩渦狀的，不是放射狀的。</a:t>
            </a:r>
          </a:p>
        </p:txBody>
      </p:sp>
      <p:sp>
        <p:nvSpPr>
          <p:cNvPr id="96264" name="文字方塊 10"/>
          <p:cNvSpPr txBox="1">
            <a:spLocks noChangeArrowheads="1"/>
          </p:cNvSpPr>
          <p:nvPr/>
        </p:nvSpPr>
        <p:spPr bwMode="auto">
          <a:xfrm>
            <a:off x="1072896" y="5262096"/>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電荷是電場的基本來源，而且產生的電場是放射狀的，不是漩渦狀的。</a:t>
            </a:r>
          </a:p>
        </p:txBody>
      </p:sp>
      <mc:AlternateContent xmlns:mc="http://schemas.openxmlformats.org/markup-compatibility/2006" xmlns:a14="http://schemas.microsoft.com/office/drawing/2010/main">
        <mc:Choice Requires="a14">
          <p:sp>
            <p:nvSpPr>
              <p:cNvPr id="14" name="文字方塊 13"/>
              <p:cNvSpPr txBox="1"/>
              <p:nvPr/>
            </p:nvSpPr>
            <p:spPr>
              <a:xfrm>
                <a:off x="1220247" y="3128709"/>
                <a:ext cx="1444498"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220247" y="3128709"/>
                <a:ext cx="1444498" cy="818814"/>
              </a:xfrm>
              <a:prstGeom prst="rect">
                <a:avLst/>
              </a:prstGeom>
              <a:blipFill>
                <a:blip r:embed="rId2"/>
                <a:stretch>
                  <a:fillRect l="-60526"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223199" y="4136821"/>
                <a:ext cx="1636474"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223199" y="4136821"/>
                <a:ext cx="1636474" cy="818814"/>
              </a:xfrm>
              <a:prstGeom prst="rect">
                <a:avLst/>
              </a:prstGeom>
              <a:blipFill>
                <a:blip r:embed="rId3"/>
                <a:stretch>
                  <a:fillRect l="-52713"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216483" y="2192605"/>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216483" y="2192605"/>
                <a:ext cx="1503938" cy="818879"/>
              </a:xfrm>
              <a:prstGeom prst="rect">
                <a:avLst/>
              </a:prstGeom>
              <a:blipFill>
                <a:blip r:embed="rId4"/>
                <a:stretch>
                  <a:fillRect l="-58475"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178652" y="1184493"/>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78652" y="1184493"/>
                <a:ext cx="1579600" cy="818879"/>
              </a:xfrm>
              <a:prstGeom prst="rect">
                <a:avLst/>
              </a:prstGeom>
              <a:blipFill>
                <a:blip r:embed="rId5"/>
                <a:stretch>
                  <a:fillRect l="-54400" t="-128788"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5994300" y="1389846"/>
                <a:ext cx="1220912"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oMath>
                  </m:oMathPara>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994300" y="1389846"/>
                <a:ext cx="1220912" cy="613694"/>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994299" y="3331123"/>
                <a:ext cx="1144865"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1" smtClean="0">
                          <a:latin typeface="Cambria Math" panose="02040503050406030204" pitchFamily="18" charset="0"/>
                          <a:ea typeface="Cambria Math"/>
                        </a:rPr>
                        <m:t>0</m:t>
                      </m:r>
                    </m:oMath>
                  </m:oMathPara>
                </a14:m>
                <a:endParaRPr lang="zh-CN"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994299" y="3331123"/>
                <a:ext cx="1144865" cy="404663"/>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994299" y="2399712"/>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=0</m:t>
                      </m:r>
                    </m:oMath>
                  </m:oMathPara>
                </a14:m>
                <a:endParaRPr lang="zh-CN"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994299" y="2399712"/>
                <a:ext cx="1145250" cy="404663"/>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994299" y="4303614"/>
                <a:ext cx="1341393"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994299" y="4303614"/>
                <a:ext cx="1341393" cy="404663"/>
              </a:xfrm>
              <a:prstGeom prst="rect">
                <a:avLst/>
              </a:prstGeom>
              <a:blipFill>
                <a:blip r:embed="rId9"/>
                <a:stretch>
                  <a:fillRect b="-30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6611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6263"/>
                                        </p:tgtEl>
                                        <p:attrNameLst>
                                          <p:attrName>style.visibility</p:attrName>
                                        </p:attrNameLst>
                                      </p:cBhvr>
                                      <p:to>
                                        <p:strVal val="visible"/>
                                      </p:to>
                                    </p:set>
                                    <p:anim calcmode="lin" valueType="num">
                                      <p:cBhvr additive="base">
                                        <p:cTn id="25" dur="500" fill="hold"/>
                                        <p:tgtEl>
                                          <p:spTgt spid="96263"/>
                                        </p:tgtEl>
                                        <p:attrNameLst>
                                          <p:attrName>ppt_x</p:attrName>
                                        </p:attrNameLst>
                                      </p:cBhvr>
                                      <p:tavLst>
                                        <p:tav tm="0">
                                          <p:val>
                                            <p:strVal val="#ppt_x"/>
                                          </p:val>
                                        </p:tav>
                                        <p:tav tm="100000">
                                          <p:val>
                                            <p:strVal val="#ppt_x"/>
                                          </p:val>
                                        </p:tav>
                                      </p:tavLst>
                                    </p:anim>
                                    <p:anim calcmode="lin" valueType="num">
                                      <p:cBhvr additive="base">
                                        <p:cTn id="26" dur="500" fill="hold"/>
                                        <p:tgtEl>
                                          <p:spTgt spid="9626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6264"/>
                                        </p:tgtEl>
                                        <p:attrNameLst>
                                          <p:attrName>style.visibility</p:attrName>
                                        </p:attrNameLst>
                                      </p:cBhvr>
                                      <p:to>
                                        <p:strVal val="visible"/>
                                      </p:to>
                                    </p:set>
                                    <p:anim calcmode="lin" valueType="num">
                                      <p:cBhvr additive="base">
                                        <p:cTn id="29" dur="500" fill="hold"/>
                                        <p:tgtEl>
                                          <p:spTgt spid="96264"/>
                                        </p:tgtEl>
                                        <p:attrNameLst>
                                          <p:attrName>ppt_x</p:attrName>
                                        </p:attrNameLst>
                                      </p:cBhvr>
                                      <p:tavLst>
                                        <p:tav tm="0">
                                          <p:val>
                                            <p:strVal val="#ppt_x"/>
                                          </p:val>
                                        </p:tav>
                                        <p:tav tm="100000">
                                          <p:val>
                                            <p:strVal val="#ppt_x"/>
                                          </p:val>
                                        </p:tav>
                                      </p:tavLst>
                                    </p:anim>
                                    <p:anim calcmode="lin" valueType="num">
                                      <p:cBhvr additive="base">
                                        <p:cTn id="30" dur="500" fill="hold"/>
                                        <p:tgtEl>
                                          <p:spTgt spid="96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P spid="96264" grpId="0"/>
      <p:bldP spid="18" grpId="0" animBg="1"/>
      <p:bldP spid="19" grpId="0" animBg="1"/>
      <p:bldP spid="20" grpId="0" animBg="1"/>
      <p:bldP spid="2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2133600" y="1828800"/>
                <a:ext cx="3631379"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𝑑𝑡</m:t>
                          </m:r>
                        </m:den>
                      </m:f>
                      <m:nary>
                        <m:naryPr>
                          <m:limLoc m:val="undOvr"/>
                          <m:subHide m:val="on"/>
                          <m:supHide m:val="on"/>
                          <m:ctrlPr>
                            <a:rPr lang="en-US" altLang="zh-TW" i="1">
                              <a:latin typeface="Cambria Math" panose="02040503050406030204" pitchFamily="18" charset="0"/>
                            </a:rPr>
                          </m:ctrlPr>
                        </m:naryPr>
                        <m:sub/>
                        <m:sup/>
                        <m:e>
                          <m:acc>
                            <m:accPr>
                              <m:chr m:val="⃗"/>
                              <m:ctrlPr>
                                <a:rPr lang="zh-TW" altLang="en-US" i="1">
                                  <a:latin typeface="Cambria Math" panose="02040503050406030204" pitchFamily="18" charset="0"/>
                                </a:rPr>
                              </m:ctrlPr>
                            </m:accPr>
                            <m:e>
                              <m:r>
                                <a:rPr lang="en-US" altLang="zh-TW" i="1">
                                  <a:latin typeface="Cambria Math"/>
                                </a:rPr>
                                <m:t>𝐵</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133600" y="1828800"/>
                <a:ext cx="3631379" cy="818814"/>
              </a:xfrm>
              <a:prstGeom prst="rect">
                <a:avLst/>
              </a:prstGeom>
              <a:blipFill>
                <a:blip r:embed="rId2"/>
                <a:stretch>
                  <a:fillRect l="-23693" t="-132308" r="-697"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3048000" y="5029200"/>
                <a:ext cx="1676485" cy="70827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𝐵</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3048000" y="5029200"/>
                <a:ext cx="1676485" cy="708271"/>
              </a:xfrm>
              <a:prstGeom prst="rect">
                <a:avLst/>
              </a:prstGeom>
              <a:blipFill rotWithShape="1">
                <a:blip r:embed="rId3"/>
                <a:stretch>
                  <a:fillRect/>
                </a:stretch>
              </a:blipFill>
            </p:spPr>
            <p:txBody>
              <a:bodyPr/>
              <a:lstStyle/>
              <a:p>
                <a:r>
                  <a:rPr lang="zh-TW" altLang="en-US">
                    <a:noFill/>
                  </a:rPr>
                  <a:t> </a:t>
                </a:r>
              </a:p>
            </p:txBody>
          </p:sp>
        </mc:Fallback>
      </mc:AlternateContent>
      <p:sp>
        <p:nvSpPr>
          <p:cNvPr id="4" name="文字方塊 3"/>
          <p:cNvSpPr txBox="1"/>
          <p:nvPr/>
        </p:nvSpPr>
        <p:spPr>
          <a:xfrm>
            <a:off x="1020213" y="1253474"/>
            <a:ext cx="7103574" cy="369332"/>
          </a:xfrm>
          <a:prstGeom prst="rect">
            <a:avLst/>
          </a:prstGeom>
          <a:noFill/>
        </p:spPr>
        <p:txBody>
          <a:bodyPr wrap="square" rtlCol="0">
            <a:spAutoFit/>
          </a:bodyPr>
          <a:lstStyle/>
          <a:p>
            <a:r>
              <a:rPr lang="zh-CN" altLang="en-US" dirty="0"/>
              <a:t>如果電場與磁場有變化，</a:t>
            </a:r>
            <a:r>
              <a:rPr lang="zh-TW" altLang="en-US" dirty="0"/>
              <a:t>法拉第定律再加上一個磁通量的時變率！</a:t>
            </a:r>
          </a:p>
        </p:txBody>
      </p:sp>
      <mc:AlternateContent xmlns:mc="http://schemas.openxmlformats.org/markup-compatibility/2006" xmlns:a14="http://schemas.microsoft.com/office/drawing/2010/main">
        <mc:Choice Requires="a14">
          <p:sp>
            <p:nvSpPr>
              <p:cNvPr id="5" name="文字方塊 4"/>
              <p:cNvSpPr txBox="1"/>
              <p:nvPr/>
            </p:nvSpPr>
            <p:spPr>
              <a:xfrm>
                <a:off x="2667000" y="3429000"/>
                <a:ext cx="2750127"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i="1" smtClean="0">
                              <a:latin typeface="Cambria Math" panose="02040503050406030204" pitchFamily="18" charset="0"/>
                            </a:rPr>
                          </m:ctrlPr>
                        </m:naryPr>
                        <m:sub/>
                        <m:sup/>
                        <m:e>
                          <m:acc>
                            <m:accPr>
                              <m:chr m:val="⃗"/>
                              <m:ctrlPr>
                                <a:rPr lang="en-US" altLang="zh-TW" i="1">
                                  <a:latin typeface="Cambria Math" panose="02040503050406030204" pitchFamily="18" charset="0"/>
                                </a:rPr>
                              </m:ctrlPr>
                            </m:accPr>
                            <m:e>
                              <m:r>
                                <a:rPr lang="en-US" altLang="zh-TW" i="1">
                                  <a:latin typeface="Cambria Math"/>
                                </a:rPr>
                                <m:t>𝐸</m:t>
                              </m:r>
                            </m:e>
                          </m:acc>
                          <m:r>
                            <m:rPr>
                              <m:brk/>
                            </m:rP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rPr>
                          </m:ctrlPr>
                        </m:naryPr>
                        <m:sub/>
                        <m:sup/>
                        <m:e>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i="1">
                              <a:latin typeface="Cambria Math"/>
                              <a:ea typeface="Cambria Math"/>
                            </a:rPr>
                            <m:t>∙</m:t>
                          </m:r>
                          <m:r>
                            <a:rPr lang="en-US" altLang="zh-TW"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i="1"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2667000" y="3429000"/>
                <a:ext cx="2750127" cy="818879"/>
              </a:xfrm>
              <a:prstGeom prst="rect">
                <a:avLst/>
              </a:prstGeom>
              <a:blipFill rotWithShape="1">
                <a:blip r:embed="rId4"/>
                <a:stretch>
                  <a:fillRect/>
                </a:stretch>
              </a:blipFill>
            </p:spPr>
            <p:txBody>
              <a:bodyPr/>
              <a:lstStyle/>
              <a:p>
                <a:r>
                  <a:rPr lang="zh-TW" altLang="en-US">
                    <a:noFill/>
                  </a:rPr>
                  <a:t> </a:t>
                </a:r>
              </a:p>
            </p:txBody>
          </p:sp>
        </mc:Fallback>
      </mc:AlternateContent>
      <p:sp>
        <p:nvSpPr>
          <p:cNvPr id="6" name="文字方塊 9"/>
          <p:cNvSpPr txBox="1">
            <a:spLocks noChangeArrowheads="1"/>
          </p:cNvSpPr>
          <p:nvPr/>
        </p:nvSpPr>
        <p:spPr bwMode="auto">
          <a:xfrm>
            <a:off x="2701721" y="2819400"/>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數學上的史塔克定律</a:t>
            </a:r>
          </a:p>
        </p:txBody>
      </p:sp>
      <p:sp>
        <p:nvSpPr>
          <p:cNvPr id="7" name="文字方塊 6"/>
          <p:cNvSpPr txBox="1"/>
          <p:nvPr/>
        </p:nvSpPr>
        <p:spPr>
          <a:xfrm>
            <a:off x="2667000" y="4495800"/>
            <a:ext cx="3183426" cy="369332"/>
          </a:xfrm>
          <a:prstGeom prst="rect">
            <a:avLst/>
          </a:prstGeom>
          <a:noFill/>
        </p:spPr>
        <p:txBody>
          <a:bodyPr wrap="square" rtlCol="0">
            <a:spAutoFit/>
          </a:bodyPr>
          <a:lstStyle/>
          <a:p>
            <a:r>
              <a:rPr lang="zh-TW" altLang="en-US" dirty="0"/>
              <a:t>得到法拉第定律的微分形式：</a:t>
            </a:r>
          </a:p>
        </p:txBody>
      </p:sp>
    </p:spTree>
    <p:extLst>
      <p:ext uri="{BB962C8B-B14F-4D97-AF65-F5344CB8AC3E}">
        <p14:creationId xmlns:p14="http://schemas.microsoft.com/office/powerpoint/2010/main" val="1516291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796419" y="1143000"/>
            <a:ext cx="75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散度透過高斯定律對應到面積分！旋度透過史塔克定律對應到線積分！</a:t>
            </a:r>
          </a:p>
        </p:txBody>
      </p:sp>
      <mc:AlternateContent xmlns:mc="http://schemas.openxmlformats.org/markup-compatibility/2006" xmlns:a14="http://schemas.microsoft.com/office/drawing/2010/main">
        <mc:Choice Requires="a14">
          <p:sp>
            <p:nvSpPr>
              <p:cNvPr id="14" name="文字方塊 13"/>
              <p:cNvSpPr txBox="1"/>
              <p:nvPr/>
            </p:nvSpPr>
            <p:spPr>
              <a:xfrm>
                <a:off x="888150" y="3689207"/>
                <a:ext cx="2001894"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88150" y="3689207"/>
                <a:ext cx="2001894"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91102" y="4697319"/>
                <a:ext cx="296286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91102" y="4697319"/>
                <a:ext cx="2962862"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84386" y="2753103"/>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84386" y="2753103"/>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846555" y="1744991"/>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846555" y="1744991"/>
                <a:ext cx="1579600" cy="818879"/>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5662203" y="1950344"/>
                <a:ext cx="1220912"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oMath>
                  </m:oMathPara>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662203" y="1950344"/>
                <a:ext cx="1220912"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662202" y="3789138"/>
                <a:ext cx="1676485" cy="70827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𝐵</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662202" y="3789138"/>
                <a:ext cx="1676485" cy="708271"/>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662202" y="2960210"/>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=0</m:t>
                      </m:r>
                    </m:oMath>
                  </m:oMathPara>
                </a14:m>
                <a:endParaRPr lang="zh-CN"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662202" y="2960210"/>
                <a:ext cx="1145250" cy="404663"/>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638800" y="4697319"/>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638800" y="4697319"/>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
        <p:nvSpPr>
          <p:cNvPr id="2" name="Rectangle 1">
            <a:extLst>
              <a:ext uri="{FF2B5EF4-FFF2-40B4-BE49-F238E27FC236}">
                <a16:creationId xmlns:a16="http://schemas.microsoft.com/office/drawing/2014/main" id="{0DA6CE73-408B-6286-F886-238F66604F68}"/>
              </a:ext>
            </a:extLst>
          </p:cNvPr>
          <p:cNvSpPr/>
          <p:nvPr/>
        </p:nvSpPr>
        <p:spPr>
          <a:xfrm>
            <a:off x="524508" y="3573601"/>
            <a:ext cx="7671792" cy="22474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1477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3" name="文字方塊 9"/>
          <p:cNvSpPr txBox="1">
            <a:spLocks noChangeArrowheads="1"/>
          </p:cNvSpPr>
          <p:nvPr/>
        </p:nvSpPr>
        <p:spPr bwMode="auto">
          <a:xfrm>
            <a:off x="1132790" y="5322059"/>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注意電（磁）場的時變率產生的是感應磁（電）的線積分，</a:t>
            </a:r>
          </a:p>
        </p:txBody>
      </p:sp>
      <p:sp>
        <p:nvSpPr>
          <p:cNvPr id="96265" name="文字方塊 7"/>
          <p:cNvSpPr txBox="1">
            <a:spLocks noChangeArrowheads="1"/>
          </p:cNvSpPr>
          <p:nvPr/>
        </p:nvSpPr>
        <p:spPr bwMode="auto">
          <a:xfrm>
            <a:off x="1132790" y="4890388"/>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電（磁）場變化時會感應產生磁（電）場，</a:t>
            </a:r>
          </a:p>
        </p:txBody>
      </p:sp>
      <mc:AlternateContent xmlns:mc="http://schemas.openxmlformats.org/markup-compatibility/2006" xmlns:a14="http://schemas.microsoft.com/office/drawing/2010/main">
        <mc:Choice Requires="a14">
          <p:sp>
            <p:nvSpPr>
              <p:cNvPr id="14" name="文字方塊 13"/>
              <p:cNvSpPr txBox="1"/>
              <p:nvPr/>
            </p:nvSpPr>
            <p:spPr>
              <a:xfrm>
                <a:off x="1183529" y="2951033"/>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183529" y="2951033"/>
                <a:ext cx="1962781" cy="818879"/>
              </a:xfrm>
              <a:prstGeom prst="rect">
                <a:avLst/>
              </a:prstGeom>
              <a:blipFill rotWithShape="1">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86481" y="3959145"/>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86481" y="3959145"/>
                <a:ext cx="2824299" cy="818879"/>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1179765" y="2014929"/>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179765" y="2014929"/>
                <a:ext cx="1503938" cy="818879"/>
              </a:xfrm>
              <a:prstGeom prst="rect">
                <a:avLst/>
              </a:prstGeom>
              <a:blipFill rotWithShape="1">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141934" y="1006817"/>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41934" y="1006817"/>
                <a:ext cx="1579600" cy="818879"/>
              </a:xfrm>
              <a:prstGeom prst="rect">
                <a:avLst/>
              </a:prstGeom>
              <a:blipFill rotWithShape="1">
                <a:blip r:embed="rId1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5957582" y="1212170"/>
                <a:ext cx="1220912"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oMath>
                  </m:oMathPara>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957582" y="1212170"/>
                <a:ext cx="1220912" cy="613694"/>
              </a:xfrm>
              <a:prstGeom prst="rect">
                <a:avLst/>
              </a:prstGeom>
              <a:blipFill rotWithShape="1">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957581" y="3050964"/>
                <a:ext cx="1676485" cy="70827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𝐵</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957581" y="3050964"/>
                <a:ext cx="1676485" cy="708271"/>
              </a:xfrm>
              <a:prstGeom prst="rect">
                <a:avLst/>
              </a:prstGeom>
              <a:blipFill rotWithShape="1">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957581" y="2222036"/>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=0</m:t>
                      </m:r>
                    </m:oMath>
                  </m:oMathPara>
                </a14:m>
                <a:endParaRPr lang="zh-CN"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957581" y="2222036"/>
                <a:ext cx="1145250" cy="404663"/>
              </a:xfrm>
              <a:prstGeom prst="rect">
                <a:avLst/>
              </a:prstGeom>
              <a:blipFill rotWithShape="1">
                <a:blip r:embed="rId1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934179" y="3959145"/>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934179" y="3959145"/>
                <a:ext cx="2488630" cy="682559"/>
              </a:xfrm>
              <a:prstGeom prst="rect">
                <a:avLst/>
              </a:prstGeom>
              <a:blipFill rotWithShape="1">
                <a:blip r:embed="rId18"/>
                <a:stretch>
                  <a:fillRect/>
                </a:stretch>
              </a:blipFill>
            </p:spPr>
            <p:txBody>
              <a:bodyPr/>
              <a:lstStyle/>
              <a:p>
                <a:r>
                  <a:rPr lang="zh-CN" altLang="en-US">
                    <a:noFill/>
                  </a:rPr>
                  <a:t> </a:t>
                </a:r>
              </a:p>
            </p:txBody>
          </p:sp>
        </mc:Fallback>
      </mc:AlternateContent>
      <p:sp>
        <p:nvSpPr>
          <p:cNvPr id="2" name="矩形 1">
            <a:extLst>
              <a:ext uri="{FF2B5EF4-FFF2-40B4-BE49-F238E27FC236}">
                <a16:creationId xmlns:a16="http://schemas.microsoft.com/office/drawing/2014/main" id="{BA8CE2F1-498D-BC42-99EA-DC069DCE70F0}"/>
              </a:ext>
            </a:extLst>
          </p:cNvPr>
          <p:cNvSpPr/>
          <p:nvPr/>
        </p:nvSpPr>
        <p:spPr>
          <a:xfrm>
            <a:off x="1132790" y="5765960"/>
            <a:ext cx="7802136" cy="369332"/>
          </a:xfrm>
          <a:prstGeom prst="rect">
            <a:avLst/>
          </a:prstGeom>
        </p:spPr>
        <p:txBody>
          <a:bodyPr wrap="none">
            <a:spAutoFit/>
          </a:bodyPr>
          <a:lstStyle/>
          <a:p>
            <a:r>
              <a:rPr lang="zh-TW" altLang="en-US" dirty="0"/>
              <a:t>因此感應電磁場都是漩渦狀的，不是放射狀的。大致與變化的場方向垂直。</a:t>
            </a:r>
          </a:p>
        </p:txBody>
      </p:sp>
    </p:spTree>
    <p:extLst>
      <p:ext uri="{BB962C8B-B14F-4D97-AF65-F5344CB8AC3E}">
        <p14:creationId xmlns:p14="http://schemas.microsoft.com/office/powerpoint/2010/main" val="20400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6263"/>
                                        </p:tgtEl>
                                        <p:attrNameLst>
                                          <p:attrName>style.visibility</p:attrName>
                                        </p:attrNameLst>
                                      </p:cBhvr>
                                      <p:to>
                                        <p:strVal val="visible"/>
                                      </p:to>
                                    </p:set>
                                    <p:anim calcmode="lin" valueType="num">
                                      <p:cBhvr additive="base">
                                        <p:cTn id="25" dur="500" fill="hold"/>
                                        <p:tgtEl>
                                          <p:spTgt spid="96263"/>
                                        </p:tgtEl>
                                        <p:attrNameLst>
                                          <p:attrName>ppt_x</p:attrName>
                                        </p:attrNameLst>
                                      </p:cBhvr>
                                      <p:tavLst>
                                        <p:tav tm="0">
                                          <p:val>
                                            <p:strVal val="#ppt_x"/>
                                          </p:val>
                                        </p:tav>
                                        <p:tav tm="100000">
                                          <p:val>
                                            <p:strVal val="#ppt_x"/>
                                          </p:val>
                                        </p:tav>
                                      </p:tavLst>
                                    </p:anim>
                                    <p:anim calcmode="lin" valueType="num">
                                      <p:cBhvr additive="base">
                                        <p:cTn id="26" dur="500" fill="hold"/>
                                        <p:tgtEl>
                                          <p:spTgt spid="9626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6265"/>
                                        </p:tgtEl>
                                        <p:attrNameLst>
                                          <p:attrName>style.visibility</p:attrName>
                                        </p:attrNameLst>
                                      </p:cBhvr>
                                      <p:to>
                                        <p:strVal val="visible"/>
                                      </p:to>
                                    </p:set>
                                    <p:anim calcmode="lin" valueType="num">
                                      <p:cBhvr additive="base">
                                        <p:cTn id="29" dur="500" fill="hold"/>
                                        <p:tgtEl>
                                          <p:spTgt spid="96265"/>
                                        </p:tgtEl>
                                        <p:attrNameLst>
                                          <p:attrName>ppt_x</p:attrName>
                                        </p:attrNameLst>
                                      </p:cBhvr>
                                      <p:tavLst>
                                        <p:tav tm="0">
                                          <p:val>
                                            <p:strVal val="#ppt_x"/>
                                          </p:val>
                                        </p:tav>
                                        <p:tav tm="100000">
                                          <p:val>
                                            <p:strVal val="#ppt_x"/>
                                          </p:val>
                                        </p:tav>
                                      </p:tavLst>
                                    </p:anim>
                                    <p:anim calcmode="lin" valueType="num">
                                      <p:cBhvr additive="base">
                                        <p:cTn id="30" dur="500" fill="hold"/>
                                        <p:tgtEl>
                                          <p:spTgt spid="962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P spid="96265" grpId="0"/>
      <p:bldP spid="18" grpId="0" animBg="1"/>
      <p:bldP spid="19" grpId="0" animBg="1"/>
      <p:bldP spid="20" grpId="0" animBg="1"/>
      <p:bldP spid="2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838200" y="3244334"/>
            <a:ext cx="7191191" cy="369332"/>
          </a:xfrm>
          <a:prstGeom prst="rect">
            <a:avLst/>
          </a:prstGeom>
          <a:noFill/>
        </p:spPr>
        <p:txBody>
          <a:bodyPr wrap="square" rtlCol="0">
            <a:spAutoFit/>
          </a:bodyPr>
          <a:lstStyle/>
          <a:p>
            <a:r>
              <a:rPr lang="zh-TW" altLang="en-US" dirty="0"/>
              <a:t>已知電場是電位的梯度，</a:t>
            </a:r>
            <a:r>
              <a:rPr lang="zh-TW" altLang="en-US" dirty="0">
                <a:latin typeface="Times New Roman" panose="02020603050405020304" pitchFamily="18" charset="0"/>
                <a:cs typeface="Times New Roman" panose="02020603050405020304" pitchFamily="18" charset="0"/>
              </a:rPr>
              <a:t>電場的散度等於電荷密度：</a:t>
            </a:r>
          </a:p>
        </p:txBody>
      </p:sp>
      <p:sp>
        <p:nvSpPr>
          <p:cNvPr id="21" name="文字方塊 20"/>
          <p:cNvSpPr txBox="1"/>
          <p:nvPr/>
        </p:nvSpPr>
        <p:spPr>
          <a:xfrm>
            <a:off x="864704" y="5362521"/>
            <a:ext cx="6285407" cy="369332"/>
          </a:xfrm>
          <a:prstGeom prst="rect">
            <a:avLst/>
          </a:prstGeom>
          <a:noFill/>
        </p:spPr>
        <p:txBody>
          <a:bodyPr wrap="square" rtlCol="0">
            <a:spAutoFit/>
          </a:bodyPr>
          <a:lstStyle/>
          <a:p>
            <a:r>
              <a:rPr lang="zh-TW" altLang="en-US" dirty="0"/>
              <a:t>這是高等靜電學解題的基本方程式！</a:t>
            </a:r>
            <a:r>
              <a:rPr lang="en-US" altLang="zh-TW" dirty="0">
                <a:latin typeface="Times New Roman" panose="02020603050405020304" pitchFamily="18" charset="0"/>
                <a:cs typeface="Times New Roman" panose="02020603050405020304" pitchFamily="18" charset="0"/>
              </a:rPr>
              <a:t> Laplacian</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Equation!</a:t>
            </a:r>
            <a:endParaRPr lang="zh-TW" altLang="en-US" dirty="0"/>
          </a:p>
        </p:txBody>
      </p:sp>
      <mc:AlternateContent xmlns:mc="http://schemas.openxmlformats.org/markup-compatibility/2006" xmlns:a14="http://schemas.microsoft.com/office/drawing/2010/main">
        <mc:Choice Requires="a14">
          <p:sp>
            <p:nvSpPr>
              <p:cNvPr id="24" name="文字方塊 23"/>
              <p:cNvSpPr txBox="1"/>
              <p:nvPr/>
            </p:nvSpPr>
            <p:spPr>
              <a:xfrm>
                <a:off x="1425597" y="3746887"/>
                <a:ext cx="1003095" cy="40466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a:ea typeface="Cambria Math"/>
                        </a:rPr>
                        <m:t>𝑉</m:t>
                      </m:r>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1425597" y="3746887"/>
                <a:ext cx="1003095" cy="404663"/>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矩形 24"/>
              <p:cNvSpPr/>
              <p:nvPr/>
            </p:nvSpPr>
            <p:spPr>
              <a:xfrm>
                <a:off x="2713879" y="3699301"/>
                <a:ext cx="1220911" cy="61369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oMath>
                  </m:oMathPara>
                </a14:m>
                <a:endParaRPr lang="zh-CN" altLang="en-US" dirty="0"/>
              </a:p>
            </p:txBody>
          </p:sp>
        </mc:Choice>
        <mc:Fallback xmlns="">
          <p:sp>
            <p:nvSpPr>
              <p:cNvPr id="25" name="矩形 24"/>
              <p:cNvSpPr>
                <a:spLocks noRot="1" noChangeAspect="1" noMove="1" noResize="1" noEditPoints="1" noAdjustHandles="1" noChangeArrowheads="1" noChangeShapeType="1" noTextEdit="1"/>
              </p:cNvSpPr>
              <p:nvPr/>
            </p:nvSpPr>
            <p:spPr>
              <a:xfrm>
                <a:off x="2713879" y="3699301"/>
                <a:ext cx="1220911" cy="613694"/>
              </a:xfrm>
              <a:prstGeom prst="rect">
                <a:avLst/>
              </a:prstGeom>
              <a:blipFill>
                <a:blip r:embed="rId3"/>
                <a:stretch>
                  <a:fillRect/>
                </a:stretch>
              </a:blipFill>
            </p:spPr>
            <p:txBody>
              <a:bodyPr/>
              <a:lstStyle/>
              <a:p>
                <a:r>
                  <a:rPr lang="zh-TW" altLang="en-US">
                    <a:noFill/>
                  </a:rPr>
                  <a:t> </a:t>
                </a:r>
              </a:p>
            </p:txBody>
          </p:sp>
        </mc:Fallback>
      </mc:AlternateContent>
      <p:sp>
        <p:nvSpPr>
          <p:cNvPr id="3" name="文字方塊 2"/>
          <p:cNvSpPr txBox="1"/>
          <p:nvPr/>
        </p:nvSpPr>
        <p:spPr>
          <a:xfrm>
            <a:off x="866592" y="4312995"/>
            <a:ext cx="3124200" cy="369332"/>
          </a:xfrm>
          <a:prstGeom prst="rect">
            <a:avLst/>
          </a:prstGeom>
          <a:noFill/>
        </p:spPr>
        <p:txBody>
          <a:bodyPr wrap="square" rtlCol="0">
            <a:spAutoFit/>
          </a:bodyPr>
          <a:lstStyle/>
          <a:p>
            <a:r>
              <a:rPr lang="zh-TW" altLang="en-US" dirty="0"/>
              <a:t>將第一式代入第二式：</a:t>
            </a:r>
            <a:endParaRPr lang="en-US" altLang="zh-TW" dirty="0"/>
          </a:p>
        </p:txBody>
      </p:sp>
      <mc:AlternateContent xmlns:mc="http://schemas.openxmlformats.org/markup-compatibility/2006" xmlns:a14="http://schemas.microsoft.com/office/drawing/2010/main">
        <mc:Choice Requires="a14">
          <p:sp>
            <p:nvSpPr>
              <p:cNvPr id="26" name="文字方塊 25"/>
              <p:cNvSpPr txBox="1"/>
              <p:nvPr/>
            </p:nvSpPr>
            <p:spPr>
              <a:xfrm>
                <a:off x="2713276" y="4715577"/>
                <a:ext cx="3069430" cy="61369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d>
                        <m:dPr>
                          <m:ctrlPr>
                            <a:rPr lang="en-US" altLang="zh-TW" b="0" i="1" smtClean="0">
                              <a:latin typeface="Cambria Math" panose="02040503050406030204" pitchFamily="18" charset="0"/>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a:ea typeface="Cambria Math"/>
                            </a:rPr>
                            <m:t>𝑉</m:t>
                          </m:r>
                        </m:e>
                      </m:d>
                      <m:r>
                        <a:rPr lang="en-US" altLang="zh-TW" b="0" i="1" smtClean="0">
                          <a:latin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𝑉</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2713276" y="4715577"/>
                <a:ext cx="3069430" cy="613694"/>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2713276" y="5786293"/>
                <a:ext cx="1170705" cy="61369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𝑉</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2713276" y="5786293"/>
                <a:ext cx="1170705" cy="613694"/>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4646991" y="5766843"/>
                <a:ext cx="2503121" cy="69544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𝑉</m:t>
                          </m:r>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𝑥</m:t>
                              </m:r>
                            </m:e>
                            <m:sup>
                              <m:r>
                                <a:rPr lang="en-US" altLang="zh-TW" i="1">
                                  <a:latin typeface="Cambria Math"/>
                                  <a:ea typeface="Cambria Math"/>
                                </a:rPr>
                                <m:t>2</m:t>
                              </m:r>
                            </m:sup>
                          </m:sSup>
                        </m:den>
                      </m:f>
                      <m:r>
                        <a:rPr lang="en-US" altLang="zh-TW" i="1">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𝑉</m:t>
                          </m:r>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𝑦</m:t>
                              </m:r>
                            </m:e>
                            <m:sup>
                              <m:r>
                                <a:rPr lang="en-US" altLang="zh-TW" i="1">
                                  <a:latin typeface="Cambria Math"/>
                                  <a:ea typeface="Cambria Math"/>
                                </a:rPr>
                                <m:t>2</m:t>
                              </m:r>
                            </m:sup>
                          </m:sSup>
                        </m:den>
                      </m:f>
                      <m:r>
                        <a:rPr lang="en-US" altLang="zh-TW" i="1">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𝑉</m:t>
                          </m:r>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𝑧</m:t>
                              </m:r>
                            </m:e>
                            <m:sup>
                              <m:r>
                                <a:rPr lang="en-US" altLang="zh-TW" i="1">
                                  <a:latin typeface="Cambria Math"/>
                                  <a:ea typeface="Cambria Math"/>
                                </a:rPr>
                                <m:t>2</m:t>
                              </m:r>
                            </m:sup>
                          </m:sSup>
                        </m:den>
                      </m:f>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4646991" y="5766843"/>
                <a:ext cx="2503121" cy="695447"/>
              </a:xfrm>
              <a:prstGeom prst="rect">
                <a:avLst/>
              </a:prstGeom>
              <a:blipFill>
                <a:blip r:embed="rId6"/>
                <a:stretch>
                  <a:fillRect b="-357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F2FD02ED-ED45-774D-9C76-E97180AD8518}"/>
                  </a:ext>
                </a:extLst>
              </p:cNvPr>
              <p:cNvSpPr/>
              <p:nvPr/>
            </p:nvSpPr>
            <p:spPr>
              <a:xfrm>
                <a:off x="2597362" y="1770379"/>
                <a:ext cx="3672865" cy="695447"/>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a:ea typeface="Cambria Math"/>
                        </a:rPr>
                        <m:t>𝑈</m:t>
                      </m:r>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m:t>
                          </m:r>
                        </m:e>
                        <m:sup>
                          <m:r>
                            <a:rPr lang="en-US" altLang="zh-TW" b="0" i="1" smtClean="0">
                              <a:latin typeface="Cambria Math"/>
                              <a:ea typeface="Cambria Math"/>
                            </a:rPr>
                            <m:t>2</m:t>
                          </m:r>
                        </m:sup>
                      </m:sSup>
                      <m:r>
                        <a:rPr lang="en-US" altLang="zh-TW" b="0" i="1" smtClean="0">
                          <a:latin typeface="Cambria Math"/>
                          <a:ea typeface="Cambria Math"/>
                        </a:rPr>
                        <m:t>𝑈</m:t>
                      </m:r>
                      <m:r>
                        <a:rPr lang="en-US" altLang="zh-TW" i="1">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𝑈</m:t>
                          </m:r>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𝑥</m:t>
                              </m:r>
                            </m:e>
                            <m:sup>
                              <m:r>
                                <a:rPr lang="en-US" altLang="zh-TW" i="1">
                                  <a:latin typeface="Cambria Math"/>
                                  <a:ea typeface="Cambria Math"/>
                                </a:rPr>
                                <m:t>2</m:t>
                              </m:r>
                            </m:sup>
                          </m:sSup>
                        </m:den>
                      </m:f>
                      <m:r>
                        <a:rPr lang="en-US" altLang="zh-TW" i="1">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𝑈</m:t>
                          </m:r>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𝑦</m:t>
                              </m:r>
                            </m:e>
                            <m:sup>
                              <m:r>
                                <a:rPr lang="en-US" altLang="zh-TW" i="1">
                                  <a:latin typeface="Cambria Math"/>
                                  <a:ea typeface="Cambria Math"/>
                                </a:rPr>
                                <m:t>2</m:t>
                              </m:r>
                            </m:sup>
                          </m:sSup>
                        </m:den>
                      </m:f>
                      <m:r>
                        <a:rPr lang="en-US" altLang="zh-TW" i="1">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r>
                            <a:rPr lang="en-US" altLang="zh-TW" b="0" i="1" smtClean="0">
                              <a:latin typeface="Cambria Math"/>
                              <a:ea typeface="Cambria Math"/>
                            </a:rPr>
                            <m:t>𝑈</m:t>
                          </m:r>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𝑧</m:t>
                              </m:r>
                            </m:e>
                            <m:sup>
                              <m:r>
                                <a:rPr lang="en-US" altLang="zh-TW" i="1">
                                  <a:latin typeface="Cambria Math"/>
                                  <a:ea typeface="Cambria Math"/>
                                </a:rPr>
                                <m:t>2</m:t>
                              </m:r>
                            </m:sup>
                          </m:sSup>
                        </m:den>
                      </m:f>
                    </m:oMath>
                  </m:oMathPara>
                </a14:m>
                <a:endParaRPr lang="zh-TW" altLang="en-US" dirty="0"/>
              </a:p>
            </p:txBody>
          </p:sp>
        </mc:Choice>
        <mc:Fallback xmlns="">
          <p:sp>
            <p:nvSpPr>
              <p:cNvPr id="12" name="矩形 11">
                <a:extLst>
                  <a:ext uri="{FF2B5EF4-FFF2-40B4-BE49-F238E27FC236}">
                    <a16:creationId xmlns:a16="http://schemas.microsoft.com/office/drawing/2014/main" id="{F2FD02ED-ED45-774D-9C76-E97180AD8518}"/>
                  </a:ext>
                </a:extLst>
              </p:cNvPr>
              <p:cNvSpPr>
                <a:spLocks noRot="1" noChangeAspect="1" noMove="1" noResize="1" noEditPoints="1" noAdjustHandles="1" noChangeArrowheads="1" noChangeShapeType="1" noTextEdit="1"/>
              </p:cNvSpPr>
              <p:nvPr/>
            </p:nvSpPr>
            <p:spPr>
              <a:xfrm>
                <a:off x="2597362" y="1770379"/>
                <a:ext cx="3672865" cy="695447"/>
              </a:xfrm>
              <a:prstGeom prst="rect">
                <a:avLst/>
              </a:prstGeom>
              <a:blipFill>
                <a:blip r:embed="rId7"/>
                <a:stretch>
                  <a:fillRect b="-3571"/>
                </a:stretch>
              </a:blipFill>
            </p:spPr>
            <p:txBody>
              <a:bodyPr/>
              <a:lstStyle/>
              <a:p>
                <a:r>
                  <a:rPr lang="zh-TW" altLang="en-US">
                    <a:noFill/>
                  </a:rPr>
                  <a:t> </a:t>
                </a:r>
              </a:p>
            </p:txBody>
          </p:sp>
        </mc:Fallback>
      </mc:AlternateContent>
      <p:sp>
        <p:nvSpPr>
          <p:cNvPr id="13" name="文字方塊 12">
            <a:extLst>
              <a:ext uri="{FF2B5EF4-FFF2-40B4-BE49-F238E27FC236}">
                <a16:creationId xmlns:a16="http://schemas.microsoft.com/office/drawing/2014/main" id="{2426015C-73A9-C444-9D4E-06A3A3A0B9E3}"/>
              </a:ext>
            </a:extLst>
          </p:cNvPr>
          <p:cNvSpPr txBox="1"/>
          <p:nvPr/>
        </p:nvSpPr>
        <p:spPr>
          <a:xfrm>
            <a:off x="864705" y="2531979"/>
            <a:ext cx="4824536" cy="369332"/>
          </a:xfrm>
          <a:prstGeom prst="rect">
            <a:avLst/>
          </a:prstGeom>
          <a:noFill/>
        </p:spPr>
        <p:txBody>
          <a:bodyPr wrap="square" rtlCol="0">
            <a:spAutoFit/>
          </a:bodyPr>
          <a:lstStyle/>
          <a:p>
            <a:r>
              <a:rPr lang="zh-TW" altLang="en-US" dirty="0"/>
              <a:t>這個運算稱為</a:t>
            </a:r>
            <a:r>
              <a:rPr lang="en-US" altLang="zh-TW" dirty="0">
                <a:latin typeface="Times New Roman" panose="02020603050405020304" pitchFamily="18" charset="0"/>
                <a:cs typeface="Times New Roman" panose="02020603050405020304" pitchFamily="18" charset="0"/>
              </a:rPr>
              <a:t>Laplacian</a:t>
            </a:r>
            <a:r>
              <a:rPr lang="zh-TW" altLang="en-US" dirty="0">
                <a:latin typeface="Times New Roman" panose="02020603050405020304" pitchFamily="18" charset="0"/>
                <a:cs typeface="Times New Roman" panose="02020603050405020304" pitchFamily="18" charset="0"/>
              </a:rPr>
              <a:t>。</a:t>
            </a:r>
          </a:p>
        </p:txBody>
      </p:sp>
      <p:sp>
        <p:nvSpPr>
          <p:cNvPr id="14" name="文字方塊 13">
            <a:extLst>
              <a:ext uri="{FF2B5EF4-FFF2-40B4-BE49-F238E27FC236}">
                <a16:creationId xmlns:a16="http://schemas.microsoft.com/office/drawing/2014/main" id="{F31BEC67-65A9-8C4D-BB51-7B75D93D9C6B}"/>
              </a:ext>
            </a:extLst>
          </p:cNvPr>
          <p:cNvSpPr txBox="1"/>
          <p:nvPr/>
        </p:nvSpPr>
        <p:spPr>
          <a:xfrm>
            <a:off x="906273" y="234832"/>
            <a:ext cx="7162800" cy="369332"/>
          </a:xfrm>
          <a:prstGeom prst="rect">
            <a:avLst/>
          </a:prstGeom>
          <a:noFill/>
        </p:spPr>
        <p:txBody>
          <a:bodyPr wrap="square" rtlCol="0">
            <a:spAutoFit/>
          </a:bodyPr>
          <a:lstStyle/>
          <a:p>
            <a:r>
              <a:rPr lang="zh-TW" altLang="en-US" dirty="0"/>
              <a:t>如果梯度是向量，將兩個梯度作內積式的組合，就會得到一個純量！</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FF2C0AB6-E266-5546-9646-5FB8D9148301}"/>
                  </a:ext>
                </a:extLst>
              </p:cNvPr>
              <p:cNvSpPr/>
              <p:nvPr/>
            </p:nvSpPr>
            <p:spPr>
              <a:xfrm>
                <a:off x="973965" y="664937"/>
                <a:ext cx="6033653" cy="72032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a:ea typeface="Cambria Math"/>
                        </a:rPr>
                        <m:t>=</m:t>
                      </m:r>
                      <m:d>
                        <m:dPr>
                          <m:ctrlPr>
                            <a:rPr lang="en-US" altLang="zh-TW"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num>
                            <m:den>
                              <m:r>
                                <a:rPr lang="zh-TW" altLang="en-US" i="1">
                                  <a:latin typeface="Cambria Math"/>
                                  <a:ea typeface="Cambria Math"/>
                                </a:rPr>
                                <m:t>𝜕</m:t>
                              </m:r>
                              <m:r>
                                <a:rPr lang="en-US" altLang="zh-TW" i="1">
                                  <a:latin typeface="Cambria Math"/>
                                  <a:ea typeface="Cambria Math"/>
                                </a:rPr>
                                <m:t>𝑥</m:t>
                              </m:r>
                            </m:den>
                          </m:f>
                          <m:f>
                            <m:fPr>
                              <m:ctrlPr>
                                <a:rPr lang="en-US" altLang="zh-TW" i="1">
                                  <a:latin typeface="Cambria Math" panose="02040503050406030204" pitchFamily="18" charset="0"/>
                                  <a:ea typeface="Cambria Math"/>
                                </a:rPr>
                              </m:ctrlPr>
                            </m:fPr>
                            <m:num>
                              <m:r>
                                <a:rPr lang="zh-TW" altLang="en-US" i="1">
                                  <a:latin typeface="Cambria Math"/>
                                  <a:ea typeface="Cambria Math"/>
                                </a:rPr>
                                <m:t>𝜕</m:t>
                              </m:r>
                            </m:num>
                            <m:den>
                              <m:r>
                                <a:rPr lang="zh-TW" altLang="en-US" i="1">
                                  <a:latin typeface="Cambria Math"/>
                                  <a:ea typeface="Cambria Math"/>
                                </a:rPr>
                                <m:t>𝜕</m:t>
                              </m:r>
                              <m:r>
                                <a:rPr lang="en-US" altLang="zh-TW" i="1">
                                  <a:latin typeface="Cambria Math"/>
                                  <a:ea typeface="Cambria Math"/>
                                </a:rPr>
                                <m:t>𝑥</m:t>
                              </m:r>
                            </m:den>
                          </m:f>
                          <m:r>
                            <a:rPr lang="en-US" altLang="zh-TW">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num>
                            <m:den>
                              <m:r>
                                <a:rPr lang="zh-TW" altLang="en-US" i="1">
                                  <a:latin typeface="Cambria Math"/>
                                  <a:ea typeface="Cambria Math"/>
                                </a:rPr>
                                <m:t>𝜕</m:t>
                              </m:r>
                              <m:r>
                                <a:rPr lang="en-US" altLang="zh-TW" i="1">
                                  <a:latin typeface="Cambria Math"/>
                                  <a:ea typeface="Cambria Math"/>
                                </a:rPr>
                                <m:t>𝑦</m:t>
                              </m:r>
                            </m:den>
                          </m:f>
                          <m:f>
                            <m:fPr>
                              <m:ctrlPr>
                                <a:rPr lang="en-US" altLang="zh-TW" i="1">
                                  <a:latin typeface="Cambria Math" panose="02040503050406030204" pitchFamily="18" charset="0"/>
                                  <a:ea typeface="Cambria Math"/>
                                </a:rPr>
                              </m:ctrlPr>
                            </m:fPr>
                            <m:num>
                              <m:r>
                                <a:rPr lang="zh-TW" altLang="en-US" i="1">
                                  <a:latin typeface="Cambria Math"/>
                                  <a:ea typeface="Cambria Math"/>
                                </a:rPr>
                                <m:t>𝜕</m:t>
                              </m:r>
                            </m:num>
                            <m:den>
                              <m:r>
                                <a:rPr lang="zh-TW" altLang="en-US" i="1">
                                  <a:latin typeface="Cambria Math"/>
                                  <a:ea typeface="Cambria Math"/>
                                </a:rPr>
                                <m:t>𝜕</m:t>
                              </m:r>
                              <m:r>
                                <a:rPr lang="en-US" altLang="zh-TW" i="1">
                                  <a:latin typeface="Cambria Math"/>
                                  <a:ea typeface="Cambria Math"/>
                                </a:rPr>
                                <m:t>𝑦</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num>
                            <m:den>
                              <m:r>
                                <a:rPr lang="zh-TW" altLang="en-US" i="1">
                                  <a:latin typeface="Cambria Math"/>
                                  <a:ea typeface="Cambria Math"/>
                                </a:rPr>
                                <m:t>𝜕</m:t>
                              </m:r>
                              <m:r>
                                <a:rPr lang="en-US" altLang="zh-TW" i="1">
                                  <a:latin typeface="Cambria Math"/>
                                  <a:ea typeface="Cambria Math"/>
                                </a:rPr>
                                <m:t>𝑧</m:t>
                              </m:r>
                            </m:den>
                          </m:f>
                          <m:f>
                            <m:fPr>
                              <m:ctrlPr>
                                <a:rPr lang="en-US" altLang="zh-TW" i="1">
                                  <a:latin typeface="Cambria Math" panose="02040503050406030204" pitchFamily="18" charset="0"/>
                                  <a:ea typeface="Cambria Math"/>
                                </a:rPr>
                              </m:ctrlPr>
                            </m:fPr>
                            <m:num>
                              <m:r>
                                <a:rPr lang="zh-TW" altLang="en-US" i="1">
                                  <a:latin typeface="Cambria Math"/>
                                  <a:ea typeface="Cambria Math"/>
                                </a:rPr>
                                <m:t>𝜕</m:t>
                              </m:r>
                            </m:num>
                            <m:den>
                              <m:r>
                                <a:rPr lang="zh-TW" altLang="en-US" i="1">
                                  <a:latin typeface="Cambria Math"/>
                                  <a:ea typeface="Cambria Math"/>
                                </a:rPr>
                                <m:t>𝜕</m:t>
                              </m:r>
                              <m:r>
                                <a:rPr lang="en-US" altLang="zh-TW" i="1">
                                  <a:latin typeface="Cambria Math"/>
                                  <a:ea typeface="Cambria Math"/>
                                </a:rPr>
                                <m:t>𝑧</m:t>
                              </m:r>
                            </m:den>
                          </m:f>
                        </m:e>
                      </m:d>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𝑥</m:t>
                              </m:r>
                            </m:e>
                            <m:sup>
                              <m:r>
                                <a:rPr lang="en-US" altLang="zh-TW" i="1">
                                  <a:latin typeface="Cambria Math"/>
                                  <a:ea typeface="Cambria Math"/>
                                </a:rPr>
                                <m:t>2</m:t>
                              </m:r>
                            </m:sup>
                          </m:sSup>
                        </m:den>
                      </m:f>
                      <m:r>
                        <a:rPr lang="en-US" altLang="zh-TW" i="1">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𝑦</m:t>
                              </m:r>
                            </m:e>
                            <m:sup>
                              <m:r>
                                <a:rPr lang="en-US" altLang="zh-TW" i="1">
                                  <a:latin typeface="Cambria Math"/>
                                  <a:ea typeface="Cambria Math"/>
                                </a:rPr>
                                <m:t>2</m:t>
                              </m:r>
                            </m:sup>
                          </m:sSup>
                        </m:den>
                      </m:f>
                      <m:r>
                        <a:rPr lang="en-US" altLang="zh-TW" i="1">
                          <a:latin typeface="Cambria Math"/>
                          <a:ea typeface="Cambria Math"/>
                        </a:rPr>
                        <m:t>+</m:t>
                      </m:r>
                      <m:f>
                        <m:fPr>
                          <m:ctrlPr>
                            <a:rPr lang="en-US" altLang="zh-TW" i="1">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zh-TW" altLang="en-US" i="1">
                                  <a:latin typeface="Cambria Math"/>
                                  <a:ea typeface="Cambria Math"/>
                                </a:rPr>
                                <m:t>𝜕</m:t>
                              </m:r>
                            </m:e>
                            <m:sup>
                              <m:r>
                                <a:rPr lang="en-US" altLang="zh-TW" i="1">
                                  <a:latin typeface="Cambria Math"/>
                                  <a:ea typeface="Cambria Math"/>
                                </a:rPr>
                                <m:t>2</m:t>
                              </m:r>
                            </m:sup>
                          </m:sSup>
                        </m:num>
                        <m:den>
                          <m:r>
                            <a:rPr lang="zh-TW" altLang="en-US" i="1">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𝑧</m:t>
                              </m:r>
                            </m:e>
                            <m:sup>
                              <m:r>
                                <a:rPr lang="en-US" altLang="zh-TW" i="1">
                                  <a:latin typeface="Cambria Math"/>
                                  <a:ea typeface="Cambria Math"/>
                                </a:rPr>
                                <m:t>2</m:t>
                              </m:r>
                            </m:sup>
                          </m:sSup>
                        </m:den>
                      </m:f>
                      <m:r>
                        <a:rPr lang="en-US" altLang="zh-TW"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m:t>
                          </m:r>
                        </m:e>
                        <m:sup>
                          <m:r>
                            <a:rPr lang="en-US" altLang="zh-TW" i="1">
                              <a:latin typeface="Cambria Math"/>
                              <a:ea typeface="Cambria Math"/>
                            </a:rPr>
                            <m:t>2</m:t>
                          </m:r>
                        </m:sup>
                      </m:sSup>
                    </m:oMath>
                  </m:oMathPara>
                </a14:m>
                <a:endParaRPr lang="zh-TW" altLang="en-US" dirty="0"/>
              </a:p>
            </p:txBody>
          </p:sp>
        </mc:Choice>
        <mc:Fallback xmlns="">
          <p:sp>
            <p:nvSpPr>
              <p:cNvPr id="16" name="矩形 15">
                <a:extLst>
                  <a:ext uri="{FF2B5EF4-FFF2-40B4-BE49-F238E27FC236}">
                    <a16:creationId xmlns:a16="http://schemas.microsoft.com/office/drawing/2014/main" id="{FF2C0AB6-E266-5546-9646-5FB8D9148301}"/>
                  </a:ext>
                </a:extLst>
              </p:cNvPr>
              <p:cNvSpPr>
                <a:spLocks noRot="1" noChangeAspect="1" noMove="1" noResize="1" noEditPoints="1" noAdjustHandles="1" noChangeArrowheads="1" noChangeShapeType="1" noTextEdit="1"/>
              </p:cNvSpPr>
              <p:nvPr/>
            </p:nvSpPr>
            <p:spPr>
              <a:xfrm>
                <a:off x="973965" y="664937"/>
                <a:ext cx="6033653" cy="720325"/>
              </a:xfrm>
              <a:prstGeom prst="rect">
                <a:avLst/>
              </a:prstGeom>
              <a:blipFill>
                <a:blip r:embed="rId8"/>
                <a:stretch>
                  <a:fillRect/>
                </a:stretch>
              </a:blipFill>
            </p:spPr>
            <p:txBody>
              <a:bodyPr/>
              <a:lstStyle/>
              <a:p>
                <a:r>
                  <a:rPr lang="zh-TW" altLang="en-US">
                    <a:noFill/>
                  </a:rPr>
                  <a:t> </a:t>
                </a:r>
              </a:p>
            </p:txBody>
          </p:sp>
        </mc:Fallback>
      </mc:AlternateContent>
      <p:sp>
        <p:nvSpPr>
          <p:cNvPr id="17" name="文字方塊 16">
            <a:extLst>
              <a:ext uri="{FF2B5EF4-FFF2-40B4-BE49-F238E27FC236}">
                <a16:creationId xmlns:a16="http://schemas.microsoft.com/office/drawing/2014/main" id="{C7F8FB29-5EFA-FA47-9314-809F4E6866EB}"/>
              </a:ext>
            </a:extLst>
          </p:cNvPr>
          <p:cNvSpPr txBox="1"/>
          <p:nvPr/>
        </p:nvSpPr>
        <p:spPr>
          <a:xfrm>
            <a:off x="864705" y="1409084"/>
            <a:ext cx="7416824" cy="369332"/>
          </a:xfrm>
          <a:prstGeom prst="rect">
            <a:avLst/>
          </a:prstGeom>
          <a:noFill/>
        </p:spPr>
        <p:txBody>
          <a:bodyPr wrap="square" rtlCol="0">
            <a:spAutoFit/>
          </a:bodyPr>
          <a:lstStyle/>
          <a:p>
            <a:r>
              <a:rPr lang="zh-TW" altLang="en-US" dirty="0">
                <a:latin typeface="Times New Roman" panose="02020603050405020304" pitchFamily="18" charset="0"/>
                <a:cs typeface="Times New Roman" panose="02020603050405020304" pitchFamily="18" charset="0"/>
              </a:rPr>
              <a:t>當然這梯度內積是一個運算，還是</a:t>
            </a:r>
            <a:r>
              <a:rPr lang="zh-CN" altLang="en-US" dirty="0">
                <a:latin typeface="Times New Roman" panose="02020603050405020304" pitchFamily="18" charset="0"/>
                <a:cs typeface="Times New Roman" panose="02020603050405020304" pitchFamily="18" charset="0"/>
              </a:rPr>
              <a:t>得</a:t>
            </a:r>
            <a:r>
              <a:rPr lang="zh-TW" altLang="en-US" dirty="0">
                <a:latin typeface="Times New Roman" panose="02020603050405020304" pitchFamily="18" charset="0"/>
                <a:cs typeface="Times New Roman" panose="02020603050405020304" pitchFamily="18" charset="0"/>
              </a:rPr>
              <a:t>作用於一個函數上：</a:t>
            </a:r>
          </a:p>
        </p:txBody>
      </p:sp>
    </p:spTree>
    <p:extLst>
      <p:ext uri="{BB962C8B-B14F-4D97-AF65-F5344CB8AC3E}">
        <p14:creationId xmlns:p14="http://schemas.microsoft.com/office/powerpoint/2010/main" val="1997905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8736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297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旋轉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313" y="1130495"/>
            <a:ext cx="357187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文字方塊 18"/>
          <p:cNvSpPr txBox="1"/>
          <p:nvPr/>
        </p:nvSpPr>
        <p:spPr>
          <a:xfrm>
            <a:off x="990600" y="609600"/>
            <a:ext cx="6620424" cy="369332"/>
          </a:xfrm>
          <a:prstGeom prst="rect">
            <a:avLst/>
          </a:prstGeom>
          <a:noFill/>
        </p:spPr>
        <p:txBody>
          <a:bodyPr wrap="square" rtlCol="0">
            <a:spAutoFit/>
          </a:bodyPr>
          <a:lstStyle/>
          <a:p>
            <a:r>
              <a:rPr lang="zh-TW" altLang="en-US" dirty="0"/>
              <a:t>座標軸旋轉後，</a:t>
            </a:r>
            <a:r>
              <a:rPr lang="zh-TW" altLang="en-US" dirty="0">
                <a:latin typeface="Times New Roman" pitchFamily="18" charset="0"/>
                <a:cs typeface="Times New Roman" pitchFamily="18" charset="0"/>
              </a:rPr>
              <a:t>描述一個向量的分量就會取一組新的值，</a:t>
            </a:r>
          </a:p>
        </p:txBody>
      </p:sp>
      <p:sp>
        <p:nvSpPr>
          <p:cNvPr id="21" name="文字方塊 20"/>
          <p:cNvSpPr txBox="1"/>
          <p:nvPr/>
        </p:nvSpPr>
        <p:spPr>
          <a:xfrm>
            <a:off x="990600" y="5320997"/>
            <a:ext cx="6324600"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這新分量與舊分量的關係應該也適用於任一</a:t>
            </a:r>
            <a:r>
              <a:rPr lang="en-US" altLang="zh-TW" dirty="0">
                <a:latin typeface="Times New Roman" pitchFamily="18" charset="0"/>
                <a:cs typeface="Times New Roman" pitchFamily="18" charset="0"/>
              </a:rPr>
              <a:t>2D</a:t>
            </a:r>
            <a:r>
              <a:rPr lang="zh-TW" altLang="en-US" dirty="0">
                <a:latin typeface="Times New Roman" pitchFamily="18" charset="0"/>
                <a:cs typeface="Times New Roman" pitchFamily="18" charset="0"/>
              </a:rPr>
              <a:t>向量！</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56297E3C-A5F3-CB41-8CC1-EF1C80AFA558}"/>
                  </a:ext>
                </a:extLst>
              </p:cNvPr>
              <p:cNvSpPr txBox="1"/>
              <p:nvPr/>
            </p:nvSpPr>
            <p:spPr>
              <a:xfrm>
                <a:off x="1326402" y="4158941"/>
                <a:ext cx="2219967"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𝑥</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𝑥</m:t>
                      </m:r>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cos</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𝑦</m:t>
                      </m:r>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sin</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2" name="文字方塊 1">
                <a:extLst>
                  <a:ext uri="{FF2B5EF4-FFF2-40B4-BE49-F238E27FC236}">
                    <a16:creationId xmlns:a16="http://schemas.microsoft.com/office/drawing/2014/main" id="{56297E3C-A5F3-CB41-8CC1-EF1C80AFA558}"/>
                  </a:ext>
                </a:extLst>
              </p:cNvPr>
              <p:cNvSpPr txBox="1">
                <a:spLocks noRot="1" noChangeAspect="1" noMove="1" noResize="1" noEditPoints="1" noAdjustHandles="1" noChangeArrowheads="1" noChangeShapeType="1" noTextEdit="1"/>
              </p:cNvSpPr>
              <p:nvPr/>
            </p:nvSpPr>
            <p:spPr>
              <a:xfrm>
                <a:off x="1326402" y="4158941"/>
                <a:ext cx="2219967" cy="276999"/>
              </a:xfrm>
              <a:prstGeom prst="rect">
                <a:avLst/>
              </a:prstGeom>
              <a:blipFill>
                <a:blip r:embed="rId3"/>
                <a:stretch>
                  <a:fillRect b="-26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515E0CAC-B612-D343-AF0D-CF6A20A28678}"/>
                  </a:ext>
                </a:extLst>
              </p:cNvPr>
              <p:cNvSpPr txBox="1"/>
              <p:nvPr/>
            </p:nvSpPr>
            <p:spPr>
              <a:xfrm>
                <a:off x="1326402" y="4546293"/>
                <a:ext cx="2150012"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zh-TW" b="0" i="1" smtClean="0">
                              <a:latin typeface="Cambria Math" panose="02040503050406030204" pitchFamily="18" charset="0"/>
                              <a:cs typeface="Times New Roman" pitchFamily="18" charset="0"/>
                            </a:rPr>
                          </m:ctrlPr>
                        </m:sSupPr>
                        <m:e>
                          <m:r>
                            <a:rPr kumimoji="1" lang="en-US" altLang="zh-TW" b="0" i="1" smtClean="0">
                              <a:latin typeface="Cambria Math" panose="02040503050406030204" pitchFamily="18" charset="0"/>
                              <a:cs typeface="Times New Roman" pitchFamily="18" charset="0"/>
                            </a:rPr>
                            <m:t>𝑦</m:t>
                          </m:r>
                        </m:e>
                        <m:sup>
                          <m:r>
                            <a:rPr kumimoji="1" lang="en-US" altLang="zh-TW" b="0" i="1" smtClean="0">
                              <a:latin typeface="Cambria Math" panose="02040503050406030204" pitchFamily="18" charset="0"/>
                              <a:cs typeface="Times New Roman" pitchFamily="18" charset="0"/>
                            </a:rPr>
                            <m:t>′</m:t>
                          </m:r>
                        </m:sup>
                      </m:s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𝑥</m:t>
                      </m:r>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sin</m:t>
                          </m:r>
                        </m:fName>
                        <m:e>
                          <m:r>
                            <a:rPr lang="en-US" altLang="zh-TW" i="1">
                              <a:latin typeface="Cambria Math" panose="02040503050406030204" pitchFamily="18" charset="0"/>
                              <a:ea typeface="Cambria Math" panose="02040503050406030204" pitchFamily="18" charset="0"/>
                              <a:cs typeface="Times New Roman" pitchFamily="18" charset="0"/>
                            </a:rPr>
                            <m:t>𝜃</m:t>
                          </m:r>
                        </m:e>
                      </m:func>
                      <m:r>
                        <a:rPr lang="en-US" altLang="zh-TW" b="0" i="1" smtClean="0">
                          <a:latin typeface="Cambria Math" panose="02040503050406030204" pitchFamily="18" charset="0"/>
                          <a:ea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𝑦</m:t>
                      </m:r>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cos</m:t>
                          </m:r>
                        </m:fName>
                        <m:e>
                          <m:r>
                            <a:rPr lang="en-US" altLang="zh-TW" i="1">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22" name="文字方塊 21">
                <a:extLst>
                  <a:ext uri="{FF2B5EF4-FFF2-40B4-BE49-F238E27FC236}">
                    <a16:creationId xmlns:a16="http://schemas.microsoft.com/office/drawing/2014/main" id="{515E0CAC-B612-D343-AF0D-CF6A20A28678}"/>
                  </a:ext>
                </a:extLst>
              </p:cNvPr>
              <p:cNvSpPr txBox="1">
                <a:spLocks noRot="1" noChangeAspect="1" noMove="1" noResize="1" noEditPoints="1" noAdjustHandles="1" noChangeArrowheads="1" noChangeShapeType="1" noTextEdit="1"/>
              </p:cNvSpPr>
              <p:nvPr/>
            </p:nvSpPr>
            <p:spPr>
              <a:xfrm>
                <a:off x="1326402" y="4546293"/>
                <a:ext cx="2150012" cy="276999"/>
              </a:xfrm>
              <a:prstGeom prst="rect">
                <a:avLst/>
              </a:prstGeom>
              <a:blipFill>
                <a:blip r:embed="rId4"/>
                <a:stretch>
                  <a:fillRect l="-2353" r="-1765"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530BA549-A2D3-B045-9580-FD33A6435C86}"/>
                  </a:ext>
                </a:extLst>
              </p:cNvPr>
              <p:cNvSpPr txBox="1"/>
              <p:nvPr/>
            </p:nvSpPr>
            <p:spPr>
              <a:xfrm>
                <a:off x="990600" y="3721585"/>
                <a:ext cx="7704090"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位置向量的新分量</a:t>
                </a:r>
                <a14:m>
                  <m:oMath xmlns:m="http://schemas.openxmlformats.org/officeDocument/2006/math">
                    <m:d>
                      <m:dPr>
                        <m:ctrlPr>
                          <a:rPr lang="en-US" altLang="zh-TW" i="1" smtClean="0">
                            <a:latin typeface="Cambria Math" panose="02040503050406030204" pitchFamily="18" charset="0"/>
                            <a:cs typeface="Times New Roman" pitchFamily="18" charset="0"/>
                          </a:rPr>
                        </m:ctrlPr>
                      </m:dPr>
                      <m:e>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panose="02040503050406030204" pitchFamily="18" charset="0"/>
                                <a:cs typeface="Times New Roman" pitchFamily="18" charset="0"/>
                              </a:rPr>
                              <m:t>𝑥</m:t>
                            </m:r>
                          </m:e>
                          <m:sup>
                            <m:r>
                              <a:rPr lang="en-US" altLang="zh-TW" b="0" i="1" smtClean="0">
                                <a:latin typeface="Cambria Math" panose="02040503050406030204" pitchFamily="18" charset="0"/>
                                <a:cs typeface="Times New Roman" pitchFamily="18" charset="0"/>
                              </a:rPr>
                              <m:t>′</m:t>
                            </m:r>
                          </m:sup>
                        </m:sSup>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𝑦</m:t>
                        </m:r>
                        <m:r>
                          <a:rPr lang="en-US" altLang="zh-TW" b="0" i="1" smtClean="0">
                            <a:latin typeface="Cambria Math" panose="02040503050406030204" pitchFamily="18" charset="0"/>
                            <a:cs typeface="Times New Roman" pitchFamily="18" charset="0"/>
                          </a:rPr>
                          <m:t>′</m:t>
                        </m:r>
                      </m:e>
                    </m:d>
                  </m:oMath>
                </a14:m>
                <a:r>
                  <a:rPr lang="zh-TW" altLang="en-US" dirty="0">
                    <a:latin typeface="Times New Roman" pitchFamily="18" charset="0"/>
                    <a:cs typeface="Times New Roman" pitchFamily="18" charset="0"/>
                  </a:rPr>
                  <a:t>與舊分量</a:t>
                </a:r>
                <a14:m>
                  <m:oMath xmlns:m="http://schemas.openxmlformats.org/officeDocument/2006/math">
                    <m:d>
                      <m:dPr>
                        <m:ctrlPr>
                          <a:rPr lang="en-US" altLang="zh-TW" i="1" smtClean="0">
                            <a:latin typeface="Cambria Math" panose="02040503050406030204" pitchFamily="18" charset="0"/>
                            <a:cs typeface="Times New Roman" pitchFamily="18" charset="0"/>
                          </a:rPr>
                        </m:ctrlPr>
                      </m:dPr>
                      <m:e>
                        <m:r>
                          <a:rPr lang="en-US" altLang="zh-TW" b="0" i="1" smtClean="0">
                            <a:latin typeface="Cambria Math" panose="02040503050406030204" pitchFamily="18" charset="0"/>
                            <a:cs typeface="Times New Roman" pitchFamily="18" charset="0"/>
                          </a:rPr>
                          <m:t>𝑥</m:t>
                        </m:r>
                        <m:r>
                          <a:rPr lang="en-US" altLang="zh-TW" b="0" i="1" smtClean="0">
                            <a:latin typeface="Cambria Math" panose="02040503050406030204" pitchFamily="18" charset="0"/>
                            <a:cs typeface="Times New Roman" pitchFamily="18" charset="0"/>
                          </a:rPr>
                          <m:t>,</m:t>
                        </m:r>
                        <m:r>
                          <a:rPr lang="en-US" altLang="zh-TW" b="0" i="1" smtClean="0">
                            <a:latin typeface="Cambria Math" panose="02040503050406030204" pitchFamily="18" charset="0"/>
                            <a:cs typeface="Times New Roman" pitchFamily="18" charset="0"/>
                          </a:rPr>
                          <m:t>𝑦</m:t>
                        </m:r>
                      </m:e>
                    </m:d>
                  </m:oMath>
                </a14:m>
                <a:r>
                  <a:rPr lang="zh-TW" altLang="en-US" dirty="0">
                    <a:latin typeface="Times New Roman" pitchFamily="18" charset="0"/>
                    <a:cs typeface="Times New Roman" pitchFamily="18" charset="0"/>
                  </a:rPr>
                  <a:t>之間，存在一關係，</a:t>
                </a:r>
              </a:p>
            </p:txBody>
          </p:sp>
        </mc:Choice>
        <mc:Fallback xmlns="">
          <p:sp>
            <p:nvSpPr>
              <p:cNvPr id="23" name="文字方塊 22">
                <a:extLst>
                  <a:ext uri="{FF2B5EF4-FFF2-40B4-BE49-F238E27FC236}">
                    <a16:creationId xmlns:a16="http://schemas.microsoft.com/office/drawing/2014/main" id="{530BA549-A2D3-B045-9580-FD33A6435C86}"/>
                  </a:ext>
                </a:extLst>
              </p:cNvPr>
              <p:cNvSpPr txBox="1">
                <a:spLocks noRot="1" noChangeAspect="1" noMove="1" noResize="1" noEditPoints="1" noAdjustHandles="1" noChangeArrowheads="1" noChangeShapeType="1" noTextEdit="1"/>
              </p:cNvSpPr>
              <p:nvPr/>
            </p:nvSpPr>
            <p:spPr>
              <a:xfrm>
                <a:off x="990600" y="3721585"/>
                <a:ext cx="7704090" cy="369332"/>
              </a:xfrm>
              <a:prstGeom prst="rect">
                <a:avLst/>
              </a:prstGeom>
              <a:blipFill>
                <a:blip r:embed="rId5"/>
                <a:stretch>
                  <a:fillRect l="-824"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5C9DED-6DA5-6D4C-0773-E91811BBA06F}"/>
                  </a:ext>
                </a:extLst>
              </p:cNvPr>
              <p:cNvSpPr txBox="1"/>
              <p:nvPr/>
            </p:nvSpPr>
            <p:spPr>
              <a:xfrm>
                <a:off x="990600" y="4933645"/>
                <a:ext cx="75438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如果2D</a:t>
                </a:r>
                <a:r>
                  <a:rPr lang="en-US" dirty="0"/>
                  <a:t>向量，如速度、加速度、動量等等，都必須很像位置向量</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oMath>
                </a14:m>
                <a:r>
                  <a:rPr lang="en-US" dirty="0"/>
                  <a:t>，</a:t>
                </a:r>
              </a:p>
            </p:txBody>
          </p:sp>
        </mc:Choice>
        <mc:Fallback xmlns="">
          <p:sp>
            <p:nvSpPr>
              <p:cNvPr id="7" name="TextBox 6">
                <a:extLst>
                  <a:ext uri="{FF2B5EF4-FFF2-40B4-BE49-F238E27FC236}">
                    <a16:creationId xmlns:a16="http://schemas.microsoft.com/office/drawing/2014/main" id="{395C9DED-6DA5-6D4C-0773-E91811BBA06F}"/>
                  </a:ext>
                </a:extLst>
              </p:cNvPr>
              <p:cNvSpPr txBox="1">
                <a:spLocks noRot="1" noChangeAspect="1" noMove="1" noResize="1" noEditPoints="1" noAdjustHandles="1" noChangeArrowheads="1" noChangeShapeType="1" noTextEdit="1"/>
              </p:cNvSpPr>
              <p:nvPr/>
            </p:nvSpPr>
            <p:spPr>
              <a:xfrm>
                <a:off x="990600" y="4933645"/>
                <a:ext cx="7543800" cy="369332"/>
              </a:xfrm>
              <a:prstGeom prst="rect">
                <a:avLst/>
              </a:prstGeom>
              <a:blipFill>
                <a:blip r:embed="rId6"/>
                <a:stretch>
                  <a:fillRect l="-842" t="-1333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42">
                <a:extLst>
                  <a:ext uri="{FF2B5EF4-FFF2-40B4-BE49-F238E27FC236}">
                    <a16:creationId xmlns:a16="http://schemas.microsoft.com/office/drawing/2014/main" id="{A50489FA-11F4-BE56-38A5-A8E2285D172A}"/>
                  </a:ext>
                </a:extLst>
              </p:cNvPr>
              <p:cNvSpPr txBox="1"/>
              <p:nvPr/>
            </p:nvSpPr>
            <p:spPr>
              <a:xfrm>
                <a:off x="1326402" y="5800682"/>
                <a:ext cx="2321213"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cos</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sin</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9" name="文字方塊 42">
                <a:extLst>
                  <a:ext uri="{FF2B5EF4-FFF2-40B4-BE49-F238E27FC236}">
                    <a16:creationId xmlns:a16="http://schemas.microsoft.com/office/drawing/2014/main" id="{A50489FA-11F4-BE56-38A5-A8E2285D172A}"/>
                  </a:ext>
                </a:extLst>
              </p:cNvPr>
              <p:cNvSpPr txBox="1">
                <a:spLocks noRot="1" noChangeAspect="1" noMove="1" noResize="1" noEditPoints="1" noAdjustHandles="1" noChangeArrowheads="1" noChangeShapeType="1" noTextEdit="1"/>
              </p:cNvSpPr>
              <p:nvPr/>
            </p:nvSpPr>
            <p:spPr>
              <a:xfrm>
                <a:off x="1326402" y="5800682"/>
                <a:ext cx="2321213" cy="298928"/>
              </a:xfrm>
              <a:prstGeom prst="rect">
                <a:avLst/>
              </a:prstGeom>
              <a:blipFill>
                <a:blip r:embed="rId7"/>
                <a:stretch>
                  <a:fillRect l="-1630" r="-108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43">
                <a:extLst>
                  <a:ext uri="{FF2B5EF4-FFF2-40B4-BE49-F238E27FC236}">
                    <a16:creationId xmlns:a16="http://schemas.microsoft.com/office/drawing/2014/main" id="{94EE02E4-9FC6-FD8C-014A-B39B122FF956}"/>
                  </a:ext>
                </a:extLst>
              </p:cNvPr>
              <p:cNvSpPr txBox="1"/>
              <p:nvPr/>
            </p:nvSpPr>
            <p:spPr>
              <a:xfrm>
                <a:off x="1326401" y="6283965"/>
                <a:ext cx="2321213"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sin</m:t>
                          </m:r>
                        </m:fName>
                        <m:e>
                          <m:r>
                            <a:rPr lang="en-US" altLang="zh-TW" i="1">
                              <a:latin typeface="Cambria Math" panose="02040503050406030204" pitchFamily="18" charset="0"/>
                              <a:ea typeface="Cambria Math" panose="02040503050406030204" pitchFamily="18" charset="0"/>
                              <a:cs typeface="Times New Roman" pitchFamily="18" charset="0"/>
                            </a:rPr>
                            <m:t>𝜃</m:t>
                          </m:r>
                        </m:e>
                      </m:fun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cos</m:t>
                          </m:r>
                        </m:fName>
                        <m:e>
                          <m:r>
                            <a:rPr lang="en-US" altLang="zh-TW" i="1">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10" name="文字方塊 43">
                <a:extLst>
                  <a:ext uri="{FF2B5EF4-FFF2-40B4-BE49-F238E27FC236}">
                    <a16:creationId xmlns:a16="http://schemas.microsoft.com/office/drawing/2014/main" id="{94EE02E4-9FC6-FD8C-014A-B39B122FF956}"/>
                  </a:ext>
                </a:extLst>
              </p:cNvPr>
              <p:cNvSpPr txBox="1">
                <a:spLocks noRot="1" noChangeAspect="1" noMove="1" noResize="1" noEditPoints="1" noAdjustHandles="1" noChangeArrowheads="1" noChangeShapeType="1" noTextEdit="1"/>
              </p:cNvSpPr>
              <p:nvPr/>
            </p:nvSpPr>
            <p:spPr>
              <a:xfrm>
                <a:off x="1326401" y="6283965"/>
                <a:ext cx="2321213" cy="298928"/>
              </a:xfrm>
              <a:prstGeom prst="rect">
                <a:avLst/>
              </a:prstGeom>
              <a:blipFill>
                <a:blip r:embed="rId8"/>
                <a:stretch>
                  <a:fillRect l="-1630" r="-1087"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44">
                <a:extLst>
                  <a:ext uri="{FF2B5EF4-FFF2-40B4-BE49-F238E27FC236}">
                    <a16:creationId xmlns:a16="http://schemas.microsoft.com/office/drawing/2014/main" id="{43E29DFD-6907-BFD5-5CA5-C554CD4828F4}"/>
                  </a:ext>
                </a:extLst>
              </p:cNvPr>
              <p:cNvSpPr txBox="1"/>
              <p:nvPr/>
            </p:nvSpPr>
            <p:spPr>
              <a:xfrm>
                <a:off x="4391354" y="5809475"/>
                <a:ext cx="2408416"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cos</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𝑦</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sin</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11" name="文字方塊 44">
                <a:extLst>
                  <a:ext uri="{FF2B5EF4-FFF2-40B4-BE49-F238E27FC236}">
                    <a16:creationId xmlns:a16="http://schemas.microsoft.com/office/drawing/2014/main" id="{43E29DFD-6907-BFD5-5CA5-C554CD4828F4}"/>
                  </a:ext>
                </a:extLst>
              </p:cNvPr>
              <p:cNvSpPr txBox="1">
                <a:spLocks noRot="1" noChangeAspect="1" noMove="1" noResize="1" noEditPoints="1" noAdjustHandles="1" noChangeArrowheads="1" noChangeShapeType="1" noTextEdit="1"/>
              </p:cNvSpPr>
              <p:nvPr/>
            </p:nvSpPr>
            <p:spPr>
              <a:xfrm>
                <a:off x="4391354" y="5809475"/>
                <a:ext cx="2408416" cy="298928"/>
              </a:xfrm>
              <a:prstGeom prst="rect">
                <a:avLst/>
              </a:prstGeom>
              <a:blipFill>
                <a:blip r:embed="rId9"/>
                <a:stretch>
                  <a:fillRect l="-524" r="-1571"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45">
                <a:extLst>
                  <a:ext uri="{FF2B5EF4-FFF2-40B4-BE49-F238E27FC236}">
                    <a16:creationId xmlns:a16="http://schemas.microsoft.com/office/drawing/2014/main" id="{799DC904-A68D-7CF1-5056-32B53B04A134}"/>
                  </a:ext>
                </a:extLst>
              </p:cNvPr>
              <p:cNvSpPr txBox="1"/>
              <p:nvPr/>
            </p:nvSpPr>
            <p:spPr>
              <a:xfrm>
                <a:off x="4363226" y="6292758"/>
                <a:ext cx="2416046"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𝑦</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sin</m:t>
                          </m:r>
                        </m:fName>
                        <m:e>
                          <m:r>
                            <a:rPr lang="en-US" altLang="zh-TW" i="1">
                              <a:latin typeface="Cambria Math" panose="02040503050406030204" pitchFamily="18" charset="0"/>
                              <a:ea typeface="Cambria Math" panose="02040503050406030204" pitchFamily="18" charset="0"/>
                              <a:cs typeface="Times New Roman" pitchFamily="18" charset="0"/>
                            </a:rPr>
                            <m:t>𝜃</m:t>
                          </m:r>
                        </m:e>
                      </m:fun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𝑦</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cos</m:t>
                          </m:r>
                        </m:fName>
                        <m:e>
                          <m:r>
                            <a:rPr lang="en-US" altLang="zh-TW" i="1">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12" name="文字方塊 45">
                <a:extLst>
                  <a:ext uri="{FF2B5EF4-FFF2-40B4-BE49-F238E27FC236}">
                    <a16:creationId xmlns:a16="http://schemas.microsoft.com/office/drawing/2014/main" id="{799DC904-A68D-7CF1-5056-32B53B04A134}"/>
                  </a:ext>
                </a:extLst>
              </p:cNvPr>
              <p:cNvSpPr txBox="1">
                <a:spLocks noRot="1" noChangeAspect="1" noMove="1" noResize="1" noEditPoints="1" noAdjustHandles="1" noChangeArrowheads="1" noChangeShapeType="1" noTextEdit="1"/>
              </p:cNvSpPr>
              <p:nvPr/>
            </p:nvSpPr>
            <p:spPr>
              <a:xfrm>
                <a:off x="4363226" y="6292758"/>
                <a:ext cx="2416046" cy="298928"/>
              </a:xfrm>
              <a:prstGeom prst="rect">
                <a:avLst/>
              </a:prstGeom>
              <a:blipFill>
                <a:blip r:embed="rId10"/>
                <a:stretch>
                  <a:fillRect l="-1047" r="-1571" b="-20833"/>
                </a:stretch>
              </a:blipFill>
            </p:spPr>
            <p:txBody>
              <a:bodyPr/>
              <a:lstStyle/>
              <a:p>
                <a:r>
                  <a:rPr lang="en-US">
                    <a:noFill/>
                  </a:rPr>
                  <a:t> </a:t>
                </a:r>
              </a:p>
            </p:txBody>
          </p:sp>
        </mc:Fallback>
      </mc:AlternateContent>
    </p:spTree>
    <p:extLst>
      <p:ext uri="{BB962C8B-B14F-4D97-AF65-F5344CB8AC3E}">
        <p14:creationId xmlns:p14="http://schemas.microsoft.com/office/powerpoint/2010/main" val="280084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67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文字方塊 3"/>
          <p:cNvSpPr txBox="1">
            <a:spLocks noChangeArrowheads="1"/>
          </p:cNvSpPr>
          <p:nvPr/>
        </p:nvSpPr>
        <p:spPr bwMode="auto">
          <a:xfrm>
            <a:off x="3581400" y="3376679"/>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任何電荷分佈都可以如此繪出場線。</a:t>
            </a:r>
          </a:p>
        </p:txBody>
      </p:sp>
      <p:pic>
        <p:nvPicPr>
          <p:cNvPr id="5" name="Picture 1" descr="24_01_Figure.jpg"/>
          <p:cNvPicPr>
            <a:picLocks noChangeAspect="1"/>
          </p:cNvPicPr>
          <p:nvPr/>
        </p:nvPicPr>
        <p:blipFill rotWithShape="1">
          <a:blip r:embed="rId2">
            <a:extLst>
              <a:ext uri="{28A0092B-C50C-407E-A947-70E740481C1C}">
                <a14:useLocalDpi xmlns:a14="http://schemas.microsoft.com/office/drawing/2010/main" val="0"/>
              </a:ext>
            </a:extLst>
          </a:blip>
          <a:srcRect b="2608"/>
          <a:stretch/>
        </p:blipFill>
        <p:spPr>
          <a:xfrm>
            <a:off x="457200" y="479537"/>
            <a:ext cx="2926096" cy="6164173"/>
          </a:xfrm>
          <a:prstGeom prst="rect">
            <a:avLst/>
          </a:prstGeom>
        </p:spPr>
      </p:pic>
      <p:sp>
        <p:nvSpPr>
          <p:cNvPr id="4" name="文字方塊 3">
            <a:extLst>
              <a:ext uri="{FF2B5EF4-FFF2-40B4-BE49-F238E27FC236}">
                <a16:creationId xmlns:a16="http://schemas.microsoft.com/office/drawing/2014/main" id="{94224E1D-DD5A-5C44-9590-9F1F2EC33651}"/>
              </a:ext>
            </a:extLst>
          </p:cNvPr>
          <p:cNvSpPr txBox="1">
            <a:spLocks noChangeArrowheads="1"/>
          </p:cNvSpPr>
          <p:nvPr/>
        </p:nvSpPr>
        <p:spPr bwMode="auto">
          <a:xfrm>
            <a:off x="3589222" y="121580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置一小電荷於空間中某處，</a:t>
            </a:r>
          </a:p>
        </p:txBody>
      </p:sp>
      <p:sp>
        <p:nvSpPr>
          <p:cNvPr id="6" name="文字方塊 5">
            <a:extLst>
              <a:ext uri="{FF2B5EF4-FFF2-40B4-BE49-F238E27FC236}">
                <a16:creationId xmlns:a16="http://schemas.microsoft.com/office/drawing/2014/main" id="{B292B6E2-6E72-5E44-BA10-DDB1A072F48C}"/>
              </a:ext>
            </a:extLst>
          </p:cNvPr>
          <p:cNvSpPr txBox="1">
            <a:spLocks noChangeArrowheads="1"/>
          </p:cNvSpPr>
          <p:nvPr/>
        </p:nvSpPr>
        <p:spPr bwMode="auto">
          <a:xfrm>
            <a:off x="3589222" y="1668968"/>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小電荷順著所受靜電力移動一小距離，</a:t>
            </a:r>
          </a:p>
        </p:txBody>
      </p:sp>
      <p:sp>
        <p:nvSpPr>
          <p:cNvPr id="7" name="文字方塊 6">
            <a:extLst>
              <a:ext uri="{FF2B5EF4-FFF2-40B4-BE49-F238E27FC236}">
                <a16:creationId xmlns:a16="http://schemas.microsoft.com/office/drawing/2014/main" id="{C885F39E-61F6-6444-B1F2-F3909FAB6FD5}"/>
              </a:ext>
            </a:extLst>
          </p:cNvPr>
          <p:cNvSpPr txBox="1">
            <a:spLocks noChangeArrowheads="1"/>
          </p:cNvSpPr>
          <p:nvPr/>
        </p:nvSpPr>
        <p:spPr bwMode="auto">
          <a:xfrm>
            <a:off x="3589222" y="2149371"/>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移動後在新位置繼續順著所受靜電力移動一小距離，</a:t>
            </a:r>
          </a:p>
        </p:txBody>
      </p:sp>
      <p:sp>
        <p:nvSpPr>
          <p:cNvPr id="2" name="文字方塊 1">
            <a:extLst>
              <a:ext uri="{FF2B5EF4-FFF2-40B4-BE49-F238E27FC236}">
                <a16:creationId xmlns:a16="http://schemas.microsoft.com/office/drawing/2014/main" id="{DE44697C-142E-E346-916B-8040FF784EBA}"/>
              </a:ext>
            </a:extLst>
          </p:cNvPr>
          <p:cNvSpPr txBox="1"/>
          <p:nvPr/>
        </p:nvSpPr>
        <p:spPr>
          <a:xfrm>
            <a:off x="3585934" y="2651255"/>
            <a:ext cx="5334000" cy="369332"/>
          </a:xfrm>
          <a:prstGeom prst="rect">
            <a:avLst/>
          </a:prstGeom>
          <a:noFill/>
        </p:spPr>
        <p:txBody>
          <a:bodyPr wrap="square" rtlCol="0">
            <a:spAutoFit/>
          </a:bodyPr>
          <a:lstStyle/>
          <a:p>
            <a:r>
              <a:rPr kumimoji="1" lang="zh-TW" altLang="en-US" dirty="0">
                <a:latin typeface="Times New Roman" panose="02020603050405020304" pitchFamily="18" charset="0"/>
              </a:rPr>
              <a:t>如此可一直繼續，小電荷的軌跡將形成一連續的線。</a:t>
            </a:r>
          </a:p>
        </p:txBody>
      </p:sp>
      <p:pic>
        <p:nvPicPr>
          <p:cNvPr id="8" name="Picture 2" descr="24_02_Figure.jpg">
            <a:extLst>
              <a:ext uri="{FF2B5EF4-FFF2-40B4-BE49-F238E27FC236}">
                <a16:creationId xmlns:a16="http://schemas.microsoft.com/office/drawing/2014/main" id="{325DE018-3D16-7A4F-A01E-1233D57377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3589222" y="4120986"/>
            <a:ext cx="2747714" cy="2480035"/>
          </a:xfrm>
          <a:prstGeom prst="rect">
            <a:avLst/>
          </a:prstGeom>
        </p:spPr>
      </p:pic>
      <p:sp>
        <p:nvSpPr>
          <p:cNvPr id="3" name="文字方塊 2">
            <a:extLst>
              <a:ext uri="{FF2B5EF4-FFF2-40B4-BE49-F238E27FC236}">
                <a16:creationId xmlns:a16="http://schemas.microsoft.com/office/drawing/2014/main" id="{FC0504D6-ED8E-6041-BC14-F048ED4488E0}"/>
              </a:ext>
            </a:extLst>
          </p:cNvPr>
          <p:cNvSpPr txBox="1"/>
          <p:nvPr/>
        </p:nvSpPr>
        <p:spPr>
          <a:xfrm>
            <a:off x="3589222" y="602154"/>
            <a:ext cx="3545341" cy="369332"/>
          </a:xfrm>
          <a:prstGeom prst="rect">
            <a:avLst/>
          </a:prstGeom>
          <a:noFill/>
        </p:spPr>
        <p:txBody>
          <a:bodyPr wrap="square" rtlCol="0">
            <a:spAutoFit/>
          </a:bodyPr>
          <a:lstStyle/>
          <a:p>
            <a:r>
              <a:rPr kumimoji="1" lang="zh-TW" altLang="en-US" dirty="0">
                <a:latin typeface="Times New Roman" panose="02020603050405020304" pitchFamily="18" charset="0"/>
              </a:rPr>
              <a:t>這裡有一個更精確的作法。</a:t>
            </a:r>
          </a:p>
        </p:txBody>
      </p:sp>
    </p:spTree>
    <p:extLst>
      <p:ext uri="{BB962C8B-B14F-4D97-AF65-F5344CB8AC3E}">
        <p14:creationId xmlns:p14="http://schemas.microsoft.com/office/powerpoint/2010/main" val="35172701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57277" y="1589488"/>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486400" y="1636230"/>
            <a:ext cx="3333952" cy="3009162"/>
          </a:xfrm>
          <a:prstGeom prst="rect">
            <a:avLst/>
          </a:prstGeom>
        </p:spPr>
      </p:pic>
      <p:sp>
        <p:nvSpPr>
          <p:cNvPr id="5" name="文字方塊 6">
            <a:extLst>
              <a:ext uri="{FF2B5EF4-FFF2-40B4-BE49-F238E27FC236}">
                <a16:creationId xmlns:a16="http://schemas.microsoft.com/office/drawing/2014/main" id="{731EB2B2-137B-7042-8847-FF4CC17E3B5B}"/>
              </a:ext>
            </a:extLst>
          </p:cNvPr>
          <p:cNvSpPr txBox="1">
            <a:spLocks noChangeArrowheads="1"/>
          </p:cNvSpPr>
          <p:nvPr/>
        </p:nvSpPr>
        <p:spPr bwMode="auto">
          <a:xfrm>
            <a:off x="1828800" y="4852438"/>
            <a:ext cx="6573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電場的方向</a:t>
            </a:r>
            <a:r>
              <a:rPr lang="zh-TW" altLang="en-US" dirty="0">
                <a:solidFill>
                  <a:srgbClr val="FF0000"/>
                </a:solidFill>
                <a:latin typeface="Times New Roman" panose="02020603050405020304" pitchFamily="18" charset="0"/>
              </a:rPr>
              <a:t>連成連續的線</a:t>
            </a:r>
            <a:r>
              <a:rPr lang="zh-TW" altLang="en-US" dirty="0">
                <a:latin typeface="Times New Roman" panose="02020603050405020304" pitchFamily="18" charset="0"/>
              </a:rPr>
              <a:t>！</a:t>
            </a:r>
            <a:r>
              <a:rPr kumimoji="1" lang="zh-TW" altLang="en-US" dirty="0">
                <a:latin typeface="Times New Roman" panose="02020603050405020304" pitchFamily="18" charset="0"/>
              </a:rPr>
              <a:t>在兩個電荷的周圍也是如此！</a:t>
            </a:r>
          </a:p>
        </p:txBody>
      </p:sp>
      <p:sp>
        <p:nvSpPr>
          <p:cNvPr id="6" name="向右箭號 5">
            <a:extLst>
              <a:ext uri="{FF2B5EF4-FFF2-40B4-BE49-F238E27FC236}">
                <a16:creationId xmlns:a16="http://schemas.microsoft.com/office/drawing/2014/main" id="{84D48D5D-613E-E14C-BED6-9C412CD40A54}"/>
              </a:ext>
            </a:extLst>
          </p:cNvPr>
          <p:cNvSpPr/>
          <p:nvPr/>
        </p:nvSpPr>
        <p:spPr>
          <a:xfrm>
            <a:off x="4580064" y="3220364"/>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endParaRPr>
          </a:p>
        </p:txBody>
      </p:sp>
      <p:sp>
        <p:nvSpPr>
          <p:cNvPr id="4" name="Arc 3">
            <a:extLst>
              <a:ext uri="{FF2B5EF4-FFF2-40B4-BE49-F238E27FC236}">
                <a16:creationId xmlns:a16="http://schemas.microsoft.com/office/drawing/2014/main" id="{DD8358BB-C22F-DB40-AE06-E2B3461AFDC6}"/>
              </a:ext>
            </a:extLst>
          </p:cNvPr>
          <p:cNvSpPr/>
          <p:nvPr/>
        </p:nvSpPr>
        <p:spPr>
          <a:xfrm>
            <a:off x="1476476" y="2915564"/>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latin typeface="Times New Roman" panose="02020603050405020304" pitchFamily="18" charset="0"/>
            </a:endParaRPr>
          </a:p>
        </p:txBody>
      </p:sp>
      <p:sp>
        <p:nvSpPr>
          <p:cNvPr id="8" name="Arc 7">
            <a:extLst>
              <a:ext uri="{FF2B5EF4-FFF2-40B4-BE49-F238E27FC236}">
                <a16:creationId xmlns:a16="http://schemas.microsoft.com/office/drawing/2014/main" id="{2BBB5023-BC0A-A844-8C68-32282BF3EC9A}"/>
              </a:ext>
            </a:extLst>
          </p:cNvPr>
          <p:cNvSpPr/>
          <p:nvPr/>
        </p:nvSpPr>
        <p:spPr>
          <a:xfrm flipH="1">
            <a:off x="1468412" y="2915564"/>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latin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632EBB0D-CA96-3846-A31A-154458B9303E}"/>
              </a:ext>
            </a:extLst>
          </p:cNvPr>
          <p:cNvCxnSpPr>
            <a:endCxn id="4" idx="0"/>
          </p:cNvCxnSpPr>
          <p:nvPr/>
        </p:nvCxnSpPr>
        <p:spPr>
          <a:xfrm>
            <a:off x="2065909" y="2915564"/>
            <a:ext cx="13446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389879-3DB5-5F42-9513-FF655BAF3B2A}"/>
              </a:ext>
            </a:extLst>
          </p:cNvPr>
          <p:cNvCxnSpPr>
            <a:cxnSpLocks/>
          </p:cNvCxnSpPr>
          <p:nvPr/>
        </p:nvCxnSpPr>
        <p:spPr>
          <a:xfrm flipV="1">
            <a:off x="2200376" y="2229764"/>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F0355D-C0A7-9F45-8FFE-24174F10D231}"/>
              </a:ext>
            </a:extLst>
          </p:cNvPr>
          <p:cNvCxnSpPr>
            <a:cxnSpLocks/>
          </p:cNvCxnSpPr>
          <p:nvPr/>
        </p:nvCxnSpPr>
        <p:spPr>
          <a:xfrm>
            <a:off x="2200376" y="2367553"/>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C9387-E0F5-5205-FD85-5A5683074305}"/>
              </a:ext>
            </a:extLst>
          </p:cNvPr>
          <p:cNvSpPr txBox="1"/>
          <p:nvPr/>
        </p:nvSpPr>
        <p:spPr>
          <a:xfrm>
            <a:off x="1828800" y="5296380"/>
            <a:ext cx="6248400" cy="369332"/>
          </a:xfrm>
          <a:prstGeom prst="rect">
            <a:avLst/>
          </a:prstGeom>
          <a:noFill/>
        </p:spPr>
        <p:txBody>
          <a:bodyPr wrap="square" rtlCol="0">
            <a:spAutoFit/>
          </a:bodyPr>
          <a:lstStyle/>
          <a:p>
            <a:r>
              <a:rPr lang="en-US" dirty="0" err="1">
                <a:latin typeface="Times New Roman" panose="02020603050405020304" pitchFamily="18" charset="0"/>
              </a:rPr>
              <a:t>在這兩個圖之中，這些連續的線似乎都從電荷發出與消滅</a:t>
            </a:r>
            <a:r>
              <a:rPr lang="en-US" dirty="0">
                <a:latin typeface="Times New Roman" panose="02020603050405020304" pitchFamily="18" charset="0"/>
              </a:rPr>
              <a:t>！</a:t>
            </a:r>
          </a:p>
        </p:txBody>
      </p:sp>
      <p:sp>
        <p:nvSpPr>
          <p:cNvPr id="7" name="TextBox 6">
            <a:extLst>
              <a:ext uri="{FF2B5EF4-FFF2-40B4-BE49-F238E27FC236}">
                <a16:creationId xmlns:a16="http://schemas.microsoft.com/office/drawing/2014/main" id="{24467085-AC19-4213-750A-4F71784806B7}"/>
              </a:ext>
            </a:extLst>
          </p:cNvPr>
          <p:cNvSpPr txBox="1"/>
          <p:nvPr/>
        </p:nvSpPr>
        <p:spPr>
          <a:xfrm>
            <a:off x="1828800" y="5755755"/>
            <a:ext cx="5029200" cy="369332"/>
          </a:xfrm>
          <a:prstGeom prst="rect">
            <a:avLst/>
          </a:prstGeom>
          <a:noFill/>
        </p:spPr>
        <p:txBody>
          <a:bodyPr wrap="square" rtlCol="0">
            <a:spAutoFit/>
          </a:bodyPr>
          <a:lstStyle/>
          <a:p>
            <a:r>
              <a:rPr lang="en-US" dirty="0" err="1">
                <a:latin typeface="Times New Roman" panose="02020603050405020304" pitchFamily="18" charset="0"/>
              </a:rPr>
              <a:t>換言之，這些線在空間中不會突然產生或消滅</a:t>
            </a:r>
            <a:r>
              <a:rPr lang="en-US" dirty="0">
                <a:latin typeface="Times New Roman" panose="02020603050405020304" pitchFamily="18" charset="0"/>
              </a:rPr>
              <a:t>！</a:t>
            </a:r>
          </a:p>
        </p:txBody>
      </p:sp>
    </p:spTree>
    <p:extLst>
      <p:ext uri="{BB962C8B-B14F-4D97-AF65-F5344CB8AC3E}">
        <p14:creationId xmlns:p14="http://schemas.microsoft.com/office/powerpoint/2010/main" val="32125601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3_00_CO.jpg">
            <a:extLst>
              <a:ext uri="{FF2B5EF4-FFF2-40B4-BE49-F238E27FC236}">
                <a16:creationId xmlns:a16="http://schemas.microsoft.com/office/drawing/2014/main" id="{54EF3D65-76C1-C84D-AFE6-A291C90C6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429000"/>
            <a:ext cx="4706392" cy="3028635"/>
          </a:xfrm>
          <a:prstGeom prst="rect">
            <a:avLst/>
          </a:prstGeom>
        </p:spPr>
      </p:pic>
      <p:pic>
        <p:nvPicPr>
          <p:cNvPr id="3" name="Picture 4" descr="fig23">
            <a:extLst>
              <a:ext uri="{FF2B5EF4-FFF2-40B4-BE49-F238E27FC236}">
                <a16:creationId xmlns:a16="http://schemas.microsoft.com/office/drawing/2014/main" id="{0B22C0D7-5EDE-2741-A15F-1438DE412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600200" y="510960"/>
            <a:ext cx="3200400" cy="28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DFA41A-D6AD-8C5C-797C-C8AF8AE3BAE4}"/>
              </a:ext>
            </a:extLst>
          </p:cNvPr>
          <p:cNvSpPr txBox="1"/>
          <p:nvPr/>
        </p:nvSpPr>
        <p:spPr>
          <a:xfrm>
            <a:off x="4943996" y="1576592"/>
            <a:ext cx="3429000" cy="369332"/>
          </a:xfrm>
          <a:prstGeom prst="rect">
            <a:avLst/>
          </a:prstGeom>
          <a:noFill/>
        </p:spPr>
        <p:txBody>
          <a:bodyPr wrap="square" rtlCol="0">
            <a:spAutoFit/>
          </a:bodyPr>
          <a:lstStyle/>
          <a:p>
            <a:r>
              <a:rPr lang="en-TW">
                <a:latin typeface="Times New Roman" panose="02020603050405020304" pitchFamily="18" charset="0"/>
              </a:rPr>
              <a:t>電場為零處，</a:t>
            </a:r>
            <a:r>
              <a:rPr lang="en-GB" dirty="0" err="1">
                <a:latin typeface="Times New Roman" panose="02020603050405020304" pitchFamily="18" charset="0"/>
              </a:rPr>
              <a:t>幾乎</a:t>
            </a:r>
            <a:r>
              <a:rPr lang="en-TW">
                <a:latin typeface="Times New Roman" panose="02020603050405020304" pitchFamily="18" charset="0"/>
              </a:rPr>
              <a:t>沒有線通過</a:t>
            </a:r>
            <a:r>
              <a:rPr lang="en-TW" dirty="0">
                <a:latin typeface="Times New Roman" panose="02020603050405020304" pitchFamily="18" charset="0"/>
              </a:rPr>
              <a:t>。</a:t>
            </a:r>
          </a:p>
        </p:txBody>
      </p:sp>
      <p:sp>
        <p:nvSpPr>
          <p:cNvPr id="5" name="Up Arrow 4">
            <a:extLst>
              <a:ext uri="{FF2B5EF4-FFF2-40B4-BE49-F238E27FC236}">
                <a16:creationId xmlns:a16="http://schemas.microsoft.com/office/drawing/2014/main" id="{95F7BC2E-5B6D-A783-0F75-CF2B8771BECB}"/>
              </a:ext>
            </a:extLst>
          </p:cNvPr>
          <p:cNvSpPr/>
          <p:nvPr/>
        </p:nvSpPr>
        <p:spPr>
          <a:xfrm rot="19010306">
            <a:off x="5560208" y="3936657"/>
            <a:ext cx="228600" cy="304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Times New Roman" panose="02020603050405020304" pitchFamily="18" charset="0"/>
            </a:endParaRPr>
          </a:p>
        </p:txBody>
      </p:sp>
      <p:sp>
        <p:nvSpPr>
          <p:cNvPr id="6" name="TextBox 5">
            <a:extLst>
              <a:ext uri="{FF2B5EF4-FFF2-40B4-BE49-F238E27FC236}">
                <a16:creationId xmlns:a16="http://schemas.microsoft.com/office/drawing/2014/main" id="{D60B2341-76D6-4D6C-F4E9-FF01FFC16D18}"/>
              </a:ext>
            </a:extLst>
          </p:cNvPr>
          <p:cNvSpPr txBox="1"/>
          <p:nvPr/>
        </p:nvSpPr>
        <p:spPr>
          <a:xfrm>
            <a:off x="4934992" y="2024172"/>
            <a:ext cx="3828008" cy="369332"/>
          </a:xfrm>
          <a:prstGeom prst="rect">
            <a:avLst/>
          </a:prstGeom>
          <a:noFill/>
        </p:spPr>
        <p:txBody>
          <a:bodyPr wrap="square" rtlCol="0">
            <a:spAutoFit/>
          </a:bodyPr>
          <a:lstStyle/>
          <a:p>
            <a:r>
              <a:rPr lang="en-GB" dirty="0" err="1">
                <a:latin typeface="Times New Roman" panose="02020603050405020304" pitchFamily="18" charset="0"/>
              </a:rPr>
              <a:t>這些</a:t>
            </a:r>
            <a:r>
              <a:rPr lang="en-TW">
                <a:latin typeface="Times New Roman" panose="02020603050405020304" pitchFamily="18" charset="0"/>
              </a:rPr>
              <a:t>線似乎</a:t>
            </a:r>
            <a:r>
              <a:rPr lang="en-GB" dirty="0" err="1">
                <a:latin typeface="Times New Roman" panose="02020603050405020304" pitchFamily="18" charset="0"/>
              </a:rPr>
              <a:t>就</a:t>
            </a:r>
            <a:r>
              <a:rPr lang="en-TW">
                <a:latin typeface="Times New Roman" panose="02020603050405020304" pitchFamily="18" charset="0"/>
              </a:rPr>
              <a:t>是場的代表</a:t>
            </a:r>
            <a:r>
              <a:rPr lang="en-TW" dirty="0">
                <a:latin typeface="Times New Roman" panose="02020603050405020304" pitchFamily="18" charset="0"/>
              </a:rPr>
              <a:t>！</a:t>
            </a:r>
          </a:p>
        </p:txBody>
      </p:sp>
    </p:spTree>
    <p:extLst>
      <p:ext uri="{BB962C8B-B14F-4D97-AF65-F5344CB8AC3E}">
        <p14:creationId xmlns:p14="http://schemas.microsoft.com/office/powerpoint/2010/main" val="104745510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28601" y="1340924"/>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117949" y="1398115"/>
            <a:ext cx="3385739" cy="3055904"/>
          </a:xfrm>
          <a:prstGeom prst="rect">
            <a:avLst/>
          </a:prstGeom>
        </p:spPr>
      </p:pic>
      <p:sp>
        <p:nvSpPr>
          <p:cNvPr id="4" name="文字方塊 3"/>
          <p:cNvSpPr txBox="1"/>
          <p:nvPr/>
        </p:nvSpPr>
        <p:spPr>
          <a:xfrm>
            <a:off x="1066800" y="5156954"/>
            <a:ext cx="5416473" cy="369332"/>
          </a:xfrm>
          <a:prstGeom prst="rect">
            <a:avLst/>
          </a:prstGeom>
          <a:noFill/>
        </p:spPr>
        <p:txBody>
          <a:bodyPr wrap="square" rtlCol="0">
            <a:spAutoFit/>
          </a:bodyPr>
          <a:lstStyle/>
          <a:p>
            <a:r>
              <a:rPr lang="zh-TW" altLang="en-US" dirty="0">
                <a:latin typeface="Times New Roman" panose="02020603050405020304" pitchFamily="18" charset="0"/>
              </a:rPr>
              <a:t>法拉第直覺地覺得這是電磁現象非常重要的特質。</a:t>
            </a:r>
          </a:p>
        </p:txBody>
      </p:sp>
      <p:sp>
        <p:nvSpPr>
          <p:cNvPr id="6" name="文字方塊 5"/>
          <p:cNvSpPr txBox="1"/>
          <p:nvPr/>
        </p:nvSpPr>
        <p:spPr>
          <a:xfrm>
            <a:off x="1066800" y="5583477"/>
            <a:ext cx="5416473" cy="369332"/>
          </a:xfrm>
          <a:prstGeom prst="rect">
            <a:avLst/>
          </a:prstGeom>
          <a:noFill/>
        </p:spPr>
        <p:txBody>
          <a:bodyPr wrap="square" rtlCol="0">
            <a:spAutoFit/>
          </a:bodyPr>
          <a:lstStyle/>
          <a:p>
            <a:r>
              <a:rPr lang="zh-TW" altLang="en-US" dirty="0">
                <a:latin typeface="Times New Roman" panose="02020603050405020304" pitchFamily="18" charset="0"/>
              </a:rPr>
              <a:t>這些線稱為電力線或電場線。這是驚天動地的一步！</a:t>
            </a:r>
          </a:p>
        </p:txBody>
      </p:sp>
      <p:sp>
        <p:nvSpPr>
          <p:cNvPr id="5" name="文字方塊 4">
            <a:extLst>
              <a:ext uri="{FF2B5EF4-FFF2-40B4-BE49-F238E27FC236}">
                <a16:creationId xmlns:a16="http://schemas.microsoft.com/office/drawing/2014/main" id="{094A45D7-2EBE-A149-9052-D99CDC7BC14A}"/>
              </a:ext>
            </a:extLst>
          </p:cNvPr>
          <p:cNvSpPr txBox="1"/>
          <p:nvPr/>
        </p:nvSpPr>
        <p:spPr>
          <a:xfrm>
            <a:off x="1066800" y="4724400"/>
            <a:ext cx="8077200" cy="369332"/>
          </a:xfrm>
          <a:prstGeom prst="rect">
            <a:avLst/>
          </a:prstGeom>
          <a:noFill/>
        </p:spPr>
        <p:txBody>
          <a:bodyPr wrap="square" rtlCol="0">
            <a:spAutoFit/>
          </a:bodyPr>
          <a:lstStyle/>
          <a:p>
            <a:r>
              <a:rPr kumimoji="1" lang="zh-CN" altLang="en-US" dirty="0">
                <a:latin typeface="Times New Roman" panose="02020603050405020304" pitchFamily="18" charset="0"/>
              </a:rPr>
              <a:t>以上繪製線的步驟可在各處重複，因此</a:t>
            </a:r>
            <a:r>
              <a:rPr kumimoji="1" lang="zh-CN" altLang="en-US" dirty="0">
                <a:solidFill>
                  <a:srgbClr val="FF0000"/>
                </a:solidFill>
                <a:latin typeface="Times New Roman" panose="02020603050405020304" pitchFamily="18" charset="0"/>
              </a:rPr>
              <a:t>空間中到處遍佈了連續的電場的線</a:t>
            </a:r>
            <a:r>
              <a:rPr kumimoji="1" lang="zh-CN" altLang="en-US" dirty="0">
                <a:latin typeface="Times New Roman" panose="02020603050405020304" pitchFamily="18" charset="0"/>
              </a:rPr>
              <a:t>！</a:t>
            </a:r>
            <a:endParaRPr kumimoji="1" lang="zh-TW" altLang="en-US" dirty="0">
              <a:latin typeface="Times New Roman" panose="02020603050405020304" pitchFamily="18" charset="0"/>
            </a:endParaRPr>
          </a:p>
        </p:txBody>
      </p:sp>
    </p:spTree>
    <p:extLst>
      <p:ext uri="{BB962C8B-B14F-4D97-AF65-F5344CB8AC3E}">
        <p14:creationId xmlns:p14="http://schemas.microsoft.com/office/powerpoint/2010/main" val="32569501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365" y="546354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75385"/>
            <a:ext cx="287351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143000"/>
            <a:ext cx="31734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3522987" y="693419"/>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Faraday 1791-1861</a:t>
            </a:r>
            <a:endParaRPr lang="zh-TW" altLang="en-US"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67337"/>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0020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dick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571500"/>
            <a:ext cx="476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23538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l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61975"/>
            <a:ext cx="270344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7" descr="8857-p%20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730" y="561976"/>
            <a:ext cx="575575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730" y="4876800"/>
            <a:ext cx="2238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1" descr="bookbinder_sampl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895850"/>
            <a:ext cx="199663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38199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00200"/>
            <a:ext cx="1832972"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56" y="1524000"/>
            <a:ext cx="3015905"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1360356" y="990600"/>
            <a:ext cx="3176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a:latin typeface="Times New Roman" panose="02020603050405020304" pitchFamily="18" charset="0"/>
                <a:cs typeface="Times New Roman" panose="02020603050405020304" pitchFamily="18" charset="0"/>
              </a:rPr>
              <a:t>Sir Humphry Davy (1820-1827) </a:t>
            </a:r>
          </a:p>
        </p:txBody>
      </p:sp>
    </p:spTree>
    <p:extLst>
      <p:ext uri="{BB962C8B-B14F-4D97-AF65-F5344CB8AC3E}">
        <p14:creationId xmlns:p14="http://schemas.microsoft.com/office/powerpoint/2010/main" val="20966657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The premises of The Royal Society, 6-9 Carlton House Terrace, London (first four properties only).">
            <a:hlinkClick r:id="rId2" tooltip="The premises of The Royal Society, 6-9 Carlton House Terrace, London (first four properties onl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p:cNvSpPr>
            <a:spLocks noChangeArrowheads="1"/>
          </p:cNvSpPr>
          <p:nvPr/>
        </p:nvSpPr>
        <p:spPr bwMode="auto">
          <a:xfrm>
            <a:off x="1143000" y="537570"/>
            <a:ext cx="152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b="1" dirty="0">
                <a:solidFill>
                  <a:srgbClr val="FF0000"/>
                </a:solidFill>
                <a:latin typeface="Times New Roman" panose="02020603050405020304" pitchFamily="18" charset="0"/>
                <a:cs typeface="Times New Roman" panose="02020603050405020304" pitchFamily="18" charset="0"/>
              </a:rPr>
              <a:t>Royal Society</a:t>
            </a:r>
            <a:endParaRPr lang="en-US" altLang="zh-TW" sz="1200" dirty="0">
              <a:latin typeface="Times New Roman" panose="02020603050405020304" pitchFamily="18" charset="0"/>
              <a:cs typeface="Times New Roman" panose="02020603050405020304" pitchFamily="18" charset="0"/>
            </a:endParaRPr>
          </a:p>
        </p:txBody>
      </p:sp>
      <p:pic>
        <p:nvPicPr>
          <p:cNvPr id="46082" name="Picture 2" descr="\\psf\Home\Downloads\royal-soci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46220"/>
            <a:ext cx="3810000" cy="2537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oyal Instit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50620"/>
            <a:ext cx="4471988" cy="278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5486400" y="60960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b="1" dirty="0">
                <a:solidFill>
                  <a:srgbClr val="FF0000"/>
                </a:solidFill>
                <a:latin typeface="Times New Roman" panose="02020603050405020304" pitchFamily="18" charset="0"/>
                <a:cs typeface="Times New Roman" panose="02020603050405020304" pitchFamily="18" charset="0"/>
              </a:rPr>
              <a:t>Royal Institute</a:t>
            </a:r>
          </a:p>
        </p:txBody>
      </p:sp>
    </p:spTree>
    <p:extLst>
      <p:ext uri="{BB962C8B-B14F-4D97-AF65-F5344CB8AC3E}">
        <p14:creationId xmlns:p14="http://schemas.microsoft.com/office/powerpoint/2010/main" val="3218309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94263" y="297657"/>
            <a:ext cx="4037012" cy="4106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 name="矩形 1"/>
          <p:cNvSpPr/>
          <p:nvPr/>
        </p:nvSpPr>
        <p:spPr>
          <a:xfrm>
            <a:off x="230188" y="280195"/>
            <a:ext cx="4067175" cy="4106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pic>
        <p:nvPicPr>
          <p:cNvPr id="62467" name="Picture 11"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538" y="873920"/>
            <a:ext cx="30972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9"/>
          <p:cNvCxnSpPr/>
          <p:nvPr/>
        </p:nvCxnSpPr>
        <p:spPr>
          <a:xfrm rot="10800000" flipV="1">
            <a:off x="2295525" y="1613695"/>
            <a:ext cx="785813" cy="5715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469" name="文字方塊 10"/>
              <p:cNvSpPr txBox="1">
                <a:spLocks noChangeArrowheads="1"/>
              </p:cNvSpPr>
              <p:nvPr/>
            </p:nvSpPr>
            <p:spPr bwMode="auto">
              <a:xfrm>
                <a:off x="2295525" y="1685132"/>
                <a:ext cx="428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𝐹</m:t>
                      </m:r>
                    </m:oMath>
                  </m:oMathPara>
                </a14:m>
                <a:endParaRPr lang="zh-TW" altLang="en-US" sz="1800" i="1" dirty="0"/>
              </a:p>
            </p:txBody>
          </p:sp>
        </mc:Choice>
        <mc:Fallback xmlns="">
          <p:sp>
            <p:nvSpPr>
              <p:cNvPr id="62469" name="文字方塊 10"/>
              <p:cNvSpPr txBox="1">
                <a:spLocks noRot="1" noChangeAspect="1" noMove="1" noResize="1" noEditPoints="1" noAdjustHandles="1" noChangeArrowheads="1" noChangeShapeType="1" noTextEdit="1"/>
              </p:cNvSpPr>
              <p:nvPr/>
            </p:nvSpPr>
            <p:spPr bwMode="auto">
              <a:xfrm>
                <a:off x="2295525" y="1685132"/>
                <a:ext cx="428625" cy="369888"/>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62470" name="Picture 11"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5212">
            <a:off x="5348288" y="945357"/>
            <a:ext cx="30972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單箭頭接點 12"/>
          <p:cNvCxnSpPr/>
          <p:nvPr/>
        </p:nvCxnSpPr>
        <p:spPr>
          <a:xfrm rot="12795212" flipV="1">
            <a:off x="7083425" y="2042320"/>
            <a:ext cx="785813" cy="5715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472" name="文字方塊 13"/>
              <p:cNvSpPr txBox="1">
                <a:spLocks noChangeArrowheads="1"/>
              </p:cNvSpPr>
              <p:nvPr/>
            </p:nvSpPr>
            <p:spPr bwMode="auto">
              <a:xfrm>
                <a:off x="7348538" y="1945482"/>
                <a:ext cx="428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𝐹</m:t>
                      </m:r>
                      <m:r>
                        <a:rPr lang="en-US" altLang="zh-TW" sz="1800" i="1" dirty="0" smtClean="0">
                          <a:latin typeface="Cambria Math"/>
                        </a:rPr>
                        <m:t>’</m:t>
                      </m:r>
                    </m:oMath>
                  </m:oMathPara>
                </a14:m>
                <a:endParaRPr lang="zh-TW" altLang="en-US" sz="1800" i="1" dirty="0"/>
              </a:p>
            </p:txBody>
          </p:sp>
        </mc:Choice>
        <mc:Fallback xmlns="">
          <p:sp>
            <p:nvSpPr>
              <p:cNvPr id="62472" name="文字方塊 13"/>
              <p:cNvSpPr txBox="1">
                <a:spLocks noRot="1" noChangeAspect="1" noMove="1" noResize="1" noEditPoints="1" noAdjustHandles="1" noChangeArrowheads="1" noChangeShapeType="1" noTextEdit="1"/>
              </p:cNvSpPr>
              <p:nvPr/>
            </p:nvSpPr>
            <p:spPr bwMode="auto">
              <a:xfrm>
                <a:off x="7348538" y="1945482"/>
                <a:ext cx="428625" cy="369888"/>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2473" name="文字方塊 16"/>
              <p:cNvSpPr txBox="1">
                <a:spLocks noChangeArrowheads="1"/>
              </p:cNvSpPr>
              <p:nvPr/>
            </p:nvSpPr>
            <p:spPr bwMode="auto">
              <a:xfrm>
                <a:off x="7419975" y="2445545"/>
                <a:ext cx="428625" cy="36988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𝑎</m:t>
                      </m:r>
                      <m:r>
                        <a:rPr lang="en-US" altLang="zh-TW" sz="1800" i="1" dirty="0" smtClean="0">
                          <a:latin typeface="Cambria Math"/>
                        </a:rPr>
                        <m:t>’</m:t>
                      </m:r>
                    </m:oMath>
                  </m:oMathPara>
                </a14:m>
                <a:endParaRPr lang="zh-TW" altLang="en-US" sz="1800" i="1" dirty="0"/>
              </a:p>
            </p:txBody>
          </p:sp>
        </mc:Choice>
        <mc:Fallback xmlns="">
          <p:sp>
            <p:nvSpPr>
              <p:cNvPr id="62473" name="文字方塊 16"/>
              <p:cNvSpPr txBox="1">
                <a:spLocks noRot="1" noChangeAspect="1" noMove="1" noResize="1" noEditPoints="1" noAdjustHandles="1" noChangeArrowheads="1" noChangeShapeType="1" noTextEdit="1"/>
              </p:cNvSpPr>
              <p:nvPr/>
            </p:nvSpPr>
            <p:spPr bwMode="auto">
              <a:xfrm>
                <a:off x="7419975" y="2445545"/>
                <a:ext cx="428625" cy="369887"/>
              </a:xfrm>
              <a:prstGeom prst="rect">
                <a:avLst/>
              </a:prstGeom>
              <a:blipFill rotWithShape="1">
                <a:blip r:embed="rId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1" name="弧形箭號 (下彎) 20"/>
          <p:cNvSpPr/>
          <p:nvPr/>
        </p:nvSpPr>
        <p:spPr>
          <a:xfrm rot="1965318">
            <a:off x="2654300" y="805657"/>
            <a:ext cx="202882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62475" name="文字方塊 17"/>
          <p:cNvSpPr txBox="1">
            <a:spLocks noChangeArrowheads="1"/>
          </p:cNvSpPr>
          <p:nvPr/>
        </p:nvSpPr>
        <p:spPr bwMode="auto">
          <a:xfrm>
            <a:off x="880087" y="4462815"/>
            <a:ext cx="5375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latin typeface="Times New Roman" pitchFamily="18" charset="0"/>
                <a:cs typeface="Times New Roman" pitchFamily="18" charset="0"/>
              </a:rPr>
              <a:t>如果對力與加速度，新分量與舊分量關係一模一樣，</a:t>
            </a:r>
          </a:p>
        </p:txBody>
      </p:sp>
      <p:sp>
        <p:nvSpPr>
          <p:cNvPr id="62478" name="文字方塊 18"/>
          <p:cNvSpPr txBox="1">
            <a:spLocks noChangeArrowheads="1"/>
          </p:cNvSpPr>
          <p:nvPr/>
        </p:nvSpPr>
        <p:spPr bwMode="auto">
          <a:xfrm>
            <a:off x="914955" y="5392265"/>
            <a:ext cx="707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t>那兩者成正比的牛頓第二運動定律樣式就不變！</a:t>
            </a:r>
          </a:p>
        </p:txBody>
      </p:sp>
      <p:sp>
        <p:nvSpPr>
          <p:cNvPr id="62479" name="文字方塊 19"/>
          <p:cNvSpPr txBox="1">
            <a:spLocks noChangeArrowheads="1"/>
          </p:cNvSpPr>
          <p:nvPr/>
        </p:nvSpPr>
        <p:spPr bwMode="auto">
          <a:xfrm>
            <a:off x="903843" y="5723037"/>
            <a:ext cx="7849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lang="zh-TW" altLang="en-US" sz="1800" dirty="0">
                <a:solidFill>
                  <a:srgbClr val="FF0000"/>
                </a:solidFill>
              </a:rPr>
              <a:t>觀察量可能隨著座標軸旋轉而改變，但連接這些物理量的物理定律是不變的。</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E2E0543E-CA23-524E-9256-22F364C376A3}"/>
                  </a:ext>
                </a:extLst>
              </p:cNvPr>
              <p:cNvSpPr txBox="1"/>
              <p:nvPr/>
            </p:nvSpPr>
            <p:spPr>
              <a:xfrm>
                <a:off x="2510393" y="4987162"/>
                <a:ext cx="840999"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oMath>
                  </m:oMathPara>
                </a14:m>
                <a:endParaRPr kumimoji="1" lang="zh-TW" altLang="en-US" dirty="0">
                  <a:latin typeface="Times New Roman" pitchFamily="18" charset="0"/>
                  <a:cs typeface="Times New Roman" pitchFamily="18" charset="0"/>
                </a:endParaRPr>
              </a:p>
            </p:txBody>
          </p:sp>
        </mc:Choice>
        <mc:Fallback xmlns="">
          <p:sp>
            <p:nvSpPr>
              <p:cNvPr id="4" name="文字方塊 3">
                <a:extLst>
                  <a:ext uri="{FF2B5EF4-FFF2-40B4-BE49-F238E27FC236}">
                    <a16:creationId xmlns:a16="http://schemas.microsoft.com/office/drawing/2014/main" id="{E2E0543E-CA23-524E-9256-22F364C376A3}"/>
                  </a:ext>
                </a:extLst>
              </p:cNvPr>
              <p:cNvSpPr txBox="1">
                <a:spLocks noRot="1" noChangeAspect="1" noMove="1" noResize="1" noEditPoints="1" noAdjustHandles="1" noChangeArrowheads="1" noChangeShapeType="1" noTextEdit="1"/>
              </p:cNvSpPr>
              <p:nvPr/>
            </p:nvSpPr>
            <p:spPr>
              <a:xfrm>
                <a:off x="2510393" y="4987162"/>
                <a:ext cx="840999" cy="310598"/>
              </a:xfrm>
              <a:prstGeom prst="rect">
                <a:avLst/>
              </a:prstGeom>
              <a:blipFill>
                <a:blip r:embed="rId7"/>
                <a:stretch>
                  <a:fillRect l="-5970" t="-30769" r="-2985"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EA377866-4FC3-A44C-A821-9AE0BF6211C7}"/>
                  </a:ext>
                </a:extLst>
              </p:cNvPr>
              <p:cNvSpPr txBox="1"/>
              <p:nvPr/>
            </p:nvSpPr>
            <p:spPr>
              <a:xfrm>
                <a:off x="5253648" y="4978868"/>
                <a:ext cx="959622"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22" name="文字方塊 21">
                <a:extLst>
                  <a:ext uri="{FF2B5EF4-FFF2-40B4-BE49-F238E27FC236}">
                    <a16:creationId xmlns:a16="http://schemas.microsoft.com/office/drawing/2014/main" id="{EA377866-4FC3-A44C-A821-9AE0BF6211C7}"/>
                  </a:ext>
                </a:extLst>
              </p:cNvPr>
              <p:cNvSpPr txBox="1">
                <a:spLocks noRot="1" noChangeAspect="1" noMove="1" noResize="1" noEditPoints="1" noAdjustHandles="1" noChangeArrowheads="1" noChangeShapeType="1" noTextEdit="1"/>
              </p:cNvSpPr>
              <p:nvPr/>
            </p:nvSpPr>
            <p:spPr>
              <a:xfrm>
                <a:off x="5253648" y="4978868"/>
                <a:ext cx="959622" cy="310598"/>
              </a:xfrm>
              <a:prstGeom prst="rect">
                <a:avLst/>
              </a:prstGeom>
              <a:blipFill>
                <a:blip r:embed="rId8"/>
                <a:stretch>
                  <a:fillRect l="-5195" t="-32000" r="-5195" b="-12000"/>
                </a:stretch>
              </a:blipFill>
            </p:spPr>
            <p:txBody>
              <a:bodyPr/>
              <a:lstStyle/>
              <a:p>
                <a:r>
                  <a:rPr lang="en-TW">
                    <a:noFill/>
                  </a:rPr>
                  <a:t> </a:t>
                </a:r>
              </a:p>
            </p:txBody>
          </p:sp>
        </mc:Fallback>
      </mc:AlternateContent>
      <p:sp>
        <p:nvSpPr>
          <p:cNvPr id="5" name="TextBox 4">
            <a:extLst>
              <a:ext uri="{FF2B5EF4-FFF2-40B4-BE49-F238E27FC236}">
                <a16:creationId xmlns:a16="http://schemas.microsoft.com/office/drawing/2014/main" id="{3E3E1A02-49B1-8740-8B93-83F6B0E9C230}"/>
              </a:ext>
            </a:extLst>
          </p:cNvPr>
          <p:cNvSpPr txBox="1"/>
          <p:nvPr/>
        </p:nvSpPr>
        <p:spPr>
          <a:xfrm>
            <a:off x="914954" y="6092369"/>
            <a:ext cx="7412737" cy="369332"/>
          </a:xfrm>
          <a:prstGeom prst="rect">
            <a:avLst/>
          </a:prstGeom>
          <a:noFill/>
        </p:spPr>
        <p:txBody>
          <a:bodyPr wrap="square" rtlCol="0">
            <a:spAutoFit/>
          </a:bodyPr>
          <a:lstStyle/>
          <a:p>
            <a:r>
              <a:rPr lang="en-TW" dirty="0">
                <a:latin typeface="Times New Roman" pitchFamily="18" charset="0"/>
                <a:cs typeface="Times New Roman" pitchFamily="18" charset="0"/>
              </a:rPr>
              <a:t>Observables </a:t>
            </a:r>
            <a:r>
              <a:rPr lang="en-TW">
                <a:latin typeface="Times New Roman" pitchFamily="18" charset="0"/>
                <a:cs typeface="Times New Roman" pitchFamily="18" charset="0"/>
              </a:rPr>
              <a:t>will change, </a:t>
            </a:r>
            <a:r>
              <a:rPr lang="en-TW" dirty="0">
                <a:latin typeface="Times New Roman" pitchFamily="18" charset="0"/>
                <a:cs typeface="Times New Roman" pitchFamily="18" charset="0"/>
              </a:rPr>
              <a:t>the physical laws will not.</a:t>
            </a:r>
          </a:p>
        </p:txBody>
      </p:sp>
      <p:sp>
        <p:nvSpPr>
          <p:cNvPr id="6" name="TextBox 5">
            <a:extLst>
              <a:ext uri="{FF2B5EF4-FFF2-40B4-BE49-F238E27FC236}">
                <a16:creationId xmlns:a16="http://schemas.microsoft.com/office/drawing/2014/main" id="{8AD536E6-E8DA-274C-ADC7-84948FEAD95E}"/>
              </a:ext>
            </a:extLst>
          </p:cNvPr>
          <p:cNvSpPr txBox="1"/>
          <p:nvPr/>
        </p:nvSpPr>
        <p:spPr>
          <a:xfrm>
            <a:off x="914954" y="6407794"/>
            <a:ext cx="7412737" cy="369332"/>
          </a:xfrm>
          <a:prstGeom prst="rect">
            <a:avLst/>
          </a:prstGeom>
          <a:noFill/>
        </p:spPr>
        <p:txBody>
          <a:bodyPr wrap="square" rtlCol="0">
            <a:spAutoFit/>
          </a:bodyPr>
          <a:lstStyle/>
          <a:p>
            <a:r>
              <a:rPr lang="en-TW" dirty="0">
                <a:latin typeface="Times New Roman" pitchFamily="18" charset="0"/>
                <a:cs typeface="Times New Roman" pitchFamily="18" charset="0"/>
              </a:rPr>
              <a:t>So that physical reults will be independent of the choice of axes.</a:t>
            </a:r>
          </a:p>
        </p:txBody>
      </p:sp>
    </p:spTree>
    <p:extLst>
      <p:ext uri="{BB962C8B-B14F-4D97-AF65-F5344CB8AC3E}">
        <p14:creationId xmlns:p14="http://schemas.microsoft.com/office/powerpoint/2010/main" val="7218494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9048" y="269815"/>
            <a:ext cx="2639265" cy="347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50" y="3937678"/>
            <a:ext cx="4279978" cy="283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528" y="3944332"/>
            <a:ext cx="3896190" cy="198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6192180" y="615101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latin typeface="Times New Roman" panose="02020603050405020304" pitchFamily="18" charset="0"/>
                <a:cs typeface="Times New Roman" panose="02020603050405020304" pitchFamily="18" charset="0"/>
              </a:rPr>
              <a:t>Royal Institute</a:t>
            </a:r>
            <a:endParaRPr lang="zh-TW" altLang="en-US" sz="1800" dirty="0">
              <a:latin typeface="Times New Roman" panose="02020603050405020304" pitchFamily="18" charset="0"/>
              <a:cs typeface="Times New Roman" panose="02020603050405020304" pitchFamily="18" charset="0"/>
            </a:endParaRPr>
          </a:p>
        </p:txBody>
      </p:sp>
      <p:pic>
        <p:nvPicPr>
          <p:cNvPr id="1026" name="Picture 2" descr="undefined">
            <a:extLst>
              <a:ext uri="{FF2B5EF4-FFF2-40B4-BE49-F238E27FC236}">
                <a16:creationId xmlns:a16="http://schemas.microsoft.com/office/drawing/2014/main" id="{37925E05-C461-702C-5100-82A7BC72D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004" y="459407"/>
            <a:ext cx="4919409"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7482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Royal Instit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125" y="579120"/>
            <a:ext cx="4517793" cy="281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Image:Davy Humphry desk color How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821" y="3534324"/>
            <a:ext cx="2296098" cy="275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8" y="579120"/>
            <a:ext cx="3476948" cy="483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647" y="3505200"/>
            <a:ext cx="2144226" cy="27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0840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2.bridgemanart.com/cgi-bin/bridgemanImage.cgi/400wm.TRI.6561010.7055475/98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815761" cy="42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fg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787214"/>
            <a:ext cx="3429000" cy="21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2971800" y="5105400"/>
            <a:ext cx="2057400" cy="369332"/>
          </a:xfrm>
          <a:prstGeom prst="rect">
            <a:avLst/>
          </a:prstGeom>
          <a:noFill/>
        </p:spPr>
        <p:txBody>
          <a:bodyPr wrap="square" rtlCol="0">
            <a:spAutoFit/>
          </a:bodyPr>
          <a:lstStyle/>
          <a:p>
            <a:r>
              <a:rPr lang="zh-TW" altLang="en-US" dirty="0">
                <a:latin typeface="Times New Roman" panose="02020603050405020304" pitchFamily="18" charset="0"/>
              </a:rPr>
              <a:t>法拉第的儀器</a:t>
            </a:r>
          </a:p>
        </p:txBody>
      </p:sp>
      <p:pic>
        <p:nvPicPr>
          <p:cNvPr id="5" name="Picture 5" descr="afg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995318"/>
            <a:ext cx="1927860" cy="1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1712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6316" y="2333368"/>
            <a:ext cx="3367717" cy="369332"/>
          </a:xfrm>
          <a:prstGeom prst="rect">
            <a:avLst/>
          </a:prstGeom>
          <a:solidFill>
            <a:schemeClr val="bg1"/>
          </a:solidFill>
        </p:spPr>
        <p:txBody>
          <a:bodyPr rtlCol="0" anchor="ctr">
            <a:spAutoFit/>
          </a:bodyPr>
          <a:lstStyle/>
          <a:p>
            <a:pPr algn="ctr"/>
            <a:endParaRPr lang="zh-TW" altLang="en-US" sz="1800" dirty="0">
              <a:latin typeface="Times New Roman" panose="02020603050405020304" pitchFamily="18" charset="0"/>
            </a:endParaRPr>
          </a:p>
        </p:txBody>
      </p:sp>
      <p:sp>
        <p:nvSpPr>
          <p:cNvPr id="3075" name="Text Box 5"/>
          <p:cNvSpPr txBox="1">
            <a:spLocks noChangeArrowheads="1"/>
          </p:cNvSpPr>
          <p:nvPr/>
        </p:nvSpPr>
        <p:spPr bwMode="auto">
          <a:xfrm>
            <a:off x="6731369" y="1132126"/>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1082080" y="2532280"/>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nvGraphicFramePr>
        <p:xfrm>
          <a:off x="1983941" y="1824366"/>
          <a:ext cx="150362"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30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941" y="1824366"/>
                        <a:ext cx="150362"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35142" y="4590131"/>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35142" y="5033115"/>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35142" y="5033115"/>
                <a:ext cx="4759237" cy="369332"/>
              </a:xfrm>
              <a:prstGeom prst="rect">
                <a:avLst/>
              </a:prstGeom>
              <a:blipFill>
                <a:blip r:embed="rId6"/>
                <a:stretch>
                  <a:fillRect l="-1064" t="-6897"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5" name="向右箭號 14"/>
          <p:cNvSpPr/>
          <p:nvPr/>
        </p:nvSpPr>
        <p:spPr>
          <a:xfrm rot="13117754" flipV="1">
            <a:off x="559835" y="2493959"/>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atin typeface="Times New Roman" panose="02020603050405020304" pitchFamily="18" charset="0"/>
            </a:endParaRPr>
          </a:p>
        </p:txBody>
      </p:sp>
      <p:graphicFrame>
        <p:nvGraphicFramePr>
          <p:cNvPr id="5" name="物件 4"/>
          <p:cNvGraphicFramePr>
            <a:graphicFrameLocks noChangeAspect="1"/>
          </p:cNvGraphicFramePr>
          <p:nvPr/>
        </p:nvGraphicFramePr>
        <p:xfrm>
          <a:off x="1132087" y="2103710"/>
          <a:ext cx="187464" cy="280988"/>
        </p:xfrm>
        <a:graphic>
          <a:graphicData uri="http://schemas.openxmlformats.org/presentationml/2006/ole">
            <mc:AlternateContent xmlns:mc="http://schemas.openxmlformats.org/markup-compatibility/2006">
              <mc:Choice xmlns:v="urn:schemas-microsoft-com:vml" Requires="v">
                <p:oleObj name="方程式" r:id="rId7" imgW="152280" imgH="203040" progId="Equation.3">
                  <p:embed/>
                </p:oleObj>
              </mc:Choice>
              <mc:Fallback>
                <p:oleObj name="方程式" r:id="rId7" imgW="152280" imgH="203040" progId="Equation.3">
                  <p:embed/>
                  <p:pic>
                    <p:nvPicPr>
                      <p:cNvPr id="5" name="物件 4"/>
                      <p:cNvPicPr>
                        <a:picLocks noChangeAspect="1" noChangeArrowheads="1"/>
                      </p:cNvPicPr>
                      <p:nvPr/>
                    </p:nvPicPr>
                    <p:blipFill>
                      <a:blip r:embed="rId8"/>
                      <a:srcRect/>
                      <a:stretch>
                        <a:fillRect/>
                      </a:stretch>
                    </p:blipFill>
                    <p:spPr bwMode="auto">
                      <a:xfrm>
                        <a:off x="1132087" y="2103710"/>
                        <a:ext cx="187464"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nvGraphicFramePr>
        <p:xfrm>
          <a:off x="2709423" y="1246469"/>
          <a:ext cx="165953" cy="228600"/>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6" name="物件 5"/>
                      <p:cNvPicPr>
                        <a:picLocks noChangeAspect="1" noChangeArrowheads="1"/>
                      </p:cNvPicPr>
                      <p:nvPr/>
                    </p:nvPicPr>
                    <p:blipFill>
                      <a:blip r:embed="rId10"/>
                      <a:srcRect/>
                      <a:stretch>
                        <a:fillRect/>
                      </a:stretch>
                    </p:blipFill>
                    <p:spPr bwMode="auto">
                      <a:xfrm>
                        <a:off x="2709423" y="1246469"/>
                        <a:ext cx="165953" cy="228600"/>
                      </a:xfrm>
                      <a:prstGeom prst="rect">
                        <a:avLst/>
                      </a:prstGeom>
                      <a:noFill/>
                      <a:ln>
                        <a:noFill/>
                      </a:ln>
                      <a:effectLst/>
                    </p:spPr>
                  </p:pic>
                </p:oleObj>
              </mc:Fallback>
            </mc:AlternateContent>
          </a:graphicData>
        </a:graphic>
      </p:graphicFrame>
      <p:sp>
        <p:nvSpPr>
          <p:cNvPr id="26" name="文字方塊 5"/>
          <p:cNvSpPr txBox="1">
            <a:spLocks noChangeArrowheads="1"/>
          </p:cNvSpPr>
          <p:nvPr/>
        </p:nvSpPr>
        <p:spPr bwMode="auto">
          <a:xfrm>
            <a:off x="3936118" y="4153842"/>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latin typeface="Times New Roman" panose="02020603050405020304" pitchFamily="18" charset="0"/>
              </a:rPr>
              <a:t>庫倫力是一個超距力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142" y="1726728"/>
            <a:ext cx="1939950" cy="228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6112695" y="1745521"/>
            <a:ext cx="1704773" cy="230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727943" y="1443366"/>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72581" y="1738883"/>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36618" y="1259169"/>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nvGraphicFramePr>
        <p:xfrm>
          <a:off x="3135275" y="1062319"/>
          <a:ext cx="217525"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11" name="物件 10"/>
                      <p:cNvPicPr>
                        <a:picLocks noChangeAspect="1" noChangeArrowheads="1"/>
                      </p:cNvPicPr>
                      <p:nvPr/>
                    </p:nvPicPr>
                    <p:blipFill>
                      <a:blip r:embed="rId14"/>
                      <a:srcRect/>
                      <a:stretch>
                        <a:fillRect/>
                      </a:stretch>
                    </p:blipFill>
                    <p:spPr bwMode="auto">
                      <a:xfrm>
                        <a:off x="3135275" y="1062319"/>
                        <a:ext cx="217525"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701529" y="1633866"/>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nvGraphicFramePr>
        <p:xfrm>
          <a:off x="2134302" y="1526404"/>
          <a:ext cx="166640"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20" name="物件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302" y="1526404"/>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46877" y="1483851"/>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nvGraphicFramePr>
        <p:xfrm>
          <a:off x="3302376" y="1590308"/>
          <a:ext cx="200967"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24" name="物件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2376" y="1590308"/>
                        <a:ext cx="200967" cy="280987"/>
                      </a:xfrm>
                      <a:prstGeom prst="rect">
                        <a:avLst/>
                      </a:prstGeom>
                      <a:noFill/>
                      <a:ln>
                        <a:noFill/>
                      </a:ln>
                    </p:spPr>
                  </p:pic>
                </p:oleObj>
              </mc:Fallback>
            </mc:AlternateContent>
          </a:graphicData>
        </a:graphic>
      </p:graphicFrame>
      <p:cxnSp>
        <p:nvCxnSpPr>
          <p:cNvPr id="30" name="直線單箭頭接點 29"/>
          <p:cNvCxnSpPr/>
          <p:nvPr/>
        </p:nvCxnSpPr>
        <p:spPr>
          <a:xfrm flipV="1">
            <a:off x="1328353" y="1742347"/>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36618" y="1290966"/>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35142" y="5499967"/>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35142" y="986154"/>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latin typeface="Times New Roman" panose="02020603050405020304" pitchFamily="18" charset="0"/>
                </a:endParaRPr>
              </a:p>
            </p:txBody>
          </p:sp>
        </mc:Choice>
        <mc:Fallback xmlns="">
          <p:sp>
            <p:nvSpPr>
              <p:cNvPr id="33" name="文字方塊 32"/>
              <p:cNvSpPr txBox="1">
                <a:spLocks noRot="1" noChangeAspect="1" noMove="1" noResize="1" noEditPoints="1" noAdjustHandles="1" noChangeArrowheads="1" noChangeShapeType="1" noTextEdit="1"/>
              </p:cNvSpPr>
              <p:nvPr/>
            </p:nvSpPr>
            <p:spPr>
              <a:xfrm>
                <a:off x="3935142" y="986154"/>
                <a:ext cx="2663870" cy="659796"/>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398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2.22222E-6 -7.40741E-7 L -0.07396 -0.0787 " pathEditMode="relative" rAng="0" ptsTypes="AA">
                                      <p:cBhvr>
                                        <p:cTn id="8" dur="500" fill="hold"/>
                                        <p:tgtEl>
                                          <p:spTgt spid="3077"/>
                                        </p:tgtEl>
                                        <p:attrNameLst>
                                          <p:attrName>ppt_x</p:attrName>
                                          <p:attrName>ppt_y</p:attrName>
                                        </p:attrNameLst>
                                      </p:cBhvr>
                                      <p:rCtr x="-3698" y="-3935"/>
                                    </p:animMotion>
                                  </p:childTnLst>
                                </p:cTn>
                              </p:par>
                              <p:par>
                                <p:cTn id="9" presetID="49" presetClass="path" presetSubtype="0" accel="50000" decel="50000" fill="hold" nodeType="withEffect">
                                  <p:stCondLst>
                                    <p:cond delay="0"/>
                                  </p:stCondLst>
                                  <p:childTnLst>
                                    <p:animMotion origin="layout" path="M 2.22222E-6 -3.33333E-6 L -0.06997 -0.07199 " pathEditMode="relative" rAng="0" ptsTypes="AA">
                                      <p:cBhvr>
                                        <p:cTn id="10" dur="500" fill="hold"/>
                                        <p:tgtEl>
                                          <p:spTgt spid="5"/>
                                        </p:tgtEl>
                                        <p:attrNameLst>
                                          <p:attrName>ppt_x</p:attrName>
                                          <p:attrName>ppt_y</p:attrName>
                                        </p:attrNameLst>
                                      </p:cBhvr>
                                      <p:rCtr x="-3507" y="-3611"/>
                                    </p:animMotion>
                                  </p:childTnLst>
                                </p:cTn>
                              </p:par>
                              <p:par>
                                <p:cTn id="11" presetID="1" presetClass="exit" presetSubtype="0" fill="hold" nodeType="withEffect">
                                  <p:stCondLst>
                                    <p:cond delay="800"/>
                                  </p:stCondLst>
                                  <p:childTnLst>
                                    <p:set>
                                      <p:cBhvr>
                                        <p:cTn id="12" dur="1" fill="hold">
                                          <p:stCondLst>
                                            <p:cond delay="0"/>
                                          </p:stCondLst>
                                        </p:cTn>
                                        <p:tgtEl>
                                          <p:spTgt spid="3080"/>
                                        </p:tgtEl>
                                        <p:attrNameLst>
                                          <p:attrName>style.visibility</p:attrName>
                                        </p:attrNameLst>
                                      </p:cBhvr>
                                      <p:to>
                                        <p:strVal val="hidden"/>
                                      </p:to>
                                    </p:set>
                                  </p:childTnLst>
                                </p:cTn>
                              </p:par>
                              <p:par>
                                <p:cTn id="13" presetID="1" presetClass="exit" presetSubtype="0" fill="hold" nodeType="withEffect">
                                  <p:stCondLst>
                                    <p:cond delay="80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8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70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80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753766"/>
            <a:ext cx="2898878" cy="369332"/>
          </a:xfrm>
          <a:prstGeom prst="rect">
            <a:avLst/>
          </a:prstGeom>
          <a:solidFill>
            <a:schemeClr val="bg1"/>
          </a:solidFill>
        </p:spPr>
        <p:txBody>
          <a:bodyPr rtlCol="0" anchor="ctr">
            <a:spAutoFit/>
          </a:bodyPr>
          <a:lstStyle/>
          <a:p>
            <a:pPr algn="ctr"/>
            <a:endParaRPr lang="zh-TW" altLang="en-US" sz="1800" dirty="0">
              <a:latin typeface="Times New Roman" panose="02020603050405020304" pitchFamily="18" charset="0"/>
            </a:endParaRPr>
          </a:p>
        </p:txBody>
      </p:sp>
      <p:pic>
        <p:nvPicPr>
          <p:cNvPr id="2" name="Picture 5" descr="250px-Coul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509" y="3488428"/>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325" t="63912" b="6391"/>
          <a:stretch/>
        </p:blipFill>
        <p:spPr bwMode="auto">
          <a:xfrm>
            <a:off x="2015455" y="4888196"/>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latin typeface="Times New Roman" panose="02020603050405020304" pitchFamily="18" charset="0"/>
              </a:rPr>
              <a:t>這樣的超距力的想法在當時歐洲大陸的物理界是一個普遍的看法。</a:t>
            </a:r>
          </a:p>
        </p:txBody>
      </p:sp>
      <p:pic>
        <p:nvPicPr>
          <p:cNvPr id="9" name="Picture 2" descr="28_32_FigureB.jpg"/>
          <p:cNvPicPr>
            <a:picLocks noChangeAspect="1"/>
          </p:cNvPicPr>
          <p:nvPr/>
        </p:nvPicPr>
        <p:blipFill rotWithShape="1">
          <a:blip r:embed="rId8"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nvGraphicFramePr>
        <p:xfrm>
          <a:off x="3149977" y="3864924"/>
          <a:ext cx="331788" cy="280987"/>
        </p:xfrm>
        <a:graphic>
          <a:graphicData uri="http://schemas.openxmlformats.org/presentationml/2006/ole">
            <mc:AlternateContent xmlns:mc="http://schemas.openxmlformats.org/markup-compatibility/2006">
              <mc:Choice xmlns:v="urn:schemas-microsoft-com:vml" Requires="v">
                <p:oleObj name="方程式" r:id="rId10" imgW="164880" imgH="203040" progId="Equation.3">
                  <p:embed/>
                </p:oleObj>
              </mc:Choice>
              <mc:Fallback>
                <p:oleObj name="方程式" r:id="rId10" imgW="164880" imgH="203040" progId="Equation.3">
                  <p:embed/>
                  <p:pic>
                    <p:nvPicPr>
                      <p:cNvPr id="13" name="物件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977" y="3864924"/>
                        <a:ext cx="331788" cy="280987"/>
                      </a:xfrm>
                      <a:prstGeom prst="rect">
                        <a:avLst/>
                      </a:prstGeom>
                      <a:noFill/>
                      <a:ln>
                        <a:noFill/>
                      </a:ln>
                    </p:spPr>
                  </p:pic>
                </p:oleObj>
              </mc:Fallback>
            </mc:AlternateContent>
          </a:graphicData>
        </a:graphic>
      </p:graphicFrame>
      <p:sp>
        <p:nvSpPr>
          <p:cNvPr id="7" name="文字方塊 6"/>
          <p:cNvSpPr txBox="1"/>
          <p:nvPr/>
        </p:nvSpPr>
        <p:spPr bwMode="auto">
          <a:xfrm>
            <a:off x="3699725" y="5676575"/>
            <a:ext cx="990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600" dirty="0">
                <a:latin typeface="Times New Roman" panose="02020603050405020304" pitchFamily="18" charset="0"/>
                <a:cs typeface="Times New Roman" panose="02020603050405020304" pitchFamily="18" charset="0"/>
              </a:rPr>
              <a:t>1820</a:t>
            </a:r>
            <a:endParaRPr lang="zh-TW" altLang="en-US" sz="1600" dirty="0">
              <a:latin typeface="Times New Roman" panose="02020603050405020304" pitchFamily="18" charset="0"/>
              <a:cs typeface="Times New Roman" panose="02020603050405020304" pitchFamily="18" charset="0"/>
            </a:endParaRPr>
          </a:p>
        </p:txBody>
      </p:sp>
      <p:sp>
        <p:nvSpPr>
          <p:cNvPr id="11" name="文字方塊 10"/>
          <p:cNvSpPr txBox="1"/>
          <p:nvPr/>
        </p:nvSpPr>
        <p:spPr bwMode="auto">
          <a:xfrm>
            <a:off x="955398" y="607117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latin typeface="Times New Roman" panose="02020603050405020304" pitchFamily="18" charset="0"/>
              </a:rPr>
              <a:t>帶電物體周圍的空間，在它們的電磁作用中，並未扮演任何角色。</a:t>
            </a:r>
          </a:p>
        </p:txBody>
      </p:sp>
      <p:sp>
        <p:nvSpPr>
          <p:cNvPr id="15" name="文字方塊 14">
            <a:extLst>
              <a:ext uri="{FF2B5EF4-FFF2-40B4-BE49-F238E27FC236}">
                <a16:creationId xmlns:a16="http://schemas.microsoft.com/office/drawing/2014/main" id="{D0105042-649C-4542-AE4D-F3A20936E0F7}"/>
              </a:ext>
            </a:extLst>
          </p:cNvPr>
          <p:cNvSpPr txBox="1"/>
          <p:nvPr/>
        </p:nvSpPr>
        <p:spPr bwMode="auto">
          <a:xfrm>
            <a:off x="947126" y="64088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latin typeface="Times New Roman" panose="02020603050405020304" pitchFamily="18" charset="0"/>
              </a:rPr>
              <a:t>空間</a:t>
            </a:r>
            <a:r>
              <a:rPr lang="zh-CN" altLang="en-US" dirty="0">
                <a:latin typeface="Times New Roman" panose="02020603050405020304" pitchFamily="18" charset="0"/>
              </a:rPr>
              <a:t>不過是一個被動的舞台，讓電荷與電流扮演主要的角色</a:t>
            </a:r>
            <a:r>
              <a:rPr lang="zh-TW" altLang="en-US" sz="1800" dirty="0">
                <a:latin typeface="Times New Roman" panose="02020603050405020304" pitchFamily="18" charset="0"/>
              </a:rPr>
              <a:t>。</a:t>
            </a:r>
          </a:p>
        </p:txBody>
      </p:sp>
    </p:spTree>
    <p:extLst>
      <p:ext uri="{BB962C8B-B14F-4D97-AF65-F5344CB8AC3E}">
        <p14:creationId xmlns:p14="http://schemas.microsoft.com/office/powerpoint/2010/main" val="42415479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5FB0513-9E64-5A4A-AD3C-F12409658DE0}"/>
              </a:ext>
            </a:extLst>
          </p:cNvPr>
          <p:cNvSpPr/>
          <p:nvPr/>
        </p:nvSpPr>
        <p:spPr>
          <a:xfrm>
            <a:off x="533400" y="1028755"/>
            <a:ext cx="7848600" cy="2554545"/>
          </a:xfrm>
          <a:prstGeom prst="rect">
            <a:avLst/>
          </a:prstGeom>
        </p:spPr>
        <p:txBody>
          <a:bodyPr wrap="square">
            <a:spAutoFit/>
          </a:bodyPr>
          <a:lstStyle/>
          <a:p>
            <a:r>
              <a:rPr lang="zh-TW" altLang="en-US" sz="2000" dirty="0">
                <a:latin typeface="Times New Roman" panose="02020603050405020304" pitchFamily="18" charset="0"/>
                <a:cs typeface="Times New Roman" panose="02020603050405020304" pitchFamily="18" charset="0"/>
              </a:rPr>
              <a:t>That gravity should be innate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inherent </a:t>
            </a:r>
            <a:r>
              <a:rPr lang="en-US" altLang="zh-TW" sz="2000" dirty="0">
                <a:latin typeface="Times New Roman" panose="02020603050405020304" pitchFamily="18" charset="0"/>
                <a:cs typeface="Times New Roman" panose="02020603050405020304" pitchFamily="18" charset="0"/>
              </a:rPr>
              <a:t>and</a:t>
            </a:r>
            <a:r>
              <a:rPr lang="zh-TW" altLang="en-US" sz="2000" dirty="0">
                <a:latin typeface="Times New Roman" panose="02020603050405020304" pitchFamily="18" charset="0"/>
                <a:cs typeface="Times New Roman" panose="02020603050405020304" pitchFamily="18" charset="0"/>
              </a:rPr>
              <a:t> essential to matter so that one body may act upon another at a distance through a vacuum without the mediation of any thing else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by</a:t>
            </a:r>
            <a:r>
              <a:rPr lang="en-US" altLang="zh-TW" sz="2000" dirty="0">
                <a:latin typeface="Times New Roman" panose="02020603050405020304" pitchFamily="18" charset="0"/>
                <a:cs typeface="Times New Roman" panose="02020603050405020304" pitchFamily="18" charset="0"/>
              </a:rPr>
              <a:t> and</a:t>
            </a:r>
            <a:r>
              <a:rPr lang="zh-TW" altLang="en-US" sz="2000" dirty="0">
                <a:latin typeface="Times New Roman" panose="02020603050405020304" pitchFamily="18" charset="0"/>
                <a:cs typeface="Times New Roman" panose="02020603050405020304" pitchFamily="18" charset="0"/>
              </a:rPr>
              <a:t> through which their action or force may be conveyed from one to another</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is to me </a:t>
            </a:r>
            <a:r>
              <a:rPr lang="zh-TW" altLang="en-US" sz="2000" dirty="0">
                <a:solidFill>
                  <a:srgbClr val="FF0000"/>
                </a:solidFill>
                <a:latin typeface="Times New Roman" panose="02020603050405020304" pitchFamily="18" charset="0"/>
                <a:cs typeface="Times New Roman" panose="02020603050405020304" pitchFamily="18" charset="0"/>
              </a:rPr>
              <a:t>so great an absurdity</a:t>
            </a:r>
            <a:r>
              <a:rPr lang="zh-TW" altLang="en-US" sz="2000" dirty="0">
                <a:latin typeface="Times New Roman" panose="02020603050405020304" pitchFamily="18" charset="0"/>
                <a:cs typeface="Times New Roman" panose="02020603050405020304" pitchFamily="18" charset="0"/>
              </a:rPr>
              <a:t> that I beleive no man who has in philosophical matters any competent faculty of thinking can ever fall into it. Gravity must be caused by an </a:t>
            </a:r>
            <a:r>
              <a:rPr lang="zh-TW" altLang="en-US" sz="2000" dirty="0">
                <a:solidFill>
                  <a:srgbClr val="FF0000"/>
                </a:solidFill>
                <a:latin typeface="Times New Roman" panose="02020603050405020304" pitchFamily="18" charset="0"/>
                <a:cs typeface="Times New Roman" panose="02020603050405020304" pitchFamily="18" charset="0"/>
              </a:rPr>
              <a:t>agent</a:t>
            </a:r>
            <a:r>
              <a:rPr lang="zh-TW" altLang="en-US" sz="2000" dirty="0">
                <a:latin typeface="Times New Roman" panose="02020603050405020304" pitchFamily="18" charset="0"/>
                <a:cs typeface="Times New Roman" panose="02020603050405020304" pitchFamily="18" charset="0"/>
              </a:rPr>
              <a:t> acting constantly according to certain laws, but whether this agent be material or immaterial is a question I have left to the consideration of my readers.</a:t>
            </a:r>
          </a:p>
        </p:txBody>
      </p:sp>
      <p:sp>
        <p:nvSpPr>
          <p:cNvPr id="4" name="文字方塊 3">
            <a:extLst>
              <a:ext uri="{FF2B5EF4-FFF2-40B4-BE49-F238E27FC236}">
                <a16:creationId xmlns:a16="http://schemas.microsoft.com/office/drawing/2014/main" id="{254D844D-9F83-2945-98AB-AC9C01B8C6FB}"/>
              </a:ext>
            </a:extLst>
          </p:cNvPr>
          <p:cNvSpPr txBox="1"/>
          <p:nvPr/>
        </p:nvSpPr>
        <p:spPr>
          <a:xfrm>
            <a:off x="1149178" y="531020"/>
            <a:ext cx="6851822" cy="369332"/>
          </a:xfrm>
          <a:prstGeom prst="rect">
            <a:avLst/>
          </a:prstGeom>
          <a:noFill/>
        </p:spPr>
        <p:txBody>
          <a:bodyPr wrap="square" rtlCol="0">
            <a:spAutoFit/>
          </a:bodyPr>
          <a:lstStyle/>
          <a:p>
            <a:r>
              <a:rPr kumimoji="1" lang="zh-TW" altLang="en-US" dirty="0">
                <a:latin typeface="Times New Roman" panose="02020603050405020304" pitchFamily="18" charset="0"/>
              </a:rPr>
              <a:t>在海峽對岸的英格蘭，情況並不一樣！其實牛頓也反對超距力。</a:t>
            </a:r>
          </a:p>
        </p:txBody>
      </p:sp>
      <p:sp>
        <p:nvSpPr>
          <p:cNvPr id="6" name="矩形 5">
            <a:extLst>
              <a:ext uri="{FF2B5EF4-FFF2-40B4-BE49-F238E27FC236}">
                <a16:creationId xmlns:a16="http://schemas.microsoft.com/office/drawing/2014/main" id="{BE810A81-40AA-3B4D-B994-99BD10D64DDC}"/>
              </a:ext>
            </a:extLst>
          </p:cNvPr>
          <p:cNvSpPr/>
          <p:nvPr/>
        </p:nvSpPr>
        <p:spPr>
          <a:xfrm>
            <a:off x="647700" y="3753912"/>
            <a:ext cx="7848600" cy="338554"/>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A 1692 L</a:t>
            </a:r>
            <a:r>
              <a:rPr lang="zh-TW" altLang="en-US" sz="1600" dirty="0">
                <a:latin typeface="Times New Roman" panose="02020603050405020304" pitchFamily="18" charset="0"/>
                <a:cs typeface="Times New Roman" panose="02020603050405020304" pitchFamily="18" charset="0"/>
              </a:rPr>
              <a:t>etter from Isaac Newton to Richard Bentley</a:t>
            </a:r>
            <a:r>
              <a:rPr lang="en-US" altLang="zh-TW" sz="1600" dirty="0">
                <a:latin typeface="Times New Roman" panose="02020603050405020304" pitchFamily="18" charset="0"/>
                <a:cs typeface="Times New Roman" panose="02020603050405020304" pitchFamily="18" charset="0"/>
              </a:rPr>
              <a:t>, master of Trinity College Cambridge U. </a:t>
            </a:r>
            <a:endParaRPr lang="zh-TW" altLang="en-US" sz="1600" dirty="0">
              <a:latin typeface="Times New Roman" panose="02020603050405020304" pitchFamily="18" charset="0"/>
              <a:cs typeface="Times New Roman" panose="02020603050405020304" pitchFamily="18" charset="0"/>
            </a:endParaRPr>
          </a:p>
        </p:txBody>
      </p:sp>
      <p:pic>
        <p:nvPicPr>
          <p:cNvPr id="7" name="圖片 6">
            <a:extLst>
              <a:ext uri="{FF2B5EF4-FFF2-40B4-BE49-F238E27FC236}">
                <a16:creationId xmlns:a16="http://schemas.microsoft.com/office/drawing/2014/main" id="{75DDF173-A394-E347-90D1-026ABBE53C8C}"/>
              </a:ext>
            </a:extLst>
          </p:cNvPr>
          <p:cNvPicPr>
            <a:picLocks noChangeAspect="1"/>
          </p:cNvPicPr>
          <p:nvPr/>
        </p:nvPicPr>
        <p:blipFill>
          <a:blip r:embed="rId2"/>
          <a:stretch>
            <a:fillRect/>
          </a:stretch>
        </p:blipFill>
        <p:spPr>
          <a:xfrm>
            <a:off x="4123773" y="4135493"/>
            <a:ext cx="1743627" cy="2259599"/>
          </a:xfrm>
          <a:prstGeom prst="rect">
            <a:avLst/>
          </a:prstGeom>
        </p:spPr>
      </p:pic>
      <p:pic>
        <p:nvPicPr>
          <p:cNvPr id="8" name="圖片 7">
            <a:extLst>
              <a:ext uri="{FF2B5EF4-FFF2-40B4-BE49-F238E27FC236}">
                <a16:creationId xmlns:a16="http://schemas.microsoft.com/office/drawing/2014/main" id="{A1AE698B-D74B-8A42-8D69-B53FBD3195E5}"/>
              </a:ext>
            </a:extLst>
          </p:cNvPr>
          <p:cNvPicPr>
            <a:picLocks noChangeAspect="1"/>
          </p:cNvPicPr>
          <p:nvPr/>
        </p:nvPicPr>
        <p:blipFill>
          <a:blip r:embed="rId3"/>
          <a:stretch>
            <a:fillRect/>
          </a:stretch>
        </p:blipFill>
        <p:spPr>
          <a:xfrm>
            <a:off x="1295400" y="4135507"/>
            <a:ext cx="1802487" cy="2191473"/>
          </a:xfrm>
          <a:prstGeom prst="rect">
            <a:avLst/>
          </a:prstGeom>
        </p:spPr>
      </p:pic>
    </p:spTree>
    <p:extLst>
      <p:ext uri="{BB962C8B-B14F-4D97-AF65-F5344CB8AC3E}">
        <p14:creationId xmlns:p14="http://schemas.microsoft.com/office/powerpoint/2010/main" val="27297603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857105" y="1143000"/>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029200" y="1143000"/>
            <a:ext cx="3385739" cy="3055904"/>
          </a:xfrm>
          <a:prstGeom prst="rect">
            <a:avLst/>
          </a:prstGeom>
        </p:spPr>
      </p:pic>
      <p:sp>
        <p:nvSpPr>
          <p:cNvPr id="4" name="文字方塊 3"/>
          <p:cNvSpPr txBox="1"/>
          <p:nvPr/>
        </p:nvSpPr>
        <p:spPr>
          <a:xfrm>
            <a:off x="1207022" y="4384332"/>
            <a:ext cx="6553199" cy="369332"/>
          </a:xfrm>
          <a:prstGeom prst="rect">
            <a:avLst/>
          </a:prstGeom>
          <a:noFill/>
        </p:spPr>
        <p:txBody>
          <a:bodyPr wrap="square" rtlCol="0">
            <a:spAutoFit/>
          </a:bodyPr>
          <a:lstStyle/>
          <a:p>
            <a:r>
              <a:rPr lang="zh-TW" altLang="en-US" dirty="0">
                <a:latin typeface="Times New Roman" panose="02020603050405020304" pitchFamily="18" charset="0"/>
              </a:rPr>
              <a:t>法拉第直覺地覺得電力線是電磁現象非常重要的特質。</a:t>
            </a:r>
          </a:p>
        </p:txBody>
      </p:sp>
      <p:sp>
        <p:nvSpPr>
          <p:cNvPr id="5" name="文字方塊 4"/>
          <p:cNvSpPr txBox="1"/>
          <p:nvPr/>
        </p:nvSpPr>
        <p:spPr>
          <a:xfrm>
            <a:off x="1207022" y="5241540"/>
            <a:ext cx="7391400" cy="369332"/>
          </a:xfrm>
          <a:prstGeom prst="rect">
            <a:avLst/>
          </a:prstGeom>
          <a:noFill/>
        </p:spPr>
        <p:txBody>
          <a:bodyPr wrap="square" rtlCol="0">
            <a:spAutoFit/>
          </a:bodyPr>
          <a:lstStyle/>
          <a:p>
            <a:r>
              <a:rPr lang="zh-TW" altLang="en-US" dirty="0">
                <a:latin typeface="Times New Roman" panose="02020603050405020304" pitchFamily="18" charset="0"/>
              </a:rPr>
              <a:t>因此電磁現象不能不考慮電荷周圍的空間的性質。因此超距力是不對的！</a:t>
            </a:r>
          </a:p>
        </p:txBody>
      </p:sp>
      <p:sp>
        <p:nvSpPr>
          <p:cNvPr id="7" name="文字方塊 6">
            <a:extLst>
              <a:ext uri="{FF2B5EF4-FFF2-40B4-BE49-F238E27FC236}">
                <a16:creationId xmlns:a16="http://schemas.microsoft.com/office/drawing/2014/main" id="{4ADB575C-767B-4F41-B5EE-60BFCEA1965D}"/>
              </a:ext>
            </a:extLst>
          </p:cNvPr>
          <p:cNvSpPr txBox="1"/>
          <p:nvPr/>
        </p:nvSpPr>
        <p:spPr>
          <a:xfrm>
            <a:off x="1207022" y="5667129"/>
            <a:ext cx="7391400" cy="369332"/>
          </a:xfrm>
          <a:prstGeom prst="rect">
            <a:avLst/>
          </a:prstGeom>
          <a:noFill/>
        </p:spPr>
        <p:txBody>
          <a:bodyPr wrap="square" rtlCol="0">
            <a:spAutoFit/>
          </a:bodyPr>
          <a:lstStyle/>
          <a:p>
            <a:r>
              <a:rPr lang="zh-TW" altLang="en-US" dirty="0">
                <a:latin typeface="Times New Roman" panose="02020603050405020304" pitchFamily="18" charset="0"/>
              </a:rPr>
              <a:t>電磁現象必須以電場與磁場來描述！</a:t>
            </a:r>
          </a:p>
        </p:txBody>
      </p:sp>
      <p:sp>
        <p:nvSpPr>
          <p:cNvPr id="6" name="文字方塊 5">
            <a:extLst>
              <a:ext uri="{FF2B5EF4-FFF2-40B4-BE49-F238E27FC236}">
                <a16:creationId xmlns:a16="http://schemas.microsoft.com/office/drawing/2014/main" id="{9DDEC357-B8F5-A745-AE58-DD697CB07F70}"/>
              </a:ext>
            </a:extLst>
          </p:cNvPr>
          <p:cNvSpPr txBox="1"/>
          <p:nvPr/>
        </p:nvSpPr>
        <p:spPr>
          <a:xfrm>
            <a:off x="1207022" y="4815951"/>
            <a:ext cx="7543800" cy="369332"/>
          </a:xfrm>
          <a:prstGeom prst="rect">
            <a:avLst/>
          </a:prstGeom>
          <a:noFill/>
        </p:spPr>
        <p:txBody>
          <a:bodyPr wrap="square" rtlCol="0">
            <a:spAutoFit/>
          </a:bodyPr>
          <a:lstStyle/>
          <a:p>
            <a:r>
              <a:rPr kumimoji="1" lang="zh-TW" altLang="en-US" dirty="0">
                <a:latin typeface="Times New Roman" panose="02020603050405020304" pitchFamily="18" charset="0"/>
              </a:rPr>
              <a:t>空間不只是一個被動的舞台，比較像裝置藝術</a:t>
            </a:r>
            <a:r>
              <a:rPr lang="zh-TW" altLang="en-US" dirty="0">
                <a:latin typeface="Times New Roman" panose="02020603050405020304" pitchFamily="18" charset="0"/>
              </a:rPr>
              <a:t>，舞台的</a:t>
            </a:r>
            <a:r>
              <a:rPr kumimoji="1" lang="zh-TW" altLang="en-US" dirty="0">
                <a:latin typeface="Times New Roman" panose="02020603050405020304" pitchFamily="18" charset="0"/>
              </a:rPr>
              <a:t>佈置就是主角！</a:t>
            </a:r>
          </a:p>
        </p:txBody>
      </p:sp>
    </p:spTree>
    <p:extLst>
      <p:ext uri="{BB962C8B-B14F-4D97-AF65-F5344CB8AC3E}">
        <p14:creationId xmlns:p14="http://schemas.microsoft.com/office/powerpoint/2010/main" val="40793776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1" r="3093" b="69964"/>
          <a:stretch/>
        </p:blipFill>
        <p:spPr bwMode="auto">
          <a:xfrm>
            <a:off x="5791200" y="2109928"/>
            <a:ext cx="2705100" cy="36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2902"/>
          <p:cNvPicPr>
            <a:picLocks noChangeAspect="1" noChangeArrowheads="1"/>
          </p:cNvPicPr>
          <p:nvPr/>
        </p:nvPicPr>
        <p:blipFill>
          <a:blip r:embed="rId3">
            <a:extLst>
              <a:ext uri="{28A0092B-C50C-407E-A947-70E740481C1C}">
                <a14:useLocalDpi xmlns:a14="http://schemas.microsoft.com/office/drawing/2010/main" val="0"/>
              </a:ext>
            </a:extLst>
          </a:blip>
          <a:srcRect r="68671" b="18065"/>
          <a:stretch>
            <a:fillRect/>
          </a:stretch>
        </p:blipFill>
        <p:spPr bwMode="auto">
          <a:xfrm>
            <a:off x="2514600" y="2132788"/>
            <a:ext cx="2971800" cy="358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文字方塊 3"/>
          <p:cNvSpPr txBox="1">
            <a:spLocks noChangeArrowheads="1"/>
          </p:cNvSpPr>
          <p:nvPr/>
        </p:nvSpPr>
        <p:spPr bwMode="auto">
          <a:xfrm>
            <a:off x="2286000" y="1143000"/>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其實法拉第是觀察磁鐵時，發現了場線！</a:t>
            </a:r>
          </a:p>
        </p:txBody>
      </p:sp>
      <p:sp>
        <p:nvSpPr>
          <p:cNvPr id="54277" name="文字方塊 4"/>
          <p:cNvSpPr txBox="1">
            <a:spLocks noChangeArrowheads="1"/>
          </p:cNvSpPr>
          <p:nvPr/>
        </p:nvSpPr>
        <p:spPr bwMode="auto">
          <a:xfrm>
            <a:off x="2286000" y="1590794"/>
            <a:ext cx="662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磁場線更加明顯易懂！將鐵屑撒在磁鐵旁就形成連續流線。</a:t>
            </a:r>
          </a:p>
        </p:txBody>
      </p:sp>
      <p:pic>
        <p:nvPicPr>
          <p:cNvPr id="6"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34973" b="948"/>
          <a:stretch/>
        </p:blipFill>
        <p:spPr bwMode="auto">
          <a:xfrm>
            <a:off x="973752" y="2132787"/>
            <a:ext cx="1312248" cy="3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513561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7" descr="D:\Dropbox\Documents\課程\YoungTextBook\Images\Chapter27\A_Images\A_Figures_and_Photos\27_11_Figure.jpg"/>
          <p:cNvPicPr>
            <a:picLocks noChangeAspect="1" noChangeArrowheads="1"/>
          </p:cNvPicPr>
          <p:nvPr/>
        </p:nvPicPr>
        <p:blipFill>
          <a:blip r:embed="rId2">
            <a:extLst>
              <a:ext uri="{28A0092B-C50C-407E-A947-70E740481C1C}">
                <a14:useLocalDpi xmlns:a14="http://schemas.microsoft.com/office/drawing/2010/main" val="0"/>
              </a:ext>
            </a:extLst>
          </a:blip>
          <a:srcRect t="20239" b="24564"/>
          <a:stretch>
            <a:fillRect/>
          </a:stretch>
        </p:blipFill>
        <p:spPr bwMode="auto">
          <a:xfrm>
            <a:off x="2215356" y="1002506"/>
            <a:ext cx="4713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27_12_Figure.jpg">
            <a:extLst>
              <a:ext uri="{FF2B5EF4-FFF2-40B4-BE49-F238E27FC236}">
                <a16:creationId xmlns:a16="http://schemas.microsoft.com/office/drawing/2014/main" id="{EDBB5886-7E25-A84B-8422-5702F4BECD40}"/>
              </a:ext>
            </a:extLst>
          </p:cNvPr>
          <p:cNvPicPr>
            <a:picLocks noChangeAspect="1"/>
          </p:cNvPicPr>
          <p:nvPr/>
        </p:nvPicPr>
        <p:blipFill rotWithShape="1">
          <a:blip r:embed="rId3">
            <a:extLst>
              <a:ext uri="{28A0092B-C50C-407E-A947-70E740481C1C}">
                <a14:useLocalDpi xmlns:a14="http://schemas.microsoft.com/office/drawing/2010/main" val="0"/>
              </a:ext>
            </a:extLst>
          </a:blip>
          <a:srcRect b="10880"/>
          <a:stretch/>
        </p:blipFill>
        <p:spPr>
          <a:xfrm>
            <a:off x="271272" y="4343400"/>
            <a:ext cx="8601456" cy="1396218"/>
          </a:xfrm>
          <a:prstGeom prst="rect">
            <a:avLst/>
          </a:prstGeom>
        </p:spPr>
      </p:pic>
      <p:sp>
        <p:nvSpPr>
          <p:cNvPr id="2" name="TextBox 1">
            <a:extLst>
              <a:ext uri="{FF2B5EF4-FFF2-40B4-BE49-F238E27FC236}">
                <a16:creationId xmlns:a16="http://schemas.microsoft.com/office/drawing/2014/main" id="{F92BAF09-26A0-1394-49BA-FD41BFA97CFD}"/>
              </a:ext>
            </a:extLst>
          </p:cNvPr>
          <p:cNvSpPr txBox="1"/>
          <p:nvPr/>
        </p:nvSpPr>
        <p:spPr>
          <a:xfrm>
            <a:off x="1066800" y="5871659"/>
            <a:ext cx="7467600" cy="369332"/>
          </a:xfrm>
          <a:prstGeom prst="rect">
            <a:avLst/>
          </a:prstGeom>
          <a:noFill/>
        </p:spPr>
        <p:txBody>
          <a:bodyPr wrap="square" rtlCol="0">
            <a:spAutoFit/>
          </a:bodyPr>
          <a:lstStyle/>
          <a:p>
            <a:r>
              <a:rPr lang="en-US" dirty="0" err="1">
                <a:latin typeface="Times New Roman" panose="02020603050405020304" pitchFamily="18" charset="0"/>
              </a:rPr>
              <a:t>或讓小指南針在磁鐵周圍沿著指南針的指向連續移動，就形成磁場線</a:t>
            </a:r>
            <a:r>
              <a:rPr lang="en-US" dirty="0">
                <a:latin typeface="Times New Roman" panose="02020603050405020304" pitchFamily="18" charset="0"/>
              </a:rPr>
              <a:t>。</a:t>
            </a:r>
          </a:p>
        </p:txBody>
      </p:sp>
    </p:spTree>
    <p:extLst>
      <p:ext uri="{BB962C8B-B14F-4D97-AF65-F5344CB8AC3E}">
        <p14:creationId xmlns:p14="http://schemas.microsoft.com/office/powerpoint/2010/main" val="171588108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6553200" cy="455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Image:Faraday-Millikan-Gale-191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760" y="3818799"/>
            <a:ext cx="1655304" cy="233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E7C4BF23-4A8C-7A46-AA9A-4F9DF0782626}"/>
              </a:ext>
            </a:extLst>
          </p:cNvPr>
          <p:cNvSpPr txBox="1"/>
          <p:nvPr/>
        </p:nvSpPr>
        <p:spPr>
          <a:xfrm>
            <a:off x="445248" y="838200"/>
            <a:ext cx="8449056" cy="369332"/>
          </a:xfrm>
          <a:prstGeom prst="rect">
            <a:avLst/>
          </a:prstGeom>
          <a:noFill/>
        </p:spPr>
        <p:txBody>
          <a:bodyPr wrap="square" rtlCol="0">
            <a:spAutoFit/>
          </a:bodyPr>
          <a:lstStyle/>
          <a:p>
            <a:r>
              <a:rPr kumimoji="1" lang="zh-CN" altLang="en-US" dirty="0">
                <a:latin typeface="Times New Roman" panose="02020603050405020304" pitchFamily="18" charset="0"/>
              </a:rPr>
              <a:t>法拉第嘗試了各式各樣的組合，發現</a:t>
            </a:r>
            <a:r>
              <a:rPr kumimoji="1" lang="zh-CN" altLang="en-US" dirty="0">
                <a:solidFill>
                  <a:srgbClr val="FF0000"/>
                </a:solidFill>
                <a:latin typeface="Times New Roman" panose="02020603050405020304" pitchFamily="18" charset="0"/>
              </a:rPr>
              <a:t>空間中遍佈的連續的磁場的線是普遍的現象</a:t>
            </a:r>
            <a:r>
              <a:rPr kumimoji="1" lang="zh-CN" altLang="en-US" dirty="0">
                <a:latin typeface="Times New Roman" panose="02020603050405020304" pitchFamily="18" charset="0"/>
              </a:rPr>
              <a:t>！</a:t>
            </a:r>
            <a:endParaRPr kumimoji="1" lang="zh-TW" altLang="en-US" dirty="0">
              <a:latin typeface="Times New Roman" panose="02020603050405020304" pitchFamily="18" charset="0"/>
            </a:endParaRPr>
          </a:p>
        </p:txBody>
      </p:sp>
    </p:spTree>
    <p:extLst>
      <p:ext uri="{BB962C8B-B14F-4D97-AF65-F5344CB8AC3E}">
        <p14:creationId xmlns:p14="http://schemas.microsoft.com/office/powerpoint/2010/main" val="2412424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C0702574-7E58-0343-A0A1-81E1439D168A}"/>
                  </a:ext>
                </a:extLst>
              </p:cNvPr>
              <p:cNvSpPr txBox="1"/>
              <p:nvPr/>
            </p:nvSpPr>
            <p:spPr>
              <a:xfrm>
                <a:off x="5394636" y="652533"/>
                <a:ext cx="959622" cy="31059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36" name="文字方塊 35">
                <a:extLst>
                  <a:ext uri="{FF2B5EF4-FFF2-40B4-BE49-F238E27FC236}">
                    <a16:creationId xmlns:a16="http://schemas.microsoft.com/office/drawing/2014/main" id="{C0702574-7E58-0343-A0A1-81E1439D168A}"/>
                  </a:ext>
                </a:extLst>
              </p:cNvPr>
              <p:cNvSpPr txBox="1">
                <a:spLocks noRot="1" noChangeAspect="1" noMove="1" noResize="1" noEditPoints="1" noAdjustHandles="1" noChangeArrowheads="1" noChangeShapeType="1" noTextEdit="1"/>
              </p:cNvSpPr>
              <p:nvPr/>
            </p:nvSpPr>
            <p:spPr>
              <a:xfrm>
                <a:off x="5394636" y="652533"/>
                <a:ext cx="959622" cy="310598"/>
              </a:xfrm>
              <a:prstGeom prst="rect">
                <a:avLst/>
              </a:prstGeom>
              <a:blipFill>
                <a:blip r:embed="rId2"/>
                <a:stretch>
                  <a:fillRect l="-5195" t="-32000" r="-5195" b="-12000"/>
                </a:stretch>
              </a:blipFill>
            </p:spPr>
            <p:txBody>
              <a:bodyPr/>
              <a:lstStyle/>
              <a:p>
                <a:r>
                  <a:rPr lang="en-US">
                    <a:noFill/>
                  </a:rPr>
                  <a:t> </a:t>
                </a:r>
              </a:p>
            </p:txBody>
          </p:sp>
        </mc:Fallback>
      </mc:AlternateContent>
      <p:sp>
        <p:nvSpPr>
          <p:cNvPr id="188424" name="向右箭號 8"/>
          <p:cNvSpPr>
            <a:spLocks noChangeArrowheads="1"/>
          </p:cNvSpPr>
          <p:nvPr/>
        </p:nvSpPr>
        <p:spPr bwMode="auto">
          <a:xfrm>
            <a:off x="4080572" y="668689"/>
            <a:ext cx="584200" cy="255587"/>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88425" name="文字方塊 9"/>
          <p:cNvSpPr txBox="1">
            <a:spLocks noChangeArrowheads="1"/>
          </p:cNvSpPr>
          <p:nvPr/>
        </p:nvSpPr>
        <p:spPr bwMode="auto">
          <a:xfrm>
            <a:off x="5607747" y="595664"/>
            <a:ext cx="179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en-US" altLang="zh-TW" sz="2400" b="1" dirty="0">
                <a:solidFill>
                  <a:srgbClr val="FF0000"/>
                </a:solidFill>
                <a:latin typeface="Calibri" pitchFamily="34" charset="0"/>
              </a:rPr>
              <a:t>?</a:t>
            </a:r>
            <a:endParaRPr lang="zh-TW" altLang="en-US" sz="2400" b="1" dirty="0">
              <a:solidFill>
                <a:srgbClr val="FF0000"/>
              </a:solidFill>
              <a:latin typeface="Calibri" pitchFamily="34" charset="0"/>
            </a:endParaRPr>
          </a:p>
        </p:txBody>
      </p:sp>
      <p:sp>
        <p:nvSpPr>
          <p:cNvPr id="57353" name="文字方塊 10"/>
          <p:cNvSpPr txBox="1">
            <a:spLocks noChangeArrowheads="1"/>
          </p:cNvSpPr>
          <p:nvPr/>
        </p:nvSpPr>
        <p:spPr bwMode="auto">
          <a:xfrm>
            <a:off x="1964433" y="2212251"/>
            <a:ext cx="5949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Tahoma" pitchFamily="34" charset="0"/>
              </a:rPr>
              <a:t>所有的向量分量，在座標軸旋轉下滿足一樣的變換式：</a:t>
            </a:r>
          </a:p>
        </p:txBody>
      </p:sp>
      <p:sp>
        <p:nvSpPr>
          <p:cNvPr id="18842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8843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364" name="文字方塊 23"/>
          <p:cNvSpPr txBox="1">
            <a:spLocks noChangeArrowheads="1"/>
          </p:cNvSpPr>
          <p:nvPr/>
        </p:nvSpPr>
        <p:spPr bwMode="auto">
          <a:xfrm>
            <a:off x="1371600" y="5943600"/>
            <a:ext cx="7280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kumimoji="0" lang="zh-TW" altLang="en-US" sz="1800" dirty="0">
                <a:latin typeface="Arial" charset="0"/>
              </a:rPr>
              <a:t>因此，如果等式兩邊都是向量，就保證公式不隨座標軸變換而改變！</a:t>
            </a:r>
          </a:p>
        </p:txBody>
      </p:sp>
      <p:sp>
        <p:nvSpPr>
          <p:cNvPr id="57371" name="向右箭號 8"/>
          <p:cNvSpPr>
            <a:spLocks noChangeArrowheads="1"/>
          </p:cNvSpPr>
          <p:nvPr/>
        </p:nvSpPr>
        <p:spPr bwMode="auto">
          <a:xfrm>
            <a:off x="3958029" y="4999534"/>
            <a:ext cx="584200" cy="255587"/>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57372" name="向右箭號 8"/>
          <p:cNvSpPr>
            <a:spLocks noChangeArrowheads="1"/>
          </p:cNvSpPr>
          <p:nvPr/>
        </p:nvSpPr>
        <p:spPr bwMode="auto">
          <a:xfrm>
            <a:off x="4107833" y="1635421"/>
            <a:ext cx="584200" cy="255588"/>
          </a:xfrm>
          <a:prstGeom prst="rightArrow">
            <a:avLst>
              <a:gd name="adj1" fmla="val 50000"/>
              <a:gd name="adj2" fmla="val 50000"/>
            </a:avLst>
          </a:prstGeom>
          <a:solidFill>
            <a:schemeClr val="accent1"/>
          </a:solidFill>
          <a:ln w="9525">
            <a:solidFill>
              <a:schemeClr val="tx1"/>
            </a:solidFill>
            <a:round/>
            <a:headEnd/>
            <a:tailEnd/>
          </a:ln>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32" name="文字方塊 11"/>
          <p:cNvSpPr txBox="1">
            <a:spLocks noChangeArrowheads="1"/>
          </p:cNvSpPr>
          <p:nvPr/>
        </p:nvSpPr>
        <p:spPr bwMode="auto">
          <a:xfrm>
            <a:off x="1825802" y="1076570"/>
            <a:ext cx="573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latin typeface="Tahoma" pitchFamily="34" charset="0"/>
              </a:rPr>
              <a:t>注意等式兩邊都是向量。此定律可以寫成分量等式：</a:t>
            </a:r>
          </a:p>
        </p:txBody>
      </p:sp>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1C93B39B-7151-FD48-8AC6-4F7BB0B8B56F}"/>
                  </a:ext>
                </a:extLst>
              </p:cNvPr>
              <p:cNvSpPr txBox="1"/>
              <p:nvPr/>
            </p:nvSpPr>
            <p:spPr>
              <a:xfrm>
                <a:off x="2433872" y="659086"/>
                <a:ext cx="840999" cy="31059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oMath>
                  </m:oMathPara>
                </a14:m>
                <a:endParaRPr kumimoji="1" lang="zh-TW" altLang="en-US" dirty="0">
                  <a:latin typeface="Times New Roman" pitchFamily="18" charset="0"/>
                  <a:cs typeface="Times New Roman" pitchFamily="18" charset="0"/>
                </a:endParaRPr>
              </a:p>
            </p:txBody>
          </p:sp>
        </mc:Choice>
        <mc:Fallback xmlns="">
          <p:sp>
            <p:nvSpPr>
              <p:cNvPr id="35" name="文字方塊 34">
                <a:extLst>
                  <a:ext uri="{FF2B5EF4-FFF2-40B4-BE49-F238E27FC236}">
                    <a16:creationId xmlns:a16="http://schemas.microsoft.com/office/drawing/2014/main" id="{1C93B39B-7151-FD48-8AC6-4F7BB0B8B56F}"/>
                  </a:ext>
                </a:extLst>
              </p:cNvPr>
              <p:cNvSpPr txBox="1">
                <a:spLocks noRot="1" noChangeAspect="1" noMove="1" noResize="1" noEditPoints="1" noAdjustHandles="1" noChangeArrowheads="1" noChangeShapeType="1" noTextEdit="1"/>
              </p:cNvSpPr>
              <p:nvPr/>
            </p:nvSpPr>
            <p:spPr>
              <a:xfrm>
                <a:off x="2433872" y="659086"/>
                <a:ext cx="840999" cy="310598"/>
              </a:xfrm>
              <a:prstGeom prst="rect">
                <a:avLst/>
              </a:prstGeom>
              <a:blipFill>
                <a:blip r:embed="rId3"/>
                <a:stretch>
                  <a:fillRect l="-4478" t="-26923" r="-2985"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字方塊 36">
                <a:extLst>
                  <a:ext uri="{FF2B5EF4-FFF2-40B4-BE49-F238E27FC236}">
                    <a16:creationId xmlns:a16="http://schemas.microsoft.com/office/drawing/2014/main" id="{9F6D7775-5331-5D48-8B40-8C0DE5CC25B3}"/>
                  </a:ext>
                </a:extLst>
              </p:cNvPr>
              <p:cNvSpPr txBox="1"/>
              <p:nvPr/>
            </p:nvSpPr>
            <p:spPr>
              <a:xfrm>
                <a:off x="2458773" y="5037798"/>
                <a:ext cx="840999" cy="31059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oMath>
                  </m:oMathPara>
                </a14:m>
                <a:endParaRPr kumimoji="1" lang="zh-TW" altLang="en-US" dirty="0">
                  <a:latin typeface="Times New Roman" pitchFamily="18" charset="0"/>
                  <a:cs typeface="Times New Roman" pitchFamily="18" charset="0"/>
                </a:endParaRPr>
              </a:p>
            </p:txBody>
          </p:sp>
        </mc:Choice>
        <mc:Fallback xmlns="">
          <p:sp>
            <p:nvSpPr>
              <p:cNvPr id="37" name="文字方塊 36">
                <a:extLst>
                  <a:ext uri="{FF2B5EF4-FFF2-40B4-BE49-F238E27FC236}">
                    <a16:creationId xmlns:a16="http://schemas.microsoft.com/office/drawing/2014/main" id="{9F6D7775-5331-5D48-8B40-8C0DE5CC25B3}"/>
                  </a:ext>
                </a:extLst>
              </p:cNvPr>
              <p:cNvSpPr txBox="1">
                <a:spLocks noRot="1" noChangeAspect="1" noMove="1" noResize="1" noEditPoints="1" noAdjustHandles="1" noChangeArrowheads="1" noChangeShapeType="1" noTextEdit="1"/>
              </p:cNvSpPr>
              <p:nvPr/>
            </p:nvSpPr>
            <p:spPr>
              <a:xfrm>
                <a:off x="2458773" y="5037798"/>
                <a:ext cx="840999" cy="310598"/>
              </a:xfrm>
              <a:prstGeom prst="rect">
                <a:avLst/>
              </a:prstGeom>
              <a:blipFill>
                <a:blip r:embed="rId4"/>
                <a:stretch>
                  <a:fillRect l="-4478" t="-32000" r="-2985"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D81F777D-DA52-9245-B382-49B5037D0EF2}"/>
                  </a:ext>
                </a:extLst>
              </p:cNvPr>
              <p:cNvSpPr txBox="1"/>
              <p:nvPr/>
            </p:nvSpPr>
            <p:spPr>
              <a:xfrm>
                <a:off x="5207750" y="5023859"/>
                <a:ext cx="959622" cy="31059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38" name="文字方塊 37">
                <a:extLst>
                  <a:ext uri="{FF2B5EF4-FFF2-40B4-BE49-F238E27FC236}">
                    <a16:creationId xmlns:a16="http://schemas.microsoft.com/office/drawing/2014/main" id="{D81F777D-DA52-9245-B382-49B5037D0EF2}"/>
                  </a:ext>
                </a:extLst>
              </p:cNvPr>
              <p:cNvSpPr txBox="1">
                <a:spLocks noRot="1" noChangeAspect="1" noMove="1" noResize="1" noEditPoints="1" noAdjustHandles="1" noChangeArrowheads="1" noChangeShapeType="1" noTextEdit="1"/>
              </p:cNvSpPr>
              <p:nvPr/>
            </p:nvSpPr>
            <p:spPr>
              <a:xfrm>
                <a:off x="5207750" y="5023859"/>
                <a:ext cx="959622" cy="310598"/>
              </a:xfrm>
              <a:prstGeom prst="rect">
                <a:avLst/>
              </a:prstGeom>
              <a:blipFill>
                <a:blip r:embed="rId5"/>
                <a:stretch>
                  <a:fillRect l="-3896" t="-30769" r="-6494"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文字方塊 38">
                <a:extLst>
                  <a:ext uri="{FF2B5EF4-FFF2-40B4-BE49-F238E27FC236}">
                    <a16:creationId xmlns:a16="http://schemas.microsoft.com/office/drawing/2014/main" id="{4D2A3C39-3A23-E146-9F0A-08851E677BAC}"/>
                  </a:ext>
                </a:extLst>
              </p:cNvPr>
              <p:cNvSpPr txBox="1"/>
              <p:nvPr/>
            </p:nvSpPr>
            <p:spPr>
              <a:xfrm>
                <a:off x="817706" y="1604033"/>
                <a:ext cx="1008096" cy="276999"/>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𝑥</m:t>
                          </m:r>
                        </m:sub>
                      </m:sSub>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𝑎</m:t>
                          </m:r>
                        </m:e>
                        <m:sub>
                          <m:r>
                            <a:rPr kumimoji="1" lang="en-US" altLang="zh-TW" b="0" i="1" smtClean="0">
                              <a:latin typeface="Cambria Math" panose="02040503050406030204" pitchFamily="18" charset="0"/>
                              <a:cs typeface="Times New Roman" pitchFamily="18" charset="0"/>
                            </a:rPr>
                            <m:t>𝑥</m:t>
                          </m:r>
                        </m:sub>
                      </m:sSub>
                    </m:oMath>
                  </m:oMathPara>
                </a14:m>
                <a:endParaRPr kumimoji="1" lang="zh-TW" altLang="en-US" dirty="0">
                  <a:latin typeface="Times New Roman" pitchFamily="18" charset="0"/>
                  <a:cs typeface="Times New Roman" pitchFamily="18" charset="0"/>
                </a:endParaRPr>
              </a:p>
            </p:txBody>
          </p:sp>
        </mc:Choice>
        <mc:Fallback xmlns="">
          <p:sp>
            <p:nvSpPr>
              <p:cNvPr id="39" name="文字方塊 38">
                <a:extLst>
                  <a:ext uri="{FF2B5EF4-FFF2-40B4-BE49-F238E27FC236}">
                    <a16:creationId xmlns:a16="http://schemas.microsoft.com/office/drawing/2014/main" id="{4D2A3C39-3A23-E146-9F0A-08851E677BAC}"/>
                  </a:ext>
                </a:extLst>
              </p:cNvPr>
              <p:cNvSpPr txBox="1">
                <a:spLocks noRot="1" noChangeAspect="1" noMove="1" noResize="1" noEditPoints="1" noAdjustHandles="1" noChangeArrowheads="1" noChangeShapeType="1" noTextEdit="1"/>
              </p:cNvSpPr>
              <p:nvPr/>
            </p:nvSpPr>
            <p:spPr>
              <a:xfrm>
                <a:off x="817706" y="1604033"/>
                <a:ext cx="1008096" cy="276999"/>
              </a:xfrm>
              <a:prstGeom prst="rect">
                <a:avLst/>
              </a:prstGeom>
              <a:blipFill>
                <a:blip r:embed="rId6"/>
                <a:stretch>
                  <a:fillRect l="-5000"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文字方塊 39">
                <a:extLst>
                  <a:ext uri="{FF2B5EF4-FFF2-40B4-BE49-F238E27FC236}">
                    <a16:creationId xmlns:a16="http://schemas.microsoft.com/office/drawing/2014/main" id="{9AC26C26-B80D-BF4D-B8E3-90BF51F1C8DD}"/>
                  </a:ext>
                </a:extLst>
              </p:cNvPr>
              <p:cNvSpPr txBox="1"/>
              <p:nvPr/>
            </p:nvSpPr>
            <p:spPr>
              <a:xfrm>
                <a:off x="2328032" y="1583402"/>
                <a:ext cx="1023357"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𝑦</m:t>
                          </m:r>
                        </m:sub>
                      </m:sSub>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𝑎</m:t>
                          </m:r>
                        </m:e>
                        <m:sub>
                          <m:r>
                            <a:rPr kumimoji="1" lang="en-US" altLang="zh-TW" b="0" i="1" smtClean="0">
                              <a:latin typeface="Cambria Math" panose="02040503050406030204" pitchFamily="18" charset="0"/>
                              <a:cs typeface="Times New Roman" pitchFamily="18" charset="0"/>
                            </a:rPr>
                            <m:t>𝑦</m:t>
                          </m:r>
                        </m:sub>
                      </m:sSub>
                    </m:oMath>
                  </m:oMathPara>
                </a14:m>
                <a:endParaRPr kumimoji="1" lang="zh-TW" altLang="en-US" dirty="0">
                  <a:latin typeface="Times New Roman" pitchFamily="18" charset="0"/>
                  <a:cs typeface="Times New Roman" pitchFamily="18" charset="0"/>
                </a:endParaRPr>
              </a:p>
            </p:txBody>
          </p:sp>
        </mc:Choice>
        <mc:Fallback xmlns="">
          <p:sp>
            <p:nvSpPr>
              <p:cNvPr id="40" name="文字方塊 39">
                <a:extLst>
                  <a:ext uri="{FF2B5EF4-FFF2-40B4-BE49-F238E27FC236}">
                    <a16:creationId xmlns:a16="http://schemas.microsoft.com/office/drawing/2014/main" id="{9AC26C26-B80D-BF4D-B8E3-90BF51F1C8DD}"/>
                  </a:ext>
                </a:extLst>
              </p:cNvPr>
              <p:cNvSpPr txBox="1">
                <a:spLocks noRot="1" noChangeAspect="1" noMove="1" noResize="1" noEditPoints="1" noAdjustHandles="1" noChangeArrowheads="1" noChangeShapeType="1" noTextEdit="1"/>
              </p:cNvSpPr>
              <p:nvPr/>
            </p:nvSpPr>
            <p:spPr>
              <a:xfrm>
                <a:off x="2328032" y="1583402"/>
                <a:ext cx="1023357" cy="298928"/>
              </a:xfrm>
              <a:prstGeom prst="rect">
                <a:avLst/>
              </a:prstGeom>
              <a:blipFill>
                <a:blip r:embed="rId7"/>
                <a:stretch>
                  <a:fillRect l="-4938" r="-123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字方塊 40">
                <a:extLst>
                  <a:ext uri="{FF2B5EF4-FFF2-40B4-BE49-F238E27FC236}">
                    <a16:creationId xmlns:a16="http://schemas.microsoft.com/office/drawing/2014/main" id="{684493E6-6CC7-584B-B0B9-737DC03CDA8F}"/>
                  </a:ext>
                </a:extLst>
              </p:cNvPr>
              <p:cNvSpPr txBox="1"/>
              <p:nvPr/>
            </p:nvSpPr>
            <p:spPr>
              <a:xfrm>
                <a:off x="5197621" y="1577996"/>
                <a:ext cx="1017650" cy="276999"/>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TW" b="0" i="1" smtClean="0">
                              <a:latin typeface="Cambria Math" panose="02040503050406030204" pitchFamily="18" charset="0"/>
                              <a:cs typeface="Times New Roman" pitchFamily="18" charset="0"/>
                            </a:rPr>
                          </m:ctrlPr>
                        </m:sSubSup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𝑥</m:t>
                          </m:r>
                        </m:sub>
                        <m:sup>
                          <m:r>
                            <a:rPr kumimoji="1" lang="en-US" altLang="zh-TW" b="0" i="1" smtClean="0">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Sup>
                        <m:sSubSupPr>
                          <m:ctrlPr>
                            <a:rPr lang="en-US" altLang="zh-TW" i="1">
                              <a:latin typeface="Cambria Math" panose="02040503050406030204" pitchFamily="18" charset="0"/>
                              <a:cs typeface="Times New Roman" pitchFamily="18" charset="0"/>
                            </a:rPr>
                          </m:ctrlPr>
                        </m:sSubSupPr>
                        <m:e>
                          <m:r>
                            <a:rPr lang="en-US" altLang="zh-TW" b="0" i="1" smtClean="0">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up>
                          <m:r>
                            <a:rPr lang="en-US" altLang="zh-TW" i="1">
                              <a:latin typeface="Cambria Math" panose="02040503050406030204" pitchFamily="18" charset="0"/>
                              <a:cs typeface="Times New Roman" pitchFamily="18" charset="0"/>
                            </a:rPr>
                            <m:t>′</m:t>
                          </m:r>
                        </m:sup>
                      </m:sSubSup>
                    </m:oMath>
                  </m:oMathPara>
                </a14:m>
                <a:endParaRPr kumimoji="1" lang="zh-TW" altLang="en-US" dirty="0">
                  <a:latin typeface="Times New Roman" pitchFamily="18" charset="0"/>
                  <a:cs typeface="Times New Roman" pitchFamily="18" charset="0"/>
                </a:endParaRPr>
              </a:p>
            </p:txBody>
          </p:sp>
        </mc:Choice>
        <mc:Fallback xmlns="">
          <p:sp>
            <p:nvSpPr>
              <p:cNvPr id="41" name="文字方塊 40">
                <a:extLst>
                  <a:ext uri="{FF2B5EF4-FFF2-40B4-BE49-F238E27FC236}">
                    <a16:creationId xmlns:a16="http://schemas.microsoft.com/office/drawing/2014/main" id="{684493E6-6CC7-584B-B0B9-737DC03CDA8F}"/>
                  </a:ext>
                </a:extLst>
              </p:cNvPr>
              <p:cNvSpPr txBox="1">
                <a:spLocks noRot="1" noChangeAspect="1" noMove="1" noResize="1" noEditPoints="1" noAdjustHandles="1" noChangeArrowheads="1" noChangeShapeType="1" noTextEdit="1"/>
              </p:cNvSpPr>
              <p:nvPr/>
            </p:nvSpPr>
            <p:spPr>
              <a:xfrm>
                <a:off x="5197621" y="1577996"/>
                <a:ext cx="1017650" cy="276999"/>
              </a:xfrm>
              <a:prstGeom prst="rect">
                <a:avLst/>
              </a:prstGeom>
              <a:blipFill>
                <a:blip r:embed="rId8"/>
                <a:stretch>
                  <a:fillRect l="-4938"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文字方塊 41">
                <a:extLst>
                  <a:ext uri="{FF2B5EF4-FFF2-40B4-BE49-F238E27FC236}">
                    <a16:creationId xmlns:a16="http://schemas.microsoft.com/office/drawing/2014/main" id="{732C17EB-A62F-A644-BB9B-4399E445DF1D}"/>
                  </a:ext>
                </a:extLst>
              </p:cNvPr>
              <p:cNvSpPr txBox="1"/>
              <p:nvPr/>
            </p:nvSpPr>
            <p:spPr>
              <a:xfrm>
                <a:off x="6794646" y="1585119"/>
                <a:ext cx="1025281"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TW" b="0" i="1" smtClean="0">
                              <a:latin typeface="Cambria Math" panose="02040503050406030204" pitchFamily="18" charset="0"/>
                              <a:cs typeface="Times New Roman" pitchFamily="18" charset="0"/>
                            </a:rPr>
                          </m:ctrlPr>
                        </m:sSubSup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𝑦</m:t>
                          </m:r>
                        </m:sub>
                        <m:sup>
                          <m:r>
                            <a:rPr kumimoji="1" lang="en-US" altLang="zh-TW" b="0" i="1" smtClean="0">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Sup>
                        <m:sSubSupPr>
                          <m:ctrlPr>
                            <a:rPr lang="en-US" altLang="zh-TW" i="1">
                              <a:latin typeface="Cambria Math" panose="02040503050406030204" pitchFamily="18" charset="0"/>
                              <a:cs typeface="Times New Roman" pitchFamily="18" charset="0"/>
                            </a:rPr>
                          </m:ctrlPr>
                        </m:sSubSupPr>
                        <m:e>
                          <m:r>
                            <a:rPr lang="en-US" altLang="zh-TW" b="0" i="1" smtClean="0">
                              <a:latin typeface="Cambria Math" panose="02040503050406030204" pitchFamily="18" charset="0"/>
                              <a:cs typeface="Times New Roman" pitchFamily="18" charset="0"/>
                            </a:rPr>
                            <m:t>𝑎</m:t>
                          </m:r>
                        </m:e>
                        <m:sub>
                          <m:r>
                            <a:rPr lang="en-US" altLang="zh-TW" b="0" i="1" smtClean="0">
                              <a:latin typeface="Cambria Math" panose="02040503050406030204" pitchFamily="18" charset="0"/>
                              <a:cs typeface="Times New Roman" pitchFamily="18" charset="0"/>
                            </a:rPr>
                            <m:t>𝑦</m:t>
                          </m:r>
                        </m:sub>
                        <m:sup>
                          <m:r>
                            <a:rPr lang="en-US" altLang="zh-TW" i="1">
                              <a:latin typeface="Cambria Math" panose="02040503050406030204" pitchFamily="18" charset="0"/>
                              <a:cs typeface="Times New Roman" pitchFamily="18" charset="0"/>
                            </a:rPr>
                            <m:t>′</m:t>
                          </m:r>
                        </m:sup>
                      </m:sSubSup>
                    </m:oMath>
                  </m:oMathPara>
                </a14:m>
                <a:endParaRPr kumimoji="1" lang="zh-TW" altLang="en-US" dirty="0">
                  <a:latin typeface="Times New Roman" pitchFamily="18" charset="0"/>
                  <a:cs typeface="Times New Roman" pitchFamily="18" charset="0"/>
                </a:endParaRPr>
              </a:p>
            </p:txBody>
          </p:sp>
        </mc:Choice>
        <mc:Fallback xmlns="">
          <p:sp>
            <p:nvSpPr>
              <p:cNvPr id="42" name="文字方塊 41">
                <a:extLst>
                  <a:ext uri="{FF2B5EF4-FFF2-40B4-BE49-F238E27FC236}">
                    <a16:creationId xmlns:a16="http://schemas.microsoft.com/office/drawing/2014/main" id="{732C17EB-A62F-A644-BB9B-4399E445DF1D}"/>
                  </a:ext>
                </a:extLst>
              </p:cNvPr>
              <p:cNvSpPr txBox="1">
                <a:spLocks noRot="1" noChangeAspect="1" noMove="1" noResize="1" noEditPoints="1" noAdjustHandles="1" noChangeArrowheads="1" noChangeShapeType="1" noTextEdit="1"/>
              </p:cNvSpPr>
              <p:nvPr/>
            </p:nvSpPr>
            <p:spPr>
              <a:xfrm>
                <a:off x="6794646" y="1585119"/>
                <a:ext cx="1025281" cy="298928"/>
              </a:xfrm>
              <a:prstGeom prst="rect">
                <a:avLst/>
              </a:prstGeom>
              <a:blipFill>
                <a:blip r:embed="rId9"/>
                <a:stretch>
                  <a:fillRect l="-4938" r="-123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文字方塊 42">
                <a:extLst>
                  <a:ext uri="{FF2B5EF4-FFF2-40B4-BE49-F238E27FC236}">
                    <a16:creationId xmlns:a16="http://schemas.microsoft.com/office/drawing/2014/main" id="{DC5F9BC9-2859-CA4B-870F-C9FFF2AE236A}"/>
                  </a:ext>
                </a:extLst>
              </p:cNvPr>
              <p:cNvSpPr txBox="1"/>
              <p:nvPr/>
            </p:nvSpPr>
            <p:spPr>
              <a:xfrm>
                <a:off x="2109411" y="2716735"/>
                <a:ext cx="2321213"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cos</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sin</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43" name="文字方塊 42">
                <a:extLst>
                  <a:ext uri="{FF2B5EF4-FFF2-40B4-BE49-F238E27FC236}">
                    <a16:creationId xmlns:a16="http://schemas.microsoft.com/office/drawing/2014/main" id="{DC5F9BC9-2859-CA4B-870F-C9FFF2AE236A}"/>
                  </a:ext>
                </a:extLst>
              </p:cNvPr>
              <p:cNvSpPr txBox="1">
                <a:spLocks noRot="1" noChangeAspect="1" noMove="1" noResize="1" noEditPoints="1" noAdjustHandles="1" noChangeArrowheads="1" noChangeShapeType="1" noTextEdit="1"/>
              </p:cNvSpPr>
              <p:nvPr/>
            </p:nvSpPr>
            <p:spPr>
              <a:xfrm>
                <a:off x="2109411" y="2716735"/>
                <a:ext cx="2321213" cy="298928"/>
              </a:xfrm>
              <a:prstGeom prst="rect">
                <a:avLst/>
              </a:prstGeom>
              <a:blipFill>
                <a:blip r:embed="rId10"/>
                <a:stretch>
                  <a:fillRect l="-1639" r="-1639"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文字方塊 43">
                <a:extLst>
                  <a:ext uri="{FF2B5EF4-FFF2-40B4-BE49-F238E27FC236}">
                    <a16:creationId xmlns:a16="http://schemas.microsoft.com/office/drawing/2014/main" id="{C3C5FAAD-D93A-EA4F-B5DB-4C572E8FA746}"/>
                  </a:ext>
                </a:extLst>
              </p:cNvPr>
              <p:cNvSpPr txBox="1"/>
              <p:nvPr/>
            </p:nvSpPr>
            <p:spPr>
              <a:xfrm>
                <a:off x="2109410" y="3200018"/>
                <a:ext cx="2321213"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sin</m:t>
                          </m:r>
                        </m:fName>
                        <m:e>
                          <m:r>
                            <a:rPr lang="en-US" altLang="zh-TW" i="1">
                              <a:latin typeface="Cambria Math" panose="02040503050406030204" pitchFamily="18" charset="0"/>
                              <a:ea typeface="Cambria Math" panose="02040503050406030204" pitchFamily="18" charset="0"/>
                              <a:cs typeface="Times New Roman" pitchFamily="18" charset="0"/>
                            </a:rPr>
                            <m:t>𝜃</m:t>
                          </m:r>
                        </m:e>
                      </m:fun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cos</m:t>
                          </m:r>
                        </m:fName>
                        <m:e>
                          <m:r>
                            <a:rPr lang="en-US" altLang="zh-TW" i="1">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44" name="文字方塊 43">
                <a:extLst>
                  <a:ext uri="{FF2B5EF4-FFF2-40B4-BE49-F238E27FC236}">
                    <a16:creationId xmlns:a16="http://schemas.microsoft.com/office/drawing/2014/main" id="{C3C5FAAD-D93A-EA4F-B5DB-4C572E8FA746}"/>
                  </a:ext>
                </a:extLst>
              </p:cNvPr>
              <p:cNvSpPr txBox="1">
                <a:spLocks noRot="1" noChangeAspect="1" noMove="1" noResize="1" noEditPoints="1" noAdjustHandles="1" noChangeArrowheads="1" noChangeShapeType="1" noTextEdit="1"/>
              </p:cNvSpPr>
              <p:nvPr/>
            </p:nvSpPr>
            <p:spPr>
              <a:xfrm>
                <a:off x="2109410" y="3200018"/>
                <a:ext cx="2321213" cy="298928"/>
              </a:xfrm>
              <a:prstGeom prst="rect">
                <a:avLst/>
              </a:prstGeom>
              <a:blipFill>
                <a:blip r:embed="rId11"/>
                <a:stretch>
                  <a:fillRect l="-1639" r="-1639" b="-208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文字方塊 44">
                <a:extLst>
                  <a:ext uri="{FF2B5EF4-FFF2-40B4-BE49-F238E27FC236}">
                    <a16:creationId xmlns:a16="http://schemas.microsoft.com/office/drawing/2014/main" id="{19B8B462-DF0F-ED42-A7AD-8103ACCE79EF}"/>
                  </a:ext>
                </a:extLst>
              </p:cNvPr>
              <p:cNvSpPr txBox="1"/>
              <p:nvPr/>
            </p:nvSpPr>
            <p:spPr>
              <a:xfrm>
                <a:off x="5174363" y="2725528"/>
                <a:ext cx="2408416"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cos</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𝑦</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sin</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45" name="文字方塊 44">
                <a:extLst>
                  <a:ext uri="{FF2B5EF4-FFF2-40B4-BE49-F238E27FC236}">
                    <a16:creationId xmlns:a16="http://schemas.microsoft.com/office/drawing/2014/main" id="{19B8B462-DF0F-ED42-A7AD-8103ACCE79EF}"/>
                  </a:ext>
                </a:extLst>
              </p:cNvPr>
              <p:cNvSpPr txBox="1">
                <a:spLocks noRot="1" noChangeAspect="1" noMove="1" noResize="1" noEditPoints="1" noAdjustHandles="1" noChangeArrowheads="1" noChangeShapeType="1" noTextEdit="1"/>
              </p:cNvSpPr>
              <p:nvPr/>
            </p:nvSpPr>
            <p:spPr>
              <a:xfrm>
                <a:off x="5174363" y="2725528"/>
                <a:ext cx="2408416" cy="298928"/>
              </a:xfrm>
              <a:prstGeom prst="rect">
                <a:avLst/>
              </a:prstGeom>
              <a:blipFill>
                <a:blip r:embed="rId12"/>
                <a:stretch>
                  <a:fillRect l="-524" r="-1047"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文字方塊 45">
                <a:extLst>
                  <a:ext uri="{FF2B5EF4-FFF2-40B4-BE49-F238E27FC236}">
                    <a16:creationId xmlns:a16="http://schemas.microsoft.com/office/drawing/2014/main" id="{F9E71FDF-817D-1B4A-A847-60B9AB8B70B3}"/>
                  </a:ext>
                </a:extLst>
              </p:cNvPr>
              <p:cNvSpPr txBox="1"/>
              <p:nvPr/>
            </p:nvSpPr>
            <p:spPr>
              <a:xfrm>
                <a:off x="5146235" y="3208811"/>
                <a:ext cx="2416046"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𝑦</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sin</m:t>
                          </m:r>
                        </m:fName>
                        <m:e>
                          <m:r>
                            <a:rPr lang="en-US" altLang="zh-TW" i="1">
                              <a:latin typeface="Cambria Math" panose="02040503050406030204" pitchFamily="18" charset="0"/>
                              <a:ea typeface="Cambria Math" panose="02040503050406030204" pitchFamily="18" charset="0"/>
                              <a:cs typeface="Times New Roman" pitchFamily="18" charset="0"/>
                            </a:rPr>
                            <m:t>𝜃</m:t>
                          </m:r>
                        </m:e>
                      </m:fun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𝑦</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cos</m:t>
                          </m:r>
                        </m:fName>
                        <m:e>
                          <m:r>
                            <a:rPr lang="en-US" altLang="zh-TW" i="1">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46" name="文字方塊 45">
                <a:extLst>
                  <a:ext uri="{FF2B5EF4-FFF2-40B4-BE49-F238E27FC236}">
                    <a16:creationId xmlns:a16="http://schemas.microsoft.com/office/drawing/2014/main" id="{F9E71FDF-817D-1B4A-A847-60B9AB8B70B3}"/>
                  </a:ext>
                </a:extLst>
              </p:cNvPr>
              <p:cNvSpPr txBox="1">
                <a:spLocks noRot="1" noChangeAspect="1" noMove="1" noResize="1" noEditPoints="1" noAdjustHandles="1" noChangeArrowheads="1" noChangeShapeType="1" noTextEdit="1"/>
              </p:cNvSpPr>
              <p:nvPr/>
            </p:nvSpPr>
            <p:spPr>
              <a:xfrm>
                <a:off x="5146235" y="3208811"/>
                <a:ext cx="2416046" cy="298928"/>
              </a:xfrm>
              <a:prstGeom prst="rect">
                <a:avLst/>
              </a:prstGeom>
              <a:blipFill>
                <a:blip r:embed="rId13"/>
                <a:stretch>
                  <a:fillRect l="-1047" r="-1571" b="-25000"/>
                </a:stretch>
              </a:blipFill>
            </p:spPr>
            <p:txBody>
              <a:bodyPr/>
              <a:lstStyle/>
              <a:p>
                <a:r>
                  <a:rPr lang="en-US">
                    <a:noFill/>
                  </a:rPr>
                  <a:t> </a:t>
                </a:r>
              </a:p>
            </p:txBody>
          </p:sp>
        </mc:Fallback>
      </mc:AlternateContent>
      <p:sp>
        <p:nvSpPr>
          <p:cNvPr id="18" name="橢圓 17"/>
          <p:cNvSpPr>
            <a:spLocks noChangeArrowheads="1"/>
          </p:cNvSpPr>
          <p:nvPr/>
        </p:nvSpPr>
        <p:spPr bwMode="auto">
          <a:xfrm>
            <a:off x="2575911" y="2652436"/>
            <a:ext cx="431800" cy="39528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0" name="橢圓 19"/>
          <p:cNvSpPr>
            <a:spLocks noChangeArrowheads="1"/>
          </p:cNvSpPr>
          <p:nvPr/>
        </p:nvSpPr>
        <p:spPr bwMode="auto">
          <a:xfrm>
            <a:off x="3535550" y="2666005"/>
            <a:ext cx="431800" cy="395288"/>
          </a:xfrm>
          <a:prstGeom prst="ellipse">
            <a:avLst/>
          </a:prstGeom>
          <a:noFill/>
          <a:ln w="9525">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9" name="橢圓 18"/>
          <p:cNvSpPr>
            <a:spLocks noChangeArrowheads="1"/>
          </p:cNvSpPr>
          <p:nvPr/>
        </p:nvSpPr>
        <p:spPr bwMode="auto">
          <a:xfrm>
            <a:off x="5607747" y="2683139"/>
            <a:ext cx="431800" cy="396875"/>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21" name="橢圓 20"/>
          <p:cNvSpPr>
            <a:spLocks noChangeArrowheads="1"/>
          </p:cNvSpPr>
          <p:nvPr/>
        </p:nvSpPr>
        <p:spPr bwMode="auto">
          <a:xfrm>
            <a:off x="6705909" y="2683138"/>
            <a:ext cx="431800" cy="396875"/>
          </a:xfrm>
          <a:prstGeom prst="ellipse">
            <a:avLst/>
          </a:prstGeom>
          <a:noFill/>
          <a:ln w="9525">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49" name="文字方塊 9">
            <a:extLst>
              <a:ext uri="{FF2B5EF4-FFF2-40B4-BE49-F238E27FC236}">
                <a16:creationId xmlns:a16="http://schemas.microsoft.com/office/drawing/2014/main" id="{86EA4FEE-932E-4B45-84B3-D5FB717FFC93}"/>
              </a:ext>
            </a:extLst>
          </p:cNvPr>
          <p:cNvSpPr txBox="1">
            <a:spLocks noChangeArrowheads="1"/>
          </p:cNvSpPr>
          <p:nvPr/>
        </p:nvSpPr>
        <p:spPr bwMode="auto">
          <a:xfrm>
            <a:off x="5448022" y="1493900"/>
            <a:ext cx="179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en-US" altLang="zh-TW" sz="2400" b="1" dirty="0">
                <a:solidFill>
                  <a:srgbClr val="FF0000"/>
                </a:solidFill>
                <a:latin typeface="Calibri" pitchFamily="34" charset="0"/>
              </a:rPr>
              <a:t>?</a:t>
            </a:r>
            <a:endParaRPr lang="zh-TW" altLang="en-US" sz="2400" b="1" dirty="0">
              <a:solidFill>
                <a:srgbClr val="FF0000"/>
              </a:solidFill>
              <a:latin typeface="Calibri" pitchFamily="34" charset="0"/>
            </a:endParaRPr>
          </a:p>
        </p:txBody>
      </p:sp>
      <p:sp>
        <p:nvSpPr>
          <p:cNvPr id="50" name="文字方塊 9">
            <a:extLst>
              <a:ext uri="{FF2B5EF4-FFF2-40B4-BE49-F238E27FC236}">
                <a16:creationId xmlns:a16="http://schemas.microsoft.com/office/drawing/2014/main" id="{507C67B6-9ED0-0648-A658-BE23174562C6}"/>
              </a:ext>
            </a:extLst>
          </p:cNvPr>
          <p:cNvSpPr txBox="1">
            <a:spLocks noChangeArrowheads="1"/>
          </p:cNvSpPr>
          <p:nvPr/>
        </p:nvSpPr>
        <p:spPr bwMode="auto">
          <a:xfrm>
            <a:off x="7020232" y="1486307"/>
            <a:ext cx="179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en-US" altLang="zh-TW" sz="2400" b="1" dirty="0">
                <a:solidFill>
                  <a:srgbClr val="FF0000"/>
                </a:solidFill>
                <a:latin typeface="Calibri" pitchFamily="34" charset="0"/>
              </a:rPr>
              <a:t>?</a:t>
            </a:r>
            <a:endParaRPr lang="zh-TW" altLang="en-US" sz="2400" b="1" dirty="0">
              <a:solidFill>
                <a:srgbClr val="FF0000"/>
              </a:solidFill>
              <a:latin typeface="Calibri" pitchFamily="34" charset="0"/>
            </a:endParaRPr>
          </a:p>
        </p:txBody>
      </p:sp>
      <p:sp>
        <p:nvSpPr>
          <p:cNvPr id="2" name="文字方塊 1">
            <a:extLst>
              <a:ext uri="{FF2B5EF4-FFF2-40B4-BE49-F238E27FC236}">
                <a16:creationId xmlns:a16="http://schemas.microsoft.com/office/drawing/2014/main" id="{C383E5DC-EC9B-734C-9C3C-E7713EC8FFA5}"/>
              </a:ext>
            </a:extLst>
          </p:cNvPr>
          <p:cNvSpPr txBox="1"/>
          <p:nvPr/>
        </p:nvSpPr>
        <p:spPr>
          <a:xfrm>
            <a:off x="1345201" y="3902290"/>
            <a:ext cx="5291138" cy="369332"/>
          </a:xfrm>
          <a:prstGeom prst="rect">
            <a:avLst/>
          </a:prstGeom>
          <a:noFill/>
        </p:spPr>
        <p:txBody>
          <a:bodyPr wrap="square" rtlCol="0">
            <a:spAutoFit/>
          </a:bodyPr>
          <a:lstStyle/>
          <a:p>
            <a:r>
              <a:rPr kumimoji="1" lang="zh-TW" altLang="en-US" dirty="0">
                <a:latin typeface="Times New Roman" pitchFamily="18" charset="0"/>
                <a:cs typeface="Times New Roman" pitchFamily="18" charset="0"/>
              </a:rPr>
              <a:t>如果，轉換前</a:t>
            </a:r>
            <a:r>
              <a:rPr lang="zh-TW" altLang="en-US" dirty="0">
                <a:latin typeface="Times New Roman" pitchFamily="18" charset="0"/>
                <a:cs typeface="Times New Roman" pitchFamily="18" charset="0"/>
              </a:rPr>
              <a:t>的分量等式是對的：</a:t>
            </a:r>
            <a:endParaRPr kumimoji="1" lang="zh-TW"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1" name="文字方塊 50">
                <a:extLst>
                  <a:ext uri="{FF2B5EF4-FFF2-40B4-BE49-F238E27FC236}">
                    <a16:creationId xmlns:a16="http://schemas.microsoft.com/office/drawing/2014/main" id="{D845DA6C-53EE-4A4A-87EA-6E9A3F4FADF1}"/>
                  </a:ext>
                </a:extLst>
              </p:cNvPr>
              <p:cNvSpPr txBox="1"/>
              <p:nvPr/>
            </p:nvSpPr>
            <p:spPr>
              <a:xfrm>
                <a:off x="5031451" y="3941649"/>
                <a:ext cx="1008096" cy="276999"/>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𝑥</m:t>
                          </m:r>
                        </m:sub>
                      </m:sSub>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𝑎</m:t>
                          </m:r>
                        </m:e>
                        <m:sub>
                          <m:r>
                            <a:rPr kumimoji="1" lang="en-US" altLang="zh-TW" b="0" i="1" smtClean="0">
                              <a:latin typeface="Cambria Math" panose="02040503050406030204" pitchFamily="18" charset="0"/>
                              <a:cs typeface="Times New Roman" pitchFamily="18" charset="0"/>
                            </a:rPr>
                            <m:t>𝑥</m:t>
                          </m:r>
                        </m:sub>
                      </m:sSub>
                    </m:oMath>
                  </m:oMathPara>
                </a14:m>
                <a:endParaRPr kumimoji="1" lang="zh-TW" altLang="en-US" dirty="0">
                  <a:latin typeface="Times New Roman" pitchFamily="18" charset="0"/>
                  <a:cs typeface="Times New Roman" pitchFamily="18" charset="0"/>
                </a:endParaRPr>
              </a:p>
            </p:txBody>
          </p:sp>
        </mc:Choice>
        <mc:Fallback xmlns="">
          <p:sp>
            <p:nvSpPr>
              <p:cNvPr id="51" name="文字方塊 50">
                <a:extLst>
                  <a:ext uri="{FF2B5EF4-FFF2-40B4-BE49-F238E27FC236}">
                    <a16:creationId xmlns:a16="http://schemas.microsoft.com/office/drawing/2014/main" id="{D845DA6C-53EE-4A4A-87EA-6E9A3F4FADF1}"/>
                  </a:ext>
                </a:extLst>
              </p:cNvPr>
              <p:cNvSpPr txBox="1">
                <a:spLocks noRot="1" noChangeAspect="1" noMove="1" noResize="1" noEditPoints="1" noAdjustHandles="1" noChangeArrowheads="1" noChangeShapeType="1" noTextEdit="1"/>
              </p:cNvSpPr>
              <p:nvPr/>
            </p:nvSpPr>
            <p:spPr>
              <a:xfrm>
                <a:off x="5031451" y="3941649"/>
                <a:ext cx="1008096" cy="276999"/>
              </a:xfrm>
              <a:prstGeom prst="rect">
                <a:avLst/>
              </a:prstGeom>
              <a:blipFill>
                <a:blip r:embed="rId14"/>
                <a:stretch>
                  <a:fillRect l="-5000"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文字方塊 51">
                <a:extLst>
                  <a:ext uri="{FF2B5EF4-FFF2-40B4-BE49-F238E27FC236}">
                    <a16:creationId xmlns:a16="http://schemas.microsoft.com/office/drawing/2014/main" id="{06E990F5-0C49-F94A-94AE-DD12860141CA}"/>
                  </a:ext>
                </a:extLst>
              </p:cNvPr>
              <p:cNvSpPr txBox="1"/>
              <p:nvPr/>
            </p:nvSpPr>
            <p:spPr>
              <a:xfrm>
                <a:off x="6541777" y="3921018"/>
                <a:ext cx="1023357"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𝑦</m:t>
                          </m:r>
                        </m:sub>
                      </m:sSub>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
                        <m:sSubPr>
                          <m:ctrlPr>
                            <a:rPr kumimoji="1" lang="en-US" altLang="zh-TW" b="0" i="1" smtClean="0">
                              <a:latin typeface="Cambria Math" panose="02040503050406030204" pitchFamily="18" charset="0"/>
                              <a:cs typeface="Times New Roman" pitchFamily="18" charset="0"/>
                            </a:rPr>
                          </m:ctrlPr>
                        </m:sSubPr>
                        <m:e>
                          <m:r>
                            <a:rPr kumimoji="1" lang="en-US" altLang="zh-TW" b="0" i="1" smtClean="0">
                              <a:latin typeface="Cambria Math" panose="02040503050406030204" pitchFamily="18" charset="0"/>
                              <a:cs typeface="Times New Roman" pitchFamily="18" charset="0"/>
                            </a:rPr>
                            <m:t>𝑎</m:t>
                          </m:r>
                        </m:e>
                        <m:sub>
                          <m:r>
                            <a:rPr kumimoji="1" lang="en-US" altLang="zh-TW" b="0" i="1" smtClean="0">
                              <a:latin typeface="Cambria Math" panose="02040503050406030204" pitchFamily="18" charset="0"/>
                              <a:cs typeface="Times New Roman" pitchFamily="18" charset="0"/>
                            </a:rPr>
                            <m:t>𝑦</m:t>
                          </m:r>
                        </m:sub>
                      </m:sSub>
                    </m:oMath>
                  </m:oMathPara>
                </a14:m>
                <a:endParaRPr kumimoji="1" lang="zh-TW" altLang="en-US" dirty="0">
                  <a:latin typeface="Times New Roman" pitchFamily="18" charset="0"/>
                  <a:cs typeface="Times New Roman" pitchFamily="18" charset="0"/>
                </a:endParaRPr>
              </a:p>
            </p:txBody>
          </p:sp>
        </mc:Choice>
        <mc:Fallback xmlns="">
          <p:sp>
            <p:nvSpPr>
              <p:cNvPr id="52" name="文字方塊 51">
                <a:extLst>
                  <a:ext uri="{FF2B5EF4-FFF2-40B4-BE49-F238E27FC236}">
                    <a16:creationId xmlns:a16="http://schemas.microsoft.com/office/drawing/2014/main" id="{06E990F5-0C49-F94A-94AE-DD12860141CA}"/>
                  </a:ext>
                </a:extLst>
              </p:cNvPr>
              <p:cNvSpPr txBox="1">
                <a:spLocks noRot="1" noChangeAspect="1" noMove="1" noResize="1" noEditPoints="1" noAdjustHandles="1" noChangeArrowheads="1" noChangeShapeType="1" noTextEdit="1"/>
              </p:cNvSpPr>
              <p:nvPr/>
            </p:nvSpPr>
            <p:spPr>
              <a:xfrm>
                <a:off x="6541777" y="3921018"/>
                <a:ext cx="1023357" cy="298928"/>
              </a:xfrm>
              <a:prstGeom prst="rect">
                <a:avLst/>
              </a:prstGeom>
              <a:blipFill>
                <a:blip r:embed="rId15"/>
                <a:stretch>
                  <a:fillRect l="-4938" r="-1235" b="-16000"/>
                </a:stretch>
              </a:blipFill>
            </p:spPr>
            <p:txBody>
              <a:bodyPr/>
              <a:lstStyle/>
              <a:p>
                <a:r>
                  <a:rPr lang="en-US">
                    <a:noFill/>
                  </a:rPr>
                  <a:t> </a:t>
                </a:r>
              </a:p>
            </p:txBody>
          </p:sp>
        </mc:Fallback>
      </mc:AlternateContent>
      <p:sp>
        <p:nvSpPr>
          <p:cNvPr id="53" name="文字方塊 52">
            <a:extLst>
              <a:ext uri="{FF2B5EF4-FFF2-40B4-BE49-F238E27FC236}">
                <a16:creationId xmlns:a16="http://schemas.microsoft.com/office/drawing/2014/main" id="{0B262925-408F-DC4E-9434-1C22627F03E4}"/>
              </a:ext>
            </a:extLst>
          </p:cNvPr>
          <p:cNvSpPr txBox="1"/>
          <p:nvPr/>
        </p:nvSpPr>
        <p:spPr>
          <a:xfrm>
            <a:off x="1345105" y="4399656"/>
            <a:ext cx="5291138"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那麼</a:t>
            </a:r>
            <a:r>
              <a:rPr kumimoji="1" lang="zh-TW" altLang="en-US" dirty="0">
                <a:latin typeface="Times New Roman" pitchFamily="18" charset="0"/>
                <a:cs typeface="Times New Roman" pitchFamily="18" charset="0"/>
              </a:rPr>
              <a:t>，轉換後</a:t>
            </a:r>
            <a:r>
              <a:rPr lang="zh-TW" altLang="en-US" dirty="0">
                <a:latin typeface="Times New Roman" pitchFamily="18" charset="0"/>
                <a:cs typeface="Times New Roman" pitchFamily="18" charset="0"/>
              </a:rPr>
              <a:t>的分量等式一定是對的：</a:t>
            </a:r>
            <a:endParaRPr kumimoji="1" lang="zh-TW"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4" name="文字方塊 53">
                <a:extLst>
                  <a:ext uri="{FF2B5EF4-FFF2-40B4-BE49-F238E27FC236}">
                    <a16:creationId xmlns:a16="http://schemas.microsoft.com/office/drawing/2014/main" id="{A747CFCD-F77A-554F-BDA2-E859D1E66EA6}"/>
                  </a:ext>
                </a:extLst>
              </p:cNvPr>
              <p:cNvSpPr txBox="1"/>
              <p:nvPr/>
            </p:nvSpPr>
            <p:spPr>
              <a:xfrm>
                <a:off x="5394636" y="4432157"/>
                <a:ext cx="1017650" cy="276999"/>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TW" b="0" i="1" smtClean="0">
                              <a:latin typeface="Cambria Math" panose="02040503050406030204" pitchFamily="18" charset="0"/>
                              <a:cs typeface="Times New Roman" pitchFamily="18" charset="0"/>
                            </a:rPr>
                          </m:ctrlPr>
                        </m:sSubSup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𝑥</m:t>
                          </m:r>
                        </m:sub>
                        <m:sup>
                          <m:r>
                            <a:rPr kumimoji="1" lang="en-US" altLang="zh-TW" b="0" i="1" smtClean="0">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Sup>
                        <m:sSubSupPr>
                          <m:ctrlPr>
                            <a:rPr lang="en-US" altLang="zh-TW" i="1">
                              <a:latin typeface="Cambria Math" panose="02040503050406030204" pitchFamily="18" charset="0"/>
                              <a:cs typeface="Times New Roman" pitchFamily="18" charset="0"/>
                            </a:rPr>
                          </m:ctrlPr>
                        </m:sSubSupPr>
                        <m:e>
                          <m:r>
                            <a:rPr lang="en-US" altLang="zh-TW" b="0" i="1" smtClean="0">
                              <a:latin typeface="Cambria Math" panose="02040503050406030204" pitchFamily="18" charset="0"/>
                              <a:cs typeface="Times New Roman" pitchFamily="18" charset="0"/>
                            </a:rPr>
                            <m:t>𝑎</m:t>
                          </m:r>
                        </m:e>
                        <m:sub>
                          <m:r>
                            <a:rPr lang="en-US" altLang="zh-TW" i="1">
                              <a:latin typeface="Cambria Math" panose="02040503050406030204" pitchFamily="18" charset="0"/>
                              <a:cs typeface="Times New Roman" pitchFamily="18" charset="0"/>
                            </a:rPr>
                            <m:t>𝑥</m:t>
                          </m:r>
                        </m:sub>
                        <m:sup>
                          <m:r>
                            <a:rPr lang="en-US" altLang="zh-TW" i="1">
                              <a:latin typeface="Cambria Math" panose="02040503050406030204" pitchFamily="18" charset="0"/>
                              <a:cs typeface="Times New Roman" pitchFamily="18" charset="0"/>
                            </a:rPr>
                            <m:t>′</m:t>
                          </m:r>
                        </m:sup>
                      </m:sSubSup>
                    </m:oMath>
                  </m:oMathPara>
                </a14:m>
                <a:endParaRPr kumimoji="1" lang="zh-TW" altLang="en-US" dirty="0">
                  <a:latin typeface="Times New Roman" pitchFamily="18" charset="0"/>
                  <a:cs typeface="Times New Roman" pitchFamily="18" charset="0"/>
                </a:endParaRPr>
              </a:p>
            </p:txBody>
          </p:sp>
        </mc:Choice>
        <mc:Fallback xmlns="">
          <p:sp>
            <p:nvSpPr>
              <p:cNvPr id="54" name="文字方塊 53">
                <a:extLst>
                  <a:ext uri="{FF2B5EF4-FFF2-40B4-BE49-F238E27FC236}">
                    <a16:creationId xmlns:a16="http://schemas.microsoft.com/office/drawing/2014/main" id="{A747CFCD-F77A-554F-BDA2-E859D1E66EA6}"/>
                  </a:ext>
                </a:extLst>
              </p:cNvPr>
              <p:cNvSpPr txBox="1">
                <a:spLocks noRot="1" noChangeAspect="1" noMove="1" noResize="1" noEditPoints="1" noAdjustHandles="1" noChangeArrowheads="1" noChangeShapeType="1" noTextEdit="1"/>
              </p:cNvSpPr>
              <p:nvPr/>
            </p:nvSpPr>
            <p:spPr>
              <a:xfrm>
                <a:off x="5394636" y="4432157"/>
                <a:ext cx="1017650" cy="276999"/>
              </a:xfrm>
              <a:prstGeom prst="rect">
                <a:avLst/>
              </a:prstGeom>
              <a:blipFill>
                <a:blip r:embed="rId16"/>
                <a:stretch>
                  <a:fillRect l="-4938" b="-8696"/>
                </a:stretch>
              </a:blipFill>
            </p:spPr>
            <p:txBody>
              <a:bodyPr/>
              <a:lstStyle/>
              <a:p>
                <a:r>
                  <a:rPr lang="en-US">
                    <a:noFill/>
                  </a:rPr>
                  <a:t> </a:t>
                </a:r>
              </a:p>
            </p:txBody>
          </p:sp>
        </mc:Fallback>
      </mc:AlternateContent>
      <p:sp>
        <p:nvSpPr>
          <p:cNvPr id="3" name="文字方塊 2">
            <a:extLst>
              <a:ext uri="{FF2B5EF4-FFF2-40B4-BE49-F238E27FC236}">
                <a16:creationId xmlns:a16="http://schemas.microsoft.com/office/drawing/2014/main" id="{9B2E67DF-3234-C944-A8E4-651FFFBF8CFE}"/>
              </a:ext>
            </a:extLst>
          </p:cNvPr>
          <p:cNvSpPr txBox="1"/>
          <p:nvPr/>
        </p:nvSpPr>
        <p:spPr>
          <a:xfrm>
            <a:off x="1371601" y="5497154"/>
            <a:ext cx="5600732" cy="369332"/>
          </a:xfrm>
          <a:prstGeom prst="rect">
            <a:avLst/>
          </a:prstGeom>
          <a:noFill/>
        </p:spPr>
        <p:txBody>
          <a:bodyPr wrap="square" rtlCol="0">
            <a:spAutoFit/>
          </a:bodyPr>
          <a:lstStyle/>
          <a:p>
            <a:r>
              <a:rPr kumimoji="1" lang="zh-TW" altLang="en-US" dirty="0">
                <a:latin typeface="Times New Roman" pitchFamily="18" charset="0"/>
                <a:cs typeface="Times New Roman" pitchFamily="18" charset="0"/>
              </a:rPr>
              <a:t>以上證明中的唯一關鍵輸入是</a:t>
            </a:r>
            <a:r>
              <a:rPr lang="zh-TW" altLang="en-US" dirty="0"/>
              <a:t>等式兩邊都是向量。</a:t>
            </a:r>
            <a:endParaRPr kumimoji="1" lang="zh-TW" alt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7" name="文字方塊 46">
                <a:extLst>
                  <a:ext uri="{FF2B5EF4-FFF2-40B4-BE49-F238E27FC236}">
                    <a16:creationId xmlns:a16="http://schemas.microsoft.com/office/drawing/2014/main" id="{DFAFFB29-EC0C-714A-94EF-F5A7AD5C0682}"/>
                  </a:ext>
                </a:extLst>
              </p:cNvPr>
              <p:cNvSpPr txBox="1"/>
              <p:nvPr/>
            </p:nvSpPr>
            <p:spPr>
              <a:xfrm>
                <a:off x="6705909" y="4432156"/>
                <a:ext cx="1025281"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TW" b="0" i="1" smtClean="0">
                              <a:latin typeface="Cambria Math" panose="02040503050406030204" pitchFamily="18" charset="0"/>
                              <a:cs typeface="Times New Roman" pitchFamily="18" charset="0"/>
                            </a:rPr>
                          </m:ctrlPr>
                        </m:sSubSupPr>
                        <m:e>
                          <m:r>
                            <a:rPr kumimoji="1" lang="en-US" altLang="zh-TW" b="0" i="1" smtClean="0">
                              <a:latin typeface="Cambria Math" panose="02040503050406030204" pitchFamily="18" charset="0"/>
                              <a:cs typeface="Times New Roman" pitchFamily="18" charset="0"/>
                            </a:rPr>
                            <m:t>𝐹</m:t>
                          </m:r>
                        </m:e>
                        <m:sub>
                          <m:r>
                            <a:rPr kumimoji="1" lang="en-US" altLang="zh-TW" b="0" i="1" smtClean="0">
                              <a:latin typeface="Cambria Math" panose="02040503050406030204" pitchFamily="18" charset="0"/>
                              <a:cs typeface="Times New Roman" pitchFamily="18" charset="0"/>
                            </a:rPr>
                            <m:t>𝑦</m:t>
                          </m:r>
                        </m:sub>
                        <m:sup>
                          <m:r>
                            <a:rPr kumimoji="1" lang="en-US" altLang="zh-TW" b="0" i="1" smtClean="0">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sSubSup>
                        <m:sSubSupPr>
                          <m:ctrlPr>
                            <a:rPr lang="en-US" altLang="zh-TW" i="1">
                              <a:latin typeface="Cambria Math" panose="02040503050406030204" pitchFamily="18" charset="0"/>
                              <a:cs typeface="Times New Roman" pitchFamily="18" charset="0"/>
                            </a:rPr>
                          </m:ctrlPr>
                        </m:sSubSupPr>
                        <m:e>
                          <m:r>
                            <a:rPr lang="en-US" altLang="zh-TW" b="0" i="1" smtClean="0">
                              <a:latin typeface="Cambria Math" panose="02040503050406030204" pitchFamily="18" charset="0"/>
                              <a:cs typeface="Times New Roman" pitchFamily="18" charset="0"/>
                            </a:rPr>
                            <m:t>𝑎</m:t>
                          </m:r>
                        </m:e>
                        <m:sub>
                          <m:r>
                            <a:rPr lang="en-US" altLang="zh-TW" b="0" i="1" smtClean="0">
                              <a:latin typeface="Cambria Math" panose="02040503050406030204" pitchFamily="18" charset="0"/>
                              <a:cs typeface="Times New Roman" pitchFamily="18" charset="0"/>
                            </a:rPr>
                            <m:t>𝑦</m:t>
                          </m:r>
                        </m:sub>
                        <m:sup>
                          <m:r>
                            <a:rPr lang="en-US" altLang="zh-TW" i="1">
                              <a:latin typeface="Cambria Math" panose="02040503050406030204" pitchFamily="18" charset="0"/>
                              <a:cs typeface="Times New Roman" pitchFamily="18" charset="0"/>
                            </a:rPr>
                            <m:t>′</m:t>
                          </m:r>
                        </m:sup>
                      </m:sSubSup>
                    </m:oMath>
                  </m:oMathPara>
                </a14:m>
                <a:endParaRPr kumimoji="1" lang="zh-TW" altLang="en-US" dirty="0">
                  <a:latin typeface="Times New Roman" pitchFamily="18" charset="0"/>
                  <a:cs typeface="Times New Roman" pitchFamily="18" charset="0"/>
                </a:endParaRPr>
              </a:p>
            </p:txBody>
          </p:sp>
        </mc:Choice>
        <mc:Fallback xmlns="">
          <p:sp>
            <p:nvSpPr>
              <p:cNvPr id="47" name="文字方塊 46">
                <a:extLst>
                  <a:ext uri="{FF2B5EF4-FFF2-40B4-BE49-F238E27FC236}">
                    <a16:creationId xmlns:a16="http://schemas.microsoft.com/office/drawing/2014/main" id="{DFAFFB29-EC0C-714A-94EF-F5A7AD5C0682}"/>
                  </a:ext>
                </a:extLst>
              </p:cNvPr>
              <p:cNvSpPr txBox="1">
                <a:spLocks noRot="1" noChangeAspect="1" noMove="1" noResize="1" noEditPoints="1" noAdjustHandles="1" noChangeArrowheads="1" noChangeShapeType="1" noTextEdit="1"/>
              </p:cNvSpPr>
              <p:nvPr/>
            </p:nvSpPr>
            <p:spPr>
              <a:xfrm>
                <a:off x="6705909" y="4432156"/>
                <a:ext cx="1025281" cy="298928"/>
              </a:xfrm>
              <a:prstGeom prst="rect">
                <a:avLst/>
              </a:prstGeom>
              <a:blipFill>
                <a:blip r:embed="rId17"/>
                <a:stretch>
                  <a:fillRect l="-4938" r="-1235" b="-20000"/>
                </a:stretch>
              </a:blipFill>
            </p:spPr>
            <p:txBody>
              <a:bodyPr/>
              <a:lstStyle/>
              <a:p>
                <a:r>
                  <a:rPr lang="en-US">
                    <a:noFill/>
                  </a:rPr>
                  <a:t> </a:t>
                </a:r>
              </a:p>
            </p:txBody>
          </p:sp>
        </mc:Fallback>
      </mc:AlternateContent>
    </p:spTree>
    <p:extLst>
      <p:ext uri="{BB962C8B-B14F-4D97-AF65-F5344CB8AC3E}">
        <p14:creationId xmlns:p14="http://schemas.microsoft.com/office/powerpoint/2010/main" val="281285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72"/>
                                        </p:tgtEl>
                                        <p:attrNameLst>
                                          <p:attrName>style.visibility</p:attrName>
                                        </p:attrNameLst>
                                      </p:cBhvr>
                                      <p:to>
                                        <p:strVal val="visible"/>
                                      </p:to>
                                    </p:set>
                                    <p:anim calcmode="lin" valueType="num">
                                      <p:cBhvr additive="base">
                                        <p:cTn id="7" dur="500" fill="hold"/>
                                        <p:tgtEl>
                                          <p:spTgt spid="57372"/>
                                        </p:tgtEl>
                                        <p:attrNameLst>
                                          <p:attrName>ppt_x</p:attrName>
                                        </p:attrNameLst>
                                      </p:cBhvr>
                                      <p:tavLst>
                                        <p:tav tm="0">
                                          <p:val>
                                            <p:strVal val="#ppt_x"/>
                                          </p:val>
                                        </p:tav>
                                        <p:tav tm="100000">
                                          <p:val>
                                            <p:strVal val="#ppt_x"/>
                                          </p:val>
                                        </p:tav>
                                      </p:tavLst>
                                    </p:anim>
                                    <p:anim calcmode="lin" valueType="num">
                                      <p:cBhvr additive="base">
                                        <p:cTn id="8" dur="500" fill="hold"/>
                                        <p:tgtEl>
                                          <p:spTgt spid="573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ppt_x"/>
                                          </p:val>
                                        </p:tav>
                                        <p:tav tm="100000">
                                          <p:val>
                                            <p:strVal val="#ppt_x"/>
                                          </p:val>
                                        </p:tav>
                                      </p:tavLst>
                                    </p:anim>
                                    <p:anim calcmode="lin" valueType="num">
                                      <p:cBhvr additive="base">
                                        <p:cTn id="28" dur="500" fill="hold"/>
                                        <p:tgtEl>
                                          <p:spTgt spid="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500" fill="hold"/>
                                        <p:tgtEl>
                                          <p:spTgt spid="50"/>
                                        </p:tgtEl>
                                        <p:attrNameLst>
                                          <p:attrName>ppt_x</p:attrName>
                                        </p:attrNameLst>
                                      </p:cBhvr>
                                      <p:tavLst>
                                        <p:tav tm="0">
                                          <p:val>
                                            <p:strVal val="#ppt_x"/>
                                          </p:val>
                                        </p:tav>
                                        <p:tav tm="100000">
                                          <p:val>
                                            <p:strVal val="#ppt_x"/>
                                          </p:val>
                                        </p:tav>
                                      </p:tavLst>
                                    </p:anim>
                                    <p:anim calcmode="lin" valueType="num">
                                      <p:cBhvr additive="base">
                                        <p:cTn id="3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7353"/>
                                        </p:tgtEl>
                                        <p:attrNameLst>
                                          <p:attrName>style.visibility</p:attrName>
                                        </p:attrNameLst>
                                      </p:cBhvr>
                                      <p:to>
                                        <p:strVal val="visible"/>
                                      </p:to>
                                    </p:set>
                                    <p:anim calcmode="lin" valueType="num">
                                      <p:cBhvr additive="base">
                                        <p:cTn id="41" dur="500" fill="hold"/>
                                        <p:tgtEl>
                                          <p:spTgt spid="57353"/>
                                        </p:tgtEl>
                                        <p:attrNameLst>
                                          <p:attrName>ppt_x</p:attrName>
                                        </p:attrNameLst>
                                      </p:cBhvr>
                                      <p:tavLst>
                                        <p:tav tm="0">
                                          <p:val>
                                            <p:strVal val="#ppt_x"/>
                                          </p:val>
                                        </p:tav>
                                        <p:tav tm="100000">
                                          <p:val>
                                            <p:strVal val="#ppt_x"/>
                                          </p:val>
                                        </p:tav>
                                      </p:tavLst>
                                    </p:anim>
                                    <p:anim calcmode="lin" valueType="num">
                                      <p:cBhvr additive="base">
                                        <p:cTn id="42" dur="500" fill="hold"/>
                                        <p:tgtEl>
                                          <p:spTgt spid="5735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ppt_x"/>
                                          </p:val>
                                        </p:tav>
                                        <p:tav tm="100000">
                                          <p:val>
                                            <p:strVal val="#ppt_x"/>
                                          </p:val>
                                        </p:tav>
                                      </p:tavLst>
                                    </p:anim>
                                    <p:anim calcmode="lin" valueType="num">
                                      <p:cBhvr additive="base">
                                        <p:cTn id="50" dur="500" fill="hold"/>
                                        <p:tgtEl>
                                          <p:spTgt spid="4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additive="base">
                                        <p:cTn id="57" dur="500" fill="hold"/>
                                        <p:tgtEl>
                                          <p:spTgt spid="46"/>
                                        </p:tgtEl>
                                        <p:attrNameLst>
                                          <p:attrName>ppt_x</p:attrName>
                                        </p:attrNameLst>
                                      </p:cBhvr>
                                      <p:tavLst>
                                        <p:tav tm="0">
                                          <p:val>
                                            <p:strVal val="#ppt_x"/>
                                          </p:val>
                                        </p:tav>
                                        <p:tav tm="100000">
                                          <p:val>
                                            <p:strVal val="#ppt_x"/>
                                          </p:val>
                                        </p:tav>
                                      </p:tavLst>
                                    </p:anim>
                                    <p:anim calcmode="lin" valueType="num">
                                      <p:cBhvr additive="base">
                                        <p:cTn id="5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ppt_x"/>
                                          </p:val>
                                        </p:tav>
                                        <p:tav tm="100000">
                                          <p:val>
                                            <p:strVal val="#ppt_x"/>
                                          </p:val>
                                        </p:tav>
                                      </p:tavLst>
                                    </p:anim>
                                    <p:anim calcmode="lin" valueType="num">
                                      <p:cBhvr additive="base">
                                        <p:cTn id="64" dur="500" fill="hold"/>
                                        <p:tgtEl>
                                          <p:spTgt spid="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 calcmode="lin" valueType="num">
                                      <p:cBhvr additive="base">
                                        <p:cTn id="67" dur="500" fill="hold"/>
                                        <p:tgtEl>
                                          <p:spTgt spid="51"/>
                                        </p:tgtEl>
                                        <p:attrNameLst>
                                          <p:attrName>ppt_x</p:attrName>
                                        </p:attrNameLst>
                                      </p:cBhvr>
                                      <p:tavLst>
                                        <p:tav tm="0">
                                          <p:val>
                                            <p:strVal val="#ppt_x"/>
                                          </p:val>
                                        </p:tav>
                                        <p:tav tm="100000">
                                          <p:val>
                                            <p:strVal val="#ppt_x"/>
                                          </p:val>
                                        </p:tav>
                                      </p:tavLst>
                                    </p:anim>
                                    <p:anim calcmode="lin" valueType="num">
                                      <p:cBhvr additive="base">
                                        <p:cTn id="68" dur="500" fill="hold"/>
                                        <p:tgtEl>
                                          <p:spTgt spid="5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ppt_x"/>
                                          </p:val>
                                        </p:tav>
                                        <p:tav tm="100000">
                                          <p:val>
                                            <p:strVal val="#ppt_x"/>
                                          </p:val>
                                        </p:tav>
                                      </p:tavLst>
                                    </p:anim>
                                    <p:anim calcmode="lin" valueType="num">
                                      <p:cBhvr additive="base">
                                        <p:cTn id="84" dur="500" fill="hold"/>
                                        <p:tgtEl>
                                          <p:spTgt spid="2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ppt_x"/>
                                          </p:val>
                                        </p:tav>
                                        <p:tav tm="100000">
                                          <p:val>
                                            <p:strVal val="#ppt_x"/>
                                          </p:val>
                                        </p:tav>
                                      </p:tavLst>
                                    </p:anim>
                                    <p:anim calcmode="lin" valueType="num">
                                      <p:cBhvr additive="base">
                                        <p:cTn id="8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3"/>
                                        </p:tgtEl>
                                        <p:attrNameLst>
                                          <p:attrName>style.visibility</p:attrName>
                                        </p:attrNameLst>
                                      </p:cBhvr>
                                      <p:to>
                                        <p:strVal val="visible"/>
                                      </p:to>
                                    </p:set>
                                    <p:anim calcmode="lin" valueType="num">
                                      <p:cBhvr additive="base">
                                        <p:cTn id="93" dur="500" fill="hold"/>
                                        <p:tgtEl>
                                          <p:spTgt spid="53"/>
                                        </p:tgtEl>
                                        <p:attrNameLst>
                                          <p:attrName>ppt_x</p:attrName>
                                        </p:attrNameLst>
                                      </p:cBhvr>
                                      <p:tavLst>
                                        <p:tav tm="0">
                                          <p:val>
                                            <p:strVal val="#ppt_x"/>
                                          </p:val>
                                        </p:tav>
                                        <p:tav tm="100000">
                                          <p:val>
                                            <p:strVal val="#ppt_x"/>
                                          </p:val>
                                        </p:tav>
                                      </p:tavLst>
                                    </p:anim>
                                    <p:anim calcmode="lin" valueType="num">
                                      <p:cBhvr additive="base">
                                        <p:cTn id="94" dur="500" fill="hold"/>
                                        <p:tgtEl>
                                          <p:spTgt spid="53"/>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500" fill="hold"/>
                                        <p:tgtEl>
                                          <p:spTgt spid="54"/>
                                        </p:tgtEl>
                                        <p:attrNameLst>
                                          <p:attrName>ppt_x</p:attrName>
                                        </p:attrNameLst>
                                      </p:cBhvr>
                                      <p:tavLst>
                                        <p:tav tm="0">
                                          <p:val>
                                            <p:strVal val="#ppt_x"/>
                                          </p:val>
                                        </p:tav>
                                        <p:tav tm="100000">
                                          <p:val>
                                            <p:strVal val="#ppt_x"/>
                                          </p:val>
                                        </p:tav>
                                      </p:tavLst>
                                    </p:anim>
                                    <p:anim calcmode="lin" valueType="num">
                                      <p:cBhvr additive="base">
                                        <p:cTn id="98" dur="500" fill="hold"/>
                                        <p:tgtEl>
                                          <p:spTgt spid="5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57371"/>
                                        </p:tgtEl>
                                        <p:attrNameLst>
                                          <p:attrName>style.visibility</p:attrName>
                                        </p:attrNameLst>
                                      </p:cBhvr>
                                      <p:to>
                                        <p:strVal val="visible"/>
                                      </p:to>
                                    </p:set>
                                    <p:anim calcmode="lin" valueType="num">
                                      <p:cBhvr additive="base">
                                        <p:cTn id="101" dur="500" fill="hold"/>
                                        <p:tgtEl>
                                          <p:spTgt spid="57371"/>
                                        </p:tgtEl>
                                        <p:attrNameLst>
                                          <p:attrName>ppt_x</p:attrName>
                                        </p:attrNameLst>
                                      </p:cBhvr>
                                      <p:tavLst>
                                        <p:tav tm="0">
                                          <p:val>
                                            <p:strVal val="#ppt_x"/>
                                          </p:val>
                                        </p:tav>
                                        <p:tav tm="100000">
                                          <p:val>
                                            <p:strVal val="#ppt_x"/>
                                          </p:val>
                                        </p:tav>
                                      </p:tavLst>
                                    </p:anim>
                                    <p:anim calcmode="lin" valueType="num">
                                      <p:cBhvr additive="base">
                                        <p:cTn id="102" dur="500" fill="hold"/>
                                        <p:tgtEl>
                                          <p:spTgt spid="5737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additive="base">
                                        <p:cTn id="109" dur="500" fill="hold"/>
                                        <p:tgtEl>
                                          <p:spTgt spid="37"/>
                                        </p:tgtEl>
                                        <p:attrNameLst>
                                          <p:attrName>ppt_x</p:attrName>
                                        </p:attrNameLst>
                                      </p:cBhvr>
                                      <p:tavLst>
                                        <p:tav tm="0">
                                          <p:val>
                                            <p:strVal val="#ppt_x"/>
                                          </p:val>
                                        </p:tav>
                                        <p:tav tm="100000">
                                          <p:val>
                                            <p:strVal val="#ppt_x"/>
                                          </p:val>
                                        </p:tav>
                                      </p:tavLst>
                                    </p:anim>
                                    <p:anim calcmode="lin" valueType="num">
                                      <p:cBhvr additive="base">
                                        <p:cTn id="110" dur="500" fill="hold"/>
                                        <p:tgtEl>
                                          <p:spTgt spid="3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7"/>
                                        </p:tgtEl>
                                        <p:attrNameLst>
                                          <p:attrName>style.visibility</p:attrName>
                                        </p:attrNameLst>
                                      </p:cBhvr>
                                      <p:to>
                                        <p:strVal val="visible"/>
                                      </p:to>
                                    </p:set>
                                    <p:anim calcmode="lin" valueType="num">
                                      <p:cBhvr additive="base">
                                        <p:cTn id="113" dur="500" fill="hold"/>
                                        <p:tgtEl>
                                          <p:spTgt spid="47"/>
                                        </p:tgtEl>
                                        <p:attrNameLst>
                                          <p:attrName>ppt_x</p:attrName>
                                        </p:attrNameLst>
                                      </p:cBhvr>
                                      <p:tavLst>
                                        <p:tav tm="0">
                                          <p:val>
                                            <p:strVal val="#ppt_x"/>
                                          </p:val>
                                        </p:tav>
                                        <p:tav tm="100000">
                                          <p:val>
                                            <p:strVal val="#ppt_x"/>
                                          </p:val>
                                        </p:tav>
                                      </p:tavLst>
                                    </p:anim>
                                    <p:anim calcmode="lin" valueType="num">
                                      <p:cBhvr additive="base">
                                        <p:cTn id="11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additive="base">
                                        <p:cTn id="119" dur="500" fill="hold"/>
                                        <p:tgtEl>
                                          <p:spTgt spid="3"/>
                                        </p:tgtEl>
                                        <p:attrNameLst>
                                          <p:attrName>ppt_x</p:attrName>
                                        </p:attrNameLst>
                                      </p:cBhvr>
                                      <p:tavLst>
                                        <p:tav tm="0">
                                          <p:val>
                                            <p:strVal val="#ppt_x"/>
                                          </p:val>
                                        </p:tav>
                                        <p:tav tm="100000">
                                          <p:val>
                                            <p:strVal val="#ppt_x"/>
                                          </p:val>
                                        </p:tav>
                                      </p:tavLst>
                                    </p:anim>
                                    <p:anim calcmode="lin" valueType="num">
                                      <p:cBhvr additive="base">
                                        <p:cTn id="120" dur="500" fill="hold"/>
                                        <p:tgtEl>
                                          <p:spTgt spid="3"/>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57364"/>
                                        </p:tgtEl>
                                        <p:attrNameLst>
                                          <p:attrName>style.visibility</p:attrName>
                                        </p:attrNameLst>
                                      </p:cBhvr>
                                      <p:to>
                                        <p:strVal val="visible"/>
                                      </p:to>
                                    </p:set>
                                    <p:anim calcmode="lin" valueType="num">
                                      <p:cBhvr additive="base">
                                        <p:cTn id="123" dur="500" fill="hold"/>
                                        <p:tgtEl>
                                          <p:spTgt spid="57364"/>
                                        </p:tgtEl>
                                        <p:attrNameLst>
                                          <p:attrName>ppt_x</p:attrName>
                                        </p:attrNameLst>
                                      </p:cBhvr>
                                      <p:tavLst>
                                        <p:tav tm="0">
                                          <p:val>
                                            <p:strVal val="#ppt_x"/>
                                          </p:val>
                                        </p:tav>
                                        <p:tav tm="100000">
                                          <p:val>
                                            <p:strVal val="#ppt_x"/>
                                          </p:val>
                                        </p:tav>
                                      </p:tavLst>
                                    </p:anim>
                                    <p:anim calcmode="lin" valueType="num">
                                      <p:cBhvr additive="base">
                                        <p:cTn id="124" dur="500" fill="hold"/>
                                        <p:tgtEl>
                                          <p:spTgt spid="573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p:bldP spid="57364" grpId="0"/>
      <p:bldP spid="57371" grpId="0" animBg="1"/>
      <p:bldP spid="57372" grpId="0" animBg="1"/>
      <p:bldP spid="32" grpId="0"/>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18" grpId="0" animBg="1"/>
      <p:bldP spid="20" grpId="0" animBg="1"/>
      <p:bldP spid="19" grpId="0" animBg="1"/>
      <p:bldP spid="21" grpId="0" animBg="1"/>
      <p:bldP spid="49" grpId="0"/>
      <p:bldP spid="50" grpId="0"/>
      <p:bldP spid="2" grpId="0"/>
      <p:bldP spid="51" grpId="0" animBg="1"/>
      <p:bldP spid="52" grpId="0" animBg="1"/>
      <p:bldP spid="53" grpId="0"/>
      <p:bldP spid="54" grpId="0" animBg="1"/>
      <p:bldP spid="3" grpId="0"/>
      <p:bldP spid="4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65" y="188640"/>
            <a:ext cx="85439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583795"/>
            <a:ext cx="1131208" cy="169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27_12_Figure.jpg"/>
          <p:cNvPicPr>
            <a:picLocks noChangeAspect="1"/>
          </p:cNvPicPr>
          <p:nvPr/>
        </p:nvPicPr>
        <p:blipFill rotWithShape="1">
          <a:blip r:embed="rId4">
            <a:extLst>
              <a:ext uri="{28A0092B-C50C-407E-A947-70E740481C1C}">
                <a14:useLocalDpi xmlns:a14="http://schemas.microsoft.com/office/drawing/2010/main" val="0"/>
              </a:ext>
            </a:extLst>
          </a:blip>
          <a:srcRect b="10880"/>
          <a:stretch/>
        </p:blipFill>
        <p:spPr>
          <a:xfrm>
            <a:off x="342112" y="3278909"/>
            <a:ext cx="8601456" cy="1396218"/>
          </a:xfrm>
          <a:prstGeom prst="rect">
            <a:avLst/>
          </a:prstGeom>
        </p:spPr>
      </p:pic>
      <p:pic>
        <p:nvPicPr>
          <p:cNvPr id="5" name="Picture 1" descr="27_13_Figure.jpg"/>
          <p:cNvPicPr>
            <a:picLocks noChangeAspect="1"/>
          </p:cNvPicPr>
          <p:nvPr/>
        </p:nvPicPr>
        <p:blipFill rotWithShape="1">
          <a:blip r:embed="rId5" cstate="print">
            <a:extLst>
              <a:ext uri="{28A0092B-C50C-407E-A947-70E740481C1C}">
                <a14:useLocalDpi xmlns:a14="http://schemas.microsoft.com/office/drawing/2010/main" val="0"/>
              </a:ext>
            </a:extLst>
          </a:blip>
          <a:srcRect b="3288"/>
          <a:stretch/>
        </p:blipFill>
        <p:spPr>
          <a:xfrm>
            <a:off x="2971800" y="4868265"/>
            <a:ext cx="2773023" cy="1798047"/>
          </a:xfrm>
          <a:prstGeom prst="rect">
            <a:avLst/>
          </a:prstGeom>
        </p:spPr>
      </p:pic>
      <p:sp>
        <p:nvSpPr>
          <p:cNvPr id="6" name="矩形 5"/>
          <p:cNvSpPr/>
          <p:nvPr/>
        </p:nvSpPr>
        <p:spPr>
          <a:xfrm>
            <a:off x="320265" y="2402748"/>
            <a:ext cx="7560840" cy="646331"/>
          </a:xfrm>
          <a:prstGeom prst="rect">
            <a:avLst/>
          </a:prstGeom>
        </p:spPr>
        <p:txBody>
          <a:bodyPr wrap="square">
            <a:spAutoFit/>
          </a:bodyPr>
          <a:lstStyle/>
          <a:p>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：磁鐵周圍的</a:t>
            </a:r>
            <a:r>
              <a:rPr lang="zh-TW" altLang="zh-TW" sz="1800" dirty="0">
                <a:latin typeface="Times New Roman" panose="02020603050405020304" pitchFamily="18" charset="0"/>
                <a:cs typeface="Times New Roman" panose="02020603050405020304" pitchFamily="18" charset="0"/>
              </a:rPr>
              <a:t>力線如此美麗，令人不得不覺得此線是真實的（</a:t>
            </a:r>
            <a:r>
              <a:rPr lang="en-US" altLang="zh-TW" sz="1800" dirty="0">
                <a:latin typeface="Times New Roman" panose="02020603050405020304" pitchFamily="18" charset="0"/>
                <a:cs typeface="Times New Roman" panose="02020603050405020304" pitchFamily="18" charset="0"/>
              </a:rPr>
              <a:t>something real</a:t>
            </a:r>
            <a:r>
              <a:rPr lang="zh-TW" altLang="zh-TW" sz="1800" dirty="0">
                <a:latin typeface="Times New Roman" panose="02020603050405020304" pitchFamily="18" charset="0"/>
                <a:cs typeface="Times New Roman" panose="02020603050405020304" pitchFamily="18" charset="0"/>
              </a:rPr>
              <a:t>）：</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09558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521"/>
          <a:stretch>
            <a:fillRect/>
          </a:stretch>
        </p:blipFill>
        <p:spPr bwMode="auto">
          <a:xfrm>
            <a:off x="2050492" y="3942376"/>
            <a:ext cx="3856038" cy="19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1905000" y="990600"/>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1. </a:t>
            </a:r>
            <a:r>
              <a:rPr lang="zh-TW" altLang="en-US" dirty="0">
                <a:latin typeface="Times New Roman" panose="02020603050405020304" pitchFamily="18" charset="0"/>
              </a:rPr>
              <a:t>電場的方向即為</a:t>
            </a:r>
            <a:r>
              <a:rPr lang="zh-CN" altLang="en-US" dirty="0">
                <a:latin typeface="Times New Roman" panose="02020603050405020304" pitchFamily="18" charset="0"/>
              </a:rPr>
              <a:t>通過</a:t>
            </a:r>
            <a:r>
              <a:rPr lang="zh-TW" altLang="en-US" dirty="0">
                <a:latin typeface="Times New Roman" panose="02020603050405020304" pitchFamily="18" charset="0"/>
              </a:rPr>
              <a:t>當地之電力線的切線方向。</a:t>
            </a:r>
          </a:p>
        </p:txBody>
      </p:sp>
      <p:sp>
        <p:nvSpPr>
          <p:cNvPr id="56325" name="文字方塊 4"/>
          <p:cNvSpPr txBox="1">
            <a:spLocks noChangeArrowheads="1"/>
          </p:cNvSpPr>
          <p:nvPr/>
        </p:nvSpPr>
        <p:spPr bwMode="auto">
          <a:xfrm>
            <a:off x="1905000" y="53340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法拉第透過無數實驗觀察，歸納出場線的兩個性質：</a:t>
            </a:r>
          </a:p>
        </p:txBody>
      </p:sp>
      <p:pic>
        <p:nvPicPr>
          <p:cNvPr id="56326" name="Picture 6" descr="D:\Dropbox\Documents\課程\YoungTextBook\Images\Chapter21\A_Images\A_Figures_and_Photos\21_27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492" y="1437503"/>
            <a:ext cx="3856038"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9606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07_Figure.jpg">
            <a:extLst>
              <a:ext uri="{FF2B5EF4-FFF2-40B4-BE49-F238E27FC236}">
                <a16:creationId xmlns:a16="http://schemas.microsoft.com/office/drawing/2014/main" id="{6ADEC5D8-47CA-634F-91F7-D0C9E964AA4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1778280" y="683613"/>
            <a:ext cx="5587440" cy="5089788"/>
          </a:xfrm>
          <a:prstGeom prst="rect">
            <a:avLst/>
          </a:prstGeom>
        </p:spPr>
      </p:pic>
      <p:sp>
        <p:nvSpPr>
          <p:cNvPr id="3" name="Text Box 7">
            <a:extLst>
              <a:ext uri="{FF2B5EF4-FFF2-40B4-BE49-F238E27FC236}">
                <a16:creationId xmlns:a16="http://schemas.microsoft.com/office/drawing/2014/main" id="{0ED2C305-BC25-3748-A5DA-801FFBA675AA}"/>
              </a:ext>
            </a:extLst>
          </p:cNvPr>
          <p:cNvSpPr txBox="1">
            <a:spLocks noChangeArrowheads="1"/>
          </p:cNvSpPr>
          <p:nvPr/>
        </p:nvSpPr>
        <p:spPr bwMode="auto">
          <a:xfrm>
            <a:off x="1472659" y="5791200"/>
            <a:ext cx="6102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因此，電力線不會交叉。否則交叉點的電場會有兩個方向。</a:t>
            </a:r>
          </a:p>
        </p:txBody>
      </p:sp>
      <p:cxnSp>
        <p:nvCxnSpPr>
          <p:cNvPr id="5" name="Straight Arrow Connector 4">
            <a:extLst>
              <a:ext uri="{FF2B5EF4-FFF2-40B4-BE49-F238E27FC236}">
                <a16:creationId xmlns:a16="http://schemas.microsoft.com/office/drawing/2014/main" id="{EAC38173-E7DB-D34D-8B6F-ED89DCC8DFA3}"/>
              </a:ext>
            </a:extLst>
          </p:cNvPr>
          <p:cNvCxnSpPr/>
          <p:nvPr/>
        </p:nvCxnSpPr>
        <p:spPr>
          <a:xfrm>
            <a:off x="3352800" y="3429000"/>
            <a:ext cx="914400" cy="4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24358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1981200" y="1752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572000" y="1752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7"/>
          <p:cNvSpPr txBox="1">
            <a:spLocks noChangeArrowheads="1"/>
          </p:cNvSpPr>
          <p:nvPr/>
        </p:nvSpPr>
        <p:spPr bwMode="auto">
          <a:xfrm>
            <a:off x="1981200" y="4267200"/>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而且電力線不會中斷，否則中斷處電場方向將不明。</a:t>
            </a:r>
          </a:p>
        </p:txBody>
      </p:sp>
      <p:sp>
        <p:nvSpPr>
          <p:cNvPr id="5" name="Text Box 4"/>
          <p:cNvSpPr txBox="1">
            <a:spLocks noChangeArrowheads="1"/>
          </p:cNvSpPr>
          <p:nvPr/>
        </p:nvSpPr>
        <p:spPr bwMode="auto">
          <a:xfrm>
            <a:off x="1981200" y="5410200"/>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那麼：電力線在空間中數目不變而守恆！</a:t>
            </a:r>
          </a:p>
        </p:txBody>
      </p:sp>
      <p:sp>
        <p:nvSpPr>
          <p:cNvPr id="2" name="矩形 1">
            <a:extLst>
              <a:ext uri="{FF2B5EF4-FFF2-40B4-BE49-F238E27FC236}">
                <a16:creationId xmlns:a16="http://schemas.microsoft.com/office/drawing/2014/main" id="{5A6688CF-A636-4F4C-BD30-61D84B6400ED}"/>
              </a:ext>
            </a:extLst>
          </p:cNvPr>
          <p:cNvSpPr/>
          <p:nvPr/>
        </p:nvSpPr>
        <p:spPr>
          <a:xfrm>
            <a:off x="1981200" y="4694161"/>
            <a:ext cx="5724644" cy="369332"/>
          </a:xfrm>
          <a:prstGeom prst="rect">
            <a:avLst/>
          </a:prstGeom>
        </p:spPr>
        <p:txBody>
          <a:bodyPr wrap="none">
            <a:spAutoFit/>
          </a:bodyPr>
          <a:lstStyle/>
          <a:p>
            <a:r>
              <a:rPr lang="zh-TW" altLang="en-US" dirty="0">
                <a:latin typeface="Times New Roman" panose="02020603050405020304" pitchFamily="18" charset="0"/>
              </a:rPr>
              <a:t>只有兩個例外，電力線由正電荷發出，由負電荷吸收！</a:t>
            </a:r>
          </a:p>
        </p:txBody>
      </p:sp>
    </p:spTree>
    <p:extLst>
      <p:ext uri="{BB962C8B-B14F-4D97-AF65-F5344CB8AC3E}">
        <p14:creationId xmlns:p14="http://schemas.microsoft.com/office/powerpoint/2010/main" val="215856922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Vincent\Dropbox\Documents\課程\YoungTextBook\Images\Chapter21\A_Images\A_Figures_and_Photos\21_28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953"/>
          <a:stretch/>
        </p:blipFill>
        <p:spPr bwMode="auto">
          <a:xfrm>
            <a:off x="298450" y="1447800"/>
            <a:ext cx="8547100" cy="32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3C1B8C5-90D5-AC42-B845-D45C957535CF}"/>
              </a:ext>
            </a:extLst>
          </p:cNvPr>
          <p:cNvSpPr txBox="1"/>
          <p:nvPr/>
        </p:nvSpPr>
        <p:spPr>
          <a:xfrm>
            <a:off x="1905000" y="5486400"/>
            <a:ext cx="5334000" cy="369332"/>
          </a:xfrm>
          <a:prstGeom prst="rect">
            <a:avLst/>
          </a:prstGeom>
          <a:noFill/>
        </p:spPr>
        <p:txBody>
          <a:bodyPr wrap="square" rtlCol="0">
            <a:spAutoFit/>
          </a:bodyPr>
          <a:lstStyle/>
          <a:p>
            <a:r>
              <a:rPr kumimoji="1" lang="zh-TW" altLang="en-US" dirty="0">
                <a:latin typeface="Times New Roman" panose="02020603050405020304" pitchFamily="18" charset="0"/>
              </a:rPr>
              <a:t>注意靠近單一電荷處，電力線維持單一電荷的樣貌。</a:t>
            </a:r>
          </a:p>
        </p:txBody>
      </p:sp>
      <p:sp>
        <p:nvSpPr>
          <p:cNvPr id="4" name="文字方塊 1">
            <a:extLst>
              <a:ext uri="{FF2B5EF4-FFF2-40B4-BE49-F238E27FC236}">
                <a16:creationId xmlns:a16="http://schemas.microsoft.com/office/drawing/2014/main" id="{3167081F-E5E4-F40B-55EA-741C6F85C23B}"/>
              </a:ext>
            </a:extLst>
          </p:cNvPr>
          <p:cNvSpPr txBox="1"/>
          <p:nvPr/>
        </p:nvSpPr>
        <p:spPr>
          <a:xfrm>
            <a:off x="1905000" y="5040868"/>
            <a:ext cx="5334000" cy="369332"/>
          </a:xfrm>
          <a:prstGeom prst="rect">
            <a:avLst/>
          </a:prstGeom>
          <a:noFill/>
        </p:spPr>
        <p:txBody>
          <a:bodyPr wrap="square" rtlCol="0">
            <a:spAutoFit/>
          </a:bodyPr>
          <a:lstStyle/>
          <a:p>
            <a:r>
              <a:rPr kumimoji="1" lang="zh-TW" altLang="en-US" dirty="0">
                <a:latin typeface="Times New Roman" panose="02020603050405020304" pitchFamily="18" charset="0"/>
              </a:rPr>
              <a:t>電力線成為思考電場非常方便的工具。</a:t>
            </a:r>
          </a:p>
        </p:txBody>
      </p:sp>
    </p:spTree>
    <p:extLst>
      <p:ext uri="{BB962C8B-B14F-4D97-AF65-F5344CB8AC3E}">
        <p14:creationId xmlns:p14="http://schemas.microsoft.com/office/powerpoint/2010/main" val="13017893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2133600" y="1371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648200" y="1371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2133600" y="3810000"/>
            <a:ext cx="518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第二個特性是：電力線愈密，電場愈大！</a:t>
            </a:r>
          </a:p>
        </p:txBody>
      </p:sp>
      <p:sp>
        <p:nvSpPr>
          <p:cNvPr id="58373" name="文字方塊 4"/>
          <p:cNvSpPr txBox="1">
            <a:spLocks noChangeArrowheads="1"/>
          </p:cNvSpPr>
          <p:nvPr/>
        </p:nvSpPr>
        <p:spPr bwMode="auto">
          <a:xfrm>
            <a:off x="1257300" y="4343400"/>
            <a:ext cx="75819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latin typeface="Times New Roman" panose="02020603050405020304" pitchFamily="18" charset="0"/>
              </a:rPr>
              <a:t>對於點電荷，同樣不變的數目的電力線，到越遠處就分配到越大的球面，</a:t>
            </a:r>
          </a:p>
        </p:txBody>
      </p:sp>
      <p:sp>
        <p:nvSpPr>
          <p:cNvPr id="2" name="Rectangle 1">
            <a:extLst>
              <a:ext uri="{FF2B5EF4-FFF2-40B4-BE49-F238E27FC236}">
                <a16:creationId xmlns:a16="http://schemas.microsoft.com/office/drawing/2014/main" id="{A468072A-F9D7-FA4E-A400-8C06913195E3}"/>
              </a:ext>
            </a:extLst>
          </p:cNvPr>
          <p:cNvSpPr/>
          <p:nvPr/>
        </p:nvSpPr>
        <p:spPr>
          <a:xfrm>
            <a:off x="1257300" y="5557776"/>
            <a:ext cx="7277100" cy="369332"/>
          </a:xfrm>
          <a:prstGeom prst="rect">
            <a:avLst/>
          </a:prstGeom>
        </p:spPr>
        <p:txBody>
          <a:bodyPr wrap="square">
            <a:spAutoFit/>
          </a:bodyPr>
          <a:lstStyle/>
          <a:p>
            <a:r>
              <a:rPr lang="zh-TW" altLang="en-US" dirty="0">
                <a:latin typeface="Times New Roman" panose="02020603050405020304" pitchFamily="18" charset="0"/>
              </a:rPr>
              <a:t>這與電場大小一樣，因此大膽猜想電力線密度正好是電場大小！</a:t>
            </a:r>
            <a:endParaRPr lang="en-TW" dirty="0">
              <a:latin typeface="Times New Roman" panose="02020603050405020304" pitchFamily="18" charset="0"/>
            </a:endParaRPr>
          </a:p>
        </p:txBody>
      </p:sp>
      <p:sp>
        <p:nvSpPr>
          <p:cNvPr id="3" name="Rectangle 2">
            <a:extLst>
              <a:ext uri="{FF2B5EF4-FFF2-40B4-BE49-F238E27FC236}">
                <a16:creationId xmlns:a16="http://schemas.microsoft.com/office/drawing/2014/main" id="{8230A223-97FB-8D46-AB14-6A7DDB91DA95}"/>
              </a:ext>
            </a:extLst>
          </p:cNvPr>
          <p:cNvSpPr/>
          <p:nvPr/>
        </p:nvSpPr>
        <p:spPr>
          <a:xfrm>
            <a:off x="1257300" y="4995248"/>
            <a:ext cx="7277100" cy="369332"/>
          </a:xfrm>
          <a:prstGeom prst="rect">
            <a:avLst/>
          </a:prstGeom>
        </p:spPr>
        <p:txBody>
          <a:bodyPr wrap="square">
            <a:spAutoFit/>
          </a:bodyPr>
          <a:lstStyle/>
          <a:p>
            <a:r>
              <a:rPr lang="zh-TW" altLang="en-US" dirty="0">
                <a:latin typeface="Times New Roman" panose="02020603050405020304" pitchFamily="18" charset="0"/>
              </a:rPr>
              <a:t>球面積正比於距離平方，所以電力線密度正好是距離平方反比，</a:t>
            </a:r>
            <a:endParaRPr lang="en-TW" dirty="0">
              <a:latin typeface="Times New Roman" panose="02020603050405020304" pitchFamily="18" charset="0"/>
            </a:endParaRPr>
          </a:p>
        </p:txBody>
      </p:sp>
    </p:spTree>
    <p:extLst>
      <p:ext uri="{BB962C8B-B14F-4D97-AF65-F5344CB8AC3E}">
        <p14:creationId xmlns:p14="http://schemas.microsoft.com/office/powerpoint/2010/main" val="317372847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2824162" y="2362200"/>
            <a:ext cx="364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2438400" y="16764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2. </a:t>
            </a:r>
            <a:r>
              <a:rPr lang="zh-TW" altLang="en-US" dirty="0">
                <a:latin typeface="Times New Roman" panose="02020603050405020304" pitchFamily="18" charset="0"/>
              </a:rPr>
              <a:t>電場大小與當地的電力線密度成正比！</a:t>
            </a:r>
          </a:p>
        </p:txBody>
      </p:sp>
      <p:sp>
        <p:nvSpPr>
          <p:cNvPr id="34826" name="Oval 10"/>
          <p:cNvSpPr>
            <a:spLocks noChangeArrowheads="1"/>
          </p:cNvSpPr>
          <p:nvPr/>
        </p:nvSpPr>
        <p:spPr bwMode="auto">
          <a:xfrm>
            <a:off x="5257800" y="1676400"/>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sp>
        <p:nvSpPr>
          <p:cNvPr id="34827" name="Text Box 11"/>
          <p:cNvSpPr txBox="1">
            <a:spLocks noChangeArrowheads="1"/>
          </p:cNvSpPr>
          <p:nvPr/>
        </p:nvSpPr>
        <p:spPr bwMode="auto">
          <a:xfrm>
            <a:off x="762001" y="987981"/>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電力線密度定義為通過當地一</a:t>
            </a:r>
            <a:r>
              <a:rPr lang="zh-TW" altLang="en-US" dirty="0">
                <a:solidFill>
                  <a:srgbClr val="FF0000"/>
                </a:solidFill>
                <a:latin typeface="Times New Roman" panose="02020603050405020304" pitchFamily="18" charset="0"/>
              </a:rPr>
              <a:t>垂直於電場的單位面積平面</a:t>
            </a:r>
            <a:r>
              <a:rPr lang="zh-TW" altLang="en-US" dirty="0">
                <a:latin typeface="Times New Roman" panose="02020603050405020304" pitchFamily="18" charset="0"/>
              </a:rPr>
              <a:t>的電力線數目。</a:t>
            </a:r>
          </a:p>
        </p:txBody>
      </p:sp>
    </p:spTree>
    <p:extLst>
      <p:ext uri="{BB962C8B-B14F-4D97-AF65-F5344CB8AC3E}">
        <p14:creationId xmlns:p14="http://schemas.microsoft.com/office/powerpoint/2010/main" val="332800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additive="base">
                                        <p:cTn id="7" dur="500" fill="hold"/>
                                        <p:tgtEl>
                                          <p:spTgt spid="34827"/>
                                        </p:tgtEl>
                                        <p:attrNameLst>
                                          <p:attrName>ppt_x</p:attrName>
                                        </p:attrNameLst>
                                      </p:cBhvr>
                                      <p:tavLst>
                                        <p:tav tm="0">
                                          <p:val>
                                            <p:strVal val="#ppt_x"/>
                                          </p:val>
                                        </p:tav>
                                        <p:tav tm="100000">
                                          <p:val>
                                            <p:strVal val="#ppt_x"/>
                                          </p:val>
                                        </p:tav>
                                      </p:tavLst>
                                    </p:anim>
                                    <p:anim calcmode="lin" valueType="num">
                                      <p:cBhvr additive="base">
                                        <p:cTn id="8" dur="500" fill="hold"/>
                                        <p:tgtEl>
                                          <p:spTgt spid="348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anim calcmode="lin" valueType="num">
                                      <p:cBhvr additive="base">
                                        <p:cTn id="11" dur="500" fill="hold"/>
                                        <p:tgtEl>
                                          <p:spTgt spid="34826"/>
                                        </p:tgtEl>
                                        <p:attrNameLst>
                                          <p:attrName>ppt_x</p:attrName>
                                        </p:attrNameLst>
                                      </p:cBhvr>
                                      <p:tavLst>
                                        <p:tav tm="0">
                                          <p:val>
                                            <p:strVal val="#ppt_x"/>
                                          </p:val>
                                        </p:tav>
                                        <p:tav tm="100000">
                                          <p:val>
                                            <p:strVal val="#ppt_x"/>
                                          </p:val>
                                        </p:tav>
                                      </p:tavLst>
                                    </p:anim>
                                    <p:anim calcmode="lin" valueType="num">
                                      <p:cBhvr additive="base">
                                        <p:cTn id="12" dur="500" fill="hold"/>
                                        <p:tgtEl>
                                          <p:spTgt spid="34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animBg="1"/>
      <p:bldP spid="3482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20477" y="6096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箭頭接點 2">
            <a:extLst>
              <a:ext uri="{FF2B5EF4-FFF2-40B4-BE49-F238E27FC236}">
                <a16:creationId xmlns:a16="http://schemas.microsoft.com/office/drawing/2014/main" id="{AA7F2905-82FF-AA46-8020-4E89366ED3F0}"/>
              </a:ext>
            </a:extLst>
          </p:cNvPr>
          <p:cNvCxnSpPr>
            <a:cxnSpLocks/>
          </p:cNvCxnSpPr>
          <p:nvPr/>
        </p:nvCxnSpPr>
        <p:spPr>
          <a:xfrm>
            <a:off x="6349677" y="298622"/>
            <a:ext cx="0" cy="160637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fig23">
            <a:extLst>
              <a:ext uri="{FF2B5EF4-FFF2-40B4-BE49-F238E27FC236}">
                <a16:creationId xmlns:a16="http://schemas.microsoft.com/office/drawing/2014/main" id="{367EF9F4-4780-BA4A-901E-586DF677B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045"/>
          <a:stretch>
            <a:fillRect/>
          </a:stretch>
        </p:blipFill>
        <p:spPr bwMode="auto">
          <a:xfrm>
            <a:off x="1318419" y="3886200"/>
            <a:ext cx="6507162" cy="239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箭頭接點 5">
            <a:extLst>
              <a:ext uri="{FF2B5EF4-FFF2-40B4-BE49-F238E27FC236}">
                <a16:creationId xmlns:a16="http://schemas.microsoft.com/office/drawing/2014/main" id="{EF3B4DE9-0544-E94B-A318-13F166E18E27}"/>
              </a:ext>
            </a:extLst>
          </p:cNvPr>
          <p:cNvCxnSpPr>
            <a:cxnSpLocks/>
          </p:cNvCxnSpPr>
          <p:nvPr/>
        </p:nvCxnSpPr>
        <p:spPr>
          <a:xfrm>
            <a:off x="6479059" y="3499022"/>
            <a:ext cx="0" cy="1676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2481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17410"/>
          <a:stretch>
            <a:fillRect/>
          </a:stretch>
        </p:blipFill>
        <p:spPr bwMode="auto">
          <a:xfrm>
            <a:off x="2549525" y="1711285"/>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2680796" y="5140285"/>
            <a:ext cx="3505200" cy="788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latin typeface="Times New Roman" panose="02020603050405020304" pitchFamily="18" charset="0"/>
              </a:rPr>
              <a:t>電場越來越有個性，</a:t>
            </a:r>
          </a:p>
          <a:p>
            <a:pPr eaLnBrk="1" hangingPunct="1">
              <a:spcBef>
                <a:spcPct val="50000"/>
              </a:spcBef>
            </a:pPr>
            <a:r>
              <a:rPr lang="zh-TW" altLang="en-US" dirty="0">
                <a:solidFill>
                  <a:srgbClr val="FF0000"/>
                </a:solidFill>
                <a:latin typeface="Times New Roman" panose="02020603050405020304" pitchFamily="18" charset="0"/>
              </a:rPr>
              <a:t>本身越來越像就是物理實體</a:t>
            </a:r>
          </a:p>
        </p:txBody>
      </p:sp>
      <p:sp>
        <p:nvSpPr>
          <p:cNvPr id="2" name="文字方塊 1"/>
          <p:cNvSpPr txBox="1"/>
          <p:nvPr/>
        </p:nvSpPr>
        <p:spPr>
          <a:xfrm>
            <a:off x="1647031" y="325530"/>
            <a:ext cx="5029200" cy="369332"/>
          </a:xfrm>
          <a:prstGeom prst="rect">
            <a:avLst/>
          </a:prstGeom>
          <a:noFill/>
        </p:spPr>
        <p:txBody>
          <a:bodyPr wrap="square" rtlCol="0">
            <a:spAutoFit/>
          </a:bodyPr>
          <a:lstStyle/>
          <a:p>
            <a:r>
              <a:rPr lang="zh-TW" altLang="en-US" dirty="0">
                <a:latin typeface="Times New Roman" panose="02020603050405020304" pitchFamily="18" charset="0"/>
              </a:rPr>
              <a:t>透過場線來看，空間中的電場是有一個形狀的！</a:t>
            </a:r>
          </a:p>
        </p:txBody>
      </p:sp>
      <p:sp>
        <p:nvSpPr>
          <p:cNvPr id="3" name="文字方塊 2"/>
          <p:cNvSpPr txBox="1"/>
          <p:nvPr/>
        </p:nvSpPr>
        <p:spPr>
          <a:xfrm>
            <a:off x="1865860" y="6130885"/>
            <a:ext cx="5532929" cy="369332"/>
          </a:xfrm>
          <a:prstGeom prst="rect">
            <a:avLst/>
          </a:prstGeom>
          <a:noFill/>
        </p:spPr>
        <p:txBody>
          <a:bodyPr wrap="square" rtlCol="0">
            <a:spAutoFit/>
          </a:bodyPr>
          <a:lstStyle/>
          <a:p>
            <a:r>
              <a:rPr lang="zh-TW" altLang="en-US" dirty="0">
                <a:latin typeface="Times New Roman" panose="02020603050405020304" pitchFamily="18" charset="0"/>
              </a:rPr>
              <a:t>我們如何用精確的數學語言來描述電場的個性與形狀？</a:t>
            </a:r>
          </a:p>
        </p:txBody>
      </p:sp>
      <p:sp>
        <p:nvSpPr>
          <p:cNvPr id="6" name="矩形 5"/>
          <p:cNvSpPr/>
          <p:nvPr/>
        </p:nvSpPr>
        <p:spPr>
          <a:xfrm>
            <a:off x="1647031" y="693420"/>
            <a:ext cx="6781800" cy="458908"/>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a:t>
            </a:r>
          </a:p>
        </p:txBody>
      </p:sp>
      <p:sp>
        <p:nvSpPr>
          <p:cNvPr id="4" name="矩形 3">
            <a:extLst>
              <a:ext uri="{FF2B5EF4-FFF2-40B4-BE49-F238E27FC236}">
                <a16:creationId xmlns:a16="http://schemas.microsoft.com/office/drawing/2014/main" id="{B1FD6F78-5A74-C844-829B-FCCB81F9CCB6}"/>
              </a:ext>
            </a:extLst>
          </p:cNvPr>
          <p:cNvSpPr/>
          <p:nvPr/>
        </p:nvSpPr>
        <p:spPr>
          <a:xfrm>
            <a:off x="1647031" y="1196262"/>
            <a:ext cx="6658769" cy="369332"/>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磁鐵周圍的</a:t>
            </a:r>
            <a:r>
              <a:rPr lang="zh-TW" altLang="zh-TW" dirty="0">
                <a:latin typeface="Times New Roman" panose="02020603050405020304" pitchFamily="18" charset="0"/>
                <a:cs typeface="Times New Roman" panose="02020603050405020304" pitchFamily="18" charset="0"/>
              </a:rPr>
              <a:t>力線如此美麗，令人不得不覺得此線是真實的</a:t>
            </a:r>
            <a:r>
              <a:rPr lang="zh-TW" altLang="en-US" dirty="0">
                <a:latin typeface="Times New Roman" panose="02020603050405020304" pitchFamily="18" charset="0"/>
                <a:cs typeface="Times New Roman" panose="02020603050405020304" pitchFamily="18" charset="0"/>
              </a:rPr>
              <a:t>。</a:t>
            </a:r>
            <a:endParaRPr lang="zh-TW" altLang="en-US" dirty="0">
              <a:latin typeface="Times New Roman" panose="02020603050405020304" pitchFamily="18" charset="0"/>
            </a:endParaRPr>
          </a:p>
        </p:txBody>
      </p:sp>
    </p:spTree>
    <p:extLst>
      <p:ext uri="{BB962C8B-B14F-4D97-AF65-F5344CB8AC3E}">
        <p14:creationId xmlns:p14="http://schemas.microsoft.com/office/powerpoint/2010/main" val="31461986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3657600" y="457200"/>
            <a:ext cx="2362200" cy="369332"/>
          </a:xfrm>
          <a:prstGeom prst="rect">
            <a:avLst/>
          </a:prstGeom>
          <a:noFill/>
        </p:spPr>
        <p:txBody>
          <a:bodyPr wrap="square" rtlCol="0">
            <a:spAutoFit/>
          </a:bodyPr>
          <a:lstStyle/>
          <a:p>
            <a:r>
              <a:rPr lang="zh-TW" altLang="en-US" dirty="0">
                <a:latin typeface="Times New Roman" panose="02020603050405020304" pitchFamily="18" charset="0"/>
              </a:rPr>
              <a:t>高斯定律</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latin typeface="Times New Roman" panose="02020603050405020304" pitchFamily="18" charset="0"/>
              </a:rPr>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227781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68864" y="701596"/>
            <a:ext cx="4037012" cy="4106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2" name="矩形 1"/>
          <p:cNvSpPr/>
          <p:nvPr/>
        </p:nvSpPr>
        <p:spPr>
          <a:xfrm>
            <a:off x="204789" y="684134"/>
            <a:ext cx="4067175" cy="41068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pic>
        <p:nvPicPr>
          <p:cNvPr id="189444" name="Picture 11"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9" y="1277859"/>
            <a:ext cx="3097212"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單箭頭接點 9"/>
          <p:cNvCxnSpPr/>
          <p:nvPr/>
        </p:nvCxnSpPr>
        <p:spPr>
          <a:xfrm rot="10800000" flipV="1">
            <a:off x="2270126" y="2017634"/>
            <a:ext cx="785813" cy="5715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446" name="文字方塊 10"/>
              <p:cNvSpPr txBox="1">
                <a:spLocks noChangeArrowheads="1"/>
              </p:cNvSpPr>
              <p:nvPr/>
            </p:nvSpPr>
            <p:spPr bwMode="auto">
              <a:xfrm>
                <a:off x="2270126" y="2089071"/>
                <a:ext cx="428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𝐹</m:t>
                      </m:r>
                    </m:oMath>
                  </m:oMathPara>
                </a14:m>
                <a:endParaRPr lang="zh-TW" altLang="en-US" sz="1800" i="1" dirty="0">
                  <a:latin typeface="Tahoma" pitchFamily="34" charset="0"/>
                </a:endParaRPr>
              </a:p>
            </p:txBody>
          </p:sp>
        </mc:Choice>
        <mc:Fallback xmlns="">
          <p:sp>
            <p:nvSpPr>
              <p:cNvPr id="189446" name="文字方塊 10"/>
              <p:cNvSpPr txBox="1">
                <a:spLocks noRot="1" noChangeAspect="1" noMove="1" noResize="1" noEditPoints="1" noAdjustHandles="1" noChangeArrowheads="1" noChangeShapeType="1" noTextEdit="1"/>
              </p:cNvSpPr>
              <p:nvPr/>
            </p:nvSpPr>
            <p:spPr bwMode="auto">
              <a:xfrm>
                <a:off x="2270126" y="2089071"/>
                <a:ext cx="428625" cy="369888"/>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89447" name="Picture 11" descr="13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95212">
            <a:off x="5322889" y="1349296"/>
            <a:ext cx="30972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直線單箭頭接點 12"/>
          <p:cNvCxnSpPr/>
          <p:nvPr/>
        </p:nvCxnSpPr>
        <p:spPr>
          <a:xfrm rot="12795212" flipV="1">
            <a:off x="7058026" y="2446259"/>
            <a:ext cx="785813" cy="5715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9449" name="文字方塊 13"/>
              <p:cNvSpPr txBox="1">
                <a:spLocks noChangeArrowheads="1"/>
              </p:cNvSpPr>
              <p:nvPr/>
            </p:nvSpPr>
            <p:spPr bwMode="auto">
              <a:xfrm>
                <a:off x="7323139" y="2349421"/>
                <a:ext cx="428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𝐹</m:t>
                      </m:r>
                      <m:r>
                        <a:rPr lang="en-US" altLang="zh-TW" sz="1800" i="1" dirty="0" smtClean="0">
                          <a:latin typeface="Cambria Math"/>
                        </a:rPr>
                        <m:t>’</m:t>
                      </m:r>
                    </m:oMath>
                  </m:oMathPara>
                </a14:m>
                <a:endParaRPr lang="zh-TW" altLang="en-US" sz="1800" i="1" dirty="0">
                  <a:latin typeface="Tahoma" pitchFamily="34" charset="0"/>
                </a:endParaRPr>
              </a:p>
            </p:txBody>
          </p:sp>
        </mc:Choice>
        <mc:Fallback xmlns="">
          <p:sp>
            <p:nvSpPr>
              <p:cNvPr id="189449" name="文字方塊 13"/>
              <p:cNvSpPr txBox="1">
                <a:spLocks noRot="1" noChangeAspect="1" noMove="1" noResize="1" noEditPoints="1" noAdjustHandles="1" noChangeArrowheads="1" noChangeShapeType="1" noTextEdit="1"/>
              </p:cNvSpPr>
              <p:nvPr/>
            </p:nvSpPr>
            <p:spPr bwMode="auto">
              <a:xfrm>
                <a:off x="7323139" y="2349421"/>
                <a:ext cx="428625" cy="369888"/>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450" name="文字方塊 16"/>
              <p:cNvSpPr txBox="1">
                <a:spLocks noChangeArrowheads="1"/>
              </p:cNvSpPr>
              <p:nvPr/>
            </p:nvSpPr>
            <p:spPr bwMode="auto">
              <a:xfrm>
                <a:off x="7394576" y="2849484"/>
                <a:ext cx="428625" cy="36988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𝑎</m:t>
                      </m:r>
                      <m:r>
                        <a:rPr lang="en-US" altLang="zh-TW" sz="1800" i="1" dirty="0" smtClean="0">
                          <a:latin typeface="Cambria Math"/>
                        </a:rPr>
                        <m:t>’</m:t>
                      </m:r>
                    </m:oMath>
                  </m:oMathPara>
                </a14:m>
                <a:endParaRPr lang="zh-TW" altLang="en-US" sz="1800" i="1" dirty="0">
                  <a:latin typeface="Tahoma" pitchFamily="34" charset="0"/>
                </a:endParaRPr>
              </a:p>
            </p:txBody>
          </p:sp>
        </mc:Choice>
        <mc:Fallback xmlns="">
          <p:sp>
            <p:nvSpPr>
              <p:cNvPr id="189450" name="文字方塊 16"/>
              <p:cNvSpPr txBox="1">
                <a:spLocks noRot="1" noChangeAspect="1" noMove="1" noResize="1" noEditPoints="1" noAdjustHandles="1" noChangeArrowheads="1" noChangeShapeType="1" noTextEdit="1"/>
              </p:cNvSpPr>
              <p:nvPr/>
            </p:nvSpPr>
            <p:spPr bwMode="auto">
              <a:xfrm>
                <a:off x="7394576" y="2849484"/>
                <a:ext cx="428625" cy="369887"/>
              </a:xfrm>
              <a:prstGeom prst="rect">
                <a:avLst/>
              </a:prstGeom>
              <a:blipFill>
                <a:blip r:embed="rId5"/>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 name="弧形箭號 (下彎) 20"/>
          <p:cNvSpPr/>
          <p:nvPr/>
        </p:nvSpPr>
        <p:spPr>
          <a:xfrm rot="1965318">
            <a:off x="2628901" y="1209596"/>
            <a:ext cx="202882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189455" name="文字方塊 23"/>
          <p:cNvSpPr txBox="1">
            <a:spLocks noChangeArrowheads="1"/>
          </p:cNvSpPr>
          <p:nvPr/>
        </p:nvSpPr>
        <p:spPr bwMode="auto">
          <a:xfrm>
            <a:off x="381000" y="4876800"/>
            <a:ext cx="8687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r>
              <a:rPr lang="zh-TW" altLang="en-US" sz="1800" dirty="0">
                <a:solidFill>
                  <a:srgbClr val="FF0000"/>
                </a:solidFill>
                <a:latin typeface="Tahoma" pitchFamily="34" charset="0"/>
              </a:rPr>
              <a:t>牛頓第二定律等式兩邊都同時是向量，這保證了運動方程式在座標軸旋轉後不變。</a:t>
            </a: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E71EF9C6-9644-5845-8682-B816492EFC5E}"/>
                  </a:ext>
                </a:extLst>
              </p:cNvPr>
              <p:cNvSpPr txBox="1"/>
              <p:nvPr/>
            </p:nvSpPr>
            <p:spPr>
              <a:xfrm>
                <a:off x="5911873" y="4283272"/>
                <a:ext cx="959622"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r>
                        <a:rPr kumimoji="1" lang="en-US" altLang="zh-TW" b="0" i="1" smtClean="0">
                          <a:latin typeface="Cambria Math" panose="02040503050406030204" pitchFamily="18" charset="0"/>
                          <a:cs typeface="Times New Roman" pitchFamily="18" charset="0"/>
                        </a:rPr>
                        <m:t>′</m:t>
                      </m:r>
                    </m:oMath>
                  </m:oMathPara>
                </a14:m>
                <a:endParaRPr kumimoji="1" lang="zh-TW" altLang="en-US" dirty="0">
                  <a:latin typeface="Times New Roman" pitchFamily="18" charset="0"/>
                  <a:cs typeface="Times New Roman" pitchFamily="18" charset="0"/>
                </a:endParaRPr>
              </a:p>
            </p:txBody>
          </p:sp>
        </mc:Choice>
        <mc:Fallback xmlns="">
          <p:sp>
            <p:nvSpPr>
              <p:cNvPr id="19" name="文字方塊 18">
                <a:extLst>
                  <a:ext uri="{FF2B5EF4-FFF2-40B4-BE49-F238E27FC236}">
                    <a16:creationId xmlns:a16="http://schemas.microsoft.com/office/drawing/2014/main" id="{E71EF9C6-9644-5845-8682-B816492EFC5E}"/>
                  </a:ext>
                </a:extLst>
              </p:cNvPr>
              <p:cNvSpPr txBox="1">
                <a:spLocks noRot="1" noChangeAspect="1" noMove="1" noResize="1" noEditPoints="1" noAdjustHandles="1" noChangeArrowheads="1" noChangeShapeType="1" noTextEdit="1"/>
              </p:cNvSpPr>
              <p:nvPr/>
            </p:nvSpPr>
            <p:spPr>
              <a:xfrm>
                <a:off x="5911873" y="4283272"/>
                <a:ext cx="959622" cy="310598"/>
              </a:xfrm>
              <a:prstGeom prst="rect">
                <a:avLst/>
              </a:prstGeom>
              <a:blipFill>
                <a:blip r:embed="rId6"/>
                <a:stretch>
                  <a:fillRect l="-5263" t="-32000" r="-6579"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B1FCB58C-84A9-A144-BED8-6D4FCA034F73}"/>
                  </a:ext>
                </a:extLst>
              </p:cNvPr>
              <p:cNvSpPr txBox="1"/>
              <p:nvPr/>
            </p:nvSpPr>
            <p:spPr>
              <a:xfrm>
                <a:off x="2124722" y="4283272"/>
                <a:ext cx="840999" cy="3105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kumimoji="1" lang="zh-TW" altLang="en-US"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𝐹</m:t>
                          </m:r>
                        </m:e>
                      </m:acc>
                      <m:r>
                        <a:rPr kumimoji="1" lang="en-US" altLang="zh-TW" b="0" i="1" smtClean="0">
                          <a:latin typeface="Cambria Math" panose="02040503050406030204" pitchFamily="18" charset="0"/>
                          <a:cs typeface="Times New Roman" pitchFamily="18" charset="0"/>
                        </a:rPr>
                        <m:t>=</m:t>
                      </m:r>
                      <m:r>
                        <a:rPr kumimoji="1" lang="en-US" altLang="zh-TW" b="0" i="1" smtClean="0">
                          <a:latin typeface="Cambria Math" panose="02040503050406030204" pitchFamily="18" charset="0"/>
                          <a:cs typeface="Times New Roman" pitchFamily="18" charset="0"/>
                        </a:rPr>
                        <m:t>𝑚</m:t>
                      </m:r>
                      <m:acc>
                        <m:accPr>
                          <m:chr m:val="⃗"/>
                          <m:ctrlPr>
                            <a:rPr kumimoji="1" lang="en-US" altLang="zh-TW" b="0" i="1" smtClean="0">
                              <a:latin typeface="Cambria Math" panose="02040503050406030204" pitchFamily="18" charset="0"/>
                              <a:cs typeface="Times New Roman" pitchFamily="18" charset="0"/>
                            </a:rPr>
                          </m:ctrlPr>
                        </m:accPr>
                        <m:e>
                          <m:r>
                            <a:rPr kumimoji="1" lang="en-US" altLang="zh-TW" b="0" i="1" smtClean="0">
                              <a:latin typeface="Cambria Math" panose="02040503050406030204" pitchFamily="18" charset="0"/>
                              <a:cs typeface="Times New Roman" pitchFamily="18" charset="0"/>
                            </a:rPr>
                            <m:t>𝑎</m:t>
                          </m:r>
                        </m:e>
                      </m:acc>
                    </m:oMath>
                  </m:oMathPara>
                </a14:m>
                <a:endParaRPr kumimoji="1" lang="zh-TW" altLang="en-US" dirty="0">
                  <a:latin typeface="Times New Roman" pitchFamily="18" charset="0"/>
                  <a:cs typeface="Times New Roman" pitchFamily="18" charset="0"/>
                </a:endParaRPr>
              </a:p>
            </p:txBody>
          </p:sp>
        </mc:Choice>
        <mc:Fallback xmlns="">
          <p:sp>
            <p:nvSpPr>
              <p:cNvPr id="23" name="文字方塊 22">
                <a:extLst>
                  <a:ext uri="{FF2B5EF4-FFF2-40B4-BE49-F238E27FC236}">
                    <a16:creationId xmlns:a16="http://schemas.microsoft.com/office/drawing/2014/main" id="{B1FCB58C-84A9-A144-BED8-6D4FCA034F73}"/>
                  </a:ext>
                </a:extLst>
              </p:cNvPr>
              <p:cNvSpPr txBox="1">
                <a:spLocks noRot="1" noChangeAspect="1" noMove="1" noResize="1" noEditPoints="1" noAdjustHandles="1" noChangeArrowheads="1" noChangeShapeType="1" noTextEdit="1"/>
              </p:cNvSpPr>
              <p:nvPr/>
            </p:nvSpPr>
            <p:spPr>
              <a:xfrm>
                <a:off x="2124722" y="4283272"/>
                <a:ext cx="840999" cy="310598"/>
              </a:xfrm>
              <a:prstGeom prst="rect">
                <a:avLst/>
              </a:prstGeom>
              <a:blipFill>
                <a:blip r:embed="rId7"/>
                <a:stretch>
                  <a:fillRect l="-5970" t="-32000" r="-2985" b="-8000"/>
                </a:stretch>
              </a:blipFill>
            </p:spPr>
            <p:txBody>
              <a:bodyPr/>
              <a:lstStyle/>
              <a:p>
                <a:r>
                  <a:rPr lang="en-US">
                    <a:noFill/>
                  </a:rPr>
                  <a:t> </a:t>
                </a:r>
              </a:p>
            </p:txBody>
          </p:sp>
        </mc:Fallback>
      </mc:AlternateContent>
      <p:sp>
        <p:nvSpPr>
          <p:cNvPr id="5" name="文字方塊 20">
            <a:extLst>
              <a:ext uri="{FF2B5EF4-FFF2-40B4-BE49-F238E27FC236}">
                <a16:creationId xmlns:a16="http://schemas.microsoft.com/office/drawing/2014/main" id="{27E22760-0EBD-C365-09D0-BADB65B24939}"/>
              </a:ext>
            </a:extLst>
          </p:cNvPr>
          <p:cNvSpPr txBox="1"/>
          <p:nvPr/>
        </p:nvSpPr>
        <p:spPr>
          <a:xfrm>
            <a:off x="381000" y="5804534"/>
            <a:ext cx="6324600" cy="369332"/>
          </a:xfrm>
          <a:prstGeom prst="rect">
            <a:avLst/>
          </a:prstGeom>
          <a:noFill/>
        </p:spPr>
        <p:txBody>
          <a:bodyPr wrap="square" rtlCol="0">
            <a:spAutoFit/>
          </a:bodyPr>
          <a:lstStyle/>
          <a:p>
            <a:r>
              <a:rPr lang="zh-TW" altLang="en-US" dirty="0">
                <a:solidFill>
                  <a:srgbClr val="FF0000"/>
                </a:solidFill>
                <a:latin typeface="Times New Roman" pitchFamily="18" charset="0"/>
                <a:cs typeface="Times New Roman" pitchFamily="18" charset="0"/>
              </a:rPr>
              <a:t>這樣才能稱為一</a:t>
            </a:r>
            <a:r>
              <a:rPr lang="en-US" altLang="zh-TW" dirty="0">
                <a:solidFill>
                  <a:srgbClr val="FF0000"/>
                </a:solidFill>
                <a:latin typeface="Times New Roman" pitchFamily="18" charset="0"/>
                <a:cs typeface="Times New Roman" pitchFamily="18" charset="0"/>
              </a:rPr>
              <a:t>2D</a:t>
            </a:r>
            <a:r>
              <a:rPr lang="zh-TW" altLang="en-US" dirty="0">
                <a:solidFill>
                  <a:srgbClr val="FF0000"/>
                </a:solidFill>
                <a:latin typeface="Times New Roman" pitchFamily="18" charset="0"/>
                <a:cs typeface="Times New Roman" pitchFamily="18" charset="0"/>
              </a:rPr>
              <a:t>向量！</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EDE4EA9-E521-EE5A-13E2-18783BC9FDCB}"/>
                  </a:ext>
                </a:extLst>
              </p:cNvPr>
              <p:cNvSpPr txBox="1"/>
              <p:nvPr/>
            </p:nvSpPr>
            <p:spPr>
              <a:xfrm>
                <a:off x="390533" y="5330935"/>
                <a:ext cx="7543800" cy="369332"/>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2D</a:t>
                </a:r>
                <a:r>
                  <a:rPr lang="en-US" dirty="0">
                    <a:solidFill>
                      <a:srgbClr val="FF0000"/>
                    </a:solidFill>
                  </a:rPr>
                  <a:t>向量在座標軸旋轉後，</a:t>
                </a:r>
                <a:r>
                  <a:rPr lang="zh-TW" altLang="en-US" dirty="0">
                    <a:solidFill>
                      <a:srgbClr val="FF0000"/>
                    </a:solidFill>
                    <a:latin typeface="Times New Roman" pitchFamily="18" charset="0"/>
                    <a:cs typeface="Times New Roman" pitchFamily="18" charset="0"/>
                  </a:rPr>
                  <a:t>新分量與舊分量的關係</a:t>
                </a:r>
                <a:r>
                  <a:rPr lang="en-US" dirty="0">
                    <a:solidFill>
                      <a:srgbClr val="FF0000"/>
                    </a:solidFill>
                  </a:rPr>
                  <a:t>，</a:t>
                </a:r>
                <a:r>
                  <a:rPr lang="en-US" dirty="0" err="1">
                    <a:solidFill>
                      <a:srgbClr val="FF0000"/>
                    </a:solidFill>
                  </a:rPr>
                  <a:t>必須位置向量</a:t>
                </a:r>
                <a14:m>
                  <m:oMath xmlns:m="http://schemas.openxmlformats.org/officeDocument/2006/math">
                    <m:acc>
                      <m:accPr>
                        <m:chr m:val="⃗"/>
                        <m:ctrlPr>
                          <a:rPr lang="en-US" altLang="zh-TW" i="1">
                            <a:solidFill>
                              <a:srgbClr val="FF0000"/>
                            </a:solidFill>
                            <a:latin typeface="Cambria Math" panose="02040503050406030204" pitchFamily="18" charset="0"/>
                          </a:rPr>
                        </m:ctrlPr>
                      </m:accPr>
                      <m:e>
                        <m:r>
                          <a:rPr lang="en-US" altLang="zh-TW" i="1">
                            <a:solidFill>
                              <a:srgbClr val="FF0000"/>
                            </a:solidFill>
                            <a:latin typeface="Cambria Math" panose="02040503050406030204" pitchFamily="18" charset="0"/>
                          </a:rPr>
                          <m:t>𝑟</m:t>
                        </m:r>
                      </m:e>
                    </m:acc>
                  </m:oMath>
                </a14:m>
                <a:r>
                  <a:rPr lang="en-US" dirty="0">
                    <a:solidFill>
                      <a:srgbClr val="FF0000"/>
                    </a:solidFill>
                  </a:rPr>
                  <a:t>相同，</a:t>
                </a:r>
              </a:p>
            </p:txBody>
          </p:sp>
        </mc:Choice>
        <mc:Fallback xmlns="">
          <p:sp>
            <p:nvSpPr>
              <p:cNvPr id="6" name="TextBox 5">
                <a:extLst>
                  <a:ext uri="{FF2B5EF4-FFF2-40B4-BE49-F238E27FC236}">
                    <a16:creationId xmlns:a16="http://schemas.microsoft.com/office/drawing/2014/main" id="{CEDE4EA9-E521-EE5A-13E2-18783BC9FDCB}"/>
                  </a:ext>
                </a:extLst>
              </p:cNvPr>
              <p:cNvSpPr txBox="1">
                <a:spLocks noRot="1" noChangeAspect="1" noMove="1" noResize="1" noEditPoints="1" noAdjustHandles="1" noChangeArrowheads="1" noChangeShapeType="1" noTextEdit="1"/>
              </p:cNvSpPr>
              <p:nvPr/>
            </p:nvSpPr>
            <p:spPr>
              <a:xfrm>
                <a:off x="390533" y="5330935"/>
                <a:ext cx="7543800" cy="369332"/>
              </a:xfrm>
              <a:prstGeom prst="rect">
                <a:avLst/>
              </a:prstGeom>
              <a:blipFill>
                <a:blip r:embed="rId8"/>
                <a:stretch>
                  <a:fillRect l="-672" t="-10000" b="-23333"/>
                </a:stretch>
              </a:blipFill>
            </p:spPr>
            <p:txBody>
              <a:bodyPr/>
              <a:lstStyle/>
              <a:p>
                <a:r>
                  <a:rPr lang="en-US">
                    <a:noFill/>
                  </a:rPr>
                  <a:t> </a:t>
                </a:r>
              </a:p>
            </p:txBody>
          </p:sp>
        </mc:Fallback>
      </mc:AlternateContent>
    </p:spTree>
    <p:extLst>
      <p:ext uri="{BB962C8B-B14F-4D97-AF65-F5344CB8AC3E}">
        <p14:creationId xmlns:p14="http://schemas.microsoft.com/office/powerpoint/2010/main" val="203463897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1287413"/>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電力線在空間中數目顯然不變而守恆！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5181600"/>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能不能把這守恆性質寫成一個有關</a:t>
                </a:r>
                <a:r>
                  <a:rPr lang="zh-TW" altLang="en-US" dirty="0">
                    <a:solidFill>
                      <a:srgbClr val="FF0000"/>
                    </a:solidFill>
                    <a:latin typeface="Times New Roman" panose="02020603050405020304" pitchFamily="18" charset="0"/>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latin typeface="Times New Roman" panose="02020603050405020304" pitchFamily="18" charset="0"/>
                  </a:rPr>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5181600"/>
                <a:ext cx="6324600" cy="402931"/>
              </a:xfrm>
              <a:prstGeom prst="rect">
                <a:avLst/>
              </a:prstGeom>
              <a:blipFill>
                <a:blip r:embed="rId2"/>
                <a:stretch>
                  <a:fillRect l="-802"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4" descr="fig23"/>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752600" y="1828800"/>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071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772179"/>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電力線在空間中數目不變而守恆！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6116004"/>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能不能把這句話寫成一個有關</a:t>
                </a:r>
                <a:r>
                  <a:rPr lang="zh-TW" altLang="en-US" dirty="0">
                    <a:solidFill>
                      <a:srgbClr val="FF0000"/>
                    </a:solidFill>
                    <a:latin typeface="Times New Roman" panose="02020603050405020304" pitchFamily="18" charset="0"/>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latin typeface="Times New Roman" panose="02020603050405020304" pitchFamily="18" charset="0"/>
                  </a:rPr>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6116004"/>
                <a:ext cx="6324600" cy="402931"/>
              </a:xfrm>
              <a:prstGeom prst="rect">
                <a:avLst/>
              </a:prstGeom>
              <a:blipFill>
                <a:blip r:embed="rId2"/>
                <a:stretch>
                  <a:fillRect l="-80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5" descr="D:\Dropbox\Documents\課程\YoungTextBook\Images\Chapter22\A_Images\A_Figures_and_Photos\22_13_Figure.jpg">
            <a:extLst>
              <a:ext uri="{FF2B5EF4-FFF2-40B4-BE49-F238E27FC236}">
                <a16:creationId xmlns:a16="http://schemas.microsoft.com/office/drawing/2014/main" id="{737C4FB5-F384-F84E-855F-40CF9DB4D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5999"/>
            <a:ext cx="3619255" cy="361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4CE0208-C267-664F-9F7A-3C45B5933396}"/>
              </a:ext>
            </a:extLst>
          </p:cNvPr>
          <p:cNvSpPr txBox="1"/>
          <p:nvPr/>
        </p:nvSpPr>
        <p:spPr>
          <a:xfrm>
            <a:off x="1676400" y="1219200"/>
            <a:ext cx="7142018" cy="369332"/>
          </a:xfrm>
          <a:prstGeom prst="rect">
            <a:avLst/>
          </a:prstGeom>
          <a:noFill/>
        </p:spPr>
        <p:txBody>
          <a:bodyPr wrap="square" rtlCol="0">
            <a:spAutoFit/>
          </a:bodyPr>
          <a:lstStyle/>
          <a:p>
            <a:r>
              <a:rPr lang="en-TW" dirty="0">
                <a:latin typeface="Times New Roman" panose="02020603050405020304" pitchFamily="18" charset="0"/>
              </a:rPr>
              <a:t>這句話具體的意思：</a:t>
            </a:r>
            <a:r>
              <a:rPr lang="en-TW" dirty="0">
                <a:solidFill>
                  <a:srgbClr val="FF0000"/>
                </a:solidFill>
                <a:latin typeface="Times New Roman" panose="02020603050405020304" pitchFamily="18" charset="0"/>
              </a:rPr>
              <a:t>想像</a:t>
            </a:r>
            <a:r>
              <a:rPr lang="en-TW" dirty="0">
                <a:latin typeface="Times New Roman" panose="02020603050405020304" pitchFamily="18" charset="0"/>
              </a:rPr>
              <a:t>空間中</a:t>
            </a:r>
            <a:r>
              <a:rPr lang="en-TW" dirty="0">
                <a:solidFill>
                  <a:srgbClr val="FF0000"/>
                </a:solidFill>
                <a:latin typeface="Times New Roman" panose="02020603050405020304" pitchFamily="18" charset="0"/>
              </a:rPr>
              <a:t>任何</a:t>
            </a:r>
            <a:r>
              <a:rPr lang="en-TW" dirty="0">
                <a:latin typeface="Times New Roman" panose="02020603050405020304" pitchFamily="18" charset="0"/>
              </a:rPr>
              <a:t>一個</a:t>
            </a:r>
            <a:r>
              <a:rPr lang="en-TW" dirty="0">
                <a:solidFill>
                  <a:srgbClr val="FF0000"/>
                </a:solidFill>
                <a:latin typeface="Times New Roman" panose="02020603050405020304" pitchFamily="18" charset="0"/>
              </a:rPr>
              <a:t>沒有電荷在內</a:t>
            </a:r>
            <a:r>
              <a:rPr lang="en-TW" dirty="0">
                <a:latin typeface="Times New Roman" panose="02020603050405020304" pitchFamily="18" charset="0"/>
              </a:rPr>
              <a:t>的封閉區域，</a:t>
            </a:r>
          </a:p>
        </p:txBody>
      </p:sp>
      <p:sp>
        <p:nvSpPr>
          <p:cNvPr id="7" name="TextBox 6">
            <a:extLst>
              <a:ext uri="{FF2B5EF4-FFF2-40B4-BE49-F238E27FC236}">
                <a16:creationId xmlns:a16="http://schemas.microsoft.com/office/drawing/2014/main" id="{8940B0C9-2E92-9E4E-9DA1-BCFD8250E9FB}"/>
              </a:ext>
            </a:extLst>
          </p:cNvPr>
          <p:cNvSpPr txBox="1"/>
          <p:nvPr/>
        </p:nvSpPr>
        <p:spPr>
          <a:xfrm>
            <a:off x="1676400" y="1666221"/>
            <a:ext cx="6629400" cy="369332"/>
          </a:xfrm>
          <a:prstGeom prst="rect">
            <a:avLst/>
          </a:prstGeom>
          <a:noFill/>
        </p:spPr>
        <p:txBody>
          <a:bodyPr wrap="square" rtlCol="0">
            <a:spAutoFit/>
          </a:bodyPr>
          <a:lstStyle/>
          <a:p>
            <a:r>
              <a:rPr lang="en-TW" dirty="0">
                <a:latin typeface="Times New Roman" panose="02020603050405020304" pitchFamily="18" charset="0"/>
              </a:rPr>
              <a:t>進入此封閉曲面的電場線數目必等於離開的電場線數目！</a:t>
            </a:r>
          </a:p>
        </p:txBody>
      </p:sp>
    </p:spTree>
    <p:extLst>
      <p:ext uri="{BB962C8B-B14F-4D97-AF65-F5344CB8AC3E}">
        <p14:creationId xmlns:p14="http://schemas.microsoft.com/office/powerpoint/2010/main" val="1373154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12" name="Text Box 6"/>
              <p:cNvSpPr txBox="1">
                <a:spLocks noChangeArrowheads="1"/>
              </p:cNvSpPr>
              <p:nvPr/>
            </p:nvSpPr>
            <p:spPr bwMode="auto">
              <a:xfrm>
                <a:off x="822085" y="975901"/>
                <a:ext cx="697405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首先找一辦法，以電場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latin typeface="Times New Roman" panose="02020603050405020304" pitchFamily="18" charset="0"/>
                  </a:rPr>
                  <a:t>來計算通過一個曲面的電力線數目！</a:t>
                </a:r>
              </a:p>
            </p:txBody>
          </p:sp>
        </mc:Choice>
        <mc:Fallback xmlns="">
          <p:sp>
            <p:nvSpPr>
              <p:cNvPr id="17412" name="Text Box 6"/>
              <p:cNvSpPr txBox="1">
                <a:spLocks noRot="1" noChangeAspect="1" noMove="1" noResize="1" noEditPoints="1" noAdjustHandles="1" noChangeArrowheads="1" noChangeShapeType="1" noTextEdit="1"/>
              </p:cNvSpPr>
              <p:nvPr/>
            </p:nvSpPr>
            <p:spPr bwMode="auto">
              <a:xfrm>
                <a:off x="822085" y="975901"/>
                <a:ext cx="6974051" cy="402931"/>
              </a:xfrm>
              <a:prstGeom prst="rect">
                <a:avLst/>
              </a:prstGeom>
              <a:blipFill>
                <a:blip r:embed="rId2"/>
                <a:stretch>
                  <a:fillRect l="-727"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13" name="Text Box 13"/>
              <p:cNvSpPr txBox="1">
                <a:spLocks noChangeArrowheads="1"/>
              </p:cNvSpPr>
              <p:nvPr/>
            </p:nvSpPr>
            <p:spPr bwMode="auto">
              <a:xfrm>
                <a:off x="826908" y="5334000"/>
                <a:ext cx="7490184"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先嘗試，以當地的電場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latin typeface="Times New Roman" panose="02020603050405020304" pitchFamily="18" charset="0"/>
                  </a:rPr>
                  <a:t>來計算，</a:t>
                </a:r>
                <a:r>
                  <a:rPr lang="zh-TW" altLang="en-US" dirty="0">
                    <a:solidFill>
                      <a:srgbClr val="FF0000"/>
                    </a:solidFill>
                    <a:latin typeface="Times New Roman" panose="02020603050405020304" pitchFamily="18" charset="0"/>
                  </a:rPr>
                  <a:t>通過一個無限小的平面的電力線數目。</a:t>
                </a:r>
              </a:p>
            </p:txBody>
          </p:sp>
        </mc:Choice>
        <mc:Fallback xmlns="">
          <p:sp>
            <p:nvSpPr>
              <p:cNvPr id="17413" name="Text Box 13"/>
              <p:cNvSpPr txBox="1">
                <a:spLocks noRot="1" noChangeAspect="1" noMove="1" noResize="1" noEditPoints="1" noAdjustHandles="1" noChangeArrowheads="1" noChangeShapeType="1" noTextEdit="1"/>
              </p:cNvSpPr>
              <p:nvPr/>
            </p:nvSpPr>
            <p:spPr bwMode="auto">
              <a:xfrm>
                <a:off x="826908" y="5334000"/>
                <a:ext cx="7490184" cy="402931"/>
              </a:xfrm>
              <a:prstGeom prst="rect">
                <a:avLst/>
              </a:prstGeom>
              <a:blipFill>
                <a:blip r:embed="rId3"/>
                <a:stretch>
                  <a:fillRect l="-847"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7" name="Picture 1" descr="24_23_Figure.jpg"/>
          <p:cNvPicPr>
            <a:picLocks noChangeAspect="1"/>
          </p:cNvPicPr>
          <p:nvPr/>
        </p:nvPicPr>
        <p:blipFill rotWithShape="1">
          <a:blip r:embed="rId4" cstate="print">
            <a:extLst>
              <a:ext uri="{28A0092B-C50C-407E-A947-70E740481C1C}">
                <a14:useLocalDpi xmlns:a14="http://schemas.microsoft.com/office/drawing/2010/main" val="0"/>
              </a:ext>
            </a:extLst>
          </a:blip>
          <a:srcRect b="2785"/>
          <a:stretch/>
        </p:blipFill>
        <p:spPr>
          <a:xfrm>
            <a:off x="2619865" y="2499052"/>
            <a:ext cx="3276600" cy="2629487"/>
          </a:xfrm>
          <a:prstGeom prst="rect">
            <a:avLst/>
          </a:prstGeom>
        </p:spPr>
      </p:pic>
      <p:sp>
        <p:nvSpPr>
          <p:cNvPr id="4" name="矩形 3"/>
          <p:cNvSpPr/>
          <p:nvPr/>
        </p:nvSpPr>
        <p:spPr>
          <a:xfrm>
            <a:off x="826907" y="1476432"/>
            <a:ext cx="5679157" cy="369332"/>
          </a:xfrm>
          <a:prstGeom prst="rect">
            <a:avLst/>
          </a:prstGeom>
        </p:spPr>
        <p:txBody>
          <a:bodyPr wrap="square">
            <a:spAutoFit/>
          </a:bodyPr>
          <a:lstStyle/>
          <a:p>
            <a:r>
              <a:rPr lang="zh-TW" altLang="en-US" dirty="0">
                <a:latin typeface="Times New Roman" panose="02020603050405020304" pitchFamily="18" charset="0"/>
              </a:rPr>
              <a:t>注意：在一個曲面上各個位置，電場可能不同。</a:t>
            </a:r>
          </a:p>
        </p:txBody>
      </p:sp>
      <p:sp>
        <p:nvSpPr>
          <p:cNvPr id="5" name="矩形 4">
            <a:extLst>
              <a:ext uri="{FF2B5EF4-FFF2-40B4-BE49-F238E27FC236}">
                <a16:creationId xmlns:a16="http://schemas.microsoft.com/office/drawing/2014/main" id="{FF09BC77-10EB-AF45-88D9-D5FB048CEFD1}"/>
              </a:ext>
            </a:extLst>
          </p:cNvPr>
          <p:cNvSpPr/>
          <p:nvPr/>
        </p:nvSpPr>
        <p:spPr>
          <a:xfrm>
            <a:off x="826907" y="1934992"/>
            <a:ext cx="8041357" cy="369332"/>
          </a:xfrm>
          <a:prstGeom prst="rect">
            <a:avLst/>
          </a:prstGeom>
        </p:spPr>
        <p:txBody>
          <a:bodyPr wrap="square">
            <a:spAutoFit/>
          </a:bodyPr>
          <a:lstStyle/>
          <a:p>
            <a:r>
              <a:rPr lang="zh-TW" altLang="en-US" dirty="0">
                <a:latin typeface="Times New Roman" panose="02020603050405020304" pitchFamily="18" charset="0"/>
              </a:rPr>
              <a:t>所以，先將曲面切成無限多個，無限小的平面。在一小片上電場可視為常數。</a:t>
            </a:r>
          </a:p>
        </p:txBody>
      </p:sp>
    </p:spTree>
    <p:extLst>
      <p:ext uri="{BB962C8B-B14F-4D97-AF65-F5344CB8AC3E}">
        <p14:creationId xmlns:p14="http://schemas.microsoft.com/office/powerpoint/2010/main" val="37333040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10"/>
          <p:cNvSpPr txBox="1">
            <a:spLocks noChangeArrowheads="1"/>
          </p:cNvSpPr>
          <p:nvPr/>
        </p:nvSpPr>
        <p:spPr bwMode="auto">
          <a:xfrm>
            <a:off x="799124" y="469915"/>
            <a:ext cx="6413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如果小平面與電場垂直，計算電力線的數目並不難！</a:t>
            </a:r>
          </a:p>
        </p:txBody>
      </p:sp>
      <p:sp>
        <p:nvSpPr>
          <p:cNvPr id="1030" name="Text Box 11"/>
          <p:cNvSpPr txBox="1">
            <a:spLocks noChangeArrowheads="1"/>
          </p:cNvSpPr>
          <p:nvPr/>
        </p:nvSpPr>
        <p:spPr bwMode="auto">
          <a:xfrm>
            <a:off x="1809215" y="558495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通過此平面的電力線數目：</a:t>
            </a:r>
          </a:p>
        </p:txBody>
      </p:sp>
      <p:pic>
        <p:nvPicPr>
          <p:cNvPr id="4101"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5715000" y="1985340"/>
            <a:ext cx="25050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5"/>
          <p:cNvSpPr txBox="1">
            <a:spLocks noChangeArrowheads="1"/>
          </p:cNvSpPr>
          <p:nvPr/>
        </p:nvSpPr>
        <p:spPr bwMode="auto">
          <a:xfrm>
            <a:off x="2341068" y="3802941"/>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rPr>
              <a:t>2. </a:t>
            </a:r>
            <a:r>
              <a:rPr lang="zh-TW" altLang="en-US" dirty="0">
                <a:latin typeface="Times New Roman" panose="02020603050405020304" pitchFamily="18" charset="0"/>
              </a:rPr>
              <a:t>電場強度與當地電力線的密度成正比！</a:t>
            </a:r>
          </a:p>
        </p:txBody>
      </p:sp>
      <p:sp>
        <p:nvSpPr>
          <p:cNvPr id="4103" name="Oval 12"/>
          <p:cNvSpPr>
            <a:spLocks noChangeArrowheads="1"/>
          </p:cNvSpPr>
          <p:nvPr/>
        </p:nvSpPr>
        <p:spPr bwMode="auto">
          <a:xfrm>
            <a:off x="5186365" y="3780309"/>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pic>
        <p:nvPicPr>
          <p:cNvPr id="1036" name="Picture 13" descr="D:\Dropbox\Documents\課程\YoungTextBook\Images\Chapter22\A_Images\A_Figures_and_Photos\22_06_FigureA.jpg"/>
          <p:cNvPicPr>
            <a:picLocks noChangeAspect="1" noChangeArrowheads="1"/>
          </p:cNvPicPr>
          <p:nvPr/>
        </p:nvPicPr>
        <p:blipFill>
          <a:blip r:embed="rId3">
            <a:extLst>
              <a:ext uri="{28A0092B-C50C-407E-A947-70E740481C1C}">
                <a14:useLocalDpi xmlns:a14="http://schemas.microsoft.com/office/drawing/2010/main" val="0"/>
              </a:ext>
            </a:extLst>
          </a:blip>
          <a:srcRect t="22868" b="5981"/>
          <a:stretch>
            <a:fillRect/>
          </a:stretch>
        </p:blipFill>
        <p:spPr bwMode="auto">
          <a:xfrm>
            <a:off x="1947595" y="988325"/>
            <a:ext cx="260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1879946" y="4848852"/>
                <a:ext cx="877420" cy="60907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𝑁</m:t>
                          </m:r>
                        </m:num>
                        <m:den>
                          <m:r>
                            <a:rPr lang="en-US" altLang="zh-TW" b="0" i="1" smtClean="0">
                              <a:latin typeface="Cambria Math"/>
                            </a:rPr>
                            <m:t>𝐴</m:t>
                          </m:r>
                        </m:den>
                      </m:f>
                    </m:oMath>
                  </m:oMathPara>
                </a14:m>
                <a:endParaRPr lang="zh-TW" altLang="en-US" dirty="0">
                  <a:latin typeface="Times New Roman" panose="02020603050405020304"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1879946" y="4848852"/>
                <a:ext cx="877420" cy="609077"/>
              </a:xfrm>
              <a:prstGeom prst="rect">
                <a:avLst/>
              </a:prstGeom>
              <a:blipFill>
                <a:blip r:embed="rId4"/>
                <a:stretch>
                  <a:fillRect b="-40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652965" y="5585511"/>
                <a:ext cx="1016497"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𝐸𝐴</m:t>
                      </m:r>
                    </m:oMath>
                  </m:oMathPara>
                </a14:m>
                <a:endParaRPr lang="zh-TW" altLang="en-US"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4652965" y="5585511"/>
                <a:ext cx="1016497"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881169" y="1718010"/>
                <a:ext cx="676275"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r>
                        <a:rPr lang="en-US" altLang="zh-TW" sz="1400" b="0" i="1" smtClean="0">
                          <a:latin typeface="Cambria Math"/>
                        </a:rPr>
                        <m:t>=0</m:t>
                      </m:r>
                    </m:oMath>
                  </m:oMathPara>
                </a14:m>
                <a:endParaRPr lang="zh-TW" altLang="en-US" sz="1400" dirty="0">
                  <a:latin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3881169" y="1718010"/>
                <a:ext cx="676275" cy="215444"/>
              </a:xfrm>
              <a:prstGeom prst="rect">
                <a:avLst/>
              </a:prstGeom>
              <a:blipFill>
                <a:blip r:embed="rId6"/>
                <a:stretch>
                  <a:fillRect b="-11111"/>
                </a:stretch>
              </a:blipFill>
            </p:spPr>
            <p:txBody>
              <a:bodyPr/>
              <a:lstStyle/>
              <a:p>
                <a:r>
                  <a:rPr lang="en-US">
                    <a:noFill/>
                  </a:rPr>
                  <a:t> </a:t>
                </a:r>
              </a:p>
            </p:txBody>
          </p:sp>
        </mc:Fallback>
      </mc:AlternateContent>
      <p:sp>
        <p:nvSpPr>
          <p:cNvPr id="14" name="Text Box 11">
            <a:extLst>
              <a:ext uri="{FF2B5EF4-FFF2-40B4-BE49-F238E27FC236}">
                <a16:creationId xmlns:a16="http://schemas.microsoft.com/office/drawing/2014/main" id="{2392BA09-A777-0C4E-BDE1-F4A20CC212D5}"/>
              </a:ext>
            </a:extLst>
          </p:cNvPr>
          <p:cNvSpPr txBox="1">
            <a:spLocks noChangeArrowheads="1"/>
          </p:cNvSpPr>
          <p:nvPr/>
        </p:nvSpPr>
        <p:spPr bwMode="auto">
          <a:xfrm>
            <a:off x="652465" y="4330442"/>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電力線密度定義為通過當地一</a:t>
            </a:r>
            <a:r>
              <a:rPr lang="zh-TW" altLang="en-US" dirty="0">
                <a:solidFill>
                  <a:srgbClr val="FF0000"/>
                </a:solidFill>
                <a:latin typeface="Times New Roman" panose="02020603050405020304" pitchFamily="18" charset="0"/>
              </a:rPr>
              <a:t>垂直於電場的單位面積平面</a:t>
            </a:r>
            <a:r>
              <a:rPr lang="zh-TW" altLang="en-US" dirty="0">
                <a:latin typeface="Times New Roman" panose="02020603050405020304" pitchFamily="18" charset="0"/>
              </a:rPr>
              <a:t>的電力線數目。</a:t>
            </a:r>
          </a:p>
        </p:txBody>
      </p:sp>
    </p:spTree>
    <p:extLst>
      <p:ext uri="{BB962C8B-B14F-4D97-AF65-F5344CB8AC3E}">
        <p14:creationId xmlns:p14="http://schemas.microsoft.com/office/powerpoint/2010/main" val="24225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 calcmode="lin" valueType="num">
                                      <p:cBhvr additive="base">
                                        <p:cTn id="15" dur="500" fill="hold"/>
                                        <p:tgtEl>
                                          <p:spTgt spid="4103"/>
                                        </p:tgtEl>
                                        <p:attrNameLst>
                                          <p:attrName>ppt_x</p:attrName>
                                        </p:attrNameLst>
                                      </p:cBhvr>
                                      <p:tavLst>
                                        <p:tav tm="0">
                                          <p:val>
                                            <p:strVal val="#ppt_x"/>
                                          </p:val>
                                        </p:tav>
                                        <p:tav tm="100000">
                                          <p:val>
                                            <p:strVal val="#ppt_x"/>
                                          </p:val>
                                        </p:tav>
                                      </p:tavLst>
                                    </p:anim>
                                    <p:anim calcmode="lin" valueType="num">
                                      <p:cBhvr additive="base">
                                        <p:cTn id="16" dur="500" fill="hold"/>
                                        <p:tgtEl>
                                          <p:spTgt spid="4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4102" grpId="0"/>
      <p:bldP spid="4103" grpId="0" animBg="1"/>
      <p:bldP spid="2" grpId="0" animBg="1"/>
      <p:bldP spid="13" grpId="0" animBg="1"/>
      <p:bldP spid="1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4" descr="fig24"/>
          <p:cNvPicPr>
            <a:picLocks noChangeAspect="1" noChangeArrowheads="1"/>
          </p:cNvPicPr>
          <p:nvPr/>
        </p:nvPicPr>
        <p:blipFill>
          <a:blip r:embed="rId2">
            <a:extLst>
              <a:ext uri="{28A0092B-C50C-407E-A947-70E740481C1C}">
                <a14:useLocalDpi xmlns:a14="http://schemas.microsoft.com/office/drawing/2010/main" val="0"/>
              </a:ext>
            </a:extLst>
          </a:blip>
          <a:srcRect t="45651" b="21739"/>
          <a:stretch>
            <a:fillRect/>
          </a:stretch>
        </p:blipFill>
        <p:spPr bwMode="auto">
          <a:xfrm>
            <a:off x="4038600" y="2780498"/>
            <a:ext cx="3681706" cy="146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197077" y="1407439"/>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若小平面與電場不垂直：</a:t>
            </a:r>
          </a:p>
        </p:txBody>
      </p:sp>
      <mc:AlternateContent xmlns:mc="http://schemas.openxmlformats.org/markup-compatibility/2006" xmlns:a14="http://schemas.microsoft.com/office/drawing/2010/main">
        <mc:Choice Requires="a14">
          <p:sp>
            <p:nvSpPr>
              <p:cNvPr id="13" name="文字方塊 12"/>
              <p:cNvSpPr txBox="1">
                <a:spLocks noChangeArrowheads="1"/>
              </p:cNvSpPr>
              <p:nvPr/>
            </p:nvSpPr>
            <p:spPr bwMode="auto">
              <a:xfrm>
                <a:off x="1142577" y="4435346"/>
                <a:ext cx="54647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可以將小平面</a:t>
                </a:r>
                <a14:m>
                  <m:oMath xmlns:m="http://schemas.openxmlformats.org/officeDocument/2006/math">
                    <m:r>
                      <a:rPr lang="en-US" altLang="zh-TW" b="0" i="1" smtClean="0">
                        <a:latin typeface="Cambria Math"/>
                      </a:rPr>
                      <m:t>𝐴</m:t>
                    </m:r>
                  </m:oMath>
                </a14:m>
                <a:r>
                  <a:rPr lang="zh-TW" altLang="en-US" dirty="0">
                    <a:latin typeface="Times New Roman" panose="02020603050405020304" pitchFamily="18" charset="0"/>
                  </a:rPr>
                  <a:t>投影於電場的垂直方向：</a:t>
                </a:r>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42577" y="4435346"/>
                <a:ext cx="5464700" cy="369332"/>
              </a:xfrm>
              <a:prstGeom prst="rect">
                <a:avLst/>
              </a:prstGeom>
              <a:blipFill>
                <a:blip r:embed="rId3"/>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a:spLocks noChangeArrowheads="1"/>
              </p:cNvSpPr>
              <p:nvPr/>
            </p:nvSpPr>
            <p:spPr bwMode="auto">
              <a:xfrm>
                <a:off x="1142576" y="4892546"/>
                <a:ext cx="54647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通過小平面</a:t>
                </a:r>
                <a14:m>
                  <m:oMath xmlns:m="http://schemas.openxmlformats.org/officeDocument/2006/math">
                    <m:r>
                      <a:rPr lang="en-US" altLang="zh-TW" i="1">
                        <a:latin typeface="Cambria Math"/>
                      </a:rPr>
                      <m:t>𝐴</m:t>
                    </m:r>
                  </m:oMath>
                </a14:m>
                <a:r>
                  <a:rPr lang="zh-TW" altLang="en-US" dirty="0">
                    <a:latin typeface="Times New Roman" panose="02020603050405020304" pitchFamily="18" charset="0"/>
                  </a:rPr>
                  <a:t>的電力線必通過其投影平面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oMath>
                </a14:m>
                <a:endParaRPr lang="zh-TW" altLang="en-US" dirty="0">
                  <a:latin typeface="Times New Roman" panose="02020603050405020304"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142576" y="4892546"/>
                <a:ext cx="5464701" cy="369332"/>
              </a:xfrm>
              <a:prstGeom prst="rect">
                <a:avLst/>
              </a:prstGeom>
              <a:blipFill>
                <a:blip r:embed="rId4"/>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127" name="Picture 17" descr="D:\Dropbox\Documents\課程\YoungTextBook\Images\Chapter22\A_Images\A_Figures_and_Photos\22_06_FigureB.jpg"/>
          <p:cNvPicPr>
            <a:picLocks noChangeAspect="1" noChangeArrowheads="1"/>
          </p:cNvPicPr>
          <p:nvPr/>
        </p:nvPicPr>
        <p:blipFill rotWithShape="1">
          <a:blip r:embed="rId5">
            <a:extLst>
              <a:ext uri="{28A0092B-C50C-407E-A947-70E740481C1C}">
                <a14:useLocalDpi xmlns:a14="http://schemas.microsoft.com/office/drawing/2010/main" val="0"/>
              </a:ext>
            </a:extLst>
          </a:blip>
          <a:srcRect t="25036" b="6245"/>
          <a:stretch/>
        </p:blipFill>
        <p:spPr bwMode="auto">
          <a:xfrm>
            <a:off x="1197077" y="196283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1142577" y="5349746"/>
                <a:ext cx="66146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而通過此</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𝐴</m:t>
                        </m:r>
                      </m:e>
                      <m:sub>
                        <m:r>
                          <a:rPr lang="en-US" altLang="zh-TW" i="1" smtClean="0">
                            <a:latin typeface="Cambria Math"/>
                            <a:ea typeface="Cambria Math"/>
                          </a:rPr>
                          <m:t>⊥</m:t>
                        </m:r>
                      </m:sub>
                    </m:sSub>
                  </m:oMath>
                </a14:m>
                <a:r>
                  <a:rPr lang="zh-TW" altLang="en-US" dirty="0">
                    <a:latin typeface="Times New Roman" panose="02020603050405020304" pitchFamily="18" charset="0"/>
                  </a:rPr>
                  <a:t>的電力線數目就可以用前一頁的辦法算：</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142577" y="5349746"/>
                <a:ext cx="6614652" cy="369332"/>
              </a:xfrm>
              <a:prstGeom prst="rect">
                <a:avLst/>
              </a:prstGeom>
              <a:blipFill>
                <a:blip r:embed="rId6"/>
                <a:stretch>
                  <a:fillRect l="-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a:spLocks noChangeArrowheads="1"/>
              </p:cNvSpPr>
              <p:nvPr/>
            </p:nvSpPr>
            <p:spPr bwMode="auto">
              <a:xfrm>
                <a:off x="3900948" y="5797522"/>
                <a:ext cx="43434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此值也就是通過該小平面</a:t>
                </a:r>
                <a14:m>
                  <m:oMath xmlns:m="http://schemas.openxmlformats.org/officeDocument/2006/math">
                    <m:r>
                      <a:rPr lang="en-US" altLang="zh-TW" i="1">
                        <a:latin typeface="Cambria Math"/>
                      </a:rPr>
                      <m:t>𝐴</m:t>
                    </m:r>
                  </m:oMath>
                </a14:m>
                <a:r>
                  <a:rPr lang="zh-TW" altLang="en-US" dirty="0">
                    <a:latin typeface="Times New Roman" panose="02020603050405020304" pitchFamily="18" charset="0"/>
                  </a:rPr>
                  <a:t>的電力線數目。</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3900948" y="5797522"/>
                <a:ext cx="4343400" cy="369888"/>
              </a:xfrm>
              <a:prstGeom prst="rect">
                <a:avLst/>
              </a:prstGeom>
              <a:blipFill>
                <a:blip r:embed="rId7"/>
                <a:stretch>
                  <a:fillRect l="-1170" t="-6667" r="-6725"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103878" y="310583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latin typeface="Times New Roman" panose="02020603050405020304"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3103878" y="3105834"/>
                <a:ext cx="163249" cy="215444"/>
              </a:xfrm>
              <a:prstGeom prst="rect">
                <a:avLst/>
              </a:prstGeom>
              <a:blipFill>
                <a:blip r:embed="rId8"/>
                <a:stretch>
                  <a:fillRect l="-21429" r="-14286"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97077" y="5806946"/>
                <a:ext cx="26105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latin typeface="Times New Roman" panose="02020603050405020304"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1197077" y="5806946"/>
                <a:ext cx="261058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35278" y="321355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latin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2035278" y="3213556"/>
                <a:ext cx="163249" cy="215444"/>
              </a:xfrm>
              <a:prstGeom prst="rect">
                <a:avLst/>
              </a:prstGeom>
              <a:blipFill>
                <a:blip r:embed="rId10"/>
                <a:stretch>
                  <a:fillRect l="-21429" r="-14286" b="-10526"/>
                </a:stretch>
              </a:blipFill>
            </p:spPr>
            <p:txBody>
              <a:bodyPr/>
              <a:lstStyle/>
              <a:p>
                <a:r>
                  <a:rPr lang="en-US">
                    <a:noFill/>
                  </a:rPr>
                  <a:t> </a:t>
                </a:r>
              </a:p>
            </p:txBody>
          </p:sp>
        </mc:Fallback>
      </mc:AlternateContent>
      <p:pic>
        <p:nvPicPr>
          <p:cNvPr id="12" name="Picture 1" descr="24_23_Figure.jpg">
            <a:extLst>
              <a:ext uri="{FF2B5EF4-FFF2-40B4-BE49-F238E27FC236}">
                <a16:creationId xmlns:a16="http://schemas.microsoft.com/office/drawing/2014/main" id="{614CB928-600B-50D1-7702-473C6EAA8D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85"/>
          <a:stretch/>
        </p:blipFill>
        <p:spPr>
          <a:xfrm>
            <a:off x="5311771" y="344464"/>
            <a:ext cx="2408535" cy="1932861"/>
          </a:xfrm>
          <a:prstGeom prst="rect">
            <a:avLst/>
          </a:prstGeom>
        </p:spPr>
      </p:pic>
    </p:spTree>
    <p:extLst>
      <p:ext uri="{BB962C8B-B14F-4D97-AF65-F5344CB8AC3E}">
        <p14:creationId xmlns:p14="http://schemas.microsoft.com/office/powerpoint/2010/main" val="965490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10" grpId="0"/>
      <p:bldP spid="1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7" name="Text Box 10"/>
              <p:cNvSpPr txBox="1">
                <a:spLocks noChangeArrowheads="1"/>
              </p:cNvSpPr>
              <p:nvPr/>
            </p:nvSpPr>
            <p:spPr bwMode="auto">
              <a:xfrm>
                <a:off x="1257065" y="5386241"/>
                <a:ext cx="6934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 xmlns:m="http://schemas.openxmlformats.org/officeDocument/2006/math">
                    <m:sSub>
                      <m:sSubPr>
                        <m:ctrlPr>
                          <a:rPr lang="en-US" altLang="zh-TW" i="1" smtClean="0">
                            <a:solidFill>
                              <a:srgbClr val="FF0000"/>
                            </a:solidFill>
                            <a:latin typeface="Cambria Math" panose="02040503050406030204" pitchFamily="18" charset="0"/>
                          </a:rPr>
                        </m:ctrlPr>
                      </m:sSubPr>
                      <m:e>
                        <m:r>
                          <m:rPr>
                            <m:sty m:val="p"/>
                          </m:rPr>
                          <a:rPr lang="el-GR" altLang="zh-TW" i="1" smtClean="0">
                            <a:solidFill>
                              <a:srgbClr val="FF0000"/>
                            </a:solidFill>
                            <a:latin typeface="Cambria Math"/>
                            <a:ea typeface="Cambria Math"/>
                          </a:rPr>
                          <m:t>Φ</m:t>
                        </m:r>
                      </m:e>
                      <m:sub>
                        <m:r>
                          <a:rPr lang="en-US" altLang="zh-TW" b="0" i="1" smtClean="0">
                            <a:solidFill>
                              <a:srgbClr val="FF0000"/>
                            </a:solidFill>
                            <a:latin typeface="Cambria Math"/>
                          </a:rPr>
                          <m:t>𝐸</m:t>
                        </m:r>
                      </m:sub>
                    </m:sSub>
                  </m:oMath>
                </a14:m>
                <a:r>
                  <a:rPr lang="zh-TW" altLang="en-US" dirty="0">
                    <a:solidFill>
                      <a:srgbClr val="FF0000"/>
                    </a:solidFill>
                    <a:latin typeface="Times New Roman" panose="02020603050405020304" pitchFamily="18" charset="0"/>
                  </a:rPr>
                  <a:t>電場通量 </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latin typeface="Times New Roman" panose="02020603050405020304" pitchFamily="18" charset="0"/>
                  </a:rPr>
                  <a:t>，順著</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latin typeface="Times New Roman" panose="02020603050405020304" pitchFamily="18" charset="0"/>
                  </a:rPr>
                  <a:t>的方向通過平面的電力線數目。</a:t>
                </a:r>
              </a:p>
            </p:txBody>
          </p:sp>
        </mc:Choice>
        <mc:Fallback xmlns="">
          <p:sp>
            <p:nvSpPr>
              <p:cNvPr id="2057" name="Text Box 10"/>
              <p:cNvSpPr txBox="1">
                <a:spLocks noRot="1" noChangeAspect="1" noMove="1" noResize="1" noEditPoints="1" noAdjustHandles="1" noChangeArrowheads="1" noChangeShapeType="1" noTextEdit="1"/>
              </p:cNvSpPr>
              <p:nvPr/>
            </p:nvSpPr>
            <p:spPr bwMode="auto">
              <a:xfrm>
                <a:off x="1257065" y="5386241"/>
                <a:ext cx="6934200" cy="404791"/>
              </a:xfrm>
              <a:prstGeom prst="rect">
                <a:avLst/>
              </a:prstGeom>
              <a:blipFill>
                <a:blip r:embed="rId2"/>
                <a:stretch>
                  <a:fillRect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8" name="文字方塊 9"/>
              <p:cNvSpPr txBox="1">
                <a:spLocks noChangeArrowheads="1"/>
              </p:cNvSpPr>
              <p:nvPr/>
            </p:nvSpPr>
            <p:spPr bwMode="auto">
              <a:xfrm>
                <a:off x="1219200" y="3849887"/>
                <a:ext cx="7315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定義面積向量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latin typeface="Times New Roman" panose="02020603050405020304" pitchFamily="18" charset="0"/>
                  </a:rPr>
                  <a:t>：大小就是此平面的面積，方向是垂直於平面的方向。</a:t>
                </a:r>
              </a:p>
            </p:txBody>
          </p:sp>
        </mc:Choice>
        <mc:Fallback xmlns="">
          <p:sp>
            <p:nvSpPr>
              <p:cNvPr id="2058" name="文字方塊 9"/>
              <p:cNvSpPr txBox="1">
                <a:spLocks noRot="1" noChangeAspect="1" noMove="1" noResize="1" noEditPoints="1" noAdjustHandles="1" noChangeArrowheads="1" noChangeShapeType="1" noTextEdit="1"/>
              </p:cNvSpPr>
              <p:nvPr/>
            </p:nvSpPr>
            <p:spPr bwMode="auto">
              <a:xfrm>
                <a:off x="1219200" y="3849887"/>
                <a:ext cx="7315200" cy="404791"/>
              </a:xfrm>
              <a:prstGeom prst="rect">
                <a:avLst/>
              </a:prstGeom>
              <a:blipFill>
                <a:blip r:embed="rId3"/>
                <a:stretch>
                  <a:fillRect l="-694"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059" name="Picture 11" descr="D:\Users\Vincent\Downloads\Data\Knight\Media\Chapter28\Images\28_13Figurea-F.jpg"/>
          <p:cNvPicPr>
            <a:picLocks noChangeAspect="1" noChangeArrowheads="1"/>
          </p:cNvPicPr>
          <p:nvPr/>
        </p:nvPicPr>
        <p:blipFill rotWithShape="1">
          <a:blip r:embed="rId4">
            <a:extLst>
              <a:ext uri="{28A0092B-C50C-407E-A947-70E740481C1C}">
                <a14:useLocalDpi xmlns:a14="http://schemas.microsoft.com/office/drawing/2010/main" val="0"/>
              </a:ext>
            </a:extLst>
          </a:blip>
          <a:srcRect l="18015" b="4108"/>
          <a:stretch/>
        </p:blipFill>
        <p:spPr bwMode="auto">
          <a:xfrm>
            <a:off x="5894201" y="2414609"/>
            <a:ext cx="2454275" cy="13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894201" y="2506684"/>
            <a:ext cx="64155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字方塊 9"/>
              <p:cNvSpPr txBox="1">
                <a:spLocks noChangeArrowheads="1"/>
              </p:cNvSpPr>
              <p:nvPr/>
            </p:nvSpPr>
            <p:spPr bwMode="auto">
              <a:xfrm>
                <a:off x="1219200" y="4326752"/>
                <a:ext cx="6248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如此定義後，角度</a:t>
                </a:r>
                <a14:m>
                  <m:oMath xmlns:m="http://schemas.openxmlformats.org/officeDocument/2006/math">
                    <m:r>
                      <a:rPr lang="zh-TW" altLang="en-US" b="0" i="1" smtClean="0">
                        <a:latin typeface="Cambria Math"/>
                      </a:rPr>
                      <m:t>𝜃</m:t>
                    </m:r>
                  </m:oMath>
                </a14:m>
                <a:r>
                  <a:rPr lang="zh-TW" altLang="en-US" dirty="0">
                    <a:latin typeface="Times New Roman" panose="02020603050405020304" pitchFamily="18" charset="0"/>
                  </a:rPr>
                  <a:t>就是向量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latin typeface="Times New Roman" panose="02020603050405020304" pitchFamily="18" charset="0"/>
                  </a:rPr>
                  <a:t>與電場</a:t>
                </a:r>
                <a14:m>
                  <m:oMath xmlns:m="http://schemas.openxmlformats.org/officeDocument/2006/math">
                    <m:acc>
                      <m:accPr>
                        <m:chr m:val="⃗"/>
                        <m:ctrlPr>
                          <a:rPr lang="zh-TW" altLang="en-US" i="1">
                            <a:latin typeface="Cambria Math" panose="02040503050406030204" pitchFamily="18" charset="0"/>
                          </a:rPr>
                        </m:ctrlPr>
                      </m:accPr>
                      <m:e>
                        <m:r>
                          <a:rPr lang="en-US" altLang="zh-TW" b="0" i="1" smtClean="0">
                            <a:latin typeface="Cambria Math"/>
                          </a:rPr>
                          <m:t>𝐸</m:t>
                        </m:r>
                      </m:e>
                    </m:acc>
                  </m:oMath>
                </a14:m>
                <a:r>
                  <a:rPr lang="zh-TW" altLang="en-US" dirty="0">
                    <a:latin typeface="Times New Roman" panose="02020603050405020304" pitchFamily="18" charset="0"/>
                  </a:rPr>
                  <a:t>之間的夾角。</a:t>
                </a:r>
              </a:p>
            </p:txBody>
          </p:sp>
        </mc:Choice>
        <mc:Fallback xmlns="">
          <p:sp>
            <p:nvSpPr>
              <p:cNvPr id="9" name="文字方塊 9"/>
              <p:cNvSpPr txBox="1">
                <a:spLocks noRot="1" noChangeAspect="1" noMove="1" noResize="1" noEditPoints="1" noAdjustHandles="1" noChangeArrowheads="1" noChangeShapeType="1" noTextEdit="1"/>
              </p:cNvSpPr>
              <p:nvPr/>
            </p:nvSpPr>
            <p:spPr bwMode="auto">
              <a:xfrm>
                <a:off x="1219200" y="4326752"/>
                <a:ext cx="6248400" cy="404791"/>
              </a:xfrm>
              <a:prstGeom prst="rect">
                <a:avLst/>
              </a:prstGeom>
              <a:blipFill>
                <a:blip r:embed="rId5"/>
                <a:stretch>
                  <a:fillRect l="-813"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文字方塊 1"/>
          <p:cNvSpPr txBox="1"/>
          <p:nvPr/>
        </p:nvSpPr>
        <p:spPr>
          <a:xfrm>
            <a:off x="1257065" y="3390965"/>
            <a:ext cx="4191000" cy="369332"/>
          </a:xfrm>
          <a:prstGeom prst="rect">
            <a:avLst/>
          </a:prstGeom>
          <a:noFill/>
        </p:spPr>
        <p:txBody>
          <a:bodyPr wrap="square" rtlCol="0">
            <a:spAutoFit/>
          </a:bodyPr>
          <a:lstStyle/>
          <a:p>
            <a:r>
              <a:rPr lang="zh-TW" altLang="en-US" dirty="0">
                <a:latin typeface="Times New Roman" panose="02020603050405020304" pitchFamily="18" charset="0"/>
              </a:rPr>
              <a:t>這個結果可以更聰明地以向量表示！</a:t>
            </a:r>
          </a:p>
        </p:txBody>
      </p:sp>
      <mc:AlternateContent xmlns:mc="http://schemas.openxmlformats.org/markup-compatibility/2006" xmlns:a14="http://schemas.microsoft.com/office/drawing/2010/main">
        <mc:Choice Requires="a14">
          <p:sp>
            <p:nvSpPr>
              <p:cNvPr id="12" name="文字方塊 11"/>
              <p:cNvSpPr txBox="1"/>
              <p:nvPr/>
            </p:nvSpPr>
            <p:spPr>
              <a:xfrm>
                <a:off x="1366777" y="2929761"/>
                <a:ext cx="172156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latin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1366777" y="2929761"/>
                <a:ext cx="172156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257065" y="4876800"/>
                <a:ext cx="316266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oMath>
                  </m:oMathPara>
                </a14:m>
                <a:endParaRPr lang="zh-TW" altLang="en-US"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1257065" y="4876800"/>
                <a:ext cx="3162661" cy="404791"/>
              </a:xfrm>
              <a:prstGeom prst="rect">
                <a:avLst/>
              </a:prstGeom>
              <a:blipFill>
                <a:blip r:embed="rId7"/>
                <a:stretch>
                  <a:fillRect t="-15625"/>
                </a:stretch>
              </a:blipFill>
            </p:spPr>
            <p:txBody>
              <a:bodyPr/>
              <a:lstStyle/>
              <a:p>
                <a:r>
                  <a:rPr lang="en-US">
                    <a:noFill/>
                  </a:rPr>
                  <a:t> </a:t>
                </a:r>
              </a:p>
            </p:txBody>
          </p:sp>
        </mc:Fallback>
      </mc:AlternateContent>
      <p:pic>
        <p:nvPicPr>
          <p:cNvPr id="14" name="Picture 17" descr="D:\Dropbox\Documents\課程\YoungTextBook\Images\Chapter22\A_Images\A_Figures_and_Photos\22_06_FigureB.jpg"/>
          <p:cNvPicPr>
            <a:picLocks noChangeAspect="1" noChangeArrowheads="1"/>
          </p:cNvPicPr>
          <p:nvPr/>
        </p:nvPicPr>
        <p:blipFill rotWithShape="1">
          <a:blip r:embed="rId8">
            <a:extLst>
              <a:ext uri="{28A0092B-C50C-407E-A947-70E740481C1C}">
                <a14:useLocalDpi xmlns:a14="http://schemas.microsoft.com/office/drawing/2010/main" val="0"/>
              </a:ext>
            </a:extLst>
          </a:blip>
          <a:srcRect t="25036" b="6245"/>
          <a:stretch/>
        </p:blipFill>
        <p:spPr bwMode="auto">
          <a:xfrm>
            <a:off x="1214377" y="43449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文字方塊 14"/>
              <p:cNvSpPr txBox="1"/>
              <p:nvPr/>
            </p:nvSpPr>
            <p:spPr>
              <a:xfrm>
                <a:off x="3121178" y="157749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latin typeface="Times New Roman" panose="02020603050405020304"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3121178" y="1577494"/>
                <a:ext cx="163249" cy="215444"/>
              </a:xfrm>
              <a:prstGeom prst="rect">
                <a:avLst/>
              </a:prstGeom>
              <a:blipFill>
                <a:blip r:embed="rId9"/>
                <a:stretch>
                  <a:fillRect l="-21429" r="-21429"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52578" y="168521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latin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2052578" y="1685216"/>
                <a:ext cx="163249" cy="215444"/>
              </a:xfrm>
              <a:prstGeom prst="rect">
                <a:avLst/>
              </a:prstGeom>
              <a:blipFill>
                <a:blip r:embed="rId10"/>
                <a:stretch>
                  <a:fillRect l="-21429" r="-21429" b="-16667"/>
                </a:stretch>
              </a:blipFill>
            </p:spPr>
            <p:txBody>
              <a:bodyPr/>
              <a:lstStyle/>
              <a:p>
                <a:r>
                  <a:rPr lang="en-US">
                    <a:noFill/>
                  </a:rPr>
                  <a:t> </a:t>
                </a:r>
              </a:p>
            </p:txBody>
          </p:sp>
        </mc:Fallback>
      </mc:AlternateContent>
    </p:spTree>
    <p:extLst>
      <p:ext uri="{BB962C8B-B14F-4D97-AF65-F5344CB8AC3E}">
        <p14:creationId xmlns:p14="http://schemas.microsoft.com/office/powerpoint/2010/main" val="228566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ppt_x"/>
                                          </p:val>
                                        </p:tav>
                                        <p:tav tm="100000">
                                          <p:val>
                                            <p:strVal val="#ppt_x"/>
                                          </p:val>
                                        </p:tav>
                                      </p:tavLst>
                                    </p:anim>
                                    <p:anim calcmode="lin" valueType="num">
                                      <p:cBhvr additive="base">
                                        <p:cTn id="12" dur="500" fill="hold"/>
                                        <p:tgtEl>
                                          <p:spTgt spid="20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9"/>
                                        </p:tgtEl>
                                        <p:attrNameLst>
                                          <p:attrName>style.visibility</p:attrName>
                                        </p:attrNameLst>
                                      </p:cBhvr>
                                      <p:to>
                                        <p:strVal val="visible"/>
                                      </p:to>
                                    </p:set>
                                    <p:anim calcmode="lin" valueType="num">
                                      <p:cBhvr additive="base">
                                        <p:cTn id="23" dur="500" fill="hold"/>
                                        <p:tgtEl>
                                          <p:spTgt spid="2059"/>
                                        </p:tgtEl>
                                        <p:attrNameLst>
                                          <p:attrName>ppt_x</p:attrName>
                                        </p:attrNameLst>
                                      </p:cBhvr>
                                      <p:tavLst>
                                        <p:tav tm="0">
                                          <p:val>
                                            <p:strVal val="#ppt_x"/>
                                          </p:val>
                                        </p:tav>
                                        <p:tav tm="100000">
                                          <p:val>
                                            <p:strVal val="#ppt_x"/>
                                          </p:val>
                                        </p:tav>
                                      </p:tavLst>
                                    </p:anim>
                                    <p:anim calcmode="lin" valueType="num">
                                      <p:cBhvr additive="base">
                                        <p:cTn id="24" dur="500" fill="hold"/>
                                        <p:tgtEl>
                                          <p:spTgt spid="20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P spid="2058" grpId="0"/>
      <p:bldP spid="3" grpId="0" animBg="1"/>
      <p:bldP spid="9" grpId="0"/>
      <p:bldP spid="1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r="-882" b="31915"/>
          <a:stretch>
            <a:fillRect/>
          </a:stretch>
        </p:blipFill>
        <p:spPr bwMode="auto">
          <a:xfrm>
            <a:off x="1752600" y="2259796"/>
            <a:ext cx="32448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195" name="Text Box 7"/>
              <p:cNvSpPr txBox="1">
                <a:spLocks noChangeArrowheads="1"/>
              </p:cNvSpPr>
              <p:nvPr/>
            </p:nvSpPr>
            <p:spPr bwMode="auto">
              <a:xfrm>
                <a:off x="1752600" y="4876800"/>
                <a:ext cx="5410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若電力線是逆著</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latin typeface="Times New Roman" panose="02020603050405020304" pitchFamily="18" charset="0"/>
                  </a:rPr>
                  <a:t>的方向，則電通量</a:t>
                </a:r>
                <a14:m>
                  <m:oMath xmlns:m="http://schemas.openxmlformats.org/officeDocument/2006/math">
                    <m:sSub>
                      <m:sSubPr>
                        <m:ctrlPr>
                          <a:rPr lang="en-US" altLang="zh-TW" i="1" smtClean="0">
                            <a:solidFill>
                              <a:schemeClr val="tx1"/>
                            </a:solidFill>
                            <a:latin typeface="Cambria Math" panose="02040503050406030204" pitchFamily="18" charset="0"/>
                          </a:rPr>
                        </m:ctrlPr>
                      </m:sSubPr>
                      <m:e>
                        <m:r>
                          <m:rPr>
                            <m:sty m:val="p"/>
                          </m:rPr>
                          <a:rPr lang="el-GR" altLang="zh-TW" i="1">
                            <a:solidFill>
                              <a:schemeClr val="tx1"/>
                            </a:solidFill>
                            <a:latin typeface="Cambria Math"/>
                            <a:ea typeface="Cambria Math"/>
                          </a:rPr>
                          <m:t>Φ</m:t>
                        </m:r>
                      </m:e>
                      <m:sub>
                        <m:r>
                          <a:rPr lang="en-US" altLang="zh-TW" i="1">
                            <a:solidFill>
                              <a:schemeClr val="tx1"/>
                            </a:solidFill>
                            <a:latin typeface="Cambria Math"/>
                          </a:rPr>
                          <m:t>𝐸</m:t>
                        </m:r>
                      </m:sub>
                    </m:sSub>
                  </m:oMath>
                </a14:m>
                <a:r>
                  <a:rPr lang="zh-TW" altLang="en-US" dirty="0">
                    <a:latin typeface="Times New Roman" panose="02020603050405020304" pitchFamily="18" charset="0"/>
                  </a:rPr>
                  <a:t>為負！</a:t>
                </a:r>
              </a:p>
            </p:txBody>
          </p:sp>
        </mc:Choice>
        <mc:Fallback xmlns="">
          <p:sp>
            <p:nvSpPr>
              <p:cNvPr id="8195" name="Text Box 7"/>
              <p:cNvSpPr txBox="1">
                <a:spLocks noRot="1" noChangeAspect="1" noMove="1" noResize="1" noEditPoints="1" noAdjustHandles="1" noChangeArrowheads="1" noChangeShapeType="1" noTextEdit="1"/>
              </p:cNvSpPr>
              <p:nvPr/>
            </p:nvSpPr>
            <p:spPr bwMode="auto">
              <a:xfrm>
                <a:off x="1752600" y="4876800"/>
                <a:ext cx="5410200" cy="404791"/>
              </a:xfrm>
              <a:prstGeom prst="rect">
                <a:avLst/>
              </a:prstGeom>
              <a:blipFill>
                <a:blip r:embed="rId3"/>
                <a:stretch>
                  <a:fillRect l="-1174" t="-156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199" name="文字方塊 6"/>
          <p:cNvSpPr txBox="1">
            <a:spLocks noChangeArrowheads="1"/>
          </p:cNvSpPr>
          <p:nvPr/>
        </p:nvSpPr>
        <p:spPr bwMode="auto">
          <a:xfrm>
            <a:off x="1752600" y="990600"/>
            <a:ext cx="64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奇妙的是，在前述的定義下，電力線數目有可能是負的！</a:t>
            </a:r>
          </a:p>
        </p:txBody>
      </p:sp>
      <mc:AlternateContent xmlns:mc="http://schemas.openxmlformats.org/markup-compatibility/2006" xmlns:a14="http://schemas.microsoft.com/office/drawing/2010/main">
        <mc:Choice Requires="a14">
          <p:sp>
            <p:nvSpPr>
              <p:cNvPr id="3" name="矩形 2"/>
              <p:cNvSpPr/>
              <p:nvPr/>
            </p:nvSpPr>
            <p:spPr>
              <a:xfrm>
                <a:off x="1753137" y="5410200"/>
                <a:ext cx="5683031" cy="369332"/>
              </a:xfrm>
              <a:prstGeom prst="rect">
                <a:avLst/>
              </a:prstGeom>
            </p:spPr>
            <p:txBody>
              <a:bodyPr wrap="none">
                <a:spAutoFit/>
              </a:bodyPr>
              <a:lstStyle/>
              <a:p>
                <a:r>
                  <a:rPr lang="zh-TW" altLang="en-US" dirty="0">
                    <a:latin typeface="Times New Roman" panose="02020603050405020304" pitchFamily="18" charset="0"/>
                  </a:rPr>
                  <a:t>電通量</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𝐸</m:t>
                        </m:r>
                      </m:sub>
                    </m:sSub>
                  </m:oMath>
                </a14:m>
                <a:r>
                  <a:rPr lang="zh-TW" altLang="en-US" dirty="0">
                    <a:latin typeface="Times New Roman" panose="02020603050405020304" pitchFamily="18" charset="0"/>
                  </a:rPr>
                  <a:t>除了電力線數目，還能得出電力線的流向！</a:t>
                </a:r>
              </a:p>
            </p:txBody>
          </p:sp>
        </mc:Choice>
        <mc:Fallback xmlns="">
          <p:sp>
            <p:nvSpPr>
              <p:cNvPr id="3" name="矩形 2"/>
              <p:cNvSpPr>
                <a:spLocks noRot="1" noChangeAspect="1" noMove="1" noResize="1" noEditPoints="1" noAdjustHandles="1" noChangeArrowheads="1" noChangeShapeType="1" noTextEdit="1"/>
              </p:cNvSpPr>
              <p:nvPr/>
            </p:nvSpPr>
            <p:spPr>
              <a:xfrm>
                <a:off x="1753137" y="5410200"/>
                <a:ext cx="5683031" cy="369332"/>
              </a:xfrm>
              <a:prstGeom prst="rect">
                <a:avLst/>
              </a:prstGeom>
              <a:blipFill>
                <a:blip r:embed="rId4"/>
                <a:stretch>
                  <a:fillRect l="-1116"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1842369" y="1497796"/>
                <a:ext cx="261533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latin typeface="Times New Roman" panose="02020603050405020304"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1842369" y="1497796"/>
                <a:ext cx="2615331" cy="404791"/>
              </a:xfrm>
              <a:prstGeom prst="rect">
                <a:avLst/>
              </a:prstGeom>
              <a:blipFill>
                <a:blip r:embed="rId5"/>
                <a:stretch>
                  <a:fillRect t="-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10">
                <a:extLst>
                  <a:ext uri="{FF2B5EF4-FFF2-40B4-BE49-F238E27FC236}">
                    <a16:creationId xmlns:a16="http://schemas.microsoft.com/office/drawing/2014/main" id="{556485F2-5FF9-F845-9507-BFBAE98679FE}"/>
                  </a:ext>
                </a:extLst>
              </p:cNvPr>
              <p:cNvSpPr/>
              <p:nvPr/>
            </p:nvSpPr>
            <p:spPr>
              <a:xfrm>
                <a:off x="1752600" y="496507"/>
                <a:ext cx="5105400" cy="404791"/>
              </a:xfrm>
              <a:prstGeom prst="rect">
                <a:avLst/>
              </a:prstGeom>
            </p:spPr>
            <p:txBody>
              <a:bodyPr wrap="square">
                <a:spAutoFit/>
              </a:bodyPr>
              <a:lstStyle/>
              <a:p>
                <a:r>
                  <a:rPr lang="zh-TW" altLang="en-US" dirty="0">
                    <a:latin typeface="Times New Roman" panose="02020603050405020304" pitchFamily="18" charset="0"/>
                  </a:rPr>
                  <a:t>注意對於一個</a:t>
                </a:r>
                <a14:m>
                  <m:oMath xmlns:m="http://schemas.openxmlformats.org/officeDocument/2006/math">
                    <m:r>
                      <a:rPr lang="zh-TW" altLang="en-US" i="1" smtClean="0">
                        <a:latin typeface="Cambria Math"/>
                      </a:rPr>
                      <m:t>平面</m:t>
                    </m:r>
                    <m:r>
                      <a:rPr lang="zh-TW" altLang="en-US" b="0" i="1" smtClean="0">
                        <a:latin typeface="Cambria Math"/>
                      </a:rPr>
                      <m:t>，</m:t>
                    </m:r>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latin typeface="Times New Roman" panose="02020603050405020304" pitchFamily="18" charset="0"/>
                  </a:rPr>
                  <a:t>的方向有兩個選擇。</a:t>
                </a:r>
                <a:endParaRPr lang="en-US" altLang="zh-TW" dirty="0">
                  <a:latin typeface="Times New Roman" panose="02020603050405020304" pitchFamily="18" charset="0"/>
                </a:endParaRPr>
              </a:p>
            </p:txBody>
          </p:sp>
        </mc:Choice>
        <mc:Fallback xmlns="">
          <p:sp>
            <p:nvSpPr>
              <p:cNvPr id="8" name="矩形 10">
                <a:extLst>
                  <a:ext uri="{FF2B5EF4-FFF2-40B4-BE49-F238E27FC236}">
                    <a16:creationId xmlns:a16="http://schemas.microsoft.com/office/drawing/2014/main" id="{556485F2-5FF9-F845-9507-BFBAE98679FE}"/>
                  </a:ext>
                </a:extLst>
              </p:cNvPr>
              <p:cNvSpPr>
                <a:spLocks noRot="1" noChangeAspect="1" noMove="1" noResize="1" noEditPoints="1" noAdjustHandles="1" noChangeArrowheads="1" noChangeShapeType="1" noTextEdit="1"/>
              </p:cNvSpPr>
              <p:nvPr/>
            </p:nvSpPr>
            <p:spPr>
              <a:xfrm>
                <a:off x="1752600" y="496507"/>
                <a:ext cx="5105400" cy="404791"/>
              </a:xfrm>
              <a:prstGeom prst="rect">
                <a:avLst/>
              </a:prstGeom>
              <a:blipFill>
                <a:blip r:embed="rId6"/>
                <a:stretch>
                  <a:fillRect l="-1244" t="-8824" b="-17647"/>
                </a:stretch>
              </a:blipFill>
            </p:spPr>
            <p:txBody>
              <a:bodyPr/>
              <a:lstStyle/>
              <a:p>
                <a:r>
                  <a:rPr lang="en-US">
                    <a:noFill/>
                  </a:rPr>
                  <a:t> </a:t>
                </a:r>
              </a:p>
            </p:txBody>
          </p:sp>
        </mc:Fallback>
      </mc:AlternateContent>
    </p:spTree>
    <p:extLst>
      <p:ext uri="{BB962C8B-B14F-4D97-AF65-F5344CB8AC3E}">
        <p14:creationId xmlns:p14="http://schemas.microsoft.com/office/powerpoint/2010/main" val="22352636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49940"/>
            <a:ext cx="6019800" cy="16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3614329"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185C2DBA-B115-FD41-51D8-7CFF36CAA3F3}"/>
                  </a:ext>
                </a:extLst>
              </p:cNvPr>
              <p:cNvSpPr txBox="1"/>
              <p:nvPr/>
            </p:nvSpPr>
            <p:spPr>
              <a:xfrm>
                <a:off x="1371600" y="5791200"/>
                <a:ext cx="5771708"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panose="02040503050406030204" pitchFamily="18" charset="0"/>
                          <a:ea typeface="Cambria Math"/>
                        </a:rPr>
                        <m:t>−5</m:t>
                      </m:r>
                      <m:r>
                        <a:rPr lang="en-US" altLang="zh-TW" b="0" i="1" smtClean="0">
                          <a:latin typeface="Cambria Math" panose="02040503050406030204" pitchFamily="18" charset="0"/>
                          <a:ea typeface="Cambria Math" panose="02040503050406030204" pitchFamily="18" charset="0"/>
                        </a:rPr>
                        <m:t>×0.3</m:t>
                      </m:r>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𝑖</m:t>
                          </m:r>
                        </m:e>
                      </m:acc>
                      <m:r>
                        <a:rPr lang="en-US" altLang="zh-TW" b="0" i="1" smtClean="0">
                          <a:latin typeface="Cambria Math"/>
                          <a:ea typeface="Cambria Math"/>
                        </a:rPr>
                        <m:t>∙</m:t>
                      </m:r>
                      <m:r>
                        <a:rPr lang="en-US" altLang="zh-TW" i="1">
                          <a:latin typeface="Cambria Math"/>
                          <a:ea typeface="Cambria Math"/>
                        </a:rPr>
                        <m:t>𝐴</m:t>
                      </m:r>
                      <m:acc>
                        <m:accPr>
                          <m:chr m:val="̂"/>
                          <m:ctrlPr>
                            <a:rPr lang="en-US" altLang="zh-TW" b="0" i="1" smtClean="0">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𝑖</m:t>
                          </m:r>
                        </m:e>
                      </m:acc>
                      <m:r>
                        <a:rPr lang="en-US" altLang="zh-TW" b="0" i="1" smtClean="0">
                          <a:latin typeface="Cambria Math" panose="02040503050406030204" pitchFamily="18" charset="0"/>
                          <a:ea typeface="Cambria Math"/>
                        </a:rPr>
                        <m:t>=−1.5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0.3</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=0.41 </m:t>
                      </m:r>
                      <m:r>
                        <m:rPr>
                          <m:sty m:val="p"/>
                        </m:rPr>
                        <a:rPr lang="en-US" altLang="zh-TW" b="0" i="0" smtClean="0">
                          <a:latin typeface="Cambria Math" panose="02040503050406030204" pitchFamily="18" charset="0"/>
                          <a:ea typeface="Cambria Math" panose="02040503050406030204" pitchFamily="18" charset="0"/>
                        </a:rPr>
                        <m:t>N</m:t>
                      </m:r>
                      <m:r>
                        <a:rPr lang="en-US" altLang="zh-TW" b="0" i="0" smtClean="0">
                          <a:latin typeface="Cambria Math" panose="02040503050406030204" pitchFamily="18" charset="0"/>
                          <a:ea typeface="Cambria Math" panose="02040503050406030204" pitchFamily="18" charset="0"/>
                        </a:rPr>
                        <m:t>/</m:t>
                      </m:r>
                      <m:r>
                        <m:rPr>
                          <m:sty m:val="p"/>
                        </m:rPr>
                        <a:rPr lang="en-US" altLang="zh-TW" b="0" i="0" smtClean="0">
                          <a:latin typeface="Cambria Math" panose="02040503050406030204" pitchFamily="18" charset="0"/>
                          <a:ea typeface="Cambria Math" panose="02040503050406030204" pitchFamily="18" charset="0"/>
                        </a:rPr>
                        <m:t>C</m:t>
                      </m:r>
                      <m:r>
                        <a:rPr lang="en-US" altLang="zh-TW" b="0" i="1" smtClean="0">
                          <a:latin typeface="Cambria Math" panose="02040503050406030204" pitchFamily="18" charset="0"/>
                          <a:ea typeface="Cambria Math" panose="02040503050406030204" pitchFamily="18" charset="0"/>
                        </a:rPr>
                        <m:t>∙</m:t>
                      </m:r>
                      <m:r>
                        <m:rPr>
                          <m:sty m:val="p"/>
                        </m:rPr>
                        <a:rPr lang="en-US" altLang="zh-TW" b="0" i="0" smtClean="0">
                          <a:latin typeface="Cambria Math" panose="02040503050406030204" pitchFamily="18" charset="0"/>
                          <a:ea typeface="Cambria Math" panose="02040503050406030204" pitchFamily="18" charset="0"/>
                        </a:rPr>
                        <m:t>m</m:t>
                      </m:r>
                    </m:oMath>
                  </m:oMathPara>
                </a14:m>
                <a:endParaRPr lang="zh-TW" altLang="en-US" dirty="0">
                  <a:latin typeface="Times New Roman" panose="02020603050405020304" pitchFamily="18" charset="0"/>
                </a:endParaRPr>
              </a:p>
            </p:txBody>
          </p:sp>
        </mc:Choice>
        <mc:Fallback xmlns="">
          <p:sp>
            <p:nvSpPr>
              <p:cNvPr id="2" name="文字方塊 6">
                <a:extLst>
                  <a:ext uri="{FF2B5EF4-FFF2-40B4-BE49-F238E27FC236}">
                    <a16:creationId xmlns:a16="http://schemas.microsoft.com/office/drawing/2014/main" id="{185C2DBA-B115-FD41-51D8-7CFF36CAA3F3}"/>
                  </a:ext>
                </a:extLst>
              </p:cNvPr>
              <p:cNvSpPr txBox="1">
                <a:spLocks noRot="1" noChangeAspect="1" noMove="1" noResize="1" noEditPoints="1" noAdjustHandles="1" noChangeArrowheads="1" noChangeShapeType="1" noTextEdit="1"/>
              </p:cNvSpPr>
              <p:nvPr/>
            </p:nvSpPr>
            <p:spPr>
              <a:xfrm>
                <a:off x="1371600" y="5791200"/>
                <a:ext cx="5771708" cy="404791"/>
              </a:xfrm>
              <a:prstGeom prst="rect">
                <a:avLst/>
              </a:prstGeom>
              <a:blipFill>
                <a:blip r:embed="rId4"/>
                <a:stretch>
                  <a:fillRect t="-15625"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758AFF-B695-B8B4-33B4-35D6BA3A1AF7}"/>
                  </a:ext>
                </a:extLst>
              </p:cNvPr>
              <p:cNvSpPr txBox="1"/>
              <p:nvPr/>
            </p:nvSpPr>
            <p:spPr>
              <a:xfrm>
                <a:off x="1371600" y="5355735"/>
                <a:ext cx="2667000" cy="369332"/>
              </a:xfrm>
              <a:prstGeom prst="rect">
                <a:avLst/>
              </a:prstGeom>
              <a:noFill/>
            </p:spPr>
            <p:txBody>
              <a:bodyPr wrap="square" rtlCol="0">
                <a:spAutoFit/>
              </a:bodyPr>
              <a:lstStyle/>
              <a:p>
                <a:r>
                  <a:rPr lang="en-US" dirty="0">
                    <a:latin typeface="Times New Roman" panose="02020603050405020304" pitchFamily="18" charset="0"/>
                  </a:rPr>
                  <a:t>以</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5</m:t>
                        </m:r>
                      </m:sub>
                    </m:sSub>
                  </m:oMath>
                </a14:m>
                <a:r>
                  <a:rPr lang="en-US" dirty="0">
                    <a:latin typeface="Times New Roman" panose="02020603050405020304" pitchFamily="18" charset="0"/>
                  </a:rPr>
                  <a:t>為例：</a:t>
                </a:r>
              </a:p>
            </p:txBody>
          </p:sp>
        </mc:Choice>
        <mc:Fallback xmlns="">
          <p:sp>
            <p:nvSpPr>
              <p:cNvPr id="3" name="TextBox 2">
                <a:extLst>
                  <a:ext uri="{FF2B5EF4-FFF2-40B4-BE49-F238E27FC236}">
                    <a16:creationId xmlns:a16="http://schemas.microsoft.com/office/drawing/2014/main" id="{FF758AFF-B695-B8B4-33B4-35D6BA3A1AF7}"/>
                  </a:ext>
                </a:extLst>
              </p:cNvPr>
              <p:cNvSpPr txBox="1">
                <a:spLocks noRot="1" noChangeAspect="1" noMove="1" noResize="1" noEditPoints="1" noAdjustHandles="1" noChangeArrowheads="1" noChangeShapeType="1" noTextEdit="1"/>
              </p:cNvSpPr>
              <p:nvPr/>
            </p:nvSpPr>
            <p:spPr>
              <a:xfrm>
                <a:off x="1371600" y="5355735"/>
                <a:ext cx="2667000" cy="369332"/>
              </a:xfrm>
              <a:prstGeom prst="rect">
                <a:avLst/>
              </a:prstGeom>
              <a:blipFill>
                <a:blip r:embed="rId5"/>
                <a:stretch>
                  <a:fillRect l="-1896"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2516326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文字方塊 3"/>
          <p:cNvSpPr txBox="1">
            <a:spLocks noChangeArrowheads="1"/>
          </p:cNvSpPr>
          <p:nvPr/>
        </p:nvSpPr>
        <p:spPr bwMode="auto">
          <a:xfrm>
            <a:off x="882282" y="674076"/>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一般曲面，可視為由許多無限小的平面組成。</a:t>
            </a:r>
          </a:p>
        </p:txBody>
      </p:sp>
      <p:sp>
        <p:nvSpPr>
          <p:cNvPr id="9221" name="文字方塊 4"/>
          <p:cNvSpPr txBox="1">
            <a:spLocks noChangeArrowheads="1"/>
          </p:cNvSpPr>
          <p:nvPr/>
        </p:nvSpPr>
        <p:spPr bwMode="auto">
          <a:xfrm>
            <a:off x="882282" y="1060755"/>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通過曲面的電力線數，等於這些小平面的電通量的和：</a:t>
            </a:r>
          </a:p>
        </p:txBody>
      </p:sp>
      <p:sp>
        <p:nvSpPr>
          <p:cNvPr id="9224" name="文字方塊 1"/>
          <p:cNvSpPr txBox="1">
            <a:spLocks noChangeArrowheads="1"/>
          </p:cNvSpPr>
          <p:nvPr/>
        </p:nvSpPr>
        <p:spPr bwMode="auto">
          <a:xfrm>
            <a:off x="882069" y="1510215"/>
            <a:ext cx="6450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當小平面趨近無限小，總和就變為一個積分！稱為面積分。</a:t>
            </a:r>
          </a:p>
        </p:txBody>
      </p:sp>
      <p:pic>
        <p:nvPicPr>
          <p:cNvPr id="9" name="Picture 1" descr="24_23_Figure.jpg"/>
          <p:cNvPicPr>
            <a:picLocks noChangeAspect="1"/>
          </p:cNvPicPr>
          <p:nvPr/>
        </p:nvPicPr>
        <p:blipFill rotWithShape="1">
          <a:blip r:embed="rId2" cstate="print">
            <a:extLst>
              <a:ext uri="{28A0092B-C50C-407E-A947-70E740481C1C}">
                <a14:useLocalDpi xmlns:a14="http://schemas.microsoft.com/office/drawing/2010/main" val="0"/>
              </a:ext>
            </a:extLst>
          </a:blip>
          <a:srcRect b="2785"/>
          <a:stretch/>
        </p:blipFill>
        <p:spPr>
          <a:xfrm>
            <a:off x="907165" y="3581401"/>
            <a:ext cx="3378091" cy="2710934"/>
          </a:xfrm>
          <a:prstGeom prst="rect">
            <a:avLst/>
          </a:prstGeom>
        </p:spPr>
      </p:pic>
      <p:sp>
        <p:nvSpPr>
          <p:cNvPr id="2" name="文字方塊 1"/>
          <p:cNvSpPr txBox="1"/>
          <p:nvPr/>
        </p:nvSpPr>
        <p:spPr>
          <a:xfrm>
            <a:off x="4610225" y="2283017"/>
            <a:ext cx="4533775"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定義為通過此曲面的電場通量</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文字方塊 10"/>
              <p:cNvSpPr txBox="1"/>
              <p:nvPr/>
            </p:nvSpPr>
            <p:spPr>
              <a:xfrm>
                <a:off x="882069" y="1976363"/>
                <a:ext cx="3758978" cy="98264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groupChr>
                        <m:groupChrPr>
                          <m:chr m:val="→"/>
                          <m:pos m:val="top"/>
                          <m:ctrlPr>
                            <a:rPr lang="en-US" altLang="zh-TW" b="0" i="1" smtClean="0">
                              <a:latin typeface="Cambria Math" panose="02040503050406030204" pitchFamily="18" charset="0"/>
                            </a:rPr>
                          </m:ctrlPr>
                        </m:groupChrPr>
                        <m:e>
                          <m:eqArr>
                            <m:eqArrPr>
                              <m:ctrlPr>
                                <a:rPr lang="zh-TW" altLang="en-US" b="0" i="1" smtClean="0">
                                  <a:latin typeface="Cambria Math" panose="02040503050406030204" pitchFamily="18" charset="0"/>
                                </a:rPr>
                              </m:ctrlPr>
                            </m:eqArrPr>
                            <m:e>
                              <m:r>
                                <m:rPr>
                                  <m:brk m:alnAt="1"/>
                                </m:rPr>
                                <a:rPr lang="zh-TW" altLang="en-US" b="0" i="1" smtClean="0">
                                  <a:latin typeface="Cambria Math"/>
                                </a:rPr>
                                <m:t>𝛿</m:t>
                              </m:r>
                              <m:r>
                                <a:rPr lang="en-US" altLang="zh-TW" b="0" i="1" smtClean="0">
                                  <a:latin typeface="Cambria Math"/>
                                </a:rPr>
                                <m:t>𝐴</m:t>
                              </m:r>
                              <m:r>
                                <a:rPr lang="en-US" altLang="zh-TW" b="0" i="1" smtClean="0">
                                  <a:latin typeface="Cambria Math"/>
                                  <a:ea typeface="Cambria Math"/>
                                </a:rPr>
                                <m:t>→0</m:t>
                              </m:r>
                            </m:e>
                            <m:e>
                              <m:r>
                                <a:rPr lang="en-US" altLang="zh-TW" b="0" i="1" smtClean="0">
                                  <a:latin typeface="Cambria Math"/>
                                  <a:ea typeface="Cambria Math"/>
                                </a:rPr>
                                <m:t>𝑁</m:t>
                              </m:r>
                              <m:r>
                                <a:rPr lang="en-US" altLang="zh-TW" b="0" i="1" smtClean="0">
                                  <a:latin typeface="Cambria Math"/>
                                  <a:ea typeface="Cambria Math"/>
                                </a:rPr>
                                <m:t>→∞</m:t>
                              </m:r>
                            </m:e>
                          </m:eqArr>
                        </m:e>
                      </m:groupCh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882069" y="1976363"/>
                <a:ext cx="3758978" cy="982641"/>
              </a:xfrm>
              <a:prstGeom prst="rect">
                <a:avLst/>
              </a:prstGeom>
              <a:blipFill>
                <a:blip r:embed="rId3"/>
                <a:stretch>
                  <a:fillRect l="-2694" t="-96154" b="-155128"/>
                </a:stretch>
              </a:blipFill>
            </p:spPr>
            <p:txBody>
              <a:bodyPr/>
              <a:lstStyle/>
              <a:p>
                <a:r>
                  <a:rPr lang="en-US">
                    <a:noFill/>
                  </a:rPr>
                  <a:t> </a:t>
                </a:r>
              </a:p>
            </p:txBody>
          </p:sp>
        </mc:Fallback>
      </mc:AlternateContent>
      <p:pic>
        <p:nvPicPr>
          <p:cNvPr id="12" name="Picture 4" descr="F23_03"/>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72000" y="3581400"/>
            <a:ext cx="3355315" cy="26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p:cNvSpPr txBox="1"/>
              <p:nvPr/>
            </p:nvSpPr>
            <p:spPr>
              <a:xfrm>
                <a:off x="6477000" y="745647"/>
                <a:ext cx="1919050" cy="76456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oMath>
                  </m:oMathPara>
                </a14:m>
                <a:endParaRPr lang="zh-TW" altLang="en-US"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6477000" y="745647"/>
                <a:ext cx="1919050" cy="764568"/>
              </a:xfrm>
              <a:prstGeom prst="rect">
                <a:avLst/>
              </a:prstGeom>
              <a:blipFill>
                <a:blip r:embed="rId5"/>
                <a:stretch>
                  <a:fillRect l="-7285" t="-119355" b="-16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4E982BAB-8F46-D24A-8C8C-3B7105568503}"/>
                  </a:ext>
                </a:extLst>
              </p:cNvPr>
              <p:cNvSpPr/>
              <p:nvPr/>
            </p:nvSpPr>
            <p:spPr>
              <a:xfrm>
                <a:off x="882069" y="3055820"/>
                <a:ext cx="2902835" cy="404791"/>
              </a:xfrm>
              <a:prstGeom prst="rect">
                <a:avLst/>
              </a:prstGeom>
            </p:spPr>
            <p:txBody>
              <a:bodyPr wrap="square">
                <a:spAutoFit/>
              </a:bodyPr>
              <a:lstStyle/>
              <a:p>
                <a:r>
                  <a:rPr lang="zh-TW" altLang="en-US" dirty="0">
                    <a:latin typeface="PMingLiU" panose="02020500000000000000" pitchFamily="18" charset="-120"/>
                    <a:ea typeface="PMingLiU" panose="02020500000000000000" pitchFamily="18" charset="-120"/>
                  </a:rPr>
                  <a:t>注意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zh-TW" altLang="en-US" dirty="0">
                    <a:latin typeface="PMingLiU" panose="02020500000000000000" pitchFamily="18" charset="-120"/>
                    <a:ea typeface="PMingLiU" panose="02020500000000000000" pitchFamily="18" charset="-120"/>
                  </a:rPr>
                  <a:t>是</a:t>
                </a:r>
                <a14:m>
                  <m:oMath xmlns:m="http://schemas.openxmlformats.org/officeDocument/2006/math">
                    <m:r>
                      <m:rPr>
                        <m:sty m:val="p"/>
                      </m:rPr>
                      <a:rPr lang="el-GR" altLang="zh-TW" i="1">
                        <a:latin typeface="Cambria Math"/>
                        <a:ea typeface="Cambria Math"/>
                      </a:rPr>
                      <m:t>δ</m:t>
                    </m:r>
                    <m:acc>
                      <m:accPr>
                        <m:chr m:val="⃗"/>
                        <m:ctrlPr>
                          <a:rPr lang="zh-TW" altLang="en-US" i="1">
                            <a:latin typeface="Cambria Math" panose="02040503050406030204" pitchFamily="18" charset="0"/>
                          </a:rPr>
                        </m:ctrlPr>
                      </m:accPr>
                      <m:e>
                        <m:r>
                          <a:rPr lang="en-US" altLang="zh-TW" i="1">
                            <a:latin typeface="Cambria Math"/>
                          </a:rPr>
                          <m:t>𝐴</m:t>
                        </m:r>
                      </m:e>
                    </m:acc>
                    <m:r>
                      <a:rPr lang="zh-TW" altLang="en-US" i="1">
                        <a:latin typeface="Cambria Math" panose="02040503050406030204" pitchFamily="18" charset="0"/>
                      </a:rPr>
                      <m:t>當地的電場！</m:t>
                    </m:r>
                  </m:oMath>
                </a14:m>
                <a:r>
                  <a:rPr lang="zh-TW" altLang="en-US" dirty="0">
                    <a:latin typeface="Times New Roman" panose="02020603050405020304" pitchFamily="18" charset="0"/>
                  </a:rPr>
                  <a:t> </a:t>
                </a:r>
              </a:p>
            </p:txBody>
          </p:sp>
        </mc:Choice>
        <mc:Fallback xmlns="">
          <p:sp>
            <p:nvSpPr>
              <p:cNvPr id="3" name="矩形 2">
                <a:extLst>
                  <a:ext uri="{FF2B5EF4-FFF2-40B4-BE49-F238E27FC236}">
                    <a16:creationId xmlns:a16="http://schemas.microsoft.com/office/drawing/2014/main" id="{4E982BAB-8F46-D24A-8C8C-3B7105568503}"/>
                  </a:ext>
                </a:extLst>
              </p:cNvPr>
              <p:cNvSpPr>
                <a:spLocks noRot="1" noChangeAspect="1" noMove="1" noResize="1" noEditPoints="1" noAdjustHandles="1" noChangeArrowheads="1" noChangeShapeType="1" noTextEdit="1"/>
              </p:cNvSpPr>
              <p:nvPr/>
            </p:nvSpPr>
            <p:spPr>
              <a:xfrm>
                <a:off x="882069" y="3055820"/>
                <a:ext cx="2902835" cy="404791"/>
              </a:xfrm>
              <a:prstGeom prst="rect">
                <a:avLst/>
              </a:prstGeom>
              <a:blipFill>
                <a:blip r:embed="rId6"/>
                <a:stretch>
                  <a:fillRect l="-1739" t="-12121" b="-21212"/>
                </a:stretch>
              </a:blipFill>
            </p:spPr>
            <p:txBody>
              <a:bodyPr/>
              <a:lstStyle/>
              <a:p>
                <a:r>
                  <a:rPr lang="en-US">
                    <a:noFill/>
                  </a:rPr>
                  <a:t> </a:t>
                </a:r>
              </a:p>
            </p:txBody>
          </p:sp>
        </mc:Fallback>
      </mc:AlternateContent>
      <p:sp>
        <p:nvSpPr>
          <p:cNvPr id="4" name="文字方塊 1">
            <a:extLst>
              <a:ext uri="{FF2B5EF4-FFF2-40B4-BE49-F238E27FC236}">
                <a16:creationId xmlns:a16="http://schemas.microsoft.com/office/drawing/2014/main" id="{F0EC846C-3CA5-C000-D83F-6E9920CD31D3}"/>
              </a:ext>
            </a:extLst>
          </p:cNvPr>
          <p:cNvSpPr txBox="1"/>
          <p:nvPr/>
        </p:nvSpPr>
        <p:spPr>
          <a:xfrm>
            <a:off x="907378" y="284681"/>
            <a:ext cx="4863231" cy="381000"/>
          </a:xfrm>
          <a:prstGeom prst="rect">
            <a:avLst/>
          </a:prstGeom>
          <a:noFill/>
        </p:spPr>
        <p:txBody>
          <a:bodyPr wrap="square" rtlCol="0">
            <a:spAutoFit/>
          </a:bodyPr>
          <a:lstStyle/>
          <a:p>
            <a:r>
              <a:rPr lang="zh-TW" altLang="en-US" dirty="0">
                <a:latin typeface="Times New Roman" panose="02020603050405020304" pitchFamily="18" charset="0"/>
              </a:rPr>
              <a:t>現在將上述的計算方法推廣到一般的曲面。</a:t>
            </a:r>
            <a:endParaRPr lang="zh-CN" altLang="en-US" dirty="0">
              <a:latin typeface="Times New Roman" panose="02020603050405020304" pitchFamily="18" charset="0"/>
            </a:endParaRPr>
          </a:p>
        </p:txBody>
      </p:sp>
    </p:spTree>
    <p:extLst>
      <p:ext uri="{BB962C8B-B14F-4D97-AF65-F5344CB8AC3E}">
        <p14:creationId xmlns:p14="http://schemas.microsoft.com/office/powerpoint/2010/main" val="125668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 grpId="0"/>
      <p:bldP spid="11" grpId="0" animBg="1"/>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文字方塊 18"/>
              <p:cNvSpPr txBox="1"/>
              <p:nvPr/>
            </p:nvSpPr>
            <p:spPr>
              <a:xfrm>
                <a:off x="2008035" y="4077873"/>
                <a:ext cx="5110886" cy="1029000"/>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𝑊</m:t>
                      </m:r>
                      <m:r>
                        <a:rPr lang="en-US" altLang="zh-TW" b="0" i="1" smtClean="0">
                          <a:latin typeface="Cambria Math"/>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fName>
                        <m:e>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𝑊</m:t>
                                  </m:r>
                                </m:e>
                                <m:sub>
                                  <m:r>
                                    <a:rPr lang="en-US" altLang="zh-TW" b="0" i="1" smtClean="0">
                                      <a:latin typeface="Cambria Math"/>
                                      <a:ea typeface="Cambria Math"/>
                                    </a:rPr>
                                    <m:t>𝑗</m:t>
                                  </m:r>
                                </m:sub>
                              </m:sSub>
                            </m:e>
                          </m:nary>
                          <m:r>
                            <a:rPr lang="en-US" altLang="zh-TW" i="1">
                              <a:latin typeface="Cambria Math"/>
                              <a:ea typeface="Cambria Math"/>
                            </a:rPr>
                            <m:t>≡</m:t>
                          </m:r>
                        </m:e>
                      </m:func>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e>
                                <m:sub>
                                  <m:r>
                                    <a:rPr lang="en-US" altLang="zh-TW" i="1">
                                      <a:latin typeface="Cambria Math"/>
                                      <a:ea typeface="Cambria Math"/>
                                    </a:rPr>
                                    <m:t>𝑗</m:t>
                                  </m:r>
                                </m:sub>
                              </m:sSub>
                              <m:r>
                                <a:rPr lang="en-US" altLang="zh-TW"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sub>
                                  <m:r>
                                    <a:rPr lang="en-US" altLang="zh-TW" i="1">
                                      <a:latin typeface="Cambria Math"/>
                                      <a:ea typeface="Cambria Math"/>
                                    </a:rPr>
                                    <m:t>𝑗</m:t>
                                  </m:r>
                                </m:sub>
                              </m:sSub>
                            </m:e>
                          </m:d>
                          <m:r>
                            <a:rPr lang="en-US" altLang="zh-TW" i="1">
                              <a:latin typeface="Cambria Math"/>
                              <a:ea typeface="Cambria Math"/>
                            </a:rPr>
                            <m:t>≡</m:t>
                          </m:r>
                          <m:nary>
                            <m:naryPr>
                              <m:limLoc m:val="undOvr"/>
                              <m:ctrlPr>
                                <a:rPr lang="en-US" altLang="zh-TW" i="1">
                                  <a:latin typeface="Cambria Math" panose="02040503050406030204" pitchFamily="18" charset="0"/>
                                  <a:ea typeface="Cambria Math"/>
                                </a:rPr>
                              </m:ctrlPr>
                            </m:naryPr>
                            <m: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𝑖</m:t>
                                  </m:r>
                                </m:sub>
                              </m:sSub>
                            </m:sub>
                            <m:sup>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𝑗</m:t>
                                  </m:r>
                                </m:sub>
                              </m:s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e>
                      </m:nary>
                    </m:oMath>
                  </m:oMathPara>
                </a14:m>
                <a:endParaRPr lang="zh-TW" altLang="en-US" dirty="0">
                  <a:latin typeface="Times New Roman" panose="02020603050405020304" pitchFamily="18" charset="0"/>
                </a:endParaRPr>
              </a:p>
            </p:txBody>
          </p:sp>
        </mc:Choice>
        <mc:Fallback xmlns="">
          <p:sp>
            <p:nvSpPr>
              <p:cNvPr id="19" name="文字方塊 18"/>
              <p:cNvSpPr txBox="1">
                <a:spLocks noRot="1" noChangeAspect="1" noMove="1" noResize="1" noEditPoints="1" noAdjustHandles="1" noChangeArrowheads="1" noChangeShapeType="1" noTextEdit="1"/>
              </p:cNvSpPr>
              <p:nvPr/>
            </p:nvSpPr>
            <p:spPr>
              <a:xfrm>
                <a:off x="2008035" y="4077873"/>
                <a:ext cx="5110886" cy="1029000"/>
              </a:xfrm>
              <a:prstGeom prst="rect">
                <a:avLst/>
              </a:prstGeom>
              <a:blipFill>
                <a:blip r:embed="rId2"/>
                <a:stretch>
                  <a:fillRect t="-90244" r="-248" b="-143902"/>
                </a:stretch>
              </a:blipFill>
            </p:spPr>
            <p:txBody>
              <a:bodyPr/>
              <a:lstStyle/>
              <a:p>
                <a:r>
                  <a:rPr lang="en-US">
                    <a:noFill/>
                  </a:rPr>
                  <a:t> </a:t>
                </a:r>
              </a:p>
            </p:txBody>
          </p:sp>
        </mc:Fallback>
      </mc:AlternateContent>
      <p:pic>
        <p:nvPicPr>
          <p:cNvPr id="100354" name="Picture 6" descr="fig7"/>
          <p:cNvPicPr>
            <a:picLocks noChangeAspect="1" noChangeArrowheads="1"/>
          </p:cNvPicPr>
          <p:nvPr/>
        </p:nvPicPr>
        <p:blipFill>
          <a:blip r:embed="rId3">
            <a:extLst>
              <a:ext uri="{28A0092B-C50C-407E-A947-70E740481C1C}">
                <a14:useLocalDpi xmlns:a14="http://schemas.microsoft.com/office/drawing/2010/main" val="0"/>
              </a:ext>
            </a:extLst>
          </a:blip>
          <a:srcRect b="40681"/>
          <a:stretch>
            <a:fillRect/>
          </a:stretch>
        </p:blipFill>
        <p:spPr bwMode="auto">
          <a:xfrm>
            <a:off x="2528887" y="1447800"/>
            <a:ext cx="3657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文字方塊 18"/>
          <p:cNvSpPr txBox="1">
            <a:spLocks noChangeArrowheads="1"/>
          </p:cNvSpPr>
          <p:nvPr/>
        </p:nvSpPr>
        <p:spPr bwMode="auto">
          <a:xfrm>
            <a:off x="7543800" y="440187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線積分</a:t>
            </a:r>
          </a:p>
        </p:txBody>
      </p:sp>
      <p:sp>
        <p:nvSpPr>
          <p:cNvPr id="100360" name="Oval 27"/>
          <p:cNvSpPr>
            <a:spLocks noChangeArrowheads="1"/>
          </p:cNvSpPr>
          <p:nvPr/>
        </p:nvSpPr>
        <p:spPr bwMode="auto">
          <a:xfrm>
            <a:off x="4752974" y="20859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sp>
        <p:nvSpPr>
          <p:cNvPr id="100361" name="Oval 26"/>
          <p:cNvSpPr>
            <a:spLocks noChangeArrowheads="1"/>
          </p:cNvSpPr>
          <p:nvPr/>
        </p:nvSpPr>
        <p:spPr bwMode="auto">
          <a:xfrm>
            <a:off x="4295774" y="21478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graphicFrame>
        <p:nvGraphicFramePr>
          <p:cNvPr id="100362" name="Object 25"/>
          <p:cNvGraphicFramePr>
            <a:graphicFrameLocks noChangeAspect="1"/>
          </p:cNvGraphicFramePr>
          <p:nvPr/>
        </p:nvGraphicFramePr>
        <p:xfrm>
          <a:off x="5210174" y="2074862"/>
          <a:ext cx="711200" cy="282575"/>
        </p:xfrm>
        <a:graphic>
          <a:graphicData uri="http://schemas.openxmlformats.org/presentationml/2006/ole">
            <mc:AlternateContent xmlns:mc="http://schemas.openxmlformats.org/markup-compatibility/2006">
              <mc:Choice xmlns:v="urn:schemas-microsoft-com:vml" Requires="v">
                <p:oleObj name="方程式" r:id="rId4" imgW="609336" imgH="241195" progId="Equation.3">
                  <p:embed/>
                </p:oleObj>
              </mc:Choice>
              <mc:Fallback>
                <p:oleObj name="方程式" r:id="rId4" imgW="609336" imgH="241195" progId="Equation.3">
                  <p:embed/>
                  <p:pic>
                    <p:nvPicPr>
                      <p:cNvPr id="100362"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4" y="2074862"/>
                        <a:ext cx="711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3" name="Object 29"/>
          <p:cNvGraphicFramePr>
            <a:graphicFrameLocks noChangeAspect="1"/>
          </p:cNvGraphicFramePr>
          <p:nvPr/>
        </p:nvGraphicFramePr>
        <p:xfrm>
          <a:off x="3828481" y="1958975"/>
          <a:ext cx="304800" cy="101600"/>
        </p:xfrm>
        <a:graphic>
          <a:graphicData uri="http://schemas.openxmlformats.org/presentationml/2006/ole">
            <mc:AlternateContent xmlns:mc="http://schemas.openxmlformats.org/markup-compatibility/2006">
              <mc:Choice xmlns:v="urn:schemas-microsoft-com:vml" Requires="v">
                <p:oleObj name="方程式" r:id="rId6" imgW="228402" imgH="76134" progId="Equation.3">
                  <p:embed/>
                </p:oleObj>
              </mc:Choice>
              <mc:Fallback>
                <p:oleObj name="方程式" r:id="rId6" imgW="228402" imgH="76134" progId="Equation.3">
                  <p:embed/>
                  <p:pic>
                    <p:nvPicPr>
                      <p:cNvPr id="100363" name="Object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8481" y="1958975"/>
                        <a:ext cx="304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4" name="Object 30"/>
          <p:cNvGraphicFramePr>
            <a:graphicFrameLocks noChangeAspect="1"/>
          </p:cNvGraphicFramePr>
          <p:nvPr/>
        </p:nvGraphicFramePr>
        <p:xfrm>
          <a:off x="4660899" y="1739900"/>
          <a:ext cx="182563" cy="317500"/>
        </p:xfrm>
        <a:graphic>
          <a:graphicData uri="http://schemas.openxmlformats.org/presentationml/2006/ole">
            <mc:AlternateContent xmlns:mc="http://schemas.openxmlformats.org/markup-compatibility/2006">
              <mc:Choice xmlns:v="urn:schemas-microsoft-com:vml" Requires="v">
                <p:oleObj name="方程式" r:id="rId8" imgW="139639" imgH="241195" progId="Equation.3">
                  <p:embed/>
                </p:oleObj>
              </mc:Choice>
              <mc:Fallback>
                <p:oleObj name="方程式" r:id="rId8" imgW="139639" imgH="241195" progId="Equation.3">
                  <p:embed/>
                  <p:pic>
                    <p:nvPicPr>
                      <p:cNvPr id="100364" name="Object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0899" y="1739900"/>
                        <a:ext cx="18256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65" name="Object 31"/>
          <p:cNvGraphicFramePr>
            <a:graphicFrameLocks noChangeAspect="1"/>
          </p:cNvGraphicFramePr>
          <p:nvPr/>
        </p:nvGraphicFramePr>
        <p:xfrm>
          <a:off x="5067299" y="1635125"/>
          <a:ext cx="371475" cy="393700"/>
        </p:xfrm>
        <a:graphic>
          <a:graphicData uri="http://schemas.openxmlformats.org/presentationml/2006/ole">
            <mc:AlternateContent xmlns:mc="http://schemas.openxmlformats.org/markup-compatibility/2006">
              <mc:Choice xmlns:v="urn:schemas-microsoft-com:vml" Requires="v">
                <p:oleObj name="方程式" r:id="rId10" imgW="228600" imgH="241300" progId="Equation.3">
                  <p:embed/>
                </p:oleObj>
              </mc:Choice>
              <mc:Fallback>
                <p:oleObj name="方程式" r:id="rId10" imgW="228600" imgH="241300" progId="Equation.3">
                  <p:embed/>
                  <p:pic>
                    <p:nvPicPr>
                      <p:cNvPr id="100365" name="Object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67299" y="1635125"/>
                        <a:ext cx="371475"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66" name="Oval 26"/>
          <p:cNvSpPr>
            <a:spLocks noChangeArrowheads="1"/>
          </p:cNvSpPr>
          <p:nvPr/>
        </p:nvSpPr>
        <p:spPr bwMode="auto">
          <a:xfrm>
            <a:off x="2857499" y="2652712"/>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sp>
        <p:nvSpPr>
          <p:cNvPr id="100367" name="Oval 26"/>
          <p:cNvSpPr>
            <a:spLocks noChangeArrowheads="1"/>
          </p:cNvSpPr>
          <p:nvPr/>
        </p:nvSpPr>
        <p:spPr bwMode="auto">
          <a:xfrm>
            <a:off x="3838574" y="22240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sp>
        <p:nvSpPr>
          <p:cNvPr id="100368" name="Oval 26"/>
          <p:cNvSpPr>
            <a:spLocks noChangeArrowheads="1"/>
          </p:cNvSpPr>
          <p:nvPr/>
        </p:nvSpPr>
        <p:spPr bwMode="auto">
          <a:xfrm>
            <a:off x="5743574" y="17811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graphicFrame>
        <p:nvGraphicFramePr>
          <p:cNvPr id="100369" name="物件 35"/>
          <p:cNvGraphicFramePr>
            <a:graphicFrameLocks noChangeAspect="1"/>
          </p:cNvGraphicFramePr>
          <p:nvPr/>
        </p:nvGraphicFramePr>
        <p:xfrm>
          <a:off x="2771774" y="2376487"/>
          <a:ext cx="165100" cy="284163"/>
        </p:xfrm>
        <a:graphic>
          <a:graphicData uri="http://schemas.openxmlformats.org/presentationml/2006/ole">
            <mc:AlternateContent xmlns:mc="http://schemas.openxmlformats.org/markup-compatibility/2006">
              <mc:Choice xmlns:v="urn:schemas-microsoft-com:vml" Requires="v">
                <p:oleObj name="方程式" r:id="rId12" imgW="126780" imgH="215526" progId="Equation.3">
                  <p:embed/>
                </p:oleObj>
              </mc:Choice>
              <mc:Fallback>
                <p:oleObj name="方程式" r:id="rId12" imgW="126780" imgH="215526" progId="Equation.3">
                  <p:embed/>
                  <p:pic>
                    <p:nvPicPr>
                      <p:cNvPr id="100369" name="物件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71774" y="2376487"/>
                        <a:ext cx="165100"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70" name="Oval 28"/>
          <p:cNvSpPr>
            <a:spLocks noChangeArrowheads="1"/>
          </p:cNvSpPr>
          <p:nvPr/>
        </p:nvSpPr>
        <p:spPr bwMode="auto">
          <a:xfrm>
            <a:off x="5362574" y="19335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dirty="0">
              <a:latin typeface="Times New Roman" panose="02020603050405020304" pitchFamily="18" charset="0"/>
            </a:endParaRPr>
          </a:p>
        </p:txBody>
      </p:sp>
      <p:sp>
        <p:nvSpPr>
          <p:cNvPr id="2" name="文字方塊 1"/>
          <p:cNvSpPr txBox="1"/>
          <p:nvPr/>
        </p:nvSpPr>
        <p:spPr>
          <a:xfrm>
            <a:off x="3352800" y="3505200"/>
            <a:ext cx="3567113" cy="38100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latin typeface="Times New Roman" panose="02020603050405020304" pitchFamily="18" charset="0"/>
              </a:rPr>
              <a:t>的功與動能原理</a:t>
            </a:r>
          </a:p>
        </p:txBody>
      </p:sp>
      <p:sp>
        <p:nvSpPr>
          <p:cNvPr id="3" name="文字方塊 2"/>
          <p:cNvSpPr txBox="1"/>
          <p:nvPr/>
        </p:nvSpPr>
        <p:spPr>
          <a:xfrm>
            <a:off x="2008035" y="838200"/>
            <a:ext cx="5153026" cy="369332"/>
          </a:xfrm>
          <a:prstGeom prst="rect">
            <a:avLst/>
          </a:prstGeom>
          <a:noFill/>
        </p:spPr>
        <p:txBody>
          <a:bodyPr wrap="square" rtlCol="0">
            <a:spAutoFit/>
          </a:bodyPr>
          <a:lstStyle/>
          <a:p>
            <a:r>
              <a:rPr lang="zh-TW" altLang="en-US" dirty="0">
                <a:latin typeface="Times New Roman" panose="02020603050405020304" pitchFamily="18" charset="0"/>
              </a:rPr>
              <a:t>此面積分與力學計算功所用的線積分非常類似</a:t>
            </a:r>
          </a:p>
        </p:txBody>
      </p:sp>
      <mc:AlternateContent xmlns:mc="http://schemas.openxmlformats.org/markup-compatibility/2006" xmlns:a14="http://schemas.microsoft.com/office/drawing/2010/main">
        <mc:Choice Requires="a14">
          <p:sp>
            <p:nvSpPr>
              <p:cNvPr id="20" name="文字方塊 19"/>
              <p:cNvSpPr txBox="1"/>
              <p:nvPr/>
            </p:nvSpPr>
            <p:spPr>
              <a:xfrm>
                <a:off x="3009899" y="5410200"/>
                <a:ext cx="3986348" cy="95135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smtClean="0">
                              <a:latin typeface="Cambria Math" panose="02040503050406030204" pitchFamily="18" charset="0"/>
                              <a:ea typeface="Cambria Math" panose="02040503050406030204" pitchFamily="18" charset="0"/>
                            </a:rPr>
                            <m:t>Φ</m:t>
                          </m:r>
                        </m:e>
                        <m:sub>
                          <m:r>
                            <a:rPr lang="en-US" altLang="zh-TW" b="0" i="1" smtClean="0">
                              <a:latin typeface="Cambria Math" panose="02040503050406030204" pitchFamily="18" charset="0"/>
                              <a:ea typeface="Cambria Math"/>
                            </a:rPr>
                            <m:t>𝐸</m:t>
                          </m:r>
                        </m:sub>
                      </m:sSub>
                      <m:r>
                        <a:rPr lang="en-US" altLang="zh-TW" b="0" i="1" smtClean="0">
                          <a:latin typeface="Cambria Math" panose="02040503050406030204" pitchFamily="18" charset="0"/>
                          <a:ea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panose="02040503050406030204" pitchFamily="18" charset="0"/>
                        </a:rPr>
                        <m:t>=</m:t>
                      </m: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latin typeface="Times New Roman" panose="02020603050405020304" pitchFamily="18" charset="0"/>
                </a:endParaRPr>
              </a:p>
            </p:txBody>
          </p:sp>
        </mc:Choice>
        <mc:Fallback xmlns="">
          <p:sp>
            <p:nvSpPr>
              <p:cNvPr id="20" name="文字方塊 19"/>
              <p:cNvSpPr txBox="1">
                <a:spLocks noRot="1" noChangeAspect="1" noMove="1" noResize="1" noEditPoints="1" noAdjustHandles="1" noChangeArrowheads="1" noChangeShapeType="1" noTextEdit="1"/>
              </p:cNvSpPr>
              <p:nvPr/>
            </p:nvSpPr>
            <p:spPr>
              <a:xfrm>
                <a:off x="3009899" y="5410200"/>
                <a:ext cx="3986348" cy="951351"/>
              </a:xfrm>
              <a:prstGeom prst="rect">
                <a:avLst/>
              </a:prstGeom>
              <a:blipFill>
                <a:blip r:embed="rId14"/>
                <a:stretch>
                  <a:fillRect t="-100000" b="-160526"/>
                </a:stretch>
              </a:blipFill>
            </p:spPr>
            <p:txBody>
              <a:bodyPr/>
              <a:lstStyle/>
              <a:p>
                <a:r>
                  <a:rPr lang="en-US">
                    <a:noFill/>
                  </a:rPr>
                  <a:t> </a:t>
                </a:r>
              </a:p>
            </p:txBody>
          </p:sp>
        </mc:Fallback>
      </mc:AlternateContent>
      <p:sp>
        <p:nvSpPr>
          <p:cNvPr id="4" name="矩形 3">
            <a:extLst>
              <a:ext uri="{FF2B5EF4-FFF2-40B4-BE49-F238E27FC236}">
                <a16:creationId xmlns:a16="http://schemas.microsoft.com/office/drawing/2014/main" id="{31E0BCFD-0EF3-AD45-A028-04BA60AD4046}"/>
              </a:ext>
            </a:extLst>
          </p:cNvPr>
          <p:cNvSpPr/>
          <p:nvPr/>
        </p:nvSpPr>
        <p:spPr>
          <a:xfrm>
            <a:off x="6999188" y="5701209"/>
            <a:ext cx="877163" cy="369332"/>
          </a:xfrm>
          <a:prstGeom prst="rect">
            <a:avLst/>
          </a:prstGeom>
        </p:spPr>
        <p:txBody>
          <a:bodyPr wrap="none">
            <a:spAutoFit/>
          </a:bodyPr>
          <a:lstStyle/>
          <a:p>
            <a:pPr eaLnBrk="1" hangingPunct="1"/>
            <a:r>
              <a:rPr lang="zh-TW" altLang="en-US" dirty="0">
                <a:latin typeface="Times New Roman" panose="02020603050405020304" pitchFamily="18" charset="0"/>
              </a:rPr>
              <a:t>面積分</a:t>
            </a:r>
          </a:p>
        </p:txBody>
      </p:sp>
    </p:spTree>
    <p:extLst>
      <p:ext uri="{BB962C8B-B14F-4D97-AF65-F5344CB8AC3E}">
        <p14:creationId xmlns:p14="http://schemas.microsoft.com/office/powerpoint/2010/main" val="2003912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1744A6D-FC13-FA3C-FDD5-6C2F94707899}"/>
                  </a:ext>
                </a:extLst>
              </p:cNvPr>
              <p:cNvSpPr txBox="1"/>
              <p:nvPr/>
            </p:nvSpPr>
            <p:spPr>
              <a:xfrm>
                <a:off x="1493838" y="1036742"/>
                <a:ext cx="54864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 Vectors in Space</a:t>
                </a:r>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2,3</m:t>
                        </m:r>
                      </m:sup>
                    </m:sSup>
                  </m:oMath>
                </a14:m>
                <a:r>
                  <a:rPr lang="en-US" dirty="0"/>
                  <a:t> 平坦二維或三維空間中的向量</a:t>
                </a:r>
              </a:p>
            </p:txBody>
          </p:sp>
        </mc:Choice>
        <mc:Fallback xmlns="">
          <p:sp>
            <p:nvSpPr>
              <p:cNvPr id="3" name="TextBox 2">
                <a:extLst>
                  <a:ext uri="{FF2B5EF4-FFF2-40B4-BE49-F238E27FC236}">
                    <a16:creationId xmlns:a16="http://schemas.microsoft.com/office/drawing/2014/main" id="{C1744A6D-FC13-FA3C-FDD5-6C2F94707899}"/>
                  </a:ext>
                </a:extLst>
              </p:cNvPr>
              <p:cNvSpPr txBox="1">
                <a:spLocks noRot="1" noChangeAspect="1" noMove="1" noResize="1" noEditPoints="1" noAdjustHandles="1" noChangeArrowheads="1" noChangeShapeType="1" noTextEdit="1"/>
              </p:cNvSpPr>
              <p:nvPr/>
            </p:nvSpPr>
            <p:spPr>
              <a:xfrm>
                <a:off x="1493838" y="1036742"/>
                <a:ext cx="5486400" cy="369332"/>
              </a:xfrm>
              <a:prstGeom prst="rect">
                <a:avLst/>
              </a:prstGeom>
              <a:blipFill>
                <a:blip r:embed="rId2"/>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B0303D9-95FB-C4D1-7907-B07069D62A70}"/>
                  </a:ext>
                </a:extLst>
              </p:cNvPr>
              <p:cNvSpPr txBox="1"/>
              <p:nvPr/>
            </p:nvSpPr>
            <p:spPr>
              <a:xfrm>
                <a:off x="1600200" y="1447800"/>
                <a:ext cx="5257800" cy="369332"/>
              </a:xfrm>
              <a:prstGeom prst="rect">
                <a:avLst/>
              </a:prstGeom>
              <a:noFill/>
            </p:spPr>
            <p:txBody>
              <a:bodyPr wrap="square" rtlCol="0">
                <a:spAutoFit/>
              </a:bodyPr>
              <a:lstStyle/>
              <a:p>
                <a:r>
                  <a:rPr lang="en-US" dirty="0" err="1"/>
                  <a:t>旋轉的角速度</a:t>
                </a:r>
                <a14:m>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𝜔</m:t>
                        </m:r>
                      </m:e>
                    </m:acc>
                  </m:oMath>
                </a14:m>
                <a:r>
                  <a:rPr lang="en-US" dirty="0" err="1"/>
                  <a:t>是一個很有用又很特別的向量</a:t>
                </a:r>
                <a:r>
                  <a:rPr lang="en-US" dirty="0"/>
                  <a:t>！</a:t>
                </a:r>
              </a:p>
            </p:txBody>
          </p:sp>
        </mc:Choice>
        <mc:Fallback xmlns="">
          <p:sp>
            <p:nvSpPr>
              <p:cNvPr id="2" name="TextBox 1">
                <a:extLst>
                  <a:ext uri="{FF2B5EF4-FFF2-40B4-BE49-F238E27FC236}">
                    <a16:creationId xmlns:a16="http://schemas.microsoft.com/office/drawing/2014/main" id="{8B0303D9-95FB-C4D1-7907-B07069D62A70}"/>
                  </a:ext>
                </a:extLst>
              </p:cNvPr>
              <p:cNvSpPr txBox="1">
                <a:spLocks noRot="1" noChangeAspect="1" noMove="1" noResize="1" noEditPoints="1" noAdjustHandles="1" noChangeArrowheads="1" noChangeShapeType="1" noTextEdit="1"/>
              </p:cNvSpPr>
              <p:nvPr/>
            </p:nvSpPr>
            <p:spPr>
              <a:xfrm>
                <a:off x="1600200" y="1447800"/>
                <a:ext cx="5257800" cy="369332"/>
              </a:xfrm>
              <a:prstGeom prst="rect">
                <a:avLst/>
              </a:prstGeom>
              <a:blipFill>
                <a:blip r:embed="rId3"/>
                <a:stretch>
                  <a:fillRect l="-1208" t="-10000" b="-20000"/>
                </a:stretch>
              </a:blipFill>
            </p:spPr>
            <p:txBody>
              <a:bodyPr/>
              <a:lstStyle/>
              <a:p>
                <a:r>
                  <a:rPr lang="en-US">
                    <a:noFill/>
                  </a:rPr>
                  <a:t> </a:t>
                </a:r>
              </a:p>
            </p:txBody>
          </p:sp>
        </mc:Fallback>
      </mc:AlternateContent>
      <p:pic>
        <p:nvPicPr>
          <p:cNvPr id="5" name="Picture 5" descr="1114">
            <a:extLst>
              <a:ext uri="{FF2B5EF4-FFF2-40B4-BE49-F238E27FC236}">
                <a16:creationId xmlns:a16="http://schemas.microsoft.com/office/drawing/2014/main" id="{0F82CD20-016B-CB8D-C2DC-FBE87494E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352"/>
          <a:stretch>
            <a:fillRect/>
          </a:stretch>
        </p:blipFill>
        <p:spPr bwMode="auto">
          <a:xfrm>
            <a:off x="2581275" y="2438400"/>
            <a:ext cx="295275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F9319E94-3BF3-B88E-61B1-333BFB805E32}"/>
              </a:ext>
            </a:extLst>
          </p:cNvPr>
          <p:cNvSpPr>
            <a:spLocks noChangeArrowheads="1"/>
          </p:cNvSpPr>
          <p:nvPr/>
        </p:nvSpPr>
        <p:spPr bwMode="auto">
          <a:xfrm>
            <a:off x="4237038" y="4886325"/>
            <a:ext cx="93662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7" name="Rectangle 8">
            <a:extLst>
              <a:ext uri="{FF2B5EF4-FFF2-40B4-BE49-F238E27FC236}">
                <a16:creationId xmlns:a16="http://schemas.microsoft.com/office/drawing/2014/main" id="{17ABB9C3-63CA-D2B2-1601-07DABCDC0D44}"/>
              </a:ext>
            </a:extLst>
          </p:cNvPr>
          <p:cNvSpPr>
            <a:spLocks noChangeArrowheads="1"/>
          </p:cNvSpPr>
          <p:nvPr/>
        </p:nvSpPr>
        <p:spPr bwMode="auto">
          <a:xfrm>
            <a:off x="3733800" y="2438400"/>
            <a:ext cx="936625" cy="1439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8" name="Line 9">
            <a:extLst>
              <a:ext uri="{FF2B5EF4-FFF2-40B4-BE49-F238E27FC236}">
                <a16:creationId xmlns:a16="http://schemas.microsoft.com/office/drawing/2014/main" id="{446476D4-A891-1CF7-568E-4CDB6383EAA2}"/>
              </a:ext>
            </a:extLst>
          </p:cNvPr>
          <p:cNvSpPr>
            <a:spLocks noChangeShapeType="1"/>
          </p:cNvSpPr>
          <p:nvPr/>
        </p:nvSpPr>
        <p:spPr bwMode="auto">
          <a:xfrm flipV="1">
            <a:off x="4165600" y="2725737"/>
            <a:ext cx="0"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9" name="Rectangle 10">
            <a:extLst>
              <a:ext uri="{FF2B5EF4-FFF2-40B4-BE49-F238E27FC236}">
                <a16:creationId xmlns:a16="http://schemas.microsoft.com/office/drawing/2014/main" id="{BCF3F065-389A-AC6B-07A6-6885220A3EB4}"/>
              </a:ext>
            </a:extLst>
          </p:cNvPr>
          <p:cNvSpPr>
            <a:spLocks noChangeArrowheads="1"/>
          </p:cNvSpPr>
          <p:nvPr/>
        </p:nvSpPr>
        <p:spPr bwMode="auto">
          <a:xfrm>
            <a:off x="4237038" y="4310062"/>
            <a:ext cx="288925" cy="144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 name="Rectangle 11">
            <a:extLst>
              <a:ext uri="{FF2B5EF4-FFF2-40B4-BE49-F238E27FC236}">
                <a16:creationId xmlns:a16="http://schemas.microsoft.com/office/drawing/2014/main" id="{09C42875-1ADC-7F73-B98A-7DEA232CB703}"/>
              </a:ext>
            </a:extLst>
          </p:cNvPr>
          <p:cNvSpPr>
            <a:spLocks noChangeArrowheads="1"/>
          </p:cNvSpPr>
          <p:nvPr/>
        </p:nvSpPr>
        <p:spPr bwMode="auto">
          <a:xfrm>
            <a:off x="5245100" y="4094162"/>
            <a:ext cx="217488"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1" name="Line 12">
            <a:extLst>
              <a:ext uri="{FF2B5EF4-FFF2-40B4-BE49-F238E27FC236}">
                <a16:creationId xmlns:a16="http://schemas.microsoft.com/office/drawing/2014/main" id="{37FEFF48-C979-5D52-D241-6E164C2E60FA}"/>
              </a:ext>
            </a:extLst>
          </p:cNvPr>
          <p:cNvSpPr>
            <a:spLocks noChangeShapeType="1"/>
          </p:cNvSpPr>
          <p:nvPr/>
        </p:nvSpPr>
        <p:spPr bwMode="auto">
          <a:xfrm flipV="1">
            <a:off x="3733800" y="3733800"/>
            <a:ext cx="1800225" cy="647700"/>
          </a:xfrm>
          <a:prstGeom prst="line">
            <a:avLst/>
          </a:prstGeom>
          <a:noFill/>
          <a:ln w="381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Text Box 13">
            <a:extLst>
              <a:ext uri="{FF2B5EF4-FFF2-40B4-BE49-F238E27FC236}">
                <a16:creationId xmlns:a16="http://schemas.microsoft.com/office/drawing/2014/main" id="{82A58092-2A19-9181-B2E3-346E801C267B}"/>
              </a:ext>
            </a:extLst>
          </p:cNvPr>
          <p:cNvSpPr txBox="1">
            <a:spLocks noChangeArrowheads="1"/>
          </p:cNvSpPr>
          <p:nvPr/>
        </p:nvSpPr>
        <p:spPr bwMode="auto">
          <a:xfrm>
            <a:off x="4670425" y="3517900"/>
            <a:ext cx="71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v</a:t>
            </a:r>
            <a:r>
              <a:rPr lang="en-US" altLang="zh-TW" baseline="-25000"/>
              <a:t>CM</a:t>
            </a:r>
            <a:endParaRPr lang="en-US" altLang="zh-TW"/>
          </a:p>
        </p:txBody>
      </p:sp>
    </p:spTree>
    <p:extLst>
      <p:ext uri="{BB962C8B-B14F-4D97-AF65-F5344CB8AC3E}">
        <p14:creationId xmlns:p14="http://schemas.microsoft.com/office/powerpoint/2010/main" val="6564670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135114" y="1978025"/>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如果是封閉曲面，空間會被分成內外兩部分，</a:t>
            </a:r>
          </a:p>
        </p:txBody>
      </p:sp>
      <mc:AlternateContent xmlns:mc="http://schemas.openxmlformats.org/markup-compatibility/2006" xmlns:a14="http://schemas.microsoft.com/office/drawing/2010/main">
        <mc:Choice Requires="a14">
          <p:sp>
            <p:nvSpPr>
              <p:cNvPr id="10243" name="Text Box 5"/>
              <p:cNvSpPr txBox="1">
                <a:spLocks noChangeArrowheads="1"/>
              </p:cNvSpPr>
              <p:nvPr/>
            </p:nvSpPr>
            <p:spPr bwMode="auto">
              <a:xfrm>
                <a:off x="2106854" y="2347913"/>
                <a:ext cx="45720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可以定義</a:t>
                </a:r>
                <a14:m>
                  <m:oMath xmlns:m="http://schemas.openxmlformats.org/officeDocument/2006/math">
                    <m:r>
                      <a:rPr lang="en-US" altLang="zh-TW" b="0" i="1" smtClean="0">
                        <a:latin typeface="Cambria Math"/>
                      </a:rPr>
                      <m:t>𝑑</m:t>
                    </m:r>
                    <m:acc>
                      <m:accPr>
                        <m:chr m:val="⃗"/>
                        <m:ctrlPr>
                          <a:rPr lang="en-US" altLang="zh-TW" b="0" i="1" smtClean="0">
                            <a:latin typeface="Cambria Math" panose="02040503050406030204" pitchFamily="18" charset="0"/>
                          </a:rPr>
                        </m:ctrlPr>
                      </m:accPr>
                      <m:e>
                        <m:r>
                          <a:rPr lang="en-US" altLang="zh-TW" b="0" i="1" smtClean="0">
                            <a:latin typeface="Cambria Math"/>
                          </a:rPr>
                          <m:t>𝐴</m:t>
                        </m:r>
                      </m:e>
                    </m:acc>
                  </m:oMath>
                </a14:m>
                <a:r>
                  <a:rPr lang="zh-TW" altLang="en-US" dirty="0">
                    <a:latin typeface="Times New Roman" panose="02020603050405020304" pitchFamily="18" charset="0"/>
                  </a:rPr>
                  <a:t>的方向一律是</a:t>
                </a:r>
                <a:r>
                  <a:rPr lang="zh-TW" altLang="en-US" dirty="0">
                    <a:solidFill>
                      <a:srgbClr val="FF0000"/>
                    </a:solidFill>
                    <a:latin typeface="Times New Roman" panose="02020603050405020304" pitchFamily="18" charset="0"/>
                  </a:rPr>
                  <a:t>由內指向外</a:t>
                </a:r>
                <a:r>
                  <a:rPr lang="zh-TW" altLang="en-US" dirty="0">
                    <a:latin typeface="Times New Roman" panose="02020603050405020304" pitchFamily="18" charset="0"/>
                  </a:rPr>
                  <a:t>：</a:t>
                </a:r>
              </a:p>
            </p:txBody>
          </p:sp>
        </mc:Choice>
        <mc:Fallback xmlns="">
          <p:sp>
            <p:nvSpPr>
              <p:cNvPr id="10243" name="Text Box 5"/>
              <p:cNvSpPr txBox="1">
                <a:spLocks noRot="1" noChangeAspect="1" noMove="1" noResize="1" noEditPoints="1" noAdjustHandles="1" noChangeArrowheads="1" noChangeShapeType="1" noTextEdit="1"/>
              </p:cNvSpPr>
              <p:nvPr/>
            </p:nvSpPr>
            <p:spPr bwMode="auto">
              <a:xfrm>
                <a:off x="2106854" y="2347913"/>
                <a:ext cx="4572000" cy="404791"/>
              </a:xfrm>
              <a:prstGeom prst="rect">
                <a:avLst/>
              </a:prstGeom>
              <a:blipFill>
                <a:blip r:embed="rId2"/>
                <a:stretch>
                  <a:fillRect l="-1385"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244" name="Text Box 7"/>
          <p:cNvSpPr txBox="1">
            <a:spLocks noChangeArrowheads="1"/>
          </p:cNvSpPr>
          <p:nvPr/>
        </p:nvSpPr>
        <p:spPr bwMode="auto">
          <a:xfrm>
            <a:off x="2052484" y="5700713"/>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如此</a:t>
            </a:r>
          </a:p>
        </p:txBody>
      </p:sp>
      <p:sp>
        <p:nvSpPr>
          <p:cNvPr id="10246" name="Text Box 9"/>
          <p:cNvSpPr txBox="1">
            <a:spLocks noChangeArrowheads="1"/>
          </p:cNvSpPr>
          <p:nvPr/>
        </p:nvSpPr>
        <p:spPr bwMode="auto">
          <a:xfrm>
            <a:off x="4338484" y="57007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為正時，電力線為離開曲面</a:t>
            </a:r>
          </a:p>
        </p:txBody>
      </p:sp>
      <p:sp>
        <p:nvSpPr>
          <p:cNvPr id="10247" name="Text Box 10"/>
          <p:cNvSpPr txBox="1">
            <a:spLocks noChangeArrowheads="1"/>
          </p:cNvSpPr>
          <p:nvPr/>
        </p:nvSpPr>
        <p:spPr bwMode="auto">
          <a:xfrm>
            <a:off x="4338484" y="61579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為負時，電力線為進入曲面</a:t>
            </a:r>
          </a:p>
        </p:txBody>
      </p:sp>
      <p:pic>
        <p:nvPicPr>
          <p:cNvPr id="10248" name="Picture 11" descr="fig24"/>
          <p:cNvPicPr>
            <a:picLocks noChangeAspect="1" noChangeArrowheads="1"/>
          </p:cNvPicPr>
          <p:nvPr/>
        </p:nvPicPr>
        <p:blipFill>
          <a:blip r:embed="rId3">
            <a:extLst>
              <a:ext uri="{28A0092B-C50C-407E-A947-70E740481C1C}">
                <a14:useLocalDpi xmlns:a14="http://schemas.microsoft.com/office/drawing/2010/main" val="0"/>
              </a:ext>
            </a:extLst>
          </a:blip>
          <a:srcRect b="29842"/>
          <a:stretch>
            <a:fillRect/>
          </a:stretch>
        </p:blipFill>
        <p:spPr bwMode="auto">
          <a:xfrm>
            <a:off x="2281084" y="2957513"/>
            <a:ext cx="33178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文字方塊 9"/>
          <p:cNvSpPr txBox="1">
            <a:spLocks noChangeArrowheads="1"/>
          </p:cNvSpPr>
          <p:nvPr/>
        </p:nvSpPr>
        <p:spPr bwMode="auto">
          <a:xfrm>
            <a:off x="2157197" y="620060"/>
            <a:ext cx="6377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如果曲面是封閉曲面（這是高斯定律的主角，就稱高斯面）：</a:t>
            </a:r>
          </a:p>
        </p:txBody>
      </p:sp>
      <mc:AlternateContent xmlns:mc="http://schemas.openxmlformats.org/markup-compatibility/2006" xmlns:a14="http://schemas.microsoft.com/office/drawing/2010/main">
        <mc:Choice Requires="a14">
          <p:sp>
            <p:nvSpPr>
              <p:cNvPr id="12" name="文字方塊 11"/>
              <p:cNvSpPr txBox="1"/>
              <p:nvPr/>
            </p:nvSpPr>
            <p:spPr>
              <a:xfrm>
                <a:off x="2157197" y="1082483"/>
                <a:ext cx="3555397"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dirty="0">
                  <a:latin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2157197" y="1082483"/>
                <a:ext cx="3555397" cy="818814"/>
              </a:xfrm>
              <a:prstGeom prst="rect">
                <a:avLst/>
              </a:prstGeom>
              <a:blipFill>
                <a:blip r:embed="rId4"/>
                <a:stretch>
                  <a:fillRect t="-132308" r="-1068" b="-19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2763887" y="5681673"/>
                <a:ext cx="1574597"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oMath>
                  </m:oMathPara>
                </a14:m>
                <a:endParaRPr lang="zh-TW" altLang="en-US"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2763887" y="5681673"/>
                <a:ext cx="1574597" cy="404791"/>
              </a:xfrm>
              <a:prstGeom prst="rect">
                <a:avLst/>
              </a:prstGeom>
              <a:blipFill>
                <a:blip r:embed="rId5"/>
                <a:stretch>
                  <a:fillRect t="-12121"/>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7D86BE53-F11D-834D-97B4-4857C8071111}"/>
              </a:ext>
            </a:extLst>
          </p:cNvPr>
          <p:cNvCxnSpPr>
            <a:cxnSpLocks/>
          </p:cNvCxnSpPr>
          <p:nvPr/>
        </p:nvCxnSpPr>
        <p:spPr>
          <a:xfrm flipH="1" flipV="1">
            <a:off x="5126087" y="4105297"/>
            <a:ext cx="1274713" cy="1595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7EABA1-D60F-8F45-ACD6-40C5817E8968}"/>
              </a:ext>
            </a:extLst>
          </p:cNvPr>
          <p:cNvCxnSpPr>
            <a:cxnSpLocks/>
          </p:cNvCxnSpPr>
          <p:nvPr/>
        </p:nvCxnSpPr>
        <p:spPr>
          <a:xfrm flipH="1" flipV="1">
            <a:off x="3733800" y="3886200"/>
            <a:ext cx="1219200" cy="2351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729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ppt_x"/>
                                          </p:val>
                                        </p:tav>
                                        <p:tav tm="100000">
                                          <p:val>
                                            <p:strVal val="#ppt_x"/>
                                          </p:val>
                                        </p:tav>
                                      </p:tavLst>
                                    </p:anim>
                                    <p:anim calcmode="lin" valueType="num">
                                      <p:cBhvr additive="base">
                                        <p:cTn id="12" dur="500" fill="hold"/>
                                        <p:tgtEl>
                                          <p:spTgt spid="102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cBhvr additive="base">
                                        <p:cTn id="15" dur="500" fill="hold"/>
                                        <p:tgtEl>
                                          <p:spTgt spid="10246"/>
                                        </p:tgtEl>
                                        <p:attrNameLst>
                                          <p:attrName>ppt_x</p:attrName>
                                        </p:attrNameLst>
                                      </p:cBhvr>
                                      <p:tavLst>
                                        <p:tav tm="0">
                                          <p:val>
                                            <p:strVal val="#ppt_x"/>
                                          </p:val>
                                        </p:tav>
                                        <p:tav tm="100000">
                                          <p:val>
                                            <p:strVal val="#ppt_x"/>
                                          </p:val>
                                        </p:tav>
                                      </p:tavLst>
                                    </p:anim>
                                    <p:anim calcmode="lin" valueType="num">
                                      <p:cBhvr additive="base">
                                        <p:cTn id="16" dur="500" fill="hold"/>
                                        <p:tgtEl>
                                          <p:spTgt spid="102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 calcmode="lin" valueType="num">
                                      <p:cBhvr additive="base">
                                        <p:cTn id="29" dur="500" fill="hold"/>
                                        <p:tgtEl>
                                          <p:spTgt spid="10247"/>
                                        </p:tgtEl>
                                        <p:attrNameLst>
                                          <p:attrName>ppt_x</p:attrName>
                                        </p:attrNameLst>
                                      </p:cBhvr>
                                      <p:tavLst>
                                        <p:tav tm="0">
                                          <p:val>
                                            <p:strVal val="#ppt_x"/>
                                          </p:val>
                                        </p:tav>
                                        <p:tav tm="100000">
                                          <p:val>
                                            <p:strVal val="#ppt_x"/>
                                          </p:val>
                                        </p:tav>
                                      </p:tavLst>
                                    </p:anim>
                                    <p:anim calcmode="lin" valueType="num">
                                      <p:cBhvr additive="base">
                                        <p:cTn id="30"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p:bldP spid="10247" grpId="0"/>
      <p:bldP spid="1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23_03"/>
          <p:cNvPicPr>
            <a:picLocks noChangeAspect="1" noChangeArrowheads="1"/>
          </p:cNvPicPr>
          <p:nvPr/>
        </p:nvPicPr>
        <p:blipFill>
          <a:blip r:embed="rId2">
            <a:extLst>
              <a:ext uri="{28A0092B-C50C-407E-A947-70E740481C1C}">
                <a14:useLocalDpi xmlns:a14="http://schemas.microsoft.com/office/drawing/2010/main" val="0"/>
              </a:ext>
            </a:extLst>
          </a:blip>
          <a:srcRect l="15034" r="9799" b="56706"/>
          <a:stretch>
            <a:fillRect/>
          </a:stretch>
        </p:blipFill>
        <p:spPr bwMode="auto">
          <a:xfrm>
            <a:off x="2336137" y="304801"/>
            <a:ext cx="3614039" cy="283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465556" y="5210464"/>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電力線數目守恆</a:t>
            </a:r>
          </a:p>
        </p:txBody>
      </p:sp>
      <p:sp>
        <p:nvSpPr>
          <p:cNvPr id="11271" name="文字方塊 6"/>
          <p:cNvSpPr txBox="1">
            <a:spLocks noChangeArrowheads="1"/>
          </p:cNvSpPr>
          <p:nvPr/>
        </p:nvSpPr>
        <p:spPr bwMode="auto">
          <a:xfrm>
            <a:off x="1455158" y="3225255"/>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通過一封閉曲面的總電場通量就有一個很簡單的物理意義；</a:t>
            </a:r>
          </a:p>
        </p:txBody>
      </p:sp>
      <p:sp>
        <p:nvSpPr>
          <p:cNvPr id="3" name="向右箭號 2"/>
          <p:cNvSpPr/>
          <p:nvPr/>
        </p:nvSpPr>
        <p:spPr>
          <a:xfrm>
            <a:off x="3604260" y="5252569"/>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4" name="文字方塊 3"/>
          <p:cNvSpPr txBox="1"/>
          <p:nvPr/>
        </p:nvSpPr>
        <p:spPr>
          <a:xfrm>
            <a:off x="1441172" y="5968367"/>
            <a:ext cx="1937067" cy="369332"/>
          </a:xfrm>
          <a:prstGeom prst="rect">
            <a:avLst/>
          </a:prstGeom>
          <a:noFill/>
        </p:spPr>
        <p:txBody>
          <a:bodyPr wrap="square" rtlCol="0">
            <a:spAutoFit/>
          </a:bodyPr>
          <a:lstStyle/>
          <a:p>
            <a:r>
              <a:rPr lang="zh-TW" altLang="en-US" dirty="0">
                <a:latin typeface="Times New Roman" panose="02020603050405020304" pitchFamily="18" charset="0"/>
              </a:rPr>
              <a:t>對任一高斯面：</a:t>
            </a:r>
          </a:p>
        </p:txBody>
      </p:sp>
      <p:sp>
        <p:nvSpPr>
          <p:cNvPr id="11" name="向右箭號 10"/>
          <p:cNvSpPr/>
          <p:nvPr/>
        </p:nvSpPr>
        <p:spPr>
          <a:xfrm>
            <a:off x="4840279" y="6012395"/>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12" name="Text Box 6"/>
          <p:cNvSpPr txBox="1">
            <a:spLocks noChangeArrowheads="1"/>
          </p:cNvSpPr>
          <p:nvPr/>
        </p:nvSpPr>
        <p:spPr bwMode="auto">
          <a:xfrm>
            <a:off x="5367059" y="59436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latin typeface="Times New Roman" panose="02020603050405020304" pitchFamily="18" charset="0"/>
              </a:rPr>
              <a:t>電力線數目守恆</a:t>
            </a:r>
          </a:p>
        </p:txBody>
      </p:sp>
      <mc:AlternateContent xmlns:mc="http://schemas.openxmlformats.org/markup-compatibility/2006" xmlns:a14="http://schemas.microsoft.com/office/drawing/2010/main">
        <mc:Choice Requires="a14">
          <p:sp>
            <p:nvSpPr>
              <p:cNvPr id="13" name="文字方塊 12"/>
              <p:cNvSpPr txBox="1"/>
              <p:nvPr/>
            </p:nvSpPr>
            <p:spPr>
              <a:xfrm>
                <a:off x="1465556" y="3594587"/>
                <a:ext cx="687528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oMath>
                  </m:oMathPara>
                </a14:m>
                <a:endParaRPr lang="zh-TW" altLang="en-US"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1465556" y="3594587"/>
                <a:ext cx="6875280" cy="818879"/>
              </a:xfrm>
              <a:prstGeom prst="rect">
                <a:avLst/>
              </a:prstGeom>
              <a:blipFill>
                <a:blip r:embed="rId3"/>
                <a:stretch>
                  <a:fillRect l="-3506"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4445020" y="498070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latin typeface="Times New Roman" panose="02020603050405020304"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4445020" y="4980706"/>
                <a:ext cx="1505156" cy="818879"/>
              </a:xfrm>
              <a:prstGeom prst="rect">
                <a:avLst/>
              </a:prstGeom>
              <a:blipFill>
                <a:blip r:embed="rId4"/>
                <a:stretch>
                  <a:fillRect l="-56667"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3132098" y="5885457"/>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latin typeface="Times New Roman" panose="02020603050405020304"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3132098" y="5885457"/>
                <a:ext cx="1505156" cy="818879"/>
              </a:xfrm>
              <a:prstGeom prst="rect">
                <a:avLst/>
              </a:prstGeom>
              <a:blipFill>
                <a:blip r:embed="rId5"/>
                <a:stretch>
                  <a:fillRect l="-56667" t="-132308" b="-190769"/>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BE99853B-2614-E348-B58F-560AC77A9C13}"/>
              </a:ext>
            </a:extLst>
          </p:cNvPr>
          <p:cNvSpPr txBox="1"/>
          <p:nvPr/>
        </p:nvSpPr>
        <p:spPr>
          <a:xfrm>
            <a:off x="1465556" y="4512420"/>
            <a:ext cx="6629400" cy="369332"/>
          </a:xfrm>
          <a:prstGeom prst="rect">
            <a:avLst/>
          </a:prstGeom>
          <a:noFill/>
        </p:spPr>
        <p:txBody>
          <a:bodyPr wrap="square" rtlCol="0">
            <a:spAutoFit/>
          </a:bodyPr>
          <a:lstStyle/>
          <a:p>
            <a:r>
              <a:rPr lang="en-TW" dirty="0">
                <a:latin typeface="Times New Roman" panose="02020603050405020304" pitchFamily="18" charset="0"/>
              </a:rPr>
              <a:t>進入此封閉曲面的電場線數目必等於離開的電場線數目！</a:t>
            </a:r>
          </a:p>
        </p:txBody>
      </p:sp>
    </p:spTree>
    <p:extLst>
      <p:ext uri="{BB962C8B-B14F-4D97-AF65-F5344CB8AC3E}">
        <p14:creationId xmlns:p14="http://schemas.microsoft.com/office/powerpoint/2010/main" val="3724324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9"/>
                                        </p:tgtEl>
                                        <p:attrNameLst>
                                          <p:attrName>style.visibility</p:attrName>
                                        </p:attrNameLst>
                                      </p:cBhvr>
                                      <p:to>
                                        <p:strVal val="visible"/>
                                      </p:to>
                                    </p:set>
                                    <p:anim calcmode="lin" valueType="num">
                                      <p:cBhvr additive="base">
                                        <p:cTn id="11" dur="500" fill="hold"/>
                                        <p:tgtEl>
                                          <p:spTgt spid="6149"/>
                                        </p:tgtEl>
                                        <p:attrNameLst>
                                          <p:attrName>ppt_x</p:attrName>
                                        </p:attrNameLst>
                                      </p:cBhvr>
                                      <p:tavLst>
                                        <p:tav tm="0">
                                          <p:val>
                                            <p:strVal val="#ppt_x"/>
                                          </p:val>
                                        </p:tav>
                                        <p:tav tm="100000">
                                          <p:val>
                                            <p:strVal val="#ppt_x"/>
                                          </p:val>
                                        </p:tav>
                                      </p:tavLst>
                                    </p:anim>
                                    <p:anim calcmode="lin" valueType="num">
                                      <p:cBhvr additive="base">
                                        <p:cTn id="12" dur="500" fill="hold"/>
                                        <p:tgtEl>
                                          <p:spTgt spid="6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3" grpId="0" animBg="1"/>
      <p:bldP spid="4" grpId="0"/>
      <p:bldP spid="11" grpId="0" animBg="1"/>
      <p:bldP spid="12" grpId="0"/>
      <p:bldP spid="14" grpId="0" animBg="1"/>
      <p:bldP spid="15" grpId="0" animBg="1"/>
      <p:bldP spid="1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方塊 1"/>
          <p:cNvSpPr txBox="1">
            <a:spLocks noChangeArrowheads="1"/>
          </p:cNvSpPr>
          <p:nvPr/>
        </p:nvSpPr>
        <p:spPr bwMode="auto">
          <a:xfrm>
            <a:off x="762000" y="76200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任一曲面，若其內沒有電荷，電力線就不能在裡面消失或產生，電力線守恆：</a:t>
            </a:r>
          </a:p>
        </p:txBody>
      </p:sp>
      <p:pic>
        <p:nvPicPr>
          <p:cNvPr id="12292" name="Picture 5" descr="D:\Dropbox\Documents\課程\YoungTextBook\Images\Chapter22\A_Images\A_Figures_and_Photos\22_1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42052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4"/>
              <p:cNvSpPr txBox="1"/>
              <p:nvPr/>
            </p:nvSpPr>
            <p:spPr>
              <a:xfrm>
                <a:off x="3352800" y="557638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latin typeface="Times New Roman" panose="02020603050405020304" pitchFamily="18" charset="0"/>
                </a:endParaRPr>
              </a:p>
            </p:txBody>
          </p:sp>
        </mc:Choice>
        <mc:Fallback xmlns="">
          <p:sp>
            <p:nvSpPr>
              <p:cNvPr id="5" name="文字方塊 4"/>
              <p:cNvSpPr txBox="1">
                <a:spLocks noRot="1" noChangeAspect="1" noMove="1" noResize="1" noEditPoints="1" noAdjustHandles="1" noChangeArrowheads="1" noChangeShapeType="1" noTextEdit="1"/>
              </p:cNvSpPr>
              <p:nvPr/>
            </p:nvSpPr>
            <p:spPr>
              <a:xfrm>
                <a:off x="3352800" y="5576386"/>
                <a:ext cx="1505156" cy="818879"/>
              </a:xfrm>
              <a:prstGeom prst="rect">
                <a:avLst/>
              </a:prstGeom>
              <a:blipFill>
                <a:blip r:embed="rId3"/>
                <a:stretch>
                  <a:fillRect l="-57983" t="-132308" b="-189231"/>
                </a:stretch>
              </a:blipFill>
            </p:spPr>
            <p:txBody>
              <a:bodyPr/>
              <a:lstStyle/>
              <a:p>
                <a:r>
                  <a:rPr lang="en-US">
                    <a:noFill/>
                  </a:rPr>
                  <a:t> </a:t>
                </a:r>
              </a:p>
            </p:txBody>
          </p:sp>
        </mc:Fallback>
      </mc:AlternateContent>
    </p:spTree>
    <p:extLst>
      <p:ext uri="{BB962C8B-B14F-4D97-AF65-F5344CB8AC3E}">
        <p14:creationId xmlns:p14="http://schemas.microsoft.com/office/powerpoint/2010/main" val="15171237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890427" y="388246"/>
            <a:ext cx="723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若曲面內有</a:t>
            </a:r>
            <a:r>
              <a:rPr lang="zh-CN" altLang="en-US" dirty="0">
                <a:latin typeface="Times New Roman" panose="02020603050405020304" pitchFamily="18" charset="0"/>
              </a:rPr>
              <a:t>一點</a:t>
            </a:r>
            <a:r>
              <a:rPr lang="zh-TW" altLang="en-US" dirty="0">
                <a:latin typeface="Times New Roman" panose="02020603050405020304" pitchFamily="18" charset="0"/>
              </a:rPr>
              <a:t>電荷，電力線由正電荷發出（由負電荷吸收）：</a:t>
            </a:r>
          </a:p>
        </p:txBody>
      </p:sp>
      <p:sp>
        <p:nvSpPr>
          <p:cNvPr id="5" name="文字方塊 4"/>
          <p:cNvSpPr txBox="1">
            <a:spLocks noChangeArrowheads="1"/>
          </p:cNvSpPr>
          <p:nvPr/>
        </p:nvSpPr>
        <p:spPr bwMode="auto">
          <a:xfrm>
            <a:off x="907551" y="4438850"/>
            <a:ext cx="8040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包圍一個電荷的高斯面的電通量，等於正</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負</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電荷所產生</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消滅</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的電力線數目。</a:t>
            </a:r>
          </a:p>
        </p:txBody>
      </p:sp>
      <p:pic>
        <p:nvPicPr>
          <p:cNvPr id="13319" name="Picture 4" descr="240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71"/>
          <a:stretch/>
        </p:blipFill>
        <p:spPr bwMode="auto">
          <a:xfrm>
            <a:off x="961006" y="830983"/>
            <a:ext cx="2678946" cy="264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925317" y="3590619"/>
                <a:ext cx="731289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r>
                        <a:rPr lang="zh-TW" altLang="en-US" i="1" smtClean="0">
                          <a:latin typeface="Cambria Math" panose="02040503050406030204" pitchFamily="18" charset="0"/>
                        </a:rPr>
                        <m:t>≠</m:t>
                      </m:r>
                      <m:r>
                        <a:rPr lang="en-US" altLang="zh-TW" b="0" i="1" smtClean="0">
                          <a:latin typeface="Cambria Math" panose="02040503050406030204" pitchFamily="18" charset="0"/>
                        </a:rPr>
                        <m:t>0</m:t>
                      </m:r>
                    </m:oMath>
                  </m:oMathPara>
                </a14:m>
                <a:endParaRPr lang="zh-TW" altLang="en-US" dirty="0">
                  <a:latin typeface="Times New Roman" panose="02020603050405020304"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925317" y="3590619"/>
                <a:ext cx="7312899" cy="818814"/>
              </a:xfrm>
              <a:prstGeom prst="rect">
                <a:avLst/>
              </a:prstGeom>
              <a:blipFill>
                <a:blip r:embed="rId3"/>
                <a:stretch>
                  <a:fillRect l="-3120" t="-128788" b="-186364"/>
                </a:stretch>
              </a:blipFill>
            </p:spPr>
            <p:txBody>
              <a:bodyPr/>
              <a:lstStyle/>
              <a:p>
                <a:r>
                  <a:rPr lang="en-US">
                    <a:noFill/>
                  </a:rPr>
                  <a:t> </a:t>
                </a:r>
              </a:p>
            </p:txBody>
          </p:sp>
        </mc:Fallback>
      </mc:AlternateContent>
      <p:sp>
        <p:nvSpPr>
          <p:cNvPr id="8" name="文字方塊 7"/>
          <p:cNvSpPr txBox="1">
            <a:spLocks noChangeArrowheads="1"/>
          </p:cNvSpPr>
          <p:nvPr/>
        </p:nvSpPr>
        <p:spPr bwMode="auto">
          <a:xfrm>
            <a:off x="907550" y="4876800"/>
            <a:ext cx="823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因電力線產生後不中途消失，</a:t>
            </a:r>
          </a:p>
        </p:txBody>
      </p:sp>
      <mc:AlternateContent xmlns:mc="http://schemas.openxmlformats.org/markup-compatibility/2006" xmlns:a14="http://schemas.microsoft.com/office/drawing/2010/main">
        <mc:Choice Requires="a14">
          <p:sp>
            <p:nvSpPr>
              <p:cNvPr id="9" name="文字方塊 8"/>
              <p:cNvSpPr txBox="1"/>
              <p:nvPr/>
            </p:nvSpPr>
            <p:spPr>
              <a:xfrm>
                <a:off x="907551" y="5314981"/>
                <a:ext cx="8040634" cy="381515"/>
              </a:xfrm>
              <a:prstGeom prst="rect">
                <a:avLst/>
              </a:prstGeom>
              <a:noFill/>
            </p:spPr>
            <p:txBody>
              <a:bodyPr wrap="square" rtlCol="0">
                <a:spAutoFit/>
              </a:bodyPr>
              <a:lstStyle/>
              <a:p>
                <a:r>
                  <a:rPr lang="zh-TW" altLang="en-US" dirty="0">
                    <a:latin typeface="Times New Roman" panose="02020603050405020304" pitchFamily="18" charset="0"/>
                  </a:rPr>
                  <a:t>我們立刻可以得到：包圍點電荷</a:t>
                </a:r>
                <a14:m>
                  <m:oMath xmlns:m="http://schemas.openxmlformats.org/officeDocument/2006/math">
                    <m:r>
                      <a:rPr lang="en-US" altLang="zh-TW" b="0" i="1" smtClean="0">
                        <a:latin typeface="Cambria Math"/>
                      </a:rPr>
                      <m:t>𝑞</m:t>
                    </m:r>
                  </m:oMath>
                </a14:m>
                <a:r>
                  <a:rPr lang="zh-TW" altLang="en-US" dirty="0">
                    <a:latin typeface="Times New Roman" panose="02020603050405020304" pitchFamily="18" charset="0"/>
                  </a:rPr>
                  <a:t>的高斯面</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𝑆</m:t>
                        </m:r>
                      </m:e>
                      <m:sub>
                        <m:r>
                          <a:rPr lang="en-US" altLang="zh-TW" b="0" i="1" smtClean="0">
                            <a:latin typeface="Cambria Math"/>
                          </a:rPr>
                          <m:t>1,2,3</m:t>
                        </m:r>
                      </m:sub>
                    </m:sSub>
                  </m:oMath>
                </a14:m>
                <a:r>
                  <a:rPr lang="zh-TW" altLang="en-US" dirty="0">
                    <a:latin typeface="Times New Roman" panose="02020603050405020304" pitchFamily="18" charset="0"/>
                  </a:rPr>
                  <a:t>，電通量相等！</a:t>
                </a:r>
              </a:p>
            </p:txBody>
          </p:sp>
        </mc:Choice>
        <mc:Fallback xmlns="">
          <p:sp>
            <p:nvSpPr>
              <p:cNvPr id="9" name="文字方塊 8"/>
              <p:cNvSpPr txBox="1">
                <a:spLocks noRot="1" noChangeAspect="1" noMove="1" noResize="1" noEditPoints="1" noAdjustHandles="1" noChangeArrowheads="1" noChangeShapeType="1" noTextEdit="1"/>
              </p:cNvSpPr>
              <p:nvPr/>
            </p:nvSpPr>
            <p:spPr>
              <a:xfrm>
                <a:off x="907551" y="5314981"/>
                <a:ext cx="8040634" cy="381515"/>
              </a:xfrm>
              <a:prstGeom prst="rect">
                <a:avLst/>
              </a:prstGeom>
              <a:blipFill>
                <a:blip r:embed="rId4"/>
                <a:stretch>
                  <a:fillRect l="-631" t="-6452" b="-19355"/>
                </a:stretch>
              </a:blipFill>
            </p:spPr>
            <p:txBody>
              <a:bodyPr/>
              <a:lstStyle/>
              <a:p>
                <a:r>
                  <a:rPr lang="en-US">
                    <a:noFill/>
                  </a:rPr>
                  <a:t> </a:t>
                </a:r>
              </a:p>
            </p:txBody>
          </p:sp>
        </mc:Fallback>
      </mc:AlternateContent>
      <p:sp>
        <p:nvSpPr>
          <p:cNvPr id="10" name="文字方塊 1">
            <a:extLst>
              <a:ext uri="{FF2B5EF4-FFF2-40B4-BE49-F238E27FC236}">
                <a16:creationId xmlns:a16="http://schemas.microsoft.com/office/drawing/2014/main" id="{C96460D0-F1BE-884C-AB3D-4E25A4CED930}"/>
              </a:ext>
            </a:extLst>
          </p:cNvPr>
          <p:cNvSpPr txBox="1">
            <a:spLocks noChangeArrowheads="1"/>
          </p:cNvSpPr>
          <p:nvPr/>
        </p:nvSpPr>
        <p:spPr bwMode="auto">
          <a:xfrm>
            <a:off x="890427" y="6205587"/>
            <a:ext cx="75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CN" altLang="en-US" dirty="0">
                <a:latin typeface="Times New Roman" panose="02020603050405020304" pitchFamily="18" charset="0"/>
              </a:rPr>
              <a:t>一個點</a:t>
            </a:r>
            <a:r>
              <a:rPr lang="zh-TW" altLang="en-US" dirty="0">
                <a:latin typeface="Times New Roman" panose="02020603050405020304" pitchFamily="18" charset="0"/>
              </a:rPr>
              <a:t>電荷會產生多少電力線？包圍點電荷的高斯面的電通量是多少？</a:t>
            </a:r>
          </a:p>
        </p:txBody>
      </p:sp>
      <p:sp>
        <p:nvSpPr>
          <p:cNvPr id="3" name="TextBox 2">
            <a:extLst>
              <a:ext uri="{FF2B5EF4-FFF2-40B4-BE49-F238E27FC236}">
                <a16:creationId xmlns:a16="http://schemas.microsoft.com/office/drawing/2014/main" id="{953FA1FE-3ED5-AAA7-460D-1A9FFFEFA9DE}"/>
              </a:ext>
            </a:extLst>
          </p:cNvPr>
          <p:cNvSpPr txBox="1"/>
          <p:nvPr/>
        </p:nvSpPr>
        <p:spPr>
          <a:xfrm>
            <a:off x="896399" y="5767637"/>
            <a:ext cx="7823772" cy="369332"/>
          </a:xfrm>
          <a:prstGeom prst="rect">
            <a:avLst/>
          </a:prstGeom>
          <a:noFill/>
        </p:spPr>
        <p:txBody>
          <a:bodyPr wrap="square">
            <a:spAutoFit/>
          </a:bodyPr>
          <a:lstStyle/>
          <a:p>
            <a:r>
              <a:rPr lang="zh-TW" altLang="en-US" dirty="0">
                <a:solidFill>
                  <a:srgbClr val="FF0000"/>
                </a:solidFill>
                <a:latin typeface="Times New Roman" panose="02020603050405020304" pitchFamily="18" charset="0"/>
              </a:rPr>
              <a:t>通過包圍點電荷的高斯面的電力線數與其形狀、位置、大小都無關！</a:t>
            </a:r>
            <a:endParaRPr lang="en-US" dirty="0">
              <a:latin typeface="Times New Roman" panose="02020603050405020304" pitchFamily="18" charset="0"/>
            </a:endParaRPr>
          </a:p>
        </p:txBody>
      </p:sp>
    </p:spTree>
    <p:extLst>
      <p:ext uri="{BB962C8B-B14F-4D97-AF65-F5344CB8AC3E}">
        <p14:creationId xmlns:p14="http://schemas.microsoft.com/office/powerpoint/2010/main" val="26799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24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66"/>
          <a:stretch/>
        </p:blipFill>
        <p:spPr bwMode="auto">
          <a:xfrm>
            <a:off x="3352800" y="1133090"/>
            <a:ext cx="2937921"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文字方塊 5"/>
          <p:cNvSpPr txBox="1">
            <a:spLocks noChangeArrowheads="1"/>
          </p:cNvSpPr>
          <p:nvPr/>
        </p:nvSpPr>
        <p:spPr bwMode="auto">
          <a:xfrm>
            <a:off x="1143000" y="697712"/>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選一個封閉球面來計算電通量：</a:t>
            </a:r>
          </a:p>
        </p:txBody>
      </p:sp>
      <p:sp>
        <p:nvSpPr>
          <p:cNvPr id="14342" name="文字方塊 5"/>
          <p:cNvSpPr txBox="1">
            <a:spLocks noChangeArrowheads="1"/>
          </p:cNvSpPr>
          <p:nvPr/>
        </p:nvSpPr>
        <p:spPr bwMode="auto">
          <a:xfrm>
            <a:off x="915256" y="5832389"/>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由一個點電荷發出的電力線總數與球半徑無關！</a:t>
            </a:r>
          </a:p>
        </p:txBody>
      </p:sp>
      <p:pic>
        <p:nvPicPr>
          <p:cNvPr id="14343" name="Picture 8" descr="D:\Dropbox\Documents\課程\YoungTextBook\Images\Chapter22\A_Images\A_Figures_and_Photos\22_0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795"/>
          <a:stretch/>
        </p:blipFill>
        <p:spPr bwMode="auto">
          <a:xfrm>
            <a:off x="685800" y="1133091"/>
            <a:ext cx="2541588"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Dropbox\Documents\課程\YoungTextBook\Images\Chapter22\A_Images\A_Figures_and_Photos\22_11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62" b="2445"/>
          <a:stretch/>
        </p:blipFill>
        <p:spPr bwMode="auto">
          <a:xfrm>
            <a:off x="6477000" y="1133091"/>
            <a:ext cx="2190730" cy="25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1143000" y="304800"/>
                <a:ext cx="7391400" cy="381515"/>
              </a:xfrm>
              <a:prstGeom prst="rect">
                <a:avLst/>
              </a:prstGeom>
              <a:noFill/>
            </p:spPr>
            <p:txBody>
              <a:bodyPr wrap="square" rtlCol="0">
                <a:spAutoFit/>
              </a:bodyPr>
              <a:lstStyle/>
              <a:p>
                <a:r>
                  <a:rPr lang="zh-TW" altLang="en-US" dirty="0">
                    <a:latin typeface="Times New Roman" panose="02020603050405020304" pitchFamily="18" charset="0"/>
                  </a:rPr>
                  <a:t>包圍點電荷</a:t>
                </a:r>
                <a14:m>
                  <m:oMath xmlns:m="http://schemas.openxmlformats.org/officeDocument/2006/math">
                    <m:r>
                      <a:rPr lang="en-US" altLang="zh-TW" b="0" i="1" smtClean="0">
                        <a:latin typeface="Cambria Math"/>
                      </a:rPr>
                      <m:t>𝑞</m:t>
                    </m:r>
                  </m:oMath>
                </a14:m>
                <a:r>
                  <a:rPr lang="zh-TW" altLang="en-US" dirty="0">
                    <a:latin typeface="Times New Roman" panose="02020603050405020304" pitchFamily="18" charset="0"/>
                  </a:rPr>
                  <a:t>的所有高斯面電通量都一樣！選一個最簡單的來算即可！</a:t>
                </a:r>
              </a:p>
            </p:txBody>
          </p:sp>
        </mc:Choice>
        <mc:Fallback xmlns="">
          <p:sp>
            <p:nvSpPr>
              <p:cNvPr id="9" name="文字方塊 8"/>
              <p:cNvSpPr txBox="1">
                <a:spLocks noRot="1" noChangeAspect="1" noMove="1" noResize="1" noEditPoints="1" noAdjustHandles="1" noChangeArrowheads="1" noChangeShapeType="1" noTextEdit="1"/>
              </p:cNvSpPr>
              <p:nvPr/>
            </p:nvSpPr>
            <p:spPr>
              <a:xfrm>
                <a:off x="1143000" y="304800"/>
                <a:ext cx="7391400" cy="381515"/>
              </a:xfrm>
              <a:prstGeom prst="rect">
                <a:avLst/>
              </a:prstGeom>
              <a:blipFill>
                <a:blip r:embed="rId5"/>
                <a:stretch>
                  <a:fillRect l="-859" t="-6452" b="-19355"/>
                </a:stretch>
              </a:blipFill>
            </p:spPr>
            <p:txBody>
              <a:bodyPr/>
              <a:lstStyle/>
              <a:p>
                <a:r>
                  <a:rPr lang="en-US">
                    <a:noFill/>
                  </a:rPr>
                  <a:t> </a:t>
                </a:r>
              </a:p>
            </p:txBody>
          </p:sp>
        </mc:Fallback>
      </mc:AlternateContent>
      <p:sp>
        <p:nvSpPr>
          <p:cNvPr id="10" name="文字方塊 9"/>
          <p:cNvSpPr txBox="1">
            <a:spLocks noChangeArrowheads="1"/>
          </p:cNvSpPr>
          <p:nvPr/>
        </p:nvSpPr>
        <p:spPr bwMode="auto">
          <a:xfrm>
            <a:off x="914400" y="6210885"/>
            <a:ext cx="582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正</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負</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電荷產生</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消滅</a:t>
            </a:r>
            <a:r>
              <a:rPr lang="en-US" altLang="zh-TW" dirty="0">
                <a:solidFill>
                  <a:srgbClr val="FF0000"/>
                </a:solidFill>
                <a:latin typeface="Times New Roman" panose="02020603050405020304" pitchFamily="18" charset="0"/>
              </a:rPr>
              <a:t>)</a:t>
            </a:r>
            <a:r>
              <a:rPr lang="zh-TW" altLang="en-US" dirty="0">
                <a:solidFill>
                  <a:srgbClr val="FF0000"/>
                </a:solidFill>
                <a:latin typeface="Times New Roman" panose="02020603050405020304" pitchFamily="18" charset="0"/>
              </a:rPr>
              <a:t>的電力線數目與電荷量成正比</a:t>
            </a:r>
            <a:r>
              <a:rPr lang="zh-TW" altLang="en-US"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文字方塊 10"/>
              <p:cNvSpPr txBox="1"/>
              <p:nvPr/>
            </p:nvSpPr>
            <p:spPr>
              <a:xfrm>
                <a:off x="914400" y="3717111"/>
                <a:ext cx="6885475"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r>
                            <a:rPr lang="en-US" altLang="zh-TW" b="0" i="1" smtClean="0">
                              <a:latin typeface="Cambria Math"/>
                              <a:ea typeface="Cambria Math"/>
                            </a:rPr>
                            <m:t>=</m:t>
                          </m:r>
                          <m:r>
                            <a:rPr lang="en-US" altLang="zh-TW" b="0" i="1" smtClean="0">
                              <a:latin typeface="Cambria Math"/>
                              <a:ea typeface="Cambria Math"/>
                            </a:rPr>
                            <m:t>𝐸</m:t>
                          </m:r>
                          <m:r>
                            <a:rPr lang="en-US" altLang="zh-TW" i="1">
                              <a:latin typeface="Cambria Math"/>
                              <a:ea typeface="Cambria Math"/>
                            </a:rPr>
                            <m:t>∙</m:t>
                          </m:r>
                        </m:e>
                      </m:nary>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a:ea typeface="Cambria Math"/>
                            </a:rPr>
                            <m:t>𝑑𝐴</m:t>
                          </m:r>
                        </m:e>
                      </m:nary>
                      <m:r>
                        <a:rPr lang="en-US" altLang="zh-TW" b="0" i="1" smtClean="0">
                          <a:latin typeface="Cambria Math"/>
                          <a:ea typeface="Cambria Math"/>
                        </a:rPr>
                        <m:t>=</m:t>
                      </m:r>
                      <m:r>
                        <a:rPr lang="en-US" altLang="zh-TW" b="0" i="1" smtClean="0">
                          <a:latin typeface="Cambria Math"/>
                          <a:ea typeface="Cambria Math"/>
                        </a:rPr>
                        <m:t>𝐸𝐴</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𝑞</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den>
                      </m:f>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914400" y="3717111"/>
                <a:ext cx="6885475" cy="818879"/>
              </a:xfrm>
              <a:prstGeom prst="rect">
                <a:avLst/>
              </a:prstGeom>
              <a:blipFill>
                <a:blip r:embed="rId6"/>
                <a:stretch>
                  <a:fillRect l="-2578" t="-130303" b="-1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971800" y="5004902"/>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2971800" y="5004902"/>
                <a:ext cx="2253757" cy="818879"/>
              </a:xfrm>
              <a:prstGeom prst="rect">
                <a:avLst/>
              </a:prstGeom>
              <a:blipFill>
                <a:blip r:embed="rId7"/>
                <a:stretch>
                  <a:fillRect l="-10674"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4B88D4-CE66-334E-A81F-DAD16B056523}"/>
                  </a:ext>
                </a:extLst>
              </p:cNvPr>
              <p:cNvSpPr txBox="1"/>
              <p:nvPr/>
            </p:nvSpPr>
            <p:spPr>
              <a:xfrm>
                <a:off x="914400" y="4528572"/>
                <a:ext cx="6324600" cy="404791"/>
              </a:xfrm>
              <a:prstGeom prst="rect">
                <a:avLst/>
              </a:prstGeom>
              <a:noFill/>
            </p:spPr>
            <p:txBody>
              <a:bodyPr wrap="square" rtlCol="0">
                <a:spAutoFit/>
              </a:bodyPr>
              <a:lstStyle/>
              <a:p>
                <a:r>
                  <a:rPr lang="en-TW" dirty="0">
                    <a:latin typeface="Times New Roman" panose="02020603050405020304" pitchFamily="18" charset="0"/>
                  </a:rPr>
                  <a:t>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latin typeface="Times New Roman" panose="02020603050405020304" pitchFamily="18" charset="0"/>
                  </a:rPr>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latin typeface="Times New Roman" panose="02020603050405020304" pitchFamily="18" charset="0"/>
                  </a:rPr>
                  <a:t>同向，在球面上，電場大小</a:t>
                </a:r>
                <a14:m>
                  <m:oMath xmlns:m="http://schemas.openxmlformats.org/officeDocument/2006/math">
                    <m:r>
                      <a:rPr lang="en-US" altLang="zh-TW" i="1">
                        <a:latin typeface="Cambria Math"/>
                      </a:rPr>
                      <m:t>𝐸</m:t>
                    </m:r>
                  </m:oMath>
                </a14:m>
                <a:r>
                  <a:rPr lang="en-TW" dirty="0">
                    <a:latin typeface="Times New Roman" panose="02020603050405020304" pitchFamily="18" charset="0"/>
                  </a:rPr>
                  <a:t>是一個常數！</a:t>
                </a:r>
              </a:p>
            </p:txBody>
          </p:sp>
        </mc:Choice>
        <mc:Fallback xmlns="">
          <p:sp>
            <p:nvSpPr>
              <p:cNvPr id="2" name="TextBox 1">
                <a:extLst>
                  <a:ext uri="{FF2B5EF4-FFF2-40B4-BE49-F238E27FC236}">
                    <a16:creationId xmlns:a16="http://schemas.microsoft.com/office/drawing/2014/main" id="{6C4B88D4-CE66-334E-A81F-DAD16B056523}"/>
                  </a:ext>
                </a:extLst>
              </p:cNvPr>
              <p:cNvSpPr txBox="1">
                <a:spLocks noRot="1" noChangeAspect="1" noMove="1" noResize="1" noEditPoints="1" noAdjustHandles="1" noChangeArrowheads="1" noChangeShapeType="1" noTextEdit="1"/>
              </p:cNvSpPr>
              <p:nvPr/>
            </p:nvSpPr>
            <p:spPr>
              <a:xfrm>
                <a:off x="914400" y="4528572"/>
                <a:ext cx="6324600" cy="404791"/>
              </a:xfrm>
              <a:prstGeom prst="rect">
                <a:avLst/>
              </a:prstGeom>
              <a:blipFill>
                <a:blip r:embed="rId8"/>
                <a:stretch>
                  <a:fillRect l="-802" t="-12121" b="-21212"/>
                </a:stretch>
              </a:blipFill>
            </p:spPr>
            <p:txBody>
              <a:bodyPr/>
              <a:lstStyle/>
              <a:p>
                <a:r>
                  <a:rPr lang="en-US">
                    <a:noFill/>
                  </a:rPr>
                  <a:t> </a:t>
                </a:r>
              </a:p>
            </p:txBody>
          </p:sp>
        </mc:Fallback>
      </mc:AlternateContent>
    </p:spTree>
    <p:extLst>
      <p:ext uri="{BB962C8B-B14F-4D97-AF65-F5344CB8AC3E}">
        <p14:creationId xmlns:p14="http://schemas.microsoft.com/office/powerpoint/2010/main" val="405900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500" fill="hold"/>
                                        <p:tgtEl>
                                          <p:spTgt spid="14342"/>
                                        </p:tgtEl>
                                        <p:attrNameLst>
                                          <p:attrName>ppt_x</p:attrName>
                                        </p:attrNameLst>
                                      </p:cBhvr>
                                      <p:tavLst>
                                        <p:tav tm="0">
                                          <p:val>
                                            <p:strVal val="#ppt_x"/>
                                          </p:val>
                                        </p:tav>
                                        <p:tav tm="100000">
                                          <p:val>
                                            <p:strVal val="#ppt_x"/>
                                          </p:val>
                                        </p:tav>
                                      </p:tavLst>
                                    </p:anim>
                                    <p:anim calcmode="lin" valueType="num">
                                      <p:cBhvr additive="base">
                                        <p:cTn id="18" dur="500" fill="hold"/>
                                        <p:tgtEl>
                                          <p:spTgt spid="143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0" grpId="0"/>
      <p:bldP spid="11" grpId="0" animBg="1"/>
      <p:bldP spid="12" grpId="0" animBg="1"/>
      <p:bldP spid="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2407"/>
          <p:cNvPicPr>
            <a:picLocks noChangeAspect="1" noChangeArrowheads="1"/>
          </p:cNvPicPr>
          <p:nvPr/>
        </p:nvPicPr>
        <p:blipFill rotWithShape="1">
          <a:blip r:embed="rId2">
            <a:extLst>
              <a:ext uri="{28A0092B-C50C-407E-A947-70E740481C1C}">
                <a14:useLocalDpi xmlns:a14="http://schemas.microsoft.com/office/drawing/2010/main" val="0"/>
              </a:ext>
            </a:extLst>
          </a:blip>
          <a:srcRect b="2899"/>
          <a:stretch/>
        </p:blipFill>
        <p:spPr bwMode="auto">
          <a:xfrm>
            <a:off x="3103054" y="748255"/>
            <a:ext cx="3046394" cy="301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872447" y="3774957"/>
            <a:ext cx="76200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spcBef>
                <a:spcPct val="50000"/>
              </a:spcBef>
            </a:pPr>
            <a:r>
              <a:rPr lang="zh-TW" altLang="en-US" dirty="0">
                <a:latin typeface="Times New Roman" panose="02020603050405020304" pitchFamily="18" charset="0"/>
              </a:rPr>
              <a:t>而因為電通量是電力線數目，電力線數目除了在電荷處之外都守恆，</a:t>
            </a:r>
          </a:p>
        </p:txBody>
      </p:sp>
      <p:sp>
        <p:nvSpPr>
          <p:cNvPr id="2" name="文字方塊 1"/>
          <p:cNvSpPr txBox="1"/>
          <p:nvPr/>
        </p:nvSpPr>
        <p:spPr>
          <a:xfrm>
            <a:off x="3282531" y="4979397"/>
            <a:ext cx="4114800" cy="369332"/>
          </a:xfrm>
          <a:prstGeom prst="rect">
            <a:avLst/>
          </a:prstGeom>
          <a:noFill/>
        </p:spPr>
        <p:txBody>
          <a:bodyPr wrap="square" rtlCol="0">
            <a:spAutoFit/>
          </a:bodyPr>
          <a:lstStyle/>
          <a:p>
            <a:r>
              <a:rPr lang="zh-TW" altLang="en-US" dirty="0">
                <a:latin typeface="Times New Roman" panose="02020603050405020304" pitchFamily="18" charset="0"/>
              </a:rPr>
              <a:t>電通量正比於電荷量！</a:t>
            </a:r>
          </a:p>
        </p:txBody>
      </p:sp>
      <mc:AlternateContent xmlns:mc="http://schemas.openxmlformats.org/markup-compatibility/2006" xmlns:a14="http://schemas.microsoft.com/office/drawing/2010/main">
        <mc:Choice Requires="a14">
          <p:sp>
            <p:nvSpPr>
              <p:cNvPr id="7" name="文字方塊 6"/>
              <p:cNvSpPr txBox="1"/>
              <p:nvPr/>
            </p:nvSpPr>
            <p:spPr>
              <a:xfrm>
                <a:off x="943480" y="481159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943480" y="4811595"/>
                <a:ext cx="2253757" cy="818879"/>
              </a:xfrm>
              <a:prstGeom prst="rect">
                <a:avLst/>
              </a:prstGeom>
              <a:blipFill>
                <a:blip r:embed="rId3"/>
                <a:stretch>
                  <a:fillRect l="-10112" t="-128788" b="-186364"/>
                </a:stretch>
              </a:blipFill>
            </p:spPr>
            <p:txBody>
              <a:bodyPr/>
              <a:lstStyle/>
              <a:p>
                <a:r>
                  <a:rPr lang="en-US">
                    <a:noFill/>
                  </a:rPr>
                  <a:t> </a:t>
                </a:r>
              </a:p>
            </p:txBody>
          </p:sp>
        </mc:Fallback>
      </mc:AlternateContent>
      <p:sp>
        <p:nvSpPr>
          <p:cNvPr id="3" name="矩形 2"/>
          <p:cNvSpPr/>
          <p:nvPr/>
        </p:nvSpPr>
        <p:spPr>
          <a:xfrm>
            <a:off x="905838" y="5638800"/>
            <a:ext cx="8229600" cy="458652"/>
          </a:xfrm>
          <a:prstGeom prst="rect">
            <a:avLst/>
          </a:prstGeom>
        </p:spPr>
        <p:txBody>
          <a:bodyPr wrap="square">
            <a:spAutoFit/>
          </a:bodyPr>
          <a:lstStyle/>
          <a:p>
            <a:pPr eaLnBrk="1" hangingPunct="1">
              <a:lnSpc>
                <a:spcPct val="150000"/>
              </a:lnSpc>
            </a:pPr>
            <a:r>
              <a:rPr lang="zh-TW" altLang="en-US" dirty="0">
                <a:latin typeface="Times New Roman" panose="02020603050405020304" pitchFamily="18" charset="0"/>
              </a:rPr>
              <a:t>反過來，電荷對電通量的貢獻，只和它是否位於曲面內有關，</a:t>
            </a:r>
            <a:r>
              <a:rPr lang="zh-TW" altLang="en-US" dirty="0">
                <a:solidFill>
                  <a:srgbClr val="FF0000"/>
                </a:solidFill>
                <a:latin typeface="Times New Roman" panose="02020603050405020304" pitchFamily="18" charset="0"/>
              </a:rPr>
              <a:t>與具體位置無關。</a:t>
            </a:r>
          </a:p>
        </p:txBody>
      </p:sp>
      <p:sp>
        <p:nvSpPr>
          <p:cNvPr id="4" name="矩形 3">
            <a:extLst>
              <a:ext uri="{FF2B5EF4-FFF2-40B4-BE49-F238E27FC236}">
                <a16:creationId xmlns:a16="http://schemas.microsoft.com/office/drawing/2014/main" id="{81321C3B-AB07-794B-A31D-8A37C12EB106}"/>
              </a:ext>
            </a:extLst>
          </p:cNvPr>
          <p:cNvSpPr/>
          <p:nvPr/>
        </p:nvSpPr>
        <p:spPr>
          <a:xfrm>
            <a:off x="872447" y="4272938"/>
            <a:ext cx="7620000" cy="369332"/>
          </a:xfrm>
          <a:prstGeom prst="rect">
            <a:avLst/>
          </a:prstGeom>
        </p:spPr>
        <p:txBody>
          <a:bodyPr wrap="square">
            <a:spAutoFit/>
          </a:bodyPr>
          <a:lstStyle/>
          <a:p>
            <a:r>
              <a:rPr lang="zh-TW" altLang="en-US" dirty="0">
                <a:latin typeface="Times New Roman" panose="02020603050405020304" pitchFamily="18" charset="0"/>
              </a:rPr>
              <a:t>所以任何包圍 </a:t>
            </a:r>
            <a:r>
              <a:rPr lang="en-US" altLang="zh-TW" i="1" dirty="0">
                <a:latin typeface="Times New Roman" pitchFamily="18" charset="0"/>
                <a:cs typeface="Times New Roman" pitchFamily="18" charset="0"/>
              </a:rPr>
              <a:t>q</a:t>
            </a:r>
            <a:r>
              <a:rPr lang="zh-TW" altLang="en-US" dirty="0">
                <a:latin typeface="Times New Roman" panose="02020603050405020304" pitchFamily="18" charset="0"/>
              </a:rPr>
              <a:t> 的高斯面的電通量，與球高斯面的電通量相等！</a:t>
            </a:r>
          </a:p>
        </p:txBody>
      </p:sp>
    </p:spTree>
    <p:extLst>
      <p:ext uri="{BB962C8B-B14F-4D97-AF65-F5344CB8AC3E}">
        <p14:creationId xmlns:p14="http://schemas.microsoft.com/office/powerpoint/2010/main" val="401709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時鐘 的圖片&#10;&#10;自動產生的描述">
            <a:extLst>
              <a:ext uri="{FF2B5EF4-FFF2-40B4-BE49-F238E27FC236}">
                <a16:creationId xmlns:a16="http://schemas.microsoft.com/office/drawing/2014/main" id="{24E849AF-3E30-FA4C-B3AF-43ABFB6F1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6420"/>
            <a:ext cx="5239657" cy="3438525"/>
          </a:xfrm>
          <a:prstGeom prst="rect">
            <a:avLst/>
          </a:prstGeom>
        </p:spPr>
      </p:pic>
      <p:sp>
        <p:nvSpPr>
          <p:cNvPr id="4" name="文字方塊 3">
            <a:extLst>
              <a:ext uri="{FF2B5EF4-FFF2-40B4-BE49-F238E27FC236}">
                <a16:creationId xmlns:a16="http://schemas.microsoft.com/office/drawing/2014/main" id="{6DB6CE2A-E52A-A84D-81AA-AA69FFAC8FD2}"/>
              </a:ext>
            </a:extLst>
          </p:cNvPr>
          <p:cNvSpPr txBox="1"/>
          <p:nvPr/>
        </p:nvSpPr>
        <p:spPr>
          <a:xfrm>
            <a:off x="1682569" y="303165"/>
            <a:ext cx="6629400" cy="369332"/>
          </a:xfrm>
          <a:prstGeom prst="rect">
            <a:avLst/>
          </a:prstGeom>
          <a:noFill/>
        </p:spPr>
        <p:txBody>
          <a:bodyPr wrap="square" rtlCol="0">
            <a:spAutoFit/>
          </a:bodyPr>
          <a:lstStyle/>
          <a:p>
            <a:r>
              <a:rPr kumimoji="1" lang="zh-TW" altLang="en-US" dirty="0">
                <a:latin typeface="Times New Roman" panose="02020603050405020304" pitchFamily="18" charset="0"/>
              </a:rPr>
              <a:t>以上結果，是由場線守恆的性質推導得到，</a:t>
            </a:r>
          </a:p>
        </p:txBody>
      </p:sp>
      <p:sp>
        <p:nvSpPr>
          <p:cNvPr id="5" name="文字方塊 4">
            <a:extLst>
              <a:ext uri="{FF2B5EF4-FFF2-40B4-BE49-F238E27FC236}">
                <a16:creationId xmlns:a16="http://schemas.microsoft.com/office/drawing/2014/main" id="{AEB41B2F-F974-CC49-B21E-E1935FF5A5B4}"/>
              </a:ext>
            </a:extLst>
          </p:cNvPr>
          <p:cNvSpPr txBox="1"/>
          <p:nvPr/>
        </p:nvSpPr>
        <p:spPr>
          <a:xfrm>
            <a:off x="1676399" y="1125918"/>
            <a:ext cx="5315857" cy="369332"/>
          </a:xfrm>
          <a:prstGeom prst="rect">
            <a:avLst/>
          </a:prstGeom>
          <a:noFill/>
        </p:spPr>
        <p:txBody>
          <a:bodyPr wrap="square" rtlCol="0">
            <a:spAutoFit/>
          </a:bodyPr>
          <a:lstStyle/>
          <a:p>
            <a:r>
              <a:rPr kumimoji="1" lang="zh-TW" altLang="en-US" dirty="0">
                <a:latin typeface="Times New Roman" panose="02020603050405020304" pitchFamily="18" charset="0"/>
              </a:rPr>
              <a:t>現在先考慮任一包圍一點電荷的曲面：</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51F41312-1B97-5A4C-847D-F26E7E820FE4}"/>
                  </a:ext>
                </a:extLst>
              </p:cNvPr>
              <p:cNvSpPr txBox="1"/>
              <p:nvPr/>
            </p:nvSpPr>
            <p:spPr>
              <a:xfrm>
                <a:off x="928581" y="5776634"/>
                <a:ext cx="7134438"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panose="02040503050406030204" pitchFamily="18" charset="0"/>
                                  <a:ea typeface="Cambria Math"/>
                                </a:rPr>
                                <m:t>cos</m:t>
                              </m:r>
                            </m:fName>
                            <m:e>
                              <m:r>
                                <a:rPr lang="en-US" altLang="zh-TW" i="1" smtClean="0">
                                  <a:latin typeface="Cambria Math" panose="02040503050406030204" pitchFamily="18" charset="0"/>
                                  <a:ea typeface="Cambria Math" panose="02040503050406030204" pitchFamily="18" charset="0"/>
                                </a:rPr>
                                <m:t>𝜙</m:t>
                              </m:r>
                            </m:e>
                          </m:func>
                        </m:e>
                      </m:nary>
                      <m:r>
                        <a:rPr lang="en-US" altLang="zh-TW" b="0" i="1" smtClean="0">
                          <a:latin typeface="Cambria Math" panose="02040503050406030204" pitchFamily="18" charset="0"/>
                          <a:ea typeface="Cambria Math"/>
                        </a:rPr>
                        <m:t>=</m:t>
                      </m:r>
                      <m:nary>
                        <m:naryPr>
                          <m:chr m:val="∮"/>
                          <m:limLoc m:val="undOvr"/>
                          <m:subHide m:val="on"/>
                          <m:supHide m:val="on"/>
                          <m:ctrlPr>
                            <a:rPr lang="en-US" altLang="zh-TW" i="1">
                              <a:latin typeface="Cambria Math" panose="02040503050406030204" pitchFamily="18" charset="0"/>
                            </a:rPr>
                          </m:ctrlPr>
                        </m:naryPr>
                        <m:sub/>
                        <m:sup/>
                        <m:e>
                          <m:f>
                            <m:fPr>
                              <m:ctrlPr>
                                <a:rPr lang="en-US" altLang="zh-TW" i="1">
                                  <a:latin typeface="Cambria Math" panose="02040503050406030204" pitchFamily="18" charset="0"/>
                                  <a:ea typeface="Cambria Math"/>
                                </a:rPr>
                              </m:ctrlPr>
                            </m:fPr>
                            <m:num>
                              <m:r>
                                <a:rPr lang="en-US" altLang="zh-TW" i="1">
                                  <a:latin typeface="Cambria Math"/>
                                  <a:ea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e>
                      </m:nary>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latin typeface="Times New Roman" panose="02020603050405020304" pitchFamily="18" charset="0"/>
                </a:endParaRPr>
              </a:p>
            </p:txBody>
          </p:sp>
        </mc:Choice>
        <mc:Fallback xmlns="">
          <p:sp>
            <p:nvSpPr>
              <p:cNvPr id="6" name="文字方塊 5">
                <a:extLst>
                  <a:ext uri="{FF2B5EF4-FFF2-40B4-BE49-F238E27FC236}">
                    <a16:creationId xmlns:a16="http://schemas.microsoft.com/office/drawing/2014/main" id="{51F41312-1B97-5A4C-847D-F26E7E820FE4}"/>
                  </a:ext>
                </a:extLst>
              </p:cNvPr>
              <p:cNvSpPr txBox="1">
                <a:spLocks noRot="1" noChangeAspect="1" noMove="1" noResize="1" noEditPoints="1" noAdjustHandles="1" noChangeArrowheads="1" noChangeShapeType="1" noTextEdit="1"/>
              </p:cNvSpPr>
              <p:nvPr/>
            </p:nvSpPr>
            <p:spPr>
              <a:xfrm>
                <a:off x="928581" y="5776634"/>
                <a:ext cx="7134438" cy="818814"/>
              </a:xfrm>
              <a:prstGeom prst="rect">
                <a:avLst/>
              </a:prstGeom>
              <a:blipFill>
                <a:blip r:embed="rId3"/>
                <a:stretch>
                  <a:fillRect l="-3546"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698B274-DB82-1A4F-9F31-636F21A28245}"/>
                  </a:ext>
                </a:extLst>
              </p:cNvPr>
              <p:cNvSpPr/>
              <p:nvPr/>
            </p:nvSpPr>
            <p:spPr>
              <a:xfrm>
                <a:off x="6959127" y="5316199"/>
                <a:ext cx="1846146" cy="369332"/>
              </a:xfrm>
              <a:prstGeom prst="rect">
                <a:avLst/>
              </a:prstGeom>
              <a:solidFill>
                <a:srgbClr val="FFFF99"/>
              </a:solidFill>
            </p:spPr>
            <p:txBody>
              <a:bodyPr wrap="none">
                <a:spAutoFit/>
              </a:bodyPr>
              <a:lstStyle/>
              <a:p>
                <a14:m>
                  <m:oMath xmlns:m="http://schemas.openxmlformats.org/officeDocument/2006/math">
                    <m:r>
                      <a:rPr lang="en-US" altLang="zh-TW" i="1" smtClean="0">
                        <a:latin typeface="Cambria Math"/>
                        <a:ea typeface="Cambria Math"/>
                      </a:rPr>
                      <m:t>𝑑𝐴</m:t>
                    </m:r>
                    <m:func>
                      <m:funcPr>
                        <m:ctrlPr>
                          <a:rPr lang="en-US" altLang="zh-TW" i="1">
                            <a:latin typeface="Cambria Math" panose="02040503050406030204" pitchFamily="18" charset="0"/>
                            <a:ea typeface="Cambria Math"/>
                          </a:rPr>
                        </m:ctrlPr>
                      </m:funcPr>
                      <m:fName>
                        <m:r>
                          <m:rPr>
                            <m:sty m:val="p"/>
                          </m:rPr>
                          <a:rPr lang="en-US" altLang="zh-TW">
                            <a:latin typeface="Cambria Math" panose="02040503050406030204" pitchFamily="18" charset="0"/>
                            <a:ea typeface="Cambria Math"/>
                          </a:rPr>
                          <m:t>cos</m:t>
                        </m:r>
                      </m:fName>
                      <m:e>
                        <m:r>
                          <a:rPr lang="en-US" altLang="zh-TW" i="1">
                            <a:latin typeface="Cambria Math" panose="02040503050406030204" pitchFamily="18" charset="0"/>
                            <a:ea typeface="Cambria Math" panose="02040503050406030204" pitchFamily="18" charset="0"/>
                          </a:rPr>
                          <m:t>𝜙</m:t>
                        </m:r>
                      </m:e>
                    </m:func>
                    <m:r>
                      <a:rPr lang="en-US" altLang="zh-TW" b="0" i="1" smtClean="0">
                        <a:latin typeface="Cambria Math" panose="02040503050406030204" pitchFamily="18" charset="0"/>
                        <a:ea typeface="Cambria Math" panose="02040503050406030204" pitchFamily="18" charset="0"/>
                      </a:rPr>
                      <m:t>=</m:t>
                    </m:r>
                  </m:oMath>
                </a14:m>
                <a:r>
                  <a:rPr lang="en-US" altLang="zh-TW" dirty="0">
                    <a:latin typeface="Times New Roman" panose="02020603050405020304" pitchFamily="18" charset="0"/>
                    <a:ea typeface="Cambria Math"/>
                  </a:rPr>
                  <a:t> </a:t>
                </a:r>
                <a14:m>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oMath>
                </a14:m>
                <a:endParaRPr lang="zh-TW" altLang="en-US" dirty="0">
                  <a:latin typeface="Times New Roman" panose="02020603050405020304" pitchFamily="18" charset="0"/>
                </a:endParaRPr>
              </a:p>
            </p:txBody>
          </p:sp>
        </mc:Choice>
        <mc:Fallback xmlns="">
          <p:sp>
            <p:nvSpPr>
              <p:cNvPr id="7" name="矩形 6">
                <a:extLst>
                  <a:ext uri="{FF2B5EF4-FFF2-40B4-BE49-F238E27FC236}">
                    <a16:creationId xmlns:a16="http://schemas.microsoft.com/office/drawing/2014/main" id="{C698B274-DB82-1A4F-9F31-636F21A28245}"/>
                  </a:ext>
                </a:extLst>
              </p:cNvPr>
              <p:cNvSpPr>
                <a:spLocks noRot="1" noChangeAspect="1" noMove="1" noResize="1" noEditPoints="1" noAdjustHandles="1" noChangeArrowheads="1" noChangeShapeType="1" noTextEdit="1"/>
              </p:cNvSpPr>
              <p:nvPr/>
            </p:nvSpPr>
            <p:spPr>
              <a:xfrm>
                <a:off x="6959127" y="5316199"/>
                <a:ext cx="1846146" cy="369332"/>
              </a:xfrm>
              <a:prstGeom prst="rect">
                <a:avLst/>
              </a:prstGeom>
              <a:blipFill>
                <a:blip r:embed="rId4"/>
                <a:stretch>
                  <a:fillRect b="-13333"/>
                </a:stretch>
              </a:blipFill>
            </p:spPr>
            <p:txBody>
              <a:bodyPr/>
              <a:lstStyle/>
              <a:p>
                <a:r>
                  <a:rPr lang="en-US">
                    <a:noFill/>
                  </a:rPr>
                  <a:t> </a:t>
                </a:r>
              </a:p>
            </p:txBody>
          </p:sp>
        </mc:Fallback>
      </mc:AlternateContent>
      <p:sp>
        <p:nvSpPr>
          <p:cNvPr id="8" name="文字方塊 7">
            <a:extLst>
              <a:ext uri="{FF2B5EF4-FFF2-40B4-BE49-F238E27FC236}">
                <a16:creationId xmlns:a16="http://schemas.microsoft.com/office/drawing/2014/main" id="{D8530F2E-D985-5040-96DE-ABFFD0C1A1F7}"/>
              </a:ext>
            </a:extLst>
          </p:cNvPr>
          <p:cNvSpPr txBox="1"/>
          <p:nvPr/>
        </p:nvSpPr>
        <p:spPr>
          <a:xfrm>
            <a:off x="3200400" y="5257800"/>
            <a:ext cx="4267200" cy="369332"/>
          </a:xfrm>
          <a:prstGeom prst="rect">
            <a:avLst/>
          </a:prstGeom>
          <a:noFill/>
        </p:spPr>
        <p:txBody>
          <a:bodyPr wrap="square" rtlCol="0">
            <a:spAutoFit/>
          </a:bodyPr>
          <a:lstStyle/>
          <a:p>
            <a:r>
              <a:rPr kumimoji="1" lang="zh-CN" altLang="en-US" dirty="0">
                <a:latin typeface="Times New Roman" panose="02020603050405020304" pitchFamily="18" charset="0"/>
              </a:rPr>
              <a:t>通過這兩片平面的電通量相等！</a:t>
            </a:r>
            <a:endParaRPr kumimoji="1" lang="zh-TW" altLang="en-US" dirty="0">
              <a:latin typeface="Times New Roman" panose="02020603050405020304" pitchFamily="18" charset="0"/>
            </a:endParaRPr>
          </a:p>
        </p:txBody>
      </p:sp>
      <p:cxnSp>
        <p:nvCxnSpPr>
          <p:cNvPr id="10" name="直線箭頭接點 9">
            <a:extLst>
              <a:ext uri="{FF2B5EF4-FFF2-40B4-BE49-F238E27FC236}">
                <a16:creationId xmlns:a16="http://schemas.microsoft.com/office/drawing/2014/main" id="{D3D6DEE9-3292-B840-8277-E72A1C0F96BB}"/>
              </a:ext>
            </a:extLst>
          </p:cNvPr>
          <p:cNvCxnSpPr>
            <a:cxnSpLocks/>
          </p:cNvCxnSpPr>
          <p:nvPr/>
        </p:nvCxnSpPr>
        <p:spPr>
          <a:xfrm flipH="1" flipV="1">
            <a:off x="3886200" y="2799420"/>
            <a:ext cx="342900" cy="25167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B399F43F-8A80-4643-AFF3-08CA13C65773}"/>
              </a:ext>
            </a:extLst>
          </p:cNvPr>
          <p:cNvCxnSpPr>
            <a:cxnSpLocks/>
          </p:cNvCxnSpPr>
          <p:nvPr/>
        </p:nvCxnSpPr>
        <p:spPr>
          <a:xfrm flipH="1" flipV="1">
            <a:off x="3300186" y="3375683"/>
            <a:ext cx="829128" cy="1940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8E31F53-A2D8-634F-87B6-E3B3EF86C8C8}"/>
              </a:ext>
            </a:extLst>
          </p:cNvPr>
          <p:cNvSpPr/>
          <p:nvPr/>
        </p:nvSpPr>
        <p:spPr>
          <a:xfrm>
            <a:off x="1682569" y="713700"/>
            <a:ext cx="3647152" cy="369332"/>
          </a:xfrm>
          <a:prstGeom prst="rect">
            <a:avLst/>
          </a:prstGeom>
        </p:spPr>
        <p:txBody>
          <a:bodyPr wrap="none">
            <a:spAutoFit/>
          </a:bodyPr>
          <a:lstStyle/>
          <a:p>
            <a:r>
              <a:rPr lang="zh-TW" altLang="en-US" dirty="0">
                <a:solidFill>
                  <a:srgbClr val="FF0000"/>
                </a:solidFill>
                <a:latin typeface="Times New Roman" panose="02020603050405020304" pitchFamily="18" charset="0"/>
              </a:rPr>
              <a:t>也可以用庫侖定律直接證明得出：</a:t>
            </a:r>
          </a:p>
        </p:txBody>
      </p:sp>
    </p:spTree>
    <p:extLst>
      <p:ext uri="{BB962C8B-B14F-4D97-AF65-F5344CB8AC3E}">
        <p14:creationId xmlns:p14="http://schemas.microsoft.com/office/powerpoint/2010/main" val="22107833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Dropbox\Documents\課程\YoungTextBook\Images\Chapter22\A_Images\A_Figures_and_Photos\22_13_Figure.jpg">
            <a:extLst>
              <a:ext uri="{FF2B5EF4-FFF2-40B4-BE49-F238E27FC236}">
                <a16:creationId xmlns:a16="http://schemas.microsoft.com/office/drawing/2014/main" id="{74ABEE66-2E5D-BD45-B186-1F03C6457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2" y="920497"/>
            <a:ext cx="3960790" cy="395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8D89B28D-5C2D-E742-A07C-300EC2242CEB}"/>
              </a:ext>
            </a:extLst>
          </p:cNvPr>
          <p:cNvSpPr txBox="1"/>
          <p:nvPr/>
        </p:nvSpPr>
        <p:spPr>
          <a:xfrm>
            <a:off x="2743200" y="380315"/>
            <a:ext cx="3657600" cy="381000"/>
          </a:xfrm>
          <a:prstGeom prst="rect">
            <a:avLst/>
          </a:prstGeom>
          <a:noFill/>
        </p:spPr>
        <p:txBody>
          <a:bodyPr wrap="square" rtlCol="0">
            <a:spAutoFit/>
          </a:bodyPr>
          <a:lstStyle/>
          <a:p>
            <a:r>
              <a:rPr kumimoji="1" lang="zh-TW" altLang="en-US" dirty="0">
                <a:latin typeface="Times New Roman" panose="02020603050405020304" pitchFamily="18" charset="0"/>
              </a:rPr>
              <a:t>若該點電荷</a:t>
            </a:r>
            <a:r>
              <a:rPr lang="zh-TW" altLang="en-US" dirty="0">
                <a:latin typeface="Times New Roman" panose="02020603050405020304" pitchFamily="18" charset="0"/>
              </a:rPr>
              <a:t>在</a:t>
            </a:r>
            <a:r>
              <a:rPr kumimoji="1" lang="zh-TW" altLang="en-US" dirty="0">
                <a:latin typeface="Times New Roman" panose="02020603050405020304" pitchFamily="18" charset="0"/>
              </a:rPr>
              <a:t>曲面之外：</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F362E700-BD23-2F47-9B12-5AF6C435D14C}"/>
                  </a:ext>
                </a:extLst>
              </p:cNvPr>
              <p:cNvSpPr txBox="1"/>
              <p:nvPr/>
            </p:nvSpPr>
            <p:spPr>
              <a:xfrm>
                <a:off x="2216848" y="5029200"/>
                <a:ext cx="4320393" cy="103611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limLoc m:val="undOvr"/>
                          <m:ctrlPr>
                            <a:rPr lang="en-US" altLang="zh-TW" b="0" i="1" smtClean="0">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出</m:t>
                          </m:r>
                        </m:sub>
                        <m:sup/>
                        <m:e>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e>
                      </m:nary>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𝑞</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nary>
                        <m:naryPr>
                          <m:limLoc m:val="undOvr"/>
                          <m:ctrlPr>
                            <a:rPr lang="en-US" altLang="zh-TW" i="1">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入</m:t>
                          </m: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r>
                        <a:rPr lang="en-US" altLang="zh-TW" i="1" smtClean="0">
                          <a:latin typeface="Cambria Math" panose="02040503050406030204" pitchFamily="18" charset="0"/>
                          <a:ea typeface="Cambria Math"/>
                        </a:rPr>
                        <m:t>0</m:t>
                      </m:r>
                    </m:oMath>
                  </m:oMathPara>
                </a14:m>
                <a:endParaRPr lang="zh-TW" altLang="en-US" dirty="0">
                  <a:latin typeface="Times New Roman" panose="02020603050405020304" pitchFamily="18" charset="0"/>
                </a:endParaRPr>
              </a:p>
            </p:txBody>
          </p:sp>
        </mc:Choice>
        <mc:Fallback xmlns="">
          <p:sp>
            <p:nvSpPr>
              <p:cNvPr id="4" name="文字方塊 3">
                <a:extLst>
                  <a:ext uri="{FF2B5EF4-FFF2-40B4-BE49-F238E27FC236}">
                    <a16:creationId xmlns:a16="http://schemas.microsoft.com/office/drawing/2014/main" id="{F362E700-BD23-2F47-9B12-5AF6C435D14C}"/>
                  </a:ext>
                </a:extLst>
              </p:cNvPr>
              <p:cNvSpPr txBox="1">
                <a:spLocks noRot="1" noChangeAspect="1" noMove="1" noResize="1" noEditPoints="1" noAdjustHandles="1" noChangeArrowheads="1" noChangeShapeType="1" noTextEdit="1"/>
              </p:cNvSpPr>
              <p:nvPr/>
            </p:nvSpPr>
            <p:spPr>
              <a:xfrm>
                <a:off x="2216848" y="5029200"/>
                <a:ext cx="4320393" cy="1036117"/>
              </a:xfrm>
              <a:prstGeom prst="rect">
                <a:avLst/>
              </a:prstGeom>
              <a:blipFill>
                <a:blip r:embed="rId3"/>
                <a:stretch>
                  <a:fillRect t="-92683" b="-141463"/>
                </a:stretch>
              </a:blipFill>
            </p:spPr>
            <p:txBody>
              <a:bodyPr/>
              <a:lstStyle/>
              <a:p>
                <a:r>
                  <a:rPr lang="en-US">
                    <a:noFill/>
                  </a:rPr>
                  <a:t> </a:t>
                </a:r>
              </a:p>
            </p:txBody>
          </p:sp>
        </mc:Fallback>
      </mc:AlternateContent>
      <p:sp>
        <p:nvSpPr>
          <p:cNvPr id="6" name="橢圓 5">
            <a:extLst>
              <a:ext uri="{FF2B5EF4-FFF2-40B4-BE49-F238E27FC236}">
                <a16:creationId xmlns:a16="http://schemas.microsoft.com/office/drawing/2014/main" id="{3EAA8501-37F9-764F-8DEE-A0CCB8CB0119}"/>
              </a:ext>
            </a:extLst>
          </p:cNvPr>
          <p:cNvSpPr/>
          <p:nvPr/>
        </p:nvSpPr>
        <p:spPr>
          <a:xfrm rot="21218516">
            <a:off x="4729545" y="3006204"/>
            <a:ext cx="151462" cy="216000"/>
          </a:xfrm>
          <a:prstGeom prst="ellipse">
            <a:avLst/>
          </a:prstGeom>
          <a:solidFill>
            <a:srgbClr val="A844FA">
              <a:alpha val="54000"/>
            </a:srgbClr>
          </a:solidFill>
          <a:ln w="12700">
            <a:solidFill>
              <a:srgbClr val="813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endParaRPr>
          </a:p>
        </p:txBody>
      </p:sp>
      <p:cxnSp>
        <p:nvCxnSpPr>
          <p:cNvPr id="8" name="直線箭頭接點 7">
            <a:extLst>
              <a:ext uri="{FF2B5EF4-FFF2-40B4-BE49-F238E27FC236}">
                <a16:creationId xmlns:a16="http://schemas.microsoft.com/office/drawing/2014/main" id="{0A670718-9461-644B-A1EA-0732DF584CBD}"/>
              </a:ext>
            </a:extLst>
          </p:cNvPr>
          <p:cNvCxnSpPr>
            <a:cxnSpLocks/>
          </p:cNvCxnSpPr>
          <p:nvPr/>
        </p:nvCxnSpPr>
        <p:spPr>
          <a:xfrm flipV="1">
            <a:off x="3543300" y="2704851"/>
            <a:ext cx="2400300" cy="647952"/>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7B0C44B0-9EE3-6840-933A-FB2FF50D51DD}"/>
              </a:ext>
            </a:extLst>
          </p:cNvPr>
          <p:cNvCxnSpPr>
            <a:cxnSpLocks/>
          </p:cNvCxnSpPr>
          <p:nvPr/>
        </p:nvCxnSpPr>
        <p:spPr>
          <a:xfrm flipV="1">
            <a:off x="3543300" y="3093086"/>
            <a:ext cx="2247900" cy="27368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5A6358E2-AF9A-5B4A-9838-3AA1F48D1367}"/>
              </a:ext>
            </a:extLst>
          </p:cNvPr>
          <p:cNvSpPr txBox="1"/>
          <p:nvPr/>
        </p:nvSpPr>
        <p:spPr>
          <a:xfrm>
            <a:off x="1368774" y="6148933"/>
            <a:ext cx="6698552" cy="369332"/>
          </a:xfrm>
          <a:prstGeom prst="rect">
            <a:avLst/>
          </a:prstGeom>
          <a:noFill/>
        </p:spPr>
        <p:txBody>
          <a:bodyPr wrap="square" rtlCol="0">
            <a:spAutoFit/>
          </a:bodyPr>
          <a:lstStyle/>
          <a:p>
            <a:r>
              <a:rPr kumimoji="1" lang="zh-TW" altLang="en-US" dirty="0">
                <a:latin typeface="Times New Roman" panose="02020603050405020304" pitchFamily="18" charset="0"/>
              </a:rPr>
              <a:t>如圖，所有射入的立體角都可以找到一對應相等的射出立體角！</a:t>
            </a:r>
          </a:p>
        </p:txBody>
      </p:sp>
    </p:spTree>
    <p:extLst>
      <p:ext uri="{BB962C8B-B14F-4D97-AF65-F5344CB8AC3E}">
        <p14:creationId xmlns:p14="http://schemas.microsoft.com/office/powerpoint/2010/main" val="15435177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4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297" y="2435070"/>
            <a:ext cx="2518220" cy="253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6"/>
          <p:cNvSpPr txBox="1">
            <a:spLocks noChangeArrowheads="1"/>
          </p:cNvSpPr>
          <p:nvPr/>
        </p:nvSpPr>
        <p:spPr bwMode="auto">
          <a:xfrm>
            <a:off x="1736364" y="1507638"/>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位於曲面外的電荷，對曲面上的電場有貢獻，</a:t>
            </a:r>
          </a:p>
        </p:txBody>
      </p:sp>
      <mc:AlternateContent xmlns:mc="http://schemas.openxmlformats.org/markup-compatibility/2006" xmlns:a14="http://schemas.microsoft.com/office/drawing/2010/main">
        <mc:Choice Requires="a14">
          <p:sp>
            <p:nvSpPr>
              <p:cNvPr id="6" name="文字方塊 5"/>
              <p:cNvSpPr txBox="1"/>
              <p:nvPr/>
            </p:nvSpPr>
            <p:spPr>
              <a:xfrm>
                <a:off x="1366840" y="5101979"/>
                <a:ext cx="6592382"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b="0" i="1" smtClean="0">
                              <a:latin typeface="Cambria Math" panose="02040503050406030204" pitchFamily="18" charset="0"/>
                              <a:ea typeface="Cambria Math"/>
                            </a:rPr>
                            <m:t>𝑆</m:t>
                          </m:r>
                          <m:r>
                            <a:rPr lang="en-US" altLang="zh-TW" b="0" i="1" smtClean="0">
                              <a:latin typeface="Cambria Math" panose="02040503050406030204" pitchFamily="18" charset="0"/>
                              <a:ea typeface="Cambria Math"/>
                            </a:rPr>
                            <m:t>′</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1</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3</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4</m:t>
                                  </m:r>
                                </m:sub>
                              </m:sSub>
                            </m:e>
                          </m:d>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𝑞</m:t>
                              </m:r>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𝑞</m:t>
                              </m:r>
                            </m:e>
                            <m:sub>
                              <m:r>
                                <a:rPr lang="en-US" altLang="zh-TW" b="0" i="1" smtClean="0">
                                  <a:latin typeface="Cambria Math"/>
                                </a:rPr>
                                <m:t>3</m:t>
                              </m:r>
                            </m:sub>
                          </m:sSub>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f>
                        <m:fPr>
                          <m:ctrlPr>
                            <a:rPr lang="en-US" altLang="zh-TW" b="0" i="1" smtClean="0">
                              <a:latin typeface="Cambria Math" panose="02040503050406030204" pitchFamily="18" charset="0"/>
                            </a:rPr>
                          </m:ctrlPr>
                        </m:fPr>
                        <m:num>
                          <m:sSub>
                            <m:sSubPr>
                              <m:ctrlPr>
                                <a:rPr lang="en-US" altLang="zh-TW" b="0" i="1" smtClean="0">
                                  <a:latin typeface="Cambria Math" panose="02040503050406030204" pitchFamily="18" charset="0"/>
                                </a:rPr>
                              </m:ctrlPr>
                            </m:sSubPr>
                            <m:e>
                              <m:r>
                                <a:rPr lang="en-US" altLang="zh-TW" i="1">
                                  <a:latin typeface="Cambria Math"/>
                                </a:rPr>
                                <m:t>𝑞</m:t>
                              </m:r>
                            </m:e>
                            <m:sub>
                              <m:r>
                                <m:rPr>
                                  <m:sty m:val="p"/>
                                </m:rPr>
                                <a:rPr lang="en-US" altLang="zh-TW" b="0" i="0" smtClean="0">
                                  <a:latin typeface="Cambria Math"/>
                                </a:rPr>
                                <m:t>enc</m:t>
                              </m:r>
                            </m:sub>
                          </m:sSub>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1366840" y="5101979"/>
                <a:ext cx="6592382" cy="818814"/>
              </a:xfrm>
              <a:prstGeom prst="rect">
                <a:avLst/>
              </a:prstGeom>
              <a:blipFill>
                <a:blip r:embed="rId3"/>
                <a:stretch>
                  <a:fillRect l="-1731" t="-130303" b="-1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736364" y="1024152"/>
                <a:ext cx="6248399" cy="409536"/>
              </a:xfrm>
              <a:prstGeom prst="rect">
                <a:avLst/>
              </a:prstGeom>
              <a:noFill/>
            </p:spPr>
            <p:txBody>
              <a:bodyPr wrap="square" rtlCol="0">
                <a:spAutoFit/>
              </a:bodyPr>
              <a:lstStyle/>
              <a:p>
                <a:r>
                  <a:rPr lang="zh-TW" altLang="en-US" dirty="0">
                    <a:latin typeface="Times New Roman" panose="02020603050405020304" pitchFamily="18" charset="0"/>
                  </a:rPr>
                  <a:t>電場滿足疊加定理：</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ea typeface="Cambria Math"/>
                              </a:rPr>
                              <m:t>𝑖</m:t>
                            </m:r>
                          </m:sub>
                        </m:sSub>
                      </m:e>
                    </m:nary>
                  </m:oMath>
                </a14:m>
                <a:r>
                  <a:rPr lang="zh-TW" altLang="en-US" dirty="0">
                    <a:latin typeface="Times New Roman" panose="02020603050405020304" pitchFamily="18" charset="0"/>
                  </a:rPr>
                  <a:t>。電通量也會疊加。</a:t>
                </a:r>
                <a:endParaRPr lang="zh-CN" altLang="en-US" dirty="0">
                  <a:latin typeface="Times New Roman" panose="02020603050405020304"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1736364" y="1024152"/>
                <a:ext cx="6248399" cy="409536"/>
              </a:xfrm>
              <a:prstGeom prst="rect">
                <a:avLst/>
              </a:prstGeom>
              <a:blipFill>
                <a:blip r:embed="rId4"/>
                <a:stretch>
                  <a:fillRect l="-811" t="-90909" b="-151515"/>
                </a:stretch>
              </a:blipFill>
            </p:spPr>
            <p:txBody>
              <a:bodyPr/>
              <a:lstStyle/>
              <a:p>
                <a:r>
                  <a:rPr lang="en-US">
                    <a:noFill/>
                  </a:rPr>
                  <a:t> </a:t>
                </a:r>
              </a:p>
            </p:txBody>
          </p:sp>
        </mc:Fallback>
      </mc:AlternateContent>
      <p:sp>
        <p:nvSpPr>
          <p:cNvPr id="3" name="矩形 2"/>
          <p:cNvSpPr/>
          <p:nvPr/>
        </p:nvSpPr>
        <p:spPr>
          <a:xfrm>
            <a:off x="1736364" y="1955921"/>
            <a:ext cx="3877985" cy="369332"/>
          </a:xfrm>
          <a:prstGeom prst="rect">
            <a:avLst/>
          </a:prstGeom>
        </p:spPr>
        <p:txBody>
          <a:bodyPr wrap="none">
            <a:spAutoFit/>
          </a:bodyPr>
          <a:lstStyle/>
          <a:p>
            <a:r>
              <a:rPr lang="zh-TW" altLang="en-US" dirty="0">
                <a:latin typeface="Times New Roman" panose="02020603050405020304" pitchFamily="18" charset="0"/>
              </a:rPr>
              <a:t>但對該曲面的電場通量卻沒有影響。</a:t>
            </a:r>
            <a:endParaRPr lang="zh-CN" altLang="en-US" dirty="0">
              <a:latin typeface="Times New Roman" panose="02020603050405020304" pitchFamily="18" charset="0"/>
            </a:endParaRPr>
          </a:p>
        </p:txBody>
      </p:sp>
      <p:sp>
        <p:nvSpPr>
          <p:cNvPr id="5" name="文字方塊 4">
            <a:extLst>
              <a:ext uri="{FF2B5EF4-FFF2-40B4-BE49-F238E27FC236}">
                <a16:creationId xmlns:a16="http://schemas.microsoft.com/office/drawing/2014/main" id="{42211B4F-4E92-2546-A6DC-AE7FED10835D}"/>
              </a:ext>
            </a:extLst>
          </p:cNvPr>
          <p:cNvSpPr txBox="1"/>
          <p:nvPr/>
        </p:nvSpPr>
        <p:spPr>
          <a:xfrm>
            <a:off x="1736365" y="635643"/>
            <a:ext cx="5853332" cy="369332"/>
          </a:xfrm>
          <a:prstGeom prst="rect">
            <a:avLst/>
          </a:prstGeom>
          <a:noFill/>
        </p:spPr>
        <p:txBody>
          <a:bodyPr wrap="square" rtlCol="0">
            <a:spAutoFit/>
          </a:bodyPr>
          <a:lstStyle/>
          <a:p>
            <a:r>
              <a:rPr kumimoji="1" lang="zh-TW" altLang="en-US" dirty="0">
                <a:latin typeface="Times New Roman" panose="02020603050405020304" pitchFamily="18" charset="0"/>
              </a:rPr>
              <a:t>以上結果為一個點電荷，若有一個以上的電荷時：</a:t>
            </a:r>
          </a:p>
        </p:txBody>
      </p:sp>
      <p:sp>
        <p:nvSpPr>
          <p:cNvPr id="10" name="文字方塊 9">
            <a:extLst>
              <a:ext uri="{FF2B5EF4-FFF2-40B4-BE49-F238E27FC236}">
                <a16:creationId xmlns:a16="http://schemas.microsoft.com/office/drawing/2014/main" id="{1581C666-A3DD-744E-935C-5F4BF68B049E}"/>
              </a:ext>
            </a:extLst>
          </p:cNvPr>
          <p:cNvSpPr txBox="1"/>
          <p:nvPr/>
        </p:nvSpPr>
        <p:spPr>
          <a:xfrm>
            <a:off x="1772377" y="6117550"/>
            <a:ext cx="4572000" cy="369332"/>
          </a:xfrm>
          <a:prstGeom prst="rect">
            <a:avLst/>
          </a:prstGeom>
          <a:noFill/>
        </p:spPr>
        <p:txBody>
          <a:bodyPr wrap="square" rtlCol="0">
            <a:spAutoFit/>
          </a:bodyPr>
          <a:lstStyle/>
          <a:p>
            <a:r>
              <a:rPr kumimoji="1" lang="zh-TW" altLang="en-US" dirty="0">
                <a:latin typeface="Times New Roman" panose="02020603050405020304" pitchFamily="18" charset="0"/>
              </a:rPr>
              <a:t>因此電通量正比於</a:t>
            </a:r>
            <a:r>
              <a:rPr kumimoji="1" lang="zh-TW" altLang="en-US" dirty="0">
                <a:solidFill>
                  <a:srgbClr val="FF0000"/>
                </a:solidFill>
                <a:latin typeface="Times New Roman" panose="02020603050405020304" pitchFamily="18" charset="0"/>
              </a:rPr>
              <a:t>高斯面內的總電荷</a:t>
            </a:r>
            <a:r>
              <a:rPr kumimoji="1" lang="zh-TW" altLang="en-US" dirty="0">
                <a:latin typeface="Times New Roman" panose="02020603050405020304" pitchFamily="18" charset="0"/>
              </a:rPr>
              <a:t>。</a:t>
            </a:r>
          </a:p>
        </p:txBody>
      </p:sp>
      <p:sp>
        <p:nvSpPr>
          <p:cNvPr id="4" name="TextBox 3">
            <a:extLst>
              <a:ext uri="{FF2B5EF4-FFF2-40B4-BE49-F238E27FC236}">
                <a16:creationId xmlns:a16="http://schemas.microsoft.com/office/drawing/2014/main" id="{51190BAA-235D-FEA7-FA8C-513D890399FC}"/>
              </a:ext>
            </a:extLst>
          </p:cNvPr>
          <p:cNvSpPr txBox="1"/>
          <p:nvPr/>
        </p:nvSpPr>
        <p:spPr>
          <a:xfrm>
            <a:off x="9074552" y="4942390"/>
            <a:ext cx="248786" cy="369332"/>
          </a:xfrm>
          <a:prstGeom prst="rect">
            <a:avLst/>
          </a:prstGeom>
          <a:noFill/>
        </p:spPr>
        <p:txBody>
          <a:bodyPr wrap="none" rtlCol="0">
            <a:spAutoFit/>
          </a:bodyPr>
          <a:lstStyle/>
          <a:p>
            <a:r>
              <a:rPr lang="zh-TW" altLang="en-US" dirty="0">
                <a:latin typeface="Times New Roman" panose="02020603050405020304" pitchFamily="18" charset="0"/>
              </a:rPr>
              <a:t> </a:t>
            </a:r>
            <a:endParaRPr lang="en-TW" dirty="0">
              <a:latin typeface="Times New Roman" panose="02020603050405020304" pitchFamily="18" charset="0"/>
            </a:endParaRPr>
          </a:p>
        </p:txBody>
      </p:sp>
    </p:spTree>
    <p:extLst>
      <p:ext uri="{BB962C8B-B14F-4D97-AF65-F5344CB8AC3E}">
        <p14:creationId xmlns:p14="http://schemas.microsoft.com/office/powerpoint/2010/main" val="358557461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文字方塊 3"/>
          <p:cNvSpPr txBox="1">
            <a:spLocks noChangeArrowheads="1"/>
          </p:cNvSpPr>
          <p:nvPr/>
        </p:nvSpPr>
        <p:spPr bwMode="auto">
          <a:xfrm>
            <a:off x="1166499" y="468765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正電荷發出的電力線可以消失於負電荷</a:t>
            </a:r>
          </a:p>
        </p:txBody>
      </p:sp>
      <p:pic>
        <p:nvPicPr>
          <p:cNvPr id="17413" name="Picture 5" descr="D:\Dropbox\Documents\課程\YoungTextBook\Images\Chapter22\A_Images\A_Figures_and_Photos\22_14_Figure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633" r="26735" b="4951"/>
          <a:stretch/>
        </p:blipFill>
        <p:spPr bwMode="auto">
          <a:xfrm>
            <a:off x="372635" y="1334073"/>
            <a:ext cx="2586951" cy="25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文字方塊 1"/>
          <p:cNvSpPr txBox="1">
            <a:spLocks noChangeArrowheads="1"/>
          </p:cNvSpPr>
          <p:nvPr/>
        </p:nvSpPr>
        <p:spPr bwMode="auto">
          <a:xfrm>
            <a:off x="1166499" y="514485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若高斯面內同時有正負電荷，負電荷會減少正電荷的電通量！</a:t>
            </a:r>
          </a:p>
        </p:txBody>
      </p:sp>
      <p:sp>
        <p:nvSpPr>
          <p:cNvPr id="17416" name="文字方塊 2"/>
          <p:cNvSpPr txBox="1">
            <a:spLocks noChangeArrowheads="1"/>
          </p:cNvSpPr>
          <p:nvPr/>
        </p:nvSpPr>
        <p:spPr bwMode="auto">
          <a:xfrm>
            <a:off x="1166499" y="4230450"/>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負電荷周圍電力線是入射的，電通量為負。</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77162"/>
            <a:ext cx="3188932" cy="27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a:extLst>
              <a:ext uri="{FF2B5EF4-FFF2-40B4-BE49-F238E27FC236}">
                <a16:creationId xmlns:a16="http://schemas.microsoft.com/office/drawing/2014/main" id="{8F9C918D-6555-5949-A3EB-D07417451134}"/>
              </a:ext>
            </a:extLst>
          </p:cNvPr>
          <p:cNvSpPr txBox="1"/>
          <p:nvPr/>
        </p:nvSpPr>
        <p:spPr>
          <a:xfrm>
            <a:off x="1184787" y="5601494"/>
            <a:ext cx="7144512" cy="369332"/>
          </a:xfrm>
          <a:prstGeom prst="rect">
            <a:avLst/>
          </a:prstGeom>
          <a:noFill/>
        </p:spPr>
        <p:txBody>
          <a:bodyPr wrap="square" rtlCol="0">
            <a:spAutoFit/>
          </a:bodyPr>
          <a:lstStyle/>
          <a:p>
            <a:r>
              <a:rPr kumimoji="1" lang="zh-TW" altLang="en-US" dirty="0">
                <a:latin typeface="Times New Roman" panose="02020603050405020304" pitchFamily="18" charset="0"/>
              </a:rPr>
              <a:t>所以高斯面的電通量正比於高斯面內的</a:t>
            </a:r>
            <a:r>
              <a:rPr kumimoji="1" lang="zh-TW" altLang="en-US" dirty="0">
                <a:solidFill>
                  <a:srgbClr val="FF0000"/>
                </a:solidFill>
                <a:latin typeface="Times New Roman" panose="02020603050405020304" pitchFamily="18" charset="0"/>
              </a:rPr>
              <a:t>總（</a:t>
            </a:r>
            <a:r>
              <a:rPr lang="zh-TW" altLang="en-US" dirty="0">
                <a:solidFill>
                  <a:srgbClr val="FF0000"/>
                </a:solidFill>
                <a:latin typeface="Times New Roman" panose="02020603050405020304" pitchFamily="18" charset="0"/>
              </a:rPr>
              <a:t>淨）</a:t>
            </a:r>
            <a:r>
              <a:rPr kumimoji="1" lang="zh-TW" altLang="en-US" dirty="0">
                <a:solidFill>
                  <a:srgbClr val="FF0000"/>
                </a:solidFill>
                <a:latin typeface="Times New Roman" panose="02020603050405020304" pitchFamily="18" charset="0"/>
              </a:rPr>
              <a:t>電荷（即正減去負）</a:t>
            </a:r>
            <a:r>
              <a:rPr kumimoji="1" lang="zh-TW" altLang="en-US" dirty="0">
                <a:latin typeface="Times New Roman" panose="02020603050405020304" pitchFamily="18" charset="0"/>
              </a:rPr>
              <a:t>。</a:t>
            </a:r>
          </a:p>
        </p:txBody>
      </p:sp>
      <p:pic>
        <p:nvPicPr>
          <p:cNvPr id="4" name="圖片 3" descr="一張含有 傘, 開啟, 直立的, 坐 的圖片&#10;&#10;自動產生的描述">
            <a:extLst>
              <a:ext uri="{FF2B5EF4-FFF2-40B4-BE49-F238E27FC236}">
                <a16:creationId xmlns:a16="http://schemas.microsoft.com/office/drawing/2014/main" id="{23A47B4A-A99B-B248-A451-A2F29E64C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402" y="228600"/>
            <a:ext cx="2082858" cy="3729594"/>
          </a:xfrm>
          <a:prstGeom prst="rect">
            <a:avLst/>
          </a:prstGeom>
        </p:spPr>
      </p:pic>
    </p:spTree>
    <p:extLst>
      <p:ext uri="{BB962C8B-B14F-4D97-AF65-F5344CB8AC3E}">
        <p14:creationId xmlns:p14="http://schemas.microsoft.com/office/powerpoint/2010/main" val="2550866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descr="C:\Users\Chia-Hung Chang\Downloads\Data\Knight\Media\Chapter4\Images\04_3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2063" y="2786063"/>
            <a:ext cx="3065462"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9" descr="D:\Dropbox\Documents\課程\YoungTextBook\Images\Chapter09\A_Images\A_Figures_and_Photos\09_0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276475"/>
            <a:ext cx="2779713"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04430F4E-4093-4E44-A0F3-63E7841E5EA8}"/>
                  </a:ext>
                </a:extLst>
              </p:cNvPr>
              <p:cNvSpPr/>
              <p:nvPr/>
            </p:nvSpPr>
            <p:spPr>
              <a:xfrm>
                <a:off x="2375323" y="1287465"/>
                <a:ext cx="1458839" cy="61824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𝜔</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r>
                            <a:rPr lang="en-US" altLang="zh-TW" i="1" smtClean="0">
                              <a:latin typeface="Cambria Math" panose="02040503050406030204" pitchFamily="18" charset="0"/>
                              <a:ea typeface="Cambria Math" panose="02040503050406030204" pitchFamily="18" charset="0"/>
                            </a:rPr>
                            <m:t>𝜃</m:t>
                          </m:r>
                        </m:num>
                        <m:den>
                          <m:r>
                            <a:rPr lang="en-US" altLang="zh-TW" i="1">
                              <a:latin typeface="Cambria Math" panose="02040503050406030204" pitchFamily="18" charset="0"/>
                              <a:ea typeface="Cambria Math" panose="02040503050406030204" pitchFamily="18" charset="0"/>
                            </a:rPr>
                            <m:t>𝑑𝑡</m:t>
                          </m:r>
                        </m:den>
                      </m:f>
                    </m:oMath>
                  </m:oMathPara>
                </a14:m>
                <a:endParaRPr lang="zh-TW" altLang="en-US" dirty="0"/>
              </a:p>
            </p:txBody>
          </p:sp>
        </mc:Choice>
        <mc:Fallback xmlns="">
          <p:sp>
            <p:nvSpPr>
              <p:cNvPr id="7" name="矩形 6">
                <a:extLst>
                  <a:ext uri="{FF2B5EF4-FFF2-40B4-BE49-F238E27FC236}">
                    <a16:creationId xmlns:a16="http://schemas.microsoft.com/office/drawing/2014/main" id="{04430F4E-4093-4E44-A0F3-63E7841E5EA8}"/>
                  </a:ext>
                </a:extLst>
              </p:cNvPr>
              <p:cNvSpPr>
                <a:spLocks noRot="1" noChangeAspect="1" noMove="1" noResize="1" noEditPoints="1" noAdjustHandles="1" noChangeArrowheads="1" noChangeShapeType="1" noTextEdit="1"/>
              </p:cNvSpPr>
              <p:nvPr/>
            </p:nvSpPr>
            <p:spPr>
              <a:xfrm>
                <a:off x="2375323" y="1287465"/>
                <a:ext cx="1458839" cy="618246"/>
              </a:xfrm>
              <a:prstGeom prst="rect">
                <a:avLst/>
              </a:prstGeom>
              <a:blipFill>
                <a:blip r:embed="rId4"/>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A6C93C9C-C148-F34D-8BA1-6AC0036C3499}"/>
                  </a:ext>
                </a:extLst>
              </p:cNvPr>
              <p:cNvSpPr/>
              <p:nvPr/>
            </p:nvSpPr>
            <p:spPr>
              <a:xfrm>
                <a:off x="5334000" y="1411922"/>
                <a:ext cx="1496517"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𝑖𝑡</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𝑟</m:t>
                          </m:r>
                        </m:e>
                        <m:sub>
                          <m:r>
                            <a:rPr lang="en-US" altLang="zh-TW" i="1">
                              <a:latin typeface="Cambria Math" panose="02040503050406030204" pitchFamily="18" charset="0"/>
                            </a:rPr>
                            <m:t>𝑖</m:t>
                          </m:r>
                        </m:sub>
                      </m:sSub>
                      <m:r>
                        <a:rPr lang="en-US" altLang="zh-TW" i="1" smtClean="0">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8" name="矩形 7">
                <a:extLst>
                  <a:ext uri="{FF2B5EF4-FFF2-40B4-BE49-F238E27FC236}">
                    <a16:creationId xmlns:a16="http://schemas.microsoft.com/office/drawing/2014/main" id="{A6C93C9C-C148-F34D-8BA1-6AC0036C3499}"/>
                  </a:ext>
                </a:extLst>
              </p:cNvPr>
              <p:cNvSpPr>
                <a:spLocks noRot="1" noChangeAspect="1" noMove="1" noResize="1" noEditPoints="1" noAdjustHandles="1" noChangeArrowheads="1" noChangeShapeType="1" noTextEdit="1"/>
              </p:cNvSpPr>
              <p:nvPr/>
            </p:nvSpPr>
            <p:spPr>
              <a:xfrm>
                <a:off x="5334000" y="1411922"/>
                <a:ext cx="1496517" cy="369332"/>
              </a:xfrm>
              <a:prstGeom prst="rect">
                <a:avLst/>
              </a:prstGeom>
              <a:blipFill>
                <a:blip r:embed="rId5"/>
                <a:stretch>
                  <a:fillRect b="-333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CB033100-3B04-B2A0-3885-D04FCE629888}"/>
              </a:ext>
            </a:extLst>
          </p:cNvPr>
          <p:cNvSpPr txBox="1"/>
          <p:nvPr/>
        </p:nvSpPr>
        <p:spPr>
          <a:xfrm>
            <a:off x="1676400" y="803081"/>
            <a:ext cx="4572000" cy="369332"/>
          </a:xfrm>
          <a:prstGeom prst="rect">
            <a:avLst/>
          </a:prstGeom>
          <a:noFill/>
        </p:spPr>
        <p:txBody>
          <a:bodyPr wrap="square">
            <a:spAutoFit/>
          </a:bodyPr>
          <a:lstStyle/>
          <a:p>
            <a:r>
              <a:rPr lang="en-US" dirty="0" err="1"/>
              <a:t>旋轉的角速度原來是度量旋轉的快慢</a:t>
            </a:r>
            <a:r>
              <a:rPr lang="en-US" dirty="0"/>
              <a:t>。</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字方塊 4"/>
          <p:cNvSpPr txBox="1">
            <a:spLocks noChangeArrowheads="1"/>
          </p:cNvSpPr>
          <p:nvPr/>
        </p:nvSpPr>
        <p:spPr bwMode="auto">
          <a:xfrm>
            <a:off x="1220180" y="5162279"/>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一個封閉曲面的電場通量，正比於曲面所包圍的總淨電荷量。</a:t>
            </a:r>
          </a:p>
        </p:txBody>
      </p:sp>
      <p:sp>
        <p:nvSpPr>
          <p:cNvPr id="18436" name="文字方塊 5"/>
          <p:cNvSpPr txBox="1">
            <a:spLocks noChangeArrowheads="1"/>
          </p:cNvSpPr>
          <p:nvPr/>
        </p:nvSpPr>
        <p:spPr bwMode="auto">
          <a:xfrm>
            <a:off x="5437981" y="4567895"/>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高斯定律</a:t>
            </a:r>
          </a:p>
        </p:txBody>
      </p:sp>
      <p:pic>
        <p:nvPicPr>
          <p:cNvPr id="18437" name="Picture 4" descr="D:\Dropbox\Documents\課程\YoungTextBook\Images\Chapter22\A_Images\A_Figures_and_Photos\22_1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33"/>
          <a:stretch/>
        </p:blipFill>
        <p:spPr bwMode="auto">
          <a:xfrm>
            <a:off x="419100" y="1052694"/>
            <a:ext cx="2552700" cy="319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Vincent\Downloads\Data\Knight\Media\Chapter28\Images\28_22Figure-F.jpg"/>
          <p:cNvPicPr>
            <a:picLocks noChangeAspect="1" noChangeArrowheads="1"/>
          </p:cNvPicPr>
          <p:nvPr/>
        </p:nvPicPr>
        <p:blipFill rotWithShape="1">
          <a:blip r:embed="rId3">
            <a:extLst>
              <a:ext uri="{28A0092B-C50C-407E-A947-70E740481C1C}">
                <a14:useLocalDpi xmlns:a14="http://schemas.microsoft.com/office/drawing/2010/main" val="0"/>
              </a:ext>
            </a:extLst>
          </a:blip>
          <a:srcRect b="2127"/>
          <a:stretch/>
        </p:blipFill>
        <p:spPr bwMode="auto">
          <a:xfrm>
            <a:off x="3075781" y="1072946"/>
            <a:ext cx="2992438" cy="315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3075781" y="4343400"/>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075781" y="4343400"/>
                <a:ext cx="2253757" cy="818879"/>
              </a:xfrm>
              <a:prstGeom prst="rect">
                <a:avLst/>
              </a:prstGeom>
              <a:blipFill>
                <a:blip r:embed="rId4"/>
                <a:stretch>
                  <a:fillRect l="-10674" t="-132308" b="-18923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B04C63A-CB4A-19C0-FEC4-52031B92FFD2}"/>
              </a:ext>
            </a:extLst>
          </p:cNvPr>
          <p:cNvSpPr txBox="1"/>
          <p:nvPr/>
        </p:nvSpPr>
        <p:spPr>
          <a:xfrm>
            <a:off x="1220180" y="6277601"/>
            <a:ext cx="7091737" cy="369332"/>
          </a:xfrm>
          <a:prstGeom prst="rect">
            <a:avLst/>
          </a:prstGeom>
          <a:noFill/>
        </p:spPr>
        <p:txBody>
          <a:bodyPr wrap="square" rtlCol="0">
            <a:spAutoFit/>
          </a:bodyPr>
          <a:lstStyle/>
          <a:p>
            <a:r>
              <a:rPr lang="en-TW">
                <a:latin typeface="Times New Roman" panose="02020603050405020304" pitchFamily="18" charset="0"/>
              </a:rPr>
              <a:t>這是電磁學的一個基本定律。</a:t>
            </a:r>
            <a:endParaRPr lang="en-TW" dirty="0">
              <a:latin typeface="Times New Roman" panose="02020603050405020304" pitchFamily="18" charset="0"/>
            </a:endParaRPr>
          </a:p>
        </p:txBody>
      </p:sp>
      <p:sp>
        <p:nvSpPr>
          <p:cNvPr id="4" name="TextBox 3">
            <a:extLst>
              <a:ext uri="{FF2B5EF4-FFF2-40B4-BE49-F238E27FC236}">
                <a16:creationId xmlns:a16="http://schemas.microsoft.com/office/drawing/2014/main" id="{8EC448D3-F21A-00D9-1374-36870F2726C4}"/>
              </a:ext>
            </a:extLst>
          </p:cNvPr>
          <p:cNvSpPr txBox="1"/>
          <p:nvPr/>
        </p:nvSpPr>
        <p:spPr>
          <a:xfrm>
            <a:off x="1228969" y="5894171"/>
            <a:ext cx="7777538" cy="369332"/>
          </a:xfrm>
          <a:prstGeom prst="rect">
            <a:avLst/>
          </a:prstGeom>
          <a:noFill/>
        </p:spPr>
        <p:txBody>
          <a:bodyPr wrap="square">
            <a:spAutoFit/>
          </a:bodyPr>
          <a:lstStyle/>
          <a:p>
            <a:r>
              <a:rPr lang="en-GB" dirty="0" err="1">
                <a:latin typeface="Times New Roman" panose="02020603050405020304" pitchFamily="18" charset="0"/>
              </a:rPr>
              <a:t>雖由庫侖定律推導得到，但庫侖定律不適用於動電，而高斯定律依舊成立</a:t>
            </a:r>
            <a:r>
              <a:rPr lang="en-GB" dirty="0">
                <a:latin typeface="Times New Roman" panose="02020603050405020304" pitchFamily="18" charset="0"/>
              </a:rPr>
              <a:t>！</a:t>
            </a:r>
            <a:endParaRPr lang="en-US" dirty="0">
              <a:latin typeface="Times New Roman" panose="02020603050405020304" pitchFamily="18" charset="0"/>
            </a:endParaRPr>
          </a:p>
        </p:txBody>
      </p:sp>
      <p:pic>
        <p:nvPicPr>
          <p:cNvPr id="1026" name="Picture 2" descr="What is Plasma? - Strongly Coupled Systems Laboratory">
            <a:extLst>
              <a:ext uri="{FF2B5EF4-FFF2-40B4-BE49-F238E27FC236}">
                <a16:creationId xmlns:a16="http://schemas.microsoft.com/office/drawing/2014/main" id="{57E16A2C-B47A-3BD7-0D91-577732C99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833" t="3791"/>
          <a:stretch/>
        </p:blipFill>
        <p:spPr bwMode="auto">
          <a:xfrm>
            <a:off x="6162171" y="1073352"/>
            <a:ext cx="2827596" cy="3193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1CA937-B736-3C09-C1AE-F149B3302C44}"/>
              </a:ext>
            </a:extLst>
          </p:cNvPr>
          <p:cNvSpPr txBox="1"/>
          <p:nvPr/>
        </p:nvSpPr>
        <p:spPr>
          <a:xfrm>
            <a:off x="1221403" y="5531611"/>
            <a:ext cx="6324600" cy="369332"/>
          </a:xfrm>
          <a:prstGeom prst="rect">
            <a:avLst/>
          </a:prstGeom>
          <a:noFill/>
        </p:spPr>
        <p:txBody>
          <a:bodyPr wrap="square" rtlCol="0">
            <a:spAutoFit/>
          </a:bodyPr>
          <a:lstStyle/>
          <a:p>
            <a:r>
              <a:rPr lang="en-US" dirty="0" err="1">
                <a:latin typeface="Times New Roman" panose="02020603050405020304" pitchFamily="18" charset="0"/>
              </a:rPr>
              <a:t>對連續的帶電流體，如電漿，此式也成立</a:t>
            </a:r>
            <a:r>
              <a:rPr lang="en-US" dirty="0">
                <a:latin typeface="Times New Roman" panose="02020603050405020304" pitchFamily="18" charset="0"/>
              </a:rPr>
              <a:t>。</a:t>
            </a:r>
          </a:p>
        </p:txBody>
      </p:sp>
    </p:spTree>
    <p:extLst>
      <p:ext uri="{BB962C8B-B14F-4D97-AF65-F5344CB8AC3E}">
        <p14:creationId xmlns:p14="http://schemas.microsoft.com/office/powerpoint/2010/main" val="32619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6" descr="C:\Users\Chia-Hung Chang\Downloads\Data\Knight\Media\Chapter4\Images\04_34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2172" y="260648"/>
            <a:ext cx="2919828" cy="25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1533766" y="3605661"/>
            <a:ext cx="3654085" cy="369332"/>
          </a:xfrm>
          <a:prstGeom prst="rect">
            <a:avLst/>
          </a:prstGeom>
          <a:noFill/>
        </p:spPr>
        <p:txBody>
          <a:bodyPr wrap="square" rtlCol="0">
            <a:spAutoFit/>
          </a:bodyPr>
          <a:lstStyle/>
          <a:p>
            <a:r>
              <a:rPr lang="zh-TW" altLang="en-US" dirty="0"/>
              <a:t>所有運動弧長用同一轉角表示：</a:t>
            </a:r>
          </a:p>
        </p:txBody>
      </p:sp>
      <p:sp>
        <p:nvSpPr>
          <p:cNvPr id="4" name="文字方塊 3"/>
          <p:cNvSpPr txBox="1"/>
          <p:nvPr/>
        </p:nvSpPr>
        <p:spPr>
          <a:xfrm>
            <a:off x="1536876" y="6228020"/>
            <a:ext cx="5560528" cy="369332"/>
          </a:xfrm>
          <a:prstGeom prst="rect">
            <a:avLst/>
          </a:prstGeom>
          <a:noFill/>
        </p:spPr>
        <p:txBody>
          <a:bodyPr wrap="square" rtlCol="0">
            <a:spAutoFit/>
          </a:bodyPr>
          <a:lstStyle/>
          <a:p>
            <a:r>
              <a:rPr lang="zh-TW" altLang="en-US" dirty="0"/>
              <a:t>所有質點的運動速度都可以用此一轉角的變化率表示！</a:t>
            </a:r>
          </a:p>
        </p:txBody>
      </p:sp>
      <mc:AlternateContent xmlns:mc="http://schemas.openxmlformats.org/markup-compatibility/2006" xmlns:a14="http://schemas.microsoft.com/office/drawing/2010/main">
        <mc:Choice Requires="a14">
          <p:sp>
            <p:nvSpPr>
              <p:cNvPr id="16" name="Text Box 12"/>
              <p:cNvSpPr txBox="1">
                <a:spLocks noChangeArrowheads="1"/>
              </p:cNvSpPr>
              <p:nvPr/>
            </p:nvSpPr>
            <p:spPr bwMode="auto">
              <a:xfrm>
                <a:off x="1532793" y="2836164"/>
                <a:ext cx="31686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整個剛體只有</a:t>
                </a:r>
                <a:r>
                  <a:rPr lang="zh-TW" altLang="en-US" dirty="0">
                    <a:solidFill>
                      <a:srgbClr val="FF0000"/>
                    </a:solidFill>
                  </a:rPr>
                  <a:t>一個</a:t>
                </a:r>
                <a:r>
                  <a:rPr lang="zh-TW" altLang="en-US" dirty="0"/>
                  <a:t>角位移</a:t>
                </a:r>
                <a14:m>
                  <m:oMath xmlns:m="http://schemas.openxmlformats.org/officeDocument/2006/math">
                    <m:r>
                      <a:rPr lang="zh-TW" altLang="en-US" i="1" smtClean="0">
                        <a:latin typeface="Cambria Math"/>
                      </a:rPr>
                      <m:t>𝜃</m:t>
                    </m:r>
                  </m:oMath>
                </a14:m>
                <a:r>
                  <a:rPr lang="zh-TW" altLang="en-US" dirty="0"/>
                  <a:t>。</a:t>
                </a:r>
                <a:endParaRPr lang="en-US" altLang="zh-TW" dirty="0"/>
              </a:p>
            </p:txBody>
          </p:sp>
        </mc:Choice>
        <mc:Fallback xmlns="">
          <p:sp>
            <p:nvSpPr>
              <p:cNvPr id="16" name="Text Box 12"/>
              <p:cNvSpPr txBox="1">
                <a:spLocks noRot="1" noChangeAspect="1" noMove="1" noResize="1" noEditPoints="1" noAdjustHandles="1" noChangeArrowheads="1" noChangeShapeType="1" noTextEdit="1"/>
              </p:cNvSpPr>
              <p:nvPr/>
            </p:nvSpPr>
            <p:spPr bwMode="auto">
              <a:xfrm>
                <a:off x="1532793" y="2836164"/>
                <a:ext cx="3168650" cy="369332"/>
              </a:xfrm>
              <a:prstGeom prst="rect">
                <a:avLst/>
              </a:prstGeom>
              <a:blipFill>
                <a:blip r:embed="rId3"/>
                <a:stretch>
                  <a:fillRect l="-159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368422" y="4953654"/>
                <a:ext cx="1958741" cy="369332"/>
              </a:xfrm>
              <a:prstGeom prst="rect">
                <a:avLst/>
              </a:prstGeom>
            </p:spPr>
            <p:txBody>
              <a:bodyPr wrap="none">
                <a:spAutoFit/>
              </a:bodyPr>
              <a:lstStyle/>
              <a:p>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rPr>
                          <m:t>𝑖</m:t>
                        </m:r>
                      </m:sub>
                    </m:sSub>
                  </m:oMath>
                </a14:m>
                <a:r>
                  <a:rPr lang="zh-TW" altLang="en-US" dirty="0"/>
                  <a:t>不隨時間改變。</a:t>
                </a:r>
              </a:p>
            </p:txBody>
          </p:sp>
        </mc:Choice>
        <mc:Fallback xmlns="">
          <p:sp>
            <p:nvSpPr>
              <p:cNvPr id="5" name="矩形 4"/>
              <p:cNvSpPr>
                <a:spLocks noRot="1" noChangeAspect="1" noMove="1" noResize="1" noEditPoints="1" noAdjustHandles="1" noChangeArrowheads="1" noChangeShapeType="1" noTextEdit="1"/>
              </p:cNvSpPr>
              <p:nvPr/>
            </p:nvSpPr>
            <p:spPr>
              <a:xfrm>
                <a:off x="4368422" y="4953654"/>
                <a:ext cx="1958741" cy="369332"/>
              </a:xfrm>
              <a:prstGeom prst="rect">
                <a:avLst/>
              </a:prstGeom>
              <a:blipFill>
                <a:blip r:embed="rId4"/>
                <a:stretch>
                  <a:fillRect t="-10000" r="-129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296FEF54-708C-5145-A2C2-717C70004AF7}"/>
                  </a:ext>
                </a:extLst>
              </p:cNvPr>
              <p:cNvSpPr/>
              <p:nvPr/>
            </p:nvSpPr>
            <p:spPr>
              <a:xfrm>
                <a:off x="1594806" y="4009943"/>
                <a:ext cx="164118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a:rPr>
                            <m:t>𝑖</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𝑟</m:t>
                          </m:r>
                        </m:e>
                        <m:sub>
                          <m:r>
                            <a:rPr lang="en-US" altLang="zh-TW" b="0" i="1" smtClean="0">
                              <a:latin typeface="Cambria Math" panose="02040503050406030204" pitchFamily="18" charset="0"/>
                            </a:rPr>
                            <m:t>𝑖</m:t>
                          </m:r>
                        </m:sub>
                      </m:sSub>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𝜃</m:t>
                      </m:r>
                    </m:oMath>
                  </m:oMathPara>
                </a14:m>
                <a:endParaRPr lang="zh-TW" altLang="en-US" dirty="0"/>
              </a:p>
            </p:txBody>
          </p:sp>
        </mc:Choice>
        <mc:Fallback xmlns="">
          <p:sp>
            <p:nvSpPr>
              <p:cNvPr id="17" name="矩形 16">
                <a:extLst>
                  <a:ext uri="{FF2B5EF4-FFF2-40B4-BE49-F238E27FC236}">
                    <a16:creationId xmlns:a16="http://schemas.microsoft.com/office/drawing/2014/main" id="{296FEF54-708C-5145-A2C2-717C70004AF7}"/>
                  </a:ext>
                </a:extLst>
              </p:cNvPr>
              <p:cNvSpPr>
                <a:spLocks noRot="1" noChangeAspect="1" noMove="1" noResize="1" noEditPoints="1" noAdjustHandles="1" noChangeArrowheads="1" noChangeShapeType="1" noTextEdit="1"/>
              </p:cNvSpPr>
              <p:nvPr/>
            </p:nvSpPr>
            <p:spPr>
              <a:xfrm>
                <a:off x="1594806" y="4009943"/>
                <a:ext cx="1641185" cy="369332"/>
              </a:xfrm>
              <a:prstGeom prst="rect">
                <a:avLst/>
              </a:prstGeom>
              <a:blipFill>
                <a:blip r:embed="rId5"/>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336F8C76-D62A-A34D-9B7C-4831CD4187A3}"/>
                  </a:ext>
                </a:extLst>
              </p:cNvPr>
              <p:cNvSpPr/>
              <p:nvPr/>
            </p:nvSpPr>
            <p:spPr>
              <a:xfrm>
                <a:off x="1571209" y="4820028"/>
                <a:ext cx="2594936" cy="63658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𝑣</m:t>
                          </m:r>
                        </m:e>
                        <m:sub>
                          <m:r>
                            <a:rPr lang="en-US" altLang="zh-TW" b="0" i="1" smtClean="0">
                              <a:latin typeface="Cambria Math" panose="02040503050406030204" pitchFamily="18" charset="0"/>
                              <a:ea typeface="Cambria Math" panose="02040503050406030204" pitchFamily="18" charset="0"/>
                            </a:rPr>
                            <m:t>𝑡</m:t>
                          </m:r>
                        </m:sub>
                      </m:sSub>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sSub>
                            <m:sSubPr>
                              <m:ctrlPr>
                                <a:rPr lang="en-US" altLang="zh-TW" i="1">
                                  <a:latin typeface="Cambria Math" panose="02040503050406030204" pitchFamily="18" charset="0"/>
                                </a:rPr>
                              </m:ctrlPr>
                            </m:sSubPr>
                            <m:e>
                              <m:r>
                                <a:rPr lang="en-US" altLang="zh-TW" i="1">
                                  <a:latin typeface="Cambria Math" panose="02040503050406030204" pitchFamily="18" charset="0"/>
                                </a:rPr>
                                <m:t>𝑠</m:t>
                              </m:r>
                            </m:e>
                            <m:sub>
                              <m:r>
                                <a:rPr lang="en-US" altLang="zh-TW" i="1">
                                  <a:latin typeface="Cambria Math"/>
                                </a:rPr>
                                <m:t>𝑖</m:t>
                              </m:r>
                            </m:sub>
                          </m:sSub>
                        </m:num>
                        <m:den>
                          <m:r>
                            <a:rPr lang="en-US" altLang="zh-TW" b="0" i="1" smtClean="0">
                              <a:latin typeface="Cambria Math" panose="02040503050406030204" pitchFamily="18" charset="0"/>
                              <a:ea typeface="Cambria Math" panose="02040503050406030204" pitchFamily="18" charset="0"/>
                            </a:rPr>
                            <m:t>𝑑𝑡</m:t>
                          </m:r>
                        </m:den>
                      </m:f>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𝑟</m:t>
                          </m:r>
                        </m:e>
                        <m:sub>
                          <m:r>
                            <a:rPr lang="en-US" altLang="zh-TW" b="0" i="1" smtClean="0">
                              <a:latin typeface="Cambria Math" panose="02040503050406030204" pitchFamily="18" charset="0"/>
                            </a:rPr>
                            <m:t>𝑖</m:t>
                          </m:r>
                        </m:sub>
                      </m:sSub>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r>
                            <a:rPr lang="en-US" altLang="zh-TW" i="1" smtClean="0">
                              <a:latin typeface="Cambria Math" panose="02040503050406030204" pitchFamily="18" charset="0"/>
                              <a:ea typeface="Cambria Math" panose="02040503050406030204" pitchFamily="18" charset="0"/>
                            </a:rPr>
                            <m:t>𝜃</m:t>
                          </m:r>
                        </m:num>
                        <m:den>
                          <m:r>
                            <a:rPr lang="en-US" altLang="zh-TW" i="1">
                              <a:latin typeface="Cambria Math" panose="02040503050406030204" pitchFamily="18" charset="0"/>
                              <a:ea typeface="Cambria Math" panose="02040503050406030204" pitchFamily="18" charset="0"/>
                            </a:rPr>
                            <m:t>𝑑𝑡</m:t>
                          </m:r>
                        </m:den>
                      </m:f>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𝑟</m:t>
                          </m:r>
                        </m:e>
                        <m:sub>
                          <m:r>
                            <a:rPr lang="en-US" altLang="zh-TW" i="1">
                              <a:latin typeface="Cambria Math" panose="02040503050406030204" pitchFamily="18" charset="0"/>
                            </a:rPr>
                            <m:t>𝑖</m:t>
                          </m:r>
                        </m:sub>
                      </m:sSub>
                      <m:r>
                        <a:rPr lang="en-US" altLang="zh-TW" i="1" smtClean="0">
                          <a:latin typeface="Cambria Math" panose="02040503050406030204" pitchFamily="18" charset="0"/>
                          <a:ea typeface="Cambria Math" panose="02040503050406030204" pitchFamily="18" charset="0"/>
                        </a:rPr>
                        <m:t>𝜔</m:t>
                      </m:r>
                    </m:oMath>
                  </m:oMathPara>
                </a14:m>
                <a:endParaRPr lang="zh-TW" altLang="en-US" dirty="0"/>
              </a:p>
            </p:txBody>
          </p:sp>
        </mc:Choice>
        <mc:Fallback xmlns="">
          <p:sp>
            <p:nvSpPr>
              <p:cNvPr id="18" name="矩形 17">
                <a:extLst>
                  <a:ext uri="{FF2B5EF4-FFF2-40B4-BE49-F238E27FC236}">
                    <a16:creationId xmlns:a16="http://schemas.microsoft.com/office/drawing/2014/main" id="{336F8C76-D62A-A34D-9B7C-4831CD4187A3}"/>
                  </a:ext>
                </a:extLst>
              </p:cNvPr>
              <p:cNvSpPr>
                <a:spLocks noRot="1" noChangeAspect="1" noMove="1" noResize="1" noEditPoints="1" noAdjustHandles="1" noChangeArrowheads="1" noChangeShapeType="1" noTextEdit="1"/>
              </p:cNvSpPr>
              <p:nvPr/>
            </p:nvSpPr>
            <p:spPr>
              <a:xfrm>
                <a:off x="1571209" y="4820028"/>
                <a:ext cx="2594936" cy="636585"/>
              </a:xfrm>
              <a:prstGeom prst="rect">
                <a:avLst/>
              </a:prstGeom>
              <a:blipFill>
                <a:blip r:embed="rId6"/>
                <a:stretch>
                  <a:fillRect b="-3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B443D33F-269C-A741-8497-274478188A96}"/>
                  </a:ext>
                </a:extLst>
              </p:cNvPr>
              <p:cNvSpPr/>
              <p:nvPr/>
            </p:nvSpPr>
            <p:spPr>
              <a:xfrm>
                <a:off x="1571209" y="5526513"/>
                <a:ext cx="1224136" cy="636585"/>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𝜔</m:t>
                      </m:r>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r>
                            <a:rPr lang="en-US" altLang="zh-TW" i="1" smtClean="0">
                              <a:latin typeface="Cambria Math" panose="02040503050406030204" pitchFamily="18" charset="0"/>
                              <a:ea typeface="Cambria Math" panose="02040503050406030204" pitchFamily="18" charset="0"/>
                            </a:rPr>
                            <m:t>𝜃</m:t>
                          </m:r>
                        </m:num>
                        <m:den>
                          <m:r>
                            <a:rPr lang="en-US" altLang="zh-TW" i="1">
                              <a:latin typeface="Cambria Math" panose="02040503050406030204" pitchFamily="18" charset="0"/>
                              <a:ea typeface="Cambria Math" panose="02040503050406030204" pitchFamily="18" charset="0"/>
                            </a:rPr>
                            <m:t>𝑑𝑡</m:t>
                          </m:r>
                        </m:den>
                      </m:f>
                    </m:oMath>
                  </m:oMathPara>
                </a14:m>
                <a:endParaRPr lang="zh-TW" altLang="en-US" dirty="0"/>
              </a:p>
            </p:txBody>
          </p:sp>
        </mc:Choice>
        <mc:Fallback xmlns="">
          <p:sp>
            <p:nvSpPr>
              <p:cNvPr id="19" name="矩形 18">
                <a:extLst>
                  <a:ext uri="{FF2B5EF4-FFF2-40B4-BE49-F238E27FC236}">
                    <a16:creationId xmlns:a16="http://schemas.microsoft.com/office/drawing/2014/main" id="{B443D33F-269C-A741-8497-274478188A96}"/>
                  </a:ext>
                </a:extLst>
              </p:cNvPr>
              <p:cNvSpPr>
                <a:spLocks noRot="1" noChangeAspect="1" noMove="1" noResize="1" noEditPoints="1" noAdjustHandles="1" noChangeArrowheads="1" noChangeShapeType="1" noTextEdit="1"/>
              </p:cNvSpPr>
              <p:nvPr/>
            </p:nvSpPr>
            <p:spPr>
              <a:xfrm>
                <a:off x="1571209" y="5526513"/>
                <a:ext cx="1224136" cy="636585"/>
              </a:xfrm>
              <a:prstGeom prst="rect">
                <a:avLst/>
              </a:prstGeom>
              <a:blipFill>
                <a:blip r:embed="rId7"/>
                <a:stretch>
                  <a:fillRect b="-1961"/>
                </a:stretch>
              </a:blipFill>
            </p:spPr>
            <p:txBody>
              <a:bodyPr/>
              <a:lstStyle/>
              <a:p>
                <a:r>
                  <a:rPr lang="en-US">
                    <a:noFill/>
                  </a:rPr>
                  <a:t> </a:t>
                </a:r>
              </a:p>
            </p:txBody>
          </p:sp>
        </mc:Fallback>
      </mc:AlternateContent>
      <p:sp>
        <p:nvSpPr>
          <p:cNvPr id="13" name="文字方塊 3">
            <a:extLst>
              <a:ext uri="{FF2B5EF4-FFF2-40B4-BE49-F238E27FC236}">
                <a16:creationId xmlns:a16="http://schemas.microsoft.com/office/drawing/2014/main" id="{7FD14C68-5193-6D42-9989-33D3C6144466}"/>
              </a:ext>
            </a:extLst>
          </p:cNvPr>
          <p:cNvSpPr txBox="1"/>
          <p:nvPr/>
        </p:nvSpPr>
        <p:spPr>
          <a:xfrm>
            <a:off x="1523624" y="4395646"/>
            <a:ext cx="5560528" cy="369332"/>
          </a:xfrm>
          <a:prstGeom prst="rect">
            <a:avLst/>
          </a:prstGeom>
          <a:noFill/>
        </p:spPr>
        <p:txBody>
          <a:bodyPr wrap="square" rtlCol="0">
            <a:spAutoFit/>
          </a:bodyPr>
          <a:lstStyle/>
          <a:p>
            <a:r>
              <a:rPr lang="zh-TW" altLang="en-US" dirty="0"/>
              <a:t>質點的運動速度可以算，與旋轉半徑成正比：</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52BB3D1-30F8-7027-803B-F837422E5300}"/>
                  </a:ext>
                </a:extLst>
              </p:cNvPr>
              <p:cNvSpPr txBox="1"/>
              <p:nvPr/>
            </p:nvSpPr>
            <p:spPr>
              <a:xfrm>
                <a:off x="1523624" y="3238536"/>
                <a:ext cx="6000704" cy="369332"/>
              </a:xfrm>
              <a:prstGeom prst="rect">
                <a:avLst/>
              </a:prstGeom>
              <a:noFill/>
            </p:spPr>
            <p:txBody>
              <a:bodyPr wrap="square" rtlCol="0">
                <a:spAutoFit/>
              </a:bodyPr>
              <a:lstStyle/>
              <a:p>
                <a:r>
                  <a:rPr lang="en-US" dirty="0">
                    <a:solidFill>
                      <a:srgbClr val="FF0000"/>
                    </a:solidFill>
                  </a:rPr>
                  <a:t>剛體內所有的粒子都是一起旋轉，有同一個</a:t>
                </a:r>
                <a:r>
                  <a:rPr lang="zh-TW" altLang="en-US" dirty="0">
                    <a:solidFill>
                      <a:srgbClr val="FF0000"/>
                    </a:solidFill>
                  </a:rPr>
                  <a:t>角位移</a:t>
                </a:r>
                <a14:m>
                  <m:oMath xmlns:m="http://schemas.openxmlformats.org/officeDocument/2006/math">
                    <m:r>
                      <a:rPr lang="zh-TW" altLang="en-US" i="1" smtClean="0">
                        <a:solidFill>
                          <a:srgbClr val="FF0000"/>
                        </a:solidFill>
                        <a:latin typeface="Cambria Math"/>
                      </a:rPr>
                      <m:t>𝜃</m:t>
                    </m:r>
                  </m:oMath>
                </a14:m>
                <a:r>
                  <a:rPr lang="en-US" dirty="0">
                    <a:solidFill>
                      <a:srgbClr val="FF0000"/>
                    </a:solidFill>
                  </a:rPr>
                  <a:t>。</a:t>
                </a:r>
              </a:p>
            </p:txBody>
          </p:sp>
        </mc:Choice>
        <mc:Fallback xmlns="">
          <p:sp>
            <p:nvSpPr>
              <p:cNvPr id="2" name="TextBox 1">
                <a:extLst>
                  <a:ext uri="{FF2B5EF4-FFF2-40B4-BE49-F238E27FC236}">
                    <a16:creationId xmlns:a16="http://schemas.microsoft.com/office/drawing/2014/main" id="{952BB3D1-30F8-7027-803B-F837422E5300}"/>
                  </a:ext>
                </a:extLst>
              </p:cNvPr>
              <p:cNvSpPr txBox="1">
                <a:spLocks noRot="1" noChangeAspect="1" noMove="1" noResize="1" noEditPoints="1" noAdjustHandles="1" noChangeArrowheads="1" noChangeShapeType="1" noTextEdit="1"/>
              </p:cNvSpPr>
              <p:nvPr/>
            </p:nvSpPr>
            <p:spPr>
              <a:xfrm>
                <a:off x="1523624" y="3238536"/>
                <a:ext cx="6000704" cy="369332"/>
              </a:xfrm>
              <a:prstGeom prst="rect">
                <a:avLst/>
              </a:prstGeom>
              <a:blipFill>
                <a:blip r:embed="rId8"/>
                <a:stretch>
                  <a:fillRect l="-846"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2072948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2" descr="10T03"/>
          <p:cNvPicPr>
            <a:picLocks noChangeAspect="1" noChangeArrowheads="1"/>
          </p:cNvPicPr>
          <p:nvPr/>
        </p:nvPicPr>
        <p:blipFill>
          <a:blip r:embed="rId2">
            <a:extLst>
              <a:ext uri="{28A0092B-C50C-407E-A947-70E740481C1C}">
                <a14:useLocalDpi xmlns:a14="http://schemas.microsoft.com/office/drawing/2010/main" val="0"/>
              </a:ext>
            </a:extLst>
          </a:blip>
          <a:srcRect l="2744" t="23872" r="5121" b="64099"/>
          <a:stretch>
            <a:fillRect/>
          </a:stretch>
        </p:blipFill>
        <p:spPr bwMode="auto">
          <a:xfrm>
            <a:off x="395288" y="1718556"/>
            <a:ext cx="84248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5"/>
          <p:cNvSpPr txBox="1">
            <a:spLocks noChangeArrowheads="1"/>
          </p:cNvSpPr>
          <p:nvPr/>
        </p:nvSpPr>
        <p:spPr bwMode="auto">
          <a:xfrm>
            <a:off x="2628995" y="2741080"/>
            <a:ext cx="46815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轉動與一維運動似乎有一對一對應</a:t>
            </a:r>
          </a:p>
        </p:txBody>
      </p:sp>
      <p:sp>
        <p:nvSpPr>
          <p:cNvPr id="13323" name="Line 8"/>
          <p:cNvSpPr>
            <a:spLocks noChangeShapeType="1"/>
          </p:cNvSpPr>
          <p:nvPr/>
        </p:nvSpPr>
        <p:spPr bwMode="auto">
          <a:xfrm>
            <a:off x="3492595" y="3680880"/>
            <a:ext cx="20161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24" name="Line 13"/>
          <p:cNvSpPr>
            <a:spLocks noChangeShapeType="1"/>
          </p:cNvSpPr>
          <p:nvPr/>
        </p:nvSpPr>
        <p:spPr bwMode="auto">
          <a:xfrm>
            <a:off x="3492595" y="4544480"/>
            <a:ext cx="20161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325" name="文字方塊 12"/>
          <p:cNvSpPr txBox="1">
            <a:spLocks noChangeArrowheads="1"/>
          </p:cNvSpPr>
          <p:nvPr/>
        </p:nvSpPr>
        <p:spPr bwMode="auto">
          <a:xfrm>
            <a:off x="2430557" y="5168367"/>
            <a:ext cx="4786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solidFill>
                  <a:srgbClr val="FF0000"/>
                </a:solidFill>
              </a:rPr>
              <a:t>一維的角運動由對應的牛頓第二定律控制</a:t>
            </a: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F098FD1C-4658-5A41-BFC4-3010B6B28D0F}"/>
                  </a:ext>
                </a:extLst>
              </p:cNvPr>
              <p:cNvSpPr/>
              <p:nvPr/>
            </p:nvSpPr>
            <p:spPr>
              <a:xfrm>
                <a:off x="2123980" y="4387873"/>
                <a:ext cx="1045127"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ea typeface="Cambria Math" panose="02040503050406030204" pitchFamily="18" charset="0"/>
                        </a:rPr>
                        <m:t>𝜏</m:t>
                      </m:r>
                      <m:r>
                        <a:rPr lang="en-US" altLang="zh-TW" b="0" i="1" dirty="0"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𝐼</m:t>
                      </m:r>
                      <m:r>
                        <a:rPr lang="en-US" altLang="zh-TW" b="0" i="1" smtClean="0">
                          <a:latin typeface="Cambria Math" panose="02040503050406030204" pitchFamily="18" charset="0"/>
                          <a:ea typeface="Cambria Math" panose="02040503050406030204" pitchFamily="18" charset="0"/>
                        </a:rPr>
                        <m:t>𝛼</m:t>
                      </m:r>
                    </m:oMath>
                  </m:oMathPara>
                </a14:m>
                <a:endParaRPr lang="zh-TW" altLang="en-US" i="1" dirty="0"/>
              </a:p>
            </p:txBody>
          </p:sp>
        </mc:Choice>
        <mc:Fallback xmlns="">
          <p:sp>
            <p:nvSpPr>
              <p:cNvPr id="14" name="矩形 13">
                <a:extLst>
                  <a:ext uri="{FF2B5EF4-FFF2-40B4-BE49-F238E27FC236}">
                    <a16:creationId xmlns:a16="http://schemas.microsoft.com/office/drawing/2014/main" id="{F098FD1C-4658-5A41-BFC4-3010B6B28D0F}"/>
                  </a:ext>
                </a:extLst>
              </p:cNvPr>
              <p:cNvSpPr>
                <a:spLocks noRot="1" noChangeAspect="1" noMove="1" noResize="1" noEditPoints="1" noAdjustHandles="1" noChangeArrowheads="1" noChangeShapeType="1" noTextEdit="1"/>
              </p:cNvSpPr>
              <p:nvPr/>
            </p:nvSpPr>
            <p:spPr>
              <a:xfrm>
                <a:off x="2123980" y="4387873"/>
                <a:ext cx="1045127" cy="369332"/>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4C33CAAB-A561-A044-ADBA-5F25C98D5D1C}"/>
                  </a:ext>
                </a:extLst>
              </p:cNvPr>
              <p:cNvSpPr/>
              <p:nvPr/>
            </p:nvSpPr>
            <p:spPr>
              <a:xfrm>
                <a:off x="5860715" y="4342351"/>
                <a:ext cx="1045127"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ea typeface="Cambria Math" panose="02040503050406030204" pitchFamily="18" charset="0"/>
                        </a:rPr>
                        <m:t>𝐹</m:t>
                      </m:r>
                      <m:r>
                        <a:rPr lang="en-US" altLang="zh-TW" b="0" i="1" dirty="0" smtClean="0">
                          <a:latin typeface="Cambria Math" panose="02040503050406030204" pitchFamily="18" charset="0"/>
                          <a:ea typeface="Cambria Math" panose="02040503050406030204" pitchFamily="18" charset="0"/>
                        </a:rPr>
                        <m:t>=</m:t>
                      </m:r>
                      <m:r>
                        <a:rPr lang="en-US" altLang="zh-TW" b="0" i="1" dirty="0" smtClean="0">
                          <a:latin typeface="Cambria Math" panose="02040503050406030204" pitchFamily="18" charset="0"/>
                          <a:ea typeface="Cambria Math" panose="02040503050406030204" pitchFamily="18" charset="0"/>
                        </a:rPr>
                        <m:t>𝑚𝑎</m:t>
                      </m:r>
                    </m:oMath>
                  </m:oMathPara>
                </a14:m>
                <a:endParaRPr lang="zh-TW" altLang="en-US" i="1" dirty="0"/>
              </a:p>
            </p:txBody>
          </p:sp>
        </mc:Choice>
        <mc:Fallback xmlns="">
          <p:sp>
            <p:nvSpPr>
              <p:cNvPr id="15" name="矩形 14">
                <a:extLst>
                  <a:ext uri="{FF2B5EF4-FFF2-40B4-BE49-F238E27FC236}">
                    <a16:creationId xmlns:a16="http://schemas.microsoft.com/office/drawing/2014/main" id="{4C33CAAB-A561-A044-ADBA-5F25C98D5D1C}"/>
                  </a:ext>
                </a:extLst>
              </p:cNvPr>
              <p:cNvSpPr>
                <a:spLocks noRot="1" noChangeAspect="1" noMove="1" noResize="1" noEditPoints="1" noAdjustHandles="1" noChangeArrowheads="1" noChangeShapeType="1" noTextEdit="1"/>
              </p:cNvSpPr>
              <p:nvPr/>
            </p:nvSpPr>
            <p:spPr>
              <a:xfrm>
                <a:off x="5860715" y="4342351"/>
                <a:ext cx="1045127" cy="369332"/>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BCA3AE7B-C29D-1649-9AFA-1FB65D7D87A1}"/>
                  </a:ext>
                </a:extLst>
              </p:cNvPr>
              <p:cNvSpPr/>
              <p:nvPr/>
            </p:nvSpPr>
            <p:spPr>
              <a:xfrm>
                <a:off x="2529069" y="3486420"/>
                <a:ext cx="640038" cy="36669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ea typeface="Cambria Math" panose="02040503050406030204" pitchFamily="18" charset="0"/>
                        </a:rPr>
                        <m:t>𝜏</m:t>
                      </m:r>
                    </m:oMath>
                  </m:oMathPara>
                </a14:m>
                <a:endParaRPr lang="zh-TW" altLang="en-US" i="1" dirty="0"/>
              </a:p>
            </p:txBody>
          </p:sp>
        </mc:Choice>
        <mc:Fallback xmlns="">
          <p:sp>
            <p:nvSpPr>
              <p:cNvPr id="16" name="矩形 15">
                <a:extLst>
                  <a:ext uri="{FF2B5EF4-FFF2-40B4-BE49-F238E27FC236}">
                    <a16:creationId xmlns:a16="http://schemas.microsoft.com/office/drawing/2014/main" id="{BCA3AE7B-C29D-1649-9AFA-1FB65D7D87A1}"/>
                  </a:ext>
                </a:extLst>
              </p:cNvPr>
              <p:cNvSpPr>
                <a:spLocks noRot="1" noChangeAspect="1" noMove="1" noResize="1" noEditPoints="1" noAdjustHandles="1" noChangeArrowheads="1" noChangeShapeType="1" noTextEdit="1"/>
              </p:cNvSpPr>
              <p:nvPr/>
            </p:nvSpPr>
            <p:spPr>
              <a:xfrm>
                <a:off x="2529069" y="3486420"/>
                <a:ext cx="640038" cy="366693"/>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9E69F074-0BE8-7F44-831B-DBCADFF5ABAB}"/>
                  </a:ext>
                </a:extLst>
              </p:cNvPr>
              <p:cNvSpPr/>
              <p:nvPr/>
            </p:nvSpPr>
            <p:spPr>
              <a:xfrm>
                <a:off x="5974895" y="3486420"/>
                <a:ext cx="522564"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ea typeface="Cambria Math" panose="02040503050406030204" pitchFamily="18" charset="0"/>
                        </a:rPr>
                        <m:t>𝐹</m:t>
                      </m:r>
                    </m:oMath>
                  </m:oMathPara>
                </a14:m>
                <a:endParaRPr lang="zh-TW" altLang="en-US" i="1" dirty="0"/>
              </a:p>
            </p:txBody>
          </p:sp>
        </mc:Choice>
        <mc:Fallback xmlns="">
          <p:sp>
            <p:nvSpPr>
              <p:cNvPr id="17" name="矩形 16">
                <a:extLst>
                  <a:ext uri="{FF2B5EF4-FFF2-40B4-BE49-F238E27FC236}">
                    <a16:creationId xmlns:a16="http://schemas.microsoft.com/office/drawing/2014/main" id="{9E69F074-0BE8-7F44-831B-DBCADFF5ABAB}"/>
                  </a:ext>
                </a:extLst>
              </p:cNvPr>
              <p:cNvSpPr>
                <a:spLocks noRot="1" noChangeAspect="1" noMove="1" noResize="1" noEditPoints="1" noAdjustHandles="1" noChangeArrowheads="1" noChangeShapeType="1" noTextEdit="1"/>
              </p:cNvSpPr>
              <p:nvPr/>
            </p:nvSpPr>
            <p:spPr>
              <a:xfrm>
                <a:off x="5974895" y="3486420"/>
                <a:ext cx="522564" cy="369332"/>
              </a:xfrm>
              <a:prstGeom prst="rect">
                <a:avLst/>
              </a:prstGeom>
              <a:blipFill>
                <a:blip r:embed="rId11"/>
                <a:stretch>
                  <a:fillRect/>
                </a:stretch>
              </a:blipFill>
            </p:spPr>
            <p:txBody>
              <a:bodyPr/>
              <a:lstStyle/>
              <a:p>
                <a:r>
                  <a:rPr lang="zh-TW" altLang="en-US">
                    <a:noFill/>
                  </a:rPr>
                  <a:t> </a:t>
                </a:r>
              </a:p>
            </p:txBody>
          </p:sp>
        </mc:Fallback>
      </mc:AlternateContent>
      <p:sp>
        <p:nvSpPr>
          <p:cNvPr id="18" name="Line 9">
            <a:extLst>
              <a:ext uri="{FF2B5EF4-FFF2-40B4-BE49-F238E27FC236}">
                <a16:creationId xmlns:a16="http://schemas.microsoft.com/office/drawing/2014/main" id="{425D52C3-5154-4649-88C4-305692D48E89}"/>
              </a:ext>
            </a:extLst>
          </p:cNvPr>
          <p:cNvSpPr>
            <a:spLocks noChangeShapeType="1"/>
          </p:cNvSpPr>
          <p:nvPr/>
        </p:nvSpPr>
        <p:spPr bwMode="auto">
          <a:xfrm>
            <a:off x="3327240" y="1210796"/>
            <a:ext cx="20161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9" name="矩形 15">
                <a:extLst>
                  <a:ext uri="{FF2B5EF4-FFF2-40B4-BE49-F238E27FC236}">
                    <a16:creationId xmlns:a16="http://schemas.microsoft.com/office/drawing/2014/main" id="{FBBB503D-004C-354F-B6F2-5A5EE94CCFB5}"/>
                  </a:ext>
                </a:extLst>
              </p:cNvPr>
              <p:cNvSpPr/>
              <p:nvPr/>
            </p:nvSpPr>
            <p:spPr>
              <a:xfrm>
                <a:off x="2294092" y="979535"/>
                <a:ext cx="75823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𝜃</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oMath>
                  </m:oMathPara>
                </a14:m>
                <a:endParaRPr lang="zh-TW" altLang="en-US" dirty="0"/>
              </a:p>
            </p:txBody>
          </p:sp>
        </mc:Choice>
        <mc:Fallback xmlns="">
          <p:sp>
            <p:nvSpPr>
              <p:cNvPr id="19" name="矩形 15">
                <a:extLst>
                  <a:ext uri="{FF2B5EF4-FFF2-40B4-BE49-F238E27FC236}">
                    <a16:creationId xmlns:a16="http://schemas.microsoft.com/office/drawing/2014/main" id="{FBBB503D-004C-354F-B6F2-5A5EE94CCFB5}"/>
                  </a:ext>
                </a:extLst>
              </p:cNvPr>
              <p:cNvSpPr>
                <a:spLocks noRot="1" noChangeAspect="1" noMove="1" noResize="1" noEditPoints="1" noAdjustHandles="1" noChangeArrowheads="1" noChangeShapeType="1" noTextEdit="1"/>
              </p:cNvSpPr>
              <p:nvPr/>
            </p:nvSpPr>
            <p:spPr>
              <a:xfrm>
                <a:off x="2294092" y="979535"/>
                <a:ext cx="758236" cy="369332"/>
              </a:xfrm>
              <a:prstGeom prst="rect">
                <a:avLst/>
              </a:prstGeom>
              <a:blipFill>
                <a:blip r:embed="rId1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矩形 15">
                <a:extLst>
                  <a:ext uri="{FF2B5EF4-FFF2-40B4-BE49-F238E27FC236}">
                    <a16:creationId xmlns:a16="http://schemas.microsoft.com/office/drawing/2014/main" id="{BC557032-BC0B-014B-9388-1A599578B07C}"/>
                  </a:ext>
                </a:extLst>
              </p:cNvPr>
              <p:cNvSpPr/>
              <p:nvPr/>
            </p:nvSpPr>
            <p:spPr>
              <a:xfrm>
                <a:off x="5670960" y="965378"/>
                <a:ext cx="75823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𝑥</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oMath>
                  </m:oMathPara>
                </a14:m>
                <a:endParaRPr lang="zh-TW" altLang="en-US" dirty="0"/>
              </a:p>
            </p:txBody>
          </p:sp>
        </mc:Choice>
        <mc:Fallback xmlns="">
          <p:sp>
            <p:nvSpPr>
              <p:cNvPr id="20" name="矩形 15">
                <a:extLst>
                  <a:ext uri="{FF2B5EF4-FFF2-40B4-BE49-F238E27FC236}">
                    <a16:creationId xmlns:a16="http://schemas.microsoft.com/office/drawing/2014/main" id="{BC557032-BC0B-014B-9388-1A599578B07C}"/>
                  </a:ext>
                </a:extLst>
              </p:cNvPr>
              <p:cNvSpPr>
                <a:spLocks noRot="1" noChangeAspect="1" noMove="1" noResize="1" noEditPoints="1" noAdjustHandles="1" noChangeArrowheads="1" noChangeShapeType="1" noTextEdit="1"/>
              </p:cNvSpPr>
              <p:nvPr/>
            </p:nvSpPr>
            <p:spPr>
              <a:xfrm>
                <a:off x="5670960" y="965378"/>
                <a:ext cx="758236" cy="369332"/>
              </a:xfrm>
              <a:prstGeom prst="rect">
                <a:avLst/>
              </a:prstGeom>
              <a:blipFill>
                <a:blip r:embed="rId13"/>
                <a:stretch>
                  <a:fillRect/>
                </a:stretch>
              </a:blipFill>
            </p:spPr>
            <p:txBody>
              <a:bodyPr/>
              <a:lstStyle/>
              <a:p>
                <a:r>
                  <a:rPr lang="en-TW">
                    <a:noFill/>
                  </a:rPr>
                  <a:t> </a:t>
                </a:r>
              </a:p>
            </p:txBody>
          </p:sp>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10T03"/>
          <p:cNvPicPr>
            <a:picLocks noChangeAspect="1" noChangeArrowheads="1"/>
          </p:cNvPicPr>
          <p:nvPr/>
        </p:nvPicPr>
        <p:blipFill>
          <a:blip r:embed="rId2">
            <a:extLst>
              <a:ext uri="{28A0092B-C50C-407E-A947-70E740481C1C}">
                <a14:useLocalDpi xmlns:a14="http://schemas.microsoft.com/office/drawing/2010/main" val="0"/>
              </a:ext>
            </a:extLst>
          </a:blip>
          <a:srcRect t="7013" b="5768"/>
          <a:stretch>
            <a:fillRect/>
          </a:stretch>
        </p:blipFill>
        <p:spPr bwMode="auto">
          <a:xfrm>
            <a:off x="0" y="333375"/>
            <a:ext cx="91440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5"/>
          <p:cNvSpPr txBox="1">
            <a:spLocks noChangeArrowheads="1"/>
          </p:cNvSpPr>
          <p:nvPr/>
        </p:nvSpPr>
        <p:spPr bwMode="auto">
          <a:xfrm>
            <a:off x="1446205" y="5745423"/>
            <a:ext cx="6264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繞固定軸的剛體旋轉與一維平移運動有一對一的對應</a:t>
            </a:r>
          </a:p>
        </p:txBody>
      </p:sp>
      <p:sp>
        <p:nvSpPr>
          <p:cNvPr id="50180" name="文字方塊 3"/>
          <p:cNvSpPr txBox="1">
            <a:spLocks noChangeArrowheads="1"/>
          </p:cNvSpPr>
          <p:nvPr/>
        </p:nvSpPr>
        <p:spPr bwMode="auto">
          <a:xfrm>
            <a:off x="1465255" y="6154998"/>
            <a:ext cx="2643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solidFill>
                  <a:srgbClr val="FF0000"/>
                </a:solidFill>
              </a:rPr>
              <a:t>旋轉角稱為廣義座標</a:t>
            </a:r>
            <a:endParaRPr lang="zh-TW" altLang="en-US"/>
          </a:p>
        </p:txBody>
      </p:sp>
      <p:sp>
        <p:nvSpPr>
          <p:cNvPr id="8" name="Line 9">
            <a:extLst>
              <a:ext uri="{FF2B5EF4-FFF2-40B4-BE49-F238E27FC236}">
                <a16:creationId xmlns:a16="http://schemas.microsoft.com/office/drawing/2014/main" id="{EE724E9D-945D-404B-B72B-9296C1B55519}"/>
              </a:ext>
            </a:extLst>
          </p:cNvPr>
          <p:cNvSpPr>
            <a:spLocks noChangeShapeType="1"/>
          </p:cNvSpPr>
          <p:nvPr/>
        </p:nvSpPr>
        <p:spPr bwMode="auto">
          <a:xfrm flipV="1">
            <a:off x="4860032" y="6392701"/>
            <a:ext cx="1320097" cy="70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9" name="矩形 15">
                <a:extLst>
                  <a:ext uri="{FF2B5EF4-FFF2-40B4-BE49-F238E27FC236}">
                    <a16:creationId xmlns:a16="http://schemas.microsoft.com/office/drawing/2014/main" id="{1E97C98B-317C-4749-983D-33FFDC35F2F5}"/>
                  </a:ext>
                </a:extLst>
              </p:cNvPr>
              <p:cNvSpPr/>
              <p:nvPr/>
            </p:nvSpPr>
            <p:spPr>
              <a:xfrm>
                <a:off x="3826884" y="6168478"/>
                <a:ext cx="75823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𝜃</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oMath>
                  </m:oMathPara>
                </a14:m>
                <a:endParaRPr lang="zh-TW" altLang="en-US" dirty="0"/>
              </a:p>
            </p:txBody>
          </p:sp>
        </mc:Choice>
        <mc:Fallback xmlns="">
          <p:sp>
            <p:nvSpPr>
              <p:cNvPr id="9" name="矩形 15">
                <a:extLst>
                  <a:ext uri="{FF2B5EF4-FFF2-40B4-BE49-F238E27FC236}">
                    <a16:creationId xmlns:a16="http://schemas.microsoft.com/office/drawing/2014/main" id="{1E97C98B-317C-4749-983D-33FFDC35F2F5}"/>
                  </a:ext>
                </a:extLst>
              </p:cNvPr>
              <p:cNvSpPr>
                <a:spLocks noRot="1" noChangeAspect="1" noMove="1" noResize="1" noEditPoints="1" noAdjustHandles="1" noChangeArrowheads="1" noChangeShapeType="1" noTextEdit="1"/>
              </p:cNvSpPr>
              <p:nvPr/>
            </p:nvSpPr>
            <p:spPr>
              <a:xfrm>
                <a:off x="3826884" y="6168478"/>
                <a:ext cx="758236"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15">
                <a:extLst>
                  <a:ext uri="{FF2B5EF4-FFF2-40B4-BE49-F238E27FC236}">
                    <a16:creationId xmlns:a16="http://schemas.microsoft.com/office/drawing/2014/main" id="{6AA5841A-E4AB-4149-B7D6-E6600D49C8CF}"/>
                  </a:ext>
                </a:extLst>
              </p:cNvPr>
              <p:cNvSpPr/>
              <p:nvPr/>
            </p:nvSpPr>
            <p:spPr>
              <a:xfrm>
                <a:off x="6436051" y="6168478"/>
                <a:ext cx="75823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𝑥</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oMath>
                  </m:oMathPara>
                </a14:m>
                <a:endParaRPr lang="zh-TW" altLang="en-US" dirty="0"/>
              </a:p>
            </p:txBody>
          </p:sp>
        </mc:Choice>
        <mc:Fallback xmlns="">
          <p:sp>
            <p:nvSpPr>
              <p:cNvPr id="10" name="矩形 15">
                <a:extLst>
                  <a:ext uri="{FF2B5EF4-FFF2-40B4-BE49-F238E27FC236}">
                    <a16:creationId xmlns:a16="http://schemas.microsoft.com/office/drawing/2014/main" id="{6AA5841A-E4AB-4149-B7D6-E6600D49C8CF}"/>
                  </a:ext>
                </a:extLst>
              </p:cNvPr>
              <p:cNvSpPr>
                <a:spLocks noRot="1" noChangeAspect="1" noMove="1" noResize="1" noEditPoints="1" noAdjustHandles="1" noChangeArrowheads="1" noChangeShapeType="1" noTextEdit="1"/>
              </p:cNvSpPr>
              <p:nvPr/>
            </p:nvSpPr>
            <p:spPr>
              <a:xfrm>
                <a:off x="6436051" y="6168478"/>
                <a:ext cx="758236" cy="369332"/>
              </a:xfrm>
              <a:prstGeom prst="rect">
                <a:avLst/>
              </a:prstGeom>
              <a:blipFill>
                <a:blip r:embed="rId4"/>
                <a:stretch>
                  <a:fillRect/>
                </a:stretch>
              </a:blipFill>
            </p:spPr>
            <p:txBody>
              <a:bodyPr/>
              <a:lstStyle/>
              <a:p>
                <a:r>
                  <a:rPr lang="en-TW">
                    <a:noFill/>
                  </a:rPr>
                  <a:t> </a:t>
                </a:r>
              </a:p>
            </p:txBody>
          </p:sp>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36093" y="1628800"/>
            <a:ext cx="2544019" cy="223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56321" name="文字方塊 1"/>
          <p:cNvSpPr txBox="1">
            <a:spLocks noChangeArrowheads="1"/>
          </p:cNvSpPr>
          <p:nvPr/>
        </p:nvSpPr>
        <p:spPr bwMode="auto">
          <a:xfrm>
            <a:off x="3536278" y="1071563"/>
            <a:ext cx="1792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solidFill>
                  <a:srgbClr val="FF0000"/>
                </a:solidFill>
                <a:latin typeface="Times New Roman" panose="02020603050405020304" pitchFamily="18" charset="0"/>
                <a:cs typeface="Times New Roman" panose="02020603050405020304" pitchFamily="18" charset="0"/>
              </a:rPr>
              <a:t>3D </a:t>
            </a:r>
            <a:r>
              <a:rPr lang="zh-TW" altLang="en-US" sz="1800" dirty="0">
                <a:solidFill>
                  <a:srgbClr val="FF0000"/>
                </a:solidFill>
                <a:latin typeface="Times New Roman" panose="02020603050405020304" pitchFamily="18" charset="0"/>
                <a:cs typeface="Times New Roman" panose="02020603050405020304" pitchFamily="18" charset="0"/>
              </a:rPr>
              <a:t>向量  </a:t>
            </a:r>
            <a:r>
              <a:rPr lang="en-US" altLang="zh-TW" sz="1800" dirty="0">
                <a:solidFill>
                  <a:srgbClr val="FF0000"/>
                </a:solidFill>
                <a:latin typeface="Times New Roman" panose="02020603050405020304" pitchFamily="18" charset="0"/>
                <a:cs typeface="Times New Roman" panose="02020603050405020304" pitchFamily="18" charset="0"/>
              </a:rPr>
              <a:t>Vector</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cxnSp>
        <p:nvCxnSpPr>
          <p:cNvPr id="4" name="直線單箭頭接點 3"/>
          <p:cNvCxnSpPr/>
          <p:nvPr/>
        </p:nvCxnSpPr>
        <p:spPr>
          <a:xfrm rot="5400000" flipH="1" flipV="1">
            <a:off x="3394732" y="2425452"/>
            <a:ext cx="1214437" cy="78581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323" name="文字方塊 4"/>
          <p:cNvSpPr txBox="1">
            <a:spLocks noChangeArrowheads="1"/>
          </p:cNvSpPr>
          <p:nvPr/>
        </p:nvSpPr>
        <p:spPr bwMode="auto">
          <a:xfrm>
            <a:off x="2942628" y="4581128"/>
            <a:ext cx="4680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向量包含兩個要素：大小及方向！</a:t>
            </a:r>
          </a:p>
        </p:txBody>
      </p:sp>
      <p:cxnSp>
        <p:nvCxnSpPr>
          <p:cNvPr id="9" name="直線單箭頭接點 8"/>
          <p:cNvCxnSpPr/>
          <p:nvPr/>
        </p:nvCxnSpPr>
        <p:spPr>
          <a:xfrm rot="5400000" flipH="1" flipV="1">
            <a:off x="3609044" y="3139828"/>
            <a:ext cx="357187" cy="21431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6328" name="文字方塊 11"/>
          <p:cNvSpPr txBox="1">
            <a:spLocks noChangeArrowheads="1"/>
          </p:cNvSpPr>
          <p:nvPr/>
        </p:nvSpPr>
        <p:spPr bwMode="auto">
          <a:xfrm>
            <a:off x="6084168" y="2633414"/>
            <a:ext cx="1071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圖示法</a:t>
            </a:r>
          </a:p>
        </p:txBody>
      </p:sp>
      <p:sp>
        <p:nvSpPr>
          <p:cNvPr id="3" name="文字方塊 2"/>
          <p:cNvSpPr txBox="1"/>
          <p:nvPr/>
        </p:nvSpPr>
        <p:spPr bwMode="auto">
          <a:xfrm>
            <a:off x="2942628" y="4077072"/>
            <a:ext cx="4005636" cy="369332"/>
          </a:xfrm>
          <a:prstGeom prst="rect">
            <a:avLst/>
          </a:prstGeom>
          <a:noFill/>
          <a:ln w="9525">
            <a:noFill/>
            <a:miter lim="800000"/>
            <a:headEnd/>
            <a:tailEnd/>
          </a:ln>
        </p:spPr>
        <p:txBody>
          <a:bodyPr wrap="square" rtlCol="0">
            <a:spAutoFit/>
          </a:bodyPr>
          <a:lstStyle/>
          <a:p>
            <a:r>
              <a:rPr lang="zh-TW" altLang="en-US" dirty="0">
                <a:latin typeface="Times New Roman" panose="02020603050405020304" pitchFamily="18" charset="0"/>
              </a:rPr>
              <a:t>二三度空間中許多物理量是向量！</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7DF821F-DBE6-824E-B51D-A0C8B8D020C9}"/>
                  </a:ext>
                </a:extLst>
              </p:cNvPr>
              <p:cNvSpPr txBox="1"/>
              <p:nvPr/>
            </p:nvSpPr>
            <p:spPr bwMode="auto">
              <a:xfrm>
                <a:off x="3787637" y="5161876"/>
                <a:ext cx="935449"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oMath>
                  </m:oMathPara>
                </a14:m>
                <a:endParaRPr lang="en-TW"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57DF821F-DBE6-824E-B51D-A0C8B8D020C9}"/>
                  </a:ext>
                </a:extLst>
              </p:cNvPr>
              <p:cNvSpPr txBox="1">
                <a:spLocks noRot="1" noChangeAspect="1" noMove="1" noResize="1" noEditPoints="1" noAdjustHandles="1" noChangeArrowheads="1" noChangeShapeType="1" noTextEdit="1"/>
              </p:cNvSpPr>
              <p:nvPr/>
            </p:nvSpPr>
            <p:spPr bwMode="auto">
              <a:xfrm>
                <a:off x="3787637" y="5161876"/>
                <a:ext cx="935449" cy="276999"/>
              </a:xfrm>
              <a:prstGeom prst="rect">
                <a:avLst/>
              </a:prstGeom>
              <a:blipFill>
                <a:blip r:embed="rId2"/>
                <a:stretch>
                  <a:fillRect l="-4054" t="-30435" r="-270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9CBCD5B-6825-494B-87F5-0CB04E994C42}"/>
                  </a:ext>
                </a:extLst>
              </p:cNvPr>
              <p:cNvSpPr txBox="1"/>
              <p:nvPr/>
            </p:nvSpPr>
            <p:spPr bwMode="auto">
              <a:xfrm>
                <a:off x="4470073" y="2069539"/>
                <a:ext cx="198003" cy="276999"/>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oMath>
                  </m:oMathPara>
                </a14:m>
                <a:endParaRPr lang="en-TW"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9CBCD5B-6825-494B-87F5-0CB04E994C42}"/>
                  </a:ext>
                </a:extLst>
              </p:cNvPr>
              <p:cNvSpPr txBox="1">
                <a:spLocks noRot="1" noChangeAspect="1" noMove="1" noResize="1" noEditPoints="1" noAdjustHandles="1" noChangeArrowheads="1" noChangeShapeType="1" noTextEdit="1"/>
              </p:cNvSpPr>
              <p:nvPr/>
            </p:nvSpPr>
            <p:spPr bwMode="auto">
              <a:xfrm>
                <a:off x="4470073" y="2069539"/>
                <a:ext cx="198003" cy="276999"/>
              </a:xfrm>
              <a:prstGeom prst="rect">
                <a:avLst/>
              </a:prstGeom>
              <a:blipFill>
                <a:blip r:embed="rId3"/>
                <a:stretch>
                  <a:fillRect l="-17647" t="-30435" r="-1176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061A70-2773-AC49-8DF3-A6B46496EFF9}"/>
                  </a:ext>
                </a:extLst>
              </p:cNvPr>
              <p:cNvSpPr txBox="1"/>
              <p:nvPr/>
            </p:nvSpPr>
            <p:spPr bwMode="auto">
              <a:xfrm>
                <a:off x="3966231" y="3165354"/>
                <a:ext cx="1121333" cy="276999"/>
              </a:xfrm>
              <a:prstGeom prst="rect">
                <a:avLst/>
              </a:prstGeom>
              <a:solidFill>
                <a:srgbClr val="FFFF00"/>
              </a:solidFill>
              <a:ln w="9525">
                <a:noFill/>
                <a:miter lim="800000"/>
                <a:headEnd/>
                <a:tailEnd/>
              </a:ln>
            </p:spPr>
            <p:txBody>
              <a:bodyPr wrap="none" lIns="0" tIns="0" rIns="0" bIns="0" rtlCol="0">
                <a:spAutoFit/>
              </a:bodyPr>
              <a:lstStyle/>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𝑎</m:t>
                        </m:r>
                      </m:e>
                    </m:acc>
                  </m:oMath>
                </a14:m>
                <a:r>
                  <a:rPr lang="en-TW" dirty="0">
                    <a:latin typeface="Times New Roman" panose="02020603050405020304" pitchFamily="18" charset="0"/>
                  </a:rPr>
                  <a:t>:單位向量</a:t>
                </a:r>
              </a:p>
            </p:txBody>
          </p:sp>
        </mc:Choice>
        <mc:Fallback xmlns="">
          <p:sp>
            <p:nvSpPr>
              <p:cNvPr id="14" name="TextBox 13">
                <a:extLst>
                  <a:ext uri="{FF2B5EF4-FFF2-40B4-BE49-F238E27FC236}">
                    <a16:creationId xmlns:a16="http://schemas.microsoft.com/office/drawing/2014/main" id="{4B061A70-2773-AC49-8DF3-A6B46496EFF9}"/>
                  </a:ext>
                </a:extLst>
              </p:cNvPr>
              <p:cNvSpPr txBox="1">
                <a:spLocks noRot="1" noChangeAspect="1" noMove="1" noResize="1" noEditPoints="1" noAdjustHandles="1" noChangeArrowheads="1" noChangeShapeType="1" noTextEdit="1"/>
              </p:cNvSpPr>
              <p:nvPr/>
            </p:nvSpPr>
            <p:spPr bwMode="auto">
              <a:xfrm>
                <a:off x="3966231" y="3165354"/>
                <a:ext cx="1121333" cy="276999"/>
              </a:xfrm>
              <a:prstGeom prst="rect">
                <a:avLst/>
              </a:prstGeom>
              <a:blipFill>
                <a:blip r:embed="rId4"/>
                <a:stretch>
                  <a:fillRect l="-5618" t="-26087" r="-11236" b="-43478"/>
                </a:stretch>
              </a:blipFill>
              <a:ln w="9525">
                <a:noFill/>
                <a:miter lim="800000"/>
                <a:headEnd/>
                <a:tailEnd/>
              </a:ln>
            </p:spPr>
            <p:txBody>
              <a:bodyPr/>
              <a:lstStyle/>
              <a:p>
                <a:r>
                  <a:rPr lang="en-US">
                    <a:noFill/>
                  </a:rPr>
                  <a:t> </a:t>
                </a:r>
              </a:p>
            </p:txBody>
          </p:sp>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4"/>
          <p:cNvSpPr txBox="1">
            <a:spLocks noChangeArrowheads="1"/>
          </p:cNvSpPr>
          <p:nvPr/>
        </p:nvSpPr>
        <p:spPr bwMode="auto">
          <a:xfrm>
            <a:off x="2443177" y="3127537"/>
            <a:ext cx="35290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角動量 </a:t>
            </a:r>
            <a:r>
              <a:rPr lang="en-US" altLang="zh-TW" dirty="0">
                <a:solidFill>
                  <a:srgbClr val="FF0000"/>
                </a:solidFill>
                <a:latin typeface="Times New Roman" pitchFamily="18" charset="0"/>
              </a:rPr>
              <a:t>Angular Momentum</a:t>
            </a:r>
          </a:p>
        </p:txBody>
      </p:sp>
      <p:sp>
        <p:nvSpPr>
          <p:cNvPr id="16390" name="Text Box 7"/>
          <p:cNvSpPr txBox="1">
            <a:spLocks noChangeArrowheads="1"/>
          </p:cNvSpPr>
          <p:nvPr/>
        </p:nvSpPr>
        <p:spPr bwMode="auto">
          <a:xfrm>
            <a:off x="2443177" y="4351673"/>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角動量守恆</a:t>
            </a:r>
          </a:p>
        </p:txBody>
      </p:sp>
      <p:sp>
        <p:nvSpPr>
          <p:cNvPr id="2" name="文字方塊 1"/>
          <p:cNvSpPr txBox="1"/>
          <p:nvPr/>
        </p:nvSpPr>
        <p:spPr>
          <a:xfrm>
            <a:off x="2360329" y="1759385"/>
            <a:ext cx="4237632" cy="369332"/>
          </a:xfrm>
          <a:prstGeom prst="rect">
            <a:avLst/>
          </a:prstGeom>
          <a:noFill/>
        </p:spPr>
        <p:txBody>
          <a:bodyPr wrap="square" rtlCol="0">
            <a:spAutoFit/>
          </a:bodyPr>
          <a:lstStyle/>
          <a:p>
            <a:r>
              <a:rPr lang="zh-TW" altLang="en-US" dirty="0"/>
              <a:t>剛體轉動對應的牛頓第二定律：</a:t>
            </a:r>
          </a:p>
        </p:txBody>
      </p:sp>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C09DD19F-0979-2E45-9A8B-4013A1FA3A39}"/>
                  </a:ext>
                </a:extLst>
              </p:cNvPr>
              <p:cNvSpPr/>
              <p:nvPr/>
            </p:nvSpPr>
            <p:spPr>
              <a:xfrm>
                <a:off x="2418450" y="2365743"/>
                <a:ext cx="2462159" cy="62985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ea typeface="Cambria Math" panose="02040503050406030204" pitchFamily="18" charset="0"/>
                        </a:rPr>
                        <m:t>𝜏</m:t>
                      </m:r>
                      <m:r>
                        <a:rPr lang="en-US" altLang="zh-TW" b="0" i="1" dirty="0"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𝐼</m:t>
                      </m:r>
                      <m:r>
                        <a:rPr lang="en-US" altLang="zh-TW" b="0" i="1" smtClean="0">
                          <a:latin typeface="Cambria Math" panose="02040503050406030204" pitchFamily="18" charset="0"/>
                          <a:ea typeface="Cambria Math" panose="02040503050406030204" pitchFamily="18" charset="0"/>
                        </a:rPr>
                        <m:t>𝛼</m:t>
                      </m:r>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𝐼</m:t>
                              </m:r>
                              <m:r>
                                <a:rPr lang="en-US" altLang="zh-TW" b="0" i="1" smtClean="0">
                                  <a:latin typeface="Cambria Math" panose="02040503050406030204" pitchFamily="18" charset="0"/>
                                  <a:ea typeface="Cambria Math" panose="02040503050406030204" pitchFamily="18" charset="0"/>
                                </a:rPr>
                                <m:t>𝜔</m:t>
                              </m:r>
                            </m:e>
                          </m:d>
                        </m:num>
                        <m:den>
                          <m:r>
                            <a:rPr lang="en-US" altLang="zh-TW" b="0" i="1" smtClean="0">
                              <a:latin typeface="Cambria Math" panose="02040503050406030204" pitchFamily="18" charset="0"/>
                              <a:ea typeface="Cambria Math" panose="02040503050406030204" pitchFamily="18" charset="0"/>
                            </a:rPr>
                            <m:t>𝑑𝑡</m:t>
                          </m:r>
                        </m:den>
                      </m:f>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𝑑𝐿</m:t>
                          </m:r>
                        </m:num>
                        <m:den>
                          <m:r>
                            <a:rPr lang="en-US" altLang="zh-TW" b="0" i="1" smtClean="0">
                              <a:latin typeface="Cambria Math" panose="02040503050406030204" pitchFamily="18" charset="0"/>
                              <a:ea typeface="Cambria Math" panose="02040503050406030204" pitchFamily="18" charset="0"/>
                            </a:rPr>
                            <m:t>𝑑𝑡</m:t>
                          </m:r>
                        </m:den>
                      </m:f>
                    </m:oMath>
                  </m:oMathPara>
                </a14:m>
                <a:endParaRPr lang="zh-TW" altLang="en-US" i="1" dirty="0"/>
              </a:p>
            </p:txBody>
          </p:sp>
        </mc:Choice>
        <mc:Fallback xmlns="">
          <p:sp>
            <p:nvSpPr>
              <p:cNvPr id="8" name="矩形 7">
                <a:extLst>
                  <a:ext uri="{FF2B5EF4-FFF2-40B4-BE49-F238E27FC236}">
                    <a16:creationId xmlns:a16="http://schemas.microsoft.com/office/drawing/2014/main" id="{C09DD19F-0979-2E45-9A8B-4013A1FA3A39}"/>
                  </a:ext>
                </a:extLst>
              </p:cNvPr>
              <p:cNvSpPr>
                <a:spLocks noRot="1" noChangeAspect="1" noMove="1" noResize="1" noEditPoints="1" noAdjustHandles="1" noChangeArrowheads="1" noChangeShapeType="1" noTextEdit="1"/>
              </p:cNvSpPr>
              <p:nvPr/>
            </p:nvSpPr>
            <p:spPr>
              <a:xfrm>
                <a:off x="2418450" y="2365743"/>
                <a:ext cx="2462159" cy="629852"/>
              </a:xfrm>
              <a:prstGeom prst="rect">
                <a:avLst/>
              </a:prstGeom>
              <a:blipFill>
                <a:blip r:embed="rId2"/>
                <a:stretch>
                  <a:fillRect b="-39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AB63A4E2-280C-E948-92F0-A7AE5B47FF4F}"/>
                  </a:ext>
                </a:extLst>
              </p:cNvPr>
              <p:cNvSpPr/>
              <p:nvPr/>
            </p:nvSpPr>
            <p:spPr>
              <a:xfrm>
                <a:off x="5868145" y="2492896"/>
                <a:ext cx="1008112"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𝐿</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𝐼</m:t>
                      </m:r>
                      <m:r>
                        <a:rPr lang="en-US" altLang="zh-TW" b="0" i="1" smtClean="0">
                          <a:latin typeface="Cambria Math" panose="02040503050406030204" pitchFamily="18" charset="0"/>
                          <a:ea typeface="Cambria Math" panose="02040503050406030204" pitchFamily="18" charset="0"/>
                        </a:rPr>
                        <m:t>𝜔</m:t>
                      </m:r>
                    </m:oMath>
                  </m:oMathPara>
                </a14:m>
                <a:endParaRPr lang="zh-TW" altLang="en-US" i="1" dirty="0"/>
              </a:p>
            </p:txBody>
          </p:sp>
        </mc:Choice>
        <mc:Fallback xmlns="">
          <p:sp>
            <p:nvSpPr>
              <p:cNvPr id="9" name="矩形 8">
                <a:extLst>
                  <a:ext uri="{FF2B5EF4-FFF2-40B4-BE49-F238E27FC236}">
                    <a16:creationId xmlns:a16="http://schemas.microsoft.com/office/drawing/2014/main" id="{AB63A4E2-280C-E948-92F0-A7AE5B47FF4F}"/>
                  </a:ext>
                </a:extLst>
              </p:cNvPr>
              <p:cNvSpPr>
                <a:spLocks noRot="1" noChangeAspect="1" noMove="1" noResize="1" noEditPoints="1" noAdjustHandles="1" noChangeArrowheads="1" noChangeShapeType="1" noTextEdit="1"/>
              </p:cNvSpPr>
              <p:nvPr/>
            </p:nvSpPr>
            <p:spPr>
              <a:xfrm>
                <a:off x="5868145" y="2492896"/>
                <a:ext cx="1008112" cy="369332"/>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C384BEE7-EE1A-3141-8FEA-33220E1F2555}"/>
                  </a:ext>
                </a:extLst>
              </p:cNvPr>
              <p:cNvSpPr/>
              <p:nvPr/>
            </p:nvSpPr>
            <p:spPr>
              <a:xfrm>
                <a:off x="2418449" y="3834357"/>
                <a:ext cx="2232025"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ea typeface="Cambria Math" panose="02040503050406030204" pitchFamily="18" charset="0"/>
                        </a:rPr>
                        <m:t>𝜏</m:t>
                      </m:r>
                      <m:r>
                        <a:rPr lang="en-US" altLang="zh-TW" b="0" i="1" dirty="0" smtClean="0">
                          <a:latin typeface="Cambria Math" panose="02040503050406030204" pitchFamily="18" charset="0"/>
                          <a:ea typeface="Cambria Math" panose="02040503050406030204" pitchFamily="18" charset="0"/>
                        </a:rPr>
                        <m:t>=0→</m:t>
                      </m:r>
                      <m:r>
                        <m:rPr>
                          <m:sty m:val="p"/>
                        </m:rPr>
                        <a:rPr lang="el-GR" altLang="zh-TW" b="0" i="1" dirty="0" smtClean="0">
                          <a:latin typeface="Cambria Math" panose="02040503050406030204" pitchFamily="18" charset="0"/>
                          <a:ea typeface="Cambria Math" panose="02040503050406030204" pitchFamily="18" charset="0"/>
                        </a:rPr>
                        <m:t>Δ</m:t>
                      </m:r>
                      <m:r>
                        <a:rPr lang="en-US" altLang="zh-TW" b="0" i="1" dirty="0" smtClean="0">
                          <a:latin typeface="Cambria Math" panose="02040503050406030204" pitchFamily="18" charset="0"/>
                          <a:ea typeface="Cambria Math" panose="02040503050406030204" pitchFamily="18" charset="0"/>
                        </a:rPr>
                        <m:t>𝐿</m:t>
                      </m:r>
                      <m:r>
                        <a:rPr lang="en-US" altLang="zh-TW" b="0" i="1" dirty="0" smtClean="0">
                          <a:latin typeface="Cambria Math" panose="02040503050406030204" pitchFamily="18" charset="0"/>
                          <a:ea typeface="Cambria Math" panose="02040503050406030204" pitchFamily="18" charset="0"/>
                        </a:rPr>
                        <m:t>=0</m:t>
                      </m:r>
                    </m:oMath>
                  </m:oMathPara>
                </a14:m>
                <a:endParaRPr lang="zh-TW" altLang="en-US" i="1" dirty="0"/>
              </a:p>
            </p:txBody>
          </p:sp>
        </mc:Choice>
        <mc:Fallback xmlns="">
          <p:sp>
            <p:nvSpPr>
              <p:cNvPr id="10" name="矩形 9">
                <a:extLst>
                  <a:ext uri="{FF2B5EF4-FFF2-40B4-BE49-F238E27FC236}">
                    <a16:creationId xmlns:a16="http://schemas.microsoft.com/office/drawing/2014/main" id="{C384BEE7-EE1A-3141-8FEA-33220E1F2555}"/>
                  </a:ext>
                </a:extLst>
              </p:cNvPr>
              <p:cNvSpPr>
                <a:spLocks noRot="1" noChangeAspect="1" noMove="1" noResize="1" noEditPoints="1" noAdjustHandles="1" noChangeArrowheads="1" noChangeShapeType="1" noTextEdit="1"/>
              </p:cNvSpPr>
              <p:nvPr/>
            </p:nvSpPr>
            <p:spPr>
              <a:xfrm>
                <a:off x="2418449" y="3834357"/>
                <a:ext cx="2232025" cy="369332"/>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315B0BBE-7EC3-CC44-92D3-A2F2741F046A}"/>
              </a:ext>
            </a:extLst>
          </p:cNvPr>
          <p:cNvSpPr/>
          <p:nvPr/>
        </p:nvSpPr>
        <p:spPr>
          <a:xfrm>
            <a:off x="1541506" y="2354746"/>
            <a:ext cx="2259036" cy="259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文字方塊 1"/>
          <p:cNvSpPr txBox="1"/>
          <p:nvPr/>
        </p:nvSpPr>
        <p:spPr>
          <a:xfrm>
            <a:off x="1066800" y="914400"/>
            <a:ext cx="8077200"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t>剛體</a:t>
            </a:r>
            <a:r>
              <a:rPr lang="zh-TW" altLang="en-US" dirty="0">
                <a:solidFill>
                  <a:srgbClr val="FF0000"/>
                </a:solidFill>
              </a:rPr>
              <a:t>每一瞬間</a:t>
            </a:r>
            <a:r>
              <a:rPr lang="zh-TW" altLang="en-US" dirty="0"/>
              <a:t>都繞某一通過質心的旋轉軸旋轉。只是這個軸會隨時間變化。</a:t>
            </a:r>
          </a:p>
        </p:txBody>
      </p:sp>
      <p:sp>
        <p:nvSpPr>
          <p:cNvPr id="5" name="矩形 4">
            <a:extLst>
              <a:ext uri="{FF2B5EF4-FFF2-40B4-BE49-F238E27FC236}">
                <a16:creationId xmlns:a16="http://schemas.microsoft.com/office/drawing/2014/main" id="{DC4AD877-02E5-CA4E-8786-EA8C3B96E3EC}"/>
              </a:ext>
            </a:extLst>
          </p:cNvPr>
          <p:cNvSpPr/>
          <p:nvPr/>
        </p:nvSpPr>
        <p:spPr>
          <a:xfrm>
            <a:off x="1060832" y="1391824"/>
            <a:ext cx="6417141" cy="369332"/>
          </a:xfrm>
          <a:prstGeom prst="rect">
            <a:avLst/>
          </a:prstGeom>
        </p:spPr>
        <p:txBody>
          <a:bodyPr wrap="none">
            <a:spAutoFit/>
          </a:bodyPr>
          <a:lstStyle/>
          <a:p>
            <a:r>
              <a:rPr lang="zh-TW" altLang="en-US" dirty="0"/>
              <a:t>在那一瞬間，剛體內的所有粒子在垂直於軸的平面上旋轉。</a:t>
            </a:r>
          </a:p>
        </p:txBody>
      </p:sp>
      <p:pic>
        <p:nvPicPr>
          <p:cNvPr id="6" name="圖片 5">
            <a:extLst>
              <a:ext uri="{FF2B5EF4-FFF2-40B4-BE49-F238E27FC236}">
                <a16:creationId xmlns:a16="http://schemas.microsoft.com/office/drawing/2014/main" id="{82804D4D-EDD8-6747-BFE1-B6EDA11A030D}"/>
              </a:ext>
            </a:extLst>
          </p:cNvPr>
          <p:cNvPicPr>
            <a:picLocks noChangeAspect="1"/>
          </p:cNvPicPr>
          <p:nvPr/>
        </p:nvPicPr>
        <p:blipFill>
          <a:blip r:embed="rId4"/>
          <a:stretch>
            <a:fillRect/>
          </a:stretch>
        </p:blipFill>
        <p:spPr>
          <a:xfrm>
            <a:off x="1748821" y="2498762"/>
            <a:ext cx="2051721" cy="2448272"/>
          </a:xfrm>
          <a:prstGeom prst="rect">
            <a:avLst/>
          </a:prstGeom>
        </p:spPr>
      </p:pic>
      <mc:AlternateContent xmlns:mc="http://schemas.openxmlformats.org/markup-compatibility/2006" xmlns:a14="http://schemas.microsoft.com/office/drawing/2010/main">
        <mc:Choice Requires="a14">
          <p:sp>
            <p:nvSpPr>
              <p:cNvPr id="13" name="Text Box 14">
                <a:extLst>
                  <a:ext uri="{FF2B5EF4-FFF2-40B4-BE49-F238E27FC236}">
                    <a16:creationId xmlns:a16="http://schemas.microsoft.com/office/drawing/2014/main" id="{8A18410A-BC5B-AF4A-B000-C2E313D3E5BB}"/>
                  </a:ext>
                </a:extLst>
              </p:cNvPr>
              <p:cNvSpPr txBox="1">
                <a:spLocks noChangeArrowheads="1"/>
              </p:cNvSpPr>
              <p:nvPr/>
            </p:nvSpPr>
            <p:spPr bwMode="auto">
              <a:xfrm>
                <a:off x="1068305" y="5098863"/>
                <a:ext cx="74158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每一瞬間，剛體有一旋轉角速度</a:t>
                </a:r>
                <a14:m>
                  <m:oMath xmlns:m="http://schemas.openxmlformats.org/officeDocument/2006/math">
                    <m:r>
                      <a:rPr lang="zh-TW" altLang="en-US" i="1" smtClean="0">
                        <a:latin typeface="Cambria Math" panose="02040503050406030204" pitchFamily="18" charset="0"/>
                      </a:rPr>
                      <m:t>𝜔</m:t>
                    </m:r>
                  </m:oMath>
                </a14:m>
                <a:r>
                  <a:rPr lang="zh-TW" altLang="en-US" dirty="0"/>
                  <a:t>，而旋轉軸可以沿空間任一方向，</a:t>
                </a:r>
                <a:endParaRPr lang="en-US" altLang="zh-TW" dirty="0"/>
              </a:p>
            </p:txBody>
          </p:sp>
        </mc:Choice>
        <mc:Fallback xmlns="">
          <p:sp>
            <p:nvSpPr>
              <p:cNvPr id="13" name="Text Box 14">
                <a:extLst>
                  <a:ext uri="{FF2B5EF4-FFF2-40B4-BE49-F238E27FC236}">
                    <a16:creationId xmlns:a16="http://schemas.microsoft.com/office/drawing/2014/main" id="{8A18410A-BC5B-AF4A-B000-C2E313D3E5BB}"/>
                  </a:ext>
                </a:extLst>
              </p:cNvPr>
              <p:cNvSpPr txBox="1">
                <a:spLocks noRot="1" noChangeAspect="1" noMove="1" noResize="1" noEditPoints="1" noAdjustHandles="1" noChangeArrowheads="1" noChangeShapeType="1" noTextEdit="1"/>
              </p:cNvSpPr>
              <p:nvPr/>
            </p:nvSpPr>
            <p:spPr bwMode="auto">
              <a:xfrm>
                <a:off x="1068305" y="5098863"/>
                <a:ext cx="7415831" cy="369332"/>
              </a:xfrm>
              <a:prstGeom prst="rect">
                <a:avLst/>
              </a:prstGeom>
              <a:blipFill>
                <a:blip r:embed="rId5"/>
                <a:stretch>
                  <a:fillRect l="-68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Text Box 14">
            <a:extLst>
              <a:ext uri="{FF2B5EF4-FFF2-40B4-BE49-F238E27FC236}">
                <a16:creationId xmlns:a16="http://schemas.microsoft.com/office/drawing/2014/main" id="{A3A63AED-176E-AE41-BBE3-31378F28BFE0}"/>
              </a:ext>
            </a:extLst>
          </p:cNvPr>
          <p:cNvSpPr txBox="1">
            <a:spLocks noChangeArrowheads="1"/>
          </p:cNvSpPr>
          <p:nvPr/>
        </p:nvSpPr>
        <p:spPr bwMode="auto">
          <a:xfrm>
            <a:off x="1060832" y="5571288"/>
            <a:ext cx="7415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大小與方向合起來就形成一個向量！</a:t>
            </a:r>
            <a:endParaRPr lang="en-US" altLang="zh-TW" dirty="0"/>
          </a:p>
        </p:txBody>
      </p:sp>
      <p:pic>
        <p:nvPicPr>
          <p:cNvPr id="4" name="線上媒體 2" descr="GR-4-2-3DRotation-1-Gyroscope Simulation.mov">
            <a:hlinkClick r:id="" action="ppaction://media"/>
            <a:extLst>
              <a:ext uri="{FF2B5EF4-FFF2-40B4-BE49-F238E27FC236}">
                <a16:creationId xmlns:a16="http://schemas.microsoft.com/office/drawing/2014/main" id="{EBBE068A-E3B4-9808-7999-D4EF721EA1E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90256" y="2371239"/>
            <a:ext cx="2590800" cy="2254685"/>
          </a:xfrm>
          <a:prstGeom prst="rect">
            <a:avLst/>
          </a:prstGeom>
        </p:spPr>
      </p:pic>
    </p:spTree>
    <p:extLst>
      <p:ext uri="{BB962C8B-B14F-4D97-AF65-F5344CB8AC3E}">
        <p14:creationId xmlns:p14="http://schemas.microsoft.com/office/powerpoint/2010/main" val="29333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293" name="Text Box 4"/>
              <p:cNvSpPr txBox="1">
                <a:spLocks noChangeArrowheads="1"/>
              </p:cNvSpPr>
              <p:nvPr/>
            </p:nvSpPr>
            <p:spPr bwMode="auto">
              <a:xfrm>
                <a:off x="891130" y="889279"/>
                <a:ext cx="549072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給角速度</a:t>
                </a:r>
                <a14:m>
                  <m:oMath xmlns:m="http://schemas.openxmlformats.org/officeDocument/2006/math">
                    <m:r>
                      <a:rPr lang="zh-TW" altLang="en-US" i="1" smtClean="0">
                        <a:solidFill>
                          <a:srgbClr val="FF0000"/>
                        </a:solidFill>
                        <a:latin typeface="Cambria Math"/>
                      </a:rPr>
                      <m:t>𝜔</m:t>
                    </m:r>
                  </m:oMath>
                </a14:m>
                <a:r>
                  <a:rPr lang="zh-TW" altLang="en-US" dirty="0">
                    <a:solidFill>
                      <a:srgbClr val="FF0000"/>
                    </a:solidFill>
                  </a:rPr>
                  <a:t>一個方向，將它寫成一個角速度</a:t>
                </a:r>
                <a:r>
                  <a:rPr lang="zh-TW" altLang="en-US" b="1" dirty="0">
                    <a:solidFill>
                      <a:srgbClr val="FF0000"/>
                    </a:solidFill>
                  </a:rPr>
                  <a:t>向量</a:t>
                </a:r>
                <a14:m>
                  <m:oMath xmlns:m="http://schemas.openxmlformats.org/officeDocument/2006/math">
                    <m:acc>
                      <m:accPr>
                        <m:chr m:val="⃗"/>
                        <m:ctrlPr>
                          <a:rPr lang="en-US" altLang="zh-TW" i="1" smtClean="0">
                            <a:solidFill>
                              <a:srgbClr val="FF0000"/>
                            </a:solidFill>
                            <a:latin typeface="Cambria Math" panose="02040503050406030204" pitchFamily="18" charset="0"/>
                          </a:rPr>
                        </m:ctrlPr>
                      </m:accPr>
                      <m:e>
                        <m:r>
                          <a:rPr lang="zh-TW" altLang="en-US" i="1">
                            <a:solidFill>
                              <a:srgbClr val="FF0000"/>
                            </a:solidFill>
                            <a:latin typeface="Cambria Math"/>
                          </a:rPr>
                          <m:t>𝜔</m:t>
                        </m:r>
                      </m:e>
                    </m:acc>
                  </m:oMath>
                </a14:m>
                <a:r>
                  <a:rPr lang="zh-TW" altLang="en-US" dirty="0">
                    <a:solidFill>
                      <a:srgbClr val="FF0000"/>
                    </a:solidFill>
                  </a:rPr>
                  <a:t>：</a:t>
                </a:r>
                <a:endParaRPr lang="zh-CN" altLang="en-US" dirty="0">
                  <a:solidFill>
                    <a:srgbClr val="FF0000"/>
                  </a:solidFill>
                </a:endParaRPr>
              </a:p>
            </p:txBody>
          </p:sp>
        </mc:Choice>
        <mc:Fallback xmlns="">
          <p:sp>
            <p:nvSpPr>
              <p:cNvPr id="12293" name="Text Box 4"/>
              <p:cNvSpPr txBox="1">
                <a:spLocks noRot="1" noChangeAspect="1" noMove="1" noResize="1" noEditPoints="1" noAdjustHandles="1" noChangeArrowheads="1" noChangeShapeType="1" noTextEdit="1"/>
              </p:cNvSpPr>
              <p:nvPr/>
            </p:nvSpPr>
            <p:spPr bwMode="auto">
              <a:xfrm>
                <a:off x="891130" y="889279"/>
                <a:ext cx="5490723" cy="369332"/>
              </a:xfrm>
              <a:prstGeom prst="rect">
                <a:avLst/>
              </a:prstGeom>
              <a:blipFill>
                <a:blip r:embed="rId2"/>
                <a:stretch>
                  <a:fillRect l="-69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9223" name="Picture 5" descr="1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210" y="1576192"/>
            <a:ext cx="3868738"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224" name="Text Box 6"/>
              <p:cNvSpPr txBox="1">
                <a:spLocks noChangeArrowheads="1"/>
              </p:cNvSpPr>
              <p:nvPr/>
            </p:nvSpPr>
            <p:spPr bwMode="auto">
              <a:xfrm>
                <a:off x="4998059" y="2103968"/>
                <a:ext cx="40094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 xmlns:m="http://schemas.openxmlformats.org/officeDocument/2006/math">
                    <m:acc>
                      <m:accPr>
                        <m:chr m:val="⃗"/>
                        <m:ctrlPr>
                          <a:rPr lang="en-US" altLang="zh-TW" i="1">
                            <a:latin typeface="Cambria Math" panose="02040503050406030204" pitchFamily="18" charset="0"/>
                          </a:rPr>
                        </m:ctrlPr>
                      </m:accPr>
                      <m:e>
                        <m:r>
                          <a:rPr lang="zh-TW" altLang="en-US" i="1">
                            <a:latin typeface="Cambria Math"/>
                          </a:rPr>
                          <m:t>𝜔</m:t>
                        </m:r>
                      </m:e>
                    </m:acc>
                  </m:oMath>
                </a14:m>
                <a:r>
                  <a:rPr lang="zh-TW" altLang="en-US" dirty="0"/>
                  <a:t>的方向就設為</a:t>
                </a:r>
                <a:r>
                  <a:rPr lang="zh-TW" altLang="en-US" dirty="0">
                    <a:solidFill>
                      <a:srgbClr val="FF0000"/>
                    </a:solidFill>
                  </a:rPr>
                  <a:t>瞬間旋轉軸</a:t>
                </a:r>
                <a:r>
                  <a:rPr lang="zh-TW" altLang="en-US" dirty="0"/>
                  <a:t>的方向！</a:t>
                </a:r>
              </a:p>
            </p:txBody>
          </p:sp>
        </mc:Choice>
        <mc:Fallback xmlns="">
          <p:sp>
            <p:nvSpPr>
              <p:cNvPr id="9224" name="Text Box 6"/>
              <p:cNvSpPr txBox="1">
                <a:spLocks noRot="1" noChangeAspect="1" noMove="1" noResize="1" noEditPoints="1" noAdjustHandles="1" noChangeArrowheads="1" noChangeShapeType="1" noTextEdit="1"/>
              </p:cNvSpPr>
              <p:nvPr/>
            </p:nvSpPr>
            <p:spPr bwMode="auto">
              <a:xfrm>
                <a:off x="4998059" y="2103968"/>
                <a:ext cx="4009447" cy="369332"/>
              </a:xfrm>
              <a:prstGeom prst="rect">
                <a:avLst/>
              </a:prstGeom>
              <a:blipFill>
                <a:blip r:embed="rId4"/>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225" name="Text Box 10"/>
              <p:cNvSpPr txBox="1">
                <a:spLocks noChangeArrowheads="1"/>
              </p:cNvSpPr>
              <p:nvPr/>
            </p:nvSpPr>
            <p:spPr bwMode="auto">
              <a:xfrm>
                <a:off x="4998060" y="1628800"/>
                <a:ext cx="388455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定義</a:t>
                </a:r>
                <a14:m>
                  <m:oMath xmlns:m="http://schemas.openxmlformats.org/officeDocument/2006/math">
                    <m:acc>
                      <m:accPr>
                        <m:chr m:val="⃗"/>
                        <m:ctrlPr>
                          <a:rPr lang="en-US" altLang="zh-TW" i="1">
                            <a:latin typeface="Cambria Math" panose="02040503050406030204" pitchFamily="18" charset="0"/>
                          </a:rPr>
                        </m:ctrlPr>
                      </m:accPr>
                      <m:e>
                        <m:r>
                          <a:rPr lang="zh-TW" altLang="en-US" i="1">
                            <a:latin typeface="Cambria Math"/>
                          </a:rPr>
                          <m:t>𝜔</m:t>
                        </m:r>
                      </m:e>
                    </m:acc>
                  </m:oMath>
                </a14:m>
                <a:r>
                  <a:rPr lang="zh-TW" altLang="en-US" dirty="0"/>
                  <a:t>的大小就是</a:t>
                </a:r>
                <a:r>
                  <a:rPr lang="zh-TW" altLang="en-US" dirty="0">
                    <a:solidFill>
                      <a:srgbClr val="FF0000"/>
                    </a:solidFill>
                  </a:rPr>
                  <a:t>瞬間</a:t>
                </a:r>
                <a:r>
                  <a:rPr lang="zh-TW" altLang="en-US" dirty="0"/>
                  <a:t>旋轉角速度。</a:t>
                </a:r>
              </a:p>
            </p:txBody>
          </p:sp>
        </mc:Choice>
        <mc:Fallback xmlns="">
          <p:sp>
            <p:nvSpPr>
              <p:cNvPr id="9225" name="Text Box 10"/>
              <p:cNvSpPr txBox="1">
                <a:spLocks noRot="1" noChangeAspect="1" noMove="1" noResize="1" noEditPoints="1" noAdjustHandles="1" noChangeArrowheads="1" noChangeShapeType="1" noTextEdit="1"/>
              </p:cNvSpPr>
              <p:nvPr/>
            </p:nvSpPr>
            <p:spPr bwMode="auto">
              <a:xfrm>
                <a:off x="4998060" y="1628800"/>
                <a:ext cx="3884558" cy="369332"/>
              </a:xfrm>
              <a:prstGeom prst="rect">
                <a:avLst/>
              </a:prstGeom>
              <a:blipFill>
                <a:blip r:embed="rId5"/>
                <a:stretch>
                  <a:fillRect l="-130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3" name="文字方塊 12"/>
          <p:cNvSpPr txBox="1"/>
          <p:nvPr/>
        </p:nvSpPr>
        <p:spPr>
          <a:xfrm>
            <a:off x="5015401" y="3419300"/>
            <a:ext cx="3186024" cy="369332"/>
          </a:xfrm>
          <a:prstGeom prst="rect">
            <a:avLst/>
          </a:prstGeom>
          <a:noFill/>
        </p:spPr>
        <p:txBody>
          <a:bodyPr wrap="square" rtlCol="0">
            <a:spAutoFit/>
          </a:bodyPr>
          <a:lstStyle/>
          <a:p>
            <a:r>
              <a:rPr lang="zh-TW" altLang="en-US" dirty="0"/>
              <a:t>注意：現在沒有固定旋轉軸！</a:t>
            </a:r>
          </a:p>
        </p:txBody>
      </p:sp>
      <mc:AlternateContent xmlns:mc="http://schemas.openxmlformats.org/markup-compatibility/2006" xmlns:a14="http://schemas.microsoft.com/office/drawing/2010/main">
        <mc:Choice Requires="a14">
          <p:sp>
            <p:nvSpPr>
              <p:cNvPr id="3" name="文字方塊 2"/>
              <p:cNvSpPr txBox="1"/>
              <p:nvPr/>
            </p:nvSpPr>
            <p:spPr>
              <a:xfrm>
                <a:off x="5029554" y="3851348"/>
                <a:ext cx="3408562" cy="369332"/>
              </a:xfrm>
              <a:prstGeom prst="rect">
                <a:avLst/>
              </a:prstGeom>
              <a:noFill/>
            </p:spPr>
            <p:txBody>
              <a:bodyPr wrap="none" rtlCol="0">
                <a:spAutoFit/>
              </a:bodyPr>
              <a:lstStyle/>
              <a:p>
                <a14:m>
                  <m:oMath xmlns:m="http://schemas.openxmlformats.org/officeDocument/2006/math">
                    <m:acc>
                      <m:accPr>
                        <m:chr m:val="⃗"/>
                        <m:ctrlPr>
                          <a:rPr lang="zh-TW" altLang="en-US" i="1" smtClean="0">
                            <a:latin typeface="Cambria Math" panose="02040503050406030204" pitchFamily="18" charset="0"/>
                          </a:rPr>
                        </m:ctrlPr>
                      </m:accPr>
                      <m:e>
                        <m:r>
                          <a:rPr lang="zh-TW" altLang="en-US" i="1" smtClean="0">
                            <a:latin typeface="Cambria Math"/>
                          </a:rPr>
                          <m:t>𝜔</m:t>
                        </m:r>
                      </m:e>
                    </m:acc>
                    <m:r>
                      <a:rPr lang="zh-TW" altLang="en-US" b="0" i="1" smtClean="0">
                        <a:latin typeface="Cambria Math"/>
                      </a:rPr>
                      <m:t> </m:t>
                    </m:r>
                    <m:r>
                      <a:rPr lang="zh-TW" altLang="en-US" i="1">
                        <a:latin typeface="Cambria Math"/>
                      </a:rPr>
                      <m:t>的方向大小</m:t>
                    </m:r>
                    <m:r>
                      <a:rPr lang="zh-TW" altLang="en-US" i="1" smtClean="0">
                        <a:latin typeface="Cambria Math"/>
                      </a:rPr>
                      <m:t>都可以一</m:t>
                    </m:r>
                    <m:r>
                      <a:rPr lang="zh-TW" altLang="en-US" b="0" i="1" smtClean="0">
                        <a:latin typeface="Cambria Math"/>
                      </a:rPr>
                      <m:t>直</m:t>
                    </m:r>
                    <m:r>
                      <a:rPr lang="zh-TW" altLang="en-US" i="1" smtClean="0">
                        <a:latin typeface="Cambria Math"/>
                      </a:rPr>
                      <m:t>改變</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5029554" y="3851348"/>
                <a:ext cx="3408562" cy="369332"/>
              </a:xfrm>
              <a:prstGeom prst="rect">
                <a:avLst/>
              </a:prstGeom>
              <a:blipFill>
                <a:blip r:embed="rId6"/>
                <a:stretch>
                  <a:fillRect t="-6667" r="-37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6195990" y="896762"/>
                <a:ext cx="897399"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𝜔</m:t>
                      </m:r>
                      <m:r>
                        <a:rPr lang="zh-TW" altLang="en-US" b="0" i="1" smtClean="0">
                          <a:latin typeface="Cambria Math"/>
                        </a:rPr>
                        <m:t>→</m:t>
                      </m:r>
                      <m:acc>
                        <m:accPr>
                          <m:chr m:val="⃗"/>
                          <m:ctrlPr>
                            <a:rPr lang="en-US" altLang="zh-TW" b="0" i="1" smtClean="0">
                              <a:latin typeface="Cambria Math" panose="02040503050406030204" pitchFamily="18" charset="0"/>
                            </a:rPr>
                          </m:ctrlPr>
                        </m:accPr>
                        <m:e>
                          <m:r>
                            <a:rPr lang="zh-TW" altLang="en-US" b="0" i="1" smtClean="0">
                              <a:latin typeface="Cambria Math"/>
                            </a:rPr>
                            <m:t>𝜔</m:t>
                          </m:r>
                        </m:e>
                      </m:acc>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195990" y="896762"/>
                <a:ext cx="897399" cy="369332"/>
              </a:xfrm>
              <a:prstGeom prst="rect">
                <a:avLst/>
              </a:prstGeom>
              <a:blipFill>
                <a:blip r:embed="rId7"/>
                <a:stretch>
                  <a:fillRect/>
                </a:stretch>
              </a:blipFill>
            </p:spPr>
            <p:txBody>
              <a:bodyPr/>
              <a:lstStyle/>
              <a:p>
                <a:r>
                  <a:rPr lang="zh-TW" altLang="en-US">
                    <a:noFill/>
                  </a:rPr>
                  <a:t> </a:t>
                </a:r>
              </a:p>
            </p:txBody>
          </p:sp>
        </mc:Fallback>
      </mc:AlternateContent>
      <p:sp>
        <p:nvSpPr>
          <p:cNvPr id="4" name="文字方塊 3"/>
          <p:cNvSpPr txBox="1"/>
          <p:nvPr/>
        </p:nvSpPr>
        <p:spPr>
          <a:xfrm>
            <a:off x="4971648" y="2555204"/>
            <a:ext cx="4035859" cy="369332"/>
          </a:xfrm>
          <a:prstGeom prst="rect">
            <a:avLst/>
          </a:prstGeom>
          <a:noFill/>
        </p:spPr>
        <p:txBody>
          <a:bodyPr wrap="square" rtlCol="0">
            <a:spAutoFit/>
          </a:bodyPr>
          <a:lstStyle/>
          <a:p>
            <a:r>
              <a:rPr lang="zh-TW" altLang="en-US" dirty="0"/>
              <a:t>右手手指繞旋轉時，大拇指的方向！</a:t>
            </a: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E3421C56-1DBD-B74B-B7D9-6605F63B6FDD}"/>
                  </a:ext>
                </a:extLst>
              </p:cNvPr>
              <p:cNvSpPr txBox="1"/>
              <p:nvPr/>
            </p:nvSpPr>
            <p:spPr>
              <a:xfrm>
                <a:off x="5012391" y="4715444"/>
                <a:ext cx="3870227" cy="369332"/>
              </a:xfrm>
              <a:prstGeom prst="rect">
                <a:avLst/>
              </a:prstGeom>
              <a:noFill/>
            </p:spPr>
            <p:txBody>
              <a:bodyPr wrap="none" rtlCol="0">
                <a:spAutoFit/>
              </a:bodyPr>
              <a:lstStyle/>
              <a:p>
                <a14:m>
                  <m:oMath xmlns:m="http://schemas.openxmlformats.org/officeDocument/2006/math">
                    <m:acc>
                      <m:accPr>
                        <m:chr m:val="⃗"/>
                        <m:ctrlPr>
                          <a:rPr lang="zh-TW" altLang="en-US" i="1" smtClean="0">
                            <a:latin typeface="Cambria Math" panose="02040503050406030204" pitchFamily="18" charset="0"/>
                          </a:rPr>
                        </m:ctrlPr>
                      </m:accPr>
                      <m:e>
                        <m:r>
                          <a:rPr lang="zh-TW" altLang="en-US" i="1" smtClean="0">
                            <a:latin typeface="Cambria Math"/>
                          </a:rPr>
                          <m:t>𝜔</m:t>
                        </m:r>
                      </m:e>
                    </m:acc>
                    <m:r>
                      <a:rPr lang="zh-TW" altLang="en-US" b="0" i="1" smtClean="0">
                        <a:latin typeface="Cambria Math"/>
                      </a:rPr>
                      <m:t> </m:t>
                    </m:r>
                    <m:r>
                      <a:rPr lang="zh-TW" altLang="en-US" i="1">
                        <a:latin typeface="Cambria Math" panose="02040503050406030204" pitchFamily="18" charset="0"/>
                      </a:rPr>
                      <m:t>向量</m:t>
                    </m:r>
                  </m:oMath>
                </a14:m>
                <a:r>
                  <a:rPr lang="zh-TW" altLang="en-US" dirty="0"/>
                  <a:t>代表了此剛體</a:t>
                </a:r>
                <a:r>
                  <a:rPr lang="zh-TW" altLang="en-US" dirty="0">
                    <a:solidFill>
                      <a:srgbClr val="FF0000"/>
                    </a:solidFill>
                  </a:rPr>
                  <a:t>瞬間</a:t>
                </a:r>
                <a:r>
                  <a:rPr lang="zh-TW" altLang="en-US" dirty="0"/>
                  <a:t>運動狀態。</a:t>
                </a:r>
              </a:p>
            </p:txBody>
          </p:sp>
        </mc:Choice>
        <mc:Fallback xmlns="">
          <p:sp>
            <p:nvSpPr>
              <p:cNvPr id="19" name="文字方塊 18">
                <a:extLst>
                  <a:ext uri="{FF2B5EF4-FFF2-40B4-BE49-F238E27FC236}">
                    <a16:creationId xmlns:a16="http://schemas.microsoft.com/office/drawing/2014/main" id="{E3421C56-1DBD-B74B-B7D9-6605F63B6FDD}"/>
                  </a:ext>
                </a:extLst>
              </p:cNvPr>
              <p:cNvSpPr txBox="1">
                <a:spLocks noRot="1" noChangeAspect="1" noMove="1" noResize="1" noEditPoints="1" noAdjustHandles="1" noChangeArrowheads="1" noChangeShapeType="1" noTextEdit="1"/>
              </p:cNvSpPr>
              <p:nvPr/>
            </p:nvSpPr>
            <p:spPr>
              <a:xfrm>
                <a:off x="5012391" y="4715444"/>
                <a:ext cx="3870227" cy="369332"/>
              </a:xfrm>
              <a:prstGeom prst="rect">
                <a:avLst/>
              </a:prstGeom>
              <a:blipFill>
                <a:blip r:embed="rId8"/>
                <a:stretch>
                  <a:fillRect t="-6667" r="-327" b="-23333"/>
                </a:stretch>
              </a:blipFill>
            </p:spPr>
            <p:txBody>
              <a:bodyPr/>
              <a:lstStyle/>
              <a:p>
                <a:r>
                  <a:rPr lang="en-TW">
                    <a:noFill/>
                  </a:rPr>
                  <a:t> </a:t>
                </a:r>
              </a:p>
            </p:txBody>
          </p:sp>
        </mc:Fallback>
      </mc:AlternateContent>
    </p:spTree>
    <p:extLst>
      <p:ext uri="{BB962C8B-B14F-4D97-AF65-F5344CB8AC3E}">
        <p14:creationId xmlns:p14="http://schemas.microsoft.com/office/powerpoint/2010/main" val="620416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25"/>
                                        </p:tgtEl>
                                        <p:attrNameLst>
                                          <p:attrName>style.visibility</p:attrName>
                                        </p:attrNameLst>
                                      </p:cBhvr>
                                      <p:to>
                                        <p:strVal val="visible"/>
                                      </p:to>
                                    </p:set>
                                    <p:anim calcmode="lin" valueType="num">
                                      <p:cBhvr additive="base">
                                        <p:cTn id="11" dur="500" fill="hold"/>
                                        <p:tgtEl>
                                          <p:spTgt spid="9225"/>
                                        </p:tgtEl>
                                        <p:attrNameLst>
                                          <p:attrName>ppt_x</p:attrName>
                                        </p:attrNameLst>
                                      </p:cBhvr>
                                      <p:tavLst>
                                        <p:tav tm="0">
                                          <p:val>
                                            <p:strVal val="#ppt_x"/>
                                          </p:val>
                                        </p:tav>
                                        <p:tav tm="100000">
                                          <p:val>
                                            <p:strVal val="#ppt_x"/>
                                          </p:val>
                                        </p:tav>
                                      </p:tavLst>
                                    </p:anim>
                                    <p:anim calcmode="lin" valueType="num">
                                      <p:cBhvr additive="base">
                                        <p:cTn id="12" dur="500" fill="hold"/>
                                        <p:tgtEl>
                                          <p:spTgt spid="92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9225" grpId="0"/>
      <p:bldP spid="13" grpId="0"/>
      <p:bldP spid="3" grpId="0"/>
      <p:bldP spid="4"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6" descr="fig12"/>
          <p:cNvPicPr>
            <a:picLocks noChangeAspect="1" noChangeArrowheads="1"/>
          </p:cNvPicPr>
          <p:nvPr/>
        </p:nvPicPr>
        <p:blipFill>
          <a:blip r:embed="rId2">
            <a:extLst>
              <a:ext uri="{28A0092B-C50C-407E-A947-70E740481C1C}">
                <a14:useLocalDpi xmlns:a14="http://schemas.microsoft.com/office/drawing/2010/main" val="0"/>
              </a:ext>
            </a:extLst>
          </a:blip>
          <a:srcRect b="34941"/>
          <a:stretch>
            <a:fillRect/>
          </a:stretch>
        </p:blipFill>
        <p:spPr bwMode="auto">
          <a:xfrm>
            <a:off x="3182025" y="2160039"/>
            <a:ext cx="31670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Line 9"/>
          <p:cNvSpPr>
            <a:spLocks noChangeShapeType="1"/>
          </p:cNvSpPr>
          <p:nvPr/>
        </p:nvSpPr>
        <p:spPr bwMode="auto">
          <a:xfrm>
            <a:off x="1762291" y="3263989"/>
            <a:ext cx="0" cy="15748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4346" name="Text Box 10"/>
              <p:cNvSpPr txBox="1">
                <a:spLocks noChangeArrowheads="1"/>
              </p:cNvSpPr>
              <p:nvPr/>
            </p:nvSpPr>
            <p:spPr bwMode="auto">
              <a:xfrm>
                <a:off x="1275649" y="1025436"/>
                <a:ext cx="72027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剛體中每一個粒子在此瞬間的速度向量</a:t>
                </a:r>
                <a14:m>
                  <m:oMath xmlns:m="http://schemas.openxmlformats.org/officeDocument/2006/math">
                    <m:acc>
                      <m:accPr>
                        <m:chr m:val="⃗"/>
                        <m:ctrlPr>
                          <a:rPr lang="en-US" altLang="zh-TW" i="1" dirty="0">
                            <a:latin typeface="Cambria Math" panose="02040503050406030204" pitchFamily="18" charset="0"/>
                          </a:rPr>
                        </m:ctrlPr>
                      </m:accPr>
                      <m:e>
                        <m:r>
                          <a:rPr lang="en-US" altLang="zh-TW" i="1" dirty="0">
                            <a:latin typeface="Cambria Math"/>
                          </a:rPr>
                          <m:t>𝑣</m:t>
                        </m:r>
                      </m:e>
                    </m:acc>
                  </m:oMath>
                </a14:m>
                <a:r>
                  <a:rPr lang="zh-TW" altLang="en-US" dirty="0"/>
                  <a:t>都可以利用此時的</a:t>
                </a:r>
                <a14:m>
                  <m:oMath xmlns:m="http://schemas.openxmlformats.org/officeDocument/2006/math">
                    <m:acc>
                      <m:accPr>
                        <m:chr m:val="⃗"/>
                        <m:ctrlPr>
                          <a:rPr lang="zh-TW" altLang="en-US" i="1">
                            <a:latin typeface="Cambria Math" panose="02040503050406030204" pitchFamily="18" charset="0"/>
                          </a:rPr>
                        </m:ctrlPr>
                      </m:accPr>
                      <m:e>
                        <m:r>
                          <a:rPr lang="zh-TW" altLang="en-US" i="1">
                            <a:latin typeface="Cambria Math"/>
                          </a:rPr>
                          <m:t>𝜔</m:t>
                        </m:r>
                      </m:e>
                    </m:acc>
                  </m:oMath>
                </a14:m>
                <a:r>
                  <a:rPr lang="zh-TW" altLang="en-US" dirty="0"/>
                  <a:t>計算。</a:t>
                </a:r>
              </a:p>
            </p:txBody>
          </p:sp>
        </mc:Choice>
        <mc:Fallback xmlns="">
          <p:sp>
            <p:nvSpPr>
              <p:cNvPr id="14346" name="Text Box 10"/>
              <p:cNvSpPr txBox="1">
                <a:spLocks noRot="1" noChangeAspect="1" noMove="1" noResize="1" noEditPoints="1" noAdjustHandles="1" noChangeArrowheads="1" noChangeShapeType="1" noTextEdit="1"/>
              </p:cNvSpPr>
              <p:nvPr/>
            </p:nvSpPr>
            <p:spPr bwMode="auto">
              <a:xfrm>
                <a:off x="1275649" y="1025436"/>
                <a:ext cx="7202740" cy="369332"/>
              </a:xfrm>
              <a:prstGeom prst="rect">
                <a:avLst/>
              </a:prstGeom>
              <a:blipFill>
                <a:blip r:embed="rId4"/>
                <a:stretch>
                  <a:fillRect l="-704"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graphicFrame>
        <p:nvGraphicFramePr>
          <p:cNvPr id="14341" name="Object 5"/>
          <p:cNvGraphicFramePr>
            <a:graphicFrameLocks noChangeAspect="1"/>
          </p:cNvGraphicFramePr>
          <p:nvPr/>
        </p:nvGraphicFramePr>
        <p:xfrm>
          <a:off x="5765967" y="2912365"/>
          <a:ext cx="182563" cy="223838"/>
        </p:xfrm>
        <a:graphic>
          <a:graphicData uri="http://schemas.openxmlformats.org/presentationml/2006/ole">
            <mc:AlternateContent xmlns:mc="http://schemas.openxmlformats.org/markup-compatibility/2006">
              <mc:Choice xmlns:v="urn:schemas-microsoft-com:vml" Requires="v">
                <p:oleObj name="方程式" r:id="rId5" imgW="114120" imgH="139680" progId="Equation.3">
                  <p:embed/>
                </p:oleObj>
              </mc:Choice>
              <mc:Fallback>
                <p:oleObj name="方程式" r:id="rId5" imgW="114120" imgH="139680" progId="Equation.3">
                  <p:embed/>
                  <p:pic>
                    <p:nvPicPr>
                      <p:cNvPr id="14341" name="Object 5"/>
                      <p:cNvPicPr>
                        <a:picLocks noChangeAspect="1" noChangeArrowheads="1"/>
                      </p:cNvPicPr>
                      <p:nvPr/>
                    </p:nvPicPr>
                    <p:blipFill>
                      <a:blip r:embed="rId6"/>
                      <a:srcRect/>
                      <a:stretch>
                        <a:fillRect/>
                      </a:stretch>
                    </p:blipFill>
                    <p:spPr bwMode="auto">
                      <a:xfrm>
                        <a:off x="5765967" y="2912365"/>
                        <a:ext cx="182563" cy="223838"/>
                      </a:xfrm>
                      <a:prstGeom prst="rect">
                        <a:avLst/>
                      </a:prstGeom>
                      <a:solidFill>
                        <a:schemeClr val="bg1"/>
                      </a:solid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2" name="矩形 11"/>
              <p:cNvSpPr/>
              <p:nvPr/>
            </p:nvSpPr>
            <p:spPr>
              <a:xfrm>
                <a:off x="1293171" y="5155420"/>
                <a:ext cx="123546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i="1" dirty="0">
                              <a:latin typeface="Cambria Math"/>
                            </a:rPr>
                            <m:t>𝑣</m:t>
                          </m:r>
                        </m:e>
                      </m:acc>
                      <m:r>
                        <a:rPr lang="en-US" altLang="zh-TW" i="1">
                          <a:latin typeface="Cambria Math"/>
                        </a:rPr>
                        <m:t>=</m:t>
                      </m:r>
                      <m:acc>
                        <m:accPr>
                          <m:chr m:val="⃗"/>
                          <m:ctrlPr>
                            <a:rPr lang="en-US" altLang="zh-TW" i="1">
                              <a:latin typeface="Cambria Math" panose="02040503050406030204" pitchFamily="18" charset="0"/>
                            </a:rPr>
                          </m:ctrlPr>
                        </m:accPr>
                        <m:e>
                          <m:r>
                            <a:rPr lang="zh-TW" altLang="en-US" i="1">
                              <a:latin typeface="Cambria Math"/>
                            </a:rPr>
                            <m:t>𝜔</m:t>
                          </m:r>
                        </m:e>
                      </m:acc>
                      <m:r>
                        <a:rPr lang="en-US" altLang="zh-TW" i="1" dirty="0">
                          <a:latin typeface="Cambria Math"/>
                          <a:ea typeface="Cambria Math"/>
                        </a:rPr>
                        <m:t>×</m:t>
                      </m:r>
                      <m:acc>
                        <m:accPr>
                          <m:chr m:val="⃗"/>
                          <m:ctrlPr>
                            <a:rPr lang="en-US" altLang="zh-TW" i="1" dirty="0">
                              <a:latin typeface="Cambria Math" panose="02040503050406030204" pitchFamily="18" charset="0"/>
                              <a:ea typeface="Cambria Math"/>
                            </a:rPr>
                          </m:ctrlPr>
                        </m:accPr>
                        <m:e>
                          <m:r>
                            <a:rPr lang="en-US" altLang="zh-TW" i="1" dirty="0">
                              <a:latin typeface="Cambria Math"/>
                              <a:ea typeface="Cambria Math"/>
                            </a:rPr>
                            <m:t>𝑟</m:t>
                          </m:r>
                        </m:e>
                      </m:acc>
                    </m:oMath>
                  </m:oMathPara>
                </a14:m>
                <a:endParaRPr lang="zh-TW" altLang="en-US" dirty="0"/>
              </a:p>
            </p:txBody>
          </p:sp>
        </mc:Choice>
        <mc:Fallback xmlns="">
          <p:sp>
            <p:nvSpPr>
              <p:cNvPr id="12" name="矩形 11"/>
              <p:cNvSpPr>
                <a:spLocks noRot="1" noChangeAspect="1" noMove="1" noResize="1" noEditPoints="1" noAdjustHandles="1" noChangeArrowheads="1" noChangeShapeType="1" noTextEdit="1"/>
              </p:cNvSpPr>
              <p:nvPr/>
            </p:nvSpPr>
            <p:spPr>
              <a:xfrm>
                <a:off x="1293171" y="5155420"/>
                <a:ext cx="1235466" cy="369332"/>
              </a:xfrm>
              <a:prstGeom prst="rect">
                <a:avLst/>
              </a:prstGeom>
              <a:blipFill>
                <a:blip r:embed="rId7"/>
                <a:stretch>
                  <a:fillRect t="-6667"/>
                </a:stretch>
              </a:blipFill>
            </p:spPr>
            <p:txBody>
              <a:bodyPr/>
              <a:lstStyle/>
              <a:p>
                <a:r>
                  <a:rPr lang="zh-TW" altLang="en-US">
                    <a:noFill/>
                  </a:rPr>
                  <a:t> </a:t>
                </a:r>
              </a:p>
            </p:txBody>
          </p:sp>
        </mc:Fallback>
      </mc:AlternateContent>
      <p:sp>
        <p:nvSpPr>
          <p:cNvPr id="2" name="文字方塊 1"/>
          <p:cNvSpPr txBox="1"/>
          <p:nvPr/>
        </p:nvSpPr>
        <p:spPr>
          <a:xfrm>
            <a:off x="1275650" y="1495147"/>
            <a:ext cx="5400600" cy="369332"/>
          </a:xfrm>
          <a:prstGeom prst="rect">
            <a:avLst/>
          </a:prstGeom>
          <a:noFill/>
        </p:spPr>
        <p:txBody>
          <a:bodyPr wrap="square" rtlCol="0">
            <a:spAutoFit/>
          </a:bodyPr>
          <a:lstStyle/>
          <a:p>
            <a:r>
              <a:rPr lang="zh-TW" altLang="en-US" dirty="0">
                <a:solidFill>
                  <a:srgbClr val="FF0000"/>
                </a:solidFill>
              </a:rPr>
              <a:t>幾乎</a:t>
            </a:r>
            <a:r>
              <a:rPr lang="zh-TW" altLang="en-US" dirty="0"/>
              <a:t>如同在固定旋轉軸的情況一樣！</a:t>
            </a:r>
          </a:p>
        </p:txBody>
      </p:sp>
      <mc:AlternateContent xmlns:mc="http://schemas.openxmlformats.org/markup-compatibility/2006" xmlns:a14="http://schemas.microsoft.com/office/drawing/2010/main">
        <mc:Choice Requires="a14">
          <p:sp>
            <p:nvSpPr>
              <p:cNvPr id="14" name="矩形 13"/>
              <p:cNvSpPr/>
              <p:nvPr/>
            </p:nvSpPr>
            <p:spPr>
              <a:xfrm>
                <a:off x="4596683" y="3041179"/>
                <a:ext cx="271048" cy="239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
                        <m:sSubPr>
                          <m:ctrlPr>
                            <a:rPr lang="en-US" altLang="zh-TW" sz="1600" i="1" smtClean="0">
                              <a:solidFill>
                                <a:schemeClr val="tx1"/>
                              </a:solidFill>
                              <a:latin typeface="Cambria Math" panose="02040503050406030204" pitchFamily="18" charset="0"/>
                            </a:rPr>
                          </m:ctrlPr>
                        </m:sSubPr>
                        <m:e>
                          <m:r>
                            <a:rPr lang="en-US" altLang="zh-TW" sz="1600" i="1">
                              <a:solidFill>
                                <a:schemeClr val="tx1"/>
                              </a:solidFill>
                              <a:latin typeface="Cambria Math"/>
                            </a:rPr>
                            <m:t>𝑟</m:t>
                          </m:r>
                        </m:e>
                        <m:sub>
                          <m:r>
                            <a:rPr lang="en-US" altLang="zh-TW" sz="1600" i="1">
                              <a:solidFill>
                                <a:schemeClr val="tx1"/>
                              </a:solidFill>
                              <a:latin typeface="Cambria Math"/>
                              <a:ea typeface="Cambria Math"/>
                            </a:rPr>
                            <m:t>⊥</m:t>
                          </m:r>
                        </m:sub>
                      </m:sSub>
                    </m:oMath>
                  </m:oMathPara>
                </a14:m>
                <a:endParaRPr lang="zh-TW" altLang="en-US" sz="1600" dirty="0"/>
              </a:p>
            </p:txBody>
          </p:sp>
        </mc:Choice>
        <mc:Fallback xmlns="">
          <p:sp>
            <p:nvSpPr>
              <p:cNvPr id="14" name="矩形 13"/>
              <p:cNvSpPr>
                <a:spLocks noRot="1" noChangeAspect="1" noMove="1" noResize="1" noEditPoints="1" noAdjustHandles="1" noChangeArrowheads="1" noChangeShapeType="1" noTextEdit="1"/>
              </p:cNvSpPr>
              <p:nvPr/>
            </p:nvSpPr>
            <p:spPr>
              <a:xfrm>
                <a:off x="4596683" y="3041179"/>
                <a:ext cx="271048" cy="239434"/>
              </a:xfrm>
              <a:prstGeom prst="rect">
                <a:avLst/>
              </a:prstGeom>
              <a:blipFill>
                <a:blip r:embed="rId8"/>
                <a:stretch>
                  <a:fillRect l="-13636" b="-20000"/>
                </a:stretch>
              </a:blipFill>
              <a:ln>
                <a:noFill/>
              </a:ln>
            </p:spPr>
            <p:txBody>
              <a:bodyPr/>
              <a:lstStyle/>
              <a:p>
                <a:r>
                  <a:rPr lang="zh-TW" altLang="en-US">
                    <a:noFill/>
                  </a:rPr>
                  <a:t> </a:t>
                </a:r>
              </a:p>
            </p:txBody>
          </p:sp>
        </mc:Fallback>
      </mc:AlternateContent>
      <p:pic>
        <p:nvPicPr>
          <p:cNvPr id="15" name="圖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1742" y="4051431"/>
            <a:ext cx="2020583" cy="2233550"/>
          </a:xfrm>
          <a:prstGeom prst="rect">
            <a:avLst/>
          </a:prstGeom>
        </p:spPr>
      </p:pic>
      <mc:AlternateContent xmlns:mc="http://schemas.openxmlformats.org/markup-compatibility/2006" xmlns:a14="http://schemas.microsoft.com/office/drawing/2010/main">
        <mc:Choice Requires="a14">
          <p:sp>
            <p:nvSpPr>
              <p:cNvPr id="16" name="矩形 15"/>
              <p:cNvSpPr/>
              <p:nvPr/>
            </p:nvSpPr>
            <p:spPr>
              <a:xfrm>
                <a:off x="4359519" y="4589719"/>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
                        <m:sSubPr>
                          <m:ctrlPr>
                            <a:rPr lang="en-US" altLang="zh-TW" sz="1600" i="1" smtClean="0">
                              <a:solidFill>
                                <a:schemeClr val="tx1"/>
                              </a:solidFill>
                              <a:latin typeface="Cambria Math" panose="02040503050406030204" pitchFamily="18" charset="0"/>
                            </a:rPr>
                          </m:ctrlPr>
                        </m:sSubPr>
                        <m:e>
                          <m:r>
                            <a:rPr lang="en-US" altLang="zh-TW" sz="1600" i="1">
                              <a:solidFill>
                                <a:schemeClr val="tx1"/>
                              </a:solidFill>
                              <a:latin typeface="Cambria Math"/>
                            </a:rPr>
                            <m:t>𝑟</m:t>
                          </m:r>
                        </m:e>
                        <m:sub>
                          <m:r>
                            <a:rPr lang="en-US" altLang="zh-TW" sz="1600" i="1">
                              <a:solidFill>
                                <a:schemeClr val="tx1"/>
                              </a:solidFill>
                              <a:latin typeface="Cambria Math"/>
                              <a:ea typeface="Cambria Math"/>
                            </a:rPr>
                            <m:t>⊥</m:t>
                          </m:r>
                        </m:sub>
                      </m:sSub>
                    </m:oMath>
                  </m:oMathPara>
                </a14:m>
                <a:endParaRPr lang="zh-TW" altLang="en-US" sz="1600" dirty="0"/>
              </a:p>
            </p:txBody>
          </p:sp>
        </mc:Choice>
        <mc:Fallback xmlns="">
          <p:sp>
            <p:nvSpPr>
              <p:cNvPr id="16" name="矩形 15"/>
              <p:cNvSpPr>
                <a:spLocks noRot="1" noChangeAspect="1" noMove="1" noResize="1" noEditPoints="1" noAdjustHandles="1" noChangeArrowheads="1" noChangeShapeType="1" noTextEdit="1"/>
              </p:cNvSpPr>
              <p:nvPr/>
            </p:nvSpPr>
            <p:spPr>
              <a:xfrm>
                <a:off x="4359519" y="4589719"/>
                <a:ext cx="360040" cy="360040"/>
              </a:xfrm>
              <a:prstGeom prst="rect">
                <a:avLst/>
              </a:prstGeom>
              <a:blipFill>
                <a:blip r:embed="rId10"/>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5346041" y="4900518"/>
                <a:ext cx="3132348" cy="369332"/>
              </a:xfrm>
              <a:prstGeom prst="rect">
                <a:avLst/>
              </a:prstGeom>
              <a:noFill/>
            </p:spPr>
            <p:txBody>
              <a:bodyPr wrap="square" rtlCol="0">
                <a:spAutoFit/>
              </a:bodyPr>
              <a:lstStyle/>
              <a:p>
                <a:r>
                  <a:rPr lang="zh-TW" altLang="en-US" dirty="0"/>
                  <a:t>粒子的位置</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𝑟</m:t>
                        </m:r>
                      </m:e>
                    </m:acc>
                  </m:oMath>
                </a14:m>
                <a:r>
                  <a:rPr lang="zh-TW" altLang="en-US" dirty="0"/>
                  <a:t>都由原點算起！</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5346041" y="4900518"/>
                <a:ext cx="3132348" cy="369332"/>
              </a:xfrm>
              <a:prstGeom prst="rect">
                <a:avLst/>
              </a:prstGeom>
              <a:blipFill>
                <a:blip r:embed="rId11"/>
                <a:stretch>
                  <a:fillRect l="-1210" t="-10000" b="-23333"/>
                </a:stretch>
              </a:blipFill>
            </p:spPr>
            <p:txBody>
              <a:bodyPr/>
              <a:lstStyle/>
              <a:p>
                <a:r>
                  <a:rPr lang="en-TW">
                    <a:noFill/>
                  </a:rPr>
                  <a:t> </a:t>
                </a:r>
              </a:p>
            </p:txBody>
          </p:sp>
        </mc:Fallback>
      </mc:AlternateContent>
      <p:sp>
        <p:nvSpPr>
          <p:cNvPr id="3" name="矩形 2"/>
          <p:cNvSpPr/>
          <p:nvPr/>
        </p:nvSpPr>
        <p:spPr>
          <a:xfrm>
            <a:off x="5346041" y="4438183"/>
            <a:ext cx="2492990" cy="369332"/>
          </a:xfrm>
          <a:prstGeom prst="rect">
            <a:avLst/>
          </a:prstGeom>
        </p:spPr>
        <p:txBody>
          <a:bodyPr wrap="none">
            <a:spAutoFit/>
          </a:bodyPr>
          <a:lstStyle/>
          <a:p>
            <a:r>
              <a:rPr lang="zh-TW" altLang="en-US" dirty="0"/>
              <a:t>現在沒有固定旋轉軸，</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3B7ECE0F-ECFA-B646-9381-DCDAF0FE4909}"/>
                  </a:ext>
                </a:extLst>
              </p:cNvPr>
              <p:cNvSpPr txBox="1"/>
              <p:nvPr/>
            </p:nvSpPr>
            <p:spPr>
              <a:xfrm>
                <a:off x="1377506" y="2747285"/>
                <a:ext cx="88081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zh-TW" b="0" i="1" smtClean="0">
                          <a:latin typeface="Cambria Math" panose="02040503050406030204" pitchFamily="18" charset="0"/>
                        </a:rPr>
                        <m:t>𝑣</m:t>
                      </m:r>
                      <m:r>
                        <a:rPr kumimoji="1" lang="en-US" altLang="zh-TW" b="0" i="1" smtClean="0">
                          <a:latin typeface="Cambria Math" panose="02040503050406030204" pitchFamily="18" charset="0"/>
                        </a:rPr>
                        <m:t>=</m:t>
                      </m:r>
                      <m:sSub>
                        <m:sSubPr>
                          <m:ctrlPr>
                            <a:rPr kumimoji="1" lang="en-US" altLang="zh-TW" b="0" i="1" smtClean="0">
                              <a:latin typeface="Cambria Math" panose="02040503050406030204" pitchFamily="18" charset="0"/>
                            </a:rPr>
                          </m:ctrlPr>
                        </m:sSubPr>
                        <m:e>
                          <m:r>
                            <a:rPr kumimoji="1" lang="en-US" altLang="zh-TW" b="0" i="1" smtClean="0">
                              <a:latin typeface="Cambria Math" panose="02040503050406030204" pitchFamily="18" charset="0"/>
                            </a:rPr>
                            <m:t>𝑟</m:t>
                          </m:r>
                        </m:e>
                        <m:sub>
                          <m:r>
                            <a:rPr kumimoji="1" lang="en-US" altLang="zh-TW" b="0" i="1" smtClean="0">
                              <a:latin typeface="Cambria Math" panose="02040503050406030204" pitchFamily="18" charset="0"/>
                              <a:ea typeface="Cambria Math" panose="02040503050406030204" pitchFamily="18" charset="0"/>
                            </a:rPr>
                            <m:t>⊥</m:t>
                          </m:r>
                        </m:sub>
                      </m:sSub>
                      <m:r>
                        <a:rPr kumimoji="1" lang="en-US" altLang="zh-TW" b="0" i="1" smtClean="0">
                          <a:latin typeface="Cambria Math" panose="02040503050406030204" pitchFamily="18" charset="0"/>
                          <a:ea typeface="Cambria Math" panose="02040503050406030204" pitchFamily="18" charset="0"/>
                        </a:rPr>
                        <m:t>𝜔</m:t>
                      </m:r>
                    </m:oMath>
                  </m:oMathPara>
                </a14:m>
                <a:endParaRPr kumimoji="1" lang="zh-TW" altLang="en-US" dirty="0"/>
              </a:p>
            </p:txBody>
          </p:sp>
        </mc:Choice>
        <mc:Fallback xmlns="">
          <p:sp>
            <p:nvSpPr>
              <p:cNvPr id="4" name="文字方塊 3">
                <a:extLst>
                  <a:ext uri="{FF2B5EF4-FFF2-40B4-BE49-F238E27FC236}">
                    <a16:creationId xmlns:a16="http://schemas.microsoft.com/office/drawing/2014/main" id="{3B7ECE0F-ECFA-B646-9381-DCDAF0FE4909}"/>
                  </a:ext>
                </a:extLst>
              </p:cNvPr>
              <p:cNvSpPr txBox="1">
                <a:spLocks noRot="1" noChangeAspect="1" noMove="1" noResize="1" noEditPoints="1" noAdjustHandles="1" noChangeArrowheads="1" noChangeShapeType="1" noTextEdit="1"/>
              </p:cNvSpPr>
              <p:nvPr/>
            </p:nvSpPr>
            <p:spPr>
              <a:xfrm>
                <a:off x="1377506" y="2747285"/>
                <a:ext cx="880819" cy="276999"/>
              </a:xfrm>
              <a:prstGeom prst="rect">
                <a:avLst/>
              </a:prstGeom>
              <a:blipFill>
                <a:blip r:embed="rId12"/>
                <a:stretch>
                  <a:fillRect l="-2857" r="-1429" b="-181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7F0B0DFF-C591-8C46-B101-C0EEE4E539F7}"/>
                  </a:ext>
                </a:extLst>
              </p:cNvPr>
              <p:cNvSpPr txBox="1"/>
              <p:nvPr/>
            </p:nvSpPr>
            <p:spPr>
              <a:xfrm>
                <a:off x="1275650" y="584589"/>
                <a:ext cx="3870227" cy="369332"/>
              </a:xfrm>
              <a:prstGeom prst="rect">
                <a:avLst/>
              </a:prstGeom>
              <a:noFill/>
            </p:spPr>
            <p:txBody>
              <a:bodyPr wrap="none" rtlCol="0">
                <a:spAutoFit/>
              </a:bodyPr>
              <a:lstStyle/>
              <a:p>
                <a14:m>
                  <m:oMath xmlns:m="http://schemas.openxmlformats.org/officeDocument/2006/math">
                    <m:acc>
                      <m:accPr>
                        <m:chr m:val="⃗"/>
                        <m:ctrlPr>
                          <a:rPr lang="zh-TW" altLang="en-US" i="1" smtClean="0">
                            <a:latin typeface="Cambria Math" panose="02040503050406030204" pitchFamily="18" charset="0"/>
                          </a:rPr>
                        </m:ctrlPr>
                      </m:accPr>
                      <m:e>
                        <m:r>
                          <a:rPr lang="zh-TW" altLang="en-US" i="1" smtClean="0">
                            <a:latin typeface="Cambria Math"/>
                          </a:rPr>
                          <m:t>𝜔</m:t>
                        </m:r>
                      </m:e>
                    </m:acc>
                    <m:r>
                      <a:rPr lang="zh-TW" altLang="en-US" b="0" i="1" smtClean="0">
                        <a:latin typeface="Cambria Math"/>
                      </a:rPr>
                      <m:t> </m:t>
                    </m:r>
                    <m:r>
                      <a:rPr lang="zh-TW" altLang="en-US" i="1">
                        <a:latin typeface="Cambria Math" panose="02040503050406030204" pitchFamily="18" charset="0"/>
                      </a:rPr>
                      <m:t>向量</m:t>
                    </m:r>
                  </m:oMath>
                </a14:m>
                <a:r>
                  <a:rPr lang="zh-TW" altLang="en-US" dirty="0"/>
                  <a:t>代表了此剛體瞬間運動狀態。</a:t>
                </a:r>
              </a:p>
            </p:txBody>
          </p:sp>
        </mc:Choice>
        <mc:Fallback xmlns="">
          <p:sp>
            <p:nvSpPr>
              <p:cNvPr id="18" name="文字方塊 17">
                <a:extLst>
                  <a:ext uri="{FF2B5EF4-FFF2-40B4-BE49-F238E27FC236}">
                    <a16:creationId xmlns:a16="http://schemas.microsoft.com/office/drawing/2014/main" id="{7F0B0DFF-C591-8C46-B101-C0EEE4E539F7}"/>
                  </a:ext>
                </a:extLst>
              </p:cNvPr>
              <p:cNvSpPr txBox="1">
                <a:spLocks noRot="1" noChangeAspect="1" noMove="1" noResize="1" noEditPoints="1" noAdjustHandles="1" noChangeArrowheads="1" noChangeShapeType="1" noTextEdit="1"/>
              </p:cNvSpPr>
              <p:nvPr/>
            </p:nvSpPr>
            <p:spPr>
              <a:xfrm>
                <a:off x="1275650" y="584589"/>
                <a:ext cx="3870227" cy="369332"/>
              </a:xfrm>
              <a:prstGeom prst="rect">
                <a:avLst/>
              </a:prstGeom>
              <a:blipFill>
                <a:blip r:embed="rId13"/>
                <a:stretch>
                  <a:fillRect t="-6667" r="-327" b="-23333"/>
                </a:stretch>
              </a:blipFill>
            </p:spPr>
            <p:txBody>
              <a:bodyPr/>
              <a:lstStyle/>
              <a:p>
                <a:r>
                  <a:rPr lang="zh-TW" altLang="en-US">
                    <a:noFill/>
                  </a:rPr>
                  <a:t> </a:t>
                </a:r>
              </a:p>
            </p:txBody>
          </p:sp>
        </mc:Fallback>
      </mc:AlternateContent>
      <p:sp>
        <p:nvSpPr>
          <p:cNvPr id="5" name="TextBox 4">
            <a:extLst>
              <a:ext uri="{FF2B5EF4-FFF2-40B4-BE49-F238E27FC236}">
                <a16:creationId xmlns:a16="http://schemas.microsoft.com/office/drawing/2014/main" id="{20CAF135-4E22-5546-86B9-BC72ABBFEEF6}"/>
              </a:ext>
            </a:extLst>
          </p:cNvPr>
          <p:cNvSpPr txBox="1"/>
          <p:nvPr/>
        </p:nvSpPr>
        <p:spPr>
          <a:xfrm>
            <a:off x="5364088" y="5362853"/>
            <a:ext cx="3384376" cy="369332"/>
          </a:xfrm>
          <a:prstGeom prst="rect">
            <a:avLst/>
          </a:prstGeom>
          <a:noFill/>
        </p:spPr>
        <p:txBody>
          <a:bodyPr wrap="square" rtlCol="0">
            <a:spAutoFit/>
          </a:bodyPr>
          <a:lstStyle/>
          <a:p>
            <a:r>
              <a:rPr lang="en-TW" dirty="0"/>
              <a:t>原點最好選在質心，但非必要。</a:t>
            </a:r>
          </a:p>
        </p:txBody>
      </p:sp>
    </p:spTree>
    <p:extLst>
      <p:ext uri="{BB962C8B-B14F-4D97-AF65-F5344CB8AC3E}">
        <p14:creationId xmlns:p14="http://schemas.microsoft.com/office/powerpoint/2010/main" val="934595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305" y="310327"/>
            <a:ext cx="2274850" cy="2514616"/>
          </a:xfrm>
          <a:prstGeom prst="rect">
            <a:avLst/>
          </a:prstGeom>
        </p:spPr>
      </p:pic>
      <p:sp>
        <p:nvSpPr>
          <p:cNvPr id="5" name="文字方塊 4"/>
          <p:cNvSpPr txBox="1"/>
          <p:nvPr/>
        </p:nvSpPr>
        <p:spPr>
          <a:xfrm>
            <a:off x="1439034" y="3437865"/>
            <a:ext cx="6768752" cy="369332"/>
          </a:xfrm>
          <a:prstGeom prst="rect">
            <a:avLst/>
          </a:prstGeom>
          <a:noFill/>
        </p:spPr>
        <p:txBody>
          <a:bodyPr wrap="square" rtlCol="0">
            <a:spAutoFit/>
          </a:bodyPr>
          <a:lstStyle/>
          <a:p>
            <a:r>
              <a:rPr lang="zh-TW" altLang="en-US" dirty="0"/>
              <a:t>粒子瞬間速度大小與固定軸時的計算相同：</a:t>
            </a:r>
            <a:endParaRPr lang="en-US" altLang="zh-TW" dirty="0"/>
          </a:p>
        </p:txBody>
      </p:sp>
      <mc:AlternateContent xmlns:mc="http://schemas.openxmlformats.org/markup-compatibility/2006" xmlns:a14="http://schemas.microsoft.com/office/drawing/2010/main">
        <mc:Choice Requires="a14">
          <p:sp>
            <p:nvSpPr>
              <p:cNvPr id="6" name="矩形 5"/>
              <p:cNvSpPr/>
              <p:nvPr/>
            </p:nvSpPr>
            <p:spPr>
              <a:xfrm>
                <a:off x="1511042" y="3952539"/>
                <a:ext cx="2226763"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a:latin typeface="Cambria Math"/>
                        </a:rPr>
                        <m:t>𝑣</m:t>
                      </m:r>
                      <m:r>
                        <a:rPr lang="en-US" altLang="zh-TW" i="1">
                          <a:latin typeface="Cambria Math"/>
                        </a:rPr>
                        <m:t>=</m:t>
                      </m:r>
                      <m:r>
                        <a:rPr lang="zh-TW" altLang="en-US" i="1">
                          <a:latin typeface="Cambria Math"/>
                        </a:rPr>
                        <m:t>𝜔</m:t>
                      </m:r>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ea typeface="Cambria Math"/>
                            </a:rPr>
                            <m:t>⊥</m:t>
                          </m:r>
                        </m:sub>
                      </m:sSub>
                      <m:r>
                        <a:rPr lang="en-US" altLang="zh-TW" i="1">
                          <a:latin typeface="Cambria Math"/>
                        </a:rPr>
                        <m:t>=</m:t>
                      </m:r>
                      <m:d>
                        <m:dPr>
                          <m:begChr m:val="|"/>
                          <m:endChr m:val="|"/>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zh-TW" altLang="en-US" i="1">
                                  <a:latin typeface="Cambria Math"/>
                                </a:rPr>
                                <m:t>𝜔</m:t>
                              </m:r>
                            </m:e>
                          </m:acc>
                          <m:r>
                            <a:rPr lang="en-US" altLang="zh-TW" i="1" dirty="0">
                              <a:latin typeface="Cambria Math"/>
                              <a:ea typeface="Cambria Math"/>
                            </a:rPr>
                            <m:t>×</m:t>
                          </m:r>
                          <m:acc>
                            <m:accPr>
                              <m:chr m:val="⃗"/>
                              <m:ctrlPr>
                                <a:rPr lang="en-US" altLang="zh-TW" i="1" dirty="0">
                                  <a:latin typeface="Cambria Math" panose="02040503050406030204" pitchFamily="18" charset="0"/>
                                  <a:ea typeface="Cambria Math"/>
                                </a:rPr>
                              </m:ctrlPr>
                            </m:accPr>
                            <m:e>
                              <m:r>
                                <a:rPr lang="en-US" altLang="zh-TW" i="1" dirty="0">
                                  <a:latin typeface="Cambria Math"/>
                                  <a:ea typeface="Cambria Math"/>
                                </a:rPr>
                                <m:t>𝑟</m:t>
                              </m:r>
                            </m:e>
                          </m:acc>
                        </m:e>
                      </m:d>
                    </m:oMath>
                  </m:oMathPara>
                </a14:m>
                <a:endParaRPr lang="zh-TW"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511042" y="3952539"/>
                <a:ext cx="2226763" cy="369332"/>
              </a:xfrm>
              <a:prstGeom prst="rect">
                <a:avLst/>
              </a:prstGeom>
              <a:blipFill>
                <a:blip r:embed="rId3"/>
                <a:stretch>
                  <a:fillRect t="-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1439034" y="4523957"/>
                <a:ext cx="6840760" cy="369332"/>
              </a:xfrm>
              <a:prstGeom prst="rect">
                <a:avLst/>
              </a:prstGeom>
              <a:noFill/>
            </p:spPr>
            <p:txBody>
              <a:bodyPr wrap="square" rtlCol="0">
                <a:spAutoFit/>
              </a:bodyPr>
              <a:lstStyle/>
              <a:p>
                <a:r>
                  <a:rPr lang="zh-TW" altLang="en-US" dirty="0"/>
                  <a:t>而如上圖，速度方向正好與</a:t>
                </a:r>
                <a14:m>
                  <m:oMath xmlns:m="http://schemas.openxmlformats.org/officeDocument/2006/math">
                    <m:acc>
                      <m:accPr>
                        <m:chr m:val="⃗"/>
                        <m:ctrlPr>
                          <a:rPr lang="en-US" altLang="zh-TW" i="1">
                            <a:latin typeface="Cambria Math" panose="02040503050406030204" pitchFamily="18" charset="0"/>
                          </a:rPr>
                        </m:ctrlPr>
                      </m:accPr>
                      <m:e>
                        <m:r>
                          <a:rPr lang="zh-TW" altLang="en-US" i="1">
                            <a:latin typeface="Cambria Math"/>
                          </a:rPr>
                          <m:t>𝜔</m:t>
                        </m:r>
                      </m:e>
                    </m:acc>
                    <m:r>
                      <a:rPr lang="en-US" altLang="zh-TW" b="0" i="1" smtClean="0">
                        <a:latin typeface="Cambria Math"/>
                      </a:rPr>
                      <m:t>,</m:t>
                    </m:r>
                    <m:acc>
                      <m:accPr>
                        <m:chr m:val="⃗"/>
                        <m:ctrlPr>
                          <a:rPr lang="en-US" altLang="zh-TW" i="1" dirty="0">
                            <a:latin typeface="Cambria Math" panose="02040503050406030204" pitchFamily="18" charset="0"/>
                            <a:ea typeface="Cambria Math"/>
                          </a:rPr>
                        </m:ctrlPr>
                      </m:accPr>
                      <m:e>
                        <m:r>
                          <a:rPr lang="en-US" altLang="zh-TW" i="1" dirty="0">
                            <a:latin typeface="Cambria Math"/>
                            <a:ea typeface="Cambria Math"/>
                          </a:rPr>
                          <m:t>𝑟</m:t>
                        </m:r>
                      </m:e>
                    </m:acc>
                  </m:oMath>
                </a14:m>
                <a:r>
                  <a:rPr lang="zh-TW" altLang="en-US" dirty="0"/>
                  <a:t>都垂直，因此就是</a:t>
                </a:r>
                <a14:m>
                  <m:oMath xmlns:m="http://schemas.openxmlformats.org/officeDocument/2006/math">
                    <m:acc>
                      <m:accPr>
                        <m:chr m:val="⃗"/>
                        <m:ctrlPr>
                          <a:rPr lang="en-US" altLang="zh-TW" i="1">
                            <a:latin typeface="Cambria Math" panose="02040503050406030204" pitchFamily="18" charset="0"/>
                          </a:rPr>
                        </m:ctrlPr>
                      </m:accPr>
                      <m:e>
                        <m:r>
                          <a:rPr lang="zh-TW" altLang="en-US" i="1">
                            <a:latin typeface="Cambria Math"/>
                          </a:rPr>
                          <m:t>𝜔</m:t>
                        </m:r>
                      </m:e>
                    </m:acc>
                    <m:r>
                      <a:rPr lang="en-US" altLang="zh-TW" i="1" dirty="0">
                        <a:latin typeface="Cambria Math"/>
                        <a:ea typeface="Cambria Math"/>
                      </a:rPr>
                      <m:t>×</m:t>
                    </m:r>
                    <m:acc>
                      <m:accPr>
                        <m:chr m:val="⃗"/>
                        <m:ctrlPr>
                          <a:rPr lang="en-US" altLang="zh-TW" i="1" dirty="0">
                            <a:latin typeface="Cambria Math" panose="02040503050406030204" pitchFamily="18" charset="0"/>
                            <a:ea typeface="Cambria Math"/>
                          </a:rPr>
                        </m:ctrlPr>
                      </m:accPr>
                      <m:e>
                        <m:r>
                          <a:rPr lang="en-US" altLang="zh-TW" i="1" dirty="0">
                            <a:latin typeface="Cambria Math"/>
                            <a:ea typeface="Cambria Math"/>
                          </a:rPr>
                          <m:t>𝑟</m:t>
                        </m:r>
                      </m:e>
                    </m:acc>
                  </m:oMath>
                </a14:m>
                <a:r>
                  <a:rPr lang="zh-TW" altLang="en-US" dirty="0"/>
                  <a:t>的方向。</a:t>
                </a:r>
                <a:endParaRPr lang="en-US" altLang="zh-TW"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439034" y="4523957"/>
                <a:ext cx="6840760" cy="369332"/>
              </a:xfrm>
              <a:prstGeom prst="rect">
                <a:avLst/>
              </a:prstGeom>
              <a:blipFill>
                <a:blip r:embed="rId4"/>
                <a:stretch>
                  <a:fillRect l="-742" t="-13333" b="-23333"/>
                </a:stretch>
              </a:blipFill>
            </p:spPr>
            <p:txBody>
              <a:bodyPr/>
              <a:lstStyle/>
              <a:p>
                <a:r>
                  <a:rPr lang="en-US">
                    <a:noFill/>
                  </a:rPr>
                  <a:t> </a:t>
                </a:r>
              </a:p>
            </p:txBody>
          </p:sp>
        </mc:Fallback>
      </mc:AlternateContent>
      <p:sp>
        <p:nvSpPr>
          <p:cNvPr id="8" name="文字方塊 7"/>
          <p:cNvSpPr txBox="1"/>
          <p:nvPr/>
        </p:nvSpPr>
        <p:spPr>
          <a:xfrm>
            <a:off x="1455341" y="4960651"/>
            <a:ext cx="3744416" cy="369332"/>
          </a:xfrm>
          <a:prstGeom prst="rect">
            <a:avLst/>
          </a:prstGeom>
          <a:noFill/>
        </p:spPr>
        <p:txBody>
          <a:bodyPr wrap="square" rtlCol="0">
            <a:spAutoFit/>
          </a:bodyPr>
          <a:lstStyle/>
          <a:p>
            <a:r>
              <a:rPr lang="zh-TW" altLang="en-US" dirty="0"/>
              <a:t>無論大小方向，兩式都一樣：因此</a:t>
            </a:r>
          </a:p>
        </p:txBody>
      </p:sp>
      <mc:AlternateContent xmlns:mc="http://schemas.openxmlformats.org/markup-compatibility/2006" xmlns:a14="http://schemas.microsoft.com/office/drawing/2010/main">
        <mc:Choice Requires="a14">
          <p:sp>
            <p:nvSpPr>
              <p:cNvPr id="9" name="矩形 8"/>
              <p:cNvSpPr/>
              <p:nvPr/>
            </p:nvSpPr>
            <p:spPr>
              <a:xfrm>
                <a:off x="1524001" y="5464707"/>
                <a:ext cx="1235466"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i="1" dirty="0">
                              <a:latin typeface="Cambria Math"/>
                            </a:rPr>
                            <m:t>𝑣</m:t>
                          </m:r>
                        </m:e>
                      </m:acc>
                      <m:r>
                        <a:rPr lang="en-US" altLang="zh-TW" i="1">
                          <a:latin typeface="Cambria Math"/>
                        </a:rPr>
                        <m:t>=</m:t>
                      </m:r>
                      <m:acc>
                        <m:accPr>
                          <m:chr m:val="⃗"/>
                          <m:ctrlPr>
                            <a:rPr lang="en-US" altLang="zh-TW" i="1">
                              <a:latin typeface="Cambria Math" panose="02040503050406030204" pitchFamily="18" charset="0"/>
                            </a:rPr>
                          </m:ctrlPr>
                        </m:accPr>
                        <m:e>
                          <m:r>
                            <a:rPr lang="zh-TW" altLang="en-US" i="1">
                              <a:latin typeface="Cambria Math"/>
                            </a:rPr>
                            <m:t>𝜔</m:t>
                          </m:r>
                        </m:e>
                      </m:acc>
                      <m:r>
                        <a:rPr lang="en-US" altLang="zh-TW" i="1" dirty="0">
                          <a:latin typeface="Cambria Math"/>
                          <a:ea typeface="Cambria Math"/>
                        </a:rPr>
                        <m:t>×</m:t>
                      </m:r>
                      <m:acc>
                        <m:accPr>
                          <m:chr m:val="⃗"/>
                          <m:ctrlPr>
                            <a:rPr lang="en-US" altLang="zh-TW" i="1" dirty="0">
                              <a:latin typeface="Cambria Math" panose="02040503050406030204" pitchFamily="18" charset="0"/>
                              <a:ea typeface="Cambria Math"/>
                            </a:rPr>
                          </m:ctrlPr>
                        </m:accPr>
                        <m:e>
                          <m:r>
                            <a:rPr lang="en-US" altLang="zh-TW" i="1" dirty="0">
                              <a:latin typeface="Cambria Math"/>
                              <a:ea typeface="Cambria Math"/>
                            </a:rPr>
                            <m:t>𝑟</m:t>
                          </m:r>
                        </m:e>
                      </m:acc>
                    </m:oMath>
                  </m:oMathPara>
                </a14:m>
                <a:endParaRPr lang="zh-TW" altLang="en-US" dirty="0"/>
              </a:p>
            </p:txBody>
          </p:sp>
        </mc:Choice>
        <mc:Fallback xmlns="">
          <p:sp>
            <p:nvSpPr>
              <p:cNvPr id="9" name="矩形 8"/>
              <p:cNvSpPr>
                <a:spLocks noRot="1" noChangeAspect="1" noMove="1" noResize="1" noEditPoints="1" noAdjustHandles="1" noChangeArrowheads="1" noChangeShapeType="1" noTextEdit="1"/>
              </p:cNvSpPr>
              <p:nvPr/>
            </p:nvSpPr>
            <p:spPr>
              <a:xfrm>
                <a:off x="1524001" y="5464707"/>
                <a:ext cx="1235466" cy="369332"/>
              </a:xfrm>
              <a:prstGeom prst="rect">
                <a:avLst/>
              </a:prstGeom>
              <a:blipFill>
                <a:blip r:embed="rId5"/>
                <a:stretch>
                  <a:fillRect t="-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809896" y="886391"/>
                <a:ext cx="36004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
                        <m:sSubPr>
                          <m:ctrlPr>
                            <a:rPr lang="en-US" altLang="zh-TW" sz="1600" i="1" smtClean="0">
                              <a:solidFill>
                                <a:schemeClr val="tx1"/>
                              </a:solidFill>
                              <a:latin typeface="Cambria Math" panose="02040503050406030204" pitchFamily="18" charset="0"/>
                            </a:rPr>
                          </m:ctrlPr>
                        </m:sSubPr>
                        <m:e>
                          <m:r>
                            <a:rPr lang="en-US" altLang="zh-TW" sz="1600" i="1">
                              <a:solidFill>
                                <a:schemeClr val="tx1"/>
                              </a:solidFill>
                              <a:latin typeface="Cambria Math"/>
                            </a:rPr>
                            <m:t>𝑟</m:t>
                          </m:r>
                        </m:e>
                        <m:sub>
                          <m:r>
                            <a:rPr lang="en-US" altLang="zh-TW" sz="1600" i="1">
                              <a:solidFill>
                                <a:schemeClr val="tx1"/>
                              </a:solidFill>
                              <a:latin typeface="Cambria Math"/>
                              <a:ea typeface="Cambria Math"/>
                            </a:rPr>
                            <m:t>⊥</m:t>
                          </m:r>
                        </m:sub>
                      </m:sSub>
                    </m:oMath>
                  </m:oMathPara>
                </a14:m>
                <a:endParaRPr lang="zh-TW" altLang="en-US" sz="1600" dirty="0"/>
              </a:p>
            </p:txBody>
          </p:sp>
        </mc:Choice>
        <mc:Fallback xmlns="">
          <p:sp>
            <p:nvSpPr>
              <p:cNvPr id="3" name="矩形 2"/>
              <p:cNvSpPr>
                <a:spLocks noRot="1" noChangeAspect="1" noMove="1" noResize="1" noEditPoints="1" noAdjustHandles="1" noChangeArrowheads="1" noChangeShapeType="1" noTextEdit="1"/>
              </p:cNvSpPr>
              <p:nvPr/>
            </p:nvSpPr>
            <p:spPr>
              <a:xfrm>
                <a:off x="2809896" y="886391"/>
                <a:ext cx="360040" cy="360040"/>
              </a:xfrm>
              <a:prstGeom prst="rect">
                <a:avLst/>
              </a:prstGeom>
              <a:blipFill>
                <a:blip r:embed="rId6"/>
                <a:stretch>
                  <a:fillRect/>
                </a:stretch>
              </a:blipFill>
              <a:ln>
                <a:noFill/>
              </a:ln>
            </p:spPr>
            <p:txBody>
              <a:bodyPr/>
              <a:lstStyle/>
              <a:p>
                <a:r>
                  <a:rPr lang="en-US">
                    <a:noFill/>
                  </a:rPr>
                  <a:t> </a:t>
                </a:r>
              </a:p>
            </p:txBody>
          </p:sp>
        </mc:Fallback>
      </mc:AlternateContent>
      <p:pic>
        <p:nvPicPr>
          <p:cNvPr id="12" name="Picture 6" descr="fig12"/>
          <p:cNvPicPr>
            <a:picLocks noChangeAspect="1" noChangeArrowheads="1"/>
          </p:cNvPicPr>
          <p:nvPr/>
        </p:nvPicPr>
        <p:blipFill>
          <a:blip r:embed="rId7">
            <a:extLst>
              <a:ext uri="{28A0092B-C50C-407E-A947-70E740481C1C}">
                <a14:useLocalDpi xmlns:a14="http://schemas.microsoft.com/office/drawing/2010/main" val="0"/>
              </a:ext>
            </a:extLst>
          </a:blip>
          <a:srcRect b="34941"/>
          <a:stretch>
            <a:fillRect/>
          </a:stretch>
        </p:blipFill>
        <p:spPr bwMode="auto">
          <a:xfrm>
            <a:off x="4895418" y="454268"/>
            <a:ext cx="31670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5"/>
          <p:cNvGraphicFramePr>
            <a:graphicFrameLocks noChangeAspect="1"/>
          </p:cNvGraphicFramePr>
          <p:nvPr>
            <p:extLst>
              <p:ext uri="{D42A27DB-BD31-4B8C-83A1-F6EECF244321}">
                <p14:modId xmlns:p14="http://schemas.microsoft.com/office/powerpoint/2010/main" val="414478041"/>
              </p:ext>
            </p:extLst>
          </p:nvPr>
        </p:nvGraphicFramePr>
        <p:xfrm>
          <a:off x="7479360" y="1206594"/>
          <a:ext cx="182563" cy="223838"/>
        </p:xfrm>
        <a:graphic>
          <a:graphicData uri="http://schemas.openxmlformats.org/presentationml/2006/ole">
            <mc:AlternateContent xmlns:mc="http://schemas.openxmlformats.org/markup-compatibility/2006">
              <mc:Choice xmlns:v="urn:schemas-microsoft-com:vml" Requires="v">
                <p:oleObj name="方程式" r:id="rId8" imgW="114120" imgH="139680" progId="Equation.3">
                  <p:embed/>
                </p:oleObj>
              </mc:Choice>
              <mc:Fallback>
                <p:oleObj name="方程式" r:id="rId8" imgW="114120" imgH="139680" progId="Equation.3">
                  <p:embed/>
                  <p:pic>
                    <p:nvPicPr>
                      <p:cNvPr id="13" name="Object 5"/>
                      <p:cNvPicPr>
                        <a:picLocks noChangeAspect="1" noChangeArrowheads="1"/>
                      </p:cNvPicPr>
                      <p:nvPr/>
                    </p:nvPicPr>
                    <p:blipFill>
                      <a:blip r:embed="rId9"/>
                      <a:srcRect/>
                      <a:stretch>
                        <a:fillRect/>
                      </a:stretch>
                    </p:blipFill>
                    <p:spPr bwMode="auto">
                      <a:xfrm>
                        <a:off x="7479360" y="1206594"/>
                        <a:ext cx="182563" cy="223838"/>
                      </a:xfrm>
                      <a:prstGeom prst="rect">
                        <a:avLst/>
                      </a:prstGeom>
                      <a:solidFill>
                        <a:schemeClr val="bg1"/>
                      </a:solid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14" name="矩形 13"/>
              <p:cNvSpPr/>
              <p:nvPr/>
            </p:nvSpPr>
            <p:spPr>
              <a:xfrm>
                <a:off x="6310076" y="1335408"/>
                <a:ext cx="271048" cy="239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
                        <m:sSubPr>
                          <m:ctrlPr>
                            <a:rPr lang="en-US" altLang="zh-TW" sz="1600" i="1" smtClean="0">
                              <a:solidFill>
                                <a:schemeClr val="tx1"/>
                              </a:solidFill>
                              <a:latin typeface="Cambria Math" panose="02040503050406030204" pitchFamily="18" charset="0"/>
                            </a:rPr>
                          </m:ctrlPr>
                        </m:sSubPr>
                        <m:e>
                          <m:r>
                            <a:rPr lang="en-US" altLang="zh-TW" sz="1600" i="1">
                              <a:solidFill>
                                <a:schemeClr val="tx1"/>
                              </a:solidFill>
                              <a:latin typeface="Cambria Math"/>
                            </a:rPr>
                            <m:t>𝑟</m:t>
                          </m:r>
                        </m:e>
                        <m:sub>
                          <m:r>
                            <a:rPr lang="en-US" altLang="zh-TW" sz="1600" i="1">
                              <a:solidFill>
                                <a:schemeClr val="tx1"/>
                              </a:solidFill>
                              <a:latin typeface="Cambria Math"/>
                              <a:ea typeface="Cambria Math"/>
                            </a:rPr>
                            <m:t>⊥</m:t>
                          </m:r>
                        </m:sub>
                      </m:sSub>
                    </m:oMath>
                  </m:oMathPara>
                </a14:m>
                <a:endParaRPr lang="zh-TW" altLang="en-US" sz="1600" dirty="0"/>
              </a:p>
            </p:txBody>
          </p:sp>
        </mc:Choice>
        <mc:Fallback xmlns="">
          <p:sp>
            <p:nvSpPr>
              <p:cNvPr id="14" name="矩形 13"/>
              <p:cNvSpPr>
                <a:spLocks noRot="1" noChangeAspect="1" noMove="1" noResize="1" noEditPoints="1" noAdjustHandles="1" noChangeArrowheads="1" noChangeShapeType="1" noTextEdit="1"/>
              </p:cNvSpPr>
              <p:nvPr/>
            </p:nvSpPr>
            <p:spPr>
              <a:xfrm>
                <a:off x="6310076" y="1335408"/>
                <a:ext cx="271048" cy="239434"/>
              </a:xfrm>
              <a:prstGeom prst="rect">
                <a:avLst/>
              </a:prstGeom>
              <a:blipFill>
                <a:blip r:embed="rId10"/>
                <a:stretch>
                  <a:fillRect l="-13043" b="-26316"/>
                </a:stretch>
              </a:blipFill>
              <a:ln>
                <a:noFill/>
              </a:ln>
            </p:spPr>
            <p:txBody>
              <a:bodyPr/>
              <a:lstStyle/>
              <a:p>
                <a:r>
                  <a:rPr lang="en-US">
                    <a:noFill/>
                  </a:rPr>
                  <a:t> </a:t>
                </a:r>
              </a:p>
            </p:txBody>
          </p:sp>
        </mc:Fallback>
      </mc:AlternateContent>
      <p:sp>
        <p:nvSpPr>
          <p:cNvPr id="15" name="矩形 14">
            <a:extLst>
              <a:ext uri="{FF2B5EF4-FFF2-40B4-BE49-F238E27FC236}">
                <a16:creationId xmlns:a16="http://schemas.microsoft.com/office/drawing/2014/main" id="{3749A5AC-0419-9D46-95F8-713795E7A69A}"/>
              </a:ext>
            </a:extLst>
          </p:cNvPr>
          <p:cNvSpPr/>
          <p:nvPr/>
        </p:nvSpPr>
        <p:spPr>
          <a:xfrm>
            <a:off x="1455341" y="3048219"/>
            <a:ext cx="7340471" cy="369332"/>
          </a:xfrm>
          <a:prstGeom prst="rect">
            <a:avLst/>
          </a:prstGeom>
        </p:spPr>
        <p:txBody>
          <a:bodyPr wrap="none">
            <a:spAutoFit/>
          </a:bodyPr>
          <a:lstStyle/>
          <a:p>
            <a:r>
              <a:rPr lang="zh-TW" altLang="en-US" dirty="0"/>
              <a:t>在那一瞬間，</a:t>
            </a:r>
            <a:r>
              <a:rPr lang="zh-TW" altLang="en-US" dirty="0">
                <a:solidFill>
                  <a:srgbClr val="FF0000"/>
                </a:solidFill>
              </a:rPr>
              <a:t>剛體有一旋轉軸</a:t>
            </a:r>
            <a:r>
              <a:rPr lang="zh-TW" altLang="en-US" dirty="0"/>
              <a:t>，所有粒子在垂直於軸的平面上旋轉。</a:t>
            </a:r>
          </a:p>
        </p:txBody>
      </p:sp>
      <p:sp>
        <p:nvSpPr>
          <p:cNvPr id="4" name="Right Arrow 3">
            <a:extLst>
              <a:ext uri="{FF2B5EF4-FFF2-40B4-BE49-F238E27FC236}">
                <a16:creationId xmlns:a16="http://schemas.microsoft.com/office/drawing/2014/main" id="{B059EE1A-B346-7344-AA4A-4E5AC4E0B7A0}"/>
              </a:ext>
            </a:extLst>
          </p:cNvPr>
          <p:cNvSpPr/>
          <p:nvPr/>
        </p:nvSpPr>
        <p:spPr>
          <a:xfrm>
            <a:off x="3383250" y="886391"/>
            <a:ext cx="1656184" cy="15272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9BCAC9-48BF-C95F-40E7-BFF790CD7367}"/>
                  </a:ext>
                </a:extLst>
              </p:cNvPr>
              <p:cNvSpPr txBox="1"/>
              <p:nvPr/>
            </p:nvSpPr>
            <p:spPr>
              <a:xfrm>
                <a:off x="1524001" y="5845190"/>
                <a:ext cx="6973777" cy="369332"/>
              </a:xfrm>
              <a:prstGeom prst="rect">
                <a:avLst/>
              </a:prstGeom>
              <a:noFill/>
            </p:spPr>
            <p:txBody>
              <a:bodyPr wrap="square">
                <a:spAutoFit/>
              </a:bodyPr>
              <a:lstStyle/>
              <a:p>
                <a:r>
                  <a:rPr lang="zh-TW" altLang="en-US" dirty="0">
                    <a:solidFill>
                      <a:srgbClr val="FF0000"/>
                    </a:solidFill>
                  </a:rPr>
                  <a:t>有了瞬間旋轉角速度向量</a:t>
                </a:r>
                <a14:m>
                  <m:oMath xmlns:m="http://schemas.openxmlformats.org/officeDocument/2006/math">
                    <m:acc>
                      <m:accPr>
                        <m:chr m:val="⃗"/>
                        <m:ctrlPr>
                          <a:rPr lang="en-US" altLang="zh-TW" i="1">
                            <a:solidFill>
                              <a:srgbClr val="FF0000"/>
                            </a:solidFill>
                            <a:latin typeface="Cambria Math" panose="02040503050406030204" pitchFamily="18" charset="0"/>
                          </a:rPr>
                        </m:ctrlPr>
                      </m:accPr>
                      <m:e>
                        <m:r>
                          <a:rPr lang="zh-TW" altLang="en-US" i="1">
                            <a:solidFill>
                              <a:srgbClr val="FF0000"/>
                            </a:solidFill>
                            <a:latin typeface="Cambria Math"/>
                          </a:rPr>
                          <m:t>𝜔</m:t>
                        </m:r>
                      </m:e>
                    </m:acc>
                  </m:oMath>
                </a14:m>
                <a:r>
                  <a:rPr lang="zh-TW" altLang="en-US" dirty="0">
                    <a:solidFill>
                      <a:srgbClr val="FF0000"/>
                    </a:solidFill>
                  </a:rPr>
                  <a:t>，剛體內所有粒子的速度就都知道了，</a:t>
                </a:r>
                <a:endParaRPr lang="en-US" dirty="0"/>
              </a:p>
            </p:txBody>
          </p:sp>
        </mc:Choice>
        <mc:Fallback xmlns="">
          <p:sp>
            <p:nvSpPr>
              <p:cNvPr id="11" name="TextBox 10">
                <a:extLst>
                  <a:ext uri="{FF2B5EF4-FFF2-40B4-BE49-F238E27FC236}">
                    <a16:creationId xmlns:a16="http://schemas.microsoft.com/office/drawing/2014/main" id="{DF9BCAC9-48BF-C95F-40E7-BFF790CD7367}"/>
                  </a:ext>
                </a:extLst>
              </p:cNvPr>
              <p:cNvSpPr txBox="1">
                <a:spLocks noRot="1" noChangeAspect="1" noMove="1" noResize="1" noEditPoints="1" noAdjustHandles="1" noChangeArrowheads="1" noChangeShapeType="1" noTextEdit="1"/>
              </p:cNvSpPr>
              <p:nvPr/>
            </p:nvSpPr>
            <p:spPr>
              <a:xfrm>
                <a:off x="1524001" y="5845190"/>
                <a:ext cx="6973777" cy="369332"/>
              </a:xfrm>
              <a:prstGeom prst="rect">
                <a:avLst/>
              </a:prstGeom>
              <a:blipFill>
                <a:blip r:embed="rId11"/>
                <a:stretch>
                  <a:fillRect l="-727"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7CB51CA-0500-1066-779D-8777A4F8E2CF}"/>
                  </a:ext>
                </a:extLst>
              </p:cNvPr>
              <p:cNvSpPr txBox="1"/>
              <p:nvPr/>
            </p:nvSpPr>
            <p:spPr>
              <a:xfrm>
                <a:off x="1524001" y="6219066"/>
                <a:ext cx="4572000" cy="369332"/>
              </a:xfrm>
              <a:prstGeom prst="rect">
                <a:avLst/>
              </a:prstGeom>
              <a:noFill/>
            </p:spPr>
            <p:txBody>
              <a:bodyPr wrap="square">
                <a:spAutoFit/>
              </a:bodyPr>
              <a:lstStyle/>
              <a:p>
                <a14:m>
                  <m:oMath xmlns:m="http://schemas.openxmlformats.org/officeDocument/2006/math">
                    <m:acc>
                      <m:accPr>
                        <m:chr m:val="⃗"/>
                        <m:ctrlPr>
                          <a:rPr lang="en-US" altLang="zh-TW" i="1" smtClean="0">
                            <a:solidFill>
                              <a:schemeClr val="tx1"/>
                            </a:solidFill>
                            <a:latin typeface="Cambria Math" panose="02040503050406030204" pitchFamily="18" charset="0"/>
                          </a:rPr>
                        </m:ctrlPr>
                      </m:accPr>
                      <m:e>
                        <m:r>
                          <a:rPr lang="zh-TW" altLang="en-US" i="1">
                            <a:solidFill>
                              <a:schemeClr val="tx1"/>
                            </a:solidFill>
                            <a:latin typeface="Cambria Math"/>
                          </a:rPr>
                          <m:t>𝜔</m:t>
                        </m:r>
                      </m:e>
                    </m:acc>
                  </m:oMath>
                </a14:m>
                <a:r>
                  <a:rPr lang="en-US" dirty="0"/>
                  <a:t>是一個廣義座標變化率。</a:t>
                </a:r>
              </a:p>
            </p:txBody>
          </p:sp>
        </mc:Choice>
        <mc:Fallback xmlns="">
          <p:sp>
            <p:nvSpPr>
              <p:cNvPr id="17" name="TextBox 16">
                <a:extLst>
                  <a:ext uri="{FF2B5EF4-FFF2-40B4-BE49-F238E27FC236}">
                    <a16:creationId xmlns:a16="http://schemas.microsoft.com/office/drawing/2014/main" id="{B7CB51CA-0500-1066-779D-8777A4F8E2CF}"/>
                  </a:ext>
                </a:extLst>
              </p:cNvPr>
              <p:cNvSpPr txBox="1">
                <a:spLocks noRot="1" noChangeAspect="1" noMove="1" noResize="1" noEditPoints="1" noAdjustHandles="1" noChangeArrowheads="1" noChangeShapeType="1" noTextEdit="1"/>
              </p:cNvSpPr>
              <p:nvPr/>
            </p:nvSpPr>
            <p:spPr>
              <a:xfrm>
                <a:off x="1524001" y="6219066"/>
                <a:ext cx="4572000" cy="369332"/>
              </a:xfrm>
              <a:prstGeom prst="rect">
                <a:avLst/>
              </a:prstGeom>
              <a:blipFill>
                <a:blip r:embed="rId12"/>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730260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4"/>
          <p:cNvSpPr txBox="1">
            <a:spLocks noChangeArrowheads="1"/>
          </p:cNvSpPr>
          <p:nvPr/>
        </p:nvSpPr>
        <p:spPr bwMode="auto">
          <a:xfrm>
            <a:off x="1253089" y="727980"/>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給力矩一個方向</a:t>
            </a:r>
          </a:p>
        </p:txBody>
      </p:sp>
      <p:pic>
        <p:nvPicPr>
          <p:cNvPr id="2054" name="Picture 5" descr="F10_16"/>
          <p:cNvPicPr>
            <a:picLocks noChangeAspect="1" noChangeArrowheads="1"/>
          </p:cNvPicPr>
          <p:nvPr/>
        </p:nvPicPr>
        <p:blipFill>
          <a:blip r:embed="rId2">
            <a:extLst>
              <a:ext uri="{28A0092B-C50C-407E-A947-70E740481C1C}">
                <a14:useLocalDpi xmlns:a14="http://schemas.microsoft.com/office/drawing/2010/main" val="0"/>
              </a:ext>
            </a:extLst>
          </a:blip>
          <a:srcRect t="29662" b="43217"/>
          <a:stretch>
            <a:fillRect/>
          </a:stretch>
        </p:blipFill>
        <p:spPr bwMode="auto">
          <a:xfrm>
            <a:off x="5693937" y="731081"/>
            <a:ext cx="20923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Line 7"/>
          <p:cNvSpPr>
            <a:spLocks noChangeShapeType="1"/>
          </p:cNvSpPr>
          <p:nvPr/>
        </p:nvSpPr>
        <p:spPr bwMode="auto">
          <a:xfrm>
            <a:off x="2695792" y="2276872"/>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2056" name="Picture 9" descr="F11_10"/>
          <p:cNvPicPr>
            <a:picLocks noChangeAspect="1" noChangeArrowheads="1"/>
          </p:cNvPicPr>
          <p:nvPr/>
        </p:nvPicPr>
        <p:blipFill>
          <a:blip r:embed="rId3">
            <a:extLst>
              <a:ext uri="{28A0092B-C50C-407E-A947-70E740481C1C}">
                <a14:useLocalDpi xmlns:a14="http://schemas.microsoft.com/office/drawing/2010/main" val="0"/>
              </a:ext>
            </a:extLst>
          </a:blip>
          <a:srcRect r="32286" b="29768"/>
          <a:stretch>
            <a:fillRect/>
          </a:stretch>
        </p:blipFill>
        <p:spPr bwMode="auto">
          <a:xfrm>
            <a:off x="855534" y="3885400"/>
            <a:ext cx="6930728"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1"/>
          <p:cNvSpPr txBox="1">
            <a:spLocks noChangeArrowheads="1"/>
          </p:cNvSpPr>
          <p:nvPr/>
        </p:nvSpPr>
        <p:spPr bwMode="auto">
          <a:xfrm>
            <a:off x="1232645" y="1134790"/>
            <a:ext cx="3455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力矩的方向有一個</a:t>
            </a:r>
            <a:r>
              <a:rPr lang="zh-TW" altLang="en-US">
                <a:solidFill>
                  <a:srgbClr val="FF0000"/>
                </a:solidFill>
              </a:rPr>
              <a:t>自然</a:t>
            </a:r>
            <a:r>
              <a:rPr lang="zh-TW" altLang="en-US"/>
              <a:t>的選擇</a:t>
            </a:r>
          </a:p>
        </p:txBody>
      </p:sp>
      <p:sp>
        <p:nvSpPr>
          <p:cNvPr id="3" name="向下箭號 2"/>
          <p:cNvSpPr/>
          <p:nvPr/>
        </p:nvSpPr>
        <p:spPr>
          <a:xfrm>
            <a:off x="6560079" y="2980091"/>
            <a:ext cx="360040" cy="432048"/>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0F190C57-351B-044E-B364-A0E5A067759F}"/>
                  </a:ext>
                </a:extLst>
              </p:cNvPr>
              <p:cNvSpPr/>
              <p:nvPr/>
            </p:nvSpPr>
            <p:spPr>
              <a:xfrm>
                <a:off x="1259632" y="1640452"/>
                <a:ext cx="4001879" cy="42518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𝐹</m:t>
                          </m:r>
                        </m:e>
                        <m:sub>
                          <m:r>
                            <a:rPr lang="en-US" altLang="zh-TW" i="1">
                              <a:latin typeface="Cambria Math" panose="02040503050406030204" pitchFamily="18" charset="0"/>
                              <a:ea typeface="Cambria Math" panose="02040503050406030204" pitchFamily="18" charset="0"/>
                            </a:rPr>
                            <m:t>𝑡</m:t>
                          </m:r>
                        </m:sub>
                      </m:sSub>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𝑟</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𝐹</m:t>
                      </m:r>
                      <m:func>
                        <m:funcPr>
                          <m:ctrlPr>
                            <a:rPr lang="en-US" altLang="zh-TW" b="0" i="1" smtClean="0">
                              <a:latin typeface="Cambria Math" panose="02040503050406030204" pitchFamily="18" charset="0"/>
                              <a:ea typeface="Cambria Math" panose="02040503050406030204" pitchFamily="18" charset="0"/>
                            </a:rPr>
                          </m:ctrlPr>
                        </m:funcPr>
                        <m:fName>
                          <m:r>
                            <m:rPr>
                              <m:sty m:val="p"/>
                            </m:rPr>
                            <a:rPr lang="en-US" altLang="zh-TW" b="0" i="0" smtClean="0">
                              <a:latin typeface="Cambria Math" panose="02040503050406030204" pitchFamily="18" charset="0"/>
                              <a:ea typeface="Cambria Math" panose="02040503050406030204" pitchFamily="18" charset="0"/>
                            </a:rPr>
                            <m:t>sin</m:t>
                          </m:r>
                        </m:fName>
                        <m:e>
                          <m:r>
                            <a:rPr lang="en-US" altLang="zh-TW" b="0" i="1" smtClean="0">
                              <a:latin typeface="Cambria Math" panose="02040503050406030204" pitchFamily="18" charset="0"/>
                              <a:ea typeface="Cambria Math" panose="02040503050406030204" pitchFamily="18" charset="0"/>
                            </a:rPr>
                            <m:t>𝜙</m:t>
                          </m:r>
                        </m:e>
                      </m:func>
                      <m:r>
                        <a:rPr lang="en-US" altLang="zh-TW" b="0" i="1" smtClean="0">
                          <a:latin typeface="Cambria Math" panose="02040503050406030204" pitchFamily="18" charset="0"/>
                          <a:ea typeface="Cambria Math" panose="02040503050406030204" pitchFamily="18" charset="0"/>
                        </a:rPr>
                        <m:t>=</m:t>
                      </m:r>
                      <m:d>
                        <m:dPr>
                          <m:begChr m:val="|"/>
                          <m:endChr m:val="|"/>
                          <m:ctrlPr>
                            <a:rPr lang="en-US" altLang="zh-TW" b="0" i="1" smtClean="0">
                              <a:latin typeface="Cambria Math" panose="02040503050406030204" pitchFamily="18" charset="0"/>
                              <a:ea typeface="Cambria Math" panose="02040503050406030204" pitchFamily="18" charset="0"/>
                            </a:rPr>
                          </m:ctrlPr>
                        </m:dPr>
                        <m:e>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𝑟</m:t>
                              </m:r>
                            </m:e>
                          </m:acc>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𝐹</m:t>
                              </m:r>
                            </m:e>
                          </m:acc>
                        </m:e>
                      </m:d>
                    </m:oMath>
                  </m:oMathPara>
                </a14:m>
                <a:endParaRPr lang="zh-TW" altLang="en-US" i="1" dirty="0"/>
              </a:p>
            </p:txBody>
          </p:sp>
        </mc:Choice>
        <mc:Fallback xmlns="">
          <p:sp>
            <p:nvSpPr>
              <p:cNvPr id="14" name="矩形 13">
                <a:extLst>
                  <a:ext uri="{FF2B5EF4-FFF2-40B4-BE49-F238E27FC236}">
                    <a16:creationId xmlns:a16="http://schemas.microsoft.com/office/drawing/2014/main" id="{0F190C57-351B-044E-B364-A0E5A067759F}"/>
                  </a:ext>
                </a:extLst>
              </p:cNvPr>
              <p:cNvSpPr>
                <a:spLocks noRot="1" noChangeAspect="1" noMove="1" noResize="1" noEditPoints="1" noAdjustHandles="1" noChangeArrowheads="1" noChangeShapeType="1" noTextEdit="1"/>
              </p:cNvSpPr>
              <p:nvPr/>
            </p:nvSpPr>
            <p:spPr>
              <a:xfrm>
                <a:off x="1259632" y="1640452"/>
                <a:ext cx="4001879" cy="425181"/>
              </a:xfrm>
              <a:prstGeom prst="rect">
                <a:avLst/>
              </a:prstGeom>
              <a:blipFill>
                <a:blip r:embed="rId4"/>
                <a:stretch>
                  <a:fillRect t="-8571" b="-571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B1468467-40D2-7C4C-A6BD-1D5E54682E79}"/>
                  </a:ext>
                </a:extLst>
              </p:cNvPr>
              <p:cNvSpPr/>
              <p:nvPr/>
            </p:nvSpPr>
            <p:spPr>
              <a:xfrm>
                <a:off x="2082580" y="2814090"/>
                <a:ext cx="1226424" cy="40293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smtClean="0">
                              <a:latin typeface="Cambria Math" panose="02040503050406030204" pitchFamily="18" charset="0"/>
                              <a:ea typeface="Cambria Math" panose="02040503050406030204" pitchFamily="18" charset="0"/>
                            </a:rPr>
                            <m:t>𝜏</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𝑟</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𝐹</m:t>
                          </m:r>
                        </m:e>
                      </m:acc>
                    </m:oMath>
                  </m:oMathPara>
                </a14:m>
                <a:endParaRPr lang="zh-TW" altLang="en-US" i="1" dirty="0"/>
              </a:p>
            </p:txBody>
          </p:sp>
        </mc:Choice>
        <mc:Fallback xmlns="">
          <p:sp>
            <p:nvSpPr>
              <p:cNvPr id="15" name="矩形 14">
                <a:extLst>
                  <a:ext uri="{FF2B5EF4-FFF2-40B4-BE49-F238E27FC236}">
                    <a16:creationId xmlns:a16="http://schemas.microsoft.com/office/drawing/2014/main" id="{B1468467-40D2-7C4C-A6BD-1D5E54682E79}"/>
                  </a:ext>
                </a:extLst>
              </p:cNvPr>
              <p:cNvSpPr>
                <a:spLocks noRot="1" noChangeAspect="1" noMove="1" noResize="1" noEditPoints="1" noAdjustHandles="1" noChangeArrowheads="1" noChangeShapeType="1" noTextEdit="1"/>
              </p:cNvSpPr>
              <p:nvPr/>
            </p:nvSpPr>
            <p:spPr>
              <a:xfrm>
                <a:off x="2082580" y="2814090"/>
                <a:ext cx="1226424" cy="402931"/>
              </a:xfrm>
              <a:prstGeom prst="rect">
                <a:avLst/>
              </a:prstGeom>
              <a:blipFill>
                <a:blip r:embed="rId5"/>
                <a:stretch>
                  <a:fillRect t="-125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A4C59D67-7EF2-454C-9A1C-AF36987050B6}"/>
                  </a:ext>
                </a:extLst>
              </p:cNvPr>
              <p:cNvSpPr/>
              <p:nvPr/>
            </p:nvSpPr>
            <p:spPr>
              <a:xfrm>
                <a:off x="3074725" y="735258"/>
                <a:ext cx="1009893" cy="36933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𝜏</m:t>
                      </m:r>
                      <m:r>
                        <a:rPr lang="en-US" altLang="zh-TW"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ea typeface="Cambria Math" panose="02040503050406030204" pitchFamily="18" charset="0"/>
                            </a:rPr>
                          </m:ctrlPr>
                        </m:accPr>
                        <m:e>
                          <m:r>
                            <a:rPr lang="en-US" altLang="zh-TW" i="1" smtClean="0">
                              <a:latin typeface="Cambria Math" panose="02040503050406030204" pitchFamily="18" charset="0"/>
                              <a:ea typeface="Cambria Math" panose="02040503050406030204" pitchFamily="18" charset="0"/>
                            </a:rPr>
                            <m:t>𝜏</m:t>
                          </m:r>
                        </m:e>
                      </m:acc>
                    </m:oMath>
                  </m:oMathPara>
                </a14:m>
                <a:endParaRPr lang="zh-TW" altLang="en-US" i="1" dirty="0"/>
              </a:p>
            </p:txBody>
          </p:sp>
        </mc:Choice>
        <mc:Fallback xmlns="">
          <p:sp>
            <p:nvSpPr>
              <p:cNvPr id="16" name="矩形 15">
                <a:extLst>
                  <a:ext uri="{FF2B5EF4-FFF2-40B4-BE49-F238E27FC236}">
                    <a16:creationId xmlns:a16="http://schemas.microsoft.com/office/drawing/2014/main" id="{A4C59D67-7EF2-454C-9A1C-AF36987050B6}"/>
                  </a:ext>
                </a:extLst>
              </p:cNvPr>
              <p:cNvSpPr>
                <a:spLocks noRot="1" noChangeAspect="1" noMove="1" noResize="1" noEditPoints="1" noAdjustHandles="1" noChangeArrowheads="1" noChangeShapeType="1" noTextEdit="1"/>
              </p:cNvSpPr>
              <p:nvPr/>
            </p:nvSpPr>
            <p:spPr>
              <a:xfrm>
                <a:off x="3074725" y="735258"/>
                <a:ext cx="1009893" cy="369332"/>
              </a:xfrm>
              <a:prstGeom prst="rect">
                <a:avLst/>
              </a:prstGeom>
              <a:blipFill>
                <a:blip r:embed="rId6"/>
                <a:stretch>
                  <a:fillRect t="-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A927BF6A-FBDF-3A47-A9D7-BCF30985CEDE}"/>
                  </a:ext>
                </a:extLst>
              </p:cNvPr>
              <p:cNvSpPr/>
              <p:nvPr/>
            </p:nvSpPr>
            <p:spPr>
              <a:xfrm>
                <a:off x="1232645" y="3348608"/>
                <a:ext cx="4915385" cy="369332"/>
              </a:xfrm>
              <a:prstGeom prst="rect">
                <a:avLst/>
              </a:prstGeom>
            </p:spPr>
            <p:txBody>
              <a:bodyPr wrap="none">
                <a:spAutoFit/>
              </a:bodyPr>
              <a:lstStyle/>
              <a:p>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𝑟</m:t>
                        </m:r>
                      </m:e>
                    </m:acc>
                  </m:oMath>
                </a14:m>
                <a:r>
                  <a:rPr lang="zh-TW" altLang="en-US" dirty="0"/>
                  <a:t>是施力點的位置向量，由原點拉到施力位置！</a:t>
                </a:r>
              </a:p>
            </p:txBody>
          </p:sp>
        </mc:Choice>
        <mc:Fallback xmlns="">
          <p:sp>
            <p:nvSpPr>
              <p:cNvPr id="17" name="矩形 16">
                <a:extLst>
                  <a:ext uri="{FF2B5EF4-FFF2-40B4-BE49-F238E27FC236}">
                    <a16:creationId xmlns:a16="http://schemas.microsoft.com/office/drawing/2014/main" id="{A927BF6A-FBDF-3A47-A9D7-BCF30985CEDE}"/>
                  </a:ext>
                </a:extLst>
              </p:cNvPr>
              <p:cNvSpPr>
                <a:spLocks noRot="1" noChangeAspect="1" noMove="1" noResize="1" noEditPoints="1" noAdjustHandles="1" noChangeArrowheads="1" noChangeShapeType="1" noTextEdit="1"/>
              </p:cNvSpPr>
              <p:nvPr/>
            </p:nvSpPr>
            <p:spPr>
              <a:xfrm>
                <a:off x="1232645" y="3348608"/>
                <a:ext cx="4915385" cy="369332"/>
              </a:xfrm>
              <a:prstGeom prst="rect">
                <a:avLst/>
              </a:prstGeom>
              <a:blipFill>
                <a:blip r:embed="rId7"/>
                <a:stretch>
                  <a:fillRect t="-10000"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3B1303-1A8C-2C4E-F02C-415FE6A546EA}"/>
                  </a:ext>
                </a:extLst>
              </p:cNvPr>
              <p:cNvSpPr txBox="1"/>
              <p:nvPr/>
            </p:nvSpPr>
            <p:spPr>
              <a:xfrm>
                <a:off x="1232645" y="280619"/>
                <a:ext cx="5630097" cy="369332"/>
              </a:xfrm>
              <a:prstGeom prst="rect">
                <a:avLst/>
              </a:prstGeom>
              <a:noFill/>
            </p:spPr>
            <p:txBody>
              <a:bodyPr wrap="square">
                <a:spAutoFit/>
              </a:bodyPr>
              <a:lstStyle/>
              <a:p>
                <a:r>
                  <a:rPr lang="zh-TW" altLang="en-US" dirty="0">
                    <a:solidFill>
                      <a:schemeClr val="tx1"/>
                    </a:solidFill>
                  </a:rPr>
                  <a:t>速度的變化率由力決定，</a:t>
                </a:r>
                <a14:m>
                  <m:oMath xmlns:m="http://schemas.openxmlformats.org/officeDocument/2006/math">
                    <m:acc>
                      <m:accPr>
                        <m:chr m:val="⃗"/>
                        <m:ctrlPr>
                          <a:rPr lang="en-US" altLang="zh-TW" i="1" smtClean="0">
                            <a:solidFill>
                              <a:schemeClr val="tx1"/>
                            </a:solidFill>
                            <a:latin typeface="Cambria Math" panose="02040503050406030204" pitchFamily="18" charset="0"/>
                          </a:rPr>
                        </m:ctrlPr>
                      </m:accPr>
                      <m:e>
                        <m:r>
                          <a:rPr lang="zh-TW" altLang="en-US" i="1">
                            <a:solidFill>
                              <a:schemeClr val="tx1"/>
                            </a:solidFill>
                            <a:latin typeface="Cambria Math"/>
                          </a:rPr>
                          <m:t>𝜔</m:t>
                        </m:r>
                      </m:e>
                    </m:acc>
                  </m:oMath>
                </a14:m>
                <a:r>
                  <a:rPr lang="en-US" dirty="0"/>
                  <a:t>的變化率由力矩決定！</a:t>
                </a:r>
              </a:p>
            </p:txBody>
          </p:sp>
        </mc:Choice>
        <mc:Fallback xmlns="">
          <p:sp>
            <p:nvSpPr>
              <p:cNvPr id="4" name="TextBox 3">
                <a:extLst>
                  <a:ext uri="{FF2B5EF4-FFF2-40B4-BE49-F238E27FC236}">
                    <a16:creationId xmlns:a16="http://schemas.microsoft.com/office/drawing/2014/main" id="{9E3B1303-1A8C-2C4E-F02C-415FE6A546EA}"/>
                  </a:ext>
                </a:extLst>
              </p:cNvPr>
              <p:cNvSpPr txBox="1">
                <a:spLocks noRot="1" noChangeAspect="1" noMove="1" noResize="1" noEditPoints="1" noAdjustHandles="1" noChangeArrowheads="1" noChangeShapeType="1" noTextEdit="1"/>
              </p:cNvSpPr>
              <p:nvPr/>
            </p:nvSpPr>
            <p:spPr>
              <a:xfrm>
                <a:off x="1232645" y="280619"/>
                <a:ext cx="5630097" cy="369332"/>
              </a:xfrm>
              <a:prstGeom prst="rect">
                <a:avLst/>
              </a:prstGeom>
              <a:blipFill>
                <a:blip r:embed="rId8"/>
                <a:stretch>
                  <a:fillRect l="-674"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939073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additive="base">
                                        <p:cTn id="21" dur="500" fill="hold"/>
                                        <p:tgtEl>
                                          <p:spTgt spid="2056"/>
                                        </p:tgtEl>
                                        <p:attrNameLst>
                                          <p:attrName>ppt_x</p:attrName>
                                        </p:attrNameLst>
                                      </p:cBhvr>
                                      <p:tavLst>
                                        <p:tav tm="0">
                                          <p:val>
                                            <p:strVal val="#ppt_x"/>
                                          </p:val>
                                        </p:tav>
                                        <p:tav tm="100000">
                                          <p:val>
                                            <p:strVal val="#ppt_x"/>
                                          </p:val>
                                        </p:tav>
                                      </p:tavLst>
                                    </p:anim>
                                    <p:anim calcmode="lin" valueType="num">
                                      <p:cBhvr additive="base">
                                        <p:cTn id="22" dur="500" fill="hold"/>
                                        <p:tgtEl>
                                          <p:spTgt spid="205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3" grpId="0" animBg="1"/>
      <p:bldP spid="15"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2594430" y="379072"/>
            <a:ext cx="2665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外</a:t>
            </a:r>
            <a:r>
              <a:rPr lang="zh-TW" altLang="en-US" dirty="0">
                <a:solidFill>
                  <a:srgbClr val="FF0000"/>
                </a:solidFill>
                <a:latin typeface="Times New Roman" panose="02020603050405020304" pitchFamily="18" charset="0"/>
                <a:cs typeface="Times New Roman" panose="02020603050405020304" pitchFamily="18" charset="0"/>
              </a:rPr>
              <a:t>積  </a:t>
            </a:r>
            <a:r>
              <a:rPr lang="en-US" altLang="zh-TW" dirty="0">
                <a:solidFill>
                  <a:srgbClr val="FF0000"/>
                </a:solidFill>
                <a:latin typeface="Times New Roman" panose="02020603050405020304" pitchFamily="18" charset="0"/>
                <a:cs typeface="Times New Roman" panose="02020603050405020304" pitchFamily="18" charset="0"/>
              </a:rPr>
              <a:t>Cross Product</a:t>
            </a:r>
          </a:p>
        </p:txBody>
      </p:sp>
      <p:pic>
        <p:nvPicPr>
          <p:cNvPr id="3077" name="Picture 5" descr="F03_20"/>
          <p:cNvPicPr>
            <a:picLocks noChangeAspect="1" noChangeArrowheads="1"/>
          </p:cNvPicPr>
          <p:nvPr/>
        </p:nvPicPr>
        <p:blipFill>
          <a:blip r:embed="rId2">
            <a:extLst>
              <a:ext uri="{28A0092B-C50C-407E-A947-70E740481C1C}">
                <a14:useLocalDpi xmlns:a14="http://schemas.microsoft.com/office/drawing/2010/main" val="0"/>
              </a:ext>
            </a:extLst>
          </a:blip>
          <a:srcRect b="56505"/>
          <a:stretch>
            <a:fillRect/>
          </a:stretch>
        </p:blipFill>
        <p:spPr bwMode="auto">
          <a:xfrm>
            <a:off x="3059113" y="1341438"/>
            <a:ext cx="4197350"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文字方塊 9"/>
          <p:cNvSpPr txBox="1">
            <a:spLocks noChangeArrowheads="1"/>
          </p:cNvSpPr>
          <p:nvPr/>
        </p:nvSpPr>
        <p:spPr bwMode="auto">
          <a:xfrm>
            <a:off x="611560" y="928688"/>
            <a:ext cx="1214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大小</a:t>
            </a:r>
          </a:p>
        </p:txBody>
      </p:sp>
      <p:sp>
        <p:nvSpPr>
          <p:cNvPr id="3079" name="文字方塊 10"/>
          <p:cNvSpPr txBox="1">
            <a:spLocks noChangeArrowheads="1"/>
          </p:cNvSpPr>
          <p:nvPr/>
        </p:nvSpPr>
        <p:spPr bwMode="auto">
          <a:xfrm>
            <a:off x="1870048" y="914448"/>
            <a:ext cx="72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方向（兩個向量決定一個面，而代表一個面的向量是垂直於此面的！）</a:t>
            </a:r>
          </a:p>
        </p:txBody>
      </p:sp>
      <p:pic>
        <p:nvPicPr>
          <p:cNvPr id="3080" name="Picture 13" descr="C:\Users\Chia-Hung Chang\Downloads\Data\Knight\Media\Chapter12\Images\12_UnnumTbl_p368_1-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2980292"/>
            <a:ext cx="1394803" cy="145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descr="C:\Users\Chia-Hung Chang\Downloads\Data\Knight\Media\Chapter12\Images\12_UnnumTbl_p368_3-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1341438"/>
            <a:ext cx="1103664" cy="168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6785" y="1916832"/>
            <a:ext cx="2952328" cy="369332"/>
          </a:xfrm>
          <a:prstGeom prst="rect">
            <a:avLst/>
          </a:prstGeom>
          <a:noFill/>
        </p:spPr>
        <p:txBody>
          <a:bodyPr wrap="square" rtlCol="0">
            <a:spAutoFit/>
          </a:bodyPr>
          <a:lstStyle/>
          <a:p>
            <a:r>
              <a:rPr lang="zh-TW" altLang="en-US" dirty="0"/>
              <a:t>兩向量垂直時，外積最大！</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961BAF8-C82B-194A-9874-CFEBF150FE8E}"/>
                  </a:ext>
                </a:extLst>
              </p:cNvPr>
              <p:cNvSpPr/>
              <p:nvPr/>
            </p:nvSpPr>
            <p:spPr>
              <a:xfrm>
                <a:off x="4845106" y="376725"/>
                <a:ext cx="1226424" cy="410305"/>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𝑐</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𝑎</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𝑏</m:t>
                          </m:r>
                        </m:e>
                      </m:acc>
                    </m:oMath>
                  </m:oMathPara>
                </a14:m>
                <a:endParaRPr lang="zh-TW" altLang="en-US" i="1" dirty="0"/>
              </a:p>
            </p:txBody>
          </p:sp>
        </mc:Choice>
        <mc:Fallback xmlns="">
          <p:sp>
            <p:nvSpPr>
              <p:cNvPr id="11" name="矩形 10">
                <a:extLst>
                  <a:ext uri="{FF2B5EF4-FFF2-40B4-BE49-F238E27FC236}">
                    <a16:creationId xmlns:a16="http://schemas.microsoft.com/office/drawing/2014/main" id="{6961BAF8-C82B-194A-9874-CFEBF150FE8E}"/>
                  </a:ext>
                </a:extLst>
              </p:cNvPr>
              <p:cNvSpPr>
                <a:spLocks noRot="1" noChangeAspect="1" noMove="1" noResize="1" noEditPoints="1" noAdjustHandles="1" noChangeArrowheads="1" noChangeShapeType="1" noTextEdit="1"/>
              </p:cNvSpPr>
              <p:nvPr/>
            </p:nvSpPr>
            <p:spPr>
              <a:xfrm>
                <a:off x="4845106" y="376725"/>
                <a:ext cx="1226424" cy="410305"/>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250F7F1C-58CA-944C-AA84-BA65D7C61486}"/>
                  </a:ext>
                </a:extLst>
              </p:cNvPr>
              <p:cNvSpPr/>
              <p:nvPr/>
            </p:nvSpPr>
            <p:spPr>
              <a:xfrm>
                <a:off x="141266" y="1470175"/>
                <a:ext cx="1767853"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𝑐</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𝑎</m:t>
                      </m:r>
                      <m:r>
                        <a:rPr lang="en-US"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func>
                        <m:funcPr>
                          <m:ctrlPr>
                            <a:rPr lang="en-US" altLang="zh-TW" b="0" i="1" smtClean="0">
                              <a:latin typeface="Cambria Math" panose="02040503050406030204" pitchFamily="18" charset="0"/>
                              <a:ea typeface="Cambria Math" panose="02040503050406030204" pitchFamily="18" charset="0"/>
                            </a:rPr>
                          </m:ctrlPr>
                        </m:funcPr>
                        <m:fName>
                          <m:r>
                            <m:rPr>
                              <m:sty m:val="p"/>
                            </m:rPr>
                            <a:rPr lang="en-US" altLang="zh-TW" b="0" i="0" smtClean="0">
                              <a:latin typeface="Cambria Math" panose="02040503050406030204" pitchFamily="18" charset="0"/>
                              <a:ea typeface="Cambria Math" panose="02040503050406030204" pitchFamily="18" charset="0"/>
                            </a:rPr>
                            <m:t>sin</m:t>
                          </m:r>
                        </m:fName>
                        <m:e>
                          <m:r>
                            <a:rPr lang="en-US" altLang="zh-TW" b="0" i="1" smtClean="0">
                              <a:latin typeface="Cambria Math" panose="02040503050406030204" pitchFamily="18" charset="0"/>
                              <a:ea typeface="Cambria Math" panose="02040503050406030204" pitchFamily="18" charset="0"/>
                            </a:rPr>
                            <m:t>𝜙</m:t>
                          </m:r>
                        </m:e>
                      </m:func>
                    </m:oMath>
                  </m:oMathPara>
                </a14:m>
                <a:endParaRPr lang="zh-TW" altLang="en-US" i="1" dirty="0"/>
              </a:p>
            </p:txBody>
          </p:sp>
        </mc:Choice>
        <mc:Fallback xmlns="">
          <p:sp>
            <p:nvSpPr>
              <p:cNvPr id="12" name="矩形 11">
                <a:extLst>
                  <a:ext uri="{FF2B5EF4-FFF2-40B4-BE49-F238E27FC236}">
                    <a16:creationId xmlns:a16="http://schemas.microsoft.com/office/drawing/2014/main" id="{250F7F1C-58CA-944C-AA84-BA65D7C61486}"/>
                  </a:ext>
                </a:extLst>
              </p:cNvPr>
              <p:cNvSpPr>
                <a:spLocks noRot="1" noChangeAspect="1" noMove="1" noResize="1" noEditPoints="1" noAdjustHandles="1" noChangeArrowheads="1" noChangeShapeType="1" noTextEdit="1"/>
              </p:cNvSpPr>
              <p:nvPr/>
            </p:nvSpPr>
            <p:spPr>
              <a:xfrm>
                <a:off x="141266" y="1470175"/>
                <a:ext cx="1767853" cy="369332"/>
              </a:xfrm>
              <a:prstGeom prst="rect">
                <a:avLst/>
              </a:prstGeom>
              <a:blipFill>
                <a:blip r:embed="rId6"/>
                <a:stretch>
                  <a:fillRect b="-13333"/>
                </a:stretch>
              </a:blipFill>
            </p:spPr>
            <p:txBody>
              <a:bodyPr/>
              <a:lstStyle/>
              <a:p>
                <a:r>
                  <a:rPr lang="zh-TW" altLang="en-US">
                    <a:noFill/>
                  </a:rPr>
                  <a:t> </a:t>
                </a:r>
              </a:p>
            </p:txBody>
          </p:sp>
        </mc:Fallback>
      </mc:AlternateContent>
      <p:pic>
        <p:nvPicPr>
          <p:cNvPr id="13" name="Picture 2" descr="C:\Users\Chia-Hung Chang\Downloads\Data\Knight\Media\Chapter12\Images\12_51Figure-F.jpg">
            <a:extLst>
              <a:ext uri="{FF2B5EF4-FFF2-40B4-BE49-F238E27FC236}">
                <a16:creationId xmlns:a16="http://schemas.microsoft.com/office/drawing/2014/main" id="{7C2B7507-2263-4644-99D3-253C10D41F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5647" y="4068105"/>
            <a:ext cx="5820816" cy="263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文字方塊 8"/>
          <p:cNvSpPr txBox="1">
            <a:spLocks noChangeArrowheads="1"/>
          </p:cNvSpPr>
          <p:nvPr/>
        </p:nvSpPr>
        <p:spPr bwMode="auto">
          <a:xfrm>
            <a:off x="1071563" y="1857375"/>
            <a:ext cx="35724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可以利用分配律，以分量計算：</a:t>
            </a:r>
          </a:p>
        </p:txBody>
      </p:sp>
      <p:pic>
        <p:nvPicPr>
          <p:cNvPr id="4103" name="Picture 5" descr="C:\Users\Chia-Hung Chang\Downloads\Data\Knight\Media\Chapter12\Images\12_53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5083" y="3225221"/>
            <a:ext cx="4276725"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0556A5F-FB6D-784D-8983-2E1CEFCE5DE9}"/>
                  </a:ext>
                </a:extLst>
              </p:cNvPr>
              <p:cNvSpPr/>
              <p:nvPr/>
            </p:nvSpPr>
            <p:spPr>
              <a:xfrm>
                <a:off x="1146989" y="1265816"/>
                <a:ext cx="5496188" cy="438582"/>
              </a:xfrm>
              <a:prstGeom prst="rect">
                <a:avLst/>
              </a:prstGeom>
              <a:solidFill>
                <a:srgbClr val="FFFF00"/>
              </a:solidFill>
            </p:spPr>
            <p:txBody>
              <a:bodyPr wrap="square">
                <a:spAutoFit/>
              </a:bodyPr>
              <a:lstStyle/>
              <a:p>
                <a14:m>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𝑐</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𝑎</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𝑏</m:t>
                        </m:r>
                      </m:e>
                    </m:acc>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𝑥</m:t>
                            </m:r>
                          </m:sub>
                        </m:sSub>
                        <m:acc>
                          <m:accPr>
                            <m:chr m:val="̂"/>
                            <m:ctrlPr>
                              <a:rPr lang="en-US" altLang="zh-TW" b="0"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𝑖</m:t>
                            </m:r>
                          </m:e>
                        </m:acc>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𝑦</m:t>
                            </m:r>
                          </m:sub>
                        </m:sSub>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𝑗</m:t>
                            </m:r>
                          </m:e>
                        </m:acc>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𝑧</m:t>
                            </m:r>
                          </m:sub>
                        </m:sSub>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𝑘</m:t>
                            </m:r>
                          </m:e>
                        </m:acc>
                      </m:e>
                    </m:d>
                    <m:r>
                      <a:rPr lang="en-US" altLang="zh-TW" b="0" i="1" smtClean="0">
                        <a:latin typeface="Cambria Math" panose="02040503050406030204" pitchFamily="18" charset="0"/>
                        <a:ea typeface="Cambria Math" panose="02040503050406030204" pitchFamily="18" charset="0"/>
                      </a:rPr>
                      <m:t>×</m:t>
                    </m:r>
                  </m:oMath>
                </a14:m>
                <a:r>
                  <a:rPr lang="en-US" altLang="zh-TW" dirty="0">
                    <a:ea typeface="Cambria Math" panose="02040503050406030204" pitchFamily="18" charset="0"/>
                  </a:rPr>
                  <a:t> </a:t>
                </a:r>
                <a14:m>
                  <m:oMath xmlns:m="http://schemas.openxmlformats.org/officeDocument/2006/math">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𝑏</m:t>
                            </m:r>
                          </m:e>
                          <m:sub>
                            <m:r>
                              <a:rPr lang="en-US" altLang="zh-TW" i="1">
                                <a:latin typeface="Cambria Math" panose="02040503050406030204" pitchFamily="18" charset="0"/>
                                <a:ea typeface="Cambria Math" panose="02040503050406030204" pitchFamily="18" charset="0"/>
                              </a:rPr>
                              <m:t>𝑥</m:t>
                            </m:r>
                          </m:sub>
                        </m:sSub>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𝑖</m:t>
                            </m:r>
                          </m:e>
                        </m:acc>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𝑏</m:t>
                            </m:r>
                          </m:e>
                          <m:sub>
                            <m:r>
                              <a:rPr lang="en-US" altLang="zh-TW" i="1">
                                <a:latin typeface="Cambria Math" panose="02040503050406030204" pitchFamily="18" charset="0"/>
                                <a:ea typeface="Cambria Math" panose="02040503050406030204" pitchFamily="18" charset="0"/>
                              </a:rPr>
                              <m:t>𝑦</m:t>
                            </m:r>
                          </m:sub>
                        </m:sSub>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𝑗</m:t>
                            </m:r>
                          </m:e>
                        </m:acc>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𝑏</m:t>
                            </m:r>
                          </m:e>
                          <m:sub>
                            <m:r>
                              <a:rPr lang="en-US" altLang="zh-TW" i="1">
                                <a:latin typeface="Cambria Math" panose="02040503050406030204" pitchFamily="18" charset="0"/>
                                <a:ea typeface="Cambria Math" panose="02040503050406030204" pitchFamily="18" charset="0"/>
                              </a:rPr>
                              <m:t>𝑧</m:t>
                            </m:r>
                          </m:sub>
                        </m:sSub>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𝑘</m:t>
                            </m:r>
                          </m:e>
                        </m:acc>
                      </m:e>
                    </m:d>
                  </m:oMath>
                </a14:m>
                <a:endParaRPr lang="zh-TW" altLang="en-US" i="1" dirty="0"/>
              </a:p>
            </p:txBody>
          </p:sp>
        </mc:Choice>
        <mc:Fallback xmlns="">
          <p:sp>
            <p:nvSpPr>
              <p:cNvPr id="8" name="矩形 7">
                <a:extLst>
                  <a:ext uri="{FF2B5EF4-FFF2-40B4-BE49-F238E27FC236}">
                    <a16:creationId xmlns:a16="http://schemas.microsoft.com/office/drawing/2014/main" id="{80556A5F-FB6D-784D-8983-2E1CEFCE5DE9}"/>
                  </a:ext>
                </a:extLst>
              </p:cNvPr>
              <p:cNvSpPr>
                <a:spLocks noRot="1" noChangeAspect="1" noMove="1" noResize="1" noEditPoints="1" noAdjustHandles="1" noChangeArrowheads="1" noChangeShapeType="1" noTextEdit="1"/>
              </p:cNvSpPr>
              <p:nvPr/>
            </p:nvSpPr>
            <p:spPr>
              <a:xfrm>
                <a:off x="1146989" y="1265816"/>
                <a:ext cx="5496188" cy="438582"/>
              </a:xfrm>
              <a:prstGeom prst="rect">
                <a:avLst/>
              </a:prstGeom>
              <a:blipFill>
                <a:blip r:embed="rId3"/>
                <a:stretch>
                  <a:fillRect b="-285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791640C6-0490-284B-A0C0-08D4881F847C}"/>
                  </a:ext>
                </a:extLst>
              </p:cNvPr>
              <p:cNvSpPr/>
              <p:nvPr/>
            </p:nvSpPr>
            <p:spPr>
              <a:xfrm>
                <a:off x="5966944" y="2712079"/>
                <a:ext cx="2204864" cy="384144"/>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𝑖</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𝑗</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𝑗</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𝑖</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𝑘</m:t>
                          </m:r>
                        </m:e>
                      </m:acc>
                    </m:oMath>
                  </m:oMathPara>
                </a14:m>
                <a:endParaRPr lang="zh-TW" altLang="en-US" i="1" dirty="0"/>
              </a:p>
            </p:txBody>
          </p:sp>
        </mc:Choice>
        <mc:Fallback xmlns="">
          <p:sp>
            <p:nvSpPr>
              <p:cNvPr id="9" name="矩形 8">
                <a:extLst>
                  <a:ext uri="{FF2B5EF4-FFF2-40B4-BE49-F238E27FC236}">
                    <a16:creationId xmlns:a16="http://schemas.microsoft.com/office/drawing/2014/main" id="{791640C6-0490-284B-A0C0-08D4881F847C}"/>
                  </a:ext>
                </a:extLst>
              </p:cNvPr>
              <p:cNvSpPr>
                <a:spLocks noRot="1" noChangeAspect="1" noMove="1" noResize="1" noEditPoints="1" noAdjustHandles="1" noChangeArrowheads="1" noChangeShapeType="1" noTextEdit="1"/>
              </p:cNvSpPr>
              <p:nvPr/>
            </p:nvSpPr>
            <p:spPr>
              <a:xfrm>
                <a:off x="5966944" y="2712079"/>
                <a:ext cx="2204864" cy="384144"/>
              </a:xfrm>
              <a:prstGeom prst="rect">
                <a:avLst/>
              </a:prstGeom>
              <a:blipFill>
                <a:blip r:embed="rId4"/>
                <a:stretch>
                  <a:fillRect b="-645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D6E89765-661C-F043-A978-AC4E7C2F2771}"/>
                  </a:ext>
                </a:extLst>
              </p:cNvPr>
              <p:cNvSpPr/>
              <p:nvPr/>
            </p:nvSpPr>
            <p:spPr>
              <a:xfrm>
                <a:off x="1146989" y="3971858"/>
                <a:ext cx="2044159" cy="39126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𝑐</m:t>
                          </m:r>
                        </m:e>
                        <m:sub>
                          <m:r>
                            <a:rPr lang="en-US" altLang="zh-TW" i="1">
                              <a:latin typeface="Cambria Math" panose="02040503050406030204" pitchFamily="18" charset="0"/>
                              <a:ea typeface="Cambria Math" panose="02040503050406030204" pitchFamily="18" charset="0"/>
                            </a:rPr>
                            <m:t>𝑥</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i="1">
                              <a:latin typeface="Cambria Math" panose="02040503050406030204" pitchFamily="18" charset="0"/>
                              <a:ea typeface="Cambria Math" panose="02040503050406030204" pitchFamily="18" charset="0"/>
                            </a:rPr>
                            <m:t>𝑦</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𝑏</m:t>
                          </m:r>
                        </m:e>
                        <m:sub>
                          <m:r>
                            <a:rPr lang="en-US" altLang="zh-TW" i="1">
                              <a:latin typeface="Cambria Math" panose="02040503050406030204" pitchFamily="18" charset="0"/>
                              <a:ea typeface="Cambria Math" panose="02040503050406030204" pitchFamily="18" charset="0"/>
                            </a:rPr>
                            <m:t>𝑧</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i="1">
                              <a:latin typeface="Cambria Math" panose="02040503050406030204" pitchFamily="18" charset="0"/>
                              <a:ea typeface="Cambria Math" panose="02040503050406030204" pitchFamily="18" charset="0"/>
                            </a:rPr>
                            <m:t>𝑧</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𝑏</m:t>
                          </m:r>
                        </m:e>
                        <m:sub>
                          <m:r>
                            <a:rPr lang="en-US" altLang="zh-TW" i="1">
                              <a:latin typeface="Cambria Math" panose="02040503050406030204" pitchFamily="18" charset="0"/>
                              <a:ea typeface="Cambria Math" panose="02040503050406030204" pitchFamily="18" charset="0"/>
                            </a:rPr>
                            <m:t>𝑦</m:t>
                          </m:r>
                        </m:sub>
                      </m:sSub>
                    </m:oMath>
                  </m:oMathPara>
                </a14:m>
                <a:endParaRPr lang="zh-TW" altLang="en-US" i="1" dirty="0"/>
              </a:p>
            </p:txBody>
          </p:sp>
        </mc:Choice>
        <mc:Fallback xmlns="">
          <p:sp>
            <p:nvSpPr>
              <p:cNvPr id="10" name="矩形 9">
                <a:extLst>
                  <a:ext uri="{FF2B5EF4-FFF2-40B4-BE49-F238E27FC236}">
                    <a16:creationId xmlns:a16="http://schemas.microsoft.com/office/drawing/2014/main" id="{D6E89765-661C-F043-A978-AC4E7C2F2771}"/>
                  </a:ext>
                </a:extLst>
              </p:cNvPr>
              <p:cNvSpPr>
                <a:spLocks noRot="1" noChangeAspect="1" noMove="1" noResize="1" noEditPoints="1" noAdjustHandles="1" noChangeArrowheads="1" noChangeShapeType="1" noTextEdit="1"/>
              </p:cNvSpPr>
              <p:nvPr/>
            </p:nvSpPr>
            <p:spPr>
              <a:xfrm>
                <a:off x="1146989" y="3971858"/>
                <a:ext cx="2044159" cy="391261"/>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6C8345B1-B348-E843-A5E3-30612FF1BAD4}"/>
                  </a:ext>
                </a:extLst>
              </p:cNvPr>
              <p:cNvSpPr/>
              <p:nvPr/>
            </p:nvSpPr>
            <p:spPr>
              <a:xfrm>
                <a:off x="1172332" y="4567443"/>
                <a:ext cx="2044159" cy="39126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𝑐</m:t>
                          </m:r>
                        </m:e>
                        <m:sub>
                          <m:r>
                            <a:rPr lang="en-US" altLang="zh-TW" b="0" i="1" smtClean="0">
                              <a:latin typeface="Cambria Math" panose="02040503050406030204" pitchFamily="18" charset="0"/>
                              <a:ea typeface="Cambria Math" panose="02040503050406030204" pitchFamily="18" charset="0"/>
                            </a:rPr>
                            <m:t>𝑦</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𝑧</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𝑏</m:t>
                          </m:r>
                        </m:e>
                        <m:sub>
                          <m:r>
                            <a:rPr lang="en-US" altLang="zh-TW" b="0" i="1" smtClean="0">
                              <a:latin typeface="Cambria Math" panose="02040503050406030204" pitchFamily="18" charset="0"/>
                              <a:ea typeface="Cambria Math" panose="02040503050406030204" pitchFamily="18" charset="0"/>
                            </a:rPr>
                            <m:t>𝑥</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𝑥</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𝑏</m:t>
                          </m:r>
                        </m:e>
                        <m:sub>
                          <m:r>
                            <a:rPr lang="en-US" altLang="zh-TW" b="0" i="1" smtClean="0">
                              <a:latin typeface="Cambria Math" panose="02040503050406030204" pitchFamily="18" charset="0"/>
                              <a:ea typeface="Cambria Math" panose="02040503050406030204" pitchFamily="18" charset="0"/>
                            </a:rPr>
                            <m:t>𝑧</m:t>
                          </m:r>
                        </m:sub>
                      </m:sSub>
                    </m:oMath>
                  </m:oMathPara>
                </a14:m>
                <a:endParaRPr lang="zh-TW" altLang="en-US" i="1" dirty="0"/>
              </a:p>
            </p:txBody>
          </p:sp>
        </mc:Choice>
        <mc:Fallback xmlns="">
          <p:sp>
            <p:nvSpPr>
              <p:cNvPr id="11" name="矩形 10">
                <a:extLst>
                  <a:ext uri="{FF2B5EF4-FFF2-40B4-BE49-F238E27FC236}">
                    <a16:creationId xmlns:a16="http://schemas.microsoft.com/office/drawing/2014/main" id="{6C8345B1-B348-E843-A5E3-30612FF1BAD4}"/>
                  </a:ext>
                </a:extLst>
              </p:cNvPr>
              <p:cNvSpPr>
                <a:spLocks noRot="1" noChangeAspect="1" noMove="1" noResize="1" noEditPoints="1" noAdjustHandles="1" noChangeArrowheads="1" noChangeShapeType="1" noTextEdit="1"/>
              </p:cNvSpPr>
              <p:nvPr/>
            </p:nvSpPr>
            <p:spPr>
              <a:xfrm>
                <a:off x="1172332" y="4567443"/>
                <a:ext cx="2044159" cy="391261"/>
              </a:xfrm>
              <a:prstGeom prst="rect">
                <a:avLst/>
              </a:prstGeom>
              <a:blipFill>
                <a:blip r:embed="rId6"/>
                <a:stretch>
                  <a:fillRect b="-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E47877B-9E11-DF48-A809-588EDC626183}"/>
                  </a:ext>
                </a:extLst>
              </p:cNvPr>
              <p:cNvSpPr/>
              <p:nvPr/>
            </p:nvSpPr>
            <p:spPr>
              <a:xfrm>
                <a:off x="1146989" y="5233713"/>
                <a:ext cx="2044159" cy="39126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𝑐</m:t>
                          </m:r>
                        </m:e>
                        <m:sub>
                          <m:r>
                            <a:rPr lang="en-US" altLang="zh-TW" b="0" i="1" smtClean="0">
                              <a:latin typeface="Cambria Math" panose="02040503050406030204" pitchFamily="18" charset="0"/>
                              <a:ea typeface="Cambria Math" panose="02040503050406030204" pitchFamily="18" charset="0"/>
                            </a:rPr>
                            <m:t>𝑧</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𝑥</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𝑏</m:t>
                          </m:r>
                        </m:e>
                        <m:sub>
                          <m:r>
                            <a:rPr lang="en-US" altLang="zh-TW" b="0" i="1" smtClean="0">
                              <a:latin typeface="Cambria Math" panose="02040503050406030204" pitchFamily="18" charset="0"/>
                              <a:ea typeface="Cambria Math" panose="02040503050406030204" pitchFamily="18" charset="0"/>
                            </a:rPr>
                            <m:t>𝑦</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𝑎</m:t>
                          </m:r>
                        </m:e>
                        <m:sub>
                          <m:r>
                            <a:rPr lang="en-US" altLang="zh-TW" b="0" i="1" smtClean="0">
                              <a:latin typeface="Cambria Math" panose="02040503050406030204" pitchFamily="18" charset="0"/>
                              <a:ea typeface="Cambria Math" panose="02040503050406030204" pitchFamily="18" charset="0"/>
                            </a:rPr>
                            <m:t>𝑦</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𝑏</m:t>
                          </m:r>
                        </m:e>
                        <m:sub>
                          <m:r>
                            <a:rPr lang="en-US" altLang="zh-TW" b="0" i="1" smtClean="0">
                              <a:latin typeface="Cambria Math" panose="02040503050406030204" pitchFamily="18" charset="0"/>
                              <a:ea typeface="Cambria Math" panose="02040503050406030204" pitchFamily="18" charset="0"/>
                            </a:rPr>
                            <m:t>𝑥</m:t>
                          </m:r>
                        </m:sub>
                      </m:sSub>
                    </m:oMath>
                  </m:oMathPara>
                </a14:m>
                <a:endParaRPr lang="zh-TW" altLang="en-US" i="1" dirty="0"/>
              </a:p>
            </p:txBody>
          </p:sp>
        </mc:Choice>
        <mc:Fallback xmlns="">
          <p:sp>
            <p:nvSpPr>
              <p:cNvPr id="12" name="矩形 11">
                <a:extLst>
                  <a:ext uri="{FF2B5EF4-FFF2-40B4-BE49-F238E27FC236}">
                    <a16:creationId xmlns:a16="http://schemas.microsoft.com/office/drawing/2014/main" id="{DE47877B-9E11-DF48-A809-588EDC626183}"/>
                  </a:ext>
                </a:extLst>
              </p:cNvPr>
              <p:cNvSpPr>
                <a:spLocks noRot="1" noChangeAspect="1" noMove="1" noResize="1" noEditPoints="1" noAdjustHandles="1" noChangeArrowheads="1" noChangeShapeType="1" noTextEdit="1"/>
              </p:cNvSpPr>
              <p:nvPr/>
            </p:nvSpPr>
            <p:spPr>
              <a:xfrm>
                <a:off x="1146989" y="5233713"/>
                <a:ext cx="2044159" cy="391261"/>
              </a:xfrm>
              <a:prstGeom prst="rect">
                <a:avLst/>
              </a:prstGeom>
              <a:blipFill>
                <a:blip r:embed="rId7"/>
                <a:stretch>
                  <a:fillRect b="-3125"/>
                </a:stretch>
              </a:blipFill>
            </p:spPr>
            <p:txBody>
              <a:bodyPr/>
              <a:lstStyle/>
              <a:p>
                <a:r>
                  <a:rPr lang="zh-TW" altLang="en-US">
                    <a:noFill/>
                  </a:rPr>
                  <a:t> </a:t>
                </a:r>
              </a:p>
            </p:txBody>
          </p:sp>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9" descr="F11_10"/>
          <p:cNvPicPr>
            <a:picLocks noChangeAspect="1" noChangeArrowheads="1"/>
          </p:cNvPicPr>
          <p:nvPr/>
        </p:nvPicPr>
        <p:blipFill>
          <a:blip r:embed="rId2">
            <a:extLst>
              <a:ext uri="{28A0092B-C50C-407E-A947-70E740481C1C}">
                <a14:useLocalDpi xmlns:a14="http://schemas.microsoft.com/office/drawing/2010/main" val="0"/>
              </a:ext>
            </a:extLst>
          </a:blip>
          <a:srcRect r="32286" b="29768"/>
          <a:stretch>
            <a:fillRect/>
          </a:stretch>
        </p:blipFill>
        <p:spPr bwMode="auto">
          <a:xfrm>
            <a:off x="1475656" y="1484784"/>
            <a:ext cx="5806826"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B1468467-40D2-7C4C-A6BD-1D5E54682E79}"/>
                  </a:ext>
                </a:extLst>
              </p:cNvPr>
              <p:cNvSpPr/>
              <p:nvPr/>
            </p:nvSpPr>
            <p:spPr>
              <a:xfrm>
                <a:off x="3706760" y="856709"/>
                <a:ext cx="1226424" cy="40293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smtClean="0">
                              <a:latin typeface="Cambria Math" panose="02040503050406030204" pitchFamily="18" charset="0"/>
                              <a:ea typeface="Cambria Math" panose="02040503050406030204" pitchFamily="18" charset="0"/>
                            </a:rPr>
                            <m:t>𝜏</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𝑟</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𝐹</m:t>
                          </m:r>
                        </m:e>
                      </m:acc>
                    </m:oMath>
                  </m:oMathPara>
                </a14:m>
                <a:endParaRPr lang="zh-TW" altLang="en-US" i="1" dirty="0"/>
              </a:p>
            </p:txBody>
          </p:sp>
        </mc:Choice>
        <mc:Fallback xmlns="">
          <p:sp>
            <p:nvSpPr>
              <p:cNvPr id="15" name="矩形 14">
                <a:extLst>
                  <a:ext uri="{FF2B5EF4-FFF2-40B4-BE49-F238E27FC236}">
                    <a16:creationId xmlns:a16="http://schemas.microsoft.com/office/drawing/2014/main" id="{B1468467-40D2-7C4C-A6BD-1D5E54682E79}"/>
                  </a:ext>
                </a:extLst>
              </p:cNvPr>
              <p:cNvSpPr>
                <a:spLocks noRot="1" noChangeAspect="1" noMove="1" noResize="1" noEditPoints="1" noAdjustHandles="1" noChangeArrowheads="1" noChangeShapeType="1" noTextEdit="1"/>
              </p:cNvSpPr>
              <p:nvPr/>
            </p:nvSpPr>
            <p:spPr>
              <a:xfrm>
                <a:off x="3706760" y="856709"/>
                <a:ext cx="1226424" cy="402931"/>
              </a:xfrm>
              <a:prstGeom prst="rect">
                <a:avLst/>
              </a:prstGeom>
              <a:blipFill>
                <a:blip r:embed="rId3"/>
                <a:stretch>
                  <a:fillRect t="-909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D7C4CD9D-6594-424D-8552-CF69F1A74244}"/>
                  </a:ext>
                </a:extLst>
              </p:cNvPr>
              <p:cNvSpPr txBox="1"/>
              <p:nvPr/>
            </p:nvSpPr>
            <p:spPr>
              <a:xfrm>
                <a:off x="1475656" y="3942176"/>
                <a:ext cx="5614866" cy="402931"/>
              </a:xfrm>
              <a:prstGeom prst="rect">
                <a:avLst/>
              </a:prstGeom>
              <a:noFill/>
            </p:spPr>
            <p:txBody>
              <a:bodyPr wrap="square" rtlCol="0">
                <a:spAutoFit/>
              </a:bodyPr>
              <a:lstStyle/>
              <a:p>
                <a:r>
                  <a:rPr lang="zh-CN" altLang="en-US" dirty="0"/>
                  <a:t>力矩</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𝜏</m:t>
                        </m:r>
                      </m:e>
                    </m:acc>
                  </m:oMath>
                </a14:m>
                <a:r>
                  <a:rPr lang="zh-CN" altLang="en-US" dirty="0"/>
                  <a:t>的方向垂直於力</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𝐹</m:t>
                        </m:r>
                      </m:e>
                    </m:acc>
                  </m:oMath>
                </a14:m>
                <a:r>
                  <a:rPr lang="zh-CN" altLang="en-US" dirty="0"/>
                  <a:t>及力臂</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𝑟</m:t>
                        </m:r>
                      </m:e>
                    </m:acc>
                  </m:oMath>
                </a14:m>
                <a:r>
                  <a:rPr lang="zh-CN" altLang="en-US" dirty="0"/>
                  <a:t>，</a:t>
                </a:r>
                <a:endParaRPr kumimoji="1" lang="zh-TW" altLang="en-US" dirty="0"/>
              </a:p>
            </p:txBody>
          </p:sp>
        </mc:Choice>
        <mc:Fallback xmlns="">
          <p:sp>
            <p:nvSpPr>
              <p:cNvPr id="4" name="文字方塊 3">
                <a:extLst>
                  <a:ext uri="{FF2B5EF4-FFF2-40B4-BE49-F238E27FC236}">
                    <a16:creationId xmlns:a16="http://schemas.microsoft.com/office/drawing/2014/main" id="{D7C4CD9D-6594-424D-8552-CF69F1A74244}"/>
                  </a:ext>
                </a:extLst>
              </p:cNvPr>
              <p:cNvSpPr txBox="1">
                <a:spLocks noRot="1" noChangeAspect="1" noMove="1" noResize="1" noEditPoints="1" noAdjustHandles="1" noChangeArrowheads="1" noChangeShapeType="1" noTextEdit="1"/>
              </p:cNvSpPr>
              <p:nvPr/>
            </p:nvSpPr>
            <p:spPr>
              <a:xfrm>
                <a:off x="1475656" y="3942176"/>
                <a:ext cx="5614866" cy="402931"/>
              </a:xfrm>
              <a:prstGeom prst="rect">
                <a:avLst/>
              </a:prstGeom>
              <a:blipFill>
                <a:blip r:embed="rId4"/>
                <a:stretch>
                  <a:fillRect l="-677" t="-9091" b="-2121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F7E4E469-ED94-1048-BBF1-98E8C9DF4078}"/>
                  </a:ext>
                </a:extLst>
              </p:cNvPr>
              <p:cNvSpPr txBox="1"/>
              <p:nvPr/>
            </p:nvSpPr>
            <p:spPr>
              <a:xfrm>
                <a:off x="1475656" y="4350443"/>
                <a:ext cx="5614866" cy="402931"/>
              </a:xfrm>
              <a:prstGeom prst="rect">
                <a:avLst/>
              </a:prstGeom>
              <a:noFill/>
            </p:spPr>
            <p:txBody>
              <a:bodyPr wrap="square" rtlCol="0">
                <a:spAutoFit/>
              </a:bodyPr>
              <a:lstStyle/>
              <a:p>
                <a:r>
                  <a:rPr lang="zh-CN" altLang="en-US" dirty="0"/>
                  <a:t>直覺上，力矩</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𝜏</m:t>
                        </m:r>
                      </m:e>
                    </m:acc>
                  </m:oMath>
                </a14:m>
                <a:r>
                  <a:rPr lang="zh-CN" altLang="en-US" dirty="0"/>
                  <a:t>是垂直於力</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𝐹</m:t>
                        </m:r>
                      </m:e>
                    </m:acc>
                  </m:oMath>
                </a14:m>
                <a:r>
                  <a:rPr kumimoji="1" lang="zh-TW" altLang="en-US" dirty="0"/>
                  <a:t>推動粒子旋轉的平面。</a:t>
                </a:r>
              </a:p>
            </p:txBody>
          </p:sp>
        </mc:Choice>
        <mc:Fallback xmlns="">
          <p:sp>
            <p:nvSpPr>
              <p:cNvPr id="17" name="文字方塊 16">
                <a:extLst>
                  <a:ext uri="{FF2B5EF4-FFF2-40B4-BE49-F238E27FC236}">
                    <a16:creationId xmlns:a16="http://schemas.microsoft.com/office/drawing/2014/main" id="{F7E4E469-ED94-1048-BBF1-98E8C9DF4078}"/>
                  </a:ext>
                </a:extLst>
              </p:cNvPr>
              <p:cNvSpPr txBox="1">
                <a:spLocks noRot="1" noChangeAspect="1" noMove="1" noResize="1" noEditPoints="1" noAdjustHandles="1" noChangeArrowheads="1" noChangeShapeType="1" noTextEdit="1"/>
              </p:cNvSpPr>
              <p:nvPr/>
            </p:nvSpPr>
            <p:spPr>
              <a:xfrm>
                <a:off x="1475656" y="4350443"/>
                <a:ext cx="5614866" cy="402931"/>
              </a:xfrm>
              <a:prstGeom prst="rect">
                <a:avLst/>
              </a:prstGeom>
              <a:blipFill>
                <a:blip r:embed="rId5"/>
                <a:stretch>
                  <a:fillRect l="-677" t="-12500" b="-21875"/>
                </a:stretch>
              </a:blipFill>
            </p:spPr>
            <p:txBody>
              <a:bodyPr/>
              <a:lstStyle/>
              <a:p>
                <a:r>
                  <a:rPr lang="zh-TW" altLang="en-US">
                    <a:noFill/>
                  </a:rPr>
                  <a:t> </a:t>
                </a:r>
              </a:p>
            </p:txBody>
          </p:sp>
        </mc:Fallback>
      </mc:AlternateContent>
      <p:sp>
        <p:nvSpPr>
          <p:cNvPr id="7" name="文字方塊 6">
            <a:extLst>
              <a:ext uri="{FF2B5EF4-FFF2-40B4-BE49-F238E27FC236}">
                <a16:creationId xmlns:a16="http://schemas.microsoft.com/office/drawing/2014/main" id="{1F68BC80-B50C-6445-A69B-CB406EF27BDB}"/>
              </a:ext>
            </a:extLst>
          </p:cNvPr>
          <p:cNvSpPr txBox="1"/>
          <p:nvPr/>
        </p:nvSpPr>
        <p:spPr>
          <a:xfrm>
            <a:off x="1455807" y="5596482"/>
            <a:ext cx="5650624" cy="369332"/>
          </a:xfrm>
          <a:prstGeom prst="rect">
            <a:avLst/>
          </a:prstGeom>
          <a:noFill/>
        </p:spPr>
        <p:txBody>
          <a:bodyPr wrap="square" rtlCol="0">
            <a:spAutoFit/>
          </a:bodyPr>
          <a:lstStyle/>
          <a:p>
            <a:r>
              <a:rPr lang="zh-CN" altLang="en-US" dirty="0">
                <a:solidFill>
                  <a:srgbClr val="FF0000"/>
                </a:solidFill>
              </a:rPr>
              <a:t>但這個來自固定軸旋轉的直覺不一定正確！</a:t>
            </a:r>
            <a:endParaRPr kumimoji="1" lang="zh-TW" altLang="en-US" dirty="0">
              <a:solidFill>
                <a:srgbClr val="FF0000"/>
              </a:solidFill>
            </a:endParaRPr>
          </a:p>
        </p:txBody>
      </p: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19BD1C53-82C0-7C45-8E42-0E3EA2B783F5}"/>
                  </a:ext>
                </a:extLst>
              </p:cNvPr>
              <p:cNvSpPr txBox="1"/>
              <p:nvPr/>
            </p:nvSpPr>
            <p:spPr>
              <a:xfrm>
                <a:off x="1475656" y="4780618"/>
                <a:ext cx="5614866" cy="369332"/>
              </a:xfrm>
              <a:prstGeom prst="rect">
                <a:avLst/>
              </a:prstGeom>
              <a:noFill/>
            </p:spPr>
            <p:txBody>
              <a:bodyPr wrap="square" rtlCol="0">
                <a:spAutoFit/>
              </a:bodyPr>
              <a:lstStyle/>
              <a:p>
                <a:r>
                  <a:rPr lang="zh-CN" altLang="en-US" dirty="0"/>
                  <a:t>或說力矩</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𝜏</m:t>
                        </m:r>
                      </m:e>
                    </m:acc>
                  </m:oMath>
                </a14:m>
                <a:r>
                  <a:rPr lang="zh-CN" altLang="en-US" dirty="0"/>
                  <a:t>使</a:t>
                </a:r>
                <a:r>
                  <a:rPr lang="zh-TW" altLang="en-US" dirty="0"/>
                  <a:t>粒子繞著</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𝜏</m:t>
                        </m:r>
                      </m:e>
                    </m:acc>
                  </m:oMath>
                </a14:m>
                <a:r>
                  <a:rPr lang="zh-TW" altLang="en-US" dirty="0"/>
                  <a:t>旋轉</a:t>
                </a:r>
                <a:r>
                  <a:rPr kumimoji="1" lang="zh-TW" altLang="en-US" dirty="0"/>
                  <a:t>。</a:t>
                </a:r>
              </a:p>
            </p:txBody>
          </p:sp>
        </mc:Choice>
        <mc:Fallback xmlns="">
          <p:sp>
            <p:nvSpPr>
              <p:cNvPr id="18" name="文字方塊 17">
                <a:extLst>
                  <a:ext uri="{FF2B5EF4-FFF2-40B4-BE49-F238E27FC236}">
                    <a16:creationId xmlns:a16="http://schemas.microsoft.com/office/drawing/2014/main" id="{19BD1C53-82C0-7C45-8E42-0E3EA2B783F5}"/>
                  </a:ext>
                </a:extLst>
              </p:cNvPr>
              <p:cNvSpPr txBox="1">
                <a:spLocks noRot="1" noChangeAspect="1" noMove="1" noResize="1" noEditPoints="1" noAdjustHandles="1" noChangeArrowheads="1" noChangeShapeType="1" noTextEdit="1"/>
              </p:cNvSpPr>
              <p:nvPr/>
            </p:nvSpPr>
            <p:spPr>
              <a:xfrm>
                <a:off x="1475656" y="4780618"/>
                <a:ext cx="5614866" cy="369332"/>
              </a:xfrm>
              <a:prstGeom prst="rect">
                <a:avLst/>
              </a:prstGeom>
              <a:blipFill>
                <a:blip r:embed="rId6"/>
                <a:stretch>
                  <a:fillRect l="-677" t="-9677" b="-19355"/>
                </a:stretch>
              </a:blipFill>
            </p:spPr>
            <p:txBody>
              <a:bodyPr/>
              <a:lstStyle/>
              <a:p>
                <a:r>
                  <a:rPr lang="zh-TW" altLang="en-US">
                    <a:noFill/>
                  </a:rPr>
                  <a:t> </a:t>
                </a:r>
              </a:p>
            </p:txBody>
          </p:sp>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9" descr="F11_10">
            <a:extLst>
              <a:ext uri="{FF2B5EF4-FFF2-40B4-BE49-F238E27FC236}">
                <a16:creationId xmlns:a16="http://schemas.microsoft.com/office/drawing/2014/main" id="{AADD2565-8B17-F440-AEF6-0FA697BB5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71" r="32286" b="29768"/>
          <a:stretch/>
        </p:blipFill>
        <p:spPr bwMode="auto">
          <a:xfrm>
            <a:off x="3184224" y="917936"/>
            <a:ext cx="2919234"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a:extLst>
              <a:ext uri="{FF2B5EF4-FFF2-40B4-BE49-F238E27FC236}">
                <a16:creationId xmlns:a16="http://schemas.microsoft.com/office/drawing/2014/main" id="{E53E19DE-2B16-C34B-9E40-6C8DB8FF39A6}"/>
              </a:ext>
            </a:extLst>
          </p:cNvPr>
          <p:cNvSpPr/>
          <p:nvPr/>
        </p:nvSpPr>
        <p:spPr>
          <a:xfrm>
            <a:off x="2627784" y="3100324"/>
            <a:ext cx="3556646" cy="1057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2056" name="Picture 9" descr="F11_10"/>
          <p:cNvPicPr>
            <a:picLocks noChangeAspect="1" noChangeArrowheads="1"/>
          </p:cNvPicPr>
          <p:nvPr/>
        </p:nvPicPr>
        <p:blipFill rotWithShape="1">
          <a:blip r:embed="rId2">
            <a:extLst>
              <a:ext uri="{28A0092B-C50C-407E-A947-70E740481C1C}">
                <a14:useLocalDpi xmlns:a14="http://schemas.microsoft.com/office/drawing/2010/main" val="0"/>
              </a:ext>
            </a:extLst>
          </a:blip>
          <a:srcRect l="32802" r="32286" b="29768"/>
          <a:stretch/>
        </p:blipFill>
        <p:spPr bwMode="auto">
          <a:xfrm>
            <a:off x="3262035" y="879338"/>
            <a:ext cx="2919235"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11"/>
          <p:cNvSpPr txBox="1"/>
          <p:nvPr/>
        </p:nvSpPr>
        <p:spPr>
          <a:xfrm>
            <a:off x="1799872" y="4305481"/>
            <a:ext cx="6264696" cy="369332"/>
          </a:xfrm>
          <a:prstGeom prst="rect">
            <a:avLst/>
          </a:prstGeom>
          <a:noFill/>
        </p:spPr>
        <p:txBody>
          <a:bodyPr wrap="square" rtlCol="0">
            <a:spAutoFit/>
          </a:bodyPr>
          <a:lstStyle/>
          <a:p>
            <a:r>
              <a:rPr lang="zh-TW" altLang="en-US" dirty="0"/>
              <a:t>注意：現在沒有固定旋轉軸，</a:t>
            </a:r>
          </a:p>
        </p:txBody>
      </p:sp>
      <p:sp>
        <p:nvSpPr>
          <p:cNvPr id="2" name="文字方塊 1"/>
          <p:cNvSpPr txBox="1"/>
          <p:nvPr/>
        </p:nvSpPr>
        <p:spPr>
          <a:xfrm>
            <a:off x="1792273" y="5141881"/>
            <a:ext cx="5205594" cy="369332"/>
          </a:xfrm>
          <a:prstGeom prst="rect">
            <a:avLst/>
          </a:prstGeom>
          <a:noFill/>
        </p:spPr>
        <p:txBody>
          <a:bodyPr wrap="square" rtlCol="0">
            <a:spAutoFit/>
          </a:bodyPr>
          <a:lstStyle/>
          <a:p>
            <a:r>
              <a:rPr lang="zh-TW" altLang="en-US" dirty="0"/>
              <a:t>不同於原來定義中施力點與固定軸的垂直距離。</a:t>
            </a: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B1468467-40D2-7C4C-A6BD-1D5E54682E79}"/>
                  </a:ext>
                </a:extLst>
              </p:cNvPr>
              <p:cNvSpPr/>
              <p:nvPr/>
            </p:nvSpPr>
            <p:spPr>
              <a:xfrm>
                <a:off x="3635896" y="392308"/>
                <a:ext cx="1226424" cy="40293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smtClean="0">
                              <a:latin typeface="Cambria Math" panose="02040503050406030204" pitchFamily="18" charset="0"/>
                              <a:ea typeface="Cambria Math" panose="02040503050406030204" pitchFamily="18" charset="0"/>
                            </a:rPr>
                            <m:t>𝜏</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𝑟</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𝐹</m:t>
                          </m:r>
                        </m:e>
                      </m:acc>
                    </m:oMath>
                  </m:oMathPara>
                </a14:m>
                <a:endParaRPr lang="zh-TW" altLang="en-US" i="1" dirty="0"/>
              </a:p>
            </p:txBody>
          </p:sp>
        </mc:Choice>
        <mc:Fallback xmlns="">
          <p:sp>
            <p:nvSpPr>
              <p:cNvPr id="15" name="矩形 14">
                <a:extLst>
                  <a:ext uri="{FF2B5EF4-FFF2-40B4-BE49-F238E27FC236}">
                    <a16:creationId xmlns:a16="http://schemas.microsoft.com/office/drawing/2014/main" id="{B1468467-40D2-7C4C-A6BD-1D5E54682E79}"/>
                  </a:ext>
                </a:extLst>
              </p:cNvPr>
              <p:cNvSpPr>
                <a:spLocks noRot="1" noChangeAspect="1" noMove="1" noResize="1" noEditPoints="1" noAdjustHandles="1" noChangeArrowheads="1" noChangeShapeType="1" noTextEdit="1"/>
              </p:cNvSpPr>
              <p:nvPr/>
            </p:nvSpPr>
            <p:spPr>
              <a:xfrm>
                <a:off x="3635896" y="392308"/>
                <a:ext cx="1226424" cy="402931"/>
              </a:xfrm>
              <a:prstGeom prst="rect">
                <a:avLst/>
              </a:prstGeom>
              <a:blipFill>
                <a:blip r:embed="rId3"/>
                <a:stretch>
                  <a:fillRect t="-1212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52BD5835-8645-8A40-AEA2-8B54686BF318}"/>
                  </a:ext>
                </a:extLst>
              </p:cNvPr>
              <p:cNvSpPr/>
              <p:nvPr/>
            </p:nvSpPr>
            <p:spPr>
              <a:xfrm>
                <a:off x="1835696" y="4713413"/>
                <a:ext cx="5076518" cy="369332"/>
              </a:xfrm>
              <a:prstGeom prst="rect">
                <a:avLst/>
              </a:prstGeom>
            </p:spPr>
            <p:txBody>
              <a:bodyPr wrap="none">
                <a:spAutoFit/>
              </a:bodyPr>
              <a:lstStyle/>
              <a:p>
                <a14:m>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rPr>
                          <m:t>𝑟</m:t>
                        </m:r>
                      </m:e>
                    </m:acc>
                  </m:oMath>
                </a14:m>
                <a:r>
                  <a:rPr lang="zh-TW" altLang="en-US" dirty="0"/>
                  <a:t>是由原點</a:t>
                </a:r>
                <a14:m>
                  <m:oMath xmlns:m="http://schemas.openxmlformats.org/officeDocument/2006/math">
                    <m:r>
                      <a:rPr lang="en-US" altLang="zh-TW" b="0" i="1" smtClean="0">
                        <a:latin typeface="Cambria Math" panose="02040503050406030204" pitchFamily="18" charset="0"/>
                      </a:rPr>
                      <m:t>𝑂</m:t>
                    </m:r>
                  </m:oMath>
                </a14:m>
                <a:r>
                  <a:rPr lang="zh-TW" altLang="en-US" dirty="0"/>
                  <a:t>指向粒子也就是施力點的位置向量！</a:t>
                </a:r>
              </a:p>
            </p:txBody>
          </p:sp>
        </mc:Choice>
        <mc:Fallback xmlns="">
          <p:sp>
            <p:nvSpPr>
              <p:cNvPr id="6" name="矩形 5">
                <a:extLst>
                  <a:ext uri="{FF2B5EF4-FFF2-40B4-BE49-F238E27FC236}">
                    <a16:creationId xmlns:a16="http://schemas.microsoft.com/office/drawing/2014/main" id="{52BD5835-8645-8A40-AEA2-8B54686BF318}"/>
                  </a:ext>
                </a:extLst>
              </p:cNvPr>
              <p:cNvSpPr>
                <a:spLocks noRot="1" noChangeAspect="1" noMove="1" noResize="1" noEditPoints="1" noAdjustHandles="1" noChangeArrowheads="1" noChangeShapeType="1" noTextEdit="1"/>
              </p:cNvSpPr>
              <p:nvPr/>
            </p:nvSpPr>
            <p:spPr>
              <a:xfrm>
                <a:off x="1835696" y="4713413"/>
                <a:ext cx="5076518" cy="369332"/>
              </a:xfrm>
              <a:prstGeom prst="rect">
                <a:avLst/>
              </a:prstGeom>
              <a:blipFill>
                <a:blip r:embed="rId4"/>
                <a:stretch>
                  <a:fillRect t="-10000" b="-2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DD90181A-48C8-884C-A4A0-A8E5F117B520}"/>
                  </a:ext>
                </a:extLst>
              </p:cNvPr>
              <p:cNvSpPr/>
              <p:nvPr/>
            </p:nvSpPr>
            <p:spPr>
              <a:xfrm>
                <a:off x="1804713" y="5641132"/>
                <a:ext cx="5954621" cy="369332"/>
              </a:xfrm>
              <a:prstGeom prst="rect">
                <a:avLst/>
              </a:prstGeom>
            </p:spPr>
            <p:txBody>
              <a:bodyPr wrap="square">
                <a:spAutoFit/>
              </a:bodyPr>
              <a:lstStyle/>
              <a:p>
                <a:r>
                  <a:rPr lang="zh-TW" altLang="en-US" dirty="0"/>
                  <a:t>選擇不同的原點，</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𝑟</m:t>
                        </m:r>
                      </m:e>
                    </m:acc>
                  </m:oMath>
                </a14:m>
                <a:r>
                  <a:rPr lang="zh-TW" altLang="en-US" dirty="0"/>
                  <a:t>不同，力矩也就不同！</a:t>
                </a:r>
              </a:p>
            </p:txBody>
          </p:sp>
        </mc:Choice>
        <mc:Fallback xmlns="">
          <p:sp>
            <p:nvSpPr>
              <p:cNvPr id="33" name="矩形 32">
                <a:extLst>
                  <a:ext uri="{FF2B5EF4-FFF2-40B4-BE49-F238E27FC236}">
                    <a16:creationId xmlns:a16="http://schemas.microsoft.com/office/drawing/2014/main" id="{DD90181A-48C8-884C-A4A0-A8E5F117B520}"/>
                  </a:ext>
                </a:extLst>
              </p:cNvPr>
              <p:cNvSpPr>
                <a:spLocks noRot="1" noChangeAspect="1" noMove="1" noResize="1" noEditPoints="1" noAdjustHandles="1" noChangeArrowheads="1" noChangeShapeType="1" noTextEdit="1"/>
              </p:cNvSpPr>
              <p:nvPr/>
            </p:nvSpPr>
            <p:spPr>
              <a:xfrm>
                <a:off x="1804713" y="5641132"/>
                <a:ext cx="5954621" cy="369332"/>
              </a:xfrm>
              <a:prstGeom prst="rect">
                <a:avLst/>
              </a:prstGeom>
              <a:blipFill>
                <a:blip r:embed="rId9"/>
                <a:stretch>
                  <a:fillRect l="-638" t="-13793" b="-24138"/>
                </a:stretch>
              </a:blipFill>
            </p:spPr>
            <p:txBody>
              <a:bodyPr/>
              <a:lstStyle/>
              <a:p>
                <a:r>
                  <a:rPr lang="zh-TW" altLang="en-US">
                    <a:noFill/>
                  </a:rPr>
                  <a:t> </a:t>
                </a:r>
              </a:p>
            </p:txBody>
          </p:sp>
        </mc:Fallback>
      </mc:AlternateContent>
      <p:sp>
        <p:nvSpPr>
          <p:cNvPr id="20" name="文字方塊 19">
            <a:extLst>
              <a:ext uri="{FF2B5EF4-FFF2-40B4-BE49-F238E27FC236}">
                <a16:creationId xmlns:a16="http://schemas.microsoft.com/office/drawing/2014/main" id="{59FCFDB9-5233-814F-841C-18EE8D661E97}"/>
              </a:ext>
            </a:extLst>
          </p:cNvPr>
          <p:cNvSpPr txBox="1"/>
          <p:nvPr/>
        </p:nvSpPr>
        <p:spPr>
          <a:xfrm>
            <a:off x="1804898" y="6098213"/>
            <a:ext cx="5534204" cy="369332"/>
          </a:xfrm>
          <a:prstGeom prst="rect">
            <a:avLst/>
          </a:prstGeom>
          <a:noFill/>
        </p:spPr>
        <p:txBody>
          <a:bodyPr wrap="square" rtlCol="0">
            <a:spAutoFit/>
          </a:bodyPr>
          <a:lstStyle/>
          <a:p>
            <a:r>
              <a:rPr kumimoji="1" lang="zh-TW" altLang="en-US" dirty="0"/>
              <a:t>可見這是一個比舊定義較普遍，又比較抽象的定義！</a:t>
            </a:r>
          </a:p>
        </p:txBody>
      </p:sp>
      <mc:AlternateContent xmlns:mc="http://schemas.openxmlformats.org/markup-compatibility/2006" xmlns:a14="http://schemas.microsoft.com/office/drawing/2010/main">
        <mc:Choice Requires="a14">
          <p:sp>
            <p:nvSpPr>
              <p:cNvPr id="21" name="矩形 8">
                <a:extLst>
                  <a:ext uri="{FF2B5EF4-FFF2-40B4-BE49-F238E27FC236}">
                    <a16:creationId xmlns:a16="http://schemas.microsoft.com/office/drawing/2014/main" id="{B4AAE052-7DF7-8B41-9736-823ECDC9C2E6}"/>
                  </a:ext>
                </a:extLst>
              </p:cNvPr>
              <p:cNvSpPr/>
              <p:nvPr/>
            </p:nvSpPr>
            <p:spPr>
              <a:xfrm>
                <a:off x="3607115" y="3661539"/>
                <a:ext cx="39626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400" i="1">
                          <a:latin typeface="Cambria Math" panose="02040503050406030204" pitchFamily="18" charset="0"/>
                        </a:rPr>
                        <m:t>𝑂</m:t>
                      </m:r>
                      <m:r>
                        <a:rPr lang="en-US" altLang="zh-TW" sz="1400" i="1" smtClean="0">
                          <a:latin typeface="Cambria Math" panose="02040503050406030204" pitchFamily="18" charset="0"/>
                        </a:rPr>
                        <m:t>’</m:t>
                      </m:r>
                    </m:oMath>
                  </m:oMathPara>
                </a14:m>
                <a:endParaRPr lang="zh-TW" altLang="en-US" sz="1400" dirty="0"/>
              </a:p>
            </p:txBody>
          </p:sp>
        </mc:Choice>
        <mc:Fallback xmlns="">
          <p:sp>
            <p:nvSpPr>
              <p:cNvPr id="21" name="矩形 8">
                <a:extLst>
                  <a:ext uri="{FF2B5EF4-FFF2-40B4-BE49-F238E27FC236}">
                    <a16:creationId xmlns:a16="http://schemas.microsoft.com/office/drawing/2014/main" id="{B4AAE052-7DF7-8B41-9736-823ECDC9C2E6}"/>
                  </a:ext>
                </a:extLst>
              </p:cNvPr>
              <p:cNvSpPr>
                <a:spLocks noRot="1" noChangeAspect="1" noMove="1" noResize="1" noEditPoints="1" noAdjustHandles="1" noChangeArrowheads="1" noChangeShapeType="1" noTextEdit="1"/>
              </p:cNvSpPr>
              <p:nvPr/>
            </p:nvSpPr>
            <p:spPr>
              <a:xfrm>
                <a:off x="3607115" y="3661539"/>
                <a:ext cx="396262" cy="307777"/>
              </a:xfrm>
              <a:prstGeom prst="rect">
                <a:avLst/>
              </a:prstGeom>
              <a:blipFill>
                <a:blip r:embed="rId10"/>
                <a:stretch>
                  <a:fillRect/>
                </a:stretch>
              </a:blipFill>
            </p:spPr>
            <p:txBody>
              <a:bodyPr/>
              <a:lstStyle/>
              <a:p>
                <a:r>
                  <a:rPr lang="en-TW">
                    <a:noFill/>
                  </a:rPr>
                  <a:t> </a:t>
                </a:r>
              </a:p>
            </p:txBody>
          </p:sp>
        </mc:Fallback>
      </mc:AlternateContent>
      <p:sp>
        <p:nvSpPr>
          <p:cNvPr id="22" name="橢圓 9">
            <a:extLst>
              <a:ext uri="{FF2B5EF4-FFF2-40B4-BE49-F238E27FC236}">
                <a16:creationId xmlns:a16="http://schemas.microsoft.com/office/drawing/2014/main" id="{2A7C461D-AC36-3846-BE4F-609AC2C43E1E}"/>
              </a:ext>
            </a:extLst>
          </p:cNvPr>
          <p:cNvSpPr/>
          <p:nvPr/>
        </p:nvSpPr>
        <p:spPr>
          <a:xfrm>
            <a:off x="3931377" y="3730165"/>
            <a:ext cx="72000" cy="7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3" name="直線箭頭接點 13">
            <a:extLst>
              <a:ext uri="{FF2B5EF4-FFF2-40B4-BE49-F238E27FC236}">
                <a16:creationId xmlns:a16="http://schemas.microsoft.com/office/drawing/2014/main" id="{9ADEE3FF-529D-C344-AACF-3FF3CAF0F725}"/>
              </a:ext>
            </a:extLst>
          </p:cNvPr>
          <p:cNvCxnSpPr>
            <a:cxnSpLocks/>
          </p:cNvCxnSpPr>
          <p:nvPr/>
        </p:nvCxnSpPr>
        <p:spPr>
          <a:xfrm flipV="1">
            <a:off x="3975760" y="2603627"/>
            <a:ext cx="792911" cy="111365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矩形 17">
                <a:extLst>
                  <a:ext uri="{FF2B5EF4-FFF2-40B4-BE49-F238E27FC236}">
                    <a16:creationId xmlns:a16="http://schemas.microsoft.com/office/drawing/2014/main" id="{7FAB0577-A44B-D248-9EB9-94AA754B81EA}"/>
                  </a:ext>
                </a:extLst>
              </p:cNvPr>
              <p:cNvSpPr/>
              <p:nvPr/>
            </p:nvSpPr>
            <p:spPr>
              <a:xfrm>
                <a:off x="4289234" y="3160454"/>
                <a:ext cx="363369"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400" i="1" smtClean="0">
                              <a:latin typeface="Cambria Math" panose="02040503050406030204" pitchFamily="18" charset="0"/>
                            </a:rPr>
                          </m:ctrlPr>
                        </m:accPr>
                        <m:e>
                          <m:r>
                            <a:rPr lang="en-US" altLang="zh-TW" sz="1400" b="0" i="1" smtClean="0">
                              <a:latin typeface="Cambria Math" panose="02040503050406030204" pitchFamily="18" charset="0"/>
                            </a:rPr>
                            <m:t>𝑟</m:t>
                          </m:r>
                        </m:e>
                      </m:acc>
                      <m:r>
                        <a:rPr lang="en-US" altLang="zh-TW" sz="1400" i="1" smtClean="0">
                          <a:latin typeface="Cambria Math" panose="02040503050406030204" pitchFamily="18" charset="0"/>
                        </a:rPr>
                        <m:t>’</m:t>
                      </m:r>
                    </m:oMath>
                  </m:oMathPara>
                </a14:m>
                <a:endParaRPr lang="zh-TW" altLang="en-US" sz="1400" dirty="0"/>
              </a:p>
            </p:txBody>
          </p:sp>
        </mc:Choice>
        <mc:Fallback xmlns="">
          <p:sp>
            <p:nvSpPr>
              <p:cNvPr id="24" name="矩形 17">
                <a:extLst>
                  <a:ext uri="{FF2B5EF4-FFF2-40B4-BE49-F238E27FC236}">
                    <a16:creationId xmlns:a16="http://schemas.microsoft.com/office/drawing/2014/main" id="{7FAB0577-A44B-D248-9EB9-94AA754B81EA}"/>
                  </a:ext>
                </a:extLst>
              </p:cNvPr>
              <p:cNvSpPr>
                <a:spLocks noRot="1" noChangeAspect="1" noMove="1" noResize="1" noEditPoints="1" noAdjustHandles="1" noChangeArrowheads="1" noChangeShapeType="1" noTextEdit="1"/>
              </p:cNvSpPr>
              <p:nvPr/>
            </p:nvSpPr>
            <p:spPr>
              <a:xfrm>
                <a:off x="4289234" y="3160454"/>
                <a:ext cx="363369" cy="307777"/>
              </a:xfrm>
              <a:prstGeom prst="rect">
                <a:avLst/>
              </a:prstGeom>
              <a:blipFill>
                <a:blip r:embed="rId11"/>
                <a:stretch>
                  <a:fillRect/>
                </a:stretch>
              </a:blipFill>
            </p:spPr>
            <p:txBody>
              <a:bodyPr/>
              <a:lstStyle/>
              <a:p>
                <a:r>
                  <a:rPr lang="en-TW">
                    <a:noFill/>
                  </a:rPr>
                  <a:t> </a:t>
                </a:r>
              </a:p>
            </p:txBody>
          </p:sp>
        </mc:Fallback>
      </mc:AlternateContent>
      <p:cxnSp>
        <p:nvCxnSpPr>
          <p:cNvPr id="25" name="直線箭頭接點 18">
            <a:extLst>
              <a:ext uri="{FF2B5EF4-FFF2-40B4-BE49-F238E27FC236}">
                <a16:creationId xmlns:a16="http://schemas.microsoft.com/office/drawing/2014/main" id="{20EB0742-D619-AC40-9327-E11236F171EB}"/>
              </a:ext>
            </a:extLst>
          </p:cNvPr>
          <p:cNvCxnSpPr>
            <a:cxnSpLocks/>
          </p:cNvCxnSpPr>
          <p:nvPr/>
        </p:nvCxnSpPr>
        <p:spPr>
          <a:xfrm flipH="1" flipV="1">
            <a:off x="3535475" y="3168492"/>
            <a:ext cx="395902" cy="5552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箭頭接點 25">
            <a:extLst>
              <a:ext uri="{FF2B5EF4-FFF2-40B4-BE49-F238E27FC236}">
                <a16:creationId xmlns:a16="http://schemas.microsoft.com/office/drawing/2014/main" id="{6CA3F534-C509-B742-A835-778F741D050C}"/>
              </a:ext>
            </a:extLst>
          </p:cNvPr>
          <p:cNvCxnSpPr>
            <a:cxnSpLocks/>
          </p:cNvCxnSpPr>
          <p:nvPr/>
        </p:nvCxnSpPr>
        <p:spPr>
          <a:xfrm flipV="1">
            <a:off x="3955068" y="3538706"/>
            <a:ext cx="784527" cy="20814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矩形 27">
                <a:extLst>
                  <a:ext uri="{FF2B5EF4-FFF2-40B4-BE49-F238E27FC236}">
                    <a16:creationId xmlns:a16="http://schemas.microsoft.com/office/drawing/2014/main" id="{1ACA08AB-79A9-644D-AC0C-83BF9DADE8B8}"/>
                  </a:ext>
                </a:extLst>
              </p:cNvPr>
              <p:cNvSpPr/>
              <p:nvPr/>
            </p:nvSpPr>
            <p:spPr>
              <a:xfrm>
                <a:off x="4714236" y="3366850"/>
                <a:ext cx="350352" cy="3339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400" i="1" smtClean="0">
                              <a:latin typeface="Cambria Math" panose="02040503050406030204" pitchFamily="18" charset="0"/>
                            </a:rPr>
                          </m:ctrlPr>
                        </m:accPr>
                        <m:e>
                          <m:r>
                            <a:rPr lang="en-US" altLang="zh-TW" sz="1400" b="0" i="1" smtClean="0">
                              <a:latin typeface="Cambria Math" panose="02040503050406030204" pitchFamily="18" charset="0"/>
                            </a:rPr>
                            <m:t>𝐹</m:t>
                          </m:r>
                        </m:e>
                      </m:acc>
                    </m:oMath>
                  </m:oMathPara>
                </a14:m>
                <a:endParaRPr lang="zh-TW" altLang="en-US" sz="1400" dirty="0"/>
              </a:p>
            </p:txBody>
          </p:sp>
        </mc:Choice>
        <mc:Fallback xmlns="">
          <p:sp>
            <p:nvSpPr>
              <p:cNvPr id="34" name="矩形 27">
                <a:extLst>
                  <a:ext uri="{FF2B5EF4-FFF2-40B4-BE49-F238E27FC236}">
                    <a16:creationId xmlns:a16="http://schemas.microsoft.com/office/drawing/2014/main" id="{1ACA08AB-79A9-644D-AC0C-83BF9DADE8B8}"/>
                  </a:ext>
                </a:extLst>
              </p:cNvPr>
              <p:cNvSpPr>
                <a:spLocks noRot="1" noChangeAspect="1" noMove="1" noResize="1" noEditPoints="1" noAdjustHandles="1" noChangeArrowheads="1" noChangeShapeType="1" noTextEdit="1"/>
              </p:cNvSpPr>
              <p:nvPr/>
            </p:nvSpPr>
            <p:spPr>
              <a:xfrm>
                <a:off x="4714236" y="3366850"/>
                <a:ext cx="350352" cy="333938"/>
              </a:xfrm>
              <a:prstGeom prst="rect">
                <a:avLst/>
              </a:prstGeom>
              <a:blipFill>
                <a:blip r:embed="rId1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矩形 28">
                <a:extLst>
                  <a:ext uri="{FF2B5EF4-FFF2-40B4-BE49-F238E27FC236}">
                    <a16:creationId xmlns:a16="http://schemas.microsoft.com/office/drawing/2014/main" id="{26FD4D90-C6F9-6F43-8D7F-2FF0B0EFFCDF}"/>
                  </a:ext>
                </a:extLst>
              </p:cNvPr>
              <p:cNvSpPr/>
              <p:nvPr/>
            </p:nvSpPr>
            <p:spPr>
              <a:xfrm>
                <a:off x="2627784" y="3191012"/>
                <a:ext cx="967701" cy="3339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400" i="1" smtClean="0">
                              <a:latin typeface="Cambria Math" panose="02040503050406030204" pitchFamily="18" charset="0"/>
                            </a:rPr>
                          </m:ctrlPr>
                        </m:accPr>
                        <m:e>
                          <m:r>
                            <a:rPr lang="en-US" altLang="zh-TW" sz="1400" i="1" smtClean="0">
                              <a:latin typeface="Cambria Math" panose="02040503050406030204" pitchFamily="18" charset="0"/>
                              <a:ea typeface="Cambria Math" panose="02040503050406030204" pitchFamily="18" charset="0"/>
                            </a:rPr>
                            <m:t>𝜏</m:t>
                          </m:r>
                        </m:e>
                      </m:acc>
                      <m:r>
                        <a:rPr lang="en-US" altLang="zh-TW" sz="1400" i="1" smtClean="0">
                          <a:latin typeface="Cambria Math" panose="02040503050406030204" pitchFamily="18" charset="0"/>
                        </a:rPr>
                        <m:t>’</m:t>
                      </m:r>
                      <m:r>
                        <a:rPr lang="en-US" altLang="zh-TW" sz="1400" b="0" i="1" smtClean="0">
                          <a:latin typeface="Cambria Math" panose="02040503050406030204" pitchFamily="18" charset="0"/>
                        </a:rPr>
                        <m:t>=</m:t>
                      </m:r>
                      <m:acc>
                        <m:accPr>
                          <m:chr m:val="⃗"/>
                          <m:ctrlPr>
                            <a:rPr lang="en-US" altLang="zh-TW" sz="1400" i="1">
                              <a:latin typeface="Cambria Math" panose="02040503050406030204" pitchFamily="18" charset="0"/>
                            </a:rPr>
                          </m:ctrlPr>
                        </m:accPr>
                        <m:e>
                          <m:r>
                            <a:rPr lang="en-US" altLang="zh-TW" sz="1400" i="1">
                              <a:latin typeface="Cambria Math" panose="02040503050406030204" pitchFamily="18" charset="0"/>
                            </a:rPr>
                            <m:t>𝑟</m:t>
                          </m:r>
                        </m:e>
                      </m:acc>
                      <m:r>
                        <a:rPr lang="en-US" altLang="zh-TW" sz="1400" i="1">
                          <a:latin typeface="Cambria Math" panose="02040503050406030204" pitchFamily="18" charset="0"/>
                        </a:rPr>
                        <m:t>’</m:t>
                      </m:r>
                      <m:r>
                        <a:rPr lang="en-US" altLang="zh-TW" sz="1400" i="1" smtClean="0">
                          <a:latin typeface="Cambria Math" panose="02040503050406030204" pitchFamily="18" charset="0"/>
                          <a:ea typeface="Cambria Math" panose="02040503050406030204" pitchFamily="18" charset="0"/>
                        </a:rPr>
                        <m:t>×</m:t>
                      </m:r>
                      <m:acc>
                        <m:accPr>
                          <m:chr m:val="⃗"/>
                          <m:ctrlPr>
                            <a:rPr lang="en-US" altLang="zh-TW" sz="1400" i="1" smtClean="0">
                              <a:latin typeface="Cambria Math" panose="02040503050406030204" pitchFamily="18" charset="0"/>
                              <a:ea typeface="Cambria Math" panose="02040503050406030204" pitchFamily="18" charset="0"/>
                            </a:rPr>
                          </m:ctrlPr>
                        </m:accPr>
                        <m:e>
                          <m:r>
                            <a:rPr lang="en-US" altLang="zh-TW" sz="1400" b="0" i="1" smtClean="0">
                              <a:latin typeface="Cambria Math" panose="02040503050406030204" pitchFamily="18" charset="0"/>
                              <a:ea typeface="Cambria Math" panose="02040503050406030204" pitchFamily="18" charset="0"/>
                            </a:rPr>
                            <m:t>𝐹</m:t>
                          </m:r>
                        </m:e>
                      </m:acc>
                    </m:oMath>
                  </m:oMathPara>
                </a14:m>
                <a:endParaRPr lang="zh-TW" altLang="en-US" sz="1400" dirty="0"/>
              </a:p>
            </p:txBody>
          </p:sp>
        </mc:Choice>
        <mc:Fallback xmlns="">
          <p:sp>
            <p:nvSpPr>
              <p:cNvPr id="35" name="矩形 28">
                <a:extLst>
                  <a:ext uri="{FF2B5EF4-FFF2-40B4-BE49-F238E27FC236}">
                    <a16:creationId xmlns:a16="http://schemas.microsoft.com/office/drawing/2014/main" id="{26FD4D90-C6F9-6F43-8D7F-2FF0B0EFFCDF}"/>
                  </a:ext>
                </a:extLst>
              </p:cNvPr>
              <p:cNvSpPr>
                <a:spLocks noRot="1" noChangeAspect="1" noMove="1" noResize="1" noEditPoints="1" noAdjustHandles="1" noChangeArrowheads="1" noChangeShapeType="1" noTextEdit="1"/>
              </p:cNvSpPr>
              <p:nvPr/>
            </p:nvSpPr>
            <p:spPr>
              <a:xfrm>
                <a:off x="2627784" y="3191012"/>
                <a:ext cx="967701" cy="333938"/>
              </a:xfrm>
              <a:prstGeom prst="rect">
                <a:avLst/>
              </a:prstGeom>
              <a:blipFill>
                <a:blip r:embed="rId13"/>
                <a:stretch>
                  <a:fillRect t="-3704"/>
                </a:stretch>
              </a:blipFill>
            </p:spPr>
            <p:txBody>
              <a:bodyPr/>
              <a:lstStyle/>
              <a:p>
                <a:r>
                  <a:rPr lang="en-TW">
                    <a:noFill/>
                  </a:rPr>
                  <a:t> </a:t>
                </a:r>
              </a:p>
            </p:txBody>
          </p:sp>
        </mc:Fallback>
      </mc:AlternateContent>
      <p:cxnSp>
        <p:nvCxnSpPr>
          <p:cNvPr id="36" name="直線接點 7">
            <a:extLst>
              <a:ext uri="{FF2B5EF4-FFF2-40B4-BE49-F238E27FC236}">
                <a16:creationId xmlns:a16="http://schemas.microsoft.com/office/drawing/2014/main" id="{AD3053C9-41D3-224D-AB56-30813C697505}"/>
              </a:ext>
            </a:extLst>
          </p:cNvPr>
          <p:cNvCxnSpPr>
            <a:cxnSpLocks/>
          </p:cNvCxnSpPr>
          <p:nvPr/>
        </p:nvCxnSpPr>
        <p:spPr>
          <a:xfrm flipH="1">
            <a:off x="3958140" y="1965203"/>
            <a:ext cx="18412" cy="18722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矩形 26">
            <a:extLst>
              <a:ext uri="{FF2B5EF4-FFF2-40B4-BE49-F238E27FC236}">
                <a16:creationId xmlns:a16="http://schemas.microsoft.com/office/drawing/2014/main" id="{3DABBA3C-FF55-5B47-BA48-47A818E78313}"/>
              </a:ext>
            </a:extLst>
          </p:cNvPr>
          <p:cNvSpPr/>
          <p:nvPr/>
        </p:nvSpPr>
        <p:spPr>
          <a:xfrm>
            <a:off x="2623353" y="879338"/>
            <a:ext cx="597103" cy="22891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606628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圖片 1" descr="afg015.jpg"/>
          <p:cNvPicPr>
            <a:picLocks noChangeAspect="1"/>
          </p:cNvPicPr>
          <p:nvPr/>
        </p:nvPicPr>
        <p:blipFill>
          <a:blip r:embed="rId2">
            <a:extLst>
              <a:ext uri="{28A0092B-C50C-407E-A947-70E740481C1C}">
                <a14:useLocalDpi xmlns:a14="http://schemas.microsoft.com/office/drawing/2010/main" val="0"/>
              </a:ext>
            </a:extLst>
          </a:blip>
          <a:srcRect b="53726"/>
          <a:stretch>
            <a:fillRect/>
          </a:stretch>
        </p:blipFill>
        <p:spPr bwMode="auto">
          <a:xfrm>
            <a:off x="3203848" y="1412776"/>
            <a:ext cx="27987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3"/>
          <p:cNvSpPr txBox="1">
            <a:spLocks noChangeArrowheads="1"/>
          </p:cNvSpPr>
          <p:nvPr/>
        </p:nvSpPr>
        <p:spPr bwMode="auto">
          <a:xfrm>
            <a:off x="4000500" y="6021288"/>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分量法</a:t>
            </a:r>
          </a:p>
        </p:txBody>
      </p:sp>
      <p:sp>
        <p:nvSpPr>
          <p:cNvPr id="5" name="文字方塊 4"/>
          <p:cNvSpPr txBox="1">
            <a:spLocks noChangeArrowheads="1"/>
          </p:cNvSpPr>
          <p:nvPr/>
        </p:nvSpPr>
        <p:spPr bwMode="auto">
          <a:xfrm>
            <a:off x="3203847" y="4581128"/>
            <a:ext cx="46805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向量可以用它的分量表示！</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2A45122-6E83-E640-A21E-F3CCE0F40C9F}"/>
                  </a:ext>
                </a:extLst>
              </p:cNvPr>
              <p:cNvSpPr txBox="1"/>
              <p:nvPr/>
            </p:nvSpPr>
            <p:spPr bwMode="auto">
              <a:xfrm>
                <a:off x="3254486" y="5517232"/>
                <a:ext cx="2512804" cy="318677"/>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𝑦</m:t>
                          </m:r>
                        </m:sub>
                      </m:sSub>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𝑦</m:t>
                              </m:r>
                            </m:sub>
                          </m:sSub>
                        </m:e>
                      </m:d>
                    </m:oMath>
                  </m:oMathPara>
                </a14:m>
                <a:endParaRPr lang="en-TW"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E2A45122-6E83-E640-A21E-F3CCE0F40C9F}"/>
                  </a:ext>
                </a:extLst>
              </p:cNvPr>
              <p:cNvSpPr txBox="1">
                <a:spLocks noRot="1" noChangeAspect="1" noMove="1" noResize="1" noEditPoints="1" noAdjustHandles="1" noChangeArrowheads="1" noChangeShapeType="1" noTextEdit="1"/>
              </p:cNvSpPr>
              <p:nvPr/>
            </p:nvSpPr>
            <p:spPr bwMode="auto">
              <a:xfrm>
                <a:off x="3254486" y="5517232"/>
                <a:ext cx="2512804" cy="318677"/>
              </a:xfrm>
              <a:prstGeom prst="rect">
                <a:avLst/>
              </a:prstGeom>
              <a:blipFill>
                <a:blip r:embed="rId3"/>
                <a:stretch>
                  <a:fillRect l="-1005" t="-19231" b="-19231"/>
                </a:stretch>
              </a:blipFill>
              <a:ln w="9525">
                <a:noFill/>
                <a:miter lim="800000"/>
                <a:headEnd/>
                <a:tailEnd/>
              </a:ln>
            </p:spPr>
            <p:txBody>
              <a:bodyPr/>
              <a:lstStyle/>
              <a:p>
                <a:r>
                  <a:rPr lang="en-US">
                    <a:noFill/>
                  </a:rPr>
                  <a:t> </a:t>
                </a:r>
              </a:p>
            </p:txBody>
          </p:sp>
        </mc:Fallback>
      </mc:AlternateContent>
      <p:sp>
        <p:nvSpPr>
          <p:cNvPr id="3" name="文字方塊 4">
            <a:extLst>
              <a:ext uri="{FF2B5EF4-FFF2-40B4-BE49-F238E27FC236}">
                <a16:creationId xmlns:a16="http://schemas.microsoft.com/office/drawing/2014/main" id="{4E94B3B8-8E7C-F66F-66F3-A045902DC9F4}"/>
              </a:ext>
            </a:extLst>
          </p:cNvPr>
          <p:cNvSpPr txBox="1">
            <a:spLocks noChangeArrowheads="1"/>
          </p:cNvSpPr>
          <p:nvPr/>
        </p:nvSpPr>
        <p:spPr bwMode="auto">
          <a:xfrm>
            <a:off x="3203847" y="4962521"/>
            <a:ext cx="5472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把一向量投影在選取的座標軸上即是它的分量！</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13530" r="1942" b="-1"/>
          <a:stretch/>
        </p:blipFill>
        <p:spPr>
          <a:xfrm>
            <a:off x="923337" y="2018429"/>
            <a:ext cx="3816424" cy="3099747"/>
          </a:xfrm>
          <a:prstGeom prst="rect">
            <a:avLst/>
          </a:prstGeom>
        </p:spPr>
      </p:pic>
      <p:sp>
        <p:nvSpPr>
          <p:cNvPr id="3" name="文字方塊 2"/>
          <p:cNvSpPr txBox="1"/>
          <p:nvPr/>
        </p:nvSpPr>
        <p:spPr>
          <a:xfrm>
            <a:off x="800275" y="5301208"/>
            <a:ext cx="7959160" cy="369332"/>
          </a:xfrm>
          <a:prstGeom prst="rect">
            <a:avLst/>
          </a:prstGeom>
          <a:noFill/>
        </p:spPr>
        <p:txBody>
          <a:bodyPr wrap="square" rtlCol="0">
            <a:spAutoFit/>
          </a:bodyPr>
          <a:lstStyle/>
          <a:p>
            <a:r>
              <a:rPr lang="zh-TW" altLang="en-US" dirty="0"/>
              <a:t>但如果將此力矩定義運用於</a:t>
            </a:r>
            <a:r>
              <a:rPr lang="zh-TW" altLang="en-US" dirty="0">
                <a:solidFill>
                  <a:srgbClr val="FF0000"/>
                </a:solidFill>
              </a:rPr>
              <a:t>固定轉動軸的特例</a:t>
            </a:r>
            <a:r>
              <a:rPr lang="zh-TW" altLang="en-US" dirty="0"/>
              <a:t>，它會得到前面得到的結果嗎？</a:t>
            </a:r>
          </a:p>
        </p:txBody>
      </p:sp>
      <p:graphicFrame>
        <p:nvGraphicFramePr>
          <p:cNvPr id="11" name="物件 10"/>
          <p:cNvGraphicFramePr>
            <a:graphicFrameLocks noChangeAspect="1"/>
          </p:cNvGraphicFramePr>
          <p:nvPr/>
        </p:nvGraphicFramePr>
        <p:xfrm>
          <a:off x="2291488" y="2932970"/>
          <a:ext cx="153987" cy="215900"/>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11" name="物件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88" y="2932970"/>
                        <a:ext cx="153987" cy="215900"/>
                      </a:xfrm>
                      <a:prstGeom prst="rect">
                        <a:avLst/>
                      </a:prstGeom>
                      <a:solidFill>
                        <a:srgbClr val="FFCCCC"/>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21ABB492-6CA5-BA4B-ADED-FED307A2C817}"/>
                  </a:ext>
                </a:extLst>
              </p:cNvPr>
              <p:cNvSpPr/>
              <p:nvPr/>
            </p:nvSpPr>
            <p:spPr>
              <a:xfrm>
                <a:off x="2569681" y="1441199"/>
                <a:ext cx="1226424" cy="40293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smtClean="0">
                              <a:latin typeface="Cambria Math" panose="02040503050406030204" pitchFamily="18" charset="0"/>
                              <a:ea typeface="Cambria Math" panose="02040503050406030204" pitchFamily="18" charset="0"/>
                            </a:rPr>
                            <m:t>𝜏</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𝑟</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𝐹</m:t>
                          </m:r>
                        </m:e>
                      </m:acc>
                    </m:oMath>
                  </m:oMathPara>
                </a14:m>
                <a:endParaRPr lang="zh-TW" altLang="en-US" i="1" dirty="0"/>
              </a:p>
            </p:txBody>
          </p:sp>
        </mc:Choice>
        <mc:Fallback xmlns="">
          <p:sp>
            <p:nvSpPr>
              <p:cNvPr id="15" name="矩形 14">
                <a:extLst>
                  <a:ext uri="{FF2B5EF4-FFF2-40B4-BE49-F238E27FC236}">
                    <a16:creationId xmlns:a16="http://schemas.microsoft.com/office/drawing/2014/main" id="{21ABB492-6CA5-BA4B-ADED-FED307A2C817}"/>
                  </a:ext>
                </a:extLst>
              </p:cNvPr>
              <p:cNvSpPr>
                <a:spLocks noRot="1" noChangeAspect="1" noMove="1" noResize="1" noEditPoints="1" noAdjustHandles="1" noChangeArrowheads="1" noChangeShapeType="1" noTextEdit="1"/>
              </p:cNvSpPr>
              <p:nvPr/>
            </p:nvSpPr>
            <p:spPr>
              <a:xfrm>
                <a:off x="2569681" y="1441199"/>
                <a:ext cx="1226424" cy="402931"/>
              </a:xfrm>
              <a:prstGeom prst="rect">
                <a:avLst/>
              </a:prstGeom>
              <a:blipFill>
                <a:blip r:embed="rId6"/>
                <a:stretch>
                  <a:fillRect t="-909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87ABEE21-56BD-7D48-B7AA-64182BC68F20}"/>
                  </a:ext>
                </a:extLst>
              </p:cNvPr>
              <p:cNvSpPr/>
              <p:nvPr/>
            </p:nvSpPr>
            <p:spPr>
              <a:xfrm>
                <a:off x="3303035" y="3123760"/>
                <a:ext cx="493070" cy="246221"/>
              </a:xfrm>
              <a:prstGeom prst="rect">
                <a:avLst/>
              </a:prstGeom>
              <a:solidFill>
                <a:srgbClr val="FFE5DC"/>
              </a:solidFill>
            </p:spPr>
            <p:txBody>
              <a:bodyPr wrap="square" lIns="0" tIns="0" rIns="0" bIns="0">
                <a:spAutoFit/>
              </a:bodyPr>
              <a:lstStyle/>
              <a:p>
                <a14:m>
                  <m:oMath xmlns:m="http://schemas.openxmlformats.org/officeDocument/2006/math">
                    <m:sSub>
                      <m:sSubPr>
                        <m:ctrlPr>
                          <a:rPr lang="en-US" altLang="zh-TW" sz="1600" i="1" smtClean="0">
                            <a:latin typeface="Cambria Math" panose="02040503050406030204" pitchFamily="18" charset="0"/>
                          </a:rPr>
                        </m:ctrlPr>
                      </m:sSubPr>
                      <m:e>
                        <m:r>
                          <a:rPr lang="en-US" altLang="zh-TW" sz="1600" b="0" i="1" smtClean="0">
                            <a:latin typeface="Cambria Math"/>
                          </a:rPr>
                          <m:t>𝐹</m:t>
                        </m:r>
                      </m:e>
                      <m:sub>
                        <m:r>
                          <a:rPr lang="en-US" altLang="zh-TW" sz="1600" b="0" i="1" smtClean="0">
                            <a:latin typeface="Cambria Math"/>
                          </a:rPr>
                          <m:t>𝑇</m:t>
                        </m:r>
                      </m:sub>
                    </m:sSub>
                  </m:oMath>
                </a14:m>
                <a:r>
                  <a:rPr lang="zh-TW" altLang="en-US" sz="1600" dirty="0"/>
                  <a:t> </a:t>
                </a:r>
              </a:p>
            </p:txBody>
          </p:sp>
        </mc:Choice>
        <mc:Fallback xmlns="">
          <p:sp>
            <p:nvSpPr>
              <p:cNvPr id="17" name="矩形 16">
                <a:extLst>
                  <a:ext uri="{FF2B5EF4-FFF2-40B4-BE49-F238E27FC236}">
                    <a16:creationId xmlns:a16="http://schemas.microsoft.com/office/drawing/2014/main" id="{87ABEE21-56BD-7D48-B7AA-64182BC68F20}"/>
                  </a:ext>
                </a:extLst>
              </p:cNvPr>
              <p:cNvSpPr>
                <a:spLocks noRot="1" noChangeAspect="1" noMove="1" noResize="1" noEditPoints="1" noAdjustHandles="1" noChangeArrowheads="1" noChangeShapeType="1" noTextEdit="1"/>
              </p:cNvSpPr>
              <p:nvPr/>
            </p:nvSpPr>
            <p:spPr>
              <a:xfrm>
                <a:off x="3303035" y="3123760"/>
                <a:ext cx="493070" cy="246221"/>
              </a:xfrm>
              <a:prstGeom prst="rect">
                <a:avLst/>
              </a:prstGeom>
              <a:blipFill>
                <a:blip r:embed="rId7"/>
                <a:stretch>
                  <a:fillRect l="-12500" b="-20000"/>
                </a:stretch>
              </a:blipFill>
            </p:spPr>
            <p:txBody>
              <a:bodyPr/>
              <a:lstStyle/>
              <a:p>
                <a:r>
                  <a:rPr lang="zh-TW" altLang="en-US">
                    <a:noFill/>
                  </a:rPr>
                  <a:t> </a:t>
                </a:r>
              </a:p>
            </p:txBody>
          </p:sp>
        </mc:Fallback>
      </mc:AlternateContent>
      <p:sp>
        <p:nvSpPr>
          <p:cNvPr id="18" name="矩形 17">
            <a:extLst>
              <a:ext uri="{FF2B5EF4-FFF2-40B4-BE49-F238E27FC236}">
                <a16:creationId xmlns:a16="http://schemas.microsoft.com/office/drawing/2014/main" id="{42EA14F3-8A5F-BD4C-9FD0-BA54A4648878}"/>
              </a:ext>
            </a:extLst>
          </p:cNvPr>
          <p:cNvSpPr/>
          <p:nvPr/>
        </p:nvSpPr>
        <p:spPr>
          <a:xfrm>
            <a:off x="3276370" y="3569088"/>
            <a:ext cx="493070" cy="246221"/>
          </a:xfrm>
          <a:prstGeom prst="rect">
            <a:avLst/>
          </a:prstGeom>
          <a:solidFill>
            <a:srgbClr val="FFE5DC"/>
          </a:solidFill>
        </p:spPr>
        <p:txBody>
          <a:bodyPr wrap="square" lIns="0" tIns="0" rIns="0" bIns="0">
            <a:spAutoFit/>
          </a:bodyPr>
          <a:lstStyle/>
          <a:p>
            <a:r>
              <a:rPr lang="zh-TW" altLang="en-US" sz="1600" dirty="0"/>
              <a:t> </a:t>
            </a:r>
          </a:p>
        </p:txBody>
      </p:sp>
      <p:sp>
        <p:nvSpPr>
          <p:cNvPr id="19" name="矩形 18">
            <a:extLst>
              <a:ext uri="{FF2B5EF4-FFF2-40B4-BE49-F238E27FC236}">
                <a16:creationId xmlns:a16="http://schemas.microsoft.com/office/drawing/2014/main" id="{F7663042-5BC6-9C4B-A376-8C77848E4F54}"/>
              </a:ext>
            </a:extLst>
          </p:cNvPr>
          <p:cNvSpPr/>
          <p:nvPr/>
        </p:nvSpPr>
        <p:spPr>
          <a:xfrm>
            <a:off x="2878538" y="2632926"/>
            <a:ext cx="397832" cy="246221"/>
          </a:xfrm>
          <a:prstGeom prst="rect">
            <a:avLst/>
          </a:prstGeom>
          <a:solidFill>
            <a:srgbClr val="FFE5DC"/>
          </a:solidFill>
        </p:spPr>
        <p:txBody>
          <a:bodyPr wrap="square" lIns="0" tIns="0" rIns="0" bIns="0">
            <a:spAutoFit/>
          </a:bodyPr>
          <a:lstStyle/>
          <a:p>
            <a:r>
              <a:rPr lang="zh-TW" altLang="en-US" sz="1600" dirty="0"/>
              <a:t> </a:t>
            </a:r>
          </a:p>
        </p:txBody>
      </p:sp>
      <p:sp>
        <p:nvSpPr>
          <p:cNvPr id="6" name="矩形 5">
            <a:extLst>
              <a:ext uri="{FF2B5EF4-FFF2-40B4-BE49-F238E27FC236}">
                <a16:creationId xmlns:a16="http://schemas.microsoft.com/office/drawing/2014/main" id="{54896A57-DA06-3D41-90DC-57F3B6ACC46C}"/>
              </a:ext>
            </a:extLst>
          </p:cNvPr>
          <p:cNvSpPr/>
          <p:nvPr/>
        </p:nvSpPr>
        <p:spPr>
          <a:xfrm>
            <a:off x="3276370" y="2017335"/>
            <a:ext cx="1463391" cy="51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矩形 19">
            <a:extLst>
              <a:ext uri="{FF2B5EF4-FFF2-40B4-BE49-F238E27FC236}">
                <a16:creationId xmlns:a16="http://schemas.microsoft.com/office/drawing/2014/main" id="{F91B893F-E285-1346-BB86-77D93F3D6263}"/>
              </a:ext>
            </a:extLst>
          </p:cNvPr>
          <p:cNvSpPr/>
          <p:nvPr/>
        </p:nvSpPr>
        <p:spPr>
          <a:xfrm>
            <a:off x="1092899" y="2017335"/>
            <a:ext cx="2049912" cy="9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06089B26-2B35-5D47-8A01-B2D65ECD63B9}"/>
              </a:ext>
            </a:extLst>
          </p:cNvPr>
          <p:cNvSpPr/>
          <p:nvPr/>
        </p:nvSpPr>
        <p:spPr>
          <a:xfrm>
            <a:off x="4091688" y="2432320"/>
            <a:ext cx="648073" cy="9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矩形 21">
            <a:extLst>
              <a:ext uri="{FF2B5EF4-FFF2-40B4-BE49-F238E27FC236}">
                <a16:creationId xmlns:a16="http://schemas.microsoft.com/office/drawing/2014/main" id="{371F8E02-4380-0145-BB38-E661BCAC5F10}"/>
              </a:ext>
            </a:extLst>
          </p:cNvPr>
          <p:cNvSpPr/>
          <p:nvPr/>
        </p:nvSpPr>
        <p:spPr>
          <a:xfrm>
            <a:off x="924388" y="3480287"/>
            <a:ext cx="778263" cy="92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矩形 22">
            <a:extLst>
              <a:ext uri="{FF2B5EF4-FFF2-40B4-BE49-F238E27FC236}">
                <a16:creationId xmlns:a16="http://schemas.microsoft.com/office/drawing/2014/main" id="{9E244709-00E9-F248-B655-D30B3B63F2FE}"/>
              </a:ext>
            </a:extLst>
          </p:cNvPr>
          <p:cNvSpPr/>
          <p:nvPr/>
        </p:nvSpPr>
        <p:spPr>
          <a:xfrm>
            <a:off x="3114135" y="4068469"/>
            <a:ext cx="1180804" cy="63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矩形 23">
            <a:extLst>
              <a:ext uri="{FF2B5EF4-FFF2-40B4-BE49-F238E27FC236}">
                <a16:creationId xmlns:a16="http://schemas.microsoft.com/office/drawing/2014/main" id="{6E3B8001-AF33-9849-95AA-4C059619C850}"/>
              </a:ext>
            </a:extLst>
          </p:cNvPr>
          <p:cNvSpPr/>
          <p:nvPr/>
        </p:nvSpPr>
        <p:spPr>
          <a:xfrm>
            <a:off x="1340226" y="3738308"/>
            <a:ext cx="452340" cy="63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ADFE7782-CA3D-F849-89FB-936B3E6BF79F}"/>
                  </a:ext>
                </a:extLst>
              </p:cNvPr>
              <p:cNvSpPr/>
              <p:nvPr/>
            </p:nvSpPr>
            <p:spPr>
              <a:xfrm>
                <a:off x="989152" y="2685319"/>
                <a:ext cx="242799" cy="290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r>
                        <a:rPr lang="en-US" altLang="zh-TW" sz="1600" i="1" smtClean="0">
                          <a:solidFill>
                            <a:schemeClr val="tx1"/>
                          </a:solidFill>
                          <a:latin typeface="Cambria Math" panose="02040503050406030204" pitchFamily="18" charset="0"/>
                          <a:ea typeface="Cambria Math" panose="02040503050406030204" pitchFamily="18" charset="0"/>
                        </a:rPr>
                        <m:t>𝜏</m:t>
                      </m:r>
                    </m:oMath>
                  </m:oMathPara>
                </a14:m>
                <a:endParaRPr lang="zh-TW" altLang="en-US" sz="1600" dirty="0"/>
              </a:p>
            </p:txBody>
          </p:sp>
        </mc:Choice>
        <mc:Fallback xmlns="">
          <p:sp>
            <p:nvSpPr>
              <p:cNvPr id="28" name="矩形 27">
                <a:extLst>
                  <a:ext uri="{FF2B5EF4-FFF2-40B4-BE49-F238E27FC236}">
                    <a16:creationId xmlns:a16="http://schemas.microsoft.com/office/drawing/2014/main" id="{ADFE7782-CA3D-F849-89FB-936B3E6BF79F}"/>
                  </a:ext>
                </a:extLst>
              </p:cNvPr>
              <p:cNvSpPr>
                <a:spLocks noRot="1" noChangeAspect="1" noMove="1" noResize="1" noEditPoints="1" noAdjustHandles="1" noChangeArrowheads="1" noChangeShapeType="1" noTextEdit="1"/>
              </p:cNvSpPr>
              <p:nvPr/>
            </p:nvSpPr>
            <p:spPr>
              <a:xfrm>
                <a:off x="989152" y="2685319"/>
                <a:ext cx="242799" cy="290669"/>
              </a:xfrm>
              <a:prstGeom prst="rect">
                <a:avLst/>
              </a:prstGeom>
              <a:blipFill>
                <a:blip r:embed="rId8"/>
                <a:stretch>
                  <a:fillRect/>
                </a:stretch>
              </a:blipFill>
              <a:ln>
                <a:noFill/>
              </a:ln>
            </p:spPr>
            <p:txBody>
              <a:bodyPr/>
              <a:lstStyle/>
              <a:p>
                <a:r>
                  <a:rPr lang="zh-TW" altLang="en-US">
                    <a:noFill/>
                  </a:rPr>
                  <a:t> </a:t>
                </a:r>
              </a:p>
            </p:txBody>
          </p:sp>
        </mc:Fallback>
      </mc:AlternateContent>
      <p:pic>
        <p:nvPicPr>
          <p:cNvPr id="29" name="Picture 5" descr="F10_16">
            <a:extLst>
              <a:ext uri="{FF2B5EF4-FFF2-40B4-BE49-F238E27FC236}">
                <a16:creationId xmlns:a16="http://schemas.microsoft.com/office/drawing/2014/main" id="{8EBE699E-DB4E-484F-B1ED-222F6A2B47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9662" b="43217"/>
          <a:stretch>
            <a:fillRect/>
          </a:stretch>
        </p:blipFill>
        <p:spPr bwMode="auto">
          <a:xfrm>
            <a:off x="6179015" y="2663666"/>
            <a:ext cx="20923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 name="物件 29">
            <a:extLst>
              <a:ext uri="{FF2B5EF4-FFF2-40B4-BE49-F238E27FC236}">
                <a16:creationId xmlns:a16="http://schemas.microsoft.com/office/drawing/2014/main" id="{22900F83-41F6-364A-8B0F-C5B6E00B6132}"/>
              </a:ext>
            </a:extLst>
          </p:cNvPr>
          <p:cNvGraphicFramePr>
            <a:graphicFrameLocks noChangeAspect="1"/>
          </p:cNvGraphicFramePr>
          <p:nvPr/>
        </p:nvGraphicFramePr>
        <p:xfrm>
          <a:off x="7187127" y="3959810"/>
          <a:ext cx="153421" cy="216024"/>
        </p:xfrm>
        <a:graphic>
          <a:graphicData uri="http://schemas.openxmlformats.org/presentationml/2006/ole">
            <mc:AlternateContent xmlns:mc="http://schemas.openxmlformats.org/markup-compatibility/2006">
              <mc:Choice xmlns:v="urn:schemas-microsoft-com:vml" Requires="v">
                <p:oleObj name="方程式" r:id="rId3" imgW="152280" imgH="215640" progId="Equation.3">
                  <p:embed/>
                </p:oleObj>
              </mc:Choice>
              <mc:Fallback>
                <p:oleObj name="方程式" r:id="rId3" imgW="152280" imgH="215640" progId="Equation.3">
                  <p:embed/>
                  <p:pic>
                    <p:nvPicPr>
                      <p:cNvPr id="30" name="物件 29">
                        <a:extLst>
                          <a:ext uri="{FF2B5EF4-FFF2-40B4-BE49-F238E27FC236}">
                            <a16:creationId xmlns:a16="http://schemas.microsoft.com/office/drawing/2014/main" id="{22900F83-41F6-364A-8B0F-C5B6E00B6132}"/>
                          </a:ext>
                        </a:extLst>
                      </p:cNvPr>
                      <p:cNvPicPr>
                        <a:picLocks noChangeAspect="1" noChangeArrowheads="1"/>
                      </p:cNvPicPr>
                      <p:nvPr/>
                    </p:nvPicPr>
                    <p:blipFill>
                      <a:blip r:embed="rId10"/>
                      <a:srcRect/>
                      <a:stretch>
                        <a:fillRect/>
                      </a:stretch>
                    </p:blipFill>
                    <p:spPr bwMode="auto">
                      <a:xfrm>
                        <a:off x="7187127" y="3959810"/>
                        <a:ext cx="153421" cy="216024"/>
                      </a:xfrm>
                      <a:prstGeom prst="rect">
                        <a:avLst/>
                      </a:prstGeom>
                      <a:solidFill>
                        <a:srgbClr val="4DD38A"/>
                      </a:solid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93EB8E85-F660-FD47-8726-3C0649CF3B45}"/>
                  </a:ext>
                </a:extLst>
              </p:cNvPr>
              <p:cNvSpPr/>
              <p:nvPr/>
            </p:nvSpPr>
            <p:spPr>
              <a:xfrm>
                <a:off x="6179015" y="2046611"/>
                <a:ext cx="1629448"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𝜏</m:t>
                      </m:r>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𝑟</m:t>
                          </m:r>
                        </m:e>
                        <m:sub>
                          <m:r>
                            <a:rPr lang="en-US" altLang="zh-TW" b="0" i="1" smtClean="0">
                              <a:latin typeface="Cambria Math" panose="02040503050406030204" pitchFamily="18" charset="0"/>
                              <a:ea typeface="Cambria Math" panose="02040503050406030204" pitchFamily="18" charset="0"/>
                            </a:rPr>
                            <m:t>⊥</m:t>
                          </m:r>
                        </m:sub>
                      </m:sSub>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𝐹</m:t>
                          </m:r>
                        </m:e>
                        <m:sub>
                          <m:r>
                            <a:rPr lang="en-US" altLang="zh-TW" i="1">
                              <a:latin typeface="Cambria Math" panose="02040503050406030204" pitchFamily="18" charset="0"/>
                              <a:ea typeface="Cambria Math" panose="02040503050406030204" pitchFamily="18" charset="0"/>
                            </a:rPr>
                            <m:t>𝑡</m:t>
                          </m:r>
                        </m:sub>
                      </m:sSub>
                    </m:oMath>
                  </m:oMathPara>
                </a14:m>
                <a:endParaRPr lang="zh-TW" altLang="en-US" i="1" dirty="0"/>
              </a:p>
            </p:txBody>
          </p:sp>
        </mc:Choice>
        <mc:Fallback xmlns="">
          <p:sp>
            <p:nvSpPr>
              <p:cNvPr id="31" name="矩形 30">
                <a:extLst>
                  <a:ext uri="{FF2B5EF4-FFF2-40B4-BE49-F238E27FC236}">
                    <a16:creationId xmlns:a16="http://schemas.microsoft.com/office/drawing/2014/main" id="{93EB8E85-F660-FD47-8726-3C0649CF3B45}"/>
                  </a:ext>
                </a:extLst>
              </p:cNvPr>
              <p:cNvSpPr>
                <a:spLocks noRot="1" noChangeAspect="1" noMove="1" noResize="1" noEditPoints="1" noAdjustHandles="1" noChangeArrowheads="1" noChangeShapeType="1" noTextEdit="1"/>
              </p:cNvSpPr>
              <p:nvPr/>
            </p:nvSpPr>
            <p:spPr>
              <a:xfrm>
                <a:off x="6179015" y="2046611"/>
                <a:ext cx="1629448" cy="369332"/>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32867E02-2CD9-1B49-A7C8-E6BB57BA1F80}"/>
                  </a:ext>
                </a:extLst>
              </p:cNvPr>
              <p:cNvSpPr/>
              <p:nvPr/>
            </p:nvSpPr>
            <p:spPr>
              <a:xfrm>
                <a:off x="819158" y="5739593"/>
                <a:ext cx="1946815" cy="369332"/>
              </a:xfrm>
              <a:prstGeom prst="rect">
                <a:avLst/>
              </a:prstGeom>
            </p:spPr>
            <p:txBody>
              <a:bodyPr wrap="none">
                <a:spAutoFit/>
              </a:bodyPr>
              <a:lstStyle/>
              <a:p>
                <a:r>
                  <a:rPr lang="zh-TW" altLang="en-US" dirty="0"/>
                  <a:t>注意</a:t>
                </a:r>
                <a14:m>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rPr>
                          <m:t>𝑟</m:t>
                        </m:r>
                      </m:e>
                    </m:acc>
                  </m:oMath>
                </a14:m>
                <a:r>
                  <a:rPr lang="zh-TW" altLang="en-US" dirty="0"/>
                  <a:t>不同於</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𝑟</m:t>
                        </m:r>
                      </m:e>
                      <m:sub>
                        <m:r>
                          <a:rPr lang="en-US" altLang="zh-TW" i="1">
                            <a:latin typeface="Cambria Math" panose="02040503050406030204" pitchFamily="18" charset="0"/>
                            <a:ea typeface="Cambria Math" panose="02040503050406030204" pitchFamily="18" charset="0"/>
                          </a:rPr>
                          <m:t>⊥</m:t>
                        </m:r>
                      </m:sub>
                    </m:sSub>
                  </m:oMath>
                </a14:m>
                <a:r>
                  <a:rPr lang="zh-TW" altLang="en-US" dirty="0"/>
                  <a:t>！</a:t>
                </a:r>
              </a:p>
            </p:txBody>
          </p:sp>
        </mc:Choice>
        <mc:Fallback xmlns="">
          <p:sp>
            <p:nvSpPr>
              <p:cNvPr id="32" name="矩形 31">
                <a:extLst>
                  <a:ext uri="{FF2B5EF4-FFF2-40B4-BE49-F238E27FC236}">
                    <a16:creationId xmlns:a16="http://schemas.microsoft.com/office/drawing/2014/main" id="{32867E02-2CD9-1B49-A7C8-E6BB57BA1F80}"/>
                  </a:ext>
                </a:extLst>
              </p:cNvPr>
              <p:cNvSpPr>
                <a:spLocks noRot="1" noChangeAspect="1" noMove="1" noResize="1" noEditPoints="1" noAdjustHandles="1" noChangeArrowheads="1" noChangeShapeType="1" noTextEdit="1"/>
              </p:cNvSpPr>
              <p:nvPr/>
            </p:nvSpPr>
            <p:spPr>
              <a:xfrm>
                <a:off x="819158" y="5739593"/>
                <a:ext cx="1946815" cy="369332"/>
              </a:xfrm>
              <a:prstGeom prst="rect">
                <a:avLst/>
              </a:prstGeom>
              <a:blipFill>
                <a:blip r:embed="rId13"/>
                <a:stretch>
                  <a:fillRect l="-2597" t="-10000" b="-20000"/>
                </a:stretch>
              </a:blipFill>
            </p:spPr>
            <p:txBody>
              <a:bodyPr/>
              <a:lstStyle/>
              <a:p>
                <a:r>
                  <a:rPr lang="zh-TW" altLang="en-US">
                    <a:noFill/>
                  </a:rPr>
                  <a:t> </a:t>
                </a:r>
              </a:p>
            </p:txBody>
          </p:sp>
        </mc:Fallback>
      </mc:AlternateContent>
      <p:sp>
        <p:nvSpPr>
          <p:cNvPr id="25" name="Rectangle 24">
            <a:extLst>
              <a:ext uri="{FF2B5EF4-FFF2-40B4-BE49-F238E27FC236}">
                <a16:creationId xmlns:a16="http://schemas.microsoft.com/office/drawing/2014/main" id="{F460BB40-673F-D544-BAA6-A17E557FFD8F}"/>
              </a:ext>
            </a:extLst>
          </p:cNvPr>
          <p:cNvSpPr/>
          <p:nvPr/>
        </p:nvSpPr>
        <p:spPr>
          <a:xfrm>
            <a:off x="8285526" y="116632"/>
            <a:ext cx="714165" cy="6572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6" name="Graphic 25" descr="Artificial Intelligence outline">
            <a:extLst>
              <a:ext uri="{FF2B5EF4-FFF2-40B4-BE49-F238E27FC236}">
                <a16:creationId xmlns:a16="http://schemas.microsoft.com/office/drawing/2014/main" id="{5A1D447A-30EB-3840-AE61-49948F65EFD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47504" y="116632"/>
            <a:ext cx="657238" cy="657238"/>
          </a:xfrm>
          <a:prstGeom prst="rect">
            <a:avLst/>
          </a:prstGeom>
        </p:spPr>
      </p:pic>
    </p:spTree>
    <p:extLst>
      <p:ext uri="{BB962C8B-B14F-4D97-AF65-F5344CB8AC3E}">
        <p14:creationId xmlns:p14="http://schemas.microsoft.com/office/powerpoint/2010/main" val="1786278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941916-8276-8740-9612-1806651F236D}"/>
              </a:ext>
            </a:extLst>
          </p:cNvPr>
          <p:cNvSpPr/>
          <p:nvPr/>
        </p:nvSpPr>
        <p:spPr>
          <a:xfrm>
            <a:off x="8227509" y="146959"/>
            <a:ext cx="714165" cy="6572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13530" r="1942" b="-1"/>
          <a:stretch/>
        </p:blipFill>
        <p:spPr>
          <a:xfrm>
            <a:off x="2267744" y="476672"/>
            <a:ext cx="3816424" cy="3099747"/>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a:xfrm>
                <a:off x="994882" y="3703225"/>
                <a:ext cx="7208076" cy="369332"/>
              </a:xfrm>
              <a:prstGeom prst="rect">
                <a:avLst/>
              </a:prstGeom>
              <a:noFill/>
            </p:spPr>
            <p:txBody>
              <a:bodyPr wrap="square" rtlCol="0">
                <a:spAutoFit/>
              </a:bodyPr>
              <a:lstStyle/>
              <a:p>
                <a:r>
                  <a:rPr lang="zh-TW" altLang="en-US" dirty="0"/>
                  <a:t>答案是：如果在有固定軸的特例，那就可以取力矩</a:t>
                </a:r>
                <a14:m>
                  <m:oMath xmlns:m="http://schemas.openxmlformats.org/officeDocument/2006/math">
                    <m:r>
                      <a:rPr lang="zh-TW" altLang="en-US" i="1" smtClean="0">
                        <a:latin typeface="Cambria Math"/>
                      </a:rPr>
                      <m:t>𝜏</m:t>
                    </m:r>
                  </m:oMath>
                </a14:m>
                <a:r>
                  <a:rPr lang="zh-TW" altLang="en-US" dirty="0"/>
                  <a:t>沿固定軸的分量</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a:rPr>
                          <m:t>𝜏</m:t>
                        </m:r>
                      </m:e>
                      <m:sub>
                        <m:r>
                          <a:rPr lang="en-US" altLang="zh-TW" i="1">
                            <a:latin typeface="Cambria Math"/>
                            <a:ea typeface="Cambria Math"/>
                          </a:rPr>
                          <m:t>𝑍</m:t>
                        </m:r>
                      </m:sub>
                    </m:sSub>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994882" y="3703225"/>
                <a:ext cx="7208076" cy="369332"/>
              </a:xfrm>
              <a:prstGeom prst="rect">
                <a:avLst/>
              </a:prstGeom>
              <a:blipFill>
                <a:blip r:embed="rId4"/>
                <a:stretch>
                  <a:fillRect l="-527" t="-6667" r="-3691"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1045460" y="5901783"/>
                <a:ext cx="7733561" cy="369332"/>
              </a:xfrm>
              <a:prstGeom prst="rect">
                <a:avLst/>
              </a:prstGeom>
              <a:noFill/>
            </p:spPr>
            <p:txBody>
              <a:bodyPr wrap="square" rtlCol="0">
                <a:spAutoFit/>
              </a:bodyPr>
              <a:lstStyle/>
              <a:p>
                <a:r>
                  <a:rPr lang="zh-TW" altLang="en-US" dirty="0">
                    <a:solidFill>
                      <a:srgbClr val="FF0000"/>
                    </a:solidFill>
                  </a:rPr>
                  <a:t>因此這新定義沿固定軸的分量</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zh-TW" altLang="en-US" i="1">
                            <a:solidFill>
                              <a:srgbClr val="FF0000"/>
                            </a:solidFill>
                            <a:latin typeface="Cambria Math"/>
                          </a:rPr>
                          <m:t>𝜏</m:t>
                        </m:r>
                      </m:e>
                      <m:sub>
                        <m:r>
                          <a:rPr lang="en-US" altLang="zh-TW" i="1">
                            <a:solidFill>
                              <a:srgbClr val="FF0000"/>
                            </a:solidFill>
                            <a:latin typeface="Cambria Math"/>
                            <a:ea typeface="Cambria Math"/>
                          </a:rPr>
                          <m:t>𝑍</m:t>
                        </m:r>
                      </m:sub>
                    </m:sSub>
                    <m:r>
                      <a:rPr lang="en-US" altLang="zh-TW" i="1">
                        <a:solidFill>
                          <a:srgbClr val="FF0000"/>
                        </a:solidFill>
                        <a:latin typeface="Cambria Math"/>
                        <a:ea typeface="Cambria Math"/>
                      </a:rPr>
                      <m:t> </m:t>
                    </m:r>
                  </m:oMath>
                </a14:m>
                <a:r>
                  <a:rPr lang="zh-TW" altLang="en-US" dirty="0">
                    <a:solidFill>
                      <a:srgbClr val="FF0000"/>
                    </a:solidFill>
                  </a:rPr>
                  <a:t>，在此特例，與舊定義</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a:rPr>
                          <m:t>𝐹</m:t>
                        </m:r>
                      </m:e>
                      <m:sub>
                        <m:r>
                          <a:rPr lang="en-US" altLang="zh-TW" i="1">
                            <a:solidFill>
                              <a:srgbClr val="FF0000"/>
                            </a:solidFill>
                            <a:latin typeface="Cambria Math"/>
                          </a:rPr>
                          <m:t>𝑇</m:t>
                        </m:r>
                      </m:sub>
                    </m:sSub>
                    <m:r>
                      <a:rPr lang="en-US" altLang="zh-TW" i="1" smtClean="0">
                        <a:solidFill>
                          <a:srgbClr val="FF0000"/>
                        </a:solidFill>
                        <a:latin typeface="Cambria Math"/>
                        <a:ea typeface="Cambria Math"/>
                      </a:rPr>
                      <m:t>∙</m:t>
                    </m:r>
                  </m:oMath>
                </a14:m>
                <a:r>
                  <a:rPr lang="en-US" altLang="zh-TW" dirty="0">
                    <a:solidFill>
                      <a:srgbClr val="FF0000"/>
                    </a:solidFill>
                  </a:rPr>
                  <a:t> </a:t>
                </a:r>
                <a14:m>
                  <m:oMath xmlns:m="http://schemas.openxmlformats.org/officeDocument/2006/math">
                    <m:sSub>
                      <m:sSubPr>
                        <m:ctrlPr>
                          <a:rPr lang="en-US" altLang="zh-TW" i="1">
                            <a:solidFill>
                              <a:srgbClr val="FF0000"/>
                            </a:solidFill>
                            <a:latin typeface="Cambria Math" panose="02040503050406030204" pitchFamily="18" charset="0"/>
                          </a:rPr>
                        </m:ctrlPr>
                      </m:sSubPr>
                      <m:e>
                        <m:r>
                          <a:rPr lang="en-US" altLang="zh-TW" i="1">
                            <a:solidFill>
                              <a:srgbClr val="FF0000"/>
                            </a:solidFill>
                            <a:latin typeface="Cambria Math"/>
                          </a:rPr>
                          <m:t>𝑟</m:t>
                        </m:r>
                      </m:e>
                      <m:sub>
                        <m:r>
                          <a:rPr lang="en-US" altLang="zh-TW" i="1">
                            <a:solidFill>
                              <a:srgbClr val="FF0000"/>
                            </a:solidFill>
                            <a:latin typeface="Cambria Math"/>
                            <a:ea typeface="Cambria Math"/>
                          </a:rPr>
                          <m:t>⊥</m:t>
                        </m:r>
                      </m:sub>
                    </m:sSub>
                  </m:oMath>
                </a14:m>
                <a:r>
                  <a:rPr lang="zh-TW" altLang="en-US" dirty="0">
                    <a:solidFill>
                      <a:srgbClr val="FF0000"/>
                    </a:solidFill>
                  </a:rPr>
                  <a:t>就一致了！</a:t>
                </a:r>
              </a:p>
            </p:txBody>
          </p:sp>
        </mc:Choice>
        <mc:Fallback xmlns="">
          <p:sp>
            <p:nvSpPr>
              <p:cNvPr id="4" name="文字方塊 3"/>
              <p:cNvSpPr txBox="1">
                <a:spLocks noRot="1" noChangeAspect="1" noMove="1" noResize="1" noEditPoints="1" noAdjustHandles="1" noChangeArrowheads="1" noChangeShapeType="1" noTextEdit="1"/>
              </p:cNvSpPr>
              <p:nvPr/>
            </p:nvSpPr>
            <p:spPr>
              <a:xfrm>
                <a:off x="1045460" y="5901783"/>
                <a:ext cx="7733561" cy="369332"/>
              </a:xfrm>
              <a:prstGeom prst="rect">
                <a:avLst/>
              </a:prstGeom>
              <a:blipFill>
                <a:blip r:embed="rId5"/>
                <a:stretch>
                  <a:fillRect l="-656" t="-6667" b="-23333"/>
                </a:stretch>
              </a:blipFill>
            </p:spPr>
            <p:txBody>
              <a:bodyPr/>
              <a:lstStyle/>
              <a:p>
                <a:r>
                  <a:rPr lang="en-TW">
                    <a:noFill/>
                  </a:rPr>
                  <a:t> </a:t>
                </a:r>
              </a:p>
            </p:txBody>
          </p:sp>
        </mc:Fallback>
      </mc:AlternateContent>
      <p:graphicFrame>
        <p:nvGraphicFramePr>
          <p:cNvPr id="11" name="物件 10"/>
          <p:cNvGraphicFramePr>
            <a:graphicFrameLocks noChangeAspect="1"/>
          </p:cNvGraphicFramePr>
          <p:nvPr/>
        </p:nvGraphicFramePr>
        <p:xfrm>
          <a:off x="3635895" y="1391213"/>
          <a:ext cx="153987" cy="215900"/>
        </p:xfrm>
        <a:graphic>
          <a:graphicData uri="http://schemas.openxmlformats.org/presentationml/2006/ole">
            <mc:AlternateContent xmlns:mc="http://schemas.openxmlformats.org/markup-compatibility/2006">
              <mc:Choice xmlns:v="urn:schemas-microsoft-com:vml" Requires="v">
                <p:oleObj name="方程式" r:id="rId6" imgW="152280" imgH="215640" progId="Equation.3">
                  <p:embed/>
                </p:oleObj>
              </mc:Choice>
              <mc:Fallback>
                <p:oleObj name="方程式" r:id="rId6" imgW="152280" imgH="215640" progId="Equation.3">
                  <p:embed/>
                  <p:pic>
                    <p:nvPicPr>
                      <p:cNvPr id="11" name="物件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895" y="1391213"/>
                        <a:ext cx="153987" cy="215900"/>
                      </a:xfrm>
                      <a:prstGeom prst="rect">
                        <a:avLst/>
                      </a:prstGeom>
                      <a:solidFill>
                        <a:srgbClr val="FFCCCC"/>
                      </a:solidFill>
                      <a:ln>
                        <a:noFill/>
                      </a:ln>
                    </p:spPr>
                  </p:pic>
                </p:oleObj>
              </mc:Fallback>
            </mc:AlternateContent>
          </a:graphicData>
        </a:graphic>
      </p:graphicFrame>
      <mc:AlternateContent xmlns:mc="http://schemas.openxmlformats.org/markup-compatibility/2006" xmlns:a14="http://schemas.microsoft.com/office/drawing/2010/main">
        <mc:Choice Requires="a14">
          <p:sp>
            <p:nvSpPr>
              <p:cNvPr id="13" name="矩形 12"/>
              <p:cNvSpPr/>
              <p:nvPr/>
            </p:nvSpPr>
            <p:spPr>
              <a:xfrm>
                <a:off x="3302356" y="878898"/>
                <a:ext cx="242799" cy="290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sSub>
                        <m:sSubPr>
                          <m:ctrlPr>
                            <a:rPr lang="en-US" altLang="zh-TW" sz="1600" i="1" smtClean="0">
                              <a:solidFill>
                                <a:schemeClr val="tx1"/>
                              </a:solidFill>
                              <a:latin typeface="Cambria Math" panose="02040503050406030204" pitchFamily="18" charset="0"/>
                            </a:rPr>
                          </m:ctrlPr>
                        </m:sSubPr>
                        <m:e>
                          <m:r>
                            <a:rPr lang="zh-TW" altLang="en-US" sz="1600" i="1" smtClean="0">
                              <a:solidFill>
                                <a:schemeClr val="tx1"/>
                              </a:solidFill>
                              <a:latin typeface="Cambria Math"/>
                            </a:rPr>
                            <m:t>𝜏</m:t>
                          </m:r>
                        </m:e>
                        <m:sub>
                          <m:r>
                            <a:rPr lang="en-US" altLang="zh-TW" sz="1600" b="0" i="1" smtClean="0">
                              <a:solidFill>
                                <a:schemeClr val="tx1"/>
                              </a:solidFill>
                              <a:latin typeface="Cambria Math"/>
                              <a:ea typeface="Cambria Math"/>
                            </a:rPr>
                            <m:t>𝑍</m:t>
                          </m:r>
                        </m:sub>
                      </m:sSub>
                    </m:oMath>
                  </m:oMathPara>
                </a14:m>
                <a:endParaRPr lang="zh-TW" altLang="en-US" sz="1600" dirty="0"/>
              </a:p>
            </p:txBody>
          </p:sp>
        </mc:Choice>
        <mc:Fallback xmlns="">
          <p:sp>
            <p:nvSpPr>
              <p:cNvPr id="13" name="矩形 12"/>
              <p:cNvSpPr>
                <a:spLocks noRot="1" noChangeAspect="1" noMove="1" noResize="1" noEditPoints="1" noAdjustHandles="1" noChangeArrowheads="1" noChangeShapeType="1" noTextEdit="1"/>
              </p:cNvSpPr>
              <p:nvPr/>
            </p:nvSpPr>
            <p:spPr>
              <a:xfrm>
                <a:off x="3302356" y="878898"/>
                <a:ext cx="242799" cy="290669"/>
              </a:xfrm>
              <a:prstGeom prst="rect">
                <a:avLst/>
              </a:prstGeom>
              <a:blipFill>
                <a:blip r:embed="rId8"/>
                <a:stretch>
                  <a:fillRect l="-20000" b="-8333"/>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4005185" y="4725818"/>
                <a:ext cx="128451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𝜏</m:t>
                          </m:r>
                        </m:e>
                        <m:sub>
                          <m:r>
                            <a:rPr lang="en-US" altLang="zh-TW" i="1">
                              <a:latin typeface="Cambria Math"/>
                              <a:ea typeface="Cambria Math"/>
                            </a:rPr>
                            <m:t>𝑍</m:t>
                          </m:r>
                        </m:sub>
                      </m:sSub>
                      <m:r>
                        <a:rPr lang="en-US" altLang="zh-TW" b="0" i="0" smtClean="0">
                          <a:latin typeface="Cambria Math" panose="02040503050406030204" pitchFamily="18" charset="0"/>
                          <a:ea typeface="Cambria Math"/>
                        </a:rPr>
                        <m:t>=</m:t>
                      </m:r>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ea typeface="Cambria Math"/>
                            </a:rPr>
                            <m:t>⊥</m:t>
                          </m:r>
                        </m:sub>
                      </m:sSub>
                      <m:sSub>
                        <m:sSubPr>
                          <m:ctrlPr>
                            <a:rPr lang="en-US" altLang="zh-TW" i="1">
                              <a:latin typeface="Cambria Math" panose="02040503050406030204" pitchFamily="18" charset="0"/>
                            </a:rPr>
                          </m:ctrlPr>
                        </m:sSubPr>
                        <m:e>
                          <m:r>
                            <a:rPr lang="en-US" altLang="zh-TW" i="1">
                              <a:latin typeface="Cambria Math"/>
                            </a:rPr>
                            <m:t>𝐹</m:t>
                          </m:r>
                        </m:e>
                        <m:sub>
                          <m:r>
                            <a:rPr lang="en-US" altLang="zh-TW" i="1">
                              <a:latin typeface="Cambria Math"/>
                            </a:rPr>
                            <m:t>𝑇</m:t>
                          </m:r>
                        </m:sub>
                      </m:sSub>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005185" y="4725818"/>
                <a:ext cx="1284514" cy="369332"/>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87ABEE21-56BD-7D48-B7AA-64182BC68F20}"/>
                  </a:ext>
                </a:extLst>
              </p:cNvPr>
              <p:cNvSpPr/>
              <p:nvPr/>
            </p:nvSpPr>
            <p:spPr>
              <a:xfrm>
                <a:off x="4647442" y="1582003"/>
                <a:ext cx="493070" cy="246221"/>
              </a:xfrm>
              <a:prstGeom prst="rect">
                <a:avLst/>
              </a:prstGeom>
              <a:solidFill>
                <a:srgbClr val="FFE5DC"/>
              </a:solidFill>
            </p:spPr>
            <p:txBody>
              <a:bodyPr wrap="square" lIns="0" tIns="0" rIns="0" bIns="0">
                <a:spAutoFit/>
              </a:bodyPr>
              <a:lstStyle/>
              <a:p>
                <a14:m>
                  <m:oMath xmlns:m="http://schemas.openxmlformats.org/officeDocument/2006/math">
                    <m:sSub>
                      <m:sSubPr>
                        <m:ctrlPr>
                          <a:rPr lang="en-US" altLang="zh-TW" sz="1600" i="1" smtClean="0">
                            <a:latin typeface="Cambria Math" panose="02040503050406030204" pitchFamily="18" charset="0"/>
                          </a:rPr>
                        </m:ctrlPr>
                      </m:sSubPr>
                      <m:e>
                        <m:r>
                          <a:rPr lang="en-US" altLang="zh-TW" sz="1600" b="0" i="1" smtClean="0">
                            <a:latin typeface="Cambria Math"/>
                          </a:rPr>
                          <m:t>𝐹</m:t>
                        </m:r>
                      </m:e>
                      <m:sub>
                        <m:r>
                          <a:rPr lang="en-US" altLang="zh-TW" sz="1600" b="0" i="1" smtClean="0">
                            <a:latin typeface="Cambria Math"/>
                          </a:rPr>
                          <m:t>𝑇</m:t>
                        </m:r>
                      </m:sub>
                    </m:sSub>
                  </m:oMath>
                </a14:m>
                <a:r>
                  <a:rPr lang="zh-TW" altLang="en-US" sz="1600" dirty="0"/>
                  <a:t> </a:t>
                </a:r>
              </a:p>
            </p:txBody>
          </p:sp>
        </mc:Choice>
        <mc:Fallback xmlns="">
          <p:sp>
            <p:nvSpPr>
              <p:cNvPr id="17" name="矩形 16">
                <a:extLst>
                  <a:ext uri="{FF2B5EF4-FFF2-40B4-BE49-F238E27FC236}">
                    <a16:creationId xmlns:a16="http://schemas.microsoft.com/office/drawing/2014/main" id="{87ABEE21-56BD-7D48-B7AA-64182BC68F20}"/>
                  </a:ext>
                </a:extLst>
              </p:cNvPr>
              <p:cNvSpPr>
                <a:spLocks noRot="1" noChangeAspect="1" noMove="1" noResize="1" noEditPoints="1" noAdjustHandles="1" noChangeArrowheads="1" noChangeShapeType="1" noTextEdit="1"/>
              </p:cNvSpPr>
              <p:nvPr/>
            </p:nvSpPr>
            <p:spPr>
              <a:xfrm>
                <a:off x="4647442" y="1582003"/>
                <a:ext cx="493070" cy="246221"/>
              </a:xfrm>
              <a:prstGeom prst="rect">
                <a:avLst/>
              </a:prstGeom>
              <a:blipFill>
                <a:blip r:embed="rId10"/>
                <a:stretch>
                  <a:fillRect l="-12500" b="-15000"/>
                </a:stretch>
              </a:blipFill>
            </p:spPr>
            <p:txBody>
              <a:bodyPr/>
              <a:lstStyle/>
              <a:p>
                <a:r>
                  <a:rPr lang="zh-TW" altLang="en-US">
                    <a:noFill/>
                  </a:rPr>
                  <a:t> </a:t>
                </a:r>
              </a:p>
            </p:txBody>
          </p:sp>
        </mc:Fallback>
      </mc:AlternateContent>
      <p:sp>
        <p:nvSpPr>
          <p:cNvPr id="18" name="矩形 17">
            <a:extLst>
              <a:ext uri="{FF2B5EF4-FFF2-40B4-BE49-F238E27FC236}">
                <a16:creationId xmlns:a16="http://schemas.microsoft.com/office/drawing/2014/main" id="{42EA14F3-8A5F-BD4C-9FD0-BA54A4648878}"/>
              </a:ext>
            </a:extLst>
          </p:cNvPr>
          <p:cNvSpPr/>
          <p:nvPr/>
        </p:nvSpPr>
        <p:spPr>
          <a:xfrm>
            <a:off x="4620777" y="2027331"/>
            <a:ext cx="493070" cy="246221"/>
          </a:xfrm>
          <a:prstGeom prst="rect">
            <a:avLst/>
          </a:prstGeom>
          <a:solidFill>
            <a:srgbClr val="FFE5DC"/>
          </a:solidFill>
        </p:spPr>
        <p:txBody>
          <a:bodyPr wrap="square" lIns="0" tIns="0" rIns="0" bIns="0">
            <a:spAutoFit/>
          </a:bodyPr>
          <a:lstStyle/>
          <a:p>
            <a:r>
              <a:rPr lang="zh-TW" altLang="en-US" sz="1600" dirty="0"/>
              <a:t> </a:t>
            </a:r>
          </a:p>
        </p:txBody>
      </p:sp>
      <p:sp>
        <p:nvSpPr>
          <p:cNvPr id="19" name="矩形 18">
            <a:extLst>
              <a:ext uri="{FF2B5EF4-FFF2-40B4-BE49-F238E27FC236}">
                <a16:creationId xmlns:a16="http://schemas.microsoft.com/office/drawing/2014/main" id="{F7663042-5BC6-9C4B-A376-8C77848E4F54}"/>
              </a:ext>
            </a:extLst>
          </p:cNvPr>
          <p:cNvSpPr/>
          <p:nvPr/>
        </p:nvSpPr>
        <p:spPr>
          <a:xfrm>
            <a:off x="4222945" y="1091169"/>
            <a:ext cx="397832" cy="246221"/>
          </a:xfrm>
          <a:prstGeom prst="rect">
            <a:avLst/>
          </a:prstGeom>
          <a:solidFill>
            <a:srgbClr val="FFE5DC"/>
          </a:solidFill>
        </p:spPr>
        <p:txBody>
          <a:bodyPr wrap="square" lIns="0" tIns="0" rIns="0" bIns="0">
            <a:spAutoFit/>
          </a:bodyPr>
          <a:lstStyle/>
          <a:p>
            <a:r>
              <a:rPr lang="zh-TW" altLang="en-US" sz="1600" dirty="0"/>
              <a:t> </a:t>
            </a:r>
          </a:p>
        </p:txBody>
      </p:sp>
      <p:sp>
        <p:nvSpPr>
          <p:cNvPr id="6" name="矩形 5">
            <a:extLst>
              <a:ext uri="{FF2B5EF4-FFF2-40B4-BE49-F238E27FC236}">
                <a16:creationId xmlns:a16="http://schemas.microsoft.com/office/drawing/2014/main" id="{54896A57-DA06-3D41-90DC-57F3B6ACC46C}"/>
              </a:ext>
            </a:extLst>
          </p:cNvPr>
          <p:cNvSpPr/>
          <p:nvPr/>
        </p:nvSpPr>
        <p:spPr>
          <a:xfrm>
            <a:off x="4620777" y="475578"/>
            <a:ext cx="1463391" cy="51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0" name="矩形 19">
            <a:extLst>
              <a:ext uri="{FF2B5EF4-FFF2-40B4-BE49-F238E27FC236}">
                <a16:creationId xmlns:a16="http://schemas.microsoft.com/office/drawing/2014/main" id="{F91B893F-E285-1346-BB86-77D93F3D6263}"/>
              </a:ext>
            </a:extLst>
          </p:cNvPr>
          <p:cNvSpPr/>
          <p:nvPr/>
        </p:nvSpPr>
        <p:spPr>
          <a:xfrm>
            <a:off x="2437306" y="475578"/>
            <a:ext cx="2049912" cy="91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1" name="矩形 20">
            <a:extLst>
              <a:ext uri="{FF2B5EF4-FFF2-40B4-BE49-F238E27FC236}">
                <a16:creationId xmlns:a16="http://schemas.microsoft.com/office/drawing/2014/main" id="{06089B26-2B35-5D47-8A01-B2D65ECD63B9}"/>
              </a:ext>
            </a:extLst>
          </p:cNvPr>
          <p:cNvSpPr/>
          <p:nvPr/>
        </p:nvSpPr>
        <p:spPr>
          <a:xfrm>
            <a:off x="5436095" y="890563"/>
            <a:ext cx="648073" cy="93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矩形 21">
            <a:extLst>
              <a:ext uri="{FF2B5EF4-FFF2-40B4-BE49-F238E27FC236}">
                <a16:creationId xmlns:a16="http://schemas.microsoft.com/office/drawing/2014/main" id="{371F8E02-4380-0145-BB38-E661BCAC5F10}"/>
              </a:ext>
            </a:extLst>
          </p:cNvPr>
          <p:cNvSpPr/>
          <p:nvPr/>
        </p:nvSpPr>
        <p:spPr>
          <a:xfrm>
            <a:off x="2268795" y="1938530"/>
            <a:ext cx="778263" cy="920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3" name="矩形 22">
            <a:extLst>
              <a:ext uri="{FF2B5EF4-FFF2-40B4-BE49-F238E27FC236}">
                <a16:creationId xmlns:a16="http://schemas.microsoft.com/office/drawing/2014/main" id="{9E244709-00E9-F248-B655-D30B3B63F2FE}"/>
              </a:ext>
            </a:extLst>
          </p:cNvPr>
          <p:cNvSpPr/>
          <p:nvPr/>
        </p:nvSpPr>
        <p:spPr>
          <a:xfrm>
            <a:off x="4458542" y="2526712"/>
            <a:ext cx="1180804" cy="63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4" name="矩形 23">
            <a:extLst>
              <a:ext uri="{FF2B5EF4-FFF2-40B4-BE49-F238E27FC236}">
                <a16:creationId xmlns:a16="http://schemas.microsoft.com/office/drawing/2014/main" id="{6E3B8001-AF33-9849-95AA-4C059619C850}"/>
              </a:ext>
            </a:extLst>
          </p:cNvPr>
          <p:cNvSpPr/>
          <p:nvPr/>
        </p:nvSpPr>
        <p:spPr>
          <a:xfrm>
            <a:off x="2684633" y="2196551"/>
            <a:ext cx="452340" cy="63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25" name="直線箭頭接點 24">
            <a:extLst>
              <a:ext uri="{FF2B5EF4-FFF2-40B4-BE49-F238E27FC236}">
                <a16:creationId xmlns:a16="http://schemas.microsoft.com/office/drawing/2014/main" id="{3D9FE449-AF60-D541-8F6E-61ABA6C2FE37}"/>
              </a:ext>
            </a:extLst>
          </p:cNvPr>
          <p:cNvCxnSpPr>
            <a:cxnSpLocks/>
          </p:cNvCxnSpPr>
          <p:nvPr/>
        </p:nvCxnSpPr>
        <p:spPr>
          <a:xfrm flipH="1" flipV="1">
            <a:off x="2464497" y="1053207"/>
            <a:ext cx="713412" cy="4933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箭頭接點 26">
            <a:extLst>
              <a:ext uri="{FF2B5EF4-FFF2-40B4-BE49-F238E27FC236}">
                <a16:creationId xmlns:a16="http://schemas.microsoft.com/office/drawing/2014/main" id="{E403DADE-EBA6-E647-9E79-B324C7899C0E}"/>
              </a:ext>
            </a:extLst>
          </p:cNvPr>
          <p:cNvCxnSpPr/>
          <p:nvPr/>
        </p:nvCxnSpPr>
        <p:spPr>
          <a:xfrm flipV="1">
            <a:off x="3196986" y="1009825"/>
            <a:ext cx="0" cy="555232"/>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ADFE7782-CA3D-F849-89FB-936B3E6BF79F}"/>
                  </a:ext>
                </a:extLst>
              </p:cNvPr>
              <p:cNvSpPr/>
              <p:nvPr/>
            </p:nvSpPr>
            <p:spPr>
              <a:xfrm>
                <a:off x="2333559" y="1143562"/>
                <a:ext cx="242799" cy="2906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14:m>
                  <m:oMathPara xmlns:m="http://schemas.openxmlformats.org/officeDocument/2006/math">
                    <m:oMathParaPr>
                      <m:jc m:val="centerGroup"/>
                    </m:oMathParaPr>
                    <m:oMath xmlns:m="http://schemas.openxmlformats.org/officeDocument/2006/math">
                      <m:r>
                        <a:rPr lang="en-US" altLang="zh-TW" sz="1600" i="1" smtClean="0">
                          <a:solidFill>
                            <a:schemeClr val="tx1"/>
                          </a:solidFill>
                          <a:latin typeface="Cambria Math" panose="02040503050406030204" pitchFamily="18" charset="0"/>
                          <a:ea typeface="Cambria Math" panose="02040503050406030204" pitchFamily="18" charset="0"/>
                        </a:rPr>
                        <m:t>𝜏</m:t>
                      </m:r>
                    </m:oMath>
                  </m:oMathPara>
                </a14:m>
                <a:endParaRPr lang="zh-TW" altLang="en-US" sz="1600" dirty="0"/>
              </a:p>
            </p:txBody>
          </p:sp>
        </mc:Choice>
        <mc:Fallback xmlns="">
          <p:sp>
            <p:nvSpPr>
              <p:cNvPr id="28" name="矩形 27">
                <a:extLst>
                  <a:ext uri="{FF2B5EF4-FFF2-40B4-BE49-F238E27FC236}">
                    <a16:creationId xmlns:a16="http://schemas.microsoft.com/office/drawing/2014/main" id="{ADFE7782-CA3D-F849-89FB-936B3E6BF79F}"/>
                  </a:ext>
                </a:extLst>
              </p:cNvPr>
              <p:cNvSpPr>
                <a:spLocks noRot="1" noChangeAspect="1" noMove="1" noResize="1" noEditPoints="1" noAdjustHandles="1" noChangeArrowheads="1" noChangeShapeType="1" noTextEdit="1"/>
              </p:cNvSpPr>
              <p:nvPr/>
            </p:nvSpPr>
            <p:spPr>
              <a:xfrm>
                <a:off x="2333559" y="1143562"/>
                <a:ext cx="242799" cy="290669"/>
              </a:xfrm>
              <a:prstGeom prst="rect">
                <a:avLst/>
              </a:prstGeom>
              <a:blipFill>
                <a:blip r:embed="rId11"/>
                <a:stretch>
                  <a:fillRect/>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722C125D-9906-C340-86C8-139598E52D91}"/>
                  </a:ext>
                </a:extLst>
              </p:cNvPr>
              <p:cNvSpPr/>
              <p:nvPr/>
            </p:nvSpPr>
            <p:spPr>
              <a:xfrm>
                <a:off x="994882" y="4140084"/>
                <a:ext cx="7999306" cy="369332"/>
              </a:xfrm>
              <a:prstGeom prst="rect">
                <a:avLst/>
              </a:prstGeom>
            </p:spPr>
            <p:txBody>
              <a:bodyPr wrap="none">
                <a:spAutoFit/>
              </a:bodyPr>
              <a:lstStyle/>
              <a:p>
                <a:r>
                  <a:rPr lang="zh-TW" altLang="en-US" dirty="0"/>
                  <a:t>沿固定軸的</a:t>
                </a:r>
                <a14:m>
                  <m:oMath xmlns:m="http://schemas.openxmlformats.org/officeDocument/2006/math">
                    <m:sSub>
                      <m:sSubPr>
                        <m:ctrlPr>
                          <a:rPr lang="en-US" altLang="zh-TW" i="1">
                            <a:latin typeface="Cambria Math" panose="02040503050406030204" pitchFamily="18" charset="0"/>
                          </a:rPr>
                        </m:ctrlPr>
                      </m:sSubPr>
                      <m:e>
                        <m:r>
                          <a:rPr lang="zh-TW" altLang="en-US" i="1">
                            <a:latin typeface="Cambria Math"/>
                          </a:rPr>
                          <m:t>𝜏</m:t>
                        </m:r>
                      </m:e>
                      <m:sub>
                        <m:r>
                          <a:rPr lang="en-US" altLang="zh-TW" i="1">
                            <a:latin typeface="Cambria Math"/>
                            <a:ea typeface="Cambria Math"/>
                          </a:rPr>
                          <m:t>𝑍</m:t>
                        </m:r>
                      </m:sub>
                    </m:sSub>
                  </m:oMath>
                </a14:m>
                <a:r>
                  <a:rPr lang="zh-TW" altLang="en-US" dirty="0"/>
                  <a:t>是外積，因此等於垂直於軸的力臂</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ea typeface="Cambria Math"/>
                          </a:rPr>
                          <m:t>⊥</m:t>
                        </m:r>
                      </m:sub>
                    </m:sSub>
                  </m:oMath>
                </a14:m>
                <a:r>
                  <a:rPr lang="zh-TW" altLang="en-US" dirty="0"/>
                  <a:t>，乘垂直於軸及</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ea typeface="Cambria Math"/>
                          </a:rPr>
                          <m:t>⊥</m:t>
                        </m:r>
                      </m:sub>
                    </m:sSub>
                  </m:oMath>
                </a14:m>
                <a:r>
                  <a:rPr lang="zh-TW" altLang="en-US" dirty="0"/>
                  <a:t>的力</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𝐹</m:t>
                        </m:r>
                      </m:e>
                      <m:sub>
                        <m:r>
                          <a:rPr lang="en-US" altLang="zh-TW" i="1">
                            <a:latin typeface="Cambria Math"/>
                          </a:rPr>
                          <m:t>𝑇</m:t>
                        </m:r>
                      </m:sub>
                    </m:sSub>
                  </m:oMath>
                </a14:m>
                <a:r>
                  <a:rPr lang="zh-TW" altLang="en-US" dirty="0"/>
                  <a:t>！</a:t>
                </a:r>
              </a:p>
            </p:txBody>
          </p:sp>
        </mc:Choice>
        <mc:Fallback xmlns="">
          <p:sp>
            <p:nvSpPr>
              <p:cNvPr id="29" name="矩形 28">
                <a:extLst>
                  <a:ext uri="{FF2B5EF4-FFF2-40B4-BE49-F238E27FC236}">
                    <a16:creationId xmlns:a16="http://schemas.microsoft.com/office/drawing/2014/main" id="{722C125D-9906-C340-86C8-139598E52D91}"/>
                  </a:ext>
                </a:extLst>
              </p:cNvPr>
              <p:cNvSpPr>
                <a:spLocks noRot="1" noChangeAspect="1" noMove="1" noResize="1" noEditPoints="1" noAdjustHandles="1" noChangeArrowheads="1" noChangeShapeType="1" noTextEdit="1"/>
              </p:cNvSpPr>
              <p:nvPr/>
            </p:nvSpPr>
            <p:spPr>
              <a:xfrm>
                <a:off x="994882" y="4140084"/>
                <a:ext cx="7999306" cy="369332"/>
              </a:xfrm>
              <a:prstGeom prst="rect">
                <a:avLst/>
              </a:prstGeom>
              <a:blipFill>
                <a:blip r:embed="rId12"/>
                <a:stretch>
                  <a:fillRect l="-475"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B76B600E-C8B8-6541-B6E7-6DB5D54C76D6}"/>
                  </a:ext>
                </a:extLst>
              </p:cNvPr>
              <p:cNvSpPr/>
              <p:nvPr/>
            </p:nvSpPr>
            <p:spPr>
              <a:xfrm>
                <a:off x="2225984" y="4692219"/>
                <a:ext cx="1226424" cy="402931"/>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smtClean="0">
                              <a:latin typeface="Cambria Math" panose="02040503050406030204" pitchFamily="18" charset="0"/>
                              <a:ea typeface="Cambria Math" panose="02040503050406030204" pitchFamily="18" charset="0"/>
                            </a:rPr>
                            <m:t>𝜏</m:t>
                          </m:r>
                        </m:e>
                      </m:acc>
                      <m:r>
                        <a:rPr lang="en-US" altLang="zh-TW" b="0"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𝑟</m:t>
                          </m:r>
                        </m:e>
                      </m:acc>
                      <m:r>
                        <a:rPr lang="en-US" altLang="zh-TW" i="1">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𝐹</m:t>
                          </m:r>
                        </m:e>
                      </m:acc>
                    </m:oMath>
                  </m:oMathPara>
                </a14:m>
                <a:endParaRPr lang="zh-TW" altLang="en-US" i="1" dirty="0"/>
              </a:p>
            </p:txBody>
          </p:sp>
        </mc:Choice>
        <mc:Fallback xmlns="">
          <p:sp>
            <p:nvSpPr>
              <p:cNvPr id="30" name="矩形 29">
                <a:extLst>
                  <a:ext uri="{FF2B5EF4-FFF2-40B4-BE49-F238E27FC236}">
                    <a16:creationId xmlns:a16="http://schemas.microsoft.com/office/drawing/2014/main" id="{B76B600E-C8B8-6541-B6E7-6DB5D54C76D6}"/>
                  </a:ext>
                </a:extLst>
              </p:cNvPr>
              <p:cNvSpPr>
                <a:spLocks noRot="1" noChangeAspect="1" noMove="1" noResize="1" noEditPoints="1" noAdjustHandles="1" noChangeArrowheads="1" noChangeShapeType="1" noTextEdit="1"/>
              </p:cNvSpPr>
              <p:nvPr/>
            </p:nvSpPr>
            <p:spPr>
              <a:xfrm>
                <a:off x="2225984" y="4692219"/>
                <a:ext cx="1226424" cy="402931"/>
              </a:xfrm>
              <a:prstGeom prst="rect">
                <a:avLst/>
              </a:prstGeom>
              <a:blipFill>
                <a:blip r:embed="rId13"/>
                <a:stretch>
                  <a:fillRect t="-9091"/>
                </a:stretch>
              </a:blipFill>
            </p:spPr>
            <p:txBody>
              <a:bodyPr/>
              <a:lstStyle/>
              <a:p>
                <a:r>
                  <a:rPr lang="zh-TW" altLang="en-US">
                    <a:noFill/>
                  </a:rPr>
                  <a:t> </a:t>
                </a:r>
              </a:p>
            </p:txBody>
          </p:sp>
        </mc:Fallback>
      </mc:AlternateContent>
      <p:sp>
        <p:nvSpPr>
          <p:cNvPr id="26" name="向右箭號 25">
            <a:extLst>
              <a:ext uri="{FF2B5EF4-FFF2-40B4-BE49-F238E27FC236}">
                <a16:creationId xmlns:a16="http://schemas.microsoft.com/office/drawing/2014/main" id="{EA8CA773-58FE-E243-BEB1-1E6D2FF62DEC}"/>
              </a:ext>
            </a:extLst>
          </p:cNvPr>
          <p:cNvSpPr/>
          <p:nvPr/>
        </p:nvSpPr>
        <p:spPr>
          <a:xfrm>
            <a:off x="3702623" y="4858968"/>
            <a:ext cx="226769" cy="148827"/>
          </a:xfrm>
          <a:prstGeom prst="right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D6110FC9-6DC7-A748-8959-DA6E8B67BCCE}"/>
                  </a:ext>
                </a:extLst>
              </p:cNvPr>
              <p:cNvSpPr txBox="1"/>
              <p:nvPr/>
            </p:nvSpPr>
            <p:spPr>
              <a:xfrm>
                <a:off x="994882" y="5260036"/>
                <a:ext cx="6560004" cy="369332"/>
              </a:xfrm>
              <a:prstGeom prst="rect">
                <a:avLst/>
              </a:prstGeom>
              <a:noFill/>
            </p:spPr>
            <p:txBody>
              <a:bodyPr wrap="square" rtlCol="0">
                <a:spAutoFit/>
              </a:bodyPr>
              <a:lstStyle/>
              <a:p>
                <a:r>
                  <a:rPr lang="zh-CN" altLang="en-US" dirty="0"/>
                  <a:t>這是因為力矩取固定軸上的分量，同時就將</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𝑟</m:t>
                        </m:r>
                      </m:e>
                    </m:acc>
                  </m:oMath>
                </a14:m>
                <a:r>
                  <a:rPr lang="zh-CN" altLang="en-US" dirty="0"/>
                  <a:t>投影至</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𝑟</m:t>
                        </m:r>
                      </m:e>
                      <m:sub>
                        <m:r>
                          <a:rPr lang="en-US" altLang="zh-TW" i="1">
                            <a:latin typeface="Cambria Math"/>
                            <a:ea typeface="Cambria Math"/>
                          </a:rPr>
                          <m:t>⊥</m:t>
                        </m:r>
                      </m:sub>
                    </m:sSub>
                  </m:oMath>
                </a14:m>
                <a:r>
                  <a:rPr kumimoji="1" lang="zh-TW" altLang="en-US" dirty="0"/>
                  <a:t>。</a:t>
                </a:r>
              </a:p>
            </p:txBody>
          </p:sp>
        </mc:Choice>
        <mc:Fallback xmlns="">
          <p:sp>
            <p:nvSpPr>
              <p:cNvPr id="31" name="文字方塊 30">
                <a:extLst>
                  <a:ext uri="{FF2B5EF4-FFF2-40B4-BE49-F238E27FC236}">
                    <a16:creationId xmlns:a16="http://schemas.microsoft.com/office/drawing/2014/main" id="{D6110FC9-6DC7-A748-8959-DA6E8B67BCCE}"/>
                  </a:ext>
                </a:extLst>
              </p:cNvPr>
              <p:cNvSpPr txBox="1">
                <a:spLocks noRot="1" noChangeAspect="1" noMove="1" noResize="1" noEditPoints="1" noAdjustHandles="1" noChangeArrowheads="1" noChangeShapeType="1" noTextEdit="1"/>
              </p:cNvSpPr>
              <p:nvPr/>
            </p:nvSpPr>
            <p:spPr>
              <a:xfrm>
                <a:off x="994882" y="5260036"/>
                <a:ext cx="6560004" cy="369332"/>
              </a:xfrm>
              <a:prstGeom prst="rect">
                <a:avLst/>
              </a:prstGeom>
              <a:blipFill>
                <a:blip r:embed="rId14"/>
                <a:stretch>
                  <a:fillRect l="-579" t="-10000" b="-23333"/>
                </a:stretch>
              </a:blipFill>
            </p:spPr>
            <p:txBody>
              <a:bodyPr/>
              <a:lstStyle/>
              <a:p>
                <a:r>
                  <a:rPr lang="zh-TW" altLang="en-US">
                    <a:noFill/>
                  </a:rPr>
                  <a:t> </a:t>
                </a:r>
              </a:p>
            </p:txBody>
          </p:sp>
        </mc:Fallback>
      </mc:AlternateContent>
      <p:pic>
        <p:nvPicPr>
          <p:cNvPr id="7" name="Graphic 6" descr="Artificial Intelligence outline">
            <a:extLst>
              <a:ext uri="{FF2B5EF4-FFF2-40B4-BE49-F238E27FC236}">
                <a16:creationId xmlns:a16="http://schemas.microsoft.com/office/drawing/2014/main" id="{BD590194-C085-0B4C-8BB1-5F2B87BA26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89487" y="146959"/>
            <a:ext cx="657238" cy="657238"/>
          </a:xfrm>
          <a:prstGeom prst="rect">
            <a:avLst/>
          </a:prstGeom>
        </p:spPr>
      </p:pic>
    </p:spTree>
    <p:extLst>
      <p:ext uri="{BB962C8B-B14F-4D97-AF65-F5344CB8AC3E}">
        <p14:creationId xmlns:p14="http://schemas.microsoft.com/office/powerpoint/2010/main" val="1530848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Box 4">
                <a:extLst>
                  <a:ext uri="{FF2B5EF4-FFF2-40B4-BE49-F238E27FC236}">
                    <a16:creationId xmlns:a16="http://schemas.microsoft.com/office/drawing/2014/main" id="{CA0E44DA-FF2E-B148-857E-9038B17E0DB5}"/>
                  </a:ext>
                </a:extLst>
              </p:cNvPr>
              <p:cNvSpPr txBox="1">
                <a:spLocks noChangeArrowheads="1"/>
              </p:cNvSpPr>
              <p:nvPr/>
            </p:nvSpPr>
            <p:spPr bwMode="auto">
              <a:xfrm>
                <a:off x="1448666" y="1440052"/>
                <a:ext cx="621967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首先給剛體角速度</a:t>
                </a:r>
                <a14:m>
                  <m:oMath xmlns:m="http://schemas.openxmlformats.org/officeDocument/2006/math">
                    <m:r>
                      <a:rPr lang="zh-TW" altLang="en-US" i="1" smtClean="0">
                        <a:solidFill>
                          <a:srgbClr val="FF0000"/>
                        </a:solidFill>
                        <a:latin typeface="Cambria Math"/>
                      </a:rPr>
                      <m:t>𝜔</m:t>
                    </m:r>
                  </m:oMath>
                </a14:m>
                <a:r>
                  <a:rPr lang="zh-TW" altLang="en-US" dirty="0">
                    <a:solidFill>
                      <a:srgbClr val="FF0000"/>
                    </a:solidFill>
                  </a:rPr>
                  <a:t>一個方向將它寫成一個向量</a:t>
                </a:r>
                <a14:m>
                  <m:oMath xmlns:m="http://schemas.openxmlformats.org/officeDocument/2006/math">
                    <m:acc>
                      <m:accPr>
                        <m:chr m:val="⃗"/>
                        <m:ctrlPr>
                          <a:rPr lang="en-US" altLang="zh-TW" i="1" smtClean="0">
                            <a:solidFill>
                              <a:srgbClr val="FF0000"/>
                            </a:solidFill>
                            <a:latin typeface="Cambria Math" panose="02040503050406030204" pitchFamily="18" charset="0"/>
                          </a:rPr>
                        </m:ctrlPr>
                      </m:accPr>
                      <m:e>
                        <m:r>
                          <a:rPr lang="zh-TW" altLang="en-US" b="0" i="1">
                            <a:solidFill>
                              <a:srgbClr val="FF0000"/>
                            </a:solidFill>
                            <a:latin typeface="Cambria Math"/>
                          </a:rPr>
                          <m:t>𝜔</m:t>
                        </m:r>
                      </m:e>
                    </m:acc>
                  </m:oMath>
                </a14:m>
                <a:r>
                  <a:rPr lang="en-US" altLang="zh-CN" dirty="0">
                    <a:solidFill>
                      <a:srgbClr val="FF0000"/>
                    </a:solidFill>
                  </a:rPr>
                  <a:t>!</a:t>
                </a:r>
                <a:endParaRPr lang="zh-CN" altLang="en-US" dirty="0">
                  <a:solidFill>
                    <a:srgbClr val="FF0000"/>
                  </a:solidFill>
                </a:endParaRPr>
              </a:p>
            </p:txBody>
          </p:sp>
        </mc:Choice>
        <mc:Fallback xmlns="">
          <p:sp>
            <p:nvSpPr>
              <p:cNvPr id="2" name="Text Box 4">
                <a:extLst>
                  <a:ext uri="{FF2B5EF4-FFF2-40B4-BE49-F238E27FC236}">
                    <a16:creationId xmlns:a16="http://schemas.microsoft.com/office/drawing/2014/main" id="{CA0E44DA-FF2E-B148-857E-9038B17E0DB5}"/>
                  </a:ext>
                </a:extLst>
              </p:cNvPr>
              <p:cNvSpPr txBox="1">
                <a:spLocks noRot="1" noChangeAspect="1" noMove="1" noResize="1" noEditPoints="1" noAdjustHandles="1" noChangeArrowheads="1" noChangeShapeType="1" noTextEdit="1"/>
              </p:cNvSpPr>
              <p:nvPr/>
            </p:nvSpPr>
            <p:spPr bwMode="auto">
              <a:xfrm>
                <a:off x="1448666" y="1440052"/>
                <a:ext cx="6219678" cy="369332"/>
              </a:xfrm>
              <a:prstGeom prst="rect">
                <a:avLst/>
              </a:prstGeom>
              <a:blipFill>
                <a:blip r:embed="rId2"/>
                <a:stretch>
                  <a:fillRect l="-102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 Box 4">
                <a:extLst>
                  <a:ext uri="{FF2B5EF4-FFF2-40B4-BE49-F238E27FC236}">
                    <a16:creationId xmlns:a16="http://schemas.microsoft.com/office/drawing/2014/main" id="{C551FA84-799B-EE4A-8FCF-B98F771C0D69}"/>
                  </a:ext>
                </a:extLst>
              </p:cNvPr>
              <p:cNvSpPr txBox="1">
                <a:spLocks noChangeArrowheads="1"/>
              </p:cNvSpPr>
              <p:nvPr/>
            </p:nvSpPr>
            <p:spPr bwMode="auto">
              <a:xfrm>
                <a:off x="1494374" y="2342683"/>
                <a:ext cx="36004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給力矩一個方向</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𝜏</m:t>
                    </m:r>
                    <m:r>
                      <a:rPr lang="en-US" altLang="zh-TW" i="1" smtClean="0">
                        <a:solidFill>
                          <a:srgbClr val="FF0000"/>
                        </a:solidFill>
                        <a:latin typeface="Cambria Math" panose="02040503050406030204" pitchFamily="18" charset="0"/>
                        <a:ea typeface="Cambria Math" panose="02040503050406030204" pitchFamily="18" charset="0"/>
                      </a:rPr>
                      <m:t>→</m:t>
                    </m:r>
                    <m:acc>
                      <m:accPr>
                        <m:chr m:val="⃗"/>
                        <m:ctrlPr>
                          <a:rPr lang="en-US" altLang="zh-TW" i="1">
                            <a:solidFill>
                              <a:srgbClr val="FF0000"/>
                            </a:solidFill>
                            <a:latin typeface="Cambria Math" panose="02040503050406030204" pitchFamily="18" charset="0"/>
                            <a:ea typeface="Cambria Math" panose="02040503050406030204" pitchFamily="18" charset="0"/>
                          </a:rPr>
                        </m:ctrlPr>
                      </m:accPr>
                      <m:e>
                        <m:r>
                          <a:rPr lang="en-US" altLang="zh-TW" i="1">
                            <a:solidFill>
                              <a:srgbClr val="FF0000"/>
                            </a:solidFill>
                            <a:latin typeface="Cambria Math" panose="02040503050406030204" pitchFamily="18" charset="0"/>
                            <a:ea typeface="Cambria Math" panose="02040503050406030204" pitchFamily="18" charset="0"/>
                          </a:rPr>
                          <m:t>𝜏</m:t>
                        </m:r>
                      </m:e>
                    </m:acc>
                  </m:oMath>
                </a14:m>
                <a:r>
                  <a:rPr lang="zh-TW" altLang="en-US" dirty="0">
                    <a:solidFill>
                      <a:srgbClr val="FF0000"/>
                    </a:solidFill>
                  </a:rPr>
                  <a:t>！</a:t>
                </a:r>
              </a:p>
            </p:txBody>
          </p:sp>
        </mc:Choice>
        <mc:Fallback xmlns="">
          <p:sp>
            <p:nvSpPr>
              <p:cNvPr id="3" name="Text Box 4">
                <a:extLst>
                  <a:ext uri="{FF2B5EF4-FFF2-40B4-BE49-F238E27FC236}">
                    <a16:creationId xmlns:a16="http://schemas.microsoft.com/office/drawing/2014/main" id="{C551FA84-799B-EE4A-8FCF-B98F771C0D69}"/>
                  </a:ext>
                </a:extLst>
              </p:cNvPr>
              <p:cNvSpPr txBox="1">
                <a:spLocks noRot="1" noChangeAspect="1" noMove="1" noResize="1" noEditPoints="1" noAdjustHandles="1" noChangeArrowheads="1" noChangeShapeType="1" noTextEdit="1"/>
              </p:cNvSpPr>
              <p:nvPr/>
            </p:nvSpPr>
            <p:spPr bwMode="auto">
              <a:xfrm>
                <a:off x="1494374" y="2342683"/>
                <a:ext cx="3600450" cy="369332"/>
              </a:xfrm>
              <a:prstGeom prst="rect">
                <a:avLst/>
              </a:prstGeom>
              <a:blipFill>
                <a:blip r:embed="rId3"/>
                <a:stretch>
                  <a:fillRect l="-1408" t="-9677"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7438064E-D899-714B-8946-E064663720E4}"/>
                  </a:ext>
                </a:extLst>
              </p:cNvPr>
              <p:cNvSpPr txBox="1"/>
              <p:nvPr/>
            </p:nvSpPr>
            <p:spPr>
              <a:xfrm>
                <a:off x="1517533" y="3372092"/>
                <a:ext cx="928468"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4" name="文字方塊 3">
                <a:extLst>
                  <a:ext uri="{FF2B5EF4-FFF2-40B4-BE49-F238E27FC236}">
                    <a16:creationId xmlns:a16="http://schemas.microsoft.com/office/drawing/2014/main" id="{7438064E-D899-714B-8946-E064663720E4}"/>
                  </a:ext>
                </a:extLst>
              </p:cNvPr>
              <p:cNvSpPr txBox="1">
                <a:spLocks noRot="1" noChangeAspect="1" noMove="1" noResize="1" noEditPoints="1" noAdjustHandles="1" noChangeArrowheads="1" noChangeShapeType="1" noTextEdit="1"/>
              </p:cNvSpPr>
              <p:nvPr/>
            </p:nvSpPr>
            <p:spPr>
              <a:xfrm>
                <a:off x="1517533" y="3372092"/>
                <a:ext cx="928468" cy="682559"/>
              </a:xfrm>
              <a:prstGeom prst="rect">
                <a:avLst/>
              </a:prstGeom>
              <a:blipFill>
                <a:blip r:embed="rId4"/>
                <a:stretch>
                  <a:fillRect b="-555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F9FCC540-CC9C-3949-9408-711783A4AAFA}"/>
                  </a:ext>
                </a:extLst>
              </p:cNvPr>
              <p:cNvSpPr txBox="1">
                <a:spLocks noChangeArrowheads="1"/>
              </p:cNvSpPr>
              <p:nvPr/>
            </p:nvSpPr>
            <p:spPr bwMode="auto">
              <a:xfrm>
                <a:off x="2684171" y="3488997"/>
                <a:ext cx="564423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給粒子的角動量</a:t>
                </a:r>
                <a14:m>
                  <m:oMath xmlns:m="http://schemas.openxmlformats.org/officeDocument/2006/math">
                    <m:acc>
                      <m:accPr>
                        <m:chr m:val="⃗"/>
                        <m:ctrlPr>
                          <a:rPr lang="zh-CN" altLang="en-US" i="1" smtClean="0">
                            <a:solidFill>
                              <a:srgbClr val="FF0000"/>
                            </a:solidFill>
                            <a:latin typeface="Cambria Math" panose="02040503050406030204" pitchFamily="18" charset="0"/>
                          </a:rPr>
                        </m:ctrlPr>
                      </m:accPr>
                      <m:e>
                        <m:r>
                          <a:rPr lang="en-US" altLang="zh-TW" i="1">
                            <a:solidFill>
                              <a:srgbClr val="FF0000"/>
                            </a:solidFill>
                            <a:latin typeface="Cambria Math"/>
                          </a:rPr>
                          <m:t>𝐿</m:t>
                        </m:r>
                      </m:e>
                    </m:acc>
                  </m:oMath>
                </a14:m>
                <a:r>
                  <a:rPr lang="zh-TW" altLang="en-US" dirty="0">
                    <a:solidFill>
                      <a:srgbClr val="FF0000"/>
                    </a:solidFill>
                  </a:rPr>
                  <a:t>定義，給剛體角動量</a:t>
                </a:r>
                <a14:m>
                  <m:oMath xmlns:m="http://schemas.openxmlformats.org/officeDocument/2006/math">
                    <m:acc>
                      <m:accPr>
                        <m:chr m:val="⃗"/>
                        <m:ctrlPr>
                          <a:rPr lang="zh-CN" altLang="en-US" i="1" smtClean="0">
                            <a:solidFill>
                              <a:srgbClr val="FF0000"/>
                            </a:solidFill>
                            <a:latin typeface="Cambria Math" panose="02040503050406030204" pitchFamily="18" charset="0"/>
                          </a:rPr>
                        </m:ctrlPr>
                      </m:accPr>
                      <m:e>
                        <m:r>
                          <a:rPr lang="en-US" altLang="zh-TW" i="1">
                            <a:solidFill>
                              <a:srgbClr val="FF0000"/>
                            </a:solidFill>
                            <a:latin typeface="Cambria Math"/>
                          </a:rPr>
                          <m:t>𝐿</m:t>
                        </m:r>
                      </m:e>
                    </m:acc>
                  </m:oMath>
                </a14:m>
                <a:r>
                  <a:rPr lang="zh-TW" altLang="en-US" dirty="0">
                    <a:solidFill>
                      <a:srgbClr val="FF0000"/>
                    </a:solidFill>
                  </a:rPr>
                  <a:t>定義。</a:t>
                </a:r>
              </a:p>
            </p:txBody>
          </p:sp>
        </mc:Choice>
        <mc:Fallback xmlns="">
          <p:sp>
            <p:nvSpPr>
              <p:cNvPr id="5" name="Text Box 7">
                <a:extLst>
                  <a:ext uri="{FF2B5EF4-FFF2-40B4-BE49-F238E27FC236}">
                    <a16:creationId xmlns:a16="http://schemas.microsoft.com/office/drawing/2014/main" id="{F9FCC540-CC9C-3949-9408-711783A4AAFA}"/>
                  </a:ext>
                </a:extLst>
              </p:cNvPr>
              <p:cNvSpPr txBox="1">
                <a:spLocks noRot="1" noChangeAspect="1" noMove="1" noResize="1" noEditPoints="1" noAdjustHandles="1" noChangeArrowheads="1" noChangeShapeType="1" noTextEdit="1"/>
              </p:cNvSpPr>
              <p:nvPr/>
            </p:nvSpPr>
            <p:spPr bwMode="auto">
              <a:xfrm>
                <a:off x="2684171" y="3488997"/>
                <a:ext cx="5644232" cy="402931"/>
              </a:xfrm>
              <a:prstGeom prst="rect">
                <a:avLst/>
              </a:prstGeom>
              <a:blipFill>
                <a:blip r:embed="rId5"/>
                <a:stretch>
                  <a:fillRect l="-673"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 name="向右箭號 7">
            <a:extLst>
              <a:ext uri="{FF2B5EF4-FFF2-40B4-BE49-F238E27FC236}">
                <a16:creationId xmlns:a16="http://schemas.microsoft.com/office/drawing/2014/main" id="{4FD8CC90-9FBD-2841-A186-AD8618B92A39}"/>
              </a:ext>
            </a:extLst>
          </p:cNvPr>
          <p:cNvSpPr/>
          <p:nvPr/>
        </p:nvSpPr>
        <p:spPr>
          <a:xfrm>
            <a:off x="3059771" y="5842346"/>
            <a:ext cx="1428750" cy="4286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Text Box 18">
            <a:extLst>
              <a:ext uri="{FF2B5EF4-FFF2-40B4-BE49-F238E27FC236}">
                <a16:creationId xmlns:a16="http://schemas.microsoft.com/office/drawing/2014/main" id="{E88E3FC7-AF24-4D4C-B306-8F40464CF88C}"/>
              </a:ext>
            </a:extLst>
          </p:cNvPr>
          <p:cNvSpPr txBox="1">
            <a:spLocks noChangeArrowheads="1"/>
          </p:cNvSpPr>
          <p:nvPr/>
        </p:nvSpPr>
        <p:spPr bwMode="auto">
          <a:xfrm>
            <a:off x="3416958" y="5699471"/>
            <a:ext cx="642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3600" b="1">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9E6328A-35A9-EF41-B4DE-D191CC91BED9}"/>
                  </a:ext>
                </a:extLst>
              </p:cNvPr>
              <p:cNvSpPr txBox="1"/>
              <p:nvPr/>
            </p:nvSpPr>
            <p:spPr>
              <a:xfrm>
                <a:off x="4953012" y="5699433"/>
                <a:ext cx="12762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d>
                            <m:dPr>
                              <m:ctrlPr>
                                <a:rPr lang="en-US" altLang="zh-CN" b="0" i="1" smtClean="0">
                                  <a:latin typeface="Cambria Math" panose="02040503050406030204" pitchFamily="18" charset="0"/>
                                </a:rPr>
                              </m:ctrlPr>
                            </m:dPr>
                            <m:e>
                              <m:r>
                                <a:rPr lang="en-US" altLang="zh-TW" i="1">
                                  <a:latin typeface="Cambria Math"/>
                                </a:rPr>
                                <m:t>𝐼</m:t>
                              </m:r>
                              <m:acc>
                                <m:accPr>
                                  <m:chr m:val="⃗"/>
                                  <m:ctrlPr>
                                    <a:rPr lang="zh-CN" altLang="en-US" i="1">
                                      <a:latin typeface="Cambria Math" panose="02040503050406030204" pitchFamily="18" charset="0"/>
                                    </a:rPr>
                                  </m:ctrlPr>
                                </m:accPr>
                                <m:e>
                                  <m:r>
                                    <a:rPr lang="zh-TW" altLang="en-US" i="1">
                                      <a:latin typeface="Cambria Math"/>
                                    </a:rPr>
                                    <m:t>𝜔</m:t>
                                  </m:r>
                                </m:e>
                              </m:acc>
                            </m:e>
                          </m:d>
                        </m:num>
                        <m:den>
                          <m:r>
                            <a:rPr lang="en-US" altLang="zh-CN" b="0" i="1" smtClean="0">
                              <a:latin typeface="Cambria Math"/>
                            </a:rPr>
                            <m:t>𝑑𝑡</m:t>
                          </m:r>
                        </m:den>
                      </m:f>
                    </m:oMath>
                  </m:oMathPara>
                </a14:m>
                <a:endParaRPr lang="zh-CN" altLang="en-US" dirty="0"/>
              </a:p>
            </p:txBody>
          </p:sp>
        </mc:Choice>
        <mc:Fallback xmlns="">
          <p:sp>
            <p:nvSpPr>
              <p:cNvPr id="10" name="文字方塊 9">
                <a:extLst>
                  <a:ext uri="{FF2B5EF4-FFF2-40B4-BE49-F238E27FC236}">
                    <a16:creationId xmlns:a16="http://schemas.microsoft.com/office/drawing/2014/main" id="{B9E6328A-35A9-EF41-B4DE-D191CC91BED9}"/>
                  </a:ext>
                </a:extLst>
              </p:cNvPr>
              <p:cNvSpPr txBox="1">
                <a:spLocks noRot="1" noChangeAspect="1" noMove="1" noResize="1" noEditPoints="1" noAdjustHandles="1" noChangeArrowheads="1" noChangeShapeType="1" noTextEdit="1"/>
              </p:cNvSpPr>
              <p:nvPr/>
            </p:nvSpPr>
            <p:spPr>
              <a:xfrm>
                <a:off x="4953012" y="5699433"/>
                <a:ext cx="1276294" cy="638765"/>
              </a:xfrm>
              <a:prstGeom prst="rect">
                <a:avLst/>
              </a:prstGeom>
              <a:blipFill>
                <a:blip r:embed="rId6"/>
                <a:stretch>
                  <a:fillRect b="-39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11D5A7C-E8F1-1143-8073-57D97A41FC41}"/>
                  </a:ext>
                </a:extLst>
              </p:cNvPr>
              <p:cNvSpPr txBox="1"/>
              <p:nvPr/>
            </p:nvSpPr>
            <p:spPr>
              <a:xfrm>
                <a:off x="1532637" y="4714728"/>
                <a:ext cx="970115" cy="4029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r>
                        <a:rPr lang="en-US" altLang="zh-TW" b="0" i="1" smtClean="0">
                          <a:latin typeface="Cambria Math"/>
                        </a:rPr>
                        <m:t>𝐼</m:t>
                      </m:r>
                      <m:acc>
                        <m:accPr>
                          <m:chr m:val="⃗"/>
                          <m:ctrlPr>
                            <a:rPr lang="en-US" altLang="zh-TW" b="0" i="1" smtClean="0">
                              <a:latin typeface="Cambria Math" panose="02040503050406030204" pitchFamily="18" charset="0"/>
                            </a:rPr>
                          </m:ctrlPr>
                        </m:accPr>
                        <m:e>
                          <m:r>
                            <a:rPr lang="zh-TW" altLang="en-US" b="0" i="1" smtClean="0">
                              <a:latin typeface="Cambria Math"/>
                            </a:rPr>
                            <m:t>𝜔</m:t>
                          </m:r>
                        </m:e>
                      </m:acc>
                    </m:oMath>
                  </m:oMathPara>
                </a14:m>
                <a:endParaRPr lang="zh-CN" altLang="en-US" dirty="0"/>
              </a:p>
            </p:txBody>
          </p:sp>
        </mc:Choice>
        <mc:Fallback xmlns="">
          <p:sp>
            <p:nvSpPr>
              <p:cNvPr id="11" name="文字方塊 10">
                <a:extLst>
                  <a:ext uri="{FF2B5EF4-FFF2-40B4-BE49-F238E27FC236}">
                    <a16:creationId xmlns:a16="http://schemas.microsoft.com/office/drawing/2014/main" id="{B11D5A7C-E8F1-1143-8073-57D97A41FC41}"/>
                  </a:ext>
                </a:extLst>
              </p:cNvPr>
              <p:cNvSpPr txBox="1">
                <a:spLocks noRot="1" noChangeAspect="1" noMove="1" noResize="1" noEditPoints="1" noAdjustHandles="1" noChangeArrowheads="1" noChangeShapeType="1" noTextEdit="1"/>
              </p:cNvSpPr>
              <p:nvPr/>
            </p:nvSpPr>
            <p:spPr>
              <a:xfrm>
                <a:off x="1532637" y="4714728"/>
                <a:ext cx="970115" cy="402931"/>
              </a:xfrm>
              <a:prstGeom prst="rect">
                <a:avLst/>
              </a:prstGeom>
              <a:blipFill>
                <a:blip r:embed="rId7"/>
                <a:stretch>
                  <a:fillRect/>
                </a:stretch>
              </a:blipFill>
            </p:spPr>
            <p:txBody>
              <a:bodyPr/>
              <a:lstStyle/>
              <a:p>
                <a:r>
                  <a:rPr lang="zh-TW" altLang="en-US">
                    <a:noFill/>
                  </a:rPr>
                  <a:t> </a:t>
                </a:r>
              </a:p>
            </p:txBody>
          </p:sp>
        </mc:Fallback>
      </mc:AlternateContent>
      <p:sp>
        <p:nvSpPr>
          <p:cNvPr id="12" name="Text Box 13">
            <a:extLst>
              <a:ext uri="{FF2B5EF4-FFF2-40B4-BE49-F238E27FC236}">
                <a16:creationId xmlns:a16="http://schemas.microsoft.com/office/drawing/2014/main" id="{499DDF27-188F-F644-83AC-ABC9AA1D0999}"/>
              </a:ext>
            </a:extLst>
          </p:cNvPr>
          <p:cNvSpPr txBox="1">
            <a:spLocks noChangeArrowheads="1"/>
          </p:cNvSpPr>
          <p:nvPr/>
        </p:nvSpPr>
        <p:spPr bwMode="auto">
          <a:xfrm>
            <a:off x="1749426" y="4716708"/>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dirty="0">
                <a:solidFill>
                  <a:srgbClr val="FF0000"/>
                </a:solidFill>
                <a:latin typeface="Times New Roman" pitchFamily="18" charset="0"/>
                <a:cs typeface="Times New Roman" pitchFamily="18" charset="0"/>
              </a:rPr>
              <a:t>？</a:t>
            </a:r>
          </a:p>
        </p:txBody>
      </p:sp>
      <p:sp>
        <p:nvSpPr>
          <p:cNvPr id="13" name="Text Box 18">
            <a:extLst>
              <a:ext uri="{FF2B5EF4-FFF2-40B4-BE49-F238E27FC236}">
                <a16:creationId xmlns:a16="http://schemas.microsoft.com/office/drawing/2014/main" id="{24DDB5B8-AD64-2D40-982D-5A16E0688A05}"/>
              </a:ext>
            </a:extLst>
          </p:cNvPr>
          <p:cNvSpPr txBox="1">
            <a:spLocks noChangeArrowheads="1"/>
          </p:cNvSpPr>
          <p:nvPr/>
        </p:nvSpPr>
        <p:spPr bwMode="auto">
          <a:xfrm>
            <a:off x="5230797" y="5806973"/>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1C88440D-5858-E941-90A8-E2E6082FD82E}"/>
                  </a:ext>
                </a:extLst>
              </p:cNvPr>
              <p:cNvSpPr txBox="1"/>
              <p:nvPr/>
            </p:nvSpPr>
            <p:spPr>
              <a:xfrm>
                <a:off x="1517533" y="5671995"/>
                <a:ext cx="928468"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14" name="文字方塊 13">
                <a:extLst>
                  <a:ext uri="{FF2B5EF4-FFF2-40B4-BE49-F238E27FC236}">
                    <a16:creationId xmlns:a16="http://schemas.microsoft.com/office/drawing/2014/main" id="{1C88440D-5858-E941-90A8-E2E6082FD82E}"/>
                  </a:ext>
                </a:extLst>
              </p:cNvPr>
              <p:cNvSpPr txBox="1">
                <a:spLocks noRot="1" noChangeAspect="1" noMove="1" noResize="1" noEditPoints="1" noAdjustHandles="1" noChangeArrowheads="1" noChangeShapeType="1" noTextEdit="1"/>
              </p:cNvSpPr>
              <p:nvPr/>
            </p:nvSpPr>
            <p:spPr>
              <a:xfrm>
                <a:off x="1517533" y="5671995"/>
                <a:ext cx="928468" cy="682559"/>
              </a:xfrm>
              <a:prstGeom prst="rect">
                <a:avLst/>
              </a:prstGeom>
              <a:blipFill>
                <a:blip r:embed="rId8"/>
                <a:stretch>
                  <a:fillRect b="-5556"/>
                </a:stretch>
              </a:blipFill>
            </p:spPr>
            <p:txBody>
              <a:bodyPr/>
              <a:lstStyle/>
              <a:p>
                <a:r>
                  <a:rPr lang="zh-TW" altLang="en-US">
                    <a:noFill/>
                  </a:rPr>
                  <a:t> </a:t>
                </a:r>
              </a:p>
            </p:txBody>
          </p:sp>
        </mc:Fallback>
      </mc:AlternateContent>
      <p:sp>
        <p:nvSpPr>
          <p:cNvPr id="15" name="Text Box 7">
            <a:extLst>
              <a:ext uri="{FF2B5EF4-FFF2-40B4-BE49-F238E27FC236}">
                <a16:creationId xmlns:a16="http://schemas.microsoft.com/office/drawing/2014/main" id="{545A89C2-3520-AC4C-A430-724E1E568B82}"/>
              </a:ext>
            </a:extLst>
          </p:cNvPr>
          <p:cNvSpPr txBox="1">
            <a:spLocks noChangeArrowheads="1"/>
          </p:cNvSpPr>
          <p:nvPr/>
        </p:nvSpPr>
        <p:spPr bwMode="auto">
          <a:xfrm>
            <a:off x="2724783" y="4725016"/>
            <a:ext cx="53036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問剛體角動量向量是否正比於剛體角速度向量？</a:t>
            </a:r>
          </a:p>
        </p:txBody>
      </p:sp>
      <p:sp>
        <p:nvSpPr>
          <p:cNvPr id="17" name="向下箭號 16">
            <a:extLst>
              <a:ext uri="{FF2B5EF4-FFF2-40B4-BE49-F238E27FC236}">
                <a16:creationId xmlns:a16="http://schemas.microsoft.com/office/drawing/2014/main" id="{F0222AAF-E614-9F43-917F-825688F6DC98}"/>
              </a:ext>
            </a:extLst>
          </p:cNvPr>
          <p:cNvSpPr/>
          <p:nvPr/>
        </p:nvSpPr>
        <p:spPr>
          <a:xfrm>
            <a:off x="4336369" y="4250965"/>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向下箭號 17">
            <a:extLst>
              <a:ext uri="{FF2B5EF4-FFF2-40B4-BE49-F238E27FC236}">
                <a16:creationId xmlns:a16="http://schemas.microsoft.com/office/drawing/2014/main" id="{CAFD40EA-5384-7B41-AD7E-0F792574598B}"/>
              </a:ext>
            </a:extLst>
          </p:cNvPr>
          <p:cNvSpPr/>
          <p:nvPr/>
        </p:nvSpPr>
        <p:spPr>
          <a:xfrm>
            <a:off x="4328184" y="2808645"/>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向下箭號 18">
            <a:extLst>
              <a:ext uri="{FF2B5EF4-FFF2-40B4-BE49-F238E27FC236}">
                <a16:creationId xmlns:a16="http://schemas.microsoft.com/office/drawing/2014/main" id="{302A08B0-F549-A747-97FB-C87EF406D883}"/>
              </a:ext>
            </a:extLst>
          </p:cNvPr>
          <p:cNvSpPr/>
          <p:nvPr/>
        </p:nvSpPr>
        <p:spPr>
          <a:xfrm>
            <a:off x="4382473" y="5171061"/>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1AA9AFC6-1445-7D45-9385-8EDB738DCB82}"/>
                  </a:ext>
                </a:extLst>
              </p:cNvPr>
              <p:cNvSpPr txBox="1"/>
              <p:nvPr/>
            </p:nvSpPr>
            <p:spPr>
              <a:xfrm>
                <a:off x="3835126" y="704126"/>
                <a:ext cx="10946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𝜏</m:t>
                      </m:r>
                      <m:r>
                        <a:rPr lang="en-US" altLang="zh-CN" b="0" i="1" smtClean="0">
                          <a:latin typeface="Cambria Math"/>
                        </a:rPr>
                        <m:t>=</m:t>
                      </m:r>
                      <m:r>
                        <a:rPr lang="en-US" altLang="zh-CN" b="0" i="1" smtClean="0">
                          <a:latin typeface="Cambria Math" panose="02040503050406030204" pitchFamily="18" charset="0"/>
                        </a:rPr>
                        <m:t>𝐼</m:t>
                      </m:r>
                      <m:f>
                        <m:fPr>
                          <m:ctrlPr>
                            <a:rPr lang="en-US" altLang="zh-CN" i="1">
                              <a:latin typeface="Cambria Math" panose="02040503050406030204" pitchFamily="18" charset="0"/>
                            </a:rPr>
                          </m:ctrlPr>
                        </m:fPr>
                        <m:num>
                          <m:r>
                            <a:rPr lang="en-US" altLang="zh-CN" b="0" i="1" smtClean="0">
                              <a:latin typeface="Cambria Math"/>
                            </a:rPr>
                            <m:t>𝑑</m:t>
                          </m:r>
                          <m:r>
                            <a:rPr lang="zh-CN" altLang="en-US" i="1" smtClean="0">
                              <a:latin typeface="Cambria Math" panose="02040503050406030204" pitchFamily="18" charset="0"/>
                            </a:rPr>
                            <m:t>𝜔</m:t>
                          </m:r>
                        </m:num>
                        <m:den>
                          <m:r>
                            <a:rPr lang="en-US" altLang="zh-CN" b="0" i="1" smtClean="0">
                              <a:latin typeface="Cambria Math"/>
                            </a:rPr>
                            <m:t>𝑑𝑡</m:t>
                          </m:r>
                        </m:den>
                      </m:f>
                    </m:oMath>
                  </m:oMathPara>
                </a14:m>
                <a:endParaRPr lang="zh-CN" altLang="en-US" dirty="0"/>
              </a:p>
            </p:txBody>
          </p:sp>
        </mc:Choice>
        <mc:Fallback xmlns="">
          <p:sp>
            <p:nvSpPr>
              <p:cNvPr id="20" name="文字方塊 19">
                <a:extLst>
                  <a:ext uri="{FF2B5EF4-FFF2-40B4-BE49-F238E27FC236}">
                    <a16:creationId xmlns:a16="http://schemas.microsoft.com/office/drawing/2014/main" id="{1AA9AFC6-1445-7D45-9385-8EDB738DCB82}"/>
                  </a:ext>
                </a:extLst>
              </p:cNvPr>
              <p:cNvSpPr txBox="1">
                <a:spLocks noRot="1" noChangeAspect="1" noMove="1" noResize="1" noEditPoints="1" noAdjustHandles="1" noChangeArrowheads="1" noChangeShapeType="1" noTextEdit="1"/>
              </p:cNvSpPr>
              <p:nvPr/>
            </p:nvSpPr>
            <p:spPr>
              <a:xfrm>
                <a:off x="3835126" y="704126"/>
                <a:ext cx="1094694" cy="638765"/>
              </a:xfrm>
              <a:prstGeom prst="rect">
                <a:avLst/>
              </a:prstGeom>
              <a:blipFill>
                <a:blip r:embed="rId9"/>
                <a:stretch>
                  <a:fillRect b="-1923"/>
                </a:stretch>
              </a:blipFill>
            </p:spPr>
            <p:txBody>
              <a:bodyPr/>
              <a:lstStyle/>
              <a:p>
                <a:r>
                  <a:rPr lang="zh-TW" altLang="en-US">
                    <a:noFill/>
                  </a:rPr>
                  <a:t> </a:t>
                </a:r>
              </a:p>
            </p:txBody>
          </p:sp>
        </mc:Fallback>
      </mc:AlternateContent>
      <p:sp>
        <p:nvSpPr>
          <p:cNvPr id="21" name="向下箭號 20">
            <a:extLst>
              <a:ext uri="{FF2B5EF4-FFF2-40B4-BE49-F238E27FC236}">
                <a16:creationId xmlns:a16="http://schemas.microsoft.com/office/drawing/2014/main" id="{794F492E-B4A0-0E43-8854-5E1555C33961}"/>
              </a:ext>
            </a:extLst>
          </p:cNvPr>
          <p:cNvSpPr/>
          <p:nvPr/>
        </p:nvSpPr>
        <p:spPr>
          <a:xfrm>
            <a:off x="4347817" y="1935628"/>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2" name="Multiply 21">
            <a:extLst>
              <a:ext uri="{FF2B5EF4-FFF2-40B4-BE49-F238E27FC236}">
                <a16:creationId xmlns:a16="http://schemas.microsoft.com/office/drawing/2014/main" id="{BC8D04D1-EC40-EC41-A1F2-2F343F0652B4}"/>
              </a:ext>
            </a:extLst>
          </p:cNvPr>
          <p:cNvSpPr/>
          <p:nvPr/>
        </p:nvSpPr>
        <p:spPr>
          <a:xfrm>
            <a:off x="827584" y="1556792"/>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3" name="Multiply 22">
            <a:extLst>
              <a:ext uri="{FF2B5EF4-FFF2-40B4-BE49-F238E27FC236}">
                <a16:creationId xmlns:a16="http://schemas.microsoft.com/office/drawing/2014/main" id="{8B202DE2-DF8F-524A-8AAC-A48FCD258798}"/>
              </a:ext>
            </a:extLst>
          </p:cNvPr>
          <p:cNvSpPr/>
          <p:nvPr/>
        </p:nvSpPr>
        <p:spPr>
          <a:xfrm>
            <a:off x="827584" y="2405003"/>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894764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 Box 4"/>
          <p:cNvSpPr txBox="1">
            <a:spLocks noChangeArrowheads="1"/>
          </p:cNvSpPr>
          <p:nvPr/>
        </p:nvSpPr>
        <p:spPr bwMode="auto">
          <a:xfrm>
            <a:off x="1782091" y="1477079"/>
            <a:ext cx="4714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力矩可以寫成一個向量物理量的</a:t>
            </a:r>
            <a:r>
              <a:rPr lang="zh-TW" altLang="en-US" dirty="0">
                <a:solidFill>
                  <a:srgbClr val="FF0000"/>
                </a:solidFill>
              </a:rPr>
              <a:t>變化率</a:t>
            </a:r>
            <a:r>
              <a:rPr lang="zh-TW" altLang="en-US" dirty="0"/>
              <a:t>嗎？</a:t>
            </a:r>
          </a:p>
        </p:txBody>
      </p:sp>
      <p:sp>
        <p:nvSpPr>
          <p:cNvPr id="4103" name="Text Box 7"/>
          <p:cNvSpPr txBox="1">
            <a:spLocks noChangeArrowheads="1"/>
          </p:cNvSpPr>
          <p:nvPr/>
        </p:nvSpPr>
        <p:spPr bwMode="auto">
          <a:xfrm>
            <a:off x="3112701" y="4406098"/>
            <a:ext cx="3313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一個粒子的角動量</a:t>
            </a:r>
          </a:p>
        </p:txBody>
      </p:sp>
      <p:pic>
        <p:nvPicPr>
          <p:cNvPr id="4104" name="Picture 8" descr="F11_12"/>
          <p:cNvPicPr>
            <a:picLocks noChangeAspect="1" noChangeArrowheads="1"/>
          </p:cNvPicPr>
          <p:nvPr/>
        </p:nvPicPr>
        <p:blipFill>
          <a:blip r:embed="rId2">
            <a:extLst>
              <a:ext uri="{28A0092B-C50C-407E-A947-70E740481C1C}">
                <a14:useLocalDpi xmlns:a14="http://schemas.microsoft.com/office/drawing/2010/main" val="0"/>
              </a:ext>
            </a:extLst>
          </a:blip>
          <a:srcRect b="61517"/>
          <a:stretch>
            <a:fillRect/>
          </a:stretch>
        </p:blipFill>
        <p:spPr bwMode="auto">
          <a:xfrm>
            <a:off x="5334000" y="4419600"/>
            <a:ext cx="2183627" cy="178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2"/>
          <p:cNvSpPr txBox="1">
            <a:spLocks noChangeArrowheads="1"/>
          </p:cNvSpPr>
          <p:nvPr/>
        </p:nvSpPr>
        <p:spPr bwMode="auto">
          <a:xfrm>
            <a:off x="3082055" y="956446"/>
            <a:ext cx="2735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這樣的抽象定義有用嗎？</a:t>
            </a:r>
          </a:p>
        </p:txBody>
      </p:sp>
      <p:sp>
        <p:nvSpPr>
          <p:cNvPr id="16" name="矩形 15"/>
          <p:cNvSpPr>
            <a:spLocks noChangeArrowheads="1"/>
          </p:cNvSpPr>
          <p:nvPr/>
        </p:nvSpPr>
        <p:spPr bwMode="auto">
          <a:xfrm>
            <a:off x="2779501" y="3734107"/>
            <a:ext cx="480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力矩真的可以寫成一個向量物理量的</a:t>
            </a:r>
            <a:r>
              <a:rPr lang="zh-TW" altLang="en-US" dirty="0">
                <a:solidFill>
                  <a:srgbClr val="FF0000"/>
                </a:solidFill>
              </a:rPr>
              <a:t>變化率</a:t>
            </a:r>
            <a:r>
              <a:rPr lang="zh-TW" altLang="en-US" dirty="0"/>
              <a:t>：</a:t>
            </a:r>
          </a:p>
        </p:txBody>
      </p:sp>
      <mc:AlternateContent xmlns:mc="http://schemas.openxmlformats.org/markup-compatibility/2006" xmlns:a14="http://schemas.microsoft.com/office/drawing/2010/main">
        <mc:Choice Requires="a14">
          <p:sp>
            <p:nvSpPr>
              <p:cNvPr id="17" name="文字方塊 16"/>
              <p:cNvSpPr txBox="1"/>
              <p:nvPr/>
            </p:nvSpPr>
            <p:spPr>
              <a:xfrm>
                <a:off x="1800248" y="4419600"/>
                <a:ext cx="1191160"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ea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i="1" smtClean="0">
                          <a:latin typeface="Cambria Math"/>
                          <a:ea typeface="Cambria Math"/>
                        </a:rPr>
                        <m:t>×</m:t>
                      </m:r>
                      <m:acc>
                        <m:accPr>
                          <m:chr m:val="⃗"/>
                          <m:ctrlPr>
                            <a:rPr lang="en-US" altLang="zh-CN" i="1" smtClean="0">
                              <a:latin typeface="Cambria Math" panose="02040503050406030204" pitchFamily="18" charset="0"/>
                              <a:ea typeface="Cambria Math"/>
                            </a:rPr>
                          </m:ctrlPr>
                        </m:accPr>
                        <m:e>
                          <m:r>
                            <a:rPr lang="en-US" altLang="zh-CN" b="0" i="1" smtClean="0">
                              <a:latin typeface="Cambria Math"/>
                              <a:ea typeface="Cambria Math"/>
                            </a:rPr>
                            <m:t>𝑝</m:t>
                          </m:r>
                        </m:e>
                      </m:acc>
                    </m:oMath>
                  </m:oMathPara>
                </a14:m>
                <a:endParaRPr lang="zh-CN"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800248" y="4419600"/>
                <a:ext cx="1191160" cy="402931"/>
              </a:xfrm>
              <a:prstGeom prst="rect">
                <a:avLst/>
              </a:prstGeom>
              <a:blipFill>
                <a:blip r:embed="rId3"/>
                <a:stretch>
                  <a:fillRect t="-3125"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798646" y="3576978"/>
                <a:ext cx="928468" cy="6825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798646" y="3576978"/>
                <a:ext cx="928468" cy="682559"/>
              </a:xfrm>
              <a:prstGeom prst="rect">
                <a:avLst/>
              </a:prstGeom>
              <a:blipFill>
                <a:blip r:embed="rId4"/>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5813225" y="797756"/>
                <a:ext cx="12762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d>
                            <m:dPr>
                              <m:ctrlPr>
                                <a:rPr lang="en-US" altLang="zh-CN" b="0" i="1" smtClean="0">
                                  <a:latin typeface="Cambria Math" panose="02040503050406030204" pitchFamily="18" charset="0"/>
                                </a:rPr>
                              </m:ctrlPr>
                            </m:dPr>
                            <m:e>
                              <m:r>
                                <a:rPr lang="en-US" altLang="zh-TW" i="1">
                                  <a:latin typeface="Cambria Math"/>
                                </a:rPr>
                                <m:t>𝐼</m:t>
                              </m:r>
                              <m:acc>
                                <m:accPr>
                                  <m:chr m:val="⃗"/>
                                  <m:ctrlPr>
                                    <a:rPr lang="zh-CN" altLang="en-US" i="1">
                                      <a:latin typeface="Cambria Math" panose="02040503050406030204" pitchFamily="18" charset="0"/>
                                    </a:rPr>
                                  </m:ctrlPr>
                                </m:accPr>
                                <m:e>
                                  <m:r>
                                    <a:rPr lang="zh-TW" altLang="en-US" i="1">
                                      <a:latin typeface="Cambria Math"/>
                                    </a:rPr>
                                    <m:t>𝜔</m:t>
                                  </m:r>
                                </m:e>
                              </m:acc>
                            </m:e>
                          </m:d>
                        </m:num>
                        <m:den>
                          <m:r>
                            <a:rPr lang="en-US" altLang="zh-CN" b="0" i="1" smtClean="0">
                              <a:latin typeface="Cambria Math"/>
                            </a:rPr>
                            <m:t>𝑑𝑡</m:t>
                          </m:r>
                        </m:den>
                      </m:f>
                    </m:oMath>
                  </m:oMathPara>
                </a14:m>
                <a:endParaRPr lang="zh-CN"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5813225" y="797756"/>
                <a:ext cx="1276294" cy="638765"/>
              </a:xfrm>
              <a:prstGeom prst="rect">
                <a:avLst/>
              </a:prstGeom>
              <a:blipFill>
                <a:blip r:embed="rId5"/>
                <a:stretch>
                  <a:fillRect b="-3846"/>
                </a:stretch>
              </a:blipFill>
            </p:spPr>
            <p:txBody>
              <a:bodyPr/>
              <a:lstStyle/>
              <a:p>
                <a:r>
                  <a:rPr lang="en-US">
                    <a:noFill/>
                  </a:rPr>
                  <a:t> </a:t>
                </a:r>
              </a:p>
            </p:txBody>
          </p:sp>
        </mc:Fallback>
      </mc:AlternateContent>
      <p:sp>
        <p:nvSpPr>
          <p:cNvPr id="19" name="Text Box 18"/>
          <p:cNvSpPr txBox="1">
            <a:spLocks noChangeArrowheads="1"/>
          </p:cNvSpPr>
          <p:nvPr/>
        </p:nvSpPr>
        <p:spPr bwMode="auto">
          <a:xfrm>
            <a:off x="6091010" y="905296"/>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0" name="文字方塊 19"/>
              <p:cNvSpPr txBox="1"/>
              <p:nvPr/>
            </p:nvSpPr>
            <p:spPr>
              <a:xfrm>
                <a:off x="1824204" y="932430"/>
                <a:ext cx="1192762"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TW" altLang="en-US" b="0" i="1" smtClean="0">
                              <a:latin typeface="Cambria Math"/>
                            </a:rPr>
                            <m:t>𝜏</m:t>
                          </m:r>
                        </m:e>
                      </m:acc>
                      <m:r>
                        <a:rPr lang="en-US" altLang="zh-TW" b="0" i="1" smtClean="0">
                          <a:latin typeface="Cambria Math"/>
                          <a:ea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i="1" smtClean="0">
                          <a:latin typeface="Cambria Math"/>
                          <a:ea typeface="Cambria Math"/>
                        </a:rPr>
                        <m:t>×</m:t>
                      </m:r>
                      <m:acc>
                        <m:accPr>
                          <m:chr m:val="⃗"/>
                          <m:ctrlPr>
                            <a:rPr lang="en-US" altLang="zh-CN" i="1" smtClean="0">
                              <a:latin typeface="Cambria Math" panose="02040503050406030204" pitchFamily="18" charset="0"/>
                              <a:ea typeface="Cambria Math"/>
                            </a:rPr>
                          </m:ctrlPr>
                        </m:accPr>
                        <m:e>
                          <m:r>
                            <a:rPr lang="en-US" altLang="zh-CN" b="0" i="1" smtClean="0">
                              <a:latin typeface="Cambria Math"/>
                              <a:ea typeface="Cambria Math"/>
                            </a:rPr>
                            <m:t>𝐹</m:t>
                          </m:r>
                        </m:e>
                      </m:acc>
                    </m:oMath>
                  </m:oMathPara>
                </a14:m>
                <a:endParaRPr lang="zh-CN" altLang="en-US"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1824204" y="932430"/>
                <a:ext cx="1192762" cy="402931"/>
              </a:xfrm>
              <a:prstGeom prst="rect">
                <a:avLst/>
              </a:prstGeom>
              <a:blipFill>
                <a:blip r:embed="rId6"/>
                <a:stretch>
                  <a:fillRect t="-12121"/>
                </a:stretch>
              </a:blipFill>
            </p:spPr>
            <p:txBody>
              <a:bodyPr/>
              <a:lstStyle/>
              <a:p>
                <a:r>
                  <a:rPr lang="en-US">
                    <a:noFill/>
                  </a:rPr>
                  <a:t> </a:t>
                </a:r>
              </a:p>
            </p:txBody>
          </p:sp>
        </mc:Fallback>
      </mc:AlternateContent>
      <p:sp>
        <p:nvSpPr>
          <p:cNvPr id="22" name="Text Box 4"/>
          <p:cNvSpPr txBox="1">
            <a:spLocks noChangeArrowheads="1"/>
          </p:cNvSpPr>
          <p:nvPr/>
        </p:nvSpPr>
        <p:spPr bwMode="auto">
          <a:xfrm>
            <a:off x="1782091" y="1881794"/>
            <a:ext cx="6415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CN" altLang="en-US" dirty="0"/>
              <a:t>先考慮</a:t>
            </a:r>
            <a:r>
              <a:rPr lang="zh-TW" altLang="en-US" dirty="0"/>
              <a:t>力矩作用於一個粒子之上所產生的效應。</a:t>
            </a:r>
          </a:p>
        </p:txBody>
      </p:sp>
      <mc:AlternateContent xmlns:mc="http://schemas.openxmlformats.org/markup-compatibility/2006" xmlns:a14="http://schemas.microsoft.com/office/drawing/2010/main">
        <mc:Choice Requires="a14">
          <p:sp>
            <p:nvSpPr>
              <p:cNvPr id="23" name="文字方塊 22"/>
              <p:cNvSpPr txBox="1"/>
              <p:nvPr/>
            </p:nvSpPr>
            <p:spPr>
              <a:xfrm>
                <a:off x="1784298" y="2569198"/>
                <a:ext cx="5525501" cy="638765"/>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TW" altLang="en-US" b="0" i="1" smtClean="0">
                              <a:latin typeface="Cambria Math"/>
                            </a:rPr>
                            <m:t>𝜏</m:t>
                          </m:r>
                        </m:e>
                      </m:acc>
                      <m:r>
                        <a:rPr lang="en-US" altLang="zh-TW" b="0" i="1" smtClean="0">
                          <a:latin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i="1" smtClean="0">
                          <a:latin typeface="Cambria Math"/>
                          <a:ea typeface="Cambria Math"/>
                        </a:rPr>
                        <m:t>×</m:t>
                      </m:r>
                      <m:acc>
                        <m:accPr>
                          <m:chr m:val="⃗"/>
                          <m:ctrlPr>
                            <a:rPr lang="en-US" altLang="zh-CN" i="1" smtClean="0">
                              <a:latin typeface="Cambria Math" panose="02040503050406030204" pitchFamily="18" charset="0"/>
                              <a:ea typeface="Cambria Math"/>
                            </a:rPr>
                          </m:ctrlPr>
                        </m:accPr>
                        <m:e>
                          <m:r>
                            <a:rPr lang="en-US" altLang="zh-CN" b="0" i="1" smtClean="0">
                              <a:latin typeface="Cambria Math"/>
                              <a:ea typeface="Cambria Math"/>
                            </a:rPr>
                            <m:t>𝐹</m:t>
                          </m:r>
                        </m:e>
                      </m:acc>
                      <m:r>
                        <a:rPr lang="en-US" altLang="zh-TW" b="0" i="1" smtClean="0">
                          <a:latin typeface="Cambria Math"/>
                          <a:ea typeface="Cambria Math"/>
                        </a:rPr>
                        <m:t>=</m:t>
                      </m:r>
                      <m:acc>
                        <m:accPr>
                          <m:chr m:val="⃗"/>
                          <m:ctrlPr>
                            <a:rPr lang="en-US" altLang="zh-TW" i="1">
                              <a:latin typeface="Cambria Math" panose="02040503050406030204" pitchFamily="18" charset="0"/>
                            </a:rPr>
                          </m:ctrlPr>
                        </m:accPr>
                        <m:e>
                          <m:r>
                            <a:rPr lang="en-US" altLang="zh-TW" i="1">
                              <a:latin typeface="Cambria Math"/>
                            </a:rPr>
                            <m:t>𝑟</m:t>
                          </m:r>
                        </m:e>
                      </m:acc>
                      <m:r>
                        <a:rPr lang="en-US" altLang="zh-CN" i="1">
                          <a:latin typeface="Cambria Math"/>
                          <a:ea typeface="Cambria Math"/>
                        </a:rPr>
                        <m:t>×</m:t>
                      </m:r>
                      <m:f>
                        <m:fPr>
                          <m:ctrlPr>
                            <a:rPr lang="en-US" altLang="zh-CN" i="1" smtClean="0">
                              <a:latin typeface="Cambria Math" panose="02040503050406030204" pitchFamily="18" charset="0"/>
                              <a:ea typeface="Cambria Math"/>
                            </a:rPr>
                          </m:ctrlPr>
                        </m:fPr>
                        <m:num>
                          <m:r>
                            <a:rPr lang="en-US" altLang="zh-CN" b="0" i="1" smtClean="0">
                              <a:latin typeface="Cambria Math"/>
                              <a:ea typeface="Cambria Math"/>
                            </a:rPr>
                            <m:t>𝑑</m:t>
                          </m:r>
                          <m:acc>
                            <m:accPr>
                              <m:chr m:val="⃗"/>
                              <m:ctrlPr>
                                <a:rPr lang="en-US" altLang="zh-CN" i="1">
                                  <a:latin typeface="Cambria Math" panose="02040503050406030204" pitchFamily="18" charset="0"/>
                                  <a:ea typeface="Cambria Math"/>
                                </a:rPr>
                              </m:ctrlPr>
                            </m:accPr>
                            <m:e>
                              <m:r>
                                <a:rPr lang="en-US" altLang="zh-CN" b="0" i="1" smtClean="0">
                                  <a:latin typeface="Cambria Math"/>
                                  <a:ea typeface="Cambria Math"/>
                                </a:rPr>
                                <m:t>𝑝</m:t>
                              </m:r>
                            </m:e>
                          </m:acc>
                          <m:r>
                            <m:rPr>
                              <m:nor/>
                            </m:rPr>
                            <a:rPr lang="zh-CN" altLang="en-US" dirty="0"/>
                            <m:t> </m:t>
                          </m:r>
                        </m:num>
                        <m:den>
                          <m:r>
                            <a:rPr lang="en-US" altLang="zh-CN" b="0" i="1" smtClean="0">
                              <a:latin typeface="Cambria Math"/>
                              <a:ea typeface="Cambria Math"/>
                            </a:rPr>
                            <m:t>𝑑𝑡</m:t>
                          </m:r>
                        </m:den>
                      </m:f>
                      <m:r>
                        <a:rPr lang="en-US" altLang="zh-CN" b="0" i="1" smtClean="0">
                          <a:latin typeface="Cambria Math"/>
                          <a:ea typeface="Cambria Math"/>
                        </a:rPr>
                        <m:t>=</m:t>
                      </m:r>
                      <m:f>
                        <m:fPr>
                          <m:ctrlPr>
                            <a:rPr lang="en-US" altLang="zh-CN" b="0" i="1" smtClean="0">
                              <a:latin typeface="Cambria Math" panose="02040503050406030204" pitchFamily="18" charset="0"/>
                              <a:ea typeface="Cambria Math"/>
                            </a:rPr>
                          </m:ctrlPr>
                        </m:fPr>
                        <m:num>
                          <m:r>
                            <a:rPr lang="en-US" altLang="zh-CN" b="0" i="1" smtClean="0">
                              <a:latin typeface="Cambria Math"/>
                              <a:ea typeface="Cambria Math"/>
                            </a:rPr>
                            <m:t>𝑑</m:t>
                          </m:r>
                        </m:num>
                        <m:den>
                          <m:r>
                            <a:rPr lang="en-US" altLang="zh-CN" b="0" i="1" smtClean="0">
                              <a:latin typeface="Cambria Math"/>
                              <a:ea typeface="Cambria Math"/>
                            </a:rPr>
                            <m:t>𝑑𝑡</m:t>
                          </m:r>
                        </m:den>
                      </m:f>
                      <m:d>
                        <m:dPr>
                          <m:ctrlPr>
                            <a:rPr lang="en-US" altLang="zh-CN" b="0" i="1" smtClean="0">
                              <a:latin typeface="Cambria Math" panose="02040503050406030204" pitchFamily="18" charset="0"/>
                              <a:ea typeface="Cambria Math"/>
                            </a:rPr>
                          </m:ctrlPr>
                        </m:dPr>
                        <m:e>
                          <m:acc>
                            <m:accPr>
                              <m:chr m:val="⃗"/>
                              <m:ctrlPr>
                                <a:rPr lang="en-US" altLang="zh-TW" i="1">
                                  <a:latin typeface="Cambria Math" panose="02040503050406030204" pitchFamily="18" charset="0"/>
                                </a:rPr>
                              </m:ctrlPr>
                            </m:accPr>
                            <m:e>
                              <m:r>
                                <a:rPr lang="en-US" altLang="zh-TW" i="1">
                                  <a:latin typeface="Cambria Math"/>
                                </a:rPr>
                                <m:t>𝑟</m:t>
                              </m:r>
                            </m:e>
                          </m:acc>
                          <m:r>
                            <a:rPr lang="en-US" altLang="zh-CN" i="1">
                              <a:latin typeface="Cambria Math"/>
                              <a:ea typeface="Cambria Math"/>
                            </a:rPr>
                            <m:t>×</m:t>
                          </m:r>
                          <m:acc>
                            <m:accPr>
                              <m:chr m:val="⃗"/>
                              <m:ctrlPr>
                                <a:rPr lang="en-US" altLang="zh-CN" i="1">
                                  <a:latin typeface="Cambria Math" panose="02040503050406030204" pitchFamily="18" charset="0"/>
                                  <a:ea typeface="Cambria Math"/>
                                </a:rPr>
                              </m:ctrlPr>
                            </m:accPr>
                            <m:e>
                              <m:r>
                                <a:rPr lang="en-US" altLang="zh-CN" i="1">
                                  <a:latin typeface="Cambria Math"/>
                                  <a:ea typeface="Cambria Math"/>
                                </a:rPr>
                                <m:t>𝑝</m:t>
                              </m:r>
                            </m:e>
                          </m:acc>
                        </m:e>
                      </m:d>
                      <m:r>
                        <a:rPr lang="en-US" altLang="zh-TW" b="0" i="1" smtClean="0">
                          <a:latin typeface="Cambria Math"/>
                          <a:ea typeface="Cambria Math"/>
                        </a:rPr>
                        <m:t>−</m:t>
                      </m:r>
                      <m:f>
                        <m:fPr>
                          <m:ctrlPr>
                            <a:rPr lang="en-US" altLang="zh-CN" i="1">
                              <a:latin typeface="Cambria Math" panose="02040503050406030204" pitchFamily="18" charset="0"/>
                              <a:ea typeface="Cambria Math"/>
                            </a:rPr>
                          </m:ctrlPr>
                        </m:fPr>
                        <m:num>
                          <m:r>
                            <a:rPr lang="en-US" altLang="zh-CN" i="1">
                              <a:latin typeface="Cambria Math"/>
                              <a:ea typeface="Cambria Math"/>
                            </a:rPr>
                            <m:t>𝑑</m:t>
                          </m:r>
                          <m:acc>
                            <m:accPr>
                              <m:chr m:val="⃗"/>
                              <m:ctrlPr>
                                <a:rPr lang="en-US" altLang="zh-CN" i="1">
                                  <a:latin typeface="Cambria Math" panose="02040503050406030204" pitchFamily="18" charset="0"/>
                                  <a:ea typeface="Cambria Math"/>
                                </a:rPr>
                              </m:ctrlPr>
                            </m:accPr>
                            <m:e>
                              <m:r>
                                <a:rPr lang="en-US" altLang="zh-CN" b="0" i="1" smtClean="0">
                                  <a:latin typeface="Cambria Math"/>
                                  <a:ea typeface="Cambria Math"/>
                                </a:rPr>
                                <m:t>𝑟</m:t>
                              </m:r>
                            </m:e>
                          </m:acc>
                        </m:num>
                        <m:den>
                          <m:r>
                            <a:rPr lang="en-US" altLang="zh-CN" i="1">
                              <a:latin typeface="Cambria Math"/>
                              <a:ea typeface="Cambria Math"/>
                            </a:rPr>
                            <m:t>𝑑𝑡</m:t>
                          </m:r>
                        </m:den>
                      </m:f>
                      <m:r>
                        <a:rPr lang="en-US" altLang="zh-CN" i="1" smtClean="0">
                          <a:latin typeface="Cambria Math"/>
                          <a:ea typeface="Cambria Math"/>
                        </a:rPr>
                        <m:t>×</m:t>
                      </m:r>
                      <m:acc>
                        <m:accPr>
                          <m:chr m:val="⃗"/>
                          <m:ctrlPr>
                            <a:rPr lang="en-US" altLang="zh-TW" i="1">
                              <a:latin typeface="Cambria Math" panose="02040503050406030204" pitchFamily="18" charset="0"/>
                            </a:rPr>
                          </m:ctrlPr>
                        </m:accPr>
                        <m:e>
                          <m:r>
                            <a:rPr lang="en-US" altLang="zh-TW" b="0" i="1" smtClean="0">
                              <a:latin typeface="Cambria Math"/>
                            </a:rPr>
                            <m:t>𝑝</m:t>
                          </m:r>
                        </m:e>
                      </m:acc>
                      <m:r>
                        <a:rPr lang="en-US" altLang="zh-TW" b="0" i="1" smtClean="0">
                          <a:latin typeface="Cambria Math"/>
                        </a:rPr>
                        <m:t>=</m:t>
                      </m:r>
                      <m:f>
                        <m:fPr>
                          <m:ctrlPr>
                            <a:rPr lang="en-US" altLang="zh-CN" i="1">
                              <a:latin typeface="Cambria Math" panose="02040503050406030204" pitchFamily="18" charset="0"/>
                              <a:ea typeface="Cambria Math"/>
                            </a:rPr>
                          </m:ctrlPr>
                        </m:fPr>
                        <m:num>
                          <m:r>
                            <a:rPr lang="en-US" altLang="zh-CN" i="1">
                              <a:latin typeface="Cambria Math"/>
                              <a:ea typeface="Cambria Math"/>
                            </a:rPr>
                            <m:t>𝑑</m:t>
                          </m:r>
                        </m:num>
                        <m:den>
                          <m:r>
                            <a:rPr lang="en-US" altLang="zh-CN" i="1">
                              <a:latin typeface="Cambria Math"/>
                              <a:ea typeface="Cambria Math"/>
                            </a:rPr>
                            <m:t>𝑑𝑡</m:t>
                          </m:r>
                        </m:den>
                      </m:f>
                      <m:d>
                        <m:dPr>
                          <m:ctrlPr>
                            <a:rPr lang="en-US" altLang="zh-CN" i="1">
                              <a:latin typeface="Cambria Math" panose="02040503050406030204" pitchFamily="18" charset="0"/>
                              <a:ea typeface="Cambria Math"/>
                            </a:rPr>
                          </m:ctrlPr>
                        </m:dPr>
                        <m:e>
                          <m:acc>
                            <m:accPr>
                              <m:chr m:val="⃗"/>
                              <m:ctrlPr>
                                <a:rPr lang="en-US" altLang="zh-TW" i="1">
                                  <a:latin typeface="Cambria Math" panose="02040503050406030204" pitchFamily="18" charset="0"/>
                                </a:rPr>
                              </m:ctrlPr>
                            </m:accPr>
                            <m:e>
                              <m:r>
                                <a:rPr lang="en-US" altLang="zh-TW" i="1">
                                  <a:latin typeface="Cambria Math"/>
                                </a:rPr>
                                <m:t>𝑟</m:t>
                              </m:r>
                            </m:e>
                          </m:acc>
                          <m:r>
                            <a:rPr lang="en-US" altLang="zh-CN" i="1">
                              <a:latin typeface="Cambria Math"/>
                              <a:ea typeface="Cambria Math"/>
                            </a:rPr>
                            <m:t>×</m:t>
                          </m:r>
                          <m:acc>
                            <m:accPr>
                              <m:chr m:val="⃗"/>
                              <m:ctrlPr>
                                <a:rPr lang="en-US" altLang="zh-CN" i="1">
                                  <a:latin typeface="Cambria Math" panose="02040503050406030204" pitchFamily="18" charset="0"/>
                                  <a:ea typeface="Cambria Math"/>
                                </a:rPr>
                              </m:ctrlPr>
                            </m:accPr>
                            <m:e>
                              <m:r>
                                <a:rPr lang="en-US" altLang="zh-CN" i="1">
                                  <a:latin typeface="Cambria Math"/>
                                  <a:ea typeface="Cambria Math"/>
                                </a:rPr>
                                <m:t>𝑝</m:t>
                              </m:r>
                            </m:e>
                          </m:acc>
                        </m:e>
                      </m:d>
                    </m:oMath>
                  </m:oMathPara>
                </a14:m>
                <a:endParaRPr lang="zh-CN"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1784298" y="2569198"/>
                <a:ext cx="5525501" cy="638765"/>
              </a:xfrm>
              <a:prstGeom prst="rect">
                <a:avLst/>
              </a:prstGeom>
              <a:blipFill>
                <a:blip r:embed="rId7"/>
                <a:stretch>
                  <a:fillRect t="-7843" b="-3922"/>
                </a:stretch>
              </a:blipFill>
            </p:spPr>
            <p:txBody>
              <a:bodyPr/>
              <a:lstStyle/>
              <a:p>
                <a:r>
                  <a:rPr lang="en-US">
                    <a:noFill/>
                  </a:rPr>
                  <a:t> </a:t>
                </a:r>
              </a:p>
            </p:txBody>
          </p:sp>
        </mc:Fallback>
      </mc:AlternateContent>
      <p:sp>
        <p:nvSpPr>
          <p:cNvPr id="4109" name="Line 24"/>
          <p:cNvSpPr>
            <a:spLocks noChangeShapeType="1"/>
          </p:cNvSpPr>
          <p:nvPr/>
        </p:nvSpPr>
        <p:spPr bwMode="auto">
          <a:xfrm flipH="1">
            <a:off x="5243660" y="2389948"/>
            <a:ext cx="571500" cy="10810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C7015B3C-ED6B-2B47-865B-5E089B347ED8}"/>
                  </a:ext>
                </a:extLst>
              </p:cNvPr>
              <p:cNvSpPr txBox="1"/>
              <p:nvPr/>
            </p:nvSpPr>
            <p:spPr>
              <a:xfrm>
                <a:off x="5926588" y="4573812"/>
                <a:ext cx="887358" cy="333938"/>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sz="1400" i="1" smtClean="0">
                              <a:latin typeface="Cambria Math" panose="02040503050406030204" pitchFamily="18" charset="0"/>
                            </a:rPr>
                          </m:ctrlPr>
                        </m:accPr>
                        <m:e>
                          <m:r>
                            <a:rPr lang="en-US" altLang="zh-TW" sz="1400" b="0" i="1" smtClean="0">
                              <a:latin typeface="Cambria Math"/>
                            </a:rPr>
                            <m:t>𝐿</m:t>
                          </m:r>
                        </m:e>
                      </m:acc>
                      <m:r>
                        <a:rPr lang="en-US" altLang="zh-TW" sz="1400" b="0" i="1" smtClean="0">
                          <a:latin typeface="Cambria Math"/>
                          <a:ea typeface="Cambria Math"/>
                        </a:rPr>
                        <m:t>≡</m:t>
                      </m:r>
                      <m:acc>
                        <m:accPr>
                          <m:chr m:val="⃗"/>
                          <m:ctrlPr>
                            <a:rPr lang="en-US" altLang="zh-TW" sz="1400" b="0" i="1" smtClean="0">
                              <a:latin typeface="Cambria Math" panose="02040503050406030204" pitchFamily="18" charset="0"/>
                            </a:rPr>
                          </m:ctrlPr>
                        </m:accPr>
                        <m:e>
                          <m:r>
                            <a:rPr lang="en-US" altLang="zh-TW" sz="1400" b="0" i="1" smtClean="0">
                              <a:latin typeface="Cambria Math"/>
                            </a:rPr>
                            <m:t>𝑟</m:t>
                          </m:r>
                        </m:e>
                      </m:acc>
                      <m:r>
                        <a:rPr lang="en-US" altLang="zh-CN" sz="1400" i="1" smtClean="0">
                          <a:latin typeface="Cambria Math"/>
                          <a:ea typeface="Cambria Math"/>
                        </a:rPr>
                        <m:t>×</m:t>
                      </m:r>
                      <m:acc>
                        <m:accPr>
                          <m:chr m:val="⃗"/>
                          <m:ctrlPr>
                            <a:rPr lang="en-US" altLang="zh-CN" sz="1400" i="1" smtClean="0">
                              <a:latin typeface="Cambria Math" panose="02040503050406030204" pitchFamily="18" charset="0"/>
                              <a:ea typeface="Cambria Math"/>
                            </a:rPr>
                          </m:ctrlPr>
                        </m:accPr>
                        <m:e>
                          <m:r>
                            <a:rPr lang="en-US" altLang="zh-CN" sz="1400" b="0" i="1" smtClean="0">
                              <a:latin typeface="Cambria Math"/>
                              <a:ea typeface="Cambria Math"/>
                            </a:rPr>
                            <m:t>𝑝</m:t>
                          </m:r>
                        </m:e>
                      </m:acc>
                    </m:oMath>
                  </m:oMathPara>
                </a14:m>
                <a:endParaRPr lang="zh-CN" altLang="en-US" sz="1400" dirty="0"/>
              </a:p>
            </p:txBody>
          </p:sp>
        </mc:Choice>
        <mc:Fallback xmlns="">
          <p:sp>
            <p:nvSpPr>
              <p:cNvPr id="15" name="文字方塊 14">
                <a:extLst>
                  <a:ext uri="{FF2B5EF4-FFF2-40B4-BE49-F238E27FC236}">
                    <a16:creationId xmlns:a16="http://schemas.microsoft.com/office/drawing/2014/main" id="{C7015B3C-ED6B-2B47-865B-5E089B347ED8}"/>
                  </a:ext>
                </a:extLst>
              </p:cNvPr>
              <p:cNvSpPr txBox="1">
                <a:spLocks noRot="1" noChangeAspect="1" noMove="1" noResize="1" noEditPoints="1" noAdjustHandles="1" noChangeArrowheads="1" noChangeShapeType="1" noTextEdit="1"/>
              </p:cNvSpPr>
              <p:nvPr/>
            </p:nvSpPr>
            <p:spPr>
              <a:xfrm>
                <a:off x="5926588" y="4573812"/>
                <a:ext cx="887358" cy="333938"/>
              </a:xfrm>
              <a:prstGeom prst="rect">
                <a:avLst/>
              </a:prstGeom>
              <a:blipFill>
                <a:blip r:embed="rId8"/>
                <a:stretch>
                  <a:fillRect b="-370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09"/>
                                        </p:tgtEl>
                                        <p:attrNameLst>
                                          <p:attrName>style.visibility</p:attrName>
                                        </p:attrNameLst>
                                      </p:cBhvr>
                                      <p:to>
                                        <p:strVal val="visible"/>
                                      </p:to>
                                    </p:set>
                                    <p:animEffect transition="in" filter="fade">
                                      <p:cBhvr>
                                        <p:cTn id="14" dur="1000"/>
                                        <p:tgtEl>
                                          <p:spTgt spid="4109"/>
                                        </p:tgtEl>
                                      </p:cBhvr>
                                    </p:animEffect>
                                    <p:anim calcmode="lin" valueType="num">
                                      <p:cBhvr>
                                        <p:cTn id="15" dur="1000" fill="hold"/>
                                        <p:tgtEl>
                                          <p:spTgt spid="4109"/>
                                        </p:tgtEl>
                                        <p:attrNameLst>
                                          <p:attrName>ppt_x</p:attrName>
                                        </p:attrNameLst>
                                      </p:cBhvr>
                                      <p:tavLst>
                                        <p:tav tm="0">
                                          <p:val>
                                            <p:strVal val="#ppt_x"/>
                                          </p:val>
                                        </p:tav>
                                        <p:tav tm="100000">
                                          <p:val>
                                            <p:strVal val="#ppt_x"/>
                                          </p:val>
                                        </p:tav>
                                      </p:tavLst>
                                    </p:anim>
                                    <p:anim calcmode="lin" valueType="num">
                                      <p:cBhvr>
                                        <p:cTn id="16" dur="1000" fill="hold"/>
                                        <p:tgtEl>
                                          <p:spTgt spid="410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103"/>
                                        </p:tgtEl>
                                        <p:attrNameLst>
                                          <p:attrName>style.visibility</p:attrName>
                                        </p:attrNameLst>
                                      </p:cBhvr>
                                      <p:to>
                                        <p:strVal val="visible"/>
                                      </p:to>
                                    </p:set>
                                    <p:anim calcmode="lin" valueType="num">
                                      <p:cBhvr additive="base">
                                        <p:cTn id="21" dur="500" fill="hold"/>
                                        <p:tgtEl>
                                          <p:spTgt spid="4103"/>
                                        </p:tgtEl>
                                        <p:attrNameLst>
                                          <p:attrName>ppt_x</p:attrName>
                                        </p:attrNameLst>
                                      </p:cBhvr>
                                      <p:tavLst>
                                        <p:tav tm="0">
                                          <p:val>
                                            <p:strVal val="#ppt_x"/>
                                          </p:val>
                                        </p:tav>
                                        <p:tav tm="100000">
                                          <p:val>
                                            <p:strVal val="#ppt_x"/>
                                          </p:val>
                                        </p:tav>
                                      </p:tavLst>
                                    </p:anim>
                                    <p:anim calcmode="lin" valueType="num">
                                      <p:cBhvr additive="base">
                                        <p:cTn id="22" dur="500" fill="hold"/>
                                        <p:tgtEl>
                                          <p:spTgt spid="410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104"/>
                                        </p:tgtEl>
                                        <p:attrNameLst>
                                          <p:attrName>style.visibility</p:attrName>
                                        </p:attrNameLst>
                                      </p:cBhvr>
                                      <p:to>
                                        <p:strVal val="visible"/>
                                      </p:to>
                                    </p:set>
                                    <p:animEffect transition="in" filter="fade">
                                      <p:cBhvr>
                                        <p:cTn id="37" dur="1000"/>
                                        <p:tgtEl>
                                          <p:spTgt spid="4104"/>
                                        </p:tgtEl>
                                      </p:cBhvr>
                                    </p:animEffect>
                                    <p:anim calcmode="lin" valueType="num">
                                      <p:cBhvr>
                                        <p:cTn id="38" dur="1000" fill="hold"/>
                                        <p:tgtEl>
                                          <p:spTgt spid="4104"/>
                                        </p:tgtEl>
                                        <p:attrNameLst>
                                          <p:attrName>ppt_x</p:attrName>
                                        </p:attrNameLst>
                                      </p:cBhvr>
                                      <p:tavLst>
                                        <p:tav tm="0">
                                          <p:val>
                                            <p:strVal val="#ppt_x"/>
                                          </p:val>
                                        </p:tav>
                                        <p:tav tm="100000">
                                          <p:val>
                                            <p:strVal val="#ppt_x"/>
                                          </p:val>
                                        </p:tav>
                                      </p:tavLst>
                                    </p:anim>
                                    <p:anim calcmode="lin" valueType="num">
                                      <p:cBhvr>
                                        <p:cTn id="39" dur="1000" fill="hold"/>
                                        <p:tgtEl>
                                          <p:spTgt spid="4104"/>
                                        </p:tgtEl>
                                        <p:attrNameLst>
                                          <p:attrName>ppt_y</p:attrName>
                                        </p:attrNameLst>
                                      </p:cBhvr>
                                      <p:tavLst>
                                        <p:tav tm="0">
                                          <p:val>
                                            <p:strVal val="#ppt_y+.1"/>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16" grpId="0"/>
      <p:bldP spid="17" grpId="0" animBg="1"/>
      <p:bldP spid="2" grpId="0" animBg="1"/>
      <p:bldP spid="23" grpId="0" animBg="1"/>
      <p:bldP spid="4109"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ext Box 7"/>
          <p:cNvSpPr txBox="1">
            <a:spLocks noChangeArrowheads="1"/>
          </p:cNvSpPr>
          <p:nvPr/>
        </p:nvSpPr>
        <p:spPr bwMode="auto">
          <a:xfrm>
            <a:off x="2382914" y="4094909"/>
            <a:ext cx="3313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一個粒子的角動量</a:t>
            </a:r>
          </a:p>
        </p:txBody>
      </p:sp>
      <p:pic>
        <p:nvPicPr>
          <p:cNvPr id="4104" name="Picture 8" descr="F11_12"/>
          <p:cNvPicPr>
            <a:picLocks noChangeAspect="1" noChangeArrowheads="1"/>
          </p:cNvPicPr>
          <p:nvPr/>
        </p:nvPicPr>
        <p:blipFill>
          <a:blip r:embed="rId2">
            <a:extLst>
              <a:ext uri="{28A0092B-C50C-407E-A947-70E740481C1C}">
                <a14:useLocalDpi xmlns:a14="http://schemas.microsoft.com/office/drawing/2010/main" val="0"/>
              </a:ext>
            </a:extLst>
          </a:blip>
          <a:srcRect b="61517"/>
          <a:stretch>
            <a:fillRect/>
          </a:stretch>
        </p:blipFill>
        <p:spPr bwMode="auto">
          <a:xfrm>
            <a:off x="2353442" y="444798"/>
            <a:ext cx="3478121" cy="284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2"/>
          <p:cNvSpPr txBox="1">
            <a:spLocks noChangeArrowheads="1"/>
          </p:cNvSpPr>
          <p:nvPr/>
        </p:nvSpPr>
        <p:spPr bwMode="auto">
          <a:xfrm>
            <a:off x="1116724" y="4693270"/>
            <a:ext cx="6596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即使直線前進的粒子也有角動量！角動量不只適用於旋轉現象。</a:t>
            </a:r>
          </a:p>
        </p:txBody>
      </p:sp>
      <p:sp>
        <p:nvSpPr>
          <p:cNvPr id="16" name="矩形 15"/>
          <p:cNvSpPr>
            <a:spLocks noChangeArrowheads="1"/>
          </p:cNvSpPr>
          <p:nvPr/>
        </p:nvSpPr>
        <p:spPr bwMode="auto">
          <a:xfrm>
            <a:off x="2173999" y="3409916"/>
            <a:ext cx="480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力矩真的可以寫成一個向量物理量的</a:t>
            </a:r>
            <a:r>
              <a:rPr lang="zh-TW" altLang="en-US" dirty="0">
                <a:solidFill>
                  <a:srgbClr val="FF0000"/>
                </a:solidFill>
              </a:rPr>
              <a:t>變化率</a:t>
            </a:r>
            <a:r>
              <a:rPr lang="zh-TW" altLang="en-US" dirty="0"/>
              <a:t>：</a:t>
            </a:r>
          </a:p>
        </p:txBody>
      </p:sp>
      <mc:AlternateContent xmlns:mc="http://schemas.openxmlformats.org/markup-compatibility/2006" xmlns:a14="http://schemas.microsoft.com/office/drawing/2010/main">
        <mc:Choice Requires="a14">
          <p:sp>
            <p:nvSpPr>
              <p:cNvPr id="17" name="文字方塊 16"/>
              <p:cNvSpPr txBox="1"/>
              <p:nvPr/>
            </p:nvSpPr>
            <p:spPr>
              <a:xfrm>
                <a:off x="1162283" y="4075906"/>
                <a:ext cx="1191160"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ea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i="1" smtClean="0">
                          <a:latin typeface="Cambria Math"/>
                          <a:ea typeface="Cambria Math"/>
                        </a:rPr>
                        <m:t>×</m:t>
                      </m:r>
                      <m:acc>
                        <m:accPr>
                          <m:chr m:val="⃗"/>
                          <m:ctrlPr>
                            <a:rPr lang="en-US" altLang="zh-CN" i="1" smtClean="0">
                              <a:latin typeface="Cambria Math" panose="02040503050406030204" pitchFamily="18" charset="0"/>
                              <a:ea typeface="Cambria Math"/>
                            </a:rPr>
                          </m:ctrlPr>
                        </m:accPr>
                        <m:e>
                          <m:r>
                            <a:rPr lang="en-US" altLang="zh-CN" b="0" i="1" smtClean="0">
                              <a:latin typeface="Cambria Math"/>
                              <a:ea typeface="Cambria Math"/>
                            </a:rPr>
                            <m:t>𝑝</m:t>
                          </m:r>
                        </m:e>
                      </m:acc>
                    </m:oMath>
                  </m:oMathPara>
                </a14:m>
                <a:endParaRPr lang="zh-CN"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62283" y="4075906"/>
                <a:ext cx="1191160" cy="402931"/>
              </a:xfrm>
              <a:prstGeom prst="rect">
                <a:avLst/>
              </a:prstGeom>
              <a:blipFill rotWithShape="1">
                <a:blip r:embed="rId3"/>
                <a:stretch>
                  <a:fillRect t="-10606" r="-21538"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158680" y="3252787"/>
                <a:ext cx="928468" cy="6825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158680" y="3252787"/>
                <a:ext cx="928468" cy="68255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Text Box 20"/>
              <p:cNvSpPr txBox="1">
                <a:spLocks noChangeArrowheads="1"/>
              </p:cNvSpPr>
              <p:nvPr/>
            </p:nvSpPr>
            <p:spPr bwMode="auto">
              <a:xfrm>
                <a:off x="1116724" y="5715940"/>
                <a:ext cx="3244689"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a:t>
                </a:r>
                <a14:m>
                  <m:oMath xmlns:m="http://schemas.openxmlformats.org/officeDocument/2006/math">
                    <m:acc>
                      <m:accPr>
                        <m:chr m:val="⃗"/>
                        <m:ctrlPr>
                          <a:rPr lang="zh-CN" altLang="en-US" i="1">
                            <a:latin typeface="Cambria Math" panose="02040503050406030204" pitchFamily="18" charset="0"/>
                          </a:rPr>
                        </m:ctrlPr>
                      </m:accPr>
                      <m:e>
                        <m:r>
                          <a:rPr lang="zh-CN" altLang="en-US" i="1">
                            <a:latin typeface="Cambria Math"/>
                          </a:rPr>
                          <m:t>𝜏</m:t>
                        </m:r>
                      </m:e>
                    </m:acc>
                    <m:r>
                      <a:rPr lang="en-US" altLang="zh-CN" b="0" i="0" smtClean="0">
                        <a:latin typeface="Cambria Math"/>
                      </a:rPr>
                      <m:t>=0</m:t>
                    </m:r>
                    <m:r>
                      <a:rPr lang="zh-TW" altLang="en-US" b="0" i="1" smtClean="0">
                        <a:latin typeface="Cambria Math"/>
                      </a:rPr>
                      <m:t>，</m:t>
                    </m:r>
                  </m:oMath>
                </a14:m>
                <a:r>
                  <a:rPr lang="zh-TW" altLang="en-US" dirty="0"/>
                  <a:t>則角動量</a:t>
                </a:r>
                <a14:m>
                  <m:oMath xmlns:m="http://schemas.openxmlformats.org/officeDocument/2006/math">
                    <m:acc>
                      <m:accPr>
                        <m:chr m:val="⃗"/>
                        <m:ctrlPr>
                          <a:rPr lang="zh-CN" altLang="en-US" i="1">
                            <a:latin typeface="Cambria Math" panose="02040503050406030204" pitchFamily="18" charset="0"/>
                          </a:rPr>
                        </m:ctrlPr>
                      </m:accPr>
                      <m:e>
                        <m:r>
                          <a:rPr lang="en-US" altLang="zh-TW" i="1">
                            <a:latin typeface="Cambria Math"/>
                          </a:rPr>
                          <m:t>𝐿</m:t>
                        </m:r>
                      </m:e>
                    </m:acc>
                  </m:oMath>
                </a14:m>
                <a:r>
                  <a:rPr lang="zh-TW" altLang="en-US" dirty="0"/>
                  <a:t>守恆。</a:t>
                </a:r>
              </a:p>
            </p:txBody>
          </p:sp>
        </mc:Choice>
        <mc:Fallback xmlns="">
          <p:sp>
            <p:nvSpPr>
              <p:cNvPr id="21" name="Text Box 20"/>
              <p:cNvSpPr txBox="1">
                <a:spLocks noRot="1" noChangeAspect="1" noMove="1" noResize="1" noEditPoints="1" noAdjustHandles="1" noChangeArrowheads="1" noChangeShapeType="1" noTextEdit="1"/>
              </p:cNvSpPr>
              <p:nvPr/>
            </p:nvSpPr>
            <p:spPr bwMode="auto">
              <a:xfrm>
                <a:off x="1116724" y="5715940"/>
                <a:ext cx="3244689" cy="402931"/>
              </a:xfrm>
              <a:prstGeom prst="rect">
                <a:avLst/>
              </a:prstGeom>
              <a:blipFill rotWithShape="1">
                <a:blip r:embed="rId5"/>
                <a:stretch>
                  <a:fillRect l="-1504" t="-10606" b="-2575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 name="矩形 2"/>
          <p:cNvSpPr/>
          <p:nvPr/>
        </p:nvSpPr>
        <p:spPr>
          <a:xfrm>
            <a:off x="1116724" y="5194749"/>
            <a:ext cx="2954655" cy="369332"/>
          </a:xfrm>
          <a:prstGeom prst="rect">
            <a:avLst/>
          </a:prstGeom>
        </p:spPr>
        <p:txBody>
          <a:bodyPr wrap="none">
            <a:spAutoFit/>
          </a:bodyPr>
          <a:lstStyle/>
          <a:p>
            <a:pPr eaLnBrk="1" hangingPunct="1">
              <a:spcBef>
                <a:spcPct val="50000"/>
              </a:spcBef>
            </a:pPr>
            <a:r>
              <a:rPr lang="zh-TW" altLang="en-US" dirty="0"/>
              <a:t>角動量與原點的選擇有關！</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E7702E8A-F452-F34C-BD44-709C45786B35}"/>
                  </a:ext>
                </a:extLst>
              </p:cNvPr>
              <p:cNvSpPr txBox="1"/>
              <p:nvPr/>
            </p:nvSpPr>
            <p:spPr>
              <a:xfrm>
                <a:off x="3275856" y="934303"/>
                <a:ext cx="936104" cy="33393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sz="1400" i="1" smtClean="0">
                              <a:latin typeface="Cambria Math" panose="02040503050406030204" pitchFamily="18" charset="0"/>
                            </a:rPr>
                          </m:ctrlPr>
                        </m:accPr>
                        <m:e>
                          <m:r>
                            <a:rPr lang="en-US" altLang="zh-TW" sz="1400" b="0" i="1" smtClean="0">
                              <a:latin typeface="Cambria Math"/>
                            </a:rPr>
                            <m:t>𝐿</m:t>
                          </m:r>
                        </m:e>
                      </m:acc>
                      <m:r>
                        <a:rPr lang="en-US" altLang="zh-TW" sz="1400" b="0" i="1" smtClean="0">
                          <a:latin typeface="Cambria Math"/>
                          <a:ea typeface="Cambria Math"/>
                        </a:rPr>
                        <m:t>≡</m:t>
                      </m:r>
                      <m:acc>
                        <m:accPr>
                          <m:chr m:val="⃗"/>
                          <m:ctrlPr>
                            <a:rPr lang="en-US" altLang="zh-TW" sz="1400" b="0" i="1" smtClean="0">
                              <a:latin typeface="Cambria Math" panose="02040503050406030204" pitchFamily="18" charset="0"/>
                            </a:rPr>
                          </m:ctrlPr>
                        </m:accPr>
                        <m:e>
                          <m:r>
                            <a:rPr lang="en-US" altLang="zh-TW" sz="1400" b="0" i="1" smtClean="0">
                              <a:latin typeface="Cambria Math"/>
                            </a:rPr>
                            <m:t>𝑟</m:t>
                          </m:r>
                        </m:e>
                      </m:acc>
                      <m:r>
                        <a:rPr lang="en-US" altLang="zh-CN" sz="1400" i="1" smtClean="0">
                          <a:latin typeface="Cambria Math"/>
                          <a:ea typeface="Cambria Math"/>
                        </a:rPr>
                        <m:t>×</m:t>
                      </m:r>
                      <m:acc>
                        <m:accPr>
                          <m:chr m:val="⃗"/>
                          <m:ctrlPr>
                            <a:rPr lang="en-US" altLang="zh-CN" sz="1400" i="1" smtClean="0">
                              <a:latin typeface="Cambria Math" panose="02040503050406030204" pitchFamily="18" charset="0"/>
                              <a:ea typeface="Cambria Math"/>
                            </a:rPr>
                          </m:ctrlPr>
                        </m:accPr>
                        <m:e>
                          <m:r>
                            <a:rPr lang="en-US" altLang="zh-CN" sz="1400" b="0" i="1" smtClean="0">
                              <a:latin typeface="Cambria Math"/>
                              <a:ea typeface="Cambria Math"/>
                            </a:rPr>
                            <m:t>𝑝</m:t>
                          </m:r>
                        </m:e>
                      </m:acc>
                    </m:oMath>
                  </m:oMathPara>
                </a14:m>
                <a:endParaRPr lang="zh-CN" altLang="en-US" sz="1400" dirty="0"/>
              </a:p>
            </p:txBody>
          </p:sp>
        </mc:Choice>
        <mc:Fallback xmlns="">
          <p:sp>
            <p:nvSpPr>
              <p:cNvPr id="10" name="文字方塊 9">
                <a:extLst>
                  <a:ext uri="{FF2B5EF4-FFF2-40B4-BE49-F238E27FC236}">
                    <a16:creationId xmlns:a16="http://schemas.microsoft.com/office/drawing/2014/main" id="{E7702E8A-F452-F34C-BD44-709C45786B35}"/>
                  </a:ext>
                </a:extLst>
              </p:cNvPr>
              <p:cNvSpPr txBox="1">
                <a:spLocks noRot="1" noChangeAspect="1" noMove="1" noResize="1" noEditPoints="1" noAdjustHandles="1" noChangeArrowheads="1" noChangeShapeType="1" noTextEdit="1"/>
              </p:cNvSpPr>
              <p:nvPr/>
            </p:nvSpPr>
            <p:spPr>
              <a:xfrm>
                <a:off x="3275856" y="934303"/>
                <a:ext cx="936104" cy="333938"/>
              </a:xfrm>
              <a:prstGeom prst="rect">
                <a:avLst/>
              </a:prstGeom>
              <a:blipFill>
                <a:blip r:embed="rId6"/>
                <a:stretch>
                  <a:fillRect b="-370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0592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 calcmode="lin" valueType="num">
                                      <p:cBhvr additive="base">
                                        <p:cTn id="7" dur="500" fill="hold"/>
                                        <p:tgtEl>
                                          <p:spTgt spid="4105"/>
                                        </p:tgtEl>
                                        <p:attrNameLst>
                                          <p:attrName>ppt_x</p:attrName>
                                        </p:attrNameLst>
                                      </p:cBhvr>
                                      <p:tavLst>
                                        <p:tav tm="0">
                                          <p:val>
                                            <p:strVal val="#ppt_x"/>
                                          </p:val>
                                        </p:tav>
                                        <p:tav tm="100000">
                                          <p:val>
                                            <p:strVal val="#ppt_x"/>
                                          </p:val>
                                        </p:tav>
                                      </p:tavLst>
                                    </p:anim>
                                    <p:anim calcmode="lin" valueType="num">
                                      <p:cBhvr additive="base">
                                        <p:cTn id="8" dur="500" fill="hold"/>
                                        <p:tgtEl>
                                          <p:spTgt spid="410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p:bldP spid="21"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Box 4">
                <a:extLst>
                  <a:ext uri="{FF2B5EF4-FFF2-40B4-BE49-F238E27FC236}">
                    <a16:creationId xmlns:a16="http://schemas.microsoft.com/office/drawing/2014/main" id="{CA0E44DA-FF2E-B148-857E-9038B17E0DB5}"/>
                  </a:ext>
                </a:extLst>
              </p:cNvPr>
              <p:cNvSpPr txBox="1">
                <a:spLocks noChangeArrowheads="1"/>
              </p:cNvSpPr>
              <p:nvPr/>
            </p:nvSpPr>
            <p:spPr bwMode="auto">
              <a:xfrm>
                <a:off x="1448666" y="1440052"/>
                <a:ext cx="64357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首先給剛體角速度</a:t>
                </a:r>
                <a14:m>
                  <m:oMath xmlns:m="http://schemas.openxmlformats.org/officeDocument/2006/math">
                    <m:r>
                      <a:rPr lang="zh-TW" altLang="en-US" i="1" smtClean="0">
                        <a:solidFill>
                          <a:srgbClr val="FF0000"/>
                        </a:solidFill>
                        <a:latin typeface="Cambria Math"/>
                      </a:rPr>
                      <m:t>𝜔</m:t>
                    </m:r>
                  </m:oMath>
                </a14:m>
                <a:r>
                  <a:rPr lang="zh-TW" altLang="en-US" dirty="0">
                    <a:solidFill>
                      <a:srgbClr val="FF0000"/>
                    </a:solidFill>
                  </a:rPr>
                  <a:t>一個方向，將它寫成一個向量</a:t>
                </a:r>
                <a14:m>
                  <m:oMath xmlns:m="http://schemas.openxmlformats.org/officeDocument/2006/math">
                    <m:acc>
                      <m:accPr>
                        <m:chr m:val="⃗"/>
                        <m:ctrlPr>
                          <a:rPr lang="en-US" altLang="zh-TW" i="1" smtClean="0">
                            <a:solidFill>
                              <a:srgbClr val="FF0000"/>
                            </a:solidFill>
                            <a:latin typeface="Cambria Math" panose="02040503050406030204" pitchFamily="18" charset="0"/>
                          </a:rPr>
                        </m:ctrlPr>
                      </m:accPr>
                      <m:e>
                        <m:r>
                          <a:rPr lang="zh-TW" altLang="en-US" b="0" i="1">
                            <a:solidFill>
                              <a:srgbClr val="FF0000"/>
                            </a:solidFill>
                            <a:latin typeface="Cambria Math"/>
                          </a:rPr>
                          <m:t>𝜔</m:t>
                        </m:r>
                      </m:e>
                    </m:acc>
                  </m:oMath>
                </a14:m>
                <a:r>
                  <a:rPr lang="en-US" altLang="zh-CN" dirty="0">
                    <a:solidFill>
                      <a:srgbClr val="FF0000"/>
                    </a:solidFill>
                  </a:rPr>
                  <a:t>!</a:t>
                </a:r>
                <a:endParaRPr lang="zh-CN" altLang="en-US" dirty="0">
                  <a:solidFill>
                    <a:srgbClr val="FF0000"/>
                  </a:solidFill>
                </a:endParaRPr>
              </a:p>
            </p:txBody>
          </p:sp>
        </mc:Choice>
        <mc:Fallback xmlns="">
          <p:sp>
            <p:nvSpPr>
              <p:cNvPr id="2" name="Text Box 4">
                <a:extLst>
                  <a:ext uri="{FF2B5EF4-FFF2-40B4-BE49-F238E27FC236}">
                    <a16:creationId xmlns:a16="http://schemas.microsoft.com/office/drawing/2014/main" id="{CA0E44DA-FF2E-B148-857E-9038B17E0DB5}"/>
                  </a:ext>
                </a:extLst>
              </p:cNvPr>
              <p:cNvSpPr txBox="1">
                <a:spLocks noRot="1" noChangeAspect="1" noMove="1" noResize="1" noEditPoints="1" noAdjustHandles="1" noChangeArrowheads="1" noChangeShapeType="1" noTextEdit="1"/>
              </p:cNvSpPr>
              <p:nvPr/>
            </p:nvSpPr>
            <p:spPr bwMode="auto">
              <a:xfrm>
                <a:off x="1448666" y="1440052"/>
                <a:ext cx="6435702" cy="369332"/>
              </a:xfrm>
              <a:prstGeom prst="rect">
                <a:avLst/>
              </a:prstGeom>
              <a:blipFill>
                <a:blip r:embed="rId2"/>
                <a:stretch>
                  <a:fillRect l="-986"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 Box 4">
                <a:extLst>
                  <a:ext uri="{FF2B5EF4-FFF2-40B4-BE49-F238E27FC236}">
                    <a16:creationId xmlns:a16="http://schemas.microsoft.com/office/drawing/2014/main" id="{C551FA84-799B-EE4A-8FCF-B98F771C0D69}"/>
                  </a:ext>
                </a:extLst>
              </p:cNvPr>
              <p:cNvSpPr txBox="1">
                <a:spLocks noChangeArrowheads="1"/>
              </p:cNvSpPr>
              <p:nvPr/>
            </p:nvSpPr>
            <p:spPr bwMode="auto">
              <a:xfrm>
                <a:off x="1494374" y="2342683"/>
                <a:ext cx="36004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給力矩一個方向</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𝜏</m:t>
                    </m:r>
                    <m:r>
                      <a:rPr lang="en-US" altLang="zh-TW" i="1" smtClean="0">
                        <a:solidFill>
                          <a:srgbClr val="FF0000"/>
                        </a:solidFill>
                        <a:latin typeface="Cambria Math" panose="02040503050406030204" pitchFamily="18" charset="0"/>
                        <a:ea typeface="Cambria Math" panose="02040503050406030204" pitchFamily="18" charset="0"/>
                      </a:rPr>
                      <m:t>→</m:t>
                    </m:r>
                    <m:acc>
                      <m:accPr>
                        <m:chr m:val="⃗"/>
                        <m:ctrlPr>
                          <a:rPr lang="en-US" altLang="zh-TW" i="1">
                            <a:solidFill>
                              <a:srgbClr val="FF0000"/>
                            </a:solidFill>
                            <a:latin typeface="Cambria Math" panose="02040503050406030204" pitchFamily="18" charset="0"/>
                            <a:ea typeface="Cambria Math" panose="02040503050406030204" pitchFamily="18" charset="0"/>
                          </a:rPr>
                        </m:ctrlPr>
                      </m:accPr>
                      <m:e>
                        <m:r>
                          <a:rPr lang="en-US" altLang="zh-TW" i="1">
                            <a:solidFill>
                              <a:srgbClr val="FF0000"/>
                            </a:solidFill>
                            <a:latin typeface="Cambria Math" panose="02040503050406030204" pitchFamily="18" charset="0"/>
                            <a:ea typeface="Cambria Math" panose="02040503050406030204" pitchFamily="18" charset="0"/>
                          </a:rPr>
                          <m:t>𝜏</m:t>
                        </m:r>
                      </m:e>
                    </m:acc>
                  </m:oMath>
                </a14:m>
                <a:r>
                  <a:rPr lang="zh-TW" altLang="en-US" dirty="0">
                    <a:solidFill>
                      <a:srgbClr val="FF0000"/>
                    </a:solidFill>
                  </a:rPr>
                  <a:t>！</a:t>
                </a:r>
              </a:p>
            </p:txBody>
          </p:sp>
        </mc:Choice>
        <mc:Fallback xmlns="">
          <p:sp>
            <p:nvSpPr>
              <p:cNvPr id="3" name="Text Box 4">
                <a:extLst>
                  <a:ext uri="{FF2B5EF4-FFF2-40B4-BE49-F238E27FC236}">
                    <a16:creationId xmlns:a16="http://schemas.microsoft.com/office/drawing/2014/main" id="{C551FA84-799B-EE4A-8FCF-B98F771C0D69}"/>
                  </a:ext>
                </a:extLst>
              </p:cNvPr>
              <p:cNvSpPr txBox="1">
                <a:spLocks noRot="1" noChangeAspect="1" noMove="1" noResize="1" noEditPoints="1" noAdjustHandles="1" noChangeArrowheads="1" noChangeShapeType="1" noTextEdit="1"/>
              </p:cNvSpPr>
              <p:nvPr/>
            </p:nvSpPr>
            <p:spPr bwMode="auto">
              <a:xfrm>
                <a:off x="1494374" y="2342683"/>
                <a:ext cx="3600450" cy="369332"/>
              </a:xfrm>
              <a:prstGeom prst="rect">
                <a:avLst/>
              </a:prstGeom>
              <a:blipFill>
                <a:blip r:embed="rId3"/>
                <a:stretch>
                  <a:fillRect l="-1408" t="-9677"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7438064E-D899-714B-8946-E064663720E4}"/>
                  </a:ext>
                </a:extLst>
              </p:cNvPr>
              <p:cNvSpPr txBox="1"/>
              <p:nvPr/>
            </p:nvSpPr>
            <p:spPr>
              <a:xfrm>
                <a:off x="1520556" y="3083662"/>
                <a:ext cx="928468"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4" name="文字方塊 3">
                <a:extLst>
                  <a:ext uri="{FF2B5EF4-FFF2-40B4-BE49-F238E27FC236}">
                    <a16:creationId xmlns:a16="http://schemas.microsoft.com/office/drawing/2014/main" id="{7438064E-D899-714B-8946-E064663720E4}"/>
                  </a:ext>
                </a:extLst>
              </p:cNvPr>
              <p:cNvSpPr txBox="1">
                <a:spLocks noRot="1" noChangeAspect="1" noMove="1" noResize="1" noEditPoints="1" noAdjustHandles="1" noChangeArrowheads="1" noChangeShapeType="1" noTextEdit="1"/>
              </p:cNvSpPr>
              <p:nvPr/>
            </p:nvSpPr>
            <p:spPr>
              <a:xfrm>
                <a:off x="1520556" y="3083662"/>
                <a:ext cx="928468" cy="682559"/>
              </a:xfrm>
              <a:prstGeom prst="rect">
                <a:avLst/>
              </a:prstGeom>
              <a:blipFill>
                <a:blip r:embed="rId4"/>
                <a:stretch>
                  <a:fillRect b="-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F9FCC540-CC9C-3949-9408-711783A4AAFA}"/>
                  </a:ext>
                </a:extLst>
              </p:cNvPr>
              <p:cNvSpPr txBox="1">
                <a:spLocks noChangeArrowheads="1"/>
              </p:cNvSpPr>
              <p:nvPr/>
            </p:nvSpPr>
            <p:spPr bwMode="auto">
              <a:xfrm>
                <a:off x="3431122" y="3150077"/>
                <a:ext cx="2676894"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給粒子的角動量</a:t>
                </a:r>
                <a14:m>
                  <m:oMath xmlns:m="http://schemas.openxmlformats.org/officeDocument/2006/math">
                    <m:acc>
                      <m:accPr>
                        <m:chr m:val="⃗"/>
                        <m:ctrlPr>
                          <a:rPr lang="zh-CN" altLang="en-US" i="1" smtClean="0">
                            <a:solidFill>
                              <a:srgbClr val="FF0000"/>
                            </a:solidFill>
                            <a:latin typeface="Cambria Math" panose="02040503050406030204" pitchFamily="18" charset="0"/>
                          </a:rPr>
                        </m:ctrlPr>
                      </m:accPr>
                      <m:e>
                        <m:r>
                          <a:rPr lang="en-US" altLang="zh-TW" i="1">
                            <a:solidFill>
                              <a:srgbClr val="FF0000"/>
                            </a:solidFill>
                            <a:latin typeface="Cambria Math"/>
                          </a:rPr>
                          <m:t>𝐿</m:t>
                        </m:r>
                      </m:e>
                    </m:acc>
                  </m:oMath>
                </a14:m>
                <a:r>
                  <a:rPr lang="zh-TW" altLang="en-US" dirty="0">
                    <a:solidFill>
                      <a:srgbClr val="FF0000"/>
                    </a:solidFill>
                  </a:rPr>
                  <a:t>定義。</a:t>
                </a:r>
              </a:p>
            </p:txBody>
          </p:sp>
        </mc:Choice>
        <mc:Fallback xmlns="">
          <p:sp>
            <p:nvSpPr>
              <p:cNvPr id="5" name="Text Box 7">
                <a:extLst>
                  <a:ext uri="{FF2B5EF4-FFF2-40B4-BE49-F238E27FC236}">
                    <a16:creationId xmlns:a16="http://schemas.microsoft.com/office/drawing/2014/main" id="{F9FCC540-CC9C-3949-9408-711783A4AAFA}"/>
                  </a:ext>
                </a:extLst>
              </p:cNvPr>
              <p:cNvSpPr txBox="1">
                <a:spLocks noRot="1" noChangeAspect="1" noMove="1" noResize="1" noEditPoints="1" noAdjustHandles="1" noChangeArrowheads="1" noChangeShapeType="1" noTextEdit="1"/>
              </p:cNvSpPr>
              <p:nvPr/>
            </p:nvSpPr>
            <p:spPr bwMode="auto">
              <a:xfrm>
                <a:off x="3431122" y="3150077"/>
                <a:ext cx="2676894" cy="402931"/>
              </a:xfrm>
              <a:prstGeom prst="rect">
                <a:avLst/>
              </a:prstGeom>
              <a:blipFill>
                <a:blip r:embed="rId5"/>
                <a:stretch>
                  <a:fillRect l="-2370"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 name="向右箭號 7">
            <a:extLst>
              <a:ext uri="{FF2B5EF4-FFF2-40B4-BE49-F238E27FC236}">
                <a16:creationId xmlns:a16="http://schemas.microsoft.com/office/drawing/2014/main" id="{4FD8CC90-9FBD-2841-A186-AD8618B92A39}"/>
              </a:ext>
            </a:extLst>
          </p:cNvPr>
          <p:cNvSpPr/>
          <p:nvPr/>
        </p:nvSpPr>
        <p:spPr>
          <a:xfrm>
            <a:off x="3059771" y="5842346"/>
            <a:ext cx="1428750" cy="4286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Text Box 18">
            <a:extLst>
              <a:ext uri="{FF2B5EF4-FFF2-40B4-BE49-F238E27FC236}">
                <a16:creationId xmlns:a16="http://schemas.microsoft.com/office/drawing/2014/main" id="{E88E3FC7-AF24-4D4C-B306-8F40464CF88C}"/>
              </a:ext>
            </a:extLst>
          </p:cNvPr>
          <p:cNvSpPr txBox="1">
            <a:spLocks noChangeArrowheads="1"/>
          </p:cNvSpPr>
          <p:nvPr/>
        </p:nvSpPr>
        <p:spPr bwMode="auto">
          <a:xfrm>
            <a:off x="3416958" y="5699471"/>
            <a:ext cx="642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3600" b="1">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9E6328A-35A9-EF41-B4DE-D191CC91BED9}"/>
                  </a:ext>
                </a:extLst>
              </p:cNvPr>
              <p:cNvSpPr txBox="1"/>
              <p:nvPr/>
            </p:nvSpPr>
            <p:spPr>
              <a:xfrm>
                <a:off x="4953012" y="5699433"/>
                <a:ext cx="12762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d>
                            <m:dPr>
                              <m:ctrlPr>
                                <a:rPr lang="en-US" altLang="zh-CN" b="0" i="1" smtClean="0">
                                  <a:latin typeface="Cambria Math" panose="02040503050406030204" pitchFamily="18" charset="0"/>
                                </a:rPr>
                              </m:ctrlPr>
                            </m:dPr>
                            <m:e>
                              <m:r>
                                <a:rPr lang="en-US" altLang="zh-TW" i="1">
                                  <a:latin typeface="Cambria Math"/>
                                </a:rPr>
                                <m:t>𝐼</m:t>
                              </m:r>
                              <m:acc>
                                <m:accPr>
                                  <m:chr m:val="⃗"/>
                                  <m:ctrlPr>
                                    <a:rPr lang="zh-CN" altLang="en-US" i="1">
                                      <a:latin typeface="Cambria Math" panose="02040503050406030204" pitchFamily="18" charset="0"/>
                                    </a:rPr>
                                  </m:ctrlPr>
                                </m:accPr>
                                <m:e>
                                  <m:r>
                                    <a:rPr lang="zh-TW" altLang="en-US" i="1">
                                      <a:latin typeface="Cambria Math"/>
                                    </a:rPr>
                                    <m:t>𝜔</m:t>
                                  </m:r>
                                </m:e>
                              </m:acc>
                            </m:e>
                          </m:d>
                        </m:num>
                        <m:den>
                          <m:r>
                            <a:rPr lang="en-US" altLang="zh-CN" b="0" i="1" smtClean="0">
                              <a:latin typeface="Cambria Math"/>
                            </a:rPr>
                            <m:t>𝑑𝑡</m:t>
                          </m:r>
                        </m:den>
                      </m:f>
                    </m:oMath>
                  </m:oMathPara>
                </a14:m>
                <a:endParaRPr lang="zh-CN" altLang="en-US" dirty="0"/>
              </a:p>
            </p:txBody>
          </p:sp>
        </mc:Choice>
        <mc:Fallback xmlns="">
          <p:sp>
            <p:nvSpPr>
              <p:cNvPr id="10" name="文字方塊 9">
                <a:extLst>
                  <a:ext uri="{FF2B5EF4-FFF2-40B4-BE49-F238E27FC236}">
                    <a16:creationId xmlns:a16="http://schemas.microsoft.com/office/drawing/2014/main" id="{B9E6328A-35A9-EF41-B4DE-D191CC91BED9}"/>
                  </a:ext>
                </a:extLst>
              </p:cNvPr>
              <p:cNvSpPr txBox="1">
                <a:spLocks noRot="1" noChangeAspect="1" noMove="1" noResize="1" noEditPoints="1" noAdjustHandles="1" noChangeArrowheads="1" noChangeShapeType="1" noTextEdit="1"/>
              </p:cNvSpPr>
              <p:nvPr/>
            </p:nvSpPr>
            <p:spPr>
              <a:xfrm>
                <a:off x="4953012" y="5699433"/>
                <a:ext cx="1276294" cy="638765"/>
              </a:xfrm>
              <a:prstGeom prst="rect">
                <a:avLst/>
              </a:prstGeom>
              <a:blipFill>
                <a:blip r:embed="rId6"/>
                <a:stretch>
                  <a:fillRect b="-39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11D5A7C-E8F1-1143-8073-57D97A41FC41}"/>
                  </a:ext>
                </a:extLst>
              </p:cNvPr>
              <p:cNvSpPr txBox="1"/>
              <p:nvPr/>
            </p:nvSpPr>
            <p:spPr>
              <a:xfrm>
                <a:off x="1532637" y="4714728"/>
                <a:ext cx="970115" cy="4029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r>
                        <a:rPr lang="en-US" altLang="zh-TW" b="0" i="1" smtClean="0">
                          <a:latin typeface="Cambria Math"/>
                        </a:rPr>
                        <m:t>𝐼</m:t>
                      </m:r>
                      <m:acc>
                        <m:accPr>
                          <m:chr m:val="⃗"/>
                          <m:ctrlPr>
                            <a:rPr lang="en-US" altLang="zh-TW" b="0" i="1" smtClean="0">
                              <a:latin typeface="Cambria Math" panose="02040503050406030204" pitchFamily="18" charset="0"/>
                            </a:rPr>
                          </m:ctrlPr>
                        </m:accPr>
                        <m:e>
                          <m:r>
                            <a:rPr lang="zh-TW" altLang="en-US" b="0" i="1" smtClean="0">
                              <a:latin typeface="Cambria Math"/>
                            </a:rPr>
                            <m:t>𝜔</m:t>
                          </m:r>
                        </m:e>
                      </m:acc>
                    </m:oMath>
                  </m:oMathPara>
                </a14:m>
                <a:endParaRPr lang="zh-CN" altLang="en-US" dirty="0"/>
              </a:p>
            </p:txBody>
          </p:sp>
        </mc:Choice>
        <mc:Fallback xmlns="">
          <p:sp>
            <p:nvSpPr>
              <p:cNvPr id="11" name="文字方塊 10">
                <a:extLst>
                  <a:ext uri="{FF2B5EF4-FFF2-40B4-BE49-F238E27FC236}">
                    <a16:creationId xmlns:a16="http://schemas.microsoft.com/office/drawing/2014/main" id="{B11D5A7C-E8F1-1143-8073-57D97A41FC41}"/>
                  </a:ext>
                </a:extLst>
              </p:cNvPr>
              <p:cNvSpPr txBox="1">
                <a:spLocks noRot="1" noChangeAspect="1" noMove="1" noResize="1" noEditPoints="1" noAdjustHandles="1" noChangeArrowheads="1" noChangeShapeType="1" noTextEdit="1"/>
              </p:cNvSpPr>
              <p:nvPr/>
            </p:nvSpPr>
            <p:spPr>
              <a:xfrm>
                <a:off x="1532637" y="4714728"/>
                <a:ext cx="970115" cy="402931"/>
              </a:xfrm>
              <a:prstGeom prst="rect">
                <a:avLst/>
              </a:prstGeom>
              <a:blipFill>
                <a:blip r:embed="rId7"/>
                <a:stretch>
                  <a:fillRect/>
                </a:stretch>
              </a:blipFill>
            </p:spPr>
            <p:txBody>
              <a:bodyPr/>
              <a:lstStyle/>
              <a:p>
                <a:r>
                  <a:rPr lang="zh-TW" altLang="en-US">
                    <a:noFill/>
                  </a:rPr>
                  <a:t> </a:t>
                </a:r>
              </a:p>
            </p:txBody>
          </p:sp>
        </mc:Fallback>
      </mc:AlternateContent>
      <p:sp>
        <p:nvSpPr>
          <p:cNvPr id="12" name="Text Box 13">
            <a:extLst>
              <a:ext uri="{FF2B5EF4-FFF2-40B4-BE49-F238E27FC236}">
                <a16:creationId xmlns:a16="http://schemas.microsoft.com/office/drawing/2014/main" id="{499DDF27-188F-F644-83AC-ABC9AA1D0999}"/>
              </a:ext>
            </a:extLst>
          </p:cNvPr>
          <p:cNvSpPr txBox="1">
            <a:spLocks noChangeArrowheads="1"/>
          </p:cNvSpPr>
          <p:nvPr/>
        </p:nvSpPr>
        <p:spPr bwMode="auto">
          <a:xfrm>
            <a:off x="1749426" y="4716708"/>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dirty="0">
                <a:solidFill>
                  <a:srgbClr val="FF0000"/>
                </a:solidFill>
                <a:latin typeface="Times New Roman" pitchFamily="18" charset="0"/>
                <a:cs typeface="Times New Roman" pitchFamily="18" charset="0"/>
              </a:rPr>
              <a:t>？</a:t>
            </a:r>
          </a:p>
        </p:txBody>
      </p:sp>
      <p:sp>
        <p:nvSpPr>
          <p:cNvPr id="13" name="Text Box 18">
            <a:extLst>
              <a:ext uri="{FF2B5EF4-FFF2-40B4-BE49-F238E27FC236}">
                <a16:creationId xmlns:a16="http://schemas.microsoft.com/office/drawing/2014/main" id="{24DDB5B8-AD64-2D40-982D-5A16E0688A05}"/>
              </a:ext>
            </a:extLst>
          </p:cNvPr>
          <p:cNvSpPr txBox="1">
            <a:spLocks noChangeArrowheads="1"/>
          </p:cNvSpPr>
          <p:nvPr/>
        </p:nvSpPr>
        <p:spPr bwMode="auto">
          <a:xfrm>
            <a:off x="5230797" y="5806973"/>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1C88440D-5858-E941-90A8-E2E6082FD82E}"/>
                  </a:ext>
                </a:extLst>
              </p:cNvPr>
              <p:cNvSpPr txBox="1"/>
              <p:nvPr/>
            </p:nvSpPr>
            <p:spPr>
              <a:xfrm>
                <a:off x="1517533" y="5671995"/>
                <a:ext cx="928468"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14" name="文字方塊 13">
                <a:extLst>
                  <a:ext uri="{FF2B5EF4-FFF2-40B4-BE49-F238E27FC236}">
                    <a16:creationId xmlns:a16="http://schemas.microsoft.com/office/drawing/2014/main" id="{1C88440D-5858-E941-90A8-E2E6082FD82E}"/>
                  </a:ext>
                </a:extLst>
              </p:cNvPr>
              <p:cNvSpPr txBox="1">
                <a:spLocks noRot="1" noChangeAspect="1" noMove="1" noResize="1" noEditPoints="1" noAdjustHandles="1" noChangeArrowheads="1" noChangeShapeType="1" noTextEdit="1"/>
              </p:cNvSpPr>
              <p:nvPr/>
            </p:nvSpPr>
            <p:spPr>
              <a:xfrm>
                <a:off x="1517533" y="5671995"/>
                <a:ext cx="928468" cy="682559"/>
              </a:xfrm>
              <a:prstGeom prst="rect">
                <a:avLst/>
              </a:prstGeom>
              <a:blipFill>
                <a:blip r:embed="rId8"/>
                <a:stretch>
                  <a:fillRect b="-5556"/>
                </a:stretch>
              </a:blipFill>
            </p:spPr>
            <p:txBody>
              <a:bodyPr/>
              <a:lstStyle/>
              <a:p>
                <a:r>
                  <a:rPr lang="zh-TW" altLang="en-US">
                    <a:noFill/>
                  </a:rPr>
                  <a:t> </a:t>
                </a:r>
              </a:p>
            </p:txBody>
          </p:sp>
        </mc:Fallback>
      </mc:AlternateContent>
      <p:sp>
        <p:nvSpPr>
          <p:cNvPr id="15" name="Text Box 7">
            <a:extLst>
              <a:ext uri="{FF2B5EF4-FFF2-40B4-BE49-F238E27FC236}">
                <a16:creationId xmlns:a16="http://schemas.microsoft.com/office/drawing/2014/main" id="{545A89C2-3520-AC4C-A430-724E1E568B82}"/>
              </a:ext>
            </a:extLst>
          </p:cNvPr>
          <p:cNvSpPr txBox="1">
            <a:spLocks noChangeArrowheads="1"/>
          </p:cNvSpPr>
          <p:nvPr/>
        </p:nvSpPr>
        <p:spPr bwMode="auto">
          <a:xfrm>
            <a:off x="2724783" y="4725016"/>
            <a:ext cx="5807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問剛體角動量向量是否正比於剛體角速度向量？</a:t>
            </a:r>
          </a:p>
        </p:txBody>
      </p:sp>
      <p:sp>
        <p:nvSpPr>
          <p:cNvPr id="17" name="向下箭號 16">
            <a:extLst>
              <a:ext uri="{FF2B5EF4-FFF2-40B4-BE49-F238E27FC236}">
                <a16:creationId xmlns:a16="http://schemas.microsoft.com/office/drawing/2014/main" id="{F0222AAF-E614-9F43-917F-825688F6DC98}"/>
              </a:ext>
            </a:extLst>
          </p:cNvPr>
          <p:cNvSpPr/>
          <p:nvPr/>
        </p:nvSpPr>
        <p:spPr>
          <a:xfrm>
            <a:off x="4336369" y="4250965"/>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向下箭號 17">
            <a:extLst>
              <a:ext uri="{FF2B5EF4-FFF2-40B4-BE49-F238E27FC236}">
                <a16:creationId xmlns:a16="http://schemas.microsoft.com/office/drawing/2014/main" id="{CAFD40EA-5384-7B41-AD7E-0F792574598B}"/>
              </a:ext>
            </a:extLst>
          </p:cNvPr>
          <p:cNvSpPr/>
          <p:nvPr/>
        </p:nvSpPr>
        <p:spPr>
          <a:xfrm>
            <a:off x="4328184" y="2808645"/>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向下箭號 18">
            <a:extLst>
              <a:ext uri="{FF2B5EF4-FFF2-40B4-BE49-F238E27FC236}">
                <a16:creationId xmlns:a16="http://schemas.microsoft.com/office/drawing/2014/main" id="{302A08B0-F549-A747-97FB-C87EF406D883}"/>
              </a:ext>
            </a:extLst>
          </p:cNvPr>
          <p:cNvSpPr/>
          <p:nvPr/>
        </p:nvSpPr>
        <p:spPr>
          <a:xfrm>
            <a:off x="4382473" y="5171061"/>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1AA9AFC6-1445-7D45-9385-8EDB738DCB82}"/>
                  </a:ext>
                </a:extLst>
              </p:cNvPr>
              <p:cNvSpPr txBox="1"/>
              <p:nvPr/>
            </p:nvSpPr>
            <p:spPr>
              <a:xfrm>
                <a:off x="3835126" y="704126"/>
                <a:ext cx="10946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𝜏</m:t>
                      </m:r>
                      <m:r>
                        <a:rPr lang="en-US" altLang="zh-CN" b="0" i="1" smtClean="0">
                          <a:latin typeface="Cambria Math"/>
                        </a:rPr>
                        <m:t>=</m:t>
                      </m:r>
                      <m:r>
                        <a:rPr lang="en-US" altLang="zh-CN" b="0" i="1" smtClean="0">
                          <a:latin typeface="Cambria Math" panose="02040503050406030204" pitchFamily="18" charset="0"/>
                        </a:rPr>
                        <m:t>𝐼</m:t>
                      </m:r>
                      <m:f>
                        <m:fPr>
                          <m:ctrlPr>
                            <a:rPr lang="en-US" altLang="zh-CN" i="1">
                              <a:latin typeface="Cambria Math" panose="02040503050406030204" pitchFamily="18" charset="0"/>
                            </a:rPr>
                          </m:ctrlPr>
                        </m:fPr>
                        <m:num>
                          <m:r>
                            <a:rPr lang="en-US" altLang="zh-CN" b="0" i="1" smtClean="0">
                              <a:latin typeface="Cambria Math"/>
                            </a:rPr>
                            <m:t>𝑑</m:t>
                          </m:r>
                          <m:r>
                            <a:rPr lang="zh-CN" altLang="en-US" i="1" smtClean="0">
                              <a:latin typeface="Cambria Math" panose="02040503050406030204" pitchFamily="18" charset="0"/>
                            </a:rPr>
                            <m:t>𝜔</m:t>
                          </m:r>
                        </m:num>
                        <m:den>
                          <m:r>
                            <a:rPr lang="en-US" altLang="zh-CN" b="0" i="1" smtClean="0">
                              <a:latin typeface="Cambria Math"/>
                            </a:rPr>
                            <m:t>𝑑𝑡</m:t>
                          </m:r>
                        </m:den>
                      </m:f>
                    </m:oMath>
                  </m:oMathPara>
                </a14:m>
                <a:endParaRPr lang="zh-CN" altLang="en-US" dirty="0"/>
              </a:p>
            </p:txBody>
          </p:sp>
        </mc:Choice>
        <mc:Fallback xmlns="">
          <p:sp>
            <p:nvSpPr>
              <p:cNvPr id="20" name="文字方塊 19">
                <a:extLst>
                  <a:ext uri="{FF2B5EF4-FFF2-40B4-BE49-F238E27FC236}">
                    <a16:creationId xmlns:a16="http://schemas.microsoft.com/office/drawing/2014/main" id="{1AA9AFC6-1445-7D45-9385-8EDB738DCB82}"/>
                  </a:ext>
                </a:extLst>
              </p:cNvPr>
              <p:cNvSpPr txBox="1">
                <a:spLocks noRot="1" noChangeAspect="1" noMove="1" noResize="1" noEditPoints="1" noAdjustHandles="1" noChangeArrowheads="1" noChangeShapeType="1" noTextEdit="1"/>
              </p:cNvSpPr>
              <p:nvPr/>
            </p:nvSpPr>
            <p:spPr>
              <a:xfrm>
                <a:off x="3835126" y="704126"/>
                <a:ext cx="1094694" cy="638765"/>
              </a:xfrm>
              <a:prstGeom prst="rect">
                <a:avLst/>
              </a:prstGeom>
              <a:blipFill>
                <a:blip r:embed="rId9"/>
                <a:stretch>
                  <a:fillRect b="-1923"/>
                </a:stretch>
              </a:blipFill>
            </p:spPr>
            <p:txBody>
              <a:bodyPr/>
              <a:lstStyle/>
              <a:p>
                <a:r>
                  <a:rPr lang="zh-TW" altLang="en-US">
                    <a:noFill/>
                  </a:rPr>
                  <a:t> </a:t>
                </a:r>
              </a:p>
            </p:txBody>
          </p:sp>
        </mc:Fallback>
      </mc:AlternateContent>
      <p:sp>
        <p:nvSpPr>
          <p:cNvPr id="21" name="向下箭號 20">
            <a:extLst>
              <a:ext uri="{FF2B5EF4-FFF2-40B4-BE49-F238E27FC236}">
                <a16:creationId xmlns:a16="http://schemas.microsoft.com/office/drawing/2014/main" id="{794F492E-B4A0-0E43-8854-5E1555C33961}"/>
              </a:ext>
            </a:extLst>
          </p:cNvPr>
          <p:cNvSpPr/>
          <p:nvPr/>
        </p:nvSpPr>
        <p:spPr>
          <a:xfrm>
            <a:off x="4347817" y="1935628"/>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Multiply 5">
            <a:extLst>
              <a:ext uri="{FF2B5EF4-FFF2-40B4-BE49-F238E27FC236}">
                <a16:creationId xmlns:a16="http://schemas.microsoft.com/office/drawing/2014/main" id="{D93E8781-E151-ED49-898C-3F1804885D78}"/>
              </a:ext>
            </a:extLst>
          </p:cNvPr>
          <p:cNvSpPr/>
          <p:nvPr/>
        </p:nvSpPr>
        <p:spPr>
          <a:xfrm>
            <a:off x="827584" y="1556792"/>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 name="Multiply 21">
            <a:extLst>
              <a:ext uri="{FF2B5EF4-FFF2-40B4-BE49-F238E27FC236}">
                <a16:creationId xmlns:a16="http://schemas.microsoft.com/office/drawing/2014/main" id="{65B66151-D49D-A748-AE6A-6B8707550142}"/>
              </a:ext>
            </a:extLst>
          </p:cNvPr>
          <p:cNvSpPr/>
          <p:nvPr/>
        </p:nvSpPr>
        <p:spPr>
          <a:xfrm>
            <a:off x="827584" y="2318647"/>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3" name="Multiply 22">
            <a:extLst>
              <a:ext uri="{FF2B5EF4-FFF2-40B4-BE49-F238E27FC236}">
                <a16:creationId xmlns:a16="http://schemas.microsoft.com/office/drawing/2014/main" id="{92715BD6-093A-794F-B15E-92F0DEFBD3F8}"/>
              </a:ext>
            </a:extLst>
          </p:cNvPr>
          <p:cNvSpPr/>
          <p:nvPr/>
        </p:nvSpPr>
        <p:spPr>
          <a:xfrm>
            <a:off x="830607" y="3387385"/>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786C620-EFC5-F04F-99D3-6265AAAAEDE6}"/>
                  </a:ext>
                </a:extLst>
              </p:cNvPr>
              <p:cNvSpPr/>
              <p:nvPr/>
            </p:nvSpPr>
            <p:spPr>
              <a:xfrm>
                <a:off x="3471350" y="3818058"/>
                <a:ext cx="2390334" cy="402931"/>
              </a:xfrm>
              <a:prstGeom prst="rect">
                <a:avLst/>
              </a:prstGeom>
            </p:spPr>
            <p:txBody>
              <a:bodyPr wrap="none">
                <a:spAutoFit/>
              </a:bodyPr>
              <a:lstStyle/>
              <a:p>
                <a:r>
                  <a:rPr lang="zh-TW" altLang="en-US" dirty="0">
                    <a:solidFill>
                      <a:srgbClr val="FF0000"/>
                    </a:solidFill>
                  </a:rPr>
                  <a:t>給剛體角動量</a:t>
                </a:r>
                <a14:m>
                  <m:oMath xmlns:m="http://schemas.openxmlformats.org/officeDocument/2006/math">
                    <m:acc>
                      <m:accPr>
                        <m:chr m:val="⃗"/>
                        <m:ctrlPr>
                          <a:rPr lang="zh-CN" altLang="en-US" i="1">
                            <a:solidFill>
                              <a:srgbClr val="FF0000"/>
                            </a:solidFill>
                            <a:latin typeface="Cambria Math" panose="02040503050406030204" pitchFamily="18" charset="0"/>
                          </a:rPr>
                        </m:ctrlPr>
                      </m:accPr>
                      <m:e>
                        <m:r>
                          <a:rPr lang="en-US" altLang="zh-TW" i="1">
                            <a:solidFill>
                              <a:srgbClr val="FF0000"/>
                            </a:solidFill>
                            <a:latin typeface="Cambria Math"/>
                          </a:rPr>
                          <m:t>𝐿</m:t>
                        </m:r>
                      </m:e>
                    </m:acc>
                  </m:oMath>
                </a14:m>
                <a:r>
                  <a:rPr lang="zh-TW" altLang="en-US" dirty="0">
                    <a:solidFill>
                      <a:srgbClr val="FF0000"/>
                    </a:solidFill>
                  </a:rPr>
                  <a:t>定義。</a:t>
                </a:r>
                <a:endParaRPr lang="en-TW" dirty="0"/>
              </a:p>
            </p:txBody>
          </p:sp>
        </mc:Choice>
        <mc:Fallback xmlns="">
          <p:sp>
            <p:nvSpPr>
              <p:cNvPr id="7" name="Rectangle 6">
                <a:extLst>
                  <a:ext uri="{FF2B5EF4-FFF2-40B4-BE49-F238E27FC236}">
                    <a16:creationId xmlns:a16="http://schemas.microsoft.com/office/drawing/2014/main" id="{8786C620-EFC5-F04F-99D3-6265AAAAEDE6}"/>
                  </a:ext>
                </a:extLst>
              </p:cNvPr>
              <p:cNvSpPr>
                <a:spLocks noRot="1" noChangeAspect="1" noMove="1" noResize="1" noEditPoints="1" noAdjustHandles="1" noChangeArrowheads="1" noChangeShapeType="1" noTextEdit="1"/>
              </p:cNvSpPr>
              <p:nvPr/>
            </p:nvSpPr>
            <p:spPr>
              <a:xfrm>
                <a:off x="3471350" y="3818058"/>
                <a:ext cx="2390334" cy="402931"/>
              </a:xfrm>
              <a:prstGeom prst="rect">
                <a:avLst/>
              </a:prstGeom>
              <a:blipFill>
                <a:blip r:embed="rId10"/>
                <a:stretch>
                  <a:fillRect l="-2116" r="-1058" b="-21212"/>
                </a:stretch>
              </a:blipFill>
            </p:spPr>
            <p:txBody>
              <a:bodyPr/>
              <a:lstStyle/>
              <a:p>
                <a:r>
                  <a:rPr lang="en-TW">
                    <a:noFill/>
                  </a:rPr>
                  <a:t> </a:t>
                </a:r>
              </a:p>
            </p:txBody>
          </p:sp>
        </mc:Fallback>
      </mc:AlternateContent>
      <p:sp>
        <p:nvSpPr>
          <p:cNvPr id="24" name="向下箭號 17">
            <a:extLst>
              <a:ext uri="{FF2B5EF4-FFF2-40B4-BE49-F238E27FC236}">
                <a16:creationId xmlns:a16="http://schemas.microsoft.com/office/drawing/2014/main" id="{B5C81D33-98B3-8843-835A-3419FC350EDF}"/>
              </a:ext>
            </a:extLst>
          </p:cNvPr>
          <p:cNvSpPr/>
          <p:nvPr/>
        </p:nvSpPr>
        <p:spPr>
          <a:xfrm>
            <a:off x="4315482" y="3528938"/>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122550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5"/>
          <p:cNvSpPr txBox="1">
            <a:spLocks noChangeArrowheads="1"/>
          </p:cNvSpPr>
          <p:nvPr/>
        </p:nvSpPr>
        <p:spPr bwMode="auto">
          <a:xfrm>
            <a:off x="853166" y="475490"/>
            <a:ext cx="33131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一個粒子的角動量的定義：</a:t>
            </a:r>
          </a:p>
        </p:txBody>
      </p:sp>
      <p:sp>
        <p:nvSpPr>
          <p:cNvPr id="8199" name="Text Box 7"/>
          <p:cNvSpPr txBox="1">
            <a:spLocks noChangeArrowheads="1"/>
          </p:cNvSpPr>
          <p:nvPr/>
        </p:nvSpPr>
        <p:spPr bwMode="auto">
          <a:xfrm>
            <a:off x="957656" y="2197232"/>
            <a:ext cx="52455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一個粒子系統的角動量就是粒子角動量的和：</a:t>
            </a:r>
          </a:p>
        </p:txBody>
      </p:sp>
      <mc:AlternateContent xmlns:mc="http://schemas.openxmlformats.org/markup-compatibility/2006" xmlns:a14="http://schemas.microsoft.com/office/drawing/2010/main">
        <mc:Choice Requires="a14">
          <p:sp>
            <p:nvSpPr>
              <p:cNvPr id="7" name="文字方塊 6"/>
              <p:cNvSpPr txBox="1"/>
              <p:nvPr/>
            </p:nvSpPr>
            <p:spPr>
              <a:xfrm>
                <a:off x="2015282" y="910292"/>
                <a:ext cx="1191160" cy="40293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i="1" smtClean="0">
                          <a:latin typeface="Cambria Math"/>
                          <a:ea typeface="Cambria Math"/>
                        </a:rPr>
                        <m:t>×</m:t>
                      </m:r>
                      <m:acc>
                        <m:accPr>
                          <m:chr m:val="⃗"/>
                          <m:ctrlPr>
                            <a:rPr lang="en-US" altLang="zh-CN" i="1" smtClean="0">
                              <a:latin typeface="Cambria Math" panose="02040503050406030204" pitchFamily="18" charset="0"/>
                              <a:ea typeface="Cambria Math"/>
                            </a:rPr>
                          </m:ctrlPr>
                        </m:accPr>
                        <m:e>
                          <m:r>
                            <a:rPr lang="en-US" altLang="zh-CN" b="0" i="1" smtClean="0">
                              <a:latin typeface="Cambria Math"/>
                              <a:ea typeface="Cambria Math"/>
                            </a:rPr>
                            <m:t>𝑝</m:t>
                          </m:r>
                        </m:e>
                      </m:acc>
                    </m:oMath>
                  </m:oMathPara>
                </a14:m>
                <a:endParaRPr lang="zh-CN"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015282" y="910292"/>
                <a:ext cx="1191160" cy="402931"/>
              </a:xfrm>
              <a:prstGeom prst="rect">
                <a:avLst/>
              </a:prstGeom>
              <a:blipFill>
                <a:blip r:embed="rId2"/>
                <a:stretch>
                  <a:fillRect b="-909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3414129" y="875353"/>
                <a:ext cx="1094694"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414129" y="875353"/>
                <a:ext cx="1094694" cy="682559"/>
              </a:xfrm>
              <a:prstGeom prst="rect">
                <a:avLst/>
              </a:prstGeom>
              <a:blipFill>
                <a:blip r:embed="rId3"/>
                <a:stretch>
                  <a:fillRect b="-555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915734" y="2702744"/>
                <a:ext cx="2887205" cy="76456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acc>
                            <m:accPr>
                              <m:chr m:val="⃗"/>
                              <m:ctrlPr>
                                <a:rPr lang="zh-CN" altLang="en-US" i="1">
                                  <a:latin typeface="Cambria Math" panose="02040503050406030204" pitchFamily="18" charset="0"/>
                                </a:rPr>
                              </m:ctrlPr>
                            </m:accPr>
                            <m:e>
                              <m:r>
                                <a:rPr lang="en-US" altLang="zh-TW" i="1">
                                  <a:latin typeface="Cambria Math"/>
                                </a:rPr>
                                <m:t>𝐿</m:t>
                              </m:r>
                            </m:e>
                          </m:acc>
                        </m:e>
                        <m:sub>
                          <m:r>
                            <m:rPr>
                              <m:sty m:val="p"/>
                            </m:rPr>
                            <a:rPr lang="en-US" altLang="zh-TW" b="0" i="0" smtClean="0">
                              <a:latin typeface="Cambria Math" panose="02040503050406030204" pitchFamily="18" charset="0"/>
                            </a:rPr>
                            <m:t>total</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b="0" i="1" smtClean="0">
                                  <a:latin typeface="Cambria Math" panose="02040503050406030204" pitchFamily="18" charset="0"/>
                                </a:rPr>
                              </m:ctrlPr>
                            </m:sSubPr>
                            <m:e>
                              <m:acc>
                                <m:accPr>
                                  <m:chr m:val="⃗"/>
                                  <m:ctrlPr>
                                    <a:rPr lang="en-US" altLang="zh-TW" b="0" i="1" smtClean="0">
                                      <a:latin typeface="Cambria Math" panose="02040503050406030204" pitchFamily="18" charset="0"/>
                                    </a:rPr>
                                  </m:ctrlPr>
                                </m:accPr>
                                <m:e>
                                  <m:r>
                                    <a:rPr lang="en-US" altLang="zh-TW" b="0" i="1" smtClean="0">
                                      <a:latin typeface="Cambria Math"/>
                                    </a:rPr>
                                    <m:t>𝐿</m:t>
                                  </m:r>
                                </m:e>
                              </m:acc>
                            </m:e>
                            <m:sub>
                              <m:r>
                                <a:rPr lang="en-US" altLang="zh-TW" b="0" i="1" smtClean="0">
                                  <a:latin typeface="Cambria Math"/>
                                </a:rPr>
                                <m:t>𝑖</m:t>
                              </m:r>
                            </m:sub>
                          </m:sSub>
                        </m:e>
                      </m:nary>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i="1">
                                      <a:latin typeface="Cambria Math"/>
                                      <a:ea typeface="Cambria Math"/>
                                    </a:rPr>
                                    <m:t>𝑝</m:t>
                                  </m:r>
                                </m:e>
                              </m:acc>
                            </m:e>
                            <m:sub>
                              <m:r>
                                <a:rPr lang="en-US" altLang="zh-TW" b="0" i="1" smtClean="0">
                                  <a:latin typeface="Cambria Math"/>
                                  <a:ea typeface="Cambria Math"/>
                                </a:rPr>
                                <m:t>𝑖</m:t>
                              </m:r>
                            </m:sub>
                          </m:sSub>
                        </m:e>
                      </m:nary>
                    </m:oMath>
                  </m:oMathPara>
                </a14:m>
                <a:endParaRPr lang="zh-CN"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915734" y="2702744"/>
                <a:ext cx="2887205" cy="764568"/>
              </a:xfrm>
              <a:prstGeom prst="rect">
                <a:avLst/>
              </a:prstGeom>
              <a:blipFill>
                <a:blip r:embed="rId4"/>
                <a:stretch>
                  <a:fillRect t="-121311" b="-16885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455271" y="3241628"/>
                <a:ext cx="1676753" cy="68794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acc>
                            <m:accPr>
                              <m:chr m:val="⃗"/>
                              <m:ctrlPr>
                                <a:rPr lang="zh-CN" altLang="en-US" i="1">
                                  <a:latin typeface="Cambria Math" panose="02040503050406030204" pitchFamily="18" charset="0"/>
                                </a:rPr>
                              </m:ctrlPr>
                            </m:accPr>
                            <m:e>
                              <m:r>
                                <a:rPr lang="zh-CN" altLang="en-US" i="1">
                                  <a:latin typeface="Cambria Math"/>
                                </a:rPr>
                                <m:t>𝜏</m:t>
                              </m:r>
                            </m:e>
                          </m:acc>
                        </m:e>
                        <m:sub>
                          <m:r>
                            <m:rPr>
                              <m:sty m:val="p"/>
                            </m:rPr>
                            <a:rPr lang="en-US" altLang="zh-CN" b="0" i="0" smtClean="0">
                              <a:latin typeface="Cambria Math" panose="02040503050406030204" pitchFamily="18" charset="0"/>
                            </a:rPr>
                            <m:t>ext</m:t>
                          </m:r>
                        </m:sub>
                      </m:sSub>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sSub>
                            <m:sSubPr>
                              <m:ctrlPr>
                                <a:rPr lang="en-US" altLang="zh-CN" i="1" smtClean="0">
                                  <a:latin typeface="Cambria Math" panose="02040503050406030204" pitchFamily="18" charset="0"/>
                                </a:rPr>
                              </m:ctrlPr>
                            </m:sSubPr>
                            <m:e>
                              <m:acc>
                                <m:accPr>
                                  <m:chr m:val="⃗"/>
                                  <m:ctrlPr>
                                    <a:rPr lang="zh-CN" altLang="en-US" i="1">
                                      <a:latin typeface="Cambria Math" panose="02040503050406030204" pitchFamily="18" charset="0"/>
                                    </a:rPr>
                                  </m:ctrlPr>
                                </m:accPr>
                                <m:e>
                                  <m:r>
                                    <a:rPr lang="en-US" altLang="zh-TW" i="1">
                                      <a:latin typeface="Cambria Math"/>
                                    </a:rPr>
                                    <m:t>𝐿</m:t>
                                  </m:r>
                                </m:e>
                              </m:acc>
                            </m:e>
                            <m:sub>
                              <m:r>
                                <m:rPr>
                                  <m:sty m:val="p"/>
                                </m:rPr>
                                <a:rPr lang="en-US" altLang="zh-TW">
                                  <a:latin typeface="Cambria Math" panose="02040503050406030204" pitchFamily="18" charset="0"/>
                                </a:rPr>
                                <m:t>tota</m:t>
                              </m:r>
                              <m:r>
                                <m:rPr>
                                  <m:sty m:val="p"/>
                                </m:rPr>
                                <a:rPr lang="en-US" altLang="zh-TW" b="0" i="0" smtClean="0">
                                  <a:latin typeface="Cambria Math" panose="02040503050406030204" pitchFamily="18" charset="0"/>
                                </a:rPr>
                                <m:t>l</m:t>
                              </m:r>
                            </m:sub>
                          </m:sSub>
                        </m:num>
                        <m:den>
                          <m:r>
                            <a:rPr lang="en-US" altLang="zh-CN" b="0" i="1" smtClean="0">
                              <a:latin typeface="Cambria Math"/>
                            </a:rPr>
                            <m:t>𝑑𝑡</m:t>
                          </m:r>
                        </m:den>
                      </m:f>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455271" y="3241628"/>
                <a:ext cx="1676753" cy="687945"/>
              </a:xfrm>
              <a:prstGeom prst="rect">
                <a:avLst/>
              </a:prstGeom>
              <a:blipFill>
                <a:blip r:embed="rId5"/>
                <a:stretch>
                  <a:fillRect b="-3636"/>
                </a:stretch>
              </a:blipFill>
            </p:spPr>
            <p:txBody>
              <a:bodyPr/>
              <a:lstStyle/>
              <a:p>
                <a:r>
                  <a:rPr lang="en-TW">
                    <a:noFill/>
                  </a:rPr>
                  <a:t> </a:t>
                </a:r>
              </a:p>
            </p:txBody>
          </p:sp>
        </mc:Fallback>
      </mc:AlternateContent>
      <p:sp>
        <p:nvSpPr>
          <p:cNvPr id="21" name="Text Box 21"/>
          <p:cNvSpPr txBox="1">
            <a:spLocks noChangeArrowheads="1"/>
          </p:cNvSpPr>
          <p:nvPr/>
        </p:nvSpPr>
        <p:spPr bwMode="auto">
          <a:xfrm>
            <a:off x="4624577" y="4780180"/>
            <a:ext cx="34194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對任何</a:t>
            </a:r>
            <a:r>
              <a:rPr lang="zh-CN" altLang="en-US" dirty="0">
                <a:solidFill>
                  <a:srgbClr val="FF0000"/>
                </a:solidFill>
              </a:rPr>
              <a:t>剛體或</a:t>
            </a:r>
            <a:r>
              <a:rPr lang="zh-TW" altLang="en-US" dirty="0">
                <a:solidFill>
                  <a:srgbClr val="FF0000"/>
                </a:solidFill>
              </a:rPr>
              <a:t>粒子系統都對！</a:t>
            </a:r>
          </a:p>
        </p:txBody>
      </p:sp>
      <p:sp>
        <p:nvSpPr>
          <p:cNvPr id="22" name="文字方塊 12"/>
          <p:cNvSpPr txBox="1">
            <a:spLocks noChangeArrowheads="1"/>
          </p:cNvSpPr>
          <p:nvPr/>
        </p:nvSpPr>
        <p:spPr bwMode="auto">
          <a:xfrm>
            <a:off x="915238" y="4751702"/>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en-US" altLang="zh-TW" dirty="0">
                <a:solidFill>
                  <a:srgbClr val="FF0000"/>
                </a:solidFill>
                <a:latin typeface="Times New Roman" panose="02020603050405020304" pitchFamily="18" charset="0"/>
                <a:cs typeface="Times New Roman" panose="02020603050405020304" pitchFamily="18" charset="0"/>
              </a:rPr>
              <a:t>3D</a:t>
            </a:r>
            <a:r>
              <a:rPr lang="zh-TW" altLang="en-US" dirty="0">
                <a:solidFill>
                  <a:srgbClr val="FF0000"/>
                </a:solidFill>
              </a:rPr>
              <a:t>旋轉的牛頓第二定律</a:t>
            </a:r>
          </a:p>
        </p:txBody>
      </p:sp>
      <mc:AlternateContent xmlns:mc="http://schemas.openxmlformats.org/markup-compatibility/2006" xmlns:a14="http://schemas.microsoft.com/office/drawing/2010/main">
        <mc:Choice Requires="a14">
          <p:sp>
            <p:nvSpPr>
              <p:cNvPr id="23" name="文字方塊 22"/>
              <p:cNvSpPr txBox="1"/>
              <p:nvPr/>
            </p:nvSpPr>
            <p:spPr>
              <a:xfrm>
                <a:off x="3526803" y="4604742"/>
                <a:ext cx="928468" cy="6825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3526803" y="4604742"/>
                <a:ext cx="928468" cy="682559"/>
              </a:xfrm>
              <a:prstGeom prst="rect">
                <a:avLst/>
              </a:prstGeom>
              <a:blipFill>
                <a:blip r:embed="rId6"/>
                <a:stretch>
                  <a:fillRect b="-5455"/>
                </a:stretch>
              </a:blipFill>
            </p:spPr>
            <p:txBody>
              <a:bodyPr/>
              <a:lstStyle/>
              <a:p>
                <a:r>
                  <a:rPr lang="en-TW">
                    <a:noFill/>
                  </a:rPr>
                  <a:t> </a:t>
                </a:r>
              </a:p>
            </p:txBody>
          </p:sp>
        </mc:Fallback>
      </mc:AlternateContent>
      <p:sp>
        <p:nvSpPr>
          <p:cNvPr id="12" name="Text Box 2">
            <a:extLst>
              <a:ext uri="{FF2B5EF4-FFF2-40B4-BE49-F238E27FC236}">
                <a16:creationId xmlns:a16="http://schemas.microsoft.com/office/drawing/2014/main" id="{BA7F1070-5805-3D49-ABC9-9F1CD993E1EA}"/>
              </a:ext>
            </a:extLst>
          </p:cNvPr>
          <p:cNvSpPr txBox="1">
            <a:spLocks noChangeArrowheads="1"/>
          </p:cNvSpPr>
          <p:nvPr/>
        </p:nvSpPr>
        <p:spPr bwMode="auto">
          <a:xfrm>
            <a:off x="915238" y="5605764"/>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b="1" dirty="0">
                <a:solidFill>
                  <a:srgbClr val="FF0000"/>
                </a:solidFill>
              </a:rPr>
              <a:t>角動量守恆</a:t>
            </a:r>
          </a:p>
        </p:txBody>
      </p:sp>
      <mc:AlternateContent xmlns:mc="http://schemas.openxmlformats.org/markup-compatibility/2006" xmlns:a14="http://schemas.microsoft.com/office/drawing/2010/main">
        <mc:Choice Requires="a14">
          <p:sp>
            <p:nvSpPr>
              <p:cNvPr id="13" name="Text Box 5">
                <a:extLst>
                  <a:ext uri="{FF2B5EF4-FFF2-40B4-BE49-F238E27FC236}">
                    <a16:creationId xmlns:a16="http://schemas.microsoft.com/office/drawing/2014/main" id="{645EC7E3-46E5-004D-88FA-B921196DE6BE}"/>
                  </a:ext>
                </a:extLst>
              </p:cNvPr>
              <p:cNvSpPr txBox="1">
                <a:spLocks noChangeArrowheads="1"/>
              </p:cNvSpPr>
              <p:nvPr/>
            </p:nvSpPr>
            <p:spPr bwMode="auto">
              <a:xfrm>
                <a:off x="907327" y="6089940"/>
                <a:ext cx="2159000" cy="3667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若力矩</a:t>
                </a:r>
                <a14:m>
                  <m:oMath xmlns:m="http://schemas.openxmlformats.org/officeDocument/2006/math">
                    <m:r>
                      <a:rPr lang="zh-CN" altLang="en-US" i="1">
                        <a:latin typeface="Cambria Math"/>
                      </a:rPr>
                      <m:t>𝜏</m:t>
                    </m:r>
                  </m:oMath>
                </a14:m>
                <a:r>
                  <a:rPr lang="zh-TW" altLang="en-US" dirty="0"/>
                  <a:t>為零：</a:t>
                </a:r>
              </a:p>
            </p:txBody>
          </p:sp>
        </mc:Choice>
        <mc:Fallback xmlns="">
          <p:sp>
            <p:nvSpPr>
              <p:cNvPr id="13" name="Text Box 5">
                <a:extLst>
                  <a:ext uri="{FF2B5EF4-FFF2-40B4-BE49-F238E27FC236}">
                    <a16:creationId xmlns:a16="http://schemas.microsoft.com/office/drawing/2014/main" id="{645EC7E3-46E5-004D-88FA-B921196DE6BE}"/>
                  </a:ext>
                </a:extLst>
              </p:cNvPr>
              <p:cNvSpPr txBox="1">
                <a:spLocks noRot="1" noChangeAspect="1" noMove="1" noResize="1" noEditPoints="1" noAdjustHandles="1" noChangeArrowheads="1" noChangeShapeType="1" noTextEdit="1"/>
              </p:cNvSpPr>
              <p:nvPr/>
            </p:nvSpPr>
            <p:spPr bwMode="auto">
              <a:xfrm>
                <a:off x="907327" y="6089940"/>
                <a:ext cx="2159000" cy="366712"/>
              </a:xfrm>
              <a:prstGeom prst="rect">
                <a:avLst/>
              </a:prstGeom>
              <a:blipFill>
                <a:blip r:embed="rId7"/>
                <a:stretch>
                  <a:fillRect l="-2339"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893BF102-BA08-FE44-AA95-E1FB3E60A894}"/>
                  </a:ext>
                </a:extLst>
              </p:cNvPr>
              <p:cNvSpPr txBox="1"/>
              <p:nvPr/>
            </p:nvSpPr>
            <p:spPr>
              <a:xfrm>
                <a:off x="2509722" y="5956265"/>
                <a:ext cx="1217282" cy="6825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i="1">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i="1">
                              <a:latin typeface="Cambria Math"/>
                            </a:rPr>
                            <m:t>𝑑𝑡</m:t>
                          </m:r>
                        </m:den>
                      </m:f>
                      <m:r>
                        <a:rPr lang="en-US" altLang="zh-CN" b="0" i="1" smtClean="0">
                          <a:latin typeface="Cambria Math" panose="02040503050406030204" pitchFamily="18" charset="0"/>
                        </a:rPr>
                        <m:t>=</m:t>
                      </m:r>
                      <m:r>
                        <a:rPr lang="en-US" altLang="zh-TW" i="1">
                          <a:latin typeface="Cambria Math"/>
                        </a:rPr>
                        <m:t>0</m:t>
                      </m:r>
                    </m:oMath>
                  </m:oMathPara>
                </a14:m>
                <a:endParaRPr lang="zh-CN" altLang="en-US" dirty="0"/>
              </a:p>
            </p:txBody>
          </p:sp>
        </mc:Choice>
        <mc:Fallback xmlns="">
          <p:sp>
            <p:nvSpPr>
              <p:cNvPr id="15" name="文字方塊 14">
                <a:extLst>
                  <a:ext uri="{FF2B5EF4-FFF2-40B4-BE49-F238E27FC236}">
                    <a16:creationId xmlns:a16="http://schemas.microsoft.com/office/drawing/2014/main" id="{893BF102-BA08-FE44-AA95-E1FB3E60A894}"/>
                  </a:ext>
                </a:extLst>
              </p:cNvPr>
              <p:cNvSpPr txBox="1">
                <a:spLocks noRot="1" noChangeAspect="1" noMove="1" noResize="1" noEditPoints="1" noAdjustHandles="1" noChangeArrowheads="1" noChangeShapeType="1" noTextEdit="1"/>
              </p:cNvSpPr>
              <p:nvPr/>
            </p:nvSpPr>
            <p:spPr>
              <a:xfrm>
                <a:off x="2509722" y="5956265"/>
                <a:ext cx="1217282" cy="682559"/>
              </a:xfrm>
              <a:prstGeom prst="rect">
                <a:avLst/>
              </a:prstGeom>
              <a:blipFill>
                <a:blip r:embed="rId8"/>
                <a:stretch>
                  <a:fillRect b="-5455"/>
                </a:stretch>
              </a:blipFill>
            </p:spPr>
            <p:txBody>
              <a:bodyPr/>
              <a:lstStyle/>
              <a:p>
                <a:r>
                  <a:rPr lang="en-TW">
                    <a:noFill/>
                  </a:rPr>
                  <a:t> </a:t>
                </a:r>
              </a:p>
            </p:txBody>
          </p:sp>
        </mc:Fallback>
      </mc:AlternateContent>
      <p:pic>
        <p:nvPicPr>
          <p:cNvPr id="16" name="Picture 8" descr="F11_12">
            <a:extLst>
              <a:ext uri="{FF2B5EF4-FFF2-40B4-BE49-F238E27FC236}">
                <a16:creationId xmlns:a16="http://schemas.microsoft.com/office/drawing/2014/main" id="{D8C4D6DB-3B09-AA4B-98C4-DA6F5B4F92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61517"/>
          <a:stretch>
            <a:fillRect/>
          </a:stretch>
        </p:blipFill>
        <p:spPr bwMode="auto">
          <a:xfrm>
            <a:off x="5718964" y="203000"/>
            <a:ext cx="3313112" cy="270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3D2A6A1A-B436-4648-8508-7F23DBDFC91C}"/>
                  </a:ext>
                </a:extLst>
              </p:cNvPr>
              <p:cNvSpPr txBox="1"/>
              <p:nvPr/>
            </p:nvSpPr>
            <p:spPr>
              <a:xfrm>
                <a:off x="6600312" y="713694"/>
                <a:ext cx="936104" cy="333938"/>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sz="1400" i="1" smtClean="0">
                              <a:latin typeface="Cambria Math" panose="02040503050406030204" pitchFamily="18" charset="0"/>
                            </a:rPr>
                          </m:ctrlPr>
                        </m:accPr>
                        <m:e>
                          <m:r>
                            <a:rPr lang="en-US" altLang="zh-TW" sz="1400" b="0" i="1" smtClean="0">
                              <a:latin typeface="Cambria Math"/>
                            </a:rPr>
                            <m:t>𝐿</m:t>
                          </m:r>
                        </m:e>
                      </m:acc>
                      <m:r>
                        <a:rPr lang="en-US" altLang="zh-TW" sz="1400" b="0" i="1" smtClean="0">
                          <a:latin typeface="Cambria Math"/>
                          <a:ea typeface="Cambria Math"/>
                        </a:rPr>
                        <m:t>≡</m:t>
                      </m:r>
                      <m:acc>
                        <m:accPr>
                          <m:chr m:val="⃗"/>
                          <m:ctrlPr>
                            <a:rPr lang="en-US" altLang="zh-TW" sz="1400" b="0" i="1" smtClean="0">
                              <a:latin typeface="Cambria Math" panose="02040503050406030204" pitchFamily="18" charset="0"/>
                            </a:rPr>
                          </m:ctrlPr>
                        </m:accPr>
                        <m:e>
                          <m:r>
                            <a:rPr lang="en-US" altLang="zh-TW" sz="1400" b="0" i="1" smtClean="0">
                              <a:latin typeface="Cambria Math"/>
                            </a:rPr>
                            <m:t>𝑟</m:t>
                          </m:r>
                        </m:e>
                      </m:acc>
                      <m:r>
                        <a:rPr lang="en-US" altLang="zh-CN" sz="1400" i="1" smtClean="0">
                          <a:latin typeface="Cambria Math"/>
                          <a:ea typeface="Cambria Math"/>
                        </a:rPr>
                        <m:t>×</m:t>
                      </m:r>
                      <m:acc>
                        <m:accPr>
                          <m:chr m:val="⃗"/>
                          <m:ctrlPr>
                            <a:rPr lang="en-US" altLang="zh-CN" sz="1400" i="1" smtClean="0">
                              <a:latin typeface="Cambria Math" panose="02040503050406030204" pitchFamily="18" charset="0"/>
                              <a:ea typeface="Cambria Math"/>
                            </a:rPr>
                          </m:ctrlPr>
                        </m:accPr>
                        <m:e>
                          <m:r>
                            <a:rPr lang="en-US" altLang="zh-CN" sz="1400" b="0" i="1" smtClean="0">
                              <a:latin typeface="Cambria Math"/>
                              <a:ea typeface="Cambria Math"/>
                            </a:rPr>
                            <m:t>𝑝</m:t>
                          </m:r>
                        </m:e>
                      </m:acc>
                    </m:oMath>
                  </m:oMathPara>
                </a14:m>
                <a:endParaRPr lang="zh-CN" altLang="en-US" sz="1400" dirty="0"/>
              </a:p>
            </p:txBody>
          </p:sp>
        </mc:Choice>
        <mc:Fallback xmlns="">
          <p:sp>
            <p:nvSpPr>
              <p:cNvPr id="20" name="文字方塊 19">
                <a:extLst>
                  <a:ext uri="{FF2B5EF4-FFF2-40B4-BE49-F238E27FC236}">
                    <a16:creationId xmlns:a16="http://schemas.microsoft.com/office/drawing/2014/main" id="{3D2A6A1A-B436-4648-8508-7F23DBDFC91C}"/>
                  </a:ext>
                </a:extLst>
              </p:cNvPr>
              <p:cNvSpPr txBox="1">
                <a:spLocks noRot="1" noChangeAspect="1" noMove="1" noResize="1" noEditPoints="1" noAdjustHandles="1" noChangeArrowheads="1" noChangeShapeType="1" noTextEdit="1"/>
              </p:cNvSpPr>
              <p:nvPr/>
            </p:nvSpPr>
            <p:spPr>
              <a:xfrm>
                <a:off x="6600312" y="713694"/>
                <a:ext cx="936104" cy="333938"/>
              </a:xfrm>
              <a:prstGeom prst="rect">
                <a:avLst/>
              </a:prstGeom>
              <a:blipFill>
                <a:blip r:embed="rId10"/>
                <a:stretch>
                  <a:fillRect b="-3704"/>
                </a:stretch>
              </a:blipFill>
            </p:spPr>
            <p:txBody>
              <a:bodyPr/>
              <a:lstStyle/>
              <a:p>
                <a:r>
                  <a:rPr lang="en-TW">
                    <a:noFill/>
                  </a:rPr>
                  <a:t> </a:t>
                </a:r>
              </a:p>
            </p:txBody>
          </p:sp>
        </mc:Fallback>
      </mc:AlternateContent>
      <p:sp>
        <p:nvSpPr>
          <p:cNvPr id="2" name="Down Arrow 1">
            <a:extLst>
              <a:ext uri="{FF2B5EF4-FFF2-40B4-BE49-F238E27FC236}">
                <a16:creationId xmlns:a16="http://schemas.microsoft.com/office/drawing/2014/main" id="{5CF76177-E926-CB48-8207-F529B6E51E22}"/>
              </a:ext>
            </a:extLst>
          </p:cNvPr>
          <p:cNvSpPr/>
          <p:nvPr/>
        </p:nvSpPr>
        <p:spPr>
          <a:xfrm>
            <a:off x="3005689" y="1642772"/>
            <a:ext cx="408440" cy="35714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TextBox 2">
            <a:extLst>
              <a:ext uri="{FF2B5EF4-FFF2-40B4-BE49-F238E27FC236}">
                <a16:creationId xmlns:a16="http://schemas.microsoft.com/office/drawing/2014/main" id="{9ADBD05C-4DF4-8942-8792-9DF28F5388C2}"/>
              </a:ext>
            </a:extLst>
          </p:cNvPr>
          <p:cNvSpPr txBox="1"/>
          <p:nvPr/>
        </p:nvSpPr>
        <p:spPr>
          <a:xfrm>
            <a:off x="915734" y="3573016"/>
            <a:ext cx="4520362" cy="369332"/>
          </a:xfrm>
          <a:prstGeom prst="rect">
            <a:avLst/>
          </a:prstGeom>
          <a:noFill/>
        </p:spPr>
        <p:txBody>
          <a:bodyPr wrap="square" rtlCol="0">
            <a:spAutoFit/>
          </a:bodyPr>
          <a:lstStyle/>
          <a:p>
            <a:r>
              <a:rPr lang="en-TW" dirty="0"/>
              <a:t>內力的力矩會因第三定律而抵消。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p:bldP spid="22" grpId="0"/>
      <p:bldP spid="23" grpId="0" animBg="1"/>
      <p:bldP spid="12" grpId="0"/>
      <p:bldP spid="13" grpId="0"/>
      <p:bldP spid="15"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Box 4">
                <a:extLst>
                  <a:ext uri="{FF2B5EF4-FFF2-40B4-BE49-F238E27FC236}">
                    <a16:creationId xmlns:a16="http://schemas.microsoft.com/office/drawing/2014/main" id="{CA0E44DA-FF2E-B148-857E-9038B17E0DB5}"/>
                  </a:ext>
                </a:extLst>
              </p:cNvPr>
              <p:cNvSpPr txBox="1">
                <a:spLocks noChangeArrowheads="1"/>
              </p:cNvSpPr>
              <p:nvPr/>
            </p:nvSpPr>
            <p:spPr bwMode="auto">
              <a:xfrm>
                <a:off x="1448666" y="1440052"/>
                <a:ext cx="64357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首先給剛體角速度</a:t>
                </a:r>
                <a14:m>
                  <m:oMath xmlns:m="http://schemas.openxmlformats.org/officeDocument/2006/math">
                    <m:r>
                      <a:rPr lang="zh-TW" altLang="en-US" i="1" smtClean="0">
                        <a:solidFill>
                          <a:srgbClr val="FF0000"/>
                        </a:solidFill>
                        <a:latin typeface="Cambria Math"/>
                      </a:rPr>
                      <m:t>𝜔</m:t>
                    </m:r>
                  </m:oMath>
                </a14:m>
                <a:r>
                  <a:rPr lang="zh-TW" altLang="en-US" dirty="0">
                    <a:solidFill>
                      <a:srgbClr val="FF0000"/>
                    </a:solidFill>
                  </a:rPr>
                  <a:t>一個方向，將它寫成一個向量</a:t>
                </a:r>
                <a14:m>
                  <m:oMath xmlns:m="http://schemas.openxmlformats.org/officeDocument/2006/math">
                    <m:acc>
                      <m:accPr>
                        <m:chr m:val="⃗"/>
                        <m:ctrlPr>
                          <a:rPr lang="en-US" altLang="zh-TW" i="1" smtClean="0">
                            <a:solidFill>
                              <a:srgbClr val="FF0000"/>
                            </a:solidFill>
                            <a:latin typeface="Cambria Math" panose="02040503050406030204" pitchFamily="18" charset="0"/>
                          </a:rPr>
                        </m:ctrlPr>
                      </m:accPr>
                      <m:e>
                        <m:r>
                          <a:rPr lang="zh-TW" altLang="en-US" b="0" i="1">
                            <a:solidFill>
                              <a:srgbClr val="FF0000"/>
                            </a:solidFill>
                            <a:latin typeface="Cambria Math"/>
                          </a:rPr>
                          <m:t>𝜔</m:t>
                        </m:r>
                      </m:e>
                    </m:acc>
                  </m:oMath>
                </a14:m>
                <a:r>
                  <a:rPr lang="en-US" altLang="zh-CN" dirty="0">
                    <a:solidFill>
                      <a:srgbClr val="FF0000"/>
                    </a:solidFill>
                  </a:rPr>
                  <a:t>!</a:t>
                </a:r>
                <a:endParaRPr lang="zh-CN" altLang="en-US" dirty="0">
                  <a:solidFill>
                    <a:srgbClr val="FF0000"/>
                  </a:solidFill>
                </a:endParaRPr>
              </a:p>
            </p:txBody>
          </p:sp>
        </mc:Choice>
        <mc:Fallback xmlns="">
          <p:sp>
            <p:nvSpPr>
              <p:cNvPr id="2" name="Text Box 4">
                <a:extLst>
                  <a:ext uri="{FF2B5EF4-FFF2-40B4-BE49-F238E27FC236}">
                    <a16:creationId xmlns:a16="http://schemas.microsoft.com/office/drawing/2014/main" id="{CA0E44DA-FF2E-B148-857E-9038B17E0DB5}"/>
                  </a:ext>
                </a:extLst>
              </p:cNvPr>
              <p:cNvSpPr txBox="1">
                <a:spLocks noRot="1" noChangeAspect="1" noMove="1" noResize="1" noEditPoints="1" noAdjustHandles="1" noChangeArrowheads="1" noChangeShapeType="1" noTextEdit="1"/>
              </p:cNvSpPr>
              <p:nvPr/>
            </p:nvSpPr>
            <p:spPr bwMode="auto">
              <a:xfrm>
                <a:off x="1448666" y="1440052"/>
                <a:ext cx="6435702" cy="369332"/>
              </a:xfrm>
              <a:prstGeom prst="rect">
                <a:avLst/>
              </a:prstGeom>
              <a:blipFill>
                <a:blip r:embed="rId2"/>
                <a:stretch>
                  <a:fillRect l="-986"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 Box 4">
                <a:extLst>
                  <a:ext uri="{FF2B5EF4-FFF2-40B4-BE49-F238E27FC236}">
                    <a16:creationId xmlns:a16="http://schemas.microsoft.com/office/drawing/2014/main" id="{C551FA84-799B-EE4A-8FCF-B98F771C0D69}"/>
                  </a:ext>
                </a:extLst>
              </p:cNvPr>
              <p:cNvSpPr txBox="1">
                <a:spLocks noChangeArrowheads="1"/>
              </p:cNvSpPr>
              <p:nvPr/>
            </p:nvSpPr>
            <p:spPr bwMode="auto">
              <a:xfrm>
                <a:off x="1494374" y="2342683"/>
                <a:ext cx="36004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給力矩一個方向</a:t>
                </a:r>
                <a14:m>
                  <m:oMath xmlns:m="http://schemas.openxmlformats.org/officeDocument/2006/math">
                    <m:r>
                      <a:rPr lang="en-US" altLang="zh-TW" i="1" smtClean="0">
                        <a:solidFill>
                          <a:srgbClr val="FF0000"/>
                        </a:solidFill>
                        <a:latin typeface="Cambria Math" panose="02040503050406030204" pitchFamily="18" charset="0"/>
                        <a:ea typeface="Cambria Math" panose="02040503050406030204" pitchFamily="18" charset="0"/>
                      </a:rPr>
                      <m:t>𝜏</m:t>
                    </m:r>
                    <m:r>
                      <a:rPr lang="en-US" altLang="zh-TW" i="1" smtClean="0">
                        <a:solidFill>
                          <a:srgbClr val="FF0000"/>
                        </a:solidFill>
                        <a:latin typeface="Cambria Math" panose="02040503050406030204" pitchFamily="18" charset="0"/>
                        <a:ea typeface="Cambria Math" panose="02040503050406030204" pitchFamily="18" charset="0"/>
                      </a:rPr>
                      <m:t>→</m:t>
                    </m:r>
                    <m:acc>
                      <m:accPr>
                        <m:chr m:val="⃗"/>
                        <m:ctrlPr>
                          <a:rPr lang="en-US" altLang="zh-TW" i="1">
                            <a:solidFill>
                              <a:srgbClr val="FF0000"/>
                            </a:solidFill>
                            <a:latin typeface="Cambria Math" panose="02040503050406030204" pitchFamily="18" charset="0"/>
                            <a:ea typeface="Cambria Math" panose="02040503050406030204" pitchFamily="18" charset="0"/>
                          </a:rPr>
                        </m:ctrlPr>
                      </m:accPr>
                      <m:e>
                        <m:r>
                          <a:rPr lang="en-US" altLang="zh-TW" i="1">
                            <a:solidFill>
                              <a:srgbClr val="FF0000"/>
                            </a:solidFill>
                            <a:latin typeface="Cambria Math" panose="02040503050406030204" pitchFamily="18" charset="0"/>
                            <a:ea typeface="Cambria Math" panose="02040503050406030204" pitchFamily="18" charset="0"/>
                          </a:rPr>
                          <m:t>𝜏</m:t>
                        </m:r>
                      </m:e>
                    </m:acc>
                  </m:oMath>
                </a14:m>
                <a:r>
                  <a:rPr lang="zh-TW" altLang="en-US" dirty="0">
                    <a:solidFill>
                      <a:srgbClr val="FF0000"/>
                    </a:solidFill>
                  </a:rPr>
                  <a:t>！</a:t>
                </a:r>
              </a:p>
            </p:txBody>
          </p:sp>
        </mc:Choice>
        <mc:Fallback xmlns="">
          <p:sp>
            <p:nvSpPr>
              <p:cNvPr id="3" name="Text Box 4">
                <a:extLst>
                  <a:ext uri="{FF2B5EF4-FFF2-40B4-BE49-F238E27FC236}">
                    <a16:creationId xmlns:a16="http://schemas.microsoft.com/office/drawing/2014/main" id="{C551FA84-799B-EE4A-8FCF-B98F771C0D69}"/>
                  </a:ext>
                </a:extLst>
              </p:cNvPr>
              <p:cNvSpPr txBox="1">
                <a:spLocks noRot="1" noChangeAspect="1" noMove="1" noResize="1" noEditPoints="1" noAdjustHandles="1" noChangeArrowheads="1" noChangeShapeType="1" noTextEdit="1"/>
              </p:cNvSpPr>
              <p:nvPr/>
            </p:nvSpPr>
            <p:spPr bwMode="auto">
              <a:xfrm>
                <a:off x="1494374" y="2342683"/>
                <a:ext cx="3600450" cy="369332"/>
              </a:xfrm>
              <a:prstGeom prst="rect">
                <a:avLst/>
              </a:prstGeom>
              <a:blipFill>
                <a:blip r:embed="rId3"/>
                <a:stretch>
                  <a:fillRect l="-1408" t="-9677"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7438064E-D899-714B-8946-E064663720E4}"/>
                  </a:ext>
                </a:extLst>
              </p:cNvPr>
              <p:cNvSpPr txBox="1"/>
              <p:nvPr/>
            </p:nvSpPr>
            <p:spPr>
              <a:xfrm>
                <a:off x="1520556" y="3083662"/>
                <a:ext cx="928468"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4" name="文字方塊 3">
                <a:extLst>
                  <a:ext uri="{FF2B5EF4-FFF2-40B4-BE49-F238E27FC236}">
                    <a16:creationId xmlns:a16="http://schemas.microsoft.com/office/drawing/2014/main" id="{7438064E-D899-714B-8946-E064663720E4}"/>
                  </a:ext>
                </a:extLst>
              </p:cNvPr>
              <p:cNvSpPr txBox="1">
                <a:spLocks noRot="1" noChangeAspect="1" noMove="1" noResize="1" noEditPoints="1" noAdjustHandles="1" noChangeArrowheads="1" noChangeShapeType="1" noTextEdit="1"/>
              </p:cNvSpPr>
              <p:nvPr/>
            </p:nvSpPr>
            <p:spPr>
              <a:xfrm>
                <a:off x="1520556" y="3083662"/>
                <a:ext cx="928468" cy="682559"/>
              </a:xfrm>
              <a:prstGeom prst="rect">
                <a:avLst/>
              </a:prstGeom>
              <a:blipFill>
                <a:blip r:embed="rId4"/>
                <a:stretch>
                  <a:fillRect b="-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F9FCC540-CC9C-3949-9408-711783A4AAFA}"/>
                  </a:ext>
                </a:extLst>
              </p:cNvPr>
              <p:cNvSpPr txBox="1">
                <a:spLocks noChangeArrowheads="1"/>
              </p:cNvSpPr>
              <p:nvPr/>
            </p:nvSpPr>
            <p:spPr bwMode="auto">
              <a:xfrm>
                <a:off x="3431122" y="3150077"/>
                <a:ext cx="2676894"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給粒子的角動量</a:t>
                </a:r>
                <a14:m>
                  <m:oMath xmlns:m="http://schemas.openxmlformats.org/officeDocument/2006/math">
                    <m:acc>
                      <m:accPr>
                        <m:chr m:val="⃗"/>
                        <m:ctrlPr>
                          <a:rPr lang="zh-CN" altLang="en-US" i="1" smtClean="0">
                            <a:solidFill>
                              <a:srgbClr val="FF0000"/>
                            </a:solidFill>
                            <a:latin typeface="Cambria Math" panose="02040503050406030204" pitchFamily="18" charset="0"/>
                          </a:rPr>
                        </m:ctrlPr>
                      </m:accPr>
                      <m:e>
                        <m:r>
                          <a:rPr lang="en-US" altLang="zh-TW" i="1">
                            <a:solidFill>
                              <a:srgbClr val="FF0000"/>
                            </a:solidFill>
                            <a:latin typeface="Cambria Math"/>
                          </a:rPr>
                          <m:t>𝐿</m:t>
                        </m:r>
                      </m:e>
                    </m:acc>
                  </m:oMath>
                </a14:m>
                <a:r>
                  <a:rPr lang="zh-TW" altLang="en-US" dirty="0">
                    <a:solidFill>
                      <a:srgbClr val="FF0000"/>
                    </a:solidFill>
                  </a:rPr>
                  <a:t>定義。</a:t>
                </a:r>
              </a:p>
            </p:txBody>
          </p:sp>
        </mc:Choice>
        <mc:Fallback xmlns="">
          <p:sp>
            <p:nvSpPr>
              <p:cNvPr id="5" name="Text Box 7">
                <a:extLst>
                  <a:ext uri="{FF2B5EF4-FFF2-40B4-BE49-F238E27FC236}">
                    <a16:creationId xmlns:a16="http://schemas.microsoft.com/office/drawing/2014/main" id="{F9FCC540-CC9C-3949-9408-711783A4AAFA}"/>
                  </a:ext>
                </a:extLst>
              </p:cNvPr>
              <p:cNvSpPr txBox="1">
                <a:spLocks noRot="1" noChangeAspect="1" noMove="1" noResize="1" noEditPoints="1" noAdjustHandles="1" noChangeArrowheads="1" noChangeShapeType="1" noTextEdit="1"/>
              </p:cNvSpPr>
              <p:nvPr/>
            </p:nvSpPr>
            <p:spPr bwMode="auto">
              <a:xfrm>
                <a:off x="3431122" y="3150077"/>
                <a:ext cx="2676894" cy="402931"/>
              </a:xfrm>
              <a:prstGeom prst="rect">
                <a:avLst/>
              </a:prstGeom>
              <a:blipFill>
                <a:blip r:embed="rId5"/>
                <a:stretch>
                  <a:fillRect l="-2370"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 name="向右箭號 7">
            <a:extLst>
              <a:ext uri="{FF2B5EF4-FFF2-40B4-BE49-F238E27FC236}">
                <a16:creationId xmlns:a16="http://schemas.microsoft.com/office/drawing/2014/main" id="{4FD8CC90-9FBD-2841-A186-AD8618B92A39}"/>
              </a:ext>
            </a:extLst>
          </p:cNvPr>
          <p:cNvSpPr/>
          <p:nvPr/>
        </p:nvSpPr>
        <p:spPr>
          <a:xfrm>
            <a:off x="3059771" y="5842346"/>
            <a:ext cx="1428750" cy="4286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Text Box 18">
            <a:extLst>
              <a:ext uri="{FF2B5EF4-FFF2-40B4-BE49-F238E27FC236}">
                <a16:creationId xmlns:a16="http://schemas.microsoft.com/office/drawing/2014/main" id="{E88E3FC7-AF24-4D4C-B306-8F40464CF88C}"/>
              </a:ext>
            </a:extLst>
          </p:cNvPr>
          <p:cNvSpPr txBox="1">
            <a:spLocks noChangeArrowheads="1"/>
          </p:cNvSpPr>
          <p:nvPr/>
        </p:nvSpPr>
        <p:spPr bwMode="auto">
          <a:xfrm>
            <a:off x="3416958" y="5699471"/>
            <a:ext cx="642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3600" b="1">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9E6328A-35A9-EF41-B4DE-D191CC91BED9}"/>
                  </a:ext>
                </a:extLst>
              </p:cNvPr>
              <p:cNvSpPr txBox="1"/>
              <p:nvPr/>
            </p:nvSpPr>
            <p:spPr>
              <a:xfrm>
                <a:off x="4953012" y="5699433"/>
                <a:ext cx="12762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d>
                            <m:dPr>
                              <m:ctrlPr>
                                <a:rPr lang="en-US" altLang="zh-CN" b="0" i="1" smtClean="0">
                                  <a:latin typeface="Cambria Math" panose="02040503050406030204" pitchFamily="18" charset="0"/>
                                </a:rPr>
                              </m:ctrlPr>
                            </m:dPr>
                            <m:e>
                              <m:r>
                                <a:rPr lang="en-US" altLang="zh-TW" i="1">
                                  <a:latin typeface="Cambria Math"/>
                                </a:rPr>
                                <m:t>𝐼</m:t>
                              </m:r>
                              <m:acc>
                                <m:accPr>
                                  <m:chr m:val="⃗"/>
                                  <m:ctrlPr>
                                    <a:rPr lang="zh-CN" altLang="en-US" i="1">
                                      <a:latin typeface="Cambria Math" panose="02040503050406030204" pitchFamily="18" charset="0"/>
                                    </a:rPr>
                                  </m:ctrlPr>
                                </m:accPr>
                                <m:e>
                                  <m:r>
                                    <a:rPr lang="zh-TW" altLang="en-US" i="1">
                                      <a:latin typeface="Cambria Math"/>
                                    </a:rPr>
                                    <m:t>𝜔</m:t>
                                  </m:r>
                                </m:e>
                              </m:acc>
                            </m:e>
                          </m:d>
                        </m:num>
                        <m:den>
                          <m:r>
                            <a:rPr lang="en-US" altLang="zh-CN" b="0" i="1" smtClean="0">
                              <a:latin typeface="Cambria Math"/>
                            </a:rPr>
                            <m:t>𝑑𝑡</m:t>
                          </m:r>
                        </m:den>
                      </m:f>
                    </m:oMath>
                  </m:oMathPara>
                </a14:m>
                <a:endParaRPr lang="zh-CN" altLang="en-US" dirty="0"/>
              </a:p>
            </p:txBody>
          </p:sp>
        </mc:Choice>
        <mc:Fallback xmlns="">
          <p:sp>
            <p:nvSpPr>
              <p:cNvPr id="10" name="文字方塊 9">
                <a:extLst>
                  <a:ext uri="{FF2B5EF4-FFF2-40B4-BE49-F238E27FC236}">
                    <a16:creationId xmlns:a16="http://schemas.microsoft.com/office/drawing/2014/main" id="{B9E6328A-35A9-EF41-B4DE-D191CC91BED9}"/>
                  </a:ext>
                </a:extLst>
              </p:cNvPr>
              <p:cNvSpPr txBox="1">
                <a:spLocks noRot="1" noChangeAspect="1" noMove="1" noResize="1" noEditPoints="1" noAdjustHandles="1" noChangeArrowheads="1" noChangeShapeType="1" noTextEdit="1"/>
              </p:cNvSpPr>
              <p:nvPr/>
            </p:nvSpPr>
            <p:spPr>
              <a:xfrm>
                <a:off x="4953012" y="5699433"/>
                <a:ext cx="1276294" cy="638765"/>
              </a:xfrm>
              <a:prstGeom prst="rect">
                <a:avLst/>
              </a:prstGeom>
              <a:blipFill>
                <a:blip r:embed="rId6"/>
                <a:stretch>
                  <a:fillRect b="-39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11D5A7C-E8F1-1143-8073-57D97A41FC41}"/>
                  </a:ext>
                </a:extLst>
              </p:cNvPr>
              <p:cNvSpPr txBox="1"/>
              <p:nvPr/>
            </p:nvSpPr>
            <p:spPr>
              <a:xfrm>
                <a:off x="1532637" y="4714728"/>
                <a:ext cx="970115" cy="4029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r>
                        <a:rPr lang="en-US" altLang="zh-TW" b="0" i="1" smtClean="0">
                          <a:latin typeface="Cambria Math"/>
                        </a:rPr>
                        <m:t>𝐼</m:t>
                      </m:r>
                      <m:acc>
                        <m:accPr>
                          <m:chr m:val="⃗"/>
                          <m:ctrlPr>
                            <a:rPr lang="en-US" altLang="zh-TW" b="0" i="1" smtClean="0">
                              <a:latin typeface="Cambria Math" panose="02040503050406030204" pitchFamily="18" charset="0"/>
                            </a:rPr>
                          </m:ctrlPr>
                        </m:accPr>
                        <m:e>
                          <m:r>
                            <a:rPr lang="zh-TW" altLang="en-US" b="0" i="1" smtClean="0">
                              <a:latin typeface="Cambria Math"/>
                            </a:rPr>
                            <m:t>𝜔</m:t>
                          </m:r>
                        </m:e>
                      </m:acc>
                    </m:oMath>
                  </m:oMathPara>
                </a14:m>
                <a:endParaRPr lang="zh-CN" altLang="en-US" dirty="0"/>
              </a:p>
            </p:txBody>
          </p:sp>
        </mc:Choice>
        <mc:Fallback xmlns="">
          <p:sp>
            <p:nvSpPr>
              <p:cNvPr id="11" name="文字方塊 10">
                <a:extLst>
                  <a:ext uri="{FF2B5EF4-FFF2-40B4-BE49-F238E27FC236}">
                    <a16:creationId xmlns:a16="http://schemas.microsoft.com/office/drawing/2014/main" id="{B11D5A7C-E8F1-1143-8073-57D97A41FC41}"/>
                  </a:ext>
                </a:extLst>
              </p:cNvPr>
              <p:cNvSpPr txBox="1">
                <a:spLocks noRot="1" noChangeAspect="1" noMove="1" noResize="1" noEditPoints="1" noAdjustHandles="1" noChangeArrowheads="1" noChangeShapeType="1" noTextEdit="1"/>
              </p:cNvSpPr>
              <p:nvPr/>
            </p:nvSpPr>
            <p:spPr>
              <a:xfrm>
                <a:off x="1532637" y="4714728"/>
                <a:ext cx="970115" cy="402931"/>
              </a:xfrm>
              <a:prstGeom prst="rect">
                <a:avLst/>
              </a:prstGeom>
              <a:blipFill>
                <a:blip r:embed="rId7"/>
                <a:stretch>
                  <a:fillRect/>
                </a:stretch>
              </a:blipFill>
            </p:spPr>
            <p:txBody>
              <a:bodyPr/>
              <a:lstStyle/>
              <a:p>
                <a:r>
                  <a:rPr lang="zh-TW" altLang="en-US">
                    <a:noFill/>
                  </a:rPr>
                  <a:t> </a:t>
                </a:r>
              </a:p>
            </p:txBody>
          </p:sp>
        </mc:Fallback>
      </mc:AlternateContent>
      <p:sp>
        <p:nvSpPr>
          <p:cNvPr id="12" name="Text Box 13">
            <a:extLst>
              <a:ext uri="{FF2B5EF4-FFF2-40B4-BE49-F238E27FC236}">
                <a16:creationId xmlns:a16="http://schemas.microsoft.com/office/drawing/2014/main" id="{499DDF27-188F-F644-83AC-ABC9AA1D0999}"/>
              </a:ext>
            </a:extLst>
          </p:cNvPr>
          <p:cNvSpPr txBox="1">
            <a:spLocks noChangeArrowheads="1"/>
          </p:cNvSpPr>
          <p:nvPr/>
        </p:nvSpPr>
        <p:spPr bwMode="auto">
          <a:xfrm>
            <a:off x="1749426" y="4716708"/>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dirty="0">
                <a:solidFill>
                  <a:srgbClr val="FF0000"/>
                </a:solidFill>
                <a:latin typeface="Times New Roman" pitchFamily="18" charset="0"/>
                <a:cs typeface="Times New Roman" pitchFamily="18" charset="0"/>
              </a:rPr>
              <a:t>？</a:t>
            </a:r>
          </a:p>
        </p:txBody>
      </p:sp>
      <p:sp>
        <p:nvSpPr>
          <p:cNvPr id="13" name="Text Box 18">
            <a:extLst>
              <a:ext uri="{FF2B5EF4-FFF2-40B4-BE49-F238E27FC236}">
                <a16:creationId xmlns:a16="http://schemas.microsoft.com/office/drawing/2014/main" id="{24DDB5B8-AD64-2D40-982D-5A16E0688A05}"/>
              </a:ext>
            </a:extLst>
          </p:cNvPr>
          <p:cNvSpPr txBox="1">
            <a:spLocks noChangeArrowheads="1"/>
          </p:cNvSpPr>
          <p:nvPr/>
        </p:nvSpPr>
        <p:spPr bwMode="auto">
          <a:xfrm>
            <a:off x="5230797" y="5806973"/>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1C88440D-5858-E941-90A8-E2E6082FD82E}"/>
                  </a:ext>
                </a:extLst>
              </p:cNvPr>
              <p:cNvSpPr txBox="1"/>
              <p:nvPr/>
            </p:nvSpPr>
            <p:spPr>
              <a:xfrm>
                <a:off x="1517533" y="5671995"/>
                <a:ext cx="928468"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14" name="文字方塊 13">
                <a:extLst>
                  <a:ext uri="{FF2B5EF4-FFF2-40B4-BE49-F238E27FC236}">
                    <a16:creationId xmlns:a16="http://schemas.microsoft.com/office/drawing/2014/main" id="{1C88440D-5858-E941-90A8-E2E6082FD82E}"/>
                  </a:ext>
                </a:extLst>
              </p:cNvPr>
              <p:cNvSpPr txBox="1">
                <a:spLocks noRot="1" noChangeAspect="1" noMove="1" noResize="1" noEditPoints="1" noAdjustHandles="1" noChangeArrowheads="1" noChangeShapeType="1" noTextEdit="1"/>
              </p:cNvSpPr>
              <p:nvPr/>
            </p:nvSpPr>
            <p:spPr>
              <a:xfrm>
                <a:off x="1517533" y="5671995"/>
                <a:ext cx="928468" cy="682559"/>
              </a:xfrm>
              <a:prstGeom prst="rect">
                <a:avLst/>
              </a:prstGeom>
              <a:blipFill>
                <a:blip r:embed="rId8"/>
                <a:stretch>
                  <a:fillRect b="-5556"/>
                </a:stretch>
              </a:blipFill>
            </p:spPr>
            <p:txBody>
              <a:bodyPr/>
              <a:lstStyle/>
              <a:p>
                <a:r>
                  <a:rPr lang="zh-TW" altLang="en-US">
                    <a:noFill/>
                  </a:rPr>
                  <a:t> </a:t>
                </a:r>
              </a:p>
            </p:txBody>
          </p:sp>
        </mc:Fallback>
      </mc:AlternateContent>
      <p:sp>
        <p:nvSpPr>
          <p:cNvPr id="15" name="Text Box 7">
            <a:extLst>
              <a:ext uri="{FF2B5EF4-FFF2-40B4-BE49-F238E27FC236}">
                <a16:creationId xmlns:a16="http://schemas.microsoft.com/office/drawing/2014/main" id="{545A89C2-3520-AC4C-A430-724E1E568B82}"/>
              </a:ext>
            </a:extLst>
          </p:cNvPr>
          <p:cNvSpPr txBox="1">
            <a:spLocks noChangeArrowheads="1"/>
          </p:cNvSpPr>
          <p:nvPr/>
        </p:nvSpPr>
        <p:spPr bwMode="auto">
          <a:xfrm>
            <a:off x="2724783" y="4725016"/>
            <a:ext cx="5807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問剛體角動量向量是否正比於剛體角速度向量？</a:t>
            </a:r>
          </a:p>
        </p:txBody>
      </p:sp>
      <p:sp>
        <p:nvSpPr>
          <p:cNvPr id="17" name="向下箭號 16">
            <a:extLst>
              <a:ext uri="{FF2B5EF4-FFF2-40B4-BE49-F238E27FC236}">
                <a16:creationId xmlns:a16="http://schemas.microsoft.com/office/drawing/2014/main" id="{F0222AAF-E614-9F43-917F-825688F6DC98}"/>
              </a:ext>
            </a:extLst>
          </p:cNvPr>
          <p:cNvSpPr/>
          <p:nvPr/>
        </p:nvSpPr>
        <p:spPr>
          <a:xfrm>
            <a:off x="4336369" y="4250965"/>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8" name="向下箭號 17">
            <a:extLst>
              <a:ext uri="{FF2B5EF4-FFF2-40B4-BE49-F238E27FC236}">
                <a16:creationId xmlns:a16="http://schemas.microsoft.com/office/drawing/2014/main" id="{CAFD40EA-5384-7B41-AD7E-0F792574598B}"/>
              </a:ext>
            </a:extLst>
          </p:cNvPr>
          <p:cNvSpPr/>
          <p:nvPr/>
        </p:nvSpPr>
        <p:spPr>
          <a:xfrm>
            <a:off x="4328184" y="2808645"/>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9" name="向下箭號 18">
            <a:extLst>
              <a:ext uri="{FF2B5EF4-FFF2-40B4-BE49-F238E27FC236}">
                <a16:creationId xmlns:a16="http://schemas.microsoft.com/office/drawing/2014/main" id="{302A08B0-F549-A747-97FB-C87EF406D883}"/>
              </a:ext>
            </a:extLst>
          </p:cNvPr>
          <p:cNvSpPr/>
          <p:nvPr/>
        </p:nvSpPr>
        <p:spPr>
          <a:xfrm>
            <a:off x="4382473" y="5171061"/>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1AA9AFC6-1445-7D45-9385-8EDB738DCB82}"/>
                  </a:ext>
                </a:extLst>
              </p:cNvPr>
              <p:cNvSpPr txBox="1"/>
              <p:nvPr/>
            </p:nvSpPr>
            <p:spPr>
              <a:xfrm>
                <a:off x="3835126" y="704126"/>
                <a:ext cx="10946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𝜏</m:t>
                      </m:r>
                      <m:r>
                        <a:rPr lang="en-US" altLang="zh-CN" b="0" i="1" smtClean="0">
                          <a:latin typeface="Cambria Math"/>
                        </a:rPr>
                        <m:t>=</m:t>
                      </m:r>
                      <m:r>
                        <a:rPr lang="en-US" altLang="zh-CN" b="0" i="1" smtClean="0">
                          <a:latin typeface="Cambria Math" panose="02040503050406030204" pitchFamily="18" charset="0"/>
                        </a:rPr>
                        <m:t>𝐼</m:t>
                      </m:r>
                      <m:f>
                        <m:fPr>
                          <m:ctrlPr>
                            <a:rPr lang="en-US" altLang="zh-CN" i="1">
                              <a:latin typeface="Cambria Math" panose="02040503050406030204" pitchFamily="18" charset="0"/>
                            </a:rPr>
                          </m:ctrlPr>
                        </m:fPr>
                        <m:num>
                          <m:r>
                            <a:rPr lang="en-US" altLang="zh-CN" b="0" i="1" smtClean="0">
                              <a:latin typeface="Cambria Math"/>
                            </a:rPr>
                            <m:t>𝑑</m:t>
                          </m:r>
                          <m:r>
                            <a:rPr lang="zh-CN" altLang="en-US" i="1" smtClean="0">
                              <a:latin typeface="Cambria Math" panose="02040503050406030204" pitchFamily="18" charset="0"/>
                            </a:rPr>
                            <m:t>𝜔</m:t>
                          </m:r>
                        </m:num>
                        <m:den>
                          <m:r>
                            <a:rPr lang="en-US" altLang="zh-CN" b="0" i="1" smtClean="0">
                              <a:latin typeface="Cambria Math"/>
                            </a:rPr>
                            <m:t>𝑑𝑡</m:t>
                          </m:r>
                        </m:den>
                      </m:f>
                    </m:oMath>
                  </m:oMathPara>
                </a14:m>
                <a:endParaRPr lang="zh-CN" altLang="en-US" dirty="0"/>
              </a:p>
            </p:txBody>
          </p:sp>
        </mc:Choice>
        <mc:Fallback xmlns="">
          <p:sp>
            <p:nvSpPr>
              <p:cNvPr id="20" name="文字方塊 19">
                <a:extLst>
                  <a:ext uri="{FF2B5EF4-FFF2-40B4-BE49-F238E27FC236}">
                    <a16:creationId xmlns:a16="http://schemas.microsoft.com/office/drawing/2014/main" id="{1AA9AFC6-1445-7D45-9385-8EDB738DCB82}"/>
                  </a:ext>
                </a:extLst>
              </p:cNvPr>
              <p:cNvSpPr txBox="1">
                <a:spLocks noRot="1" noChangeAspect="1" noMove="1" noResize="1" noEditPoints="1" noAdjustHandles="1" noChangeArrowheads="1" noChangeShapeType="1" noTextEdit="1"/>
              </p:cNvSpPr>
              <p:nvPr/>
            </p:nvSpPr>
            <p:spPr>
              <a:xfrm>
                <a:off x="3835126" y="704126"/>
                <a:ext cx="1094694" cy="638765"/>
              </a:xfrm>
              <a:prstGeom prst="rect">
                <a:avLst/>
              </a:prstGeom>
              <a:blipFill>
                <a:blip r:embed="rId9"/>
                <a:stretch>
                  <a:fillRect b="-1923"/>
                </a:stretch>
              </a:blipFill>
            </p:spPr>
            <p:txBody>
              <a:bodyPr/>
              <a:lstStyle/>
              <a:p>
                <a:r>
                  <a:rPr lang="zh-TW" altLang="en-US">
                    <a:noFill/>
                  </a:rPr>
                  <a:t> </a:t>
                </a:r>
              </a:p>
            </p:txBody>
          </p:sp>
        </mc:Fallback>
      </mc:AlternateContent>
      <p:sp>
        <p:nvSpPr>
          <p:cNvPr id="21" name="向下箭號 20">
            <a:extLst>
              <a:ext uri="{FF2B5EF4-FFF2-40B4-BE49-F238E27FC236}">
                <a16:creationId xmlns:a16="http://schemas.microsoft.com/office/drawing/2014/main" id="{794F492E-B4A0-0E43-8854-5E1555C33961}"/>
              </a:ext>
            </a:extLst>
          </p:cNvPr>
          <p:cNvSpPr/>
          <p:nvPr/>
        </p:nvSpPr>
        <p:spPr>
          <a:xfrm>
            <a:off x="4347817" y="1935628"/>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6" name="Multiply 5">
            <a:extLst>
              <a:ext uri="{FF2B5EF4-FFF2-40B4-BE49-F238E27FC236}">
                <a16:creationId xmlns:a16="http://schemas.microsoft.com/office/drawing/2014/main" id="{D93E8781-E151-ED49-898C-3F1804885D78}"/>
              </a:ext>
            </a:extLst>
          </p:cNvPr>
          <p:cNvSpPr/>
          <p:nvPr/>
        </p:nvSpPr>
        <p:spPr>
          <a:xfrm>
            <a:off x="827584" y="1556792"/>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2" name="Multiply 21">
            <a:extLst>
              <a:ext uri="{FF2B5EF4-FFF2-40B4-BE49-F238E27FC236}">
                <a16:creationId xmlns:a16="http://schemas.microsoft.com/office/drawing/2014/main" id="{65B66151-D49D-A748-AE6A-6B8707550142}"/>
              </a:ext>
            </a:extLst>
          </p:cNvPr>
          <p:cNvSpPr/>
          <p:nvPr/>
        </p:nvSpPr>
        <p:spPr>
          <a:xfrm>
            <a:off x="827584" y="2318647"/>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3" name="Multiply 22">
            <a:extLst>
              <a:ext uri="{FF2B5EF4-FFF2-40B4-BE49-F238E27FC236}">
                <a16:creationId xmlns:a16="http://schemas.microsoft.com/office/drawing/2014/main" id="{92715BD6-093A-794F-B15E-92F0DEFBD3F8}"/>
              </a:ext>
            </a:extLst>
          </p:cNvPr>
          <p:cNvSpPr/>
          <p:nvPr/>
        </p:nvSpPr>
        <p:spPr>
          <a:xfrm>
            <a:off x="830607" y="3387385"/>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786C620-EFC5-F04F-99D3-6265AAAAEDE6}"/>
                  </a:ext>
                </a:extLst>
              </p:cNvPr>
              <p:cNvSpPr/>
              <p:nvPr/>
            </p:nvSpPr>
            <p:spPr>
              <a:xfrm>
                <a:off x="3471350" y="3818058"/>
                <a:ext cx="2390334" cy="402931"/>
              </a:xfrm>
              <a:prstGeom prst="rect">
                <a:avLst/>
              </a:prstGeom>
            </p:spPr>
            <p:txBody>
              <a:bodyPr wrap="none">
                <a:spAutoFit/>
              </a:bodyPr>
              <a:lstStyle/>
              <a:p>
                <a:r>
                  <a:rPr lang="zh-TW" altLang="en-US" dirty="0">
                    <a:solidFill>
                      <a:srgbClr val="FF0000"/>
                    </a:solidFill>
                  </a:rPr>
                  <a:t>給剛體角動量</a:t>
                </a:r>
                <a14:m>
                  <m:oMath xmlns:m="http://schemas.openxmlformats.org/officeDocument/2006/math">
                    <m:acc>
                      <m:accPr>
                        <m:chr m:val="⃗"/>
                        <m:ctrlPr>
                          <a:rPr lang="zh-CN" altLang="en-US" i="1">
                            <a:solidFill>
                              <a:srgbClr val="FF0000"/>
                            </a:solidFill>
                            <a:latin typeface="Cambria Math" panose="02040503050406030204" pitchFamily="18" charset="0"/>
                          </a:rPr>
                        </m:ctrlPr>
                      </m:accPr>
                      <m:e>
                        <m:r>
                          <a:rPr lang="en-US" altLang="zh-TW" i="1">
                            <a:solidFill>
                              <a:srgbClr val="FF0000"/>
                            </a:solidFill>
                            <a:latin typeface="Cambria Math"/>
                          </a:rPr>
                          <m:t>𝐿</m:t>
                        </m:r>
                      </m:e>
                    </m:acc>
                  </m:oMath>
                </a14:m>
                <a:r>
                  <a:rPr lang="zh-TW" altLang="en-US" dirty="0">
                    <a:solidFill>
                      <a:srgbClr val="FF0000"/>
                    </a:solidFill>
                  </a:rPr>
                  <a:t>定義。</a:t>
                </a:r>
                <a:endParaRPr lang="en-TW" dirty="0"/>
              </a:p>
            </p:txBody>
          </p:sp>
        </mc:Choice>
        <mc:Fallback xmlns="">
          <p:sp>
            <p:nvSpPr>
              <p:cNvPr id="7" name="Rectangle 6">
                <a:extLst>
                  <a:ext uri="{FF2B5EF4-FFF2-40B4-BE49-F238E27FC236}">
                    <a16:creationId xmlns:a16="http://schemas.microsoft.com/office/drawing/2014/main" id="{8786C620-EFC5-F04F-99D3-6265AAAAEDE6}"/>
                  </a:ext>
                </a:extLst>
              </p:cNvPr>
              <p:cNvSpPr>
                <a:spLocks noRot="1" noChangeAspect="1" noMove="1" noResize="1" noEditPoints="1" noAdjustHandles="1" noChangeArrowheads="1" noChangeShapeType="1" noTextEdit="1"/>
              </p:cNvSpPr>
              <p:nvPr/>
            </p:nvSpPr>
            <p:spPr>
              <a:xfrm>
                <a:off x="3471350" y="3818058"/>
                <a:ext cx="2390334" cy="402931"/>
              </a:xfrm>
              <a:prstGeom prst="rect">
                <a:avLst/>
              </a:prstGeom>
              <a:blipFill>
                <a:blip r:embed="rId10"/>
                <a:stretch>
                  <a:fillRect l="-2116" r="-1058" b="-21212"/>
                </a:stretch>
              </a:blipFill>
            </p:spPr>
            <p:txBody>
              <a:bodyPr/>
              <a:lstStyle/>
              <a:p>
                <a:r>
                  <a:rPr lang="en-TW">
                    <a:noFill/>
                  </a:rPr>
                  <a:t> </a:t>
                </a:r>
              </a:p>
            </p:txBody>
          </p:sp>
        </mc:Fallback>
      </mc:AlternateContent>
      <p:sp>
        <p:nvSpPr>
          <p:cNvPr id="24" name="向下箭號 17">
            <a:extLst>
              <a:ext uri="{FF2B5EF4-FFF2-40B4-BE49-F238E27FC236}">
                <a16:creationId xmlns:a16="http://schemas.microsoft.com/office/drawing/2014/main" id="{B5C81D33-98B3-8843-835A-3419FC350EDF}"/>
              </a:ext>
            </a:extLst>
          </p:cNvPr>
          <p:cNvSpPr/>
          <p:nvPr/>
        </p:nvSpPr>
        <p:spPr>
          <a:xfrm>
            <a:off x="4315482" y="3528938"/>
            <a:ext cx="242303" cy="333889"/>
          </a:xfrm>
          <a:prstGeom prst="downArrow">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5" name="Multiply 24">
            <a:extLst>
              <a:ext uri="{FF2B5EF4-FFF2-40B4-BE49-F238E27FC236}">
                <a16:creationId xmlns:a16="http://schemas.microsoft.com/office/drawing/2014/main" id="{86172779-1EE0-9246-8D7C-6422D4E9A632}"/>
              </a:ext>
            </a:extLst>
          </p:cNvPr>
          <p:cNvSpPr/>
          <p:nvPr/>
        </p:nvSpPr>
        <p:spPr>
          <a:xfrm>
            <a:off x="833680" y="3959822"/>
            <a:ext cx="360040" cy="378836"/>
          </a:xfrm>
          <a:prstGeom prst="mathMultiply">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216554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4" descr="fig12"/>
          <p:cNvPicPr>
            <a:picLocks noChangeAspect="1" noChangeArrowheads="1"/>
          </p:cNvPicPr>
          <p:nvPr/>
        </p:nvPicPr>
        <p:blipFill rotWithShape="1">
          <a:blip r:embed="rId2">
            <a:extLst>
              <a:ext uri="{28A0092B-C50C-407E-A947-70E740481C1C}">
                <a14:useLocalDpi xmlns:a14="http://schemas.microsoft.com/office/drawing/2010/main" val="0"/>
              </a:ext>
            </a:extLst>
          </a:blip>
          <a:srcRect t="2094" b="28640"/>
          <a:stretch/>
        </p:blipFill>
        <p:spPr bwMode="auto">
          <a:xfrm>
            <a:off x="1428750" y="3361765"/>
            <a:ext cx="3143250" cy="272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Line 5"/>
          <p:cNvSpPr>
            <a:spLocks noChangeShapeType="1"/>
          </p:cNvSpPr>
          <p:nvPr/>
        </p:nvSpPr>
        <p:spPr bwMode="auto">
          <a:xfrm flipH="1" flipV="1">
            <a:off x="2826721" y="2565004"/>
            <a:ext cx="46037" cy="222726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5367" name="Text Box 6"/>
              <p:cNvSpPr txBox="1">
                <a:spLocks noChangeArrowheads="1"/>
              </p:cNvSpPr>
              <p:nvPr/>
            </p:nvSpPr>
            <p:spPr bwMode="auto">
              <a:xfrm>
                <a:off x="2220389" y="3285750"/>
                <a:ext cx="576263"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zh-TW" altLang="en-US" i="1">
                              <a:latin typeface="Cambria Math"/>
                            </a:rPr>
                            <m:t>𝜔</m:t>
                          </m:r>
                        </m:e>
                      </m:acc>
                    </m:oMath>
                  </m:oMathPara>
                </a14:m>
                <a:endParaRPr lang="en-US" altLang="zh-TW" dirty="0"/>
              </a:p>
            </p:txBody>
          </p:sp>
        </mc:Choice>
        <mc:Fallback xmlns="">
          <p:sp>
            <p:nvSpPr>
              <p:cNvPr id="15367" name="Text Box 6"/>
              <p:cNvSpPr txBox="1">
                <a:spLocks noRot="1" noChangeAspect="1" noMove="1" noResize="1" noEditPoints="1" noAdjustHandles="1" noChangeArrowheads="1" noChangeShapeType="1" noTextEdit="1"/>
              </p:cNvSpPr>
              <p:nvPr/>
            </p:nvSpPr>
            <p:spPr bwMode="auto">
              <a:xfrm>
                <a:off x="2220389" y="3285750"/>
                <a:ext cx="576263" cy="366713"/>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 name="向右箭號 7"/>
          <p:cNvSpPr/>
          <p:nvPr/>
        </p:nvSpPr>
        <p:spPr>
          <a:xfrm>
            <a:off x="3203419" y="1699873"/>
            <a:ext cx="1428750" cy="42862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71" name="Text Box 18"/>
          <p:cNvSpPr txBox="1">
            <a:spLocks noChangeArrowheads="1"/>
          </p:cNvSpPr>
          <p:nvPr/>
        </p:nvSpPr>
        <p:spPr bwMode="auto">
          <a:xfrm>
            <a:off x="3560606" y="1556998"/>
            <a:ext cx="642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3600" b="1">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5373" name="文字方塊 13"/>
              <p:cNvSpPr txBox="1">
                <a:spLocks noChangeArrowheads="1"/>
              </p:cNvSpPr>
              <p:nvPr/>
            </p:nvSpPr>
            <p:spPr bwMode="auto">
              <a:xfrm>
                <a:off x="914400" y="912985"/>
                <a:ext cx="7829947"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14:m>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rPr>
                          <m:t>𝐿</m:t>
                        </m:r>
                      </m:e>
                    </m:acc>
                    <m:r>
                      <a:rPr lang="en-US" altLang="zh-TW" b="0" i="1" smtClean="0">
                        <a:latin typeface="Cambria Math" panose="02040503050406030204" pitchFamily="18" charset="0"/>
                      </a:rPr>
                      <m:t>,</m:t>
                    </m:r>
                    <m:acc>
                      <m:accPr>
                        <m:chr m:val="⃗"/>
                        <m:ctrlPr>
                          <a:rPr lang="en-US" altLang="zh-TW" i="1" smtClean="0">
                            <a:latin typeface="Cambria Math" panose="02040503050406030204" pitchFamily="18" charset="0"/>
                          </a:rPr>
                        </m:ctrlPr>
                      </m:accPr>
                      <m:e>
                        <m:r>
                          <a:rPr lang="zh-TW" altLang="en-US" i="1">
                            <a:latin typeface="Cambria Math"/>
                          </a:rPr>
                          <m:t>𝜔</m:t>
                        </m:r>
                      </m:e>
                    </m:acc>
                  </m:oMath>
                </a14:m>
                <a:r>
                  <a:rPr lang="zh-TW" altLang="en-US" dirty="0"/>
                  <a:t>已經都有了定義，直覺會認為</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𝐿</m:t>
                        </m:r>
                      </m:e>
                    </m:acc>
                    <m:r>
                      <a:rPr lang="zh-TW" altLang="en-US" i="1" smtClean="0">
                        <a:latin typeface="Cambria Math"/>
                      </a:rPr>
                      <m:t>∝</m:t>
                    </m:r>
                    <m:acc>
                      <m:accPr>
                        <m:chr m:val="⃗"/>
                        <m:ctrlPr>
                          <a:rPr lang="zh-TW" altLang="en-US" i="1" smtClean="0">
                            <a:latin typeface="Cambria Math" panose="02040503050406030204" pitchFamily="18" charset="0"/>
                          </a:rPr>
                        </m:ctrlPr>
                      </m:accPr>
                      <m:e>
                        <m:r>
                          <a:rPr lang="zh-TW" altLang="en-US" i="1" smtClean="0">
                            <a:latin typeface="Cambria Math"/>
                          </a:rPr>
                          <m:t>𝜔</m:t>
                        </m:r>
                      </m:e>
                    </m:acc>
                  </m:oMath>
                </a14:m>
                <a:r>
                  <a:rPr lang="zh-TW" altLang="en-US" dirty="0"/>
                  <a:t>，我們就得到旋轉的牛頓第二定律：</a:t>
                </a:r>
              </a:p>
            </p:txBody>
          </p:sp>
        </mc:Choice>
        <mc:Fallback xmlns="">
          <p:sp>
            <p:nvSpPr>
              <p:cNvPr id="15373" name="文字方塊 13"/>
              <p:cNvSpPr txBox="1">
                <a:spLocks noRot="1" noChangeAspect="1" noMove="1" noResize="1" noEditPoints="1" noAdjustHandles="1" noChangeArrowheads="1" noChangeShapeType="1" noTextEdit="1"/>
              </p:cNvSpPr>
              <p:nvPr/>
            </p:nvSpPr>
            <p:spPr bwMode="auto">
              <a:xfrm>
                <a:off x="914400" y="912985"/>
                <a:ext cx="7829947" cy="402931"/>
              </a:xfrm>
              <a:prstGeom prst="rect">
                <a:avLst/>
              </a:prstGeom>
              <a:blipFill>
                <a:blip r:embed="rId4"/>
                <a:stretch>
                  <a:fillRect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6"/>
              <p:cNvSpPr txBox="1">
                <a:spLocks noChangeArrowheads="1"/>
              </p:cNvSpPr>
              <p:nvPr/>
            </p:nvSpPr>
            <p:spPr bwMode="auto">
              <a:xfrm>
                <a:off x="2712243" y="2645966"/>
                <a:ext cx="576263"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i="1" dirty="0">
                              <a:latin typeface="Cambria Math"/>
                            </a:rPr>
                            <m:t>𝐿</m:t>
                          </m:r>
                        </m:e>
                      </m:acc>
                    </m:oMath>
                  </m:oMathPara>
                </a14:m>
                <a:endParaRPr lang="en-US" altLang="zh-TW" dirty="0"/>
              </a:p>
            </p:txBody>
          </p:sp>
        </mc:Choice>
        <mc:Fallback xmlns="">
          <p:sp>
            <p:nvSpPr>
              <p:cNvPr id="14" name="Text Box 6"/>
              <p:cNvSpPr txBox="1">
                <a:spLocks noRot="1" noChangeAspect="1" noMove="1" noResize="1" noEditPoints="1" noAdjustHandles="1" noChangeArrowheads="1" noChangeShapeType="1" noTextEdit="1"/>
              </p:cNvSpPr>
              <p:nvPr/>
            </p:nvSpPr>
            <p:spPr bwMode="auto">
              <a:xfrm>
                <a:off x="2712243" y="2645966"/>
                <a:ext cx="576263" cy="402931"/>
              </a:xfrm>
              <a:prstGeom prst="rect">
                <a:avLst/>
              </a:prstGeom>
              <a:blipFill rotWithShape="1">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5096660" y="1556960"/>
                <a:ext cx="1276294" cy="63876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d>
                            <m:dPr>
                              <m:ctrlPr>
                                <a:rPr lang="en-US" altLang="zh-CN" b="0" i="1" smtClean="0">
                                  <a:latin typeface="Cambria Math" panose="02040503050406030204" pitchFamily="18" charset="0"/>
                                </a:rPr>
                              </m:ctrlPr>
                            </m:dPr>
                            <m:e>
                              <m:r>
                                <a:rPr lang="en-US" altLang="zh-TW" i="1">
                                  <a:latin typeface="Cambria Math"/>
                                </a:rPr>
                                <m:t>𝐼</m:t>
                              </m:r>
                              <m:acc>
                                <m:accPr>
                                  <m:chr m:val="⃗"/>
                                  <m:ctrlPr>
                                    <a:rPr lang="zh-CN" altLang="en-US" i="1">
                                      <a:latin typeface="Cambria Math" panose="02040503050406030204" pitchFamily="18" charset="0"/>
                                    </a:rPr>
                                  </m:ctrlPr>
                                </m:accPr>
                                <m:e>
                                  <m:r>
                                    <a:rPr lang="zh-TW" altLang="en-US" i="1">
                                      <a:latin typeface="Cambria Math"/>
                                    </a:rPr>
                                    <m:t>𝜔</m:t>
                                  </m:r>
                                </m:e>
                              </m:acc>
                            </m:e>
                          </m:d>
                        </m:num>
                        <m:den>
                          <m:r>
                            <a:rPr lang="en-US" altLang="zh-CN" b="0" i="1" smtClean="0">
                              <a:latin typeface="Cambria Math"/>
                            </a:rPr>
                            <m:t>𝑑𝑡</m:t>
                          </m:r>
                        </m:den>
                      </m:f>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096660" y="1556960"/>
                <a:ext cx="1276294" cy="638765"/>
              </a:xfrm>
              <a:prstGeom prst="rect">
                <a:avLst/>
              </a:prstGeom>
              <a:blipFill rotWithShape="1">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347864" y="2243035"/>
                <a:ext cx="970115" cy="4029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r>
                        <a:rPr lang="en-US" altLang="zh-TW" b="0" i="1" smtClean="0">
                          <a:latin typeface="Cambria Math"/>
                        </a:rPr>
                        <m:t>𝐼</m:t>
                      </m:r>
                      <m:acc>
                        <m:accPr>
                          <m:chr m:val="⃗"/>
                          <m:ctrlPr>
                            <a:rPr lang="en-US" altLang="zh-TW" b="0" i="1" smtClean="0">
                              <a:latin typeface="Cambria Math" panose="02040503050406030204" pitchFamily="18" charset="0"/>
                            </a:rPr>
                          </m:ctrlPr>
                        </m:accPr>
                        <m:e>
                          <m:r>
                            <a:rPr lang="zh-TW" altLang="en-US" b="0" i="1" smtClean="0">
                              <a:latin typeface="Cambria Math"/>
                            </a:rPr>
                            <m:t>𝜔</m:t>
                          </m:r>
                        </m:e>
                      </m:acc>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347864" y="2243035"/>
                <a:ext cx="970115" cy="402931"/>
              </a:xfrm>
              <a:prstGeom prst="rect">
                <a:avLst/>
              </a:prstGeom>
              <a:blipFill rotWithShape="1">
                <a:blip r:embed="rId14"/>
                <a:stretch>
                  <a:fillRect/>
                </a:stretch>
              </a:blipFill>
            </p:spPr>
            <p:txBody>
              <a:bodyPr/>
              <a:lstStyle/>
              <a:p>
                <a:r>
                  <a:rPr lang="zh-TW" altLang="en-US">
                    <a:noFill/>
                  </a:rPr>
                  <a:t> </a:t>
                </a:r>
              </a:p>
            </p:txBody>
          </p:sp>
        </mc:Fallback>
      </mc:AlternateContent>
      <p:sp>
        <p:nvSpPr>
          <p:cNvPr id="17" name="Text Box 13"/>
          <p:cNvSpPr txBox="1">
            <a:spLocks noChangeArrowheads="1"/>
          </p:cNvSpPr>
          <p:nvPr/>
        </p:nvSpPr>
        <p:spPr bwMode="auto">
          <a:xfrm>
            <a:off x="3564653" y="2245015"/>
            <a:ext cx="43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sz="2400" b="1" dirty="0">
                <a:solidFill>
                  <a:srgbClr val="FF0000"/>
                </a:solidFill>
                <a:latin typeface="Times New Roman" pitchFamily="18" charset="0"/>
                <a:cs typeface="Times New Roman" pitchFamily="18" charset="0"/>
              </a:rPr>
              <a:t>？</a:t>
            </a:r>
          </a:p>
        </p:txBody>
      </p:sp>
      <p:sp>
        <p:nvSpPr>
          <p:cNvPr id="18" name="Text Box 18"/>
          <p:cNvSpPr txBox="1">
            <a:spLocks noChangeArrowheads="1"/>
          </p:cNvSpPr>
          <p:nvPr/>
        </p:nvSpPr>
        <p:spPr bwMode="auto">
          <a:xfrm>
            <a:off x="5374445" y="1664500"/>
            <a:ext cx="36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2400" b="1" dirty="0">
                <a:solidFill>
                  <a:srgbClr val="FF0000"/>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19" name="文字方塊 18"/>
              <p:cNvSpPr txBox="1"/>
              <p:nvPr/>
            </p:nvSpPr>
            <p:spPr>
              <a:xfrm>
                <a:off x="1661181" y="1529522"/>
                <a:ext cx="928468" cy="68255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zh-CN" altLang="en-US" i="1" smtClean="0">
                              <a:latin typeface="Cambria Math"/>
                            </a:rPr>
                            <m:t>𝜏</m:t>
                          </m:r>
                        </m:e>
                      </m:acc>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acc>
                            <m:accPr>
                              <m:chr m:val="⃗"/>
                              <m:ctrlPr>
                                <a:rPr lang="zh-CN" altLang="en-US" i="1">
                                  <a:latin typeface="Cambria Math" panose="02040503050406030204" pitchFamily="18" charset="0"/>
                                </a:rPr>
                              </m:ctrlPr>
                            </m:accPr>
                            <m:e>
                              <m:r>
                                <a:rPr lang="en-US" altLang="zh-TW" i="1">
                                  <a:latin typeface="Cambria Math"/>
                                </a:rPr>
                                <m:t>𝐿</m:t>
                              </m:r>
                            </m:e>
                          </m:acc>
                        </m:num>
                        <m:den>
                          <m:r>
                            <a:rPr lang="en-US" altLang="zh-CN" b="0" i="1" smtClean="0">
                              <a:latin typeface="Cambria Math"/>
                            </a:rPr>
                            <m:t>𝑑𝑡</m:t>
                          </m:r>
                        </m:den>
                      </m:f>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661181" y="1529522"/>
                <a:ext cx="928468" cy="682559"/>
              </a:xfrm>
              <a:prstGeom prst="rect">
                <a:avLst/>
              </a:prstGeom>
              <a:blipFill rotWithShape="1">
                <a:blip r:embed="rId15"/>
                <a:stretch>
                  <a:fillRect/>
                </a:stretch>
              </a:blipFill>
            </p:spPr>
            <p:txBody>
              <a:bodyPr/>
              <a:lstStyle/>
              <a:p>
                <a:r>
                  <a:rPr lang="zh-TW" altLang="en-US">
                    <a:noFill/>
                  </a:rPr>
                  <a:t> </a:t>
                </a:r>
              </a:p>
            </p:txBody>
          </p:sp>
        </mc:Fallback>
      </mc:AlternateContent>
      <p:sp>
        <p:nvSpPr>
          <p:cNvPr id="20" name="文字方塊 13">
            <a:extLst>
              <a:ext uri="{FF2B5EF4-FFF2-40B4-BE49-F238E27FC236}">
                <a16:creationId xmlns:a16="http://schemas.microsoft.com/office/drawing/2014/main" id="{36E861BA-2483-CF44-B719-296D59EEC66C}"/>
              </a:ext>
            </a:extLst>
          </p:cNvPr>
          <p:cNvSpPr txBox="1">
            <a:spLocks noChangeArrowheads="1"/>
          </p:cNvSpPr>
          <p:nvPr/>
        </p:nvSpPr>
        <p:spPr bwMode="auto">
          <a:xfrm>
            <a:off x="4932040" y="3339539"/>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幾乎萬事齊備，只欠東風！</a:t>
            </a:r>
          </a:p>
        </p:txBody>
      </p:sp>
    </p:spTree>
    <p:extLst>
      <p:ext uri="{BB962C8B-B14F-4D97-AF65-F5344CB8AC3E}">
        <p14:creationId xmlns:p14="http://schemas.microsoft.com/office/powerpoint/2010/main" val="3297497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Text Box 7"/>
          <p:cNvSpPr txBox="1">
            <a:spLocks noChangeArrowheads="1"/>
          </p:cNvSpPr>
          <p:nvPr/>
        </p:nvSpPr>
        <p:spPr bwMode="auto">
          <a:xfrm>
            <a:off x="4132639" y="2806087"/>
            <a:ext cx="43195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一般來說，角動量與角速度並不平行！</a:t>
            </a:r>
          </a:p>
        </p:txBody>
      </p:sp>
      <p:sp>
        <p:nvSpPr>
          <p:cNvPr id="32774" name="Text Box 8"/>
          <p:cNvSpPr txBox="1">
            <a:spLocks noChangeArrowheads="1"/>
          </p:cNvSpPr>
          <p:nvPr/>
        </p:nvSpPr>
        <p:spPr bwMode="auto">
          <a:xfrm>
            <a:off x="4204076" y="2306025"/>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不幸的是！</a:t>
            </a:r>
          </a:p>
        </p:txBody>
      </p:sp>
      <p:sp>
        <p:nvSpPr>
          <p:cNvPr id="32775" name="文字方塊 6"/>
          <p:cNvSpPr txBox="1">
            <a:spLocks noChangeArrowheads="1"/>
          </p:cNvSpPr>
          <p:nvPr/>
        </p:nvSpPr>
        <p:spPr bwMode="auto">
          <a:xfrm>
            <a:off x="4132639" y="3591900"/>
            <a:ext cx="482168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這是三度空間旋轉之所以複雜最主要的原因。</a:t>
            </a:r>
          </a:p>
        </p:txBody>
      </p:sp>
      <p:pic>
        <p:nvPicPr>
          <p:cNvPr id="9" name="Picture 4" descr="fig12"/>
          <p:cNvPicPr>
            <a:picLocks noChangeAspect="1" noChangeArrowheads="1"/>
          </p:cNvPicPr>
          <p:nvPr/>
        </p:nvPicPr>
        <p:blipFill rotWithShape="1">
          <a:blip r:embed="rId2">
            <a:extLst>
              <a:ext uri="{28A0092B-C50C-407E-A947-70E740481C1C}">
                <a14:useLocalDpi xmlns:a14="http://schemas.microsoft.com/office/drawing/2010/main" val="0"/>
              </a:ext>
            </a:extLst>
          </a:blip>
          <a:srcRect t="2094" b="28640"/>
          <a:stretch/>
        </p:blipFill>
        <p:spPr bwMode="auto">
          <a:xfrm>
            <a:off x="872508" y="2315684"/>
            <a:ext cx="3143250" cy="272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5"/>
          <p:cNvSpPr>
            <a:spLocks noChangeShapeType="1"/>
          </p:cNvSpPr>
          <p:nvPr/>
        </p:nvSpPr>
        <p:spPr bwMode="auto">
          <a:xfrm flipV="1">
            <a:off x="2240410" y="2606381"/>
            <a:ext cx="459382" cy="118822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1" name="Text Box 6"/>
              <p:cNvSpPr txBox="1">
                <a:spLocks noChangeArrowheads="1"/>
              </p:cNvSpPr>
              <p:nvPr/>
            </p:nvSpPr>
            <p:spPr bwMode="auto">
              <a:xfrm>
                <a:off x="1664147" y="2239669"/>
                <a:ext cx="576263"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zh-TW" altLang="en-US" i="1">
                              <a:latin typeface="Cambria Math"/>
                            </a:rPr>
                            <m:t>𝜔</m:t>
                          </m:r>
                        </m:e>
                      </m:acc>
                    </m:oMath>
                  </m:oMathPara>
                </a14:m>
                <a:endParaRPr lang="en-US" altLang="zh-TW" dirty="0"/>
              </a:p>
            </p:txBody>
          </p:sp>
        </mc:Choice>
        <mc:Fallback xmlns="">
          <p:sp>
            <p:nvSpPr>
              <p:cNvPr id="11" name="Text Box 6"/>
              <p:cNvSpPr txBox="1">
                <a:spLocks noRot="1" noChangeAspect="1" noMove="1" noResize="1" noEditPoints="1" noAdjustHandles="1" noChangeArrowheads="1" noChangeShapeType="1" noTextEdit="1"/>
              </p:cNvSpPr>
              <p:nvPr/>
            </p:nvSpPr>
            <p:spPr bwMode="auto">
              <a:xfrm>
                <a:off x="1664147" y="2239669"/>
                <a:ext cx="576263" cy="366713"/>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Text Box 6"/>
              <p:cNvSpPr txBox="1">
                <a:spLocks noChangeArrowheads="1"/>
              </p:cNvSpPr>
              <p:nvPr/>
            </p:nvSpPr>
            <p:spPr bwMode="auto">
              <a:xfrm>
                <a:off x="2816673" y="2404512"/>
                <a:ext cx="576263"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i="1" dirty="0">
                              <a:latin typeface="Cambria Math"/>
                            </a:rPr>
                            <m:t>𝐿</m:t>
                          </m:r>
                        </m:e>
                      </m:acc>
                    </m:oMath>
                  </m:oMathPara>
                </a14:m>
                <a:endParaRPr lang="en-US" altLang="zh-TW" dirty="0"/>
              </a:p>
            </p:txBody>
          </p:sp>
        </mc:Choice>
        <mc:Fallback xmlns="">
          <p:sp>
            <p:nvSpPr>
              <p:cNvPr id="12" name="Text Box 6"/>
              <p:cNvSpPr txBox="1">
                <a:spLocks noRot="1" noChangeAspect="1" noMove="1" noResize="1" noEditPoints="1" noAdjustHandles="1" noChangeArrowheads="1" noChangeShapeType="1" noTextEdit="1"/>
              </p:cNvSpPr>
              <p:nvPr/>
            </p:nvSpPr>
            <p:spPr bwMode="auto">
              <a:xfrm>
                <a:off x="2816673" y="2404512"/>
                <a:ext cx="576263" cy="402931"/>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圖片 1" descr="afg015.jpg"/>
          <p:cNvPicPr>
            <a:picLocks noChangeAspect="1"/>
          </p:cNvPicPr>
          <p:nvPr/>
        </p:nvPicPr>
        <p:blipFill>
          <a:blip r:embed="rId2">
            <a:extLst>
              <a:ext uri="{28A0092B-C50C-407E-A947-70E740481C1C}">
                <a14:useLocalDpi xmlns:a14="http://schemas.microsoft.com/office/drawing/2010/main" val="0"/>
              </a:ext>
            </a:extLst>
          </a:blip>
          <a:srcRect b="53726"/>
          <a:stretch>
            <a:fillRect/>
          </a:stretch>
        </p:blipFill>
        <p:spPr bwMode="auto">
          <a:xfrm>
            <a:off x="755576" y="1578050"/>
            <a:ext cx="27987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字方塊 3"/>
          <p:cNvSpPr txBox="1">
            <a:spLocks noChangeArrowheads="1"/>
          </p:cNvSpPr>
          <p:nvPr/>
        </p:nvSpPr>
        <p:spPr bwMode="auto">
          <a:xfrm>
            <a:off x="3769021" y="1496518"/>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分量法與圖示法式等價的。</a:t>
            </a:r>
          </a:p>
        </p:txBody>
      </p:sp>
      <p:sp>
        <p:nvSpPr>
          <p:cNvPr id="58372" name="文字方塊 4"/>
          <p:cNvSpPr txBox="1">
            <a:spLocks noChangeArrowheads="1"/>
          </p:cNvSpPr>
          <p:nvPr/>
        </p:nvSpPr>
        <p:spPr bwMode="auto">
          <a:xfrm>
            <a:off x="3779912" y="5013176"/>
            <a:ext cx="357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分量的值與座標軸的選取有關！</a:t>
            </a:r>
          </a:p>
        </p:txBody>
      </p:sp>
      <p:sp>
        <p:nvSpPr>
          <p:cNvPr id="58373" name="文字方塊 5"/>
          <p:cNvSpPr txBox="1">
            <a:spLocks noChangeArrowheads="1"/>
          </p:cNvSpPr>
          <p:nvPr/>
        </p:nvSpPr>
        <p:spPr bwMode="auto">
          <a:xfrm>
            <a:off x="3775347" y="2757835"/>
            <a:ext cx="307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由分量可以得到向量的大小</a:t>
            </a:r>
          </a:p>
        </p:txBody>
      </p:sp>
      <p:sp>
        <p:nvSpPr>
          <p:cNvPr id="58375" name="文字方塊 7"/>
          <p:cNvSpPr txBox="1">
            <a:spLocks noChangeArrowheads="1"/>
          </p:cNvSpPr>
          <p:nvPr/>
        </p:nvSpPr>
        <p:spPr bwMode="auto">
          <a:xfrm>
            <a:off x="3775348" y="3793034"/>
            <a:ext cx="3071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latin typeface="Times New Roman" panose="02020603050405020304" pitchFamily="18" charset="0"/>
              </a:rPr>
              <a:t>由分量可以得到向量的方向：</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BF8D60D-69E8-C24A-B46A-7614BD637931}"/>
                  </a:ext>
                </a:extLst>
              </p:cNvPr>
              <p:cNvSpPr txBox="1"/>
              <p:nvPr/>
            </p:nvSpPr>
            <p:spPr bwMode="auto">
              <a:xfrm>
                <a:off x="3819798" y="2036210"/>
                <a:ext cx="2512804" cy="318677"/>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𝑦</m:t>
                          </m:r>
                        </m:sub>
                      </m:sSub>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𝑥</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𝑦</m:t>
                              </m:r>
                            </m:sub>
                          </m:sSub>
                        </m:e>
                      </m:d>
                    </m:oMath>
                  </m:oMathPara>
                </a14:m>
                <a:endParaRPr lang="en-TW"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2BF8D60D-69E8-C24A-B46A-7614BD637931}"/>
                  </a:ext>
                </a:extLst>
              </p:cNvPr>
              <p:cNvSpPr txBox="1">
                <a:spLocks noRot="1" noChangeAspect="1" noMove="1" noResize="1" noEditPoints="1" noAdjustHandles="1" noChangeArrowheads="1" noChangeShapeType="1" noTextEdit="1"/>
              </p:cNvSpPr>
              <p:nvPr/>
            </p:nvSpPr>
            <p:spPr bwMode="auto">
              <a:xfrm>
                <a:off x="3819798" y="2036210"/>
                <a:ext cx="2512804" cy="318677"/>
              </a:xfrm>
              <a:prstGeom prst="rect">
                <a:avLst/>
              </a:prstGeom>
              <a:blipFill>
                <a:blip r:embed="rId3"/>
                <a:stretch>
                  <a:fillRect l="-503" t="-19231" b="-1923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C371D8B-B607-4C48-AE54-6DCED2CBF0D1}"/>
                  </a:ext>
                </a:extLst>
              </p:cNvPr>
              <p:cNvSpPr txBox="1"/>
              <p:nvPr/>
            </p:nvSpPr>
            <p:spPr bwMode="auto">
              <a:xfrm>
                <a:off x="3830354" y="3179939"/>
                <a:ext cx="1483291" cy="563680"/>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𝑎</m:t>
                              </m:r>
                            </m:e>
                            <m:sub>
                              <m:r>
                                <a:rPr lang="en-US" b="0" i="1" smtClean="0">
                                  <a:latin typeface="Cambria Math" panose="02040503050406030204" pitchFamily="18" charset="0"/>
                                </a:rPr>
                                <m:t>𝑥</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𝑎</m:t>
                              </m:r>
                            </m:e>
                            <m:sub>
                              <m:r>
                                <a:rPr lang="en-US" b="0" i="1" smtClean="0">
                                  <a:latin typeface="Cambria Math" panose="02040503050406030204" pitchFamily="18" charset="0"/>
                                </a:rPr>
                                <m:t>𝑦</m:t>
                              </m:r>
                            </m:sub>
                            <m:sup>
                              <m:r>
                                <a:rPr lang="en-US" i="1">
                                  <a:latin typeface="Cambria Math" panose="02040503050406030204" pitchFamily="18" charset="0"/>
                                </a:rPr>
                                <m:t>2</m:t>
                              </m:r>
                            </m:sup>
                          </m:sSubSup>
                        </m:e>
                      </m:rad>
                    </m:oMath>
                  </m:oMathPara>
                </a14:m>
                <a:endParaRPr lang="en-TW"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C371D8B-B607-4C48-AE54-6DCED2CBF0D1}"/>
                  </a:ext>
                </a:extLst>
              </p:cNvPr>
              <p:cNvSpPr txBox="1">
                <a:spLocks noRot="1" noChangeAspect="1" noMove="1" noResize="1" noEditPoints="1" noAdjustHandles="1" noChangeArrowheads="1" noChangeShapeType="1" noTextEdit="1"/>
              </p:cNvSpPr>
              <p:nvPr/>
            </p:nvSpPr>
            <p:spPr bwMode="auto">
              <a:xfrm>
                <a:off x="3830354" y="3179939"/>
                <a:ext cx="1483291" cy="563680"/>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AAF3E9D-230A-B345-BBE4-0ADAA074C904}"/>
                  </a:ext>
                </a:extLst>
              </p:cNvPr>
              <p:cNvSpPr txBox="1"/>
              <p:nvPr/>
            </p:nvSpPr>
            <p:spPr bwMode="auto">
              <a:xfrm>
                <a:off x="3830354" y="4232094"/>
                <a:ext cx="1104405" cy="474361"/>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𝜃</m:t>
                          </m:r>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1">
                                  <a:latin typeface="Cambria Math" panose="02040503050406030204" pitchFamily="18" charset="0"/>
                                </a:rPr>
                                <m:t>𝑥</m:t>
                              </m:r>
                            </m:sub>
                          </m:sSub>
                        </m:num>
                        <m:den>
                          <m:r>
                            <a:rPr lang="en-US" b="0" i="1" smtClean="0">
                              <a:latin typeface="Cambria Math" panose="02040503050406030204" pitchFamily="18" charset="0"/>
                            </a:rPr>
                            <m:t>𝑎</m:t>
                          </m:r>
                        </m:den>
                      </m:f>
                    </m:oMath>
                  </m:oMathPara>
                </a14:m>
                <a:endParaRPr lang="en-TW"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AAF3E9D-230A-B345-BBE4-0ADAA074C904}"/>
                  </a:ext>
                </a:extLst>
              </p:cNvPr>
              <p:cNvSpPr txBox="1">
                <a:spLocks noRot="1" noChangeAspect="1" noMove="1" noResize="1" noEditPoints="1" noAdjustHandles="1" noChangeArrowheads="1" noChangeShapeType="1" noTextEdit="1"/>
              </p:cNvSpPr>
              <p:nvPr/>
            </p:nvSpPr>
            <p:spPr bwMode="auto">
              <a:xfrm>
                <a:off x="3830354" y="4232094"/>
                <a:ext cx="1104405" cy="474361"/>
              </a:xfrm>
              <a:prstGeom prst="rect">
                <a:avLst/>
              </a:prstGeom>
              <a:blipFill>
                <a:blip r:embed="rId5"/>
                <a:stretch>
                  <a:fillRect l="-2273" b="-10526"/>
                </a:stretch>
              </a:blipFill>
              <a:ln w="9525">
                <a:noFill/>
                <a:miter lim="800000"/>
                <a:headEnd/>
                <a:tailEnd/>
              </a:ln>
            </p:spPr>
            <p:txBody>
              <a:bodyPr/>
              <a:lstStyle/>
              <a:p>
                <a:r>
                  <a:rPr lang="en-US">
                    <a:noFill/>
                  </a:rPr>
                  <a:t> </a:t>
                </a:r>
              </a:p>
            </p:txBody>
          </p:sp>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BF063A3-9A50-504D-B892-B479B484F44F}"/>
              </a:ext>
            </a:extLst>
          </p:cNvPr>
          <p:cNvSpPr/>
          <p:nvPr/>
        </p:nvSpPr>
        <p:spPr>
          <a:xfrm>
            <a:off x="755576" y="254968"/>
            <a:ext cx="7858125" cy="509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764704"/>
            <a:ext cx="78581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直線箭頭接點 2">
            <a:extLst>
              <a:ext uri="{FF2B5EF4-FFF2-40B4-BE49-F238E27FC236}">
                <a16:creationId xmlns:a16="http://schemas.microsoft.com/office/drawing/2014/main" id="{2396B374-21BB-594C-B5AB-093066F6483A}"/>
              </a:ext>
            </a:extLst>
          </p:cNvPr>
          <p:cNvCxnSpPr>
            <a:cxnSpLocks/>
          </p:cNvCxnSpPr>
          <p:nvPr/>
        </p:nvCxnSpPr>
        <p:spPr>
          <a:xfrm flipV="1">
            <a:off x="5188694" y="398984"/>
            <a:ext cx="504056" cy="11521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8107574F-AC66-194B-91AC-FE0EA5C0DC1A}"/>
                  </a:ext>
                </a:extLst>
              </p:cNvPr>
              <p:cNvSpPr txBox="1"/>
              <p:nvPr/>
            </p:nvSpPr>
            <p:spPr>
              <a:xfrm>
                <a:off x="5567876" y="836548"/>
                <a:ext cx="2497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zh-TW" i="1" smtClean="0">
                              <a:latin typeface="Cambria Math" panose="02040503050406030204" pitchFamily="18" charset="0"/>
                            </a:rPr>
                          </m:ctrlPr>
                        </m:sSubPr>
                        <m:e>
                          <m:acc>
                            <m:accPr>
                              <m:chr m:val="⃗"/>
                              <m:ctrlPr>
                                <a:rPr kumimoji="1" lang="en-US" altLang="zh-TW" i="1" smtClean="0">
                                  <a:latin typeface="Cambria Math" panose="02040503050406030204" pitchFamily="18" charset="0"/>
                                </a:rPr>
                              </m:ctrlPr>
                            </m:accPr>
                            <m:e>
                              <m:r>
                                <a:rPr kumimoji="1" lang="en-US" altLang="zh-TW" b="0" i="1" smtClean="0">
                                  <a:latin typeface="Cambria Math" panose="02040503050406030204" pitchFamily="18" charset="0"/>
                                </a:rPr>
                                <m:t>𝑟</m:t>
                              </m:r>
                            </m:e>
                          </m:acc>
                        </m:e>
                        <m:sub>
                          <m:r>
                            <a:rPr kumimoji="1" lang="en-US" altLang="zh-TW" b="0" i="1" smtClean="0">
                              <a:latin typeface="Cambria Math" panose="02040503050406030204" pitchFamily="18" charset="0"/>
                            </a:rPr>
                            <m:t>1</m:t>
                          </m:r>
                        </m:sub>
                      </m:sSub>
                    </m:oMath>
                  </m:oMathPara>
                </a14:m>
                <a:endParaRPr kumimoji="1" lang="zh-TW" altLang="en-US" dirty="0"/>
              </a:p>
            </p:txBody>
          </p:sp>
        </mc:Choice>
        <mc:Fallback xmlns="">
          <p:sp>
            <p:nvSpPr>
              <p:cNvPr id="5" name="文字方塊 4">
                <a:extLst>
                  <a:ext uri="{FF2B5EF4-FFF2-40B4-BE49-F238E27FC236}">
                    <a16:creationId xmlns:a16="http://schemas.microsoft.com/office/drawing/2014/main" id="{8107574F-AC66-194B-91AC-FE0EA5C0DC1A}"/>
                  </a:ext>
                </a:extLst>
              </p:cNvPr>
              <p:cNvSpPr txBox="1">
                <a:spLocks noRot="1" noChangeAspect="1" noMove="1" noResize="1" noEditPoints="1" noAdjustHandles="1" noChangeArrowheads="1" noChangeShapeType="1" noTextEdit="1"/>
              </p:cNvSpPr>
              <p:nvPr/>
            </p:nvSpPr>
            <p:spPr>
              <a:xfrm>
                <a:off x="5567876" y="836548"/>
                <a:ext cx="249747" cy="276999"/>
              </a:xfrm>
              <a:prstGeom prst="rect">
                <a:avLst/>
              </a:prstGeom>
              <a:blipFill>
                <a:blip r:embed="rId3"/>
                <a:stretch>
                  <a:fillRect l="-14286" t="-26087" b="-1304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C9DA6F8C-9770-DE48-A8F5-2AE5CA9DE73B}"/>
                  </a:ext>
                </a:extLst>
              </p:cNvPr>
              <p:cNvSpPr txBox="1"/>
              <p:nvPr/>
            </p:nvSpPr>
            <p:spPr>
              <a:xfrm>
                <a:off x="6124798" y="1551112"/>
                <a:ext cx="1191160" cy="4029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ea typeface="Cambria Math"/>
                        </a:rPr>
                        <m:t>≡</m:t>
                      </m:r>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CN" i="1" smtClean="0">
                          <a:latin typeface="Cambria Math"/>
                          <a:ea typeface="Cambria Math"/>
                        </a:rPr>
                        <m:t>×</m:t>
                      </m:r>
                      <m:acc>
                        <m:accPr>
                          <m:chr m:val="⃗"/>
                          <m:ctrlPr>
                            <a:rPr lang="en-US" altLang="zh-CN" i="1" smtClean="0">
                              <a:latin typeface="Cambria Math" panose="02040503050406030204" pitchFamily="18" charset="0"/>
                              <a:ea typeface="Cambria Math"/>
                            </a:rPr>
                          </m:ctrlPr>
                        </m:accPr>
                        <m:e>
                          <m:r>
                            <a:rPr lang="en-US" altLang="zh-CN" b="0" i="1" smtClean="0">
                              <a:latin typeface="Cambria Math"/>
                              <a:ea typeface="Cambria Math"/>
                            </a:rPr>
                            <m:t>𝑝</m:t>
                          </m:r>
                        </m:e>
                      </m:acc>
                    </m:oMath>
                  </m:oMathPara>
                </a14:m>
                <a:endParaRPr lang="zh-CN" altLang="en-US" dirty="0"/>
              </a:p>
            </p:txBody>
          </p:sp>
        </mc:Choice>
        <mc:Fallback xmlns="">
          <p:sp>
            <p:nvSpPr>
              <p:cNvPr id="7" name="文字方塊 6">
                <a:extLst>
                  <a:ext uri="{FF2B5EF4-FFF2-40B4-BE49-F238E27FC236}">
                    <a16:creationId xmlns:a16="http://schemas.microsoft.com/office/drawing/2014/main" id="{C9DA6F8C-9770-DE48-A8F5-2AE5CA9DE73B}"/>
                  </a:ext>
                </a:extLst>
              </p:cNvPr>
              <p:cNvSpPr txBox="1">
                <a:spLocks noRot="1" noChangeAspect="1" noMove="1" noResize="1" noEditPoints="1" noAdjustHandles="1" noChangeArrowheads="1" noChangeShapeType="1" noTextEdit="1"/>
              </p:cNvSpPr>
              <p:nvPr/>
            </p:nvSpPr>
            <p:spPr>
              <a:xfrm>
                <a:off x="6124798" y="1551112"/>
                <a:ext cx="1191160" cy="402931"/>
              </a:xfrm>
              <a:prstGeom prst="rect">
                <a:avLst/>
              </a:prstGeom>
              <a:blipFill>
                <a:blip r:embed="rId4"/>
                <a:stretch>
                  <a:fillRect b="-606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AACC9ACD-B942-B941-8CEE-A494E6F37004}"/>
                  </a:ext>
                </a:extLst>
              </p:cNvPr>
              <p:cNvSpPr txBox="1"/>
              <p:nvPr/>
            </p:nvSpPr>
            <p:spPr>
              <a:xfrm>
                <a:off x="755576" y="5908630"/>
                <a:ext cx="7488832" cy="369332"/>
              </a:xfrm>
              <a:prstGeom prst="rect">
                <a:avLst/>
              </a:prstGeom>
              <a:noFill/>
            </p:spPr>
            <p:txBody>
              <a:bodyPr wrap="square" rtlCol="0">
                <a:spAutoFit/>
              </a:bodyPr>
              <a:lstStyle/>
              <a:p>
                <a:r>
                  <a:rPr kumimoji="1" lang="zh-TW" altLang="en-US" dirty="0"/>
                  <a:t>考慮由斜的輕棍子所連接的兩粒子，繞鉛直軸以鉛直方向的</a:t>
                </a:r>
                <a14:m>
                  <m:oMath xmlns:m="http://schemas.openxmlformats.org/officeDocument/2006/math">
                    <m:acc>
                      <m:accPr>
                        <m:chr m:val="⃗"/>
                        <m:ctrlPr>
                          <a:rPr kumimoji="1" lang="zh-TW" altLang="en-US" i="1" smtClean="0">
                            <a:latin typeface="Cambria Math" panose="02040503050406030204" pitchFamily="18" charset="0"/>
                          </a:rPr>
                        </m:ctrlPr>
                      </m:accPr>
                      <m:e>
                        <m:r>
                          <a:rPr lang="zh-TW" altLang="en-US" i="1">
                            <a:latin typeface="Cambria Math" panose="02040503050406030204" pitchFamily="18" charset="0"/>
                          </a:rPr>
                          <m:t>𝜔</m:t>
                        </m:r>
                      </m:e>
                    </m:acc>
                  </m:oMath>
                </a14:m>
                <a:r>
                  <a:rPr kumimoji="1" lang="zh-TW" altLang="en-US" dirty="0"/>
                  <a:t>旋轉的瞬間！</a:t>
                </a:r>
              </a:p>
            </p:txBody>
          </p:sp>
        </mc:Choice>
        <mc:Fallback xmlns="">
          <p:sp>
            <p:nvSpPr>
              <p:cNvPr id="4" name="文字方塊 3">
                <a:extLst>
                  <a:ext uri="{FF2B5EF4-FFF2-40B4-BE49-F238E27FC236}">
                    <a16:creationId xmlns:a16="http://schemas.microsoft.com/office/drawing/2014/main" id="{AACC9ACD-B942-B941-8CEE-A494E6F37004}"/>
                  </a:ext>
                </a:extLst>
              </p:cNvPr>
              <p:cNvSpPr txBox="1">
                <a:spLocks noRot="1" noChangeAspect="1" noMove="1" noResize="1" noEditPoints="1" noAdjustHandles="1" noChangeArrowheads="1" noChangeShapeType="1" noTextEdit="1"/>
              </p:cNvSpPr>
              <p:nvPr/>
            </p:nvSpPr>
            <p:spPr>
              <a:xfrm>
                <a:off x="755576" y="5908630"/>
                <a:ext cx="7488832" cy="369332"/>
              </a:xfrm>
              <a:prstGeom prst="rect">
                <a:avLst/>
              </a:prstGeom>
              <a:blipFill>
                <a:blip r:embed="rId5"/>
                <a:stretch>
                  <a:fillRect l="-508" t="-3333" r="-3723" b="-2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0B5E5282-84BA-FF45-BCDB-4574C36B434A}"/>
                  </a:ext>
                </a:extLst>
              </p:cNvPr>
              <p:cNvSpPr txBox="1"/>
              <p:nvPr/>
            </p:nvSpPr>
            <p:spPr>
              <a:xfrm>
                <a:off x="755576" y="6243438"/>
                <a:ext cx="8208912" cy="402931"/>
              </a:xfrm>
              <a:prstGeom prst="rect">
                <a:avLst/>
              </a:prstGeom>
              <a:noFill/>
            </p:spPr>
            <p:txBody>
              <a:bodyPr wrap="square" rtlCol="0">
                <a:spAutoFit/>
              </a:bodyPr>
              <a:lstStyle/>
              <a:p>
                <a:r>
                  <a:rPr kumimoji="1" lang="zh-TW" altLang="en-US" dirty="0"/>
                  <a:t>兩粒子的角動量</a:t>
                </a:r>
                <a14:m>
                  <m:oMath xmlns:m="http://schemas.openxmlformats.org/officeDocument/2006/math">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𝐿</m:t>
                        </m:r>
                      </m:e>
                    </m:acc>
                  </m:oMath>
                </a14:m>
                <a:r>
                  <a:rPr kumimoji="1" lang="zh-TW" altLang="en-US" dirty="0"/>
                  <a:t>是垂直於棍子的，顯然與鉛直方向的</a:t>
                </a:r>
                <a14:m>
                  <m:oMath xmlns:m="http://schemas.openxmlformats.org/officeDocument/2006/math">
                    <m:acc>
                      <m:accPr>
                        <m:chr m:val="⃗"/>
                        <m:ctrlPr>
                          <a:rPr kumimoji="1" lang="zh-TW" altLang="en-US" i="1" smtClean="0">
                            <a:latin typeface="Cambria Math" panose="02040503050406030204" pitchFamily="18" charset="0"/>
                          </a:rPr>
                        </m:ctrlPr>
                      </m:accPr>
                      <m:e>
                        <m:r>
                          <a:rPr lang="zh-TW" altLang="en-US" i="1">
                            <a:latin typeface="Cambria Math" panose="02040503050406030204" pitchFamily="18" charset="0"/>
                          </a:rPr>
                          <m:t>𝜔</m:t>
                        </m:r>
                      </m:e>
                    </m:acc>
                  </m:oMath>
                </a14:m>
                <a:r>
                  <a:rPr kumimoji="1" lang="zh-TW" altLang="en-US" dirty="0"/>
                  <a:t>不同向，自然不成正比！</a:t>
                </a:r>
              </a:p>
            </p:txBody>
          </p:sp>
        </mc:Choice>
        <mc:Fallback xmlns="">
          <p:sp>
            <p:nvSpPr>
              <p:cNvPr id="8" name="文字方塊 7">
                <a:extLst>
                  <a:ext uri="{FF2B5EF4-FFF2-40B4-BE49-F238E27FC236}">
                    <a16:creationId xmlns:a16="http://schemas.microsoft.com/office/drawing/2014/main" id="{0B5E5282-84BA-FF45-BCDB-4574C36B434A}"/>
                  </a:ext>
                </a:extLst>
              </p:cNvPr>
              <p:cNvSpPr txBox="1">
                <a:spLocks noRot="1" noChangeAspect="1" noMove="1" noResize="1" noEditPoints="1" noAdjustHandles="1" noChangeArrowheads="1" noChangeShapeType="1" noTextEdit="1"/>
              </p:cNvSpPr>
              <p:nvPr/>
            </p:nvSpPr>
            <p:spPr>
              <a:xfrm>
                <a:off x="755576" y="6243438"/>
                <a:ext cx="8208912" cy="402931"/>
              </a:xfrm>
              <a:prstGeom prst="rect">
                <a:avLst/>
              </a:prstGeom>
              <a:blipFill>
                <a:blip r:embed="rId6"/>
                <a:stretch>
                  <a:fillRect l="-463" r="-3241" b="-2258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43879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線上媒體 1" descr="螢幕錄製 2019-12-05 上午11.42.29.mov">
            <a:hlinkClick r:id="" action="ppaction://media"/>
            <a:extLst>
              <a:ext uri="{FF2B5EF4-FFF2-40B4-BE49-F238E27FC236}">
                <a16:creationId xmlns:a16="http://schemas.microsoft.com/office/drawing/2014/main" id="{7F010C70-48E1-9047-B435-4ED15C2F8E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1720" y="1052736"/>
            <a:ext cx="5328592" cy="3878031"/>
          </a:xfrm>
          <a:prstGeom prst="rect">
            <a:avLst/>
          </a:prstGeom>
        </p:spPr>
      </p:pic>
      <p:sp>
        <p:nvSpPr>
          <p:cNvPr id="3" name="文字方塊 2">
            <a:extLst>
              <a:ext uri="{FF2B5EF4-FFF2-40B4-BE49-F238E27FC236}">
                <a16:creationId xmlns:a16="http://schemas.microsoft.com/office/drawing/2014/main" id="{ACD0D96B-E4BA-674A-B1D3-D1F4EBE14D9B}"/>
              </a:ext>
            </a:extLst>
          </p:cNvPr>
          <p:cNvSpPr txBox="1">
            <a:spLocks noChangeArrowheads="1"/>
          </p:cNvSpPr>
          <p:nvPr/>
        </p:nvSpPr>
        <p:spPr bwMode="auto">
          <a:xfrm>
            <a:off x="1724334" y="5085184"/>
            <a:ext cx="6357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這些角動量守恆的隕石，顯然不是繞任何一特定軸的旋轉。</a:t>
            </a:r>
          </a:p>
        </p:txBody>
      </p:sp>
      <p:sp>
        <p:nvSpPr>
          <p:cNvPr id="4" name="文字方塊 3">
            <a:extLst>
              <a:ext uri="{FF2B5EF4-FFF2-40B4-BE49-F238E27FC236}">
                <a16:creationId xmlns:a16="http://schemas.microsoft.com/office/drawing/2014/main" id="{6CC06978-5CC7-574E-9B94-BB8E92D5A3F2}"/>
              </a:ext>
            </a:extLst>
          </p:cNvPr>
          <p:cNvSpPr txBox="1">
            <a:spLocks noChangeArrowheads="1"/>
          </p:cNvSpPr>
          <p:nvPr/>
        </p:nvSpPr>
        <p:spPr bwMode="auto">
          <a:xfrm>
            <a:off x="1726193" y="5462230"/>
            <a:ext cx="6357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如果角動量與角速度同向，那麼隕石必是繞角動量軸的旋轉。</a:t>
            </a:r>
          </a:p>
        </p:txBody>
      </p:sp>
      <p:sp>
        <p:nvSpPr>
          <p:cNvPr id="5" name="文字方塊 4">
            <a:extLst>
              <a:ext uri="{FF2B5EF4-FFF2-40B4-BE49-F238E27FC236}">
                <a16:creationId xmlns:a16="http://schemas.microsoft.com/office/drawing/2014/main" id="{63DA318A-758C-264A-830E-249CE97FE7AD}"/>
              </a:ext>
            </a:extLst>
          </p:cNvPr>
          <p:cNvSpPr txBox="1">
            <a:spLocks noChangeArrowheads="1"/>
          </p:cNvSpPr>
          <p:nvPr/>
        </p:nvSpPr>
        <p:spPr bwMode="auto">
          <a:xfrm>
            <a:off x="1724334" y="5839276"/>
            <a:ext cx="635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因此，角動量與角速度並不同向。</a:t>
            </a:r>
          </a:p>
        </p:txBody>
      </p:sp>
    </p:spTree>
    <p:extLst>
      <p:ext uri="{BB962C8B-B14F-4D97-AF65-F5344CB8AC3E}">
        <p14:creationId xmlns:p14="http://schemas.microsoft.com/office/powerpoint/2010/main" val="10660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4"/>
          <p:cNvSpPr txBox="1">
            <a:spLocks noChangeArrowheads="1"/>
          </p:cNvSpPr>
          <p:nvPr/>
        </p:nvSpPr>
        <p:spPr bwMode="auto">
          <a:xfrm>
            <a:off x="1297915" y="1275809"/>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那角動量應該也是沿此對稱軸，而與角速度平行，</a:t>
            </a:r>
            <a:endParaRPr lang="en-US" altLang="zh-TW" dirty="0"/>
          </a:p>
        </p:txBody>
      </p:sp>
      <mc:AlternateContent xmlns:mc="http://schemas.openxmlformats.org/markup-compatibility/2006" xmlns:a14="http://schemas.microsoft.com/office/drawing/2010/main">
        <mc:Choice Requires="a14">
          <p:sp>
            <p:nvSpPr>
              <p:cNvPr id="16388" name="Text Box 9"/>
              <p:cNvSpPr txBox="1">
                <a:spLocks noChangeArrowheads="1"/>
              </p:cNvSpPr>
              <p:nvPr/>
            </p:nvSpPr>
            <p:spPr bwMode="auto">
              <a:xfrm>
                <a:off x="1297915" y="874589"/>
                <a:ext cx="71287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還好：</a:t>
                </a:r>
                <a:r>
                  <a:rPr lang="zh-TW" altLang="en-US" dirty="0"/>
                  <a:t>如果剛體是繞一</a:t>
                </a:r>
                <a:r>
                  <a:rPr lang="zh-TW" altLang="en-US" dirty="0">
                    <a:solidFill>
                      <a:srgbClr val="FF0000"/>
                    </a:solidFill>
                  </a:rPr>
                  <a:t>對稱軸</a:t>
                </a:r>
                <a:r>
                  <a:rPr lang="zh-TW" altLang="en-US" dirty="0"/>
                  <a:t>旋轉，就是角速度</a:t>
                </a:r>
                <a14:m>
                  <m:oMath xmlns:m="http://schemas.openxmlformats.org/officeDocument/2006/math">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oMath>
                </a14:m>
                <a:r>
                  <a:rPr lang="zh-TW" altLang="en-US" dirty="0"/>
                  <a:t>是沿此對稱軸，</a:t>
                </a:r>
              </a:p>
            </p:txBody>
          </p:sp>
        </mc:Choice>
        <mc:Fallback xmlns="">
          <p:sp>
            <p:nvSpPr>
              <p:cNvPr id="16388" name="Text Box 9"/>
              <p:cNvSpPr txBox="1">
                <a:spLocks noRot="1" noChangeAspect="1" noMove="1" noResize="1" noEditPoints="1" noAdjustHandles="1" noChangeArrowheads="1" noChangeShapeType="1" noTextEdit="1"/>
              </p:cNvSpPr>
              <p:nvPr/>
            </p:nvSpPr>
            <p:spPr bwMode="auto">
              <a:xfrm>
                <a:off x="1297915" y="874589"/>
                <a:ext cx="7128792" cy="369332"/>
              </a:xfrm>
              <a:prstGeom prst="rect">
                <a:avLst/>
              </a:prstGeom>
              <a:blipFill>
                <a:blip r:embed="rId2"/>
                <a:stretch>
                  <a:fillRect l="-89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6389" name="Picture 6" descr="C:\Users\Chia-Hung Chang\Downloads\Data\Knight\Media\Chapter12\Images\12_59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7788" y="1851818"/>
            <a:ext cx="3224212"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矩形 6"/>
              <p:cNvSpPr/>
              <p:nvPr/>
            </p:nvSpPr>
            <p:spPr>
              <a:xfrm>
                <a:off x="5441284" y="2787922"/>
                <a:ext cx="1834797"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r>
                        <a:rPr lang="en-US" altLang="zh-TW" i="1">
                          <a:latin typeface="Cambria Math"/>
                          <a:ea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7" name="矩形 6"/>
              <p:cNvSpPr>
                <a:spLocks noRot="1" noChangeAspect="1" noMove="1" noResize="1" noEditPoints="1" noAdjustHandles="1" noChangeArrowheads="1" noChangeShapeType="1" noTextEdit="1"/>
              </p:cNvSpPr>
              <p:nvPr/>
            </p:nvSpPr>
            <p:spPr>
              <a:xfrm>
                <a:off x="5441284" y="2787922"/>
                <a:ext cx="1834797" cy="402931"/>
              </a:xfrm>
              <a:prstGeom prst="rect">
                <a:avLst/>
              </a:prstGeom>
              <a:blipFill>
                <a:blip r:embed="rId4"/>
                <a:stretch>
                  <a:fillRect/>
                </a:stretch>
              </a:blipFill>
            </p:spPr>
            <p:txBody>
              <a:bodyPr/>
              <a:lstStyle/>
              <a:p>
                <a:r>
                  <a:rPr lang="zh-TW" altLang="en-US">
                    <a:noFill/>
                  </a:rPr>
                  <a:t> </a:t>
                </a:r>
              </a:p>
            </p:txBody>
          </p:sp>
        </mc:Fallback>
      </mc:AlternateContent>
      <p:pic>
        <p:nvPicPr>
          <p:cNvPr id="8" name="Picture 7" descr="T10_02"/>
          <p:cNvPicPr>
            <a:picLocks noChangeAspect="1" noChangeArrowheads="1"/>
          </p:cNvPicPr>
          <p:nvPr/>
        </p:nvPicPr>
        <p:blipFill>
          <a:blip r:embed="rId5">
            <a:extLst>
              <a:ext uri="{28A0092B-C50C-407E-A947-70E740481C1C}">
                <a14:useLocalDpi xmlns:a14="http://schemas.microsoft.com/office/drawing/2010/main" val="0"/>
              </a:ext>
            </a:extLst>
          </a:blip>
          <a:srcRect b="71303"/>
          <a:stretch>
            <a:fillRect/>
          </a:stretch>
        </p:blipFill>
        <p:spPr bwMode="auto">
          <a:xfrm>
            <a:off x="1325793" y="5075195"/>
            <a:ext cx="5976937"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120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1114"/>
          <p:cNvPicPr>
            <a:picLocks noChangeAspect="1" noChangeArrowheads="1"/>
          </p:cNvPicPr>
          <p:nvPr/>
        </p:nvPicPr>
        <p:blipFill>
          <a:blip r:embed="rId2">
            <a:extLst>
              <a:ext uri="{28A0092B-C50C-407E-A947-70E740481C1C}">
                <a14:useLocalDpi xmlns:a14="http://schemas.microsoft.com/office/drawing/2010/main" val="0"/>
              </a:ext>
            </a:extLst>
          </a:blip>
          <a:srcRect b="37733"/>
          <a:stretch>
            <a:fillRect/>
          </a:stretch>
        </p:blipFill>
        <p:spPr bwMode="auto">
          <a:xfrm>
            <a:off x="1835696" y="1686250"/>
            <a:ext cx="3018483" cy="340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AF63FF91-6C2F-0B48-91EC-DF3B8028F8AD}"/>
                  </a:ext>
                </a:extLst>
              </p:cNvPr>
              <p:cNvSpPr/>
              <p:nvPr/>
            </p:nvSpPr>
            <p:spPr>
              <a:xfrm>
                <a:off x="5292080" y="2550346"/>
                <a:ext cx="1113895"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r>
                        <a:rPr lang="en-US" altLang="zh-TW" b="0" i="1" smtClean="0">
                          <a:latin typeface="Cambria Math" panose="02040503050406030204" pitchFamily="18" charset="0"/>
                        </a:rPr>
                        <m:t>𝐼</m:t>
                      </m:r>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oMath>
                  </m:oMathPara>
                </a14:m>
                <a:endParaRPr lang="zh-TW" altLang="en-US" i="1" dirty="0"/>
              </a:p>
            </p:txBody>
          </p:sp>
        </mc:Choice>
        <mc:Fallback xmlns="">
          <p:sp>
            <p:nvSpPr>
              <p:cNvPr id="5" name="矩形 4">
                <a:extLst>
                  <a:ext uri="{FF2B5EF4-FFF2-40B4-BE49-F238E27FC236}">
                    <a16:creationId xmlns:a16="http://schemas.microsoft.com/office/drawing/2014/main" id="{AF63FF91-6C2F-0B48-91EC-DF3B8028F8AD}"/>
                  </a:ext>
                </a:extLst>
              </p:cNvPr>
              <p:cNvSpPr>
                <a:spLocks noRot="1" noChangeAspect="1" noMove="1" noResize="1" noEditPoints="1" noAdjustHandles="1" noChangeArrowheads="1" noChangeShapeType="1" noTextEdit="1"/>
              </p:cNvSpPr>
              <p:nvPr/>
            </p:nvSpPr>
            <p:spPr>
              <a:xfrm>
                <a:off x="5292080" y="2550346"/>
                <a:ext cx="1113895" cy="402931"/>
              </a:xfrm>
              <a:prstGeom prst="rect">
                <a:avLst/>
              </a:prstGeom>
              <a:blipFill>
                <a:blip r:embed="rId3"/>
                <a:stretch>
                  <a:fillRect/>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12375037-FBD0-6D48-810C-A95D98AAF557}"/>
              </a:ext>
            </a:extLst>
          </p:cNvPr>
          <p:cNvSpPr txBox="1"/>
          <p:nvPr/>
        </p:nvSpPr>
        <p:spPr>
          <a:xfrm>
            <a:off x="5292080" y="2118298"/>
            <a:ext cx="1512168" cy="369332"/>
          </a:xfrm>
          <a:prstGeom prst="rect">
            <a:avLst/>
          </a:prstGeom>
          <a:noFill/>
        </p:spPr>
        <p:txBody>
          <a:bodyPr wrap="square" rtlCol="0">
            <a:spAutoFit/>
          </a:bodyPr>
          <a:lstStyle/>
          <a:p>
            <a:r>
              <a:rPr lang="zh-CN" altLang="en-US" dirty="0"/>
              <a:t>對於陀螺：</a:t>
            </a:r>
            <a:endParaRPr kumimoji="1" lang="zh-TW" altLang="en-US" dirty="0"/>
          </a:p>
        </p:txBody>
      </p:sp>
      <p:sp>
        <p:nvSpPr>
          <p:cNvPr id="3" name="文字方塊 2">
            <a:extLst>
              <a:ext uri="{FF2B5EF4-FFF2-40B4-BE49-F238E27FC236}">
                <a16:creationId xmlns:a16="http://schemas.microsoft.com/office/drawing/2014/main" id="{DFD551F7-E417-BC43-A0A6-475586D0124A}"/>
              </a:ext>
            </a:extLst>
          </p:cNvPr>
          <p:cNvSpPr txBox="1"/>
          <p:nvPr/>
        </p:nvSpPr>
        <p:spPr>
          <a:xfrm>
            <a:off x="5292080" y="3198418"/>
            <a:ext cx="3240360" cy="369332"/>
          </a:xfrm>
          <a:prstGeom prst="rect">
            <a:avLst/>
          </a:prstGeom>
          <a:noFill/>
        </p:spPr>
        <p:txBody>
          <a:bodyPr wrap="square" rtlCol="0">
            <a:spAutoFit/>
          </a:bodyPr>
          <a:lstStyle/>
          <a:p>
            <a:r>
              <a:rPr kumimoji="1" lang="zh-TW" altLang="en-US" dirty="0"/>
              <a:t>一個快速旋轉的陀螺：</a:t>
            </a:r>
          </a:p>
        </p:txBody>
      </p:sp>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D628B35E-16FC-FC48-8743-C961F1225220}"/>
                  </a:ext>
                </a:extLst>
              </p:cNvPr>
              <p:cNvSpPr/>
              <p:nvPr/>
            </p:nvSpPr>
            <p:spPr>
              <a:xfrm>
                <a:off x="5292080" y="3664065"/>
                <a:ext cx="2433936" cy="369332"/>
              </a:xfrm>
              <a:prstGeom prst="rect">
                <a:avLst/>
              </a:prstGeom>
            </p:spPr>
            <p:txBody>
              <a:bodyPr wrap="none">
                <a:spAutoFit/>
              </a:bodyPr>
              <a:lstStyle/>
              <a:p>
                <a14:m>
                  <m:oMath xmlns:m="http://schemas.openxmlformats.org/officeDocument/2006/math">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oMath>
                </a14:m>
                <a:r>
                  <a:rPr lang="zh-TW" altLang="en-US" dirty="0"/>
                  <a:t>是沿陀螺的對稱軸，</a:t>
                </a:r>
              </a:p>
            </p:txBody>
          </p:sp>
        </mc:Choice>
        <mc:Fallback xmlns="">
          <p:sp>
            <p:nvSpPr>
              <p:cNvPr id="4" name="矩形 3">
                <a:extLst>
                  <a:ext uri="{FF2B5EF4-FFF2-40B4-BE49-F238E27FC236}">
                    <a16:creationId xmlns:a16="http://schemas.microsoft.com/office/drawing/2014/main" id="{D628B35E-16FC-FC48-8743-C961F1225220}"/>
                  </a:ext>
                </a:extLst>
              </p:cNvPr>
              <p:cNvSpPr>
                <a:spLocks noRot="1" noChangeAspect="1" noMove="1" noResize="1" noEditPoints="1" noAdjustHandles="1" noChangeArrowheads="1" noChangeShapeType="1" noTextEdit="1"/>
              </p:cNvSpPr>
              <p:nvPr/>
            </p:nvSpPr>
            <p:spPr>
              <a:xfrm>
                <a:off x="5292080" y="3664065"/>
                <a:ext cx="2433936" cy="369332"/>
              </a:xfrm>
              <a:prstGeom prst="rect">
                <a:avLst/>
              </a:prstGeom>
              <a:blipFill>
                <a:blip r:embed="rId4"/>
                <a:stretch>
                  <a:fillRect t="-6667" r="-1042"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D2498D4F-CD4E-2343-A2BC-4CCA94E8B0CE}"/>
                  </a:ext>
                </a:extLst>
              </p:cNvPr>
              <p:cNvSpPr/>
              <p:nvPr/>
            </p:nvSpPr>
            <p:spPr>
              <a:xfrm>
                <a:off x="5292080" y="4077072"/>
                <a:ext cx="1697837" cy="402931"/>
              </a:xfrm>
              <a:prstGeom prst="rect">
                <a:avLst/>
              </a:prstGeom>
            </p:spPr>
            <p:txBody>
              <a:bodyPr wrap="none">
                <a:spAutoFit/>
              </a:bodyPr>
              <a:lstStyle/>
              <a:p>
                <a14:m>
                  <m:oMath xmlns:m="http://schemas.openxmlformats.org/officeDocument/2006/math">
                    <m:r>
                      <a:rPr lang="zh-TW" altLang="en-US" i="1" smtClean="0">
                        <a:latin typeface="Cambria Math" panose="02040503050406030204" pitchFamily="18" charset="0"/>
                      </a:rPr>
                      <m:t>角動量</m:t>
                    </m:r>
                    <m:acc>
                      <m:accPr>
                        <m:chr m:val="⃗"/>
                        <m:ctrlPr>
                          <a:rPr lang="en-US" altLang="zh-TW" i="1">
                            <a:latin typeface="Cambria Math" panose="02040503050406030204" pitchFamily="18" charset="0"/>
                          </a:rPr>
                        </m:ctrlPr>
                      </m:accPr>
                      <m:e>
                        <m:r>
                          <a:rPr lang="en-US" altLang="zh-TW" i="1">
                            <a:latin typeface="Cambria Math"/>
                          </a:rPr>
                          <m:t>𝐿</m:t>
                        </m:r>
                      </m:e>
                    </m:acc>
                  </m:oMath>
                </a14:m>
                <a:r>
                  <a:rPr lang="zh-TW" altLang="en-US" dirty="0"/>
                  <a:t>也是！</a:t>
                </a:r>
              </a:p>
            </p:txBody>
          </p:sp>
        </mc:Choice>
        <mc:Fallback xmlns="">
          <p:sp>
            <p:nvSpPr>
              <p:cNvPr id="6" name="矩形 5">
                <a:extLst>
                  <a:ext uri="{FF2B5EF4-FFF2-40B4-BE49-F238E27FC236}">
                    <a16:creationId xmlns:a16="http://schemas.microsoft.com/office/drawing/2014/main" id="{D2498D4F-CD4E-2343-A2BC-4CCA94E8B0CE}"/>
                  </a:ext>
                </a:extLst>
              </p:cNvPr>
              <p:cNvSpPr>
                <a:spLocks noRot="1" noChangeAspect="1" noMove="1" noResize="1" noEditPoints="1" noAdjustHandles="1" noChangeArrowheads="1" noChangeShapeType="1" noTextEdit="1"/>
              </p:cNvSpPr>
              <p:nvPr/>
            </p:nvSpPr>
            <p:spPr>
              <a:xfrm>
                <a:off x="5292080" y="4077072"/>
                <a:ext cx="1697837" cy="402931"/>
              </a:xfrm>
              <a:prstGeom prst="rect">
                <a:avLst/>
              </a:prstGeom>
              <a:blipFill>
                <a:blip r:embed="rId5"/>
                <a:stretch>
                  <a:fillRect l="-746" r="-1493" b="-21212"/>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398059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Text Box 5"/>
          <p:cNvSpPr txBox="1">
            <a:spLocks noChangeArrowheads="1"/>
          </p:cNvSpPr>
          <p:nvPr/>
        </p:nvSpPr>
        <p:spPr bwMode="auto">
          <a:xfrm>
            <a:off x="3950645" y="1696870"/>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任一剛體都可以找到三個彼此正交的軸，</a:t>
            </a:r>
          </a:p>
        </p:txBody>
      </p:sp>
      <p:sp>
        <p:nvSpPr>
          <p:cNvPr id="17421" name="Text Box 9"/>
          <p:cNvSpPr txBox="1">
            <a:spLocks noChangeArrowheads="1"/>
          </p:cNvSpPr>
          <p:nvPr/>
        </p:nvSpPr>
        <p:spPr bwMode="auto">
          <a:xfrm>
            <a:off x="3941120" y="1283898"/>
            <a:ext cx="3671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即使沒有對稱軸，也還好：</a:t>
            </a:r>
          </a:p>
        </p:txBody>
      </p:sp>
      <p:sp>
        <p:nvSpPr>
          <p:cNvPr id="17427" name="文字方塊 18"/>
          <p:cNvSpPr txBox="1">
            <a:spLocks noChangeArrowheads="1"/>
          </p:cNvSpPr>
          <p:nvPr/>
        </p:nvSpPr>
        <p:spPr bwMode="auto">
          <a:xfrm>
            <a:off x="4038600" y="5181600"/>
            <a:ext cx="3759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注意：三個轉動慣量通常不同。</a:t>
            </a:r>
          </a:p>
        </p:txBody>
      </p:sp>
      <mc:AlternateContent xmlns:mc="http://schemas.openxmlformats.org/markup-compatibility/2006" xmlns:a14="http://schemas.microsoft.com/office/drawing/2010/main">
        <mc:Choice Requires="a14">
          <p:sp>
            <p:nvSpPr>
              <p:cNvPr id="2" name="矩形 1"/>
              <p:cNvSpPr/>
              <p:nvPr/>
            </p:nvSpPr>
            <p:spPr>
              <a:xfrm>
                <a:off x="3950645" y="2119898"/>
                <a:ext cx="3714222" cy="369332"/>
              </a:xfrm>
              <a:prstGeom prst="rect">
                <a:avLst/>
              </a:prstGeom>
            </p:spPr>
            <p:txBody>
              <a:bodyPr wrap="none">
                <a:spAutoFit/>
              </a:bodyPr>
              <a:lstStyle/>
              <a:p>
                <a:pPr eaLnBrk="1" hangingPunct="1">
                  <a:spcBef>
                    <a:spcPct val="50000"/>
                  </a:spcBef>
                </a:pPr>
                <a:r>
                  <a:rPr lang="zh-TW" altLang="en-US" dirty="0"/>
                  <a:t>剛體沿此三軸之一</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𝑥</m:t>
                        </m:r>
                      </m:e>
                      <m:sup>
                        <m:r>
                          <a:rPr lang="en-US" altLang="zh-TW" i="1">
                            <a:latin typeface="Cambria Math"/>
                          </a:rPr>
                          <m:t>′</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𝑦</m:t>
                        </m:r>
                      </m:e>
                      <m:sup>
                        <m:r>
                          <a:rPr lang="en-US" altLang="zh-TW" i="1">
                            <a:latin typeface="Cambria Math"/>
                          </a:rPr>
                          <m:t>′</m:t>
                        </m:r>
                      </m:sup>
                    </m:sSup>
                    <m:r>
                      <a:rPr lang="en-US" altLang="zh-TW" i="1">
                        <a:latin typeface="Cambria Math"/>
                      </a:rPr>
                      <m:t>,</m:t>
                    </m:r>
                    <m:r>
                      <a:rPr lang="en-US" altLang="zh-TW" i="1">
                        <a:latin typeface="Cambria Math"/>
                      </a:rPr>
                      <m:t>𝑧</m:t>
                    </m:r>
                    <m:r>
                      <a:rPr lang="en-US" altLang="zh-TW" i="1">
                        <a:latin typeface="Cambria Math"/>
                      </a:rPr>
                      <m:t>′</m:t>
                    </m:r>
                  </m:oMath>
                </a14:m>
                <a:r>
                  <a:rPr lang="zh-TW" altLang="en-US" dirty="0"/>
                  <a:t>旋轉時，</a:t>
                </a:r>
              </a:p>
            </p:txBody>
          </p:sp>
        </mc:Choice>
        <mc:Fallback xmlns="">
          <p:sp>
            <p:nvSpPr>
              <p:cNvPr id="2" name="矩形 1"/>
              <p:cNvSpPr>
                <a:spLocks noRot="1" noChangeAspect="1" noMove="1" noResize="1" noEditPoints="1" noAdjustHandles="1" noChangeArrowheads="1" noChangeShapeType="1" noTextEdit="1"/>
              </p:cNvSpPr>
              <p:nvPr/>
            </p:nvSpPr>
            <p:spPr>
              <a:xfrm>
                <a:off x="3950645" y="2119898"/>
                <a:ext cx="3714222" cy="369332"/>
              </a:xfrm>
              <a:prstGeom prst="rect">
                <a:avLst/>
              </a:prstGeom>
              <a:blipFill>
                <a:blip r:embed="rId2"/>
                <a:stretch>
                  <a:fillRect l="-1365" t="-10345" r="-341" b="-24138"/>
                </a:stretch>
              </a:blipFill>
            </p:spPr>
            <p:txBody>
              <a:bodyPr/>
              <a:lstStyle/>
              <a:p>
                <a:r>
                  <a:rPr lang="en-US">
                    <a:noFill/>
                  </a:rPr>
                  <a:t> </a:t>
                </a:r>
              </a:p>
            </p:txBody>
          </p:sp>
        </mc:Fallback>
      </mc:AlternateContent>
      <p:sp>
        <p:nvSpPr>
          <p:cNvPr id="3" name="矩形 2"/>
          <p:cNvSpPr/>
          <p:nvPr/>
        </p:nvSpPr>
        <p:spPr>
          <a:xfrm>
            <a:off x="3964933" y="2551873"/>
            <a:ext cx="3918744" cy="369332"/>
          </a:xfrm>
          <a:prstGeom prst="rect">
            <a:avLst/>
          </a:prstGeom>
        </p:spPr>
        <p:txBody>
          <a:bodyPr wrap="square">
            <a:spAutoFit/>
          </a:bodyPr>
          <a:lstStyle/>
          <a:p>
            <a:r>
              <a:rPr lang="zh-TW" altLang="en-US" dirty="0">
                <a:solidFill>
                  <a:srgbClr val="000000"/>
                </a:solidFill>
              </a:rPr>
              <a:t>角速度與角動量平行而成正比！</a:t>
            </a:r>
            <a:endParaRPr lang="zh-TW" altLang="en-US" dirty="0"/>
          </a:p>
        </p:txBody>
      </p:sp>
      <mc:AlternateContent xmlns:mc="http://schemas.openxmlformats.org/markup-compatibility/2006" xmlns:a14="http://schemas.microsoft.com/office/drawing/2010/main">
        <mc:Choice Requires="a14">
          <p:sp>
            <p:nvSpPr>
              <p:cNvPr id="4" name="文字方塊 3"/>
              <p:cNvSpPr txBox="1"/>
              <p:nvPr/>
            </p:nvSpPr>
            <p:spPr>
              <a:xfrm>
                <a:off x="4043845" y="3769499"/>
                <a:ext cx="1560427"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𝐿</m:t>
                          </m:r>
                        </m:e>
                        <m:sub>
                          <m:r>
                            <a:rPr lang="en-US" altLang="zh-TW" b="0" i="1" smtClean="0">
                              <a:latin typeface="Cambria Math"/>
                            </a:rPr>
                            <m:t>𝑥</m:t>
                          </m:r>
                          <m:r>
                            <a:rPr lang="en-US" altLang="zh-TW" b="0" i="1" smtClean="0">
                              <a:latin typeface="Cambria Math"/>
                            </a:rPr>
                            <m:t>′</m:t>
                          </m:r>
                        </m:sub>
                      </m:sSub>
                      <m:acc>
                        <m:accPr>
                          <m:chr m:val="̂"/>
                          <m:ctrlPr>
                            <a:rPr lang="en-US" altLang="zh-TW" i="1" smtClean="0">
                              <a:latin typeface="Cambria Math" panose="02040503050406030204" pitchFamily="18" charset="0"/>
                            </a:rPr>
                          </m:ctrlPr>
                        </m:accPr>
                        <m:e>
                          <m:r>
                            <a:rPr lang="en-US" altLang="zh-TW" b="0" i="1" smtClean="0">
                              <a:latin typeface="Cambria Math"/>
                            </a:rPr>
                            <m:t>𝑖</m:t>
                          </m:r>
                        </m:e>
                      </m:acc>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𝐼</m:t>
                          </m:r>
                        </m:e>
                        <m:sub>
                          <m:r>
                            <a:rPr lang="en-US" altLang="zh-TW" b="0" i="1" smtClean="0">
                              <a:latin typeface="Cambria Math"/>
                            </a:rPr>
                            <m:t>𝑥</m:t>
                          </m:r>
                          <m:r>
                            <a:rPr lang="en-US" altLang="zh-TW" b="0" i="1" smtClean="0">
                              <a:latin typeface="Cambria Math"/>
                            </a:rPr>
                            <m:t>′</m:t>
                          </m:r>
                        </m:sub>
                      </m:sSub>
                      <m:sSub>
                        <m:sSubPr>
                          <m:ctrlPr>
                            <a:rPr lang="en-US" altLang="zh-TW" b="0" i="1" smtClean="0">
                              <a:latin typeface="Cambria Math" panose="02040503050406030204" pitchFamily="18" charset="0"/>
                            </a:rPr>
                          </m:ctrlPr>
                        </m:sSubPr>
                        <m:e>
                          <m:r>
                            <a:rPr lang="zh-TW" altLang="en-US" b="0" i="1" smtClean="0">
                              <a:latin typeface="Cambria Math"/>
                            </a:rPr>
                            <m:t>𝜔</m:t>
                          </m:r>
                        </m:e>
                        <m:sub>
                          <m:r>
                            <a:rPr lang="en-US" altLang="zh-TW" b="0" i="1" smtClean="0">
                              <a:latin typeface="Cambria Math"/>
                            </a:rPr>
                            <m:t>𝑥</m:t>
                          </m:r>
                          <m:r>
                            <a:rPr lang="en-US" altLang="zh-TW" b="0" i="1" smtClean="0">
                              <a:latin typeface="Cambria Math"/>
                            </a:rPr>
                            <m:t>′</m:t>
                          </m:r>
                        </m:sub>
                      </m:sSub>
                      <m:acc>
                        <m:accPr>
                          <m:chr m:val="̂"/>
                          <m:ctrlPr>
                            <a:rPr lang="en-US" altLang="zh-TW" b="0" i="1" smtClean="0">
                              <a:latin typeface="Cambria Math" panose="02040503050406030204" pitchFamily="18" charset="0"/>
                            </a:rPr>
                          </m:ctrlPr>
                        </m:accPr>
                        <m:e>
                          <m:r>
                            <a:rPr lang="en-US" altLang="zh-TW" b="0" i="1" smtClean="0">
                              <a:latin typeface="Cambria Math"/>
                            </a:rPr>
                            <m:t>𝑖</m:t>
                          </m:r>
                        </m:e>
                      </m:acc>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4043845" y="3769499"/>
                <a:ext cx="1560427"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4059949" y="3020289"/>
                <a:ext cx="1113895"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21" name="矩形 20"/>
              <p:cNvSpPr>
                <a:spLocks noRot="1" noChangeAspect="1" noMove="1" noResize="1" noEditPoints="1" noAdjustHandles="1" noChangeArrowheads="1" noChangeShapeType="1" noTextEdit="1"/>
              </p:cNvSpPr>
              <p:nvPr/>
            </p:nvSpPr>
            <p:spPr>
              <a:xfrm>
                <a:off x="4059949" y="3020289"/>
                <a:ext cx="1113895" cy="402931"/>
              </a:xfrm>
              <a:prstGeom prst="rect">
                <a:avLst/>
              </a:prstGeom>
              <a:blipFill>
                <a:blip r:embed="rId4"/>
                <a:stretch>
                  <a:fillRect/>
                </a:stretch>
              </a:blipFill>
            </p:spPr>
            <p:txBody>
              <a:bodyPr/>
              <a:lstStyle/>
              <a:p>
                <a:r>
                  <a:rPr lang="en-US">
                    <a:noFill/>
                  </a:rPr>
                  <a:t> </a:t>
                </a:r>
              </a:p>
            </p:txBody>
          </p:sp>
        </mc:Fallback>
      </mc:AlternateContent>
      <p:sp>
        <p:nvSpPr>
          <p:cNvPr id="7" name="文字方塊 6"/>
          <p:cNvSpPr txBox="1"/>
          <p:nvPr/>
        </p:nvSpPr>
        <p:spPr>
          <a:xfrm>
            <a:off x="4027746" y="4215966"/>
            <a:ext cx="2022135" cy="369332"/>
          </a:xfrm>
          <a:prstGeom prst="rect">
            <a:avLst/>
          </a:prstGeom>
          <a:noFill/>
        </p:spPr>
        <p:txBody>
          <a:bodyPr wrap="square" rtlCol="0">
            <a:spAutoFit/>
          </a:bodyPr>
          <a:lstStyle/>
          <a:p>
            <a:r>
              <a:rPr lang="zh-TW" altLang="en-US" dirty="0"/>
              <a:t>以分量表示：</a:t>
            </a:r>
          </a:p>
        </p:txBody>
      </p:sp>
      <mc:AlternateContent xmlns:mc="http://schemas.openxmlformats.org/markup-compatibility/2006" xmlns:a14="http://schemas.microsoft.com/office/drawing/2010/main">
        <mc:Choice Requires="a14">
          <p:sp>
            <p:nvSpPr>
              <p:cNvPr id="41" name="文字方塊 40"/>
              <p:cNvSpPr txBox="1"/>
              <p:nvPr/>
            </p:nvSpPr>
            <p:spPr>
              <a:xfrm>
                <a:off x="4057367" y="4664211"/>
                <a:ext cx="1410643"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𝐿</m:t>
                          </m:r>
                        </m:e>
                        <m:sub>
                          <m:r>
                            <a:rPr lang="en-US" altLang="zh-TW" b="0" i="1" smtClean="0">
                              <a:latin typeface="Cambria Math"/>
                            </a:rPr>
                            <m:t>𝑥</m:t>
                          </m:r>
                          <m:r>
                            <a:rPr lang="en-US" altLang="zh-TW" b="0" i="1" smtClean="0">
                              <a:latin typeface="Cambria Math"/>
                            </a:rPr>
                            <m:t>′</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𝐼</m:t>
                          </m:r>
                        </m:e>
                        <m:sub>
                          <m:r>
                            <a:rPr lang="en-US" altLang="zh-TW" b="0" i="1" smtClean="0">
                              <a:latin typeface="Cambria Math"/>
                            </a:rPr>
                            <m:t>𝑥</m:t>
                          </m:r>
                          <m:r>
                            <a:rPr lang="en-US" altLang="zh-TW" b="0" i="1" smtClean="0">
                              <a:latin typeface="Cambria Math"/>
                            </a:rPr>
                            <m:t>′</m:t>
                          </m:r>
                        </m:sub>
                      </m:sSub>
                      <m:sSub>
                        <m:sSubPr>
                          <m:ctrlPr>
                            <a:rPr lang="en-US" altLang="zh-TW" b="0" i="1" smtClean="0">
                              <a:latin typeface="Cambria Math" panose="02040503050406030204" pitchFamily="18" charset="0"/>
                            </a:rPr>
                          </m:ctrlPr>
                        </m:sSubPr>
                        <m:e>
                          <m:r>
                            <a:rPr lang="zh-TW" altLang="en-US" b="0" i="1" smtClean="0">
                              <a:latin typeface="Cambria Math"/>
                            </a:rPr>
                            <m:t>𝜔</m:t>
                          </m:r>
                        </m:e>
                        <m:sub>
                          <m:r>
                            <a:rPr lang="en-US" altLang="zh-TW" b="0" i="1" smtClean="0">
                              <a:latin typeface="Cambria Math"/>
                            </a:rPr>
                            <m:t>𝑥</m:t>
                          </m:r>
                          <m:r>
                            <a:rPr lang="en-US" altLang="zh-TW" b="0" i="1" smtClean="0">
                              <a:latin typeface="Cambria Math"/>
                            </a:rPr>
                            <m:t>′</m:t>
                          </m:r>
                        </m:sub>
                      </m:sSub>
                    </m:oMath>
                  </m:oMathPara>
                </a14:m>
                <a:endParaRPr lang="zh-TW" altLang="en-US"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4057367" y="4664211"/>
                <a:ext cx="1410643"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32">
                <a:extLst>
                  <a:ext uri="{FF2B5EF4-FFF2-40B4-BE49-F238E27FC236}">
                    <a16:creationId xmlns:a16="http://schemas.microsoft.com/office/drawing/2014/main" id="{42513EAF-75DC-014F-90AF-95F89C08C365}"/>
                  </a:ext>
                </a:extLst>
              </p:cNvPr>
              <p:cNvSpPr txBox="1"/>
              <p:nvPr/>
            </p:nvSpPr>
            <p:spPr>
              <a:xfrm>
                <a:off x="5747548" y="4662433"/>
                <a:ext cx="2050882" cy="40350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𝐿</m:t>
                          </m:r>
                        </m:e>
                        <m: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𝑦</m:t>
                              </m:r>
                            </m:e>
                            <m:sup>
                              <m:r>
                                <a:rPr lang="en-US" altLang="zh-TW" b="0" i="1" smtClean="0">
                                  <a:latin typeface="Cambria Math"/>
                                </a:rPr>
                                <m:t>′</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𝑧</m:t>
                          </m:r>
                          <m:r>
                            <a:rPr lang="en-US" altLang="zh-TW" b="0" i="1" smtClean="0">
                              <a:latin typeface="Cambria Math" panose="02040503050406030204" pitchFamily="18" charset="0"/>
                            </a:rPr>
                            <m:t>′</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𝐼</m:t>
                          </m:r>
                        </m:e>
                        <m: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𝑦</m:t>
                              </m:r>
                            </m:e>
                            <m:sup>
                              <m:r>
                                <a:rPr lang="en-US" altLang="zh-TW" b="0" i="1" smtClean="0">
                                  <a:latin typeface="Cambria Math"/>
                                </a:rPr>
                                <m:t>′</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𝑧</m:t>
                          </m:r>
                          <m:r>
                            <a:rPr lang="en-US" altLang="zh-TW" b="0" i="1" smtClean="0">
                              <a:latin typeface="Cambria Math" panose="02040503050406030204" pitchFamily="18" charset="0"/>
                            </a:rPr>
                            <m:t>′</m:t>
                          </m:r>
                        </m:sub>
                      </m:sSub>
                      <m:sSub>
                        <m:sSubPr>
                          <m:ctrlPr>
                            <a:rPr lang="en-US" altLang="zh-TW" b="0" i="1" smtClean="0">
                              <a:latin typeface="Cambria Math" panose="02040503050406030204" pitchFamily="18" charset="0"/>
                            </a:rPr>
                          </m:ctrlPr>
                        </m:sSubPr>
                        <m:e>
                          <m:r>
                            <a:rPr lang="zh-TW" altLang="en-US" b="0" i="1" smtClean="0">
                              <a:latin typeface="Cambria Math"/>
                            </a:rPr>
                            <m:t>𝜔</m:t>
                          </m:r>
                        </m:e>
                        <m:sub>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𝑦</m:t>
                              </m:r>
                            </m:e>
                            <m:sup>
                              <m:r>
                                <a:rPr lang="en-US" altLang="zh-TW" b="0" i="1" smtClean="0">
                                  <a:latin typeface="Cambria Math"/>
                                </a:rPr>
                                <m:t>′</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𝑧</m:t>
                          </m:r>
                          <m:r>
                            <a:rPr lang="en-US" altLang="zh-TW" b="0" i="1" smtClean="0">
                              <a:latin typeface="Cambria Math" panose="02040503050406030204" pitchFamily="18" charset="0"/>
                            </a:rPr>
                            <m:t>′</m:t>
                          </m:r>
                        </m:sub>
                      </m:sSub>
                    </m:oMath>
                  </m:oMathPara>
                </a14:m>
                <a:endParaRPr lang="zh-TW" altLang="en-US" dirty="0"/>
              </a:p>
            </p:txBody>
          </p:sp>
        </mc:Choice>
        <mc:Fallback xmlns="">
          <p:sp>
            <p:nvSpPr>
              <p:cNvPr id="33" name="文字方塊 32">
                <a:extLst>
                  <a:ext uri="{FF2B5EF4-FFF2-40B4-BE49-F238E27FC236}">
                    <a16:creationId xmlns:a16="http://schemas.microsoft.com/office/drawing/2014/main" id="{42513EAF-75DC-014F-90AF-95F89C08C365}"/>
                  </a:ext>
                </a:extLst>
              </p:cNvPr>
              <p:cNvSpPr txBox="1">
                <a:spLocks noRot="1" noChangeAspect="1" noMove="1" noResize="1" noEditPoints="1" noAdjustHandles="1" noChangeArrowheads="1" noChangeShapeType="1" noTextEdit="1"/>
              </p:cNvSpPr>
              <p:nvPr/>
            </p:nvSpPr>
            <p:spPr>
              <a:xfrm>
                <a:off x="5747548" y="4662433"/>
                <a:ext cx="2050882" cy="403508"/>
              </a:xfrm>
              <a:prstGeom prst="rect">
                <a:avLst/>
              </a:prstGeom>
              <a:blipFill>
                <a:blip r:embed="rId6"/>
                <a:stretch>
                  <a:fillRect b="-6250"/>
                </a:stretch>
              </a:blipFill>
            </p:spPr>
            <p:txBody>
              <a:bodyPr/>
              <a:lstStyle/>
              <a:p>
                <a:r>
                  <a:rPr lang="en-US">
                    <a:noFill/>
                  </a:rPr>
                  <a:t> </a:t>
                </a:r>
              </a:p>
            </p:txBody>
          </p:sp>
        </mc:Fallback>
      </mc:AlternateContent>
      <p:sp>
        <p:nvSpPr>
          <p:cNvPr id="6" name="矩形 4">
            <a:extLst>
              <a:ext uri="{FF2B5EF4-FFF2-40B4-BE49-F238E27FC236}">
                <a16:creationId xmlns:a16="http://schemas.microsoft.com/office/drawing/2014/main" id="{75D42CE3-CBB7-596F-95D4-36FC15F9EAA2}"/>
              </a:ext>
            </a:extLst>
          </p:cNvPr>
          <p:cNvSpPr/>
          <p:nvPr/>
        </p:nvSpPr>
        <p:spPr>
          <a:xfrm>
            <a:off x="947955" y="2515924"/>
            <a:ext cx="2410257" cy="293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4" descr="fig12">
            <a:extLst>
              <a:ext uri="{FF2B5EF4-FFF2-40B4-BE49-F238E27FC236}">
                <a16:creationId xmlns:a16="http://schemas.microsoft.com/office/drawing/2014/main" id="{3935BFA7-94F3-4440-41E7-78432D0063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94" r="9783" b="28640"/>
          <a:stretch>
            <a:fillRect/>
          </a:stretch>
        </p:blipFill>
        <p:spPr bwMode="auto">
          <a:xfrm>
            <a:off x="941661" y="3020289"/>
            <a:ext cx="2410257" cy="231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5">
            <a:extLst>
              <a:ext uri="{FF2B5EF4-FFF2-40B4-BE49-F238E27FC236}">
                <a16:creationId xmlns:a16="http://schemas.microsoft.com/office/drawing/2014/main" id="{6A753756-4F26-4ED4-DB38-B91AC3D85771}"/>
              </a:ext>
            </a:extLst>
          </p:cNvPr>
          <p:cNvSpPr>
            <a:spLocks noChangeShapeType="1"/>
          </p:cNvSpPr>
          <p:nvPr/>
        </p:nvSpPr>
        <p:spPr bwMode="auto">
          <a:xfrm flipH="1" flipV="1">
            <a:off x="2144664" y="2590264"/>
            <a:ext cx="16704" cy="165300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0" name="Text Box 6">
                <a:extLst>
                  <a:ext uri="{FF2B5EF4-FFF2-40B4-BE49-F238E27FC236}">
                    <a16:creationId xmlns:a16="http://schemas.microsoft.com/office/drawing/2014/main" id="{43423CFC-0366-BFC0-CD4D-6DA208A2B181}"/>
                  </a:ext>
                </a:extLst>
              </p:cNvPr>
              <p:cNvSpPr txBox="1">
                <a:spLocks noChangeArrowheads="1"/>
              </p:cNvSpPr>
              <p:nvPr/>
            </p:nvSpPr>
            <p:spPr bwMode="auto">
              <a:xfrm>
                <a:off x="1790723" y="2770313"/>
                <a:ext cx="41816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a:latin typeface="Cambria Math" panose="02040503050406030204" pitchFamily="18" charset="0"/>
                            </a:rPr>
                          </m:ctrlPr>
                        </m:accPr>
                        <m:e>
                          <m:r>
                            <a:rPr lang="zh-TW" altLang="en-US" sz="1400" i="1">
                              <a:latin typeface="Cambria Math"/>
                            </a:rPr>
                            <m:t>𝜔</m:t>
                          </m:r>
                        </m:e>
                      </m:acc>
                    </m:oMath>
                  </m:oMathPara>
                </a14:m>
                <a:endParaRPr lang="en-US" altLang="zh-TW" sz="1400" dirty="0"/>
              </a:p>
            </p:txBody>
          </p:sp>
        </mc:Choice>
        <mc:Fallback xmlns="">
          <p:sp>
            <p:nvSpPr>
              <p:cNvPr id="10" name="Text Box 6">
                <a:extLst>
                  <a:ext uri="{FF2B5EF4-FFF2-40B4-BE49-F238E27FC236}">
                    <a16:creationId xmlns:a16="http://schemas.microsoft.com/office/drawing/2014/main" id="{43423CFC-0366-BFC0-CD4D-6DA208A2B181}"/>
                  </a:ext>
                </a:extLst>
              </p:cNvPr>
              <p:cNvSpPr txBox="1">
                <a:spLocks noRot="1" noChangeAspect="1" noMove="1" noResize="1" noEditPoints="1" noAdjustHandles="1" noChangeArrowheads="1" noChangeShapeType="1" noTextEdit="1"/>
              </p:cNvSpPr>
              <p:nvPr/>
            </p:nvSpPr>
            <p:spPr bwMode="auto">
              <a:xfrm>
                <a:off x="1790723" y="2770313"/>
                <a:ext cx="418169" cy="307777"/>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6">
                <a:extLst>
                  <a:ext uri="{FF2B5EF4-FFF2-40B4-BE49-F238E27FC236}">
                    <a16:creationId xmlns:a16="http://schemas.microsoft.com/office/drawing/2014/main" id="{AE31D24A-F8AB-9CA9-BA46-F947889F0427}"/>
                  </a:ext>
                </a:extLst>
              </p:cNvPr>
              <p:cNvSpPr txBox="1">
                <a:spLocks noChangeArrowheads="1"/>
              </p:cNvSpPr>
              <p:nvPr/>
            </p:nvSpPr>
            <p:spPr bwMode="auto">
              <a:xfrm>
                <a:off x="2089251" y="2544692"/>
                <a:ext cx="418169" cy="333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dirty="0" smtClean="0">
                              <a:latin typeface="Cambria Math" panose="02040503050406030204" pitchFamily="18" charset="0"/>
                            </a:rPr>
                          </m:ctrlPr>
                        </m:accPr>
                        <m:e>
                          <m:r>
                            <a:rPr lang="en-US" altLang="zh-TW" sz="1400" i="1" dirty="0">
                              <a:latin typeface="Cambria Math"/>
                            </a:rPr>
                            <m:t>𝐿</m:t>
                          </m:r>
                        </m:e>
                      </m:acc>
                    </m:oMath>
                  </m:oMathPara>
                </a14:m>
                <a:endParaRPr lang="en-US" altLang="zh-TW" sz="1400" dirty="0"/>
              </a:p>
            </p:txBody>
          </p:sp>
        </mc:Choice>
        <mc:Fallback xmlns="">
          <p:sp>
            <p:nvSpPr>
              <p:cNvPr id="11" name="Text Box 6">
                <a:extLst>
                  <a:ext uri="{FF2B5EF4-FFF2-40B4-BE49-F238E27FC236}">
                    <a16:creationId xmlns:a16="http://schemas.microsoft.com/office/drawing/2014/main" id="{AE31D24A-F8AB-9CA9-BA46-F947889F0427}"/>
                  </a:ext>
                </a:extLst>
              </p:cNvPr>
              <p:cNvSpPr txBox="1">
                <a:spLocks noRot="1" noChangeAspect="1" noMove="1" noResize="1" noEditPoints="1" noAdjustHandles="1" noChangeArrowheads="1" noChangeShapeType="1" noTextEdit="1"/>
              </p:cNvSpPr>
              <p:nvPr/>
            </p:nvSpPr>
            <p:spPr bwMode="auto">
              <a:xfrm>
                <a:off x="2089251" y="2544692"/>
                <a:ext cx="418169" cy="333938"/>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Line 5">
            <a:extLst>
              <a:ext uri="{FF2B5EF4-FFF2-40B4-BE49-F238E27FC236}">
                <a16:creationId xmlns:a16="http://schemas.microsoft.com/office/drawing/2014/main" id="{75B64250-A599-848A-E6F6-ACF3FBC0CDF4}"/>
              </a:ext>
            </a:extLst>
          </p:cNvPr>
          <p:cNvSpPr>
            <a:spLocks noChangeShapeType="1"/>
          </p:cNvSpPr>
          <p:nvPr/>
        </p:nvSpPr>
        <p:spPr bwMode="auto">
          <a:xfrm flipH="1" flipV="1">
            <a:off x="2030318" y="3328066"/>
            <a:ext cx="8244" cy="936045"/>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3" name="Line 5">
            <a:extLst>
              <a:ext uri="{FF2B5EF4-FFF2-40B4-BE49-F238E27FC236}">
                <a16:creationId xmlns:a16="http://schemas.microsoft.com/office/drawing/2014/main" id="{A7175833-7997-7B80-0241-3E55B8FEFDE3}"/>
              </a:ext>
            </a:extLst>
          </p:cNvPr>
          <p:cNvSpPr>
            <a:spLocks noChangeShapeType="1"/>
          </p:cNvSpPr>
          <p:nvPr/>
        </p:nvSpPr>
        <p:spPr bwMode="auto">
          <a:xfrm flipH="1">
            <a:off x="1295288" y="4244510"/>
            <a:ext cx="811191" cy="883802"/>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 name="Line 5">
            <a:extLst>
              <a:ext uri="{FF2B5EF4-FFF2-40B4-BE49-F238E27FC236}">
                <a16:creationId xmlns:a16="http://schemas.microsoft.com/office/drawing/2014/main" id="{EA684BB5-4C1F-CB0E-EC5C-5748B3400B09}"/>
              </a:ext>
            </a:extLst>
          </p:cNvPr>
          <p:cNvSpPr>
            <a:spLocks noChangeShapeType="1"/>
          </p:cNvSpPr>
          <p:nvPr/>
        </p:nvSpPr>
        <p:spPr bwMode="auto">
          <a:xfrm>
            <a:off x="2089251" y="4264111"/>
            <a:ext cx="718461" cy="480740"/>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5" name="Text Box 6">
                <a:extLst>
                  <a:ext uri="{FF2B5EF4-FFF2-40B4-BE49-F238E27FC236}">
                    <a16:creationId xmlns:a16="http://schemas.microsoft.com/office/drawing/2014/main" id="{F6233FF4-A451-8FE6-1BA7-68A5C5FD0766}"/>
                  </a:ext>
                </a:extLst>
              </p:cNvPr>
              <p:cNvSpPr txBox="1">
                <a:spLocks noChangeArrowheads="1"/>
              </p:cNvSpPr>
              <p:nvPr/>
            </p:nvSpPr>
            <p:spPr bwMode="auto">
              <a:xfrm>
                <a:off x="1217215" y="5081196"/>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𝑦</m:t>
                      </m:r>
                      <m:r>
                        <a:rPr lang="en-US" altLang="zh-TW" sz="1400" b="0" i="1" smtClean="0">
                          <a:latin typeface="Cambria Math"/>
                        </a:rPr>
                        <m:t>′</m:t>
                      </m:r>
                    </m:oMath>
                  </m:oMathPara>
                </a14:m>
                <a:endParaRPr lang="en-US" altLang="zh-TW" sz="1400" dirty="0"/>
              </a:p>
            </p:txBody>
          </p:sp>
        </mc:Choice>
        <mc:Fallback xmlns="">
          <p:sp>
            <p:nvSpPr>
              <p:cNvPr id="15" name="Text Box 6">
                <a:extLst>
                  <a:ext uri="{FF2B5EF4-FFF2-40B4-BE49-F238E27FC236}">
                    <a16:creationId xmlns:a16="http://schemas.microsoft.com/office/drawing/2014/main" id="{F6233FF4-A451-8FE6-1BA7-68A5C5FD0766}"/>
                  </a:ext>
                </a:extLst>
              </p:cNvPr>
              <p:cNvSpPr txBox="1">
                <a:spLocks noRot="1" noChangeAspect="1" noMove="1" noResize="1" noEditPoints="1" noAdjustHandles="1" noChangeArrowheads="1" noChangeShapeType="1" noTextEdit="1"/>
              </p:cNvSpPr>
              <p:nvPr/>
            </p:nvSpPr>
            <p:spPr bwMode="auto">
              <a:xfrm>
                <a:off x="1217215" y="5081196"/>
                <a:ext cx="340339" cy="307777"/>
              </a:xfrm>
              <a:prstGeom prst="rect">
                <a:avLst/>
              </a:prstGeom>
              <a:blipFill>
                <a:blip r:embed="rId10"/>
                <a:stretch>
                  <a:fillRect b="-16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6">
                <a:extLst>
                  <a:ext uri="{FF2B5EF4-FFF2-40B4-BE49-F238E27FC236}">
                    <a16:creationId xmlns:a16="http://schemas.microsoft.com/office/drawing/2014/main" id="{254805E4-72F4-EA41-9ADC-F03FECE0D57F}"/>
                  </a:ext>
                </a:extLst>
              </p:cNvPr>
              <p:cNvSpPr txBox="1">
                <a:spLocks noChangeArrowheads="1"/>
              </p:cNvSpPr>
              <p:nvPr/>
            </p:nvSpPr>
            <p:spPr bwMode="auto">
              <a:xfrm>
                <a:off x="2410434" y="4604619"/>
                <a:ext cx="20578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𝑧</m:t>
                      </m:r>
                      <m:r>
                        <a:rPr lang="en-US" altLang="zh-TW" sz="1400" b="0" i="1" smtClean="0">
                          <a:latin typeface="Cambria Math"/>
                        </a:rPr>
                        <m:t>′</m:t>
                      </m:r>
                    </m:oMath>
                  </m:oMathPara>
                </a14:m>
                <a:endParaRPr lang="en-US" altLang="zh-TW" sz="1400" dirty="0"/>
              </a:p>
            </p:txBody>
          </p:sp>
        </mc:Choice>
        <mc:Fallback xmlns="">
          <p:sp>
            <p:nvSpPr>
              <p:cNvPr id="16" name="Text Box 6">
                <a:extLst>
                  <a:ext uri="{FF2B5EF4-FFF2-40B4-BE49-F238E27FC236}">
                    <a16:creationId xmlns:a16="http://schemas.microsoft.com/office/drawing/2014/main" id="{254805E4-72F4-EA41-9ADC-F03FECE0D57F}"/>
                  </a:ext>
                </a:extLst>
              </p:cNvPr>
              <p:cNvSpPr txBox="1">
                <a:spLocks noRot="1" noChangeAspect="1" noMove="1" noResize="1" noEditPoints="1" noAdjustHandles="1" noChangeArrowheads="1" noChangeShapeType="1" noTextEdit="1"/>
              </p:cNvSpPr>
              <p:nvPr/>
            </p:nvSpPr>
            <p:spPr bwMode="auto">
              <a:xfrm>
                <a:off x="2410434" y="4604619"/>
                <a:ext cx="205788" cy="307777"/>
              </a:xfrm>
              <a:prstGeom prst="rect">
                <a:avLst/>
              </a:prstGeom>
              <a:blipFill>
                <a:blip r:embed="rId11"/>
                <a:stretch>
                  <a:fillRect r="-470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6">
                <a:extLst>
                  <a:ext uri="{FF2B5EF4-FFF2-40B4-BE49-F238E27FC236}">
                    <a16:creationId xmlns:a16="http://schemas.microsoft.com/office/drawing/2014/main" id="{7D639A6F-2F70-1E5E-819E-38DE58BB0D0A}"/>
                  </a:ext>
                </a:extLst>
              </p:cNvPr>
              <p:cNvSpPr txBox="1">
                <a:spLocks noChangeArrowheads="1"/>
              </p:cNvSpPr>
              <p:nvPr/>
            </p:nvSpPr>
            <p:spPr bwMode="auto">
              <a:xfrm>
                <a:off x="1670516" y="3517212"/>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panose="02040503050406030204" pitchFamily="18" charset="0"/>
                        </a:rPr>
                        <m:t>𝑥</m:t>
                      </m:r>
                      <m:r>
                        <a:rPr lang="en-US" altLang="zh-TW" sz="1400" b="0" i="1" smtClean="0">
                          <a:latin typeface="Cambria Math"/>
                        </a:rPr>
                        <m:t>′</m:t>
                      </m:r>
                    </m:oMath>
                  </m:oMathPara>
                </a14:m>
                <a:endParaRPr lang="en-US" altLang="zh-TW" sz="1400" dirty="0"/>
              </a:p>
            </p:txBody>
          </p:sp>
        </mc:Choice>
        <mc:Fallback xmlns="">
          <p:sp>
            <p:nvSpPr>
              <p:cNvPr id="17" name="Text Box 6">
                <a:extLst>
                  <a:ext uri="{FF2B5EF4-FFF2-40B4-BE49-F238E27FC236}">
                    <a16:creationId xmlns:a16="http://schemas.microsoft.com/office/drawing/2014/main" id="{7D639A6F-2F70-1E5E-819E-38DE58BB0D0A}"/>
                  </a:ext>
                </a:extLst>
              </p:cNvPr>
              <p:cNvSpPr txBox="1">
                <a:spLocks noRot="1" noChangeAspect="1" noMove="1" noResize="1" noEditPoints="1" noAdjustHandles="1" noChangeArrowheads="1" noChangeShapeType="1" noTextEdit="1"/>
              </p:cNvSpPr>
              <p:nvPr/>
            </p:nvSpPr>
            <p:spPr bwMode="auto">
              <a:xfrm>
                <a:off x="1670516" y="3517212"/>
                <a:ext cx="340339" cy="307777"/>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54149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56D02BA-A646-C247-8B7B-676F2ACF264C}"/>
                  </a:ext>
                </a:extLst>
              </p:cNvPr>
              <p:cNvSpPr txBox="1"/>
              <p:nvPr/>
            </p:nvSpPr>
            <p:spPr>
              <a:xfrm>
                <a:off x="1821571" y="2236911"/>
                <a:ext cx="4934979" cy="76456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acc>
                            <m:accPr>
                              <m:chr m:val="⃗"/>
                              <m:ctrlPr>
                                <a:rPr lang="zh-CN" altLang="en-US" i="1">
                                  <a:latin typeface="Cambria Math" panose="02040503050406030204" pitchFamily="18" charset="0"/>
                                </a:rPr>
                              </m:ctrlPr>
                            </m:accPr>
                            <m:e>
                              <m:r>
                                <a:rPr lang="en-US" altLang="zh-TW" i="1">
                                  <a:latin typeface="Cambria Math"/>
                                </a:rPr>
                                <m:t>𝐿</m:t>
                              </m:r>
                            </m:e>
                          </m:acc>
                        </m:e>
                        <m:sub>
                          <m:r>
                            <m:rPr>
                              <m:sty m:val="p"/>
                            </m:rPr>
                            <a:rPr lang="en-US" altLang="zh-TW" b="0" i="0" smtClean="0">
                              <a:latin typeface="Cambria Math" panose="02040503050406030204" pitchFamily="18" charset="0"/>
                            </a:rPr>
                            <m:t>total</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b="0" i="1" smtClean="0">
                                  <a:latin typeface="Cambria Math" panose="02040503050406030204" pitchFamily="18" charset="0"/>
                                </a:rPr>
                              </m:ctrlPr>
                            </m:sSubPr>
                            <m:e>
                              <m:acc>
                                <m:accPr>
                                  <m:chr m:val="⃗"/>
                                  <m:ctrlPr>
                                    <a:rPr lang="en-US" altLang="zh-TW" b="0" i="1" smtClean="0">
                                      <a:latin typeface="Cambria Math" panose="02040503050406030204" pitchFamily="18" charset="0"/>
                                    </a:rPr>
                                  </m:ctrlPr>
                                </m:accPr>
                                <m:e>
                                  <m:r>
                                    <a:rPr lang="en-US" altLang="zh-TW" b="0" i="1" smtClean="0">
                                      <a:latin typeface="Cambria Math"/>
                                    </a:rPr>
                                    <m:t>𝐿</m:t>
                                  </m:r>
                                </m:e>
                              </m:acc>
                            </m:e>
                            <m:sub>
                              <m:r>
                                <a:rPr lang="en-US" altLang="zh-TW" b="0" i="1" smtClean="0">
                                  <a:latin typeface="Cambria Math"/>
                                </a:rPr>
                                <m:t>𝑖</m:t>
                              </m:r>
                            </m:sub>
                          </m:sSub>
                        </m:e>
                      </m:nary>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i="1">
                                      <a:latin typeface="Cambria Math"/>
                                      <a:ea typeface="Cambria Math"/>
                                    </a:rPr>
                                    <m:t>𝑝</m:t>
                                  </m:r>
                                </m:e>
                              </m:acc>
                            </m:e>
                            <m:sub>
                              <m:r>
                                <a:rPr lang="en-US" altLang="zh-TW" b="0" i="1" smtClean="0">
                                  <a:latin typeface="Cambria Math"/>
                                  <a:ea typeface="Cambria Math"/>
                                </a:rPr>
                                <m:t>𝑖</m:t>
                              </m:r>
                            </m:sub>
                          </m:sSub>
                        </m:e>
                      </m:nary>
                      <m:r>
                        <a:rPr lang="en-US" altLang="zh-TW" b="0" i="1" smtClean="0">
                          <a:latin typeface="Cambria Math" panose="02040503050406030204" pitchFamily="18" charset="0"/>
                          <a:ea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𝑖</m:t>
                                  </m:r>
                                </m:sub>
                              </m:sSub>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r>
                            <a:rPr lang="en-US" altLang="zh-TW" i="1">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𝜔</m:t>
                                  </m:r>
                                </m:e>
                              </m:acc>
                              <m:r>
                                <a:rPr lang="en-US" altLang="zh-TW"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b="0" i="1" smtClean="0">
                                          <a:latin typeface="Cambria Math" panose="02040503050406030204" pitchFamily="18" charset="0"/>
                                          <a:ea typeface="Cambria Math"/>
                                        </a:rPr>
                                        <m:t>𝑟</m:t>
                                      </m:r>
                                    </m:e>
                                  </m:acc>
                                </m:e>
                                <m:sub>
                                  <m:r>
                                    <a:rPr lang="en-US" altLang="zh-TW" i="1">
                                      <a:latin typeface="Cambria Math"/>
                                      <a:ea typeface="Cambria Math"/>
                                    </a:rPr>
                                    <m:t>𝑖</m:t>
                                  </m:r>
                                </m:sub>
                              </m:sSub>
                            </m:e>
                          </m:d>
                        </m:e>
                      </m:nary>
                    </m:oMath>
                  </m:oMathPara>
                </a14:m>
                <a:endParaRPr lang="zh-CN" altLang="en-US" dirty="0"/>
              </a:p>
            </p:txBody>
          </p:sp>
        </mc:Choice>
        <mc:Fallback xmlns="">
          <p:sp>
            <p:nvSpPr>
              <p:cNvPr id="2" name="文字方塊 1">
                <a:extLst>
                  <a:ext uri="{FF2B5EF4-FFF2-40B4-BE49-F238E27FC236}">
                    <a16:creationId xmlns:a16="http://schemas.microsoft.com/office/drawing/2014/main" id="{156D02BA-A646-C247-8B7B-676F2ACF264C}"/>
                  </a:ext>
                </a:extLst>
              </p:cNvPr>
              <p:cNvSpPr txBox="1">
                <a:spLocks noRot="1" noChangeAspect="1" noMove="1" noResize="1" noEditPoints="1" noAdjustHandles="1" noChangeArrowheads="1" noChangeShapeType="1" noTextEdit="1"/>
              </p:cNvSpPr>
              <p:nvPr/>
            </p:nvSpPr>
            <p:spPr>
              <a:xfrm>
                <a:off x="1821571" y="2236911"/>
                <a:ext cx="4934979" cy="764568"/>
              </a:xfrm>
              <a:prstGeom prst="rect">
                <a:avLst/>
              </a:prstGeom>
              <a:blipFill>
                <a:blip r:embed="rId2"/>
                <a:stretch>
                  <a:fillRect t="-121311" b="-16885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AC40D8A8-8987-AC4E-81E3-1E1F14B471F7}"/>
                  </a:ext>
                </a:extLst>
              </p:cNvPr>
              <p:cNvSpPr txBox="1"/>
              <p:nvPr/>
            </p:nvSpPr>
            <p:spPr>
              <a:xfrm>
                <a:off x="1797410" y="4170112"/>
                <a:ext cx="3308503" cy="76456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d>
                            <m:dPr>
                              <m:begChr m:val="["/>
                              <m:endChr m:val="]"/>
                              <m:ctrlPr>
                                <a:rPr lang="en-US" altLang="zh-TW" i="1" smtClean="0">
                                  <a:latin typeface="Cambria Math" panose="02040503050406030204" pitchFamily="18" charset="0"/>
                                </a:rPr>
                              </m:ctrlPr>
                            </m:dPr>
                            <m:e>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𝑖</m:t>
                                      </m:r>
                                    </m:sub>
                                  </m:sSub>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𝑟</m:t>
                                      </m:r>
                                    </m:e>
                                    <m:sub>
                                      <m:r>
                                        <a:rPr lang="en-US" altLang="zh-TW" b="0" i="1" smtClean="0">
                                          <a:latin typeface="Cambria Math" panose="02040503050406030204" pitchFamily="18" charset="0"/>
                                        </a:rPr>
                                        <m:t>𝑖</m:t>
                                      </m:r>
                                    </m:sub>
                                    <m:sup>
                                      <m:r>
                                        <a:rPr lang="en-US" altLang="zh-TW" b="0" i="1" smtClean="0">
                                          <a:latin typeface="Cambria Math" panose="02040503050406030204" pitchFamily="18" charset="0"/>
                                        </a:rPr>
                                        <m:t>2</m:t>
                                      </m:r>
                                    </m:sup>
                                  </m:sSubSup>
                                </m:e>
                              </m:d>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𝜔</m:t>
                                  </m:r>
                                </m:e>
                              </m:acc>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sSub>
                                <m:sSubPr>
                                  <m:ctrlPr>
                                    <a:rPr lang="en-US" altLang="zh-TW" i="1">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i="1">
                                          <a:latin typeface="Cambria Math" panose="02040503050406030204" pitchFamily="18" charset="0"/>
                                          <a:ea typeface="Cambria Math"/>
                                        </a:rPr>
                                        <m:t>𝑟</m:t>
                                      </m:r>
                                    </m:e>
                                  </m:acc>
                                </m:e>
                                <m:sub>
                                  <m:r>
                                    <a:rPr lang="en-US" altLang="zh-TW" i="1">
                                      <a:latin typeface="Cambria Math"/>
                                      <a:ea typeface="Cambria Math"/>
                                    </a:rPr>
                                    <m:t>𝑖</m:t>
                                  </m:r>
                                </m:sub>
                              </m:sSub>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i="1">
                                              <a:latin typeface="Cambria Math" panose="02040503050406030204" pitchFamily="18" charset="0"/>
                                              <a:ea typeface="Cambria Math"/>
                                            </a:rPr>
                                            <m:t>𝑟</m:t>
                                          </m:r>
                                        </m:e>
                                      </m:acc>
                                    </m:e>
                                    <m:sub>
                                      <m:r>
                                        <a:rPr lang="en-US" altLang="zh-TW" i="1">
                                          <a:latin typeface="Cambria Math"/>
                                          <a:ea typeface="Cambria Math"/>
                                        </a:rPr>
                                        <m:t>𝑖</m:t>
                                      </m:r>
                                    </m:sub>
                                  </m:sSub>
                                  <m:r>
                                    <a:rPr lang="en-US" altLang="zh-TW"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𝜔</m:t>
                                      </m:r>
                                    </m:e>
                                  </m:acc>
                                </m:e>
                              </m:d>
                            </m:e>
                          </m:d>
                        </m:e>
                      </m:nary>
                    </m:oMath>
                  </m:oMathPara>
                </a14:m>
                <a:endParaRPr lang="zh-CN" altLang="en-US" dirty="0"/>
              </a:p>
            </p:txBody>
          </p:sp>
        </mc:Choice>
        <mc:Fallback xmlns="">
          <p:sp>
            <p:nvSpPr>
              <p:cNvPr id="3" name="文字方塊 2">
                <a:extLst>
                  <a:ext uri="{FF2B5EF4-FFF2-40B4-BE49-F238E27FC236}">
                    <a16:creationId xmlns:a16="http://schemas.microsoft.com/office/drawing/2014/main" id="{AC40D8A8-8987-AC4E-81E3-1E1F14B471F7}"/>
                  </a:ext>
                </a:extLst>
              </p:cNvPr>
              <p:cNvSpPr txBox="1">
                <a:spLocks noRot="1" noChangeAspect="1" noMove="1" noResize="1" noEditPoints="1" noAdjustHandles="1" noChangeArrowheads="1" noChangeShapeType="1" noTextEdit="1"/>
              </p:cNvSpPr>
              <p:nvPr/>
            </p:nvSpPr>
            <p:spPr>
              <a:xfrm>
                <a:off x="1797410" y="4170112"/>
                <a:ext cx="3308503" cy="764568"/>
              </a:xfrm>
              <a:prstGeom prst="rect">
                <a:avLst/>
              </a:prstGeom>
              <a:blipFill>
                <a:blip r:embed="rId3"/>
                <a:stretch>
                  <a:fillRect l="-13359" t="-122951" b="-170492"/>
                </a:stretch>
              </a:blipFill>
            </p:spPr>
            <p:txBody>
              <a:bodyPr/>
              <a:lstStyle/>
              <a:p>
                <a:r>
                  <a:rPr lang="en-US">
                    <a:noFill/>
                  </a:rPr>
                  <a:t> </a:t>
                </a:r>
              </a:p>
            </p:txBody>
          </p:sp>
        </mc:Fallback>
      </mc:AlternateContent>
      <p:pic>
        <p:nvPicPr>
          <p:cNvPr id="13" name="Picture 3">
            <a:extLst>
              <a:ext uri="{FF2B5EF4-FFF2-40B4-BE49-F238E27FC236}">
                <a16:creationId xmlns:a16="http://schemas.microsoft.com/office/drawing/2014/main" id="{B6E38EBF-31B9-F345-ADAA-A1A3E3B06D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630" t="37579" r="35201" b="57985"/>
          <a:stretch/>
        </p:blipFill>
        <p:spPr bwMode="auto">
          <a:xfrm>
            <a:off x="1797410" y="3363550"/>
            <a:ext cx="3097825" cy="44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字方塊 13">
            <a:extLst>
              <a:ext uri="{FF2B5EF4-FFF2-40B4-BE49-F238E27FC236}">
                <a16:creationId xmlns:a16="http://schemas.microsoft.com/office/drawing/2014/main" id="{DD9AC1AC-2F09-1C43-B897-434F67F1EF5D}"/>
              </a:ext>
            </a:extLst>
          </p:cNvPr>
          <p:cNvSpPr txBox="1"/>
          <p:nvPr/>
        </p:nvSpPr>
        <p:spPr>
          <a:xfrm>
            <a:off x="1739590" y="1283263"/>
            <a:ext cx="4591608" cy="369332"/>
          </a:xfrm>
          <a:prstGeom prst="rect">
            <a:avLst/>
          </a:prstGeom>
          <a:noFill/>
        </p:spPr>
        <p:txBody>
          <a:bodyPr wrap="square" rtlCol="0">
            <a:spAutoFit/>
          </a:bodyPr>
          <a:lstStyle/>
          <a:p>
            <a:r>
              <a:rPr kumimoji="1" lang="zh-TW" altLang="en-US" dirty="0"/>
              <a:t>現在正式以角速度來計算剛體的角動量！</a:t>
            </a: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E365AAC2-A6F9-4E44-95BA-3CA80093D361}"/>
                  </a:ext>
                </a:extLst>
              </p:cNvPr>
              <p:cNvSpPr/>
              <p:nvPr/>
            </p:nvSpPr>
            <p:spPr>
              <a:xfrm>
                <a:off x="7164288" y="2434529"/>
                <a:ext cx="1235466"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i="1" dirty="0">
                              <a:latin typeface="Cambria Math"/>
                            </a:rPr>
                            <m:t>𝑣</m:t>
                          </m:r>
                        </m:e>
                      </m:acc>
                      <m:r>
                        <a:rPr lang="en-US" altLang="zh-TW" i="1">
                          <a:latin typeface="Cambria Math"/>
                        </a:rPr>
                        <m:t>=</m:t>
                      </m:r>
                      <m:acc>
                        <m:accPr>
                          <m:chr m:val="⃗"/>
                          <m:ctrlPr>
                            <a:rPr lang="en-US" altLang="zh-TW" i="1">
                              <a:latin typeface="Cambria Math" panose="02040503050406030204" pitchFamily="18" charset="0"/>
                            </a:rPr>
                          </m:ctrlPr>
                        </m:accPr>
                        <m:e>
                          <m:r>
                            <a:rPr lang="zh-TW" altLang="en-US" i="1">
                              <a:latin typeface="Cambria Math"/>
                            </a:rPr>
                            <m:t>𝜔</m:t>
                          </m:r>
                        </m:e>
                      </m:acc>
                      <m:r>
                        <a:rPr lang="en-US" altLang="zh-TW" i="1" dirty="0">
                          <a:latin typeface="Cambria Math"/>
                          <a:ea typeface="Cambria Math"/>
                        </a:rPr>
                        <m:t>×</m:t>
                      </m:r>
                      <m:acc>
                        <m:accPr>
                          <m:chr m:val="⃗"/>
                          <m:ctrlPr>
                            <a:rPr lang="en-US" altLang="zh-TW" i="1" dirty="0">
                              <a:latin typeface="Cambria Math" panose="02040503050406030204" pitchFamily="18" charset="0"/>
                              <a:ea typeface="Cambria Math"/>
                            </a:rPr>
                          </m:ctrlPr>
                        </m:accPr>
                        <m:e>
                          <m:r>
                            <a:rPr lang="en-US" altLang="zh-TW" i="1" dirty="0">
                              <a:latin typeface="Cambria Math"/>
                              <a:ea typeface="Cambria Math"/>
                            </a:rPr>
                            <m:t>𝑟</m:t>
                          </m:r>
                        </m:e>
                      </m:acc>
                    </m:oMath>
                  </m:oMathPara>
                </a14:m>
                <a:endParaRPr lang="zh-TW" altLang="en-US" dirty="0"/>
              </a:p>
            </p:txBody>
          </p:sp>
        </mc:Choice>
        <mc:Fallback xmlns="">
          <p:sp>
            <p:nvSpPr>
              <p:cNvPr id="15" name="矩形 14">
                <a:extLst>
                  <a:ext uri="{FF2B5EF4-FFF2-40B4-BE49-F238E27FC236}">
                    <a16:creationId xmlns:a16="http://schemas.microsoft.com/office/drawing/2014/main" id="{E365AAC2-A6F9-4E44-95BA-3CA80093D361}"/>
                  </a:ext>
                </a:extLst>
              </p:cNvPr>
              <p:cNvSpPr>
                <a:spLocks noRot="1" noChangeAspect="1" noMove="1" noResize="1" noEditPoints="1" noAdjustHandles="1" noChangeArrowheads="1" noChangeShapeType="1" noTextEdit="1"/>
              </p:cNvSpPr>
              <p:nvPr/>
            </p:nvSpPr>
            <p:spPr>
              <a:xfrm>
                <a:off x="7164288" y="2434529"/>
                <a:ext cx="1235466" cy="369332"/>
              </a:xfrm>
              <a:prstGeom prst="rect">
                <a:avLst/>
              </a:prstGeom>
              <a:blipFill>
                <a:blip r:embed="rId5"/>
                <a:stretch>
                  <a:fillRect t="-10345"/>
                </a:stretch>
              </a:blipFill>
            </p:spPr>
            <p:txBody>
              <a:bodyPr/>
              <a:lstStyle/>
              <a:p>
                <a:r>
                  <a:rPr lang="zh-TW" altLang="en-US">
                    <a:noFill/>
                  </a:rPr>
                  <a:t> </a:t>
                </a:r>
              </a:p>
            </p:txBody>
          </p:sp>
        </mc:Fallback>
      </mc:AlternateContent>
      <p:sp>
        <p:nvSpPr>
          <p:cNvPr id="4" name="TextBox 3">
            <a:extLst>
              <a:ext uri="{FF2B5EF4-FFF2-40B4-BE49-F238E27FC236}">
                <a16:creationId xmlns:a16="http://schemas.microsoft.com/office/drawing/2014/main" id="{3ACF86E7-6AC0-422B-6A2E-85D0CA7DB315}"/>
              </a:ext>
            </a:extLst>
          </p:cNvPr>
          <p:cNvSpPr txBox="1"/>
          <p:nvPr/>
        </p:nvSpPr>
        <p:spPr>
          <a:xfrm>
            <a:off x="1739590" y="1699640"/>
            <a:ext cx="4492780" cy="369332"/>
          </a:xfrm>
          <a:prstGeom prst="rect">
            <a:avLst/>
          </a:prstGeom>
          <a:noFill/>
        </p:spPr>
        <p:txBody>
          <a:bodyPr wrap="square" rtlCol="0">
            <a:spAutoFit/>
          </a:bodyPr>
          <a:lstStyle/>
          <a:p>
            <a:r>
              <a:rPr lang="en-US" dirty="0" err="1"/>
              <a:t>將剛體中所有粒子的角動量加總</a:t>
            </a:r>
            <a:r>
              <a:rPr lang="en-US" dirty="0"/>
              <a:t>：</a:t>
            </a:r>
          </a:p>
        </p:txBody>
      </p:sp>
    </p:spTree>
    <p:extLst>
      <p:ext uri="{BB962C8B-B14F-4D97-AF65-F5344CB8AC3E}">
        <p14:creationId xmlns:p14="http://schemas.microsoft.com/office/powerpoint/2010/main" val="202664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AC40D8A8-8987-AC4E-81E3-1E1F14B471F7}"/>
                  </a:ext>
                </a:extLst>
              </p:cNvPr>
              <p:cNvSpPr txBox="1"/>
              <p:nvPr/>
            </p:nvSpPr>
            <p:spPr>
              <a:xfrm>
                <a:off x="684951" y="490710"/>
                <a:ext cx="3672408" cy="76456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r>
                        <a:rPr lang="en-US" altLang="zh-TW" i="1">
                          <a:latin typeface="Cambria Math" panose="02040503050406030204" pitchFamily="18" charset="0"/>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d>
                            <m:dPr>
                              <m:begChr m:val="["/>
                              <m:endChr m:val="]"/>
                              <m:ctrlPr>
                                <a:rPr lang="en-US" altLang="zh-TW" i="1" smtClean="0">
                                  <a:latin typeface="Cambria Math" panose="02040503050406030204" pitchFamily="18" charset="0"/>
                                </a:rPr>
                              </m:ctrlPr>
                            </m:dPr>
                            <m:e>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𝑚</m:t>
                                      </m:r>
                                    </m:e>
                                    <m:sub>
                                      <m:r>
                                        <a:rPr lang="en-US" altLang="zh-TW" b="0" i="1" smtClean="0">
                                          <a:latin typeface="Cambria Math" panose="02040503050406030204" pitchFamily="18" charset="0"/>
                                        </a:rPr>
                                        <m:t>𝑖</m:t>
                                      </m:r>
                                    </m:sub>
                                  </m:sSub>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𝑟</m:t>
                                      </m:r>
                                    </m:e>
                                    <m:sub>
                                      <m:r>
                                        <a:rPr lang="en-US" altLang="zh-TW" b="0" i="1" smtClean="0">
                                          <a:latin typeface="Cambria Math" panose="02040503050406030204" pitchFamily="18" charset="0"/>
                                        </a:rPr>
                                        <m:t>𝑖</m:t>
                                      </m:r>
                                    </m:sub>
                                    <m:sup>
                                      <m:r>
                                        <a:rPr lang="en-US" altLang="zh-TW" b="0" i="1" smtClean="0">
                                          <a:latin typeface="Cambria Math" panose="02040503050406030204" pitchFamily="18" charset="0"/>
                                        </a:rPr>
                                        <m:t>2</m:t>
                                      </m:r>
                                    </m:sup>
                                  </m:sSubSup>
                                </m:e>
                              </m:d>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𝜔</m:t>
                                  </m:r>
                                </m:e>
                              </m:acc>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sSub>
                                <m:sSubPr>
                                  <m:ctrlPr>
                                    <a:rPr lang="en-US" altLang="zh-TW" i="1">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i="1">
                                          <a:latin typeface="Cambria Math" panose="02040503050406030204" pitchFamily="18" charset="0"/>
                                          <a:ea typeface="Cambria Math"/>
                                        </a:rPr>
                                        <m:t>𝑟</m:t>
                                      </m:r>
                                    </m:e>
                                  </m:acc>
                                </m:e>
                                <m:sub>
                                  <m:r>
                                    <a:rPr lang="en-US" altLang="zh-TW" i="1">
                                      <a:latin typeface="Cambria Math"/>
                                      <a:ea typeface="Cambria Math"/>
                                    </a:rPr>
                                    <m:t>𝑖</m:t>
                                  </m:r>
                                </m:sub>
                              </m:sSub>
                              <m:d>
                                <m:dPr>
                                  <m:ctrlPr>
                                    <a:rPr lang="en-US" altLang="zh-TW" i="1" smtClean="0">
                                      <a:latin typeface="Cambria Math" panose="02040503050406030204" pitchFamily="18" charset="0"/>
                                    </a:rPr>
                                  </m:ctrlPr>
                                </m:dPr>
                                <m:e>
                                  <m:sSub>
                                    <m:sSubPr>
                                      <m:ctrlPr>
                                        <a:rPr lang="en-US" altLang="zh-TW" i="1">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i="1">
                                              <a:latin typeface="Cambria Math" panose="02040503050406030204" pitchFamily="18" charset="0"/>
                                              <a:ea typeface="Cambria Math"/>
                                            </a:rPr>
                                            <m:t>𝑟</m:t>
                                          </m:r>
                                        </m:e>
                                      </m:acc>
                                    </m:e>
                                    <m:sub>
                                      <m:r>
                                        <a:rPr lang="en-US" altLang="zh-TW" i="1">
                                          <a:latin typeface="Cambria Math"/>
                                          <a:ea typeface="Cambria Math"/>
                                        </a:rPr>
                                        <m:t>𝑖</m:t>
                                      </m:r>
                                    </m:sub>
                                  </m:sSub>
                                  <m:r>
                                    <a:rPr lang="en-US" altLang="zh-TW" i="1" smtClean="0">
                                      <a:latin typeface="Cambria Math" panose="02040503050406030204" pitchFamily="18" charset="0"/>
                                      <a:ea typeface="Cambria Math" panose="02040503050406030204" pitchFamily="18" charset="0"/>
                                    </a:rPr>
                                    <m:t>∙</m:t>
                                  </m:r>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𝜔</m:t>
                                      </m:r>
                                    </m:e>
                                  </m:acc>
                                </m:e>
                              </m:d>
                            </m:e>
                          </m:d>
                        </m:e>
                      </m:nary>
                    </m:oMath>
                  </m:oMathPara>
                </a14:m>
                <a:endParaRPr lang="zh-CN" altLang="en-US" dirty="0"/>
              </a:p>
            </p:txBody>
          </p:sp>
        </mc:Choice>
        <mc:Fallback xmlns="">
          <p:sp>
            <p:nvSpPr>
              <p:cNvPr id="3" name="文字方塊 2">
                <a:extLst>
                  <a:ext uri="{FF2B5EF4-FFF2-40B4-BE49-F238E27FC236}">
                    <a16:creationId xmlns:a16="http://schemas.microsoft.com/office/drawing/2014/main" id="{AC40D8A8-8987-AC4E-81E3-1E1F14B471F7}"/>
                  </a:ext>
                </a:extLst>
              </p:cNvPr>
              <p:cNvSpPr txBox="1">
                <a:spLocks noRot="1" noChangeAspect="1" noMove="1" noResize="1" noEditPoints="1" noAdjustHandles="1" noChangeArrowheads="1" noChangeShapeType="1" noTextEdit="1"/>
              </p:cNvSpPr>
              <p:nvPr/>
            </p:nvSpPr>
            <p:spPr>
              <a:xfrm>
                <a:off x="684951" y="490710"/>
                <a:ext cx="3672408" cy="764568"/>
              </a:xfrm>
              <a:prstGeom prst="rect">
                <a:avLst/>
              </a:prstGeom>
              <a:blipFill>
                <a:blip r:embed="rId2"/>
                <a:stretch>
                  <a:fillRect l="-4467" t="-121311" b="-1704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F3D2EB33-1E92-844B-BEB4-4A2449ECCA3C}"/>
                  </a:ext>
                </a:extLst>
              </p:cNvPr>
              <p:cNvSpPr txBox="1"/>
              <p:nvPr/>
            </p:nvSpPr>
            <p:spPr>
              <a:xfrm>
                <a:off x="5714929" y="1294765"/>
                <a:ext cx="2088232" cy="41101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𝜔</m:t>
                          </m:r>
                        </m:e>
                      </m:acc>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𝑥</m:t>
                              </m:r>
                            </m:sub>
                          </m:sSub>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𝑦</m:t>
                              </m:r>
                            </m:sub>
                          </m:sSub>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𝑧</m:t>
                              </m:r>
                            </m:sub>
                          </m:sSub>
                        </m:e>
                      </m:d>
                    </m:oMath>
                  </m:oMathPara>
                </a14:m>
                <a:endParaRPr lang="zh-CN" altLang="en-US" dirty="0"/>
              </a:p>
            </p:txBody>
          </p:sp>
        </mc:Choice>
        <mc:Fallback xmlns="">
          <p:sp>
            <p:nvSpPr>
              <p:cNvPr id="5" name="文字方塊 4">
                <a:extLst>
                  <a:ext uri="{FF2B5EF4-FFF2-40B4-BE49-F238E27FC236}">
                    <a16:creationId xmlns:a16="http://schemas.microsoft.com/office/drawing/2014/main" id="{F3D2EB33-1E92-844B-BEB4-4A2449ECCA3C}"/>
                  </a:ext>
                </a:extLst>
              </p:cNvPr>
              <p:cNvSpPr txBox="1">
                <a:spLocks noRot="1" noChangeAspect="1" noMove="1" noResize="1" noEditPoints="1" noAdjustHandles="1" noChangeArrowheads="1" noChangeShapeType="1" noTextEdit="1"/>
              </p:cNvSpPr>
              <p:nvPr/>
            </p:nvSpPr>
            <p:spPr>
              <a:xfrm>
                <a:off x="5714929" y="1294765"/>
                <a:ext cx="2088232" cy="411010"/>
              </a:xfrm>
              <a:prstGeom prst="rect">
                <a:avLst/>
              </a:prstGeom>
              <a:blipFill>
                <a:blip r:embed="rId3"/>
                <a:stretch>
                  <a:fillRect b="-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DB1A3274-6C39-1443-BD8C-BB95D8863A57}"/>
                  </a:ext>
                </a:extLst>
              </p:cNvPr>
              <p:cNvSpPr/>
              <p:nvPr/>
            </p:nvSpPr>
            <p:spPr>
              <a:xfrm>
                <a:off x="172278" y="2309959"/>
                <a:ext cx="8799443" cy="98405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𝐿</m:t>
                          </m:r>
                        </m:e>
                      </m:acc>
                      <m:r>
                        <a:rPr lang="en-US" altLang="zh-TW" b="0" i="1" smtClean="0">
                          <a:latin typeface="Cambria Math" panose="02040503050406030204" pitchFamily="18" charset="0"/>
                        </a:rPr>
                        <m:t>=</m:t>
                      </m:r>
                      <m:nary>
                        <m:naryPr>
                          <m:chr m:val="∑"/>
                          <m:supHide m:val="on"/>
                          <m:ctrlPr>
                            <a:rPr lang="en-US" altLang="zh-TW" i="1" smtClean="0">
                              <a:latin typeface="Cambria Math" panose="02040503050406030204" pitchFamily="18" charset="0"/>
                            </a:rPr>
                          </m:ctrlPr>
                        </m:naryPr>
                        <m:sub>
                          <m:r>
                            <m:rPr>
                              <m:brk m:alnAt="7"/>
                            </m:rPr>
                            <a:rPr lang="en-US" altLang="zh-TW" i="1">
                              <a:latin typeface="Cambria Math"/>
                            </a:rPr>
                            <m:t>𝑖</m:t>
                          </m:r>
                        </m:sub>
                        <m:sup/>
                        <m:e>
                          <m:d>
                            <m:dPr>
                              <m:begChr m:val="["/>
                              <m:endChr m:val="]"/>
                              <m:ctrlPr>
                                <a:rPr lang="en-US" altLang="zh-TW" i="1">
                                  <a:latin typeface="Cambria Math" panose="02040503050406030204" pitchFamily="18" charset="0"/>
                                </a:rPr>
                              </m:ctrlPr>
                            </m:dPr>
                            <m:e>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𝑟</m:t>
                                      </m:r>
                                    </m:e>
                                    <m:sub>
                                      <m:r>
                                        <a:rPr lang="en-US" altLang="zh-TW" i="1">
                                          <a:latin typeface="Cambria Math" panose="02040503050406030204" pitchFamily="18" charset="0"/>
                                        </a:rPr>
                                        <m:t>𝑖</m:t>
                                      </m:r>
                                    </m:sub>
                                    <m:sup>
                                      <m:r>
                                        <a:rPr lang="en-US" altLang="zh-TW" i="1">
                                          <a:latin typeface="Cambria Math" panose="02040503050406030204" pitchFamily="18" charset="0"/>
                                        </a:rPr>
                                        <m:t>2</m:t>
                                      </m:r>
                                    </m:sup>
                                  </m:sSubSup>
                                </m:e>
                              </m:d>
                              <m:d>
                                <m:dPr>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𝑥</m:t>
                                            </m:r>
                                          </m:sub>
                                        </m:sSub>
                                      </m:e>
                                    </m:mr>
                                    <m:mr>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0</m:t>
                                        </m:r>
                                      </m:e>
                                    </m:mr>
                                  </m:m>
                                </m:e>
                              </m:d>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smtClean="0">
                                      <a:latin typeface="Cambria Math" panose="02040503050406030204" pitchFamily="18" charset="0"/>
                                    </a:rPr>
                                    <m:t>𝑚</m:t>
                                  </m:r>
                                </m:e>
                                <m:sub>
                                  <m:r>
                                    <a:rPr lang="en-US" altLang="zh-TW" i="1">
                                      <a:latin typeface="Cambria Math" panose="02040503050406030204" pitchFamily="18" charset="0"/>
                                    </a:rPr>
                                    <m:t>𝑖</m:t>
                                  </m:r>
                                </m:sub>
                              </m:sSub>
                              <m:sSub>
                                <m:sSubPr>
                                  <m:ctrlPr>
                                    <a:rPr lang="en-US" altLang="zh-TW" i="1">
                                      <a:latin typeface="Cambria Math" panose="02040503050406030204" pitchFamily="18" charset="0"/>
                                      <a:ea typeface="Cambria Math"/>
                                    </a:rPr>
                                  </m:ctrlPr>
                                </m:sSubPr>
                                <m:e>
                                  <m:acc>
                                    <m:accPr>
                                      <m:chr m:val="⃗"/>
                                      <m:ctrlPr>
                                        <a:rPr lang="en-US" altLang="zh-CN" i="1">
                                          <a:latin typeface="Cambria Math" panose="02040503050406030204" pitchFamily="18" charset="0"/>
                                          <a:ea typeface="Cambria Math"/>
                                        </a:rPr>
                                      </m:ctrlPr>
                                    </m:accPr>
                                    <m:e>
                                      <m:r>
                                        <a:rPr lang="en-US" altLang="zh-CN" i="1">
                                          <a:latin typeface="Cambria Math" panose="02040503050406030204" pitchFamily="18" charset="0"/>
                                          <a:ea typeface="Cambria Math"/>
                                        </a:rPr>
                                        <m:t>𝑟</m:t>
                                      </m:r>
                                    </m:e>
                                  </m:acc>
                                </m:e>
                                <m:sub>
                                  <m:r>
                                    <a:rPr lang="en-US" altLang="zh-TW" i="1">
                                      <a:latin typeface="Cambria Math"/>
                                      <a:ea typeface="Cambria Math"/>
                                    </a:rPr>
                                    <m:t>𝑖</m:t>
                                  </m:r>
                                </m:sub>
                              </m:sSub>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𝑥</m:t>
                                      </m:r>
                                    </m:e>
                                    <m:sub>
                                      <m:r>
                                        <a:rPr lang="en-US" altLang="zh-TW" i="1">
                                          <a:latin typeface="Cambria Math" panose="02040503050406030204" pitchFamily="18" charset="0"/>
                                          <a:ea typeface="Cambria Math" panose="02040503050406030204" pitchFamily="18" charset="0"/>
                                        </a:rPr>
                                        <m:t>𝑖</m:t>
                                      </m:r>
                                    </m:sub>
                                  </m:sSub>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𝑥</m:t>
                                      </m:r>
                                    </m:sub>
                                  </m:sSub>
                                </m:e>
                              </m:d>
                            </m:e>
                          </m:d>
                          <m:r>
                            <a:rPr lang="en-US" altLang="zh-TW" b="0" i="1" smtClean="0">
                              <a:latin typeface="Cambria Math" panose="02040503050406030204" pitchFamily="18" charset="0"/>
                              <a:ea typeface="Cambria Math" panose="02040503050406030204" pitchFamily="18" charset="0"/>
                            </a:rPr>
                            <m:t>  =</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d>
                                <m:dPr>
                                  <m:begChr m:val="["/>
                                  <m:endChr m:val="]"/>
                                  <m:ctrlPr>
                                    <a:rPr lang="en-US" altLang="zh-TW" i="1">
                                      <a:latin typeface="Cambria Math" panose="02040503050406030204" pitchFamily="18" charset="0"/>
                                    </a:rPr>
                                  </m:ctrlPr>
                                </m:dPr>
                                <m:e>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𝑟</m:t>
                                          </m:r>
                                        </m:e>
                                        <m:sub>
                                          <m:r>
                                            <a:rPr lang="en-US" altLang="zh-TW" i="1">
                                              <a:latin typeface="Cambria Math" panose="02040503050406030204" pitchFamily="18" charset="0"/>
                                            </a:rPr>
                                            <m:t>𝑖</m:t>
                                          </m:r>
                                        </m:sub>
                                        <m:sup>
                                          <m:r>
                                            <a:rPr lang="en-US" altLang="zh-TW" i="1">
                                              <a:latin typeface="Cambria Math" panose="02040503050406030204" pitchFamily="18" charset="0"/>
                                            </a:rPr>
                                            <m:t>2</m:t>
                                          </m:r>
                                        </m:sup>
                                      </m:sSubSup>
                                    </m:e>
                                  </m:d>
                                  <m:d>
                                    <m:dPr>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r>
                                              <m:rPr>
                                                <m:brk m:alnAt="7"/>
                                              </m:rPr>
                                              <a:rPr lang="en-US" altLang="zh-TW" b="0" i="1" smtClean="0">
                                                <a:latin typeface="Cambria Math" panose="02040503050406030204" pitchFamily="18" charset="0"/>
                                                <a:ea typeface="Cambria Math" panose="02040503050406030204" pitchFamily="18" charset="0"/>
                                              </a:rPr>
                                              <m:t>1</m:t>
                                            </m:r>
                                          </m:e>
                                        </m:mr>
                                        <m:mr>
                                          <m:e>
                                            <m:r>
                                              <a:rPr lang="en-US" altLang="zh-TW" i="1">
                                                <a:latin typeface="Cambria Math" panose="02040503050406030204" pitchFamily="18" charset="0"/>
                                                <a:ea typeface="Cambria Math" panose="02040503050406030204" pitchFamily="18" charset="0"/>
                                              </a:rPr>
                                              <m:t>0</m:t>
                                            </m:r>
                                          </m:e>
                                        </m:mr>
                                        <m:mr>
                                          <m:e>
                                            <m:r>
                                              <a:rPr lang="en-US" altLang="zh-TW" i="1">
                                                <a:latin typeface="Cambria Math" panose="02040503050406030204" pitchFamily="18" charset="0"/>
                                                <a:ea typeface="Cambria Math" panose="02040503050406030204" pitchFamily="18" charset="0"/>
                                              </a:rPr>
                                              <m:t>0</m:t>
                                            </m:r>
                                          </m:e>
                                        </m:mr>
                                      </m:m>
                                    </m:e>
                                  </m:d>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d>
                                    <m:dPr>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𝑥</m:t>
                                                </m:r>
                                              </m:e>
                                              <m:sub>
                                                <m:r>
                                                  <a:rPr lang="en-US" altLang="zh-TW" b="0" i="1" smtClean="0">
                                                    <a:latin typeface="Cambria Math" panose="02040503050406030204" pitchFamily="18" charset="0"/>
                                                    <a:ea typeface="Cambria Math" panose="02040503050406030204" pitchFamily="18" charset="0"/>
                                                  </a:rPr>
                                                  <m:t>𝑖</m:t>
                                                </m:r>
                                              </m:sub>
                                            </m:sSub>
                                          </m:e>
                                        </m:mr>
                                        <m:mr>
                                          <m:e>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𝑦</m:t>
                                                </m:r>
                                              </m:e>
                                              <m:sub>
                                                <m:r>
                                                  <a:rPr lang="en-US" altLang="zh-TW" b="0" i="1" smtClean="0">
                                                    <a:latin typeface="Cambria Math" panose="02040503050406030204" pitchFamily="18" charset="0"/>
                                                    <a:ea typeface="Cambria Math" panose="02040503050406030204" pitchFamily="18" charset="0"/>
                                                  </a:rPr>
                                                  <m:t>𝑖</m:t>
                                                </m:r>
                                              </m:sub>
                                            </m:sSub>
                                          </m:e>
                                        </m:mr>
                                        <m:mr>
                                          <m:e>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𝑧</m:t>
                                                </m:r>
                                              </m:e>
                                              <m:sub>
                                                <m:r>
                                                  <a:rPr lang="en-US" altLang="zh-TW" b="0" i="1" smtClean="0">
                                                    <a:latin typeface="Cambria Math" panose="02040503050406030204" pitchFamily="18" charset="0"/>
                                                    <a:ea typeface="Cambria Math" panose="02040503050406030204" pitchFamily="18" charset="0"/>
                                                  </a:rPr>
                                                  <m:t>𝑖</m:t>
                                                </m:r>
                                              </m:sub>
                                            </m:sSub>
                                          </m:e>
                                        </m:mr>
                                      </m:m>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𝑖</m:t>
                                      </m:r>
                                    </m:sub>
                                  </m:sSub>
                                </m:e>
                              </m:d>
                            </m:e>
                          </m:nary>
                        </m:e>
                      </m:nary>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𝑥</m:t>
                          </m:r>
                        </m:sub>
                      </m:sSub>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m>
                            <m:mPr>
                              <m:mcs>
                                <m:mc>
                                  <m:mcPr>
                                    <m:count m:val="1"/>
                                    <m:mcJc m:val="center"/>
                                  </m:mcPr>
                                </m:mc>
                              </m:mcs>
                              <m:ctrlPr>
                                <a:rPr lang="en-US" altLang="zh-TW" b="0" i="1" smtClean="0">
                                  <a:latin typeface="Cambria Math" panose="02040503050406030204" pitchFamily="18" charset="0"/>
                                  <a:ea typeface="Cambria Math" panose="02040503050406030204" pitchFamily="18" charset="0"/>
                                </a:rPr>
                              </m:ctrlPr>
                            </m:mPr>
                            <m:m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𝐼</m:t>
                                    </m:r>
                                  </m:e>
                                  <m:sub>
                                    <m:r>
                                      <a:rPr lang="en-US" altLang="zh-TW" b="0" i="1" smtClean="0">
                                        <a:latin typeface="Cambria Math" panose="02040503050406030204" pitchFamily="18" charset="0"/>
                                        <a:ea typeface="Cambria Math" panose="02040503050406030204" pitchFamily="18" charset="0"/>
                                      </a:rPr>
                                      <m:t>𝑥𝑥</m:t>
                                    </m:r>
                                  </m:sub>
                                </m:sSub>
                              </m:e>
                            </m:mr>
                            <m:m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𝐼</m:t>
                                    </m:r>
                                  </m:e>
                                  <m:sub>
                                    <m:r>
                                      <a:rPr lang="en-US" altLang="zh-TW" b="0" i="1" smtClean="0">
                                        <a:latin typeface="Cambria Math" panose="02040503050406030204" pitchFamily="18" charset="0"/>
                                        <a:ea typeface="Cambria Math" panose="02040503050406030204" pitchFamily="18" charset="0"/>
                                      </a:rPr>
                                      <m:t>𝑦𝑥</m:t>
                                    </m:r>
                                  </m:sub>
                                </m:sSub>
                              </m:e>
                            </m:mr>
                            <m:m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𝐼</m:t>
                                    </m:r>
                                  </m:e>
                                  <m:sub>
                                    <m:r>
                                      <a:rPr lang="en-US" altLang="zh-TW" b="0" i="1" smtClean="0">
                                        <a:latin typeface="Cambria Math" panose="02040503050406030204" pitchFamily="18" charset="0"/>
                                        <a:ea typeface="Cambria Math" panose="02040503050406030204" pitchFamily="18" charset="0"/>
                                      </a:rPr>
                                      <m:t>𝑧𝑥</m:t>
                                    </m:r>
                                  </m:sub>
                                </m:sSub>
                              </m:e>
                            </m:mr>
                          </m:m>
                        </m:e>
                      </m:d>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𝑥</m:t>
                          </m:r>
                        </m:sub>
                      </m:sSub>
                    </m:oMath>
                  </m:oMathPara>
                </a14:m>
                <a:endParaRPr lang="zh-TW" altLang="en-US" dirty="0"/>
              </a:p>
            </p:txBody>
          </p:sp>
        </mc:Choice>
        <mc:Fallback xmlns="">
          <p:sp>
            <p:nvSpPr>
              <p:cNvPr id="6" name="矩形 5">
                <a:extLst>
                  <a:ext uri="{FF2B5EF4-FFF2-40B4-BE49-F238E27FC236}">
                    <a16:creationId xmlns:a16="http://schemas.microsoft.com/office/drawing/2014/main" id="{DB1A3274-6C39-1443-BD8C-BB95D8863A57}"/>
                  </a:ext>
                </a:extLst>
              </p:cNvPr>
              <p:cNvSpPr>
                <a:spLocks noRot="1" noChangeAspect="1" noMove="1" noResize="1" noEditPoints="1" noAdjustHandles="1" noChangeArrowheads="1" noChangeShapeType="1" noTextEdit="1"/>
              </p:cNvSpPr>
              <p:nvPr/>
            </p:nvSpPr>
            <p:spPr>
              <a:xfrm>
                <a:off x="172278" y="2309959"/>
                <a:ext cx="8799443" cy="984052"/>
              </a:xfrm>
              <a:prstGeom prst="rect">
                <a:avLst/>
              </a:prstGeom>
              <a:blipFill>
                <a:blip r:embed="rId4"/>
                <a:stretch>
                  <a:fillRect l="-2742" t="-79487" b="-1256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D2DA747-F0C7-DA46-9AC5-7C8B742510ED}"/>
                  </a:ext>
                </a:extLst>
              </p:cNvPr>
              <p:cNvSpPr/>
              <p:nvPr/>
            </p:nvSpPr>
            <p:spPr>
              <a:xfrm>
                <a:off x="638809" y="3866232"/>
                <a:ext cx="4372992" cy="9840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i="1">
                              <a:latin typeface="Cambria Math" panose="02040503050406030204" pitchFamily="18" charset="0"/>
                            </a:rPr>
                            <m:t>𝐿</m:t>
                          </m:r>
                        </m:e>
                      </m:acc>
                      <m:r>
                        <a:rPr lang="en-US" altLang="zh-TW" i="1">
                          <a:latin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i="1">
                                        <a:latin typeface="Cambria Math" panose="02040503050406030204" pitchFamily="18" charset="0"/>
                                        <a:ea typeface="Cambria Math" panose="02040503050406030204" pitchFamily="18" charset="0"/>
                                      </a:rPr>
                                      <m:t>𝑥𝑥</m:t>
                                    </m:r>
                                  </m:sub>
                                </m:sSub>
                              </m:e>
                            </m:mr>
                            <m:m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i="1">
                                        <a:latin typeface="Cambria Math" panose="02040503050406030204" pitchFamily="18" charset="0"/>
                                        <a:ea typeface="Cambria Math" panose="02040503050406030204" pitchFamily="18" charset="0"/>
                                      </a:rPr>
                                      <m:t>𝑦𝑥</m:t>
                                    </m:r>
                                  </m:sub>
                                </m:sSub>
                              </m:e>
                            </m:mr>
                            <m:m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i="1">
                                        <a:latin typeface="Cambria Math" panose="02040503050406030204" pitchFamily="18" charset="0"/>
                                        <a:ea typeface="Cambria Math" panose="02040503050406030204" pitchFamily="18" charset="0"/>
                                      </a:rPr>
                                      <m:t>𝑧𝑥</m:t>
                                    </m:r>
                                  </m:sub>
                                </m:sSub>
                              </m:e>
                            </m:mr>
                          </m:m>
                        </m:e>
                      </m:d>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𝑥</m:t>
                          </m:r>
                        </m:sub>
                      </m:sSub>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m>
                            <m:mPr>
                              <m:mcs>
                                <m:mc>
                                  <m:mcPr>
                                    <m:count m:val="1"/>
                                    <m:mcJc m:val="center"/>
                                  </m:mcPr>
                                </m:mc>
                              </m:mcs>
                              <m:ctrlPr>
                                <a:rPr lang="en-US" altLang="zh-TW" b="0" i="1" smtClean="0">
                                  <a:latin typeface="Cambria Math" panose="02040503050406030204" pitchFamily="18" charset="0"/>
                                  <a:ea typeface="Cambria Math" panose="02040503050406030204" pitchFamily="18" charset="0"/>
                                </a:rPr>
                              </m:ctrlPr>
                            </m:mPr>
                            <m:m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𝐼</m:t>
                                    </m:r>
                                  </m:e>
                                  <m:sub>
                                    <m:r>
                                      <a:rPr lang="en-US" altLang="zh-TW" b="0" i="1" smtClean="0">
                                        <a:latin typeface="Cambria Math" panose="02040503050406030204" pitchFamily="18" charset="0"/>
                                        <a:ea typeface="Cambria Math" panose="02040503050406030204" pitchFamily="18" charset="0"/>
                                      </a:rPr>
                                      <m:t>𝑥𝑦</m:t>
                                    </m:r>
                                  </m:sub>
                                </m:sSub>
                              </m:e>
                            </m:mr>
                            <m:m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𝐼</m:t>
                                    </m:r>
                                  </m:e>
                                  <m:sub>
                                    <m:r>
                                      <a:rPr lang="en-US" altLang="zh-TW" b="0" i="1" smtClean="0">
                                        <a:latin typeface="Cambria Math" panose="02040503050406030204" pitchFamily="18" charset="0"/>
                                        <a:ea typeface="Cambria Math" panose="02040503050406030204" pitchFamily="18" charset="0"/>
                                      </a:rPr>
                                      <m:t>𝑦𝑦</m:t>
                                    </m:r>
                                  </m:sub>
                                </m:sSub>
                              </m:e>
                            </m:mr>
                            <m:m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𝐼</m:t>
                                    </m:r>
                                  </m:e>
                                  <m:sub>
                                    <m:r>
                                      <a:rPr lang="en-US" altLang="zh-TW" b="0" i="1" smtClean="0">
                                        <a:latin typeface="Cambria Math" panose="02040503050406030204" pitchFamily="18" charset="0"/>
                                        <a:ea typeface="Cambria Math" panose="02040503050406030204" pitchFamily="18" charset="0"/>
                                      </a:rPr>
                                      <m:t>𝑧𝑦</m:t>
                                    </m:r>
                                  </m:sub>
                                </m:sSub>
                              </m:e>
                            </m:mr>
                          </m:m>
                        </m:e>
                      </m:d>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𝑦</m:t>
                          </m:r>
                        </m:sub>
                      </m:sSub>
                      <m:r>
                        <a:rPr lang="en-US" altLang="zh-TW" b="0"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ea typeface="Cambria Math" panose="02040503050406030204" pitchFamily="18" charset="0"/>
                            </a:rPr>
                          </m:ctrlPr>
                        </m:dPr>
                        <m:e>
                          <m:m>
                            <m:mPr>
                              <m:mcs>
                                <m:mc>
                                  <m:mcPr>
                                    <m:count m:val="1"/>
                                    <m:mcJc m:val="center"/>
                                  </m:mcPr>
                                </m:mc>
                              </m:mcs>
                              <m:ctrlPr>
                                <a:rPr lang="en-US" altLang="zh-TW" i="1">
                                  <a:latin typeface="Cambria Math" panose="02040503050406030204" pitchFamily="18" charset="0"/>
                                  <a:ea typeface="Cambria Math" panose="02040503050406030204" pitchFamily="18" charset="0"/>
                                </a:rPr>
                              </m:ctrlPr>
                            </m:mPr>
                            <m:m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i="1">
                                        <a:latin typeface="Cambria Math" panose="02040503050406030204" pitchFamily="18" charset="0"/>
                                        <a:ea typeface="Cambria Math" panose="02040503050406030204" pitchFamily="18" charset="0"/>
                                      </a:rPr>
                                      <m:t>𝑥𝑧</m:t>
                                    </m:r>
                                  </m:sub>
                                </m:sSub>
                              </m:e>
                            </m:mr>
                            <m:m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i="1">
                                        <a:latin typeface="Cambria Math" panose="02040503050406030204" pitchFamily="18" charset="0"/>
                                        <a:ea typeface="Cambria Math" panose="02040503050406030204" pitchFamily="18" charset="0"/>
                                      </a:rPr>
                                      <m:t>𝑦𝑧</m:t>
                                    </m:r>
                                  </m:sub>
                                </m:sSub>
                              </m:e>
                            </m:mr>
                            <m:m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i="1">
                                        <a:latin typeface="Cambria Math" panose="02040503050406030204" pitchFamily="18" charset="0"/>
                                        <a:ea typeface="Cambria Math" panose="02040503050406030204" pitchFamily="18" charset="0"/>
                                      </a:rPr>
                                      <m:t>𝑧𝑧</m:t>
                                    </m:r>
                                  </m:sub>
                                </m:sSub>
                              </m:e>
                            </m:mr>
                          </m:m>
                        </m:e>
                      </m:d>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𝑧</m:t>
                          </m:r>
                        </m:sub>
                      </m:sSub>
                    </m:oMath>
                  </m:oMathPara>
                </a14:m>
                <a:endParaRPr lang="zh-TW" altLang="en-US" dirty="0"/>
              </a:p>
            </p:txBody>
          </p:sp>
        </mc:Choice>
        <mc:Fallback xmlns="">
          <p:sp>
            <p:nvSpPr>
              <p:cNvPr id="11" name="矩形 10">
                <a:extLst>
                  <a:ext uri="{FF2B5EF4-FFF2-40B4-BE49-F238E27FC236}">
                    <a16:creationId xmlns:a16="http://schemas.microsoft.com/office/drawing/2014/main" id="{5D2DA747-F0C7-DA46-9AC5-7C8B742510ED}"/>
                  </a:ext>
                </a:extLst>
              </p:cNvPr>
              <p:cNvSpPr>
                <a:spLocks noRot="1" noChangeAspect="1" noMove="1" noResize="1" noEditPoints="1" noAdjustHandles="1" noChangeArrowheads="1" noChangeShapeType="1" noTextEdit="1"/>
              </p:cNvSpPr>
              <p:nvPr/>
            </p:nvSpPr>
            <p:spPr>
              <a:xfrm>
                <a:off x="638809" y="3866232"/>
                <a:ext cx="4372992" cy="9840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D9C864E7-6AEA-6B4F-A332-51F1A34E9A85}"/>
                  </a:ext>
                </a:extLst>
              </p:cNvPr>
              <p:cNvSpPr/>
              <p:nvPr/>
            </p:nvSpPr>
            <p:spPr>
              <a:xfrm>
                <a:off x="601360" y="5385775"/>
                <a:ext cx="2936894" cy="9840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𝐿</m:t>
                          </m:r>
                        </m:e>
                      </m:acc>
                      <m:r>
                        <a:rPr lang="en-US" altLang="zh-TW" b="0" i="1" smtClean="0">
                          <a:latin typeface="Cambria Math" panose="02040503050406030204" pitchFamily="18" charset="0"/>
                          <a:ea typeface="Cambria Math" panose="02040503050406030204" pitchFamily="18" charset="0"/>
                        </a:rPr>
                        <m:t>=</m:t>
                      </m:r>
                      <m:d>
                        <m:dPr>
                          <m:ctrlPr>
                            <a:rPr lang="en-US" altLang="zh-TW" i="1">
                              <a:latin typeface="Cambria Math" panose="02040503050406030204" pitchFamily="18" charset="0"/>
                              <a:ea typeface="Cambria Math"/>
                            </a:rPr>
                          </m:ctrlPr>
                        </m:dPr>
                        <m:e>
                          <m:m>
                            <m:mPr>
                              <m:mcs>
                                <m:mc>
                                  <m:mcPr>
                                    <m:count m:val="3"/>
                                    <m:mcJc m:val="center"/>
                                  </m:mcPr>
                                </m:mc>
                              </m:mcs>
                              <m:ctrlPr>
                                <a:rPr lang="en-US" altLang="zh-TW" i="1">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𝑧𝑧</m:t>
                                    </m:r>
                                  </m:sub>
                                </m:sSub>
                              </m:e>
                            </m:mr>
                          </m:m>
                        </m:e>
                      </m:d>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𝑥</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𝑦</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𝑧</m:t>
                                    </m:r>
                                  </m:sub>
                                </m:sSub>
                              </m:e>
                            </m:mr>
                          </m:m>
                        </m:e>
                      </m:d>
                    </m:oMath>
                  </m:oMathPara>
                </a14:m>
                <a:endParaRPr lang="zh-TW" altLang="en-US" dirty="0"/>
              </a:p>
            </p:txBody>
          </p:sp>
        </mc:Choice>
        <mc:Fallback xmlns="">
          <p:sp>
            <p:nvSpPr>
              <p:cNvPr id="4" name="矩形 3">
                <a:extLst>
                  <a:ext uri="{FF2B5EF4-FFF2-40B4-BE49-F238E27FC236}">
                    <a16:creationId xmlns:a16="http://schemas.microsoft.com/office/drawing/2014/main" id="{D9C864E7-6AEA-6B4F-A332-51F1A34E9A85}"/>
                  </a:ext>
                </a:extLst>
              </p:cNvPr>
              <p:cNvSpPr>
                <a:spLocks noRot="1" noChangeAspect="1" noMove="1" noResize="1" noEditPoints="1" noAdjustHandles="1" noChangeArrowheads="1" noChangeShapeType="1" noTextEdit="1"/>
              </p:cNvSpPr>
              <p:nvPr/>
            </p:nvSpPr>
            <p:spPr>
              <a:xfrm>
                <a:off x="601360" y="5385775"/>
                <a:ext cx="2936894" cy="98405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69DC560E-4981-E94D-8572-8E1DCDDB10FE}"/>
                  </a:ext>
                </a:extLst>
              </p:cNvPr>
              <p:cNvSpPr/>
              <p:nvPr/>
            </p:nvSpPr>
            <p:spPr>
              <a:xfrm>
                <a:off x="3634917" y="5385774"/>
                <a:ext cx="1105880"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oMath>
                  </m:oMathPara>
                </a14:m>
                <a:endParaRPr lang="zh-TW" altLang="en-US" i="1" dirty="0"/>
              </a:p>
            </p:txBody>
          </p:sp>
        </mc:Choice>
        <mc:Fallback xmlns="">
          <p:sp>
            <p:nvSpPr>
              <p:cNvPr id="9" name="矩形 8">
                <a:extLst>
                  <a:ext uri="{FF2B5EF4-FFF2-40B4-BE49-F238E27FC236}">
                    <a16:creationId xmlns:a16="http://schemas.microsoft.com/office/drawing/2014/main" id="{69DC560E-4981-E94D-8572-8E1DCDDB10FE}"/>
                  </a:ext>
                </a:extLst>
              </p:cNvPr>
              <p:cNvSpPr>
                <a:spLocks noRot="1" noChangeAspect="1" noMove="1" noResize="1" noEditPoints="1" noAdjustHandles="1" noChangeArrowheads="1" noChangeShapeType="1" noTextEdit="1"/>
              </p:cNvSpPr>
              <p:nvPr/>
            </p:nvSpPr>
            <p:spPr>
              <a:xfrm>
                <a:off x="3634917" y="5385774"/>
                <a:ext cx="1105880" cy="402931"/>
              </a:xfrm>
              <a:prstGeom prst="rect">
                <a:avLst/>
              </a:prstGeom>
              <a:blipFill>
                <a:blip r:embed="rId7"/>
                <a:stretch>
                  <a:fillRect/>
                </a:stretch>
              </a:blipFill>
            </p:spPr>
            <p:txBody>
              <a:bodyPr/>
              <a:lstStyle/>
              <a:p>
                <a:r>
                  <a:rPr lang="en-US">
                    <a:noFill/>
                  </a:rPr>
                  <a:t> </a:t>
                </a:r>
              </a:p>
            </p:txBody>
          </p:sp>
        </mc:Fallback>
      </mc:AlternateContent>
      <p:sp>
        <p:nvSpPr>
          <p:cNvPr id="7" name="文字方塊 6">
            <a:extLst>
              <a:ext uri="{FF2B5EF4-FFF2-40B4-BE49-F238E27FC236}">
                <a16:creationId xmlns:a16="http://schemas.microsoft.com/office/drawing/2014/main" id="{66B9C0DE-FBDA-1F44-A00D-49E34423B6B1}"/>
              </a:ext>
            </a:extLst>
          </p:cNvPr>
          <p:cNvSpPr txBox="1"/>
          <p:nvPr/>
        </p:nvSpPr>
        <p:spPr>
          <a:xfrm>
            <a:off x="607895" y="1337697"/>
            <a:ext cx="5107034" cy="369332"/>
          </a:xfrm>
          <a:prstGeom prst="rect">
            <a:avLst/>
          </a:prstGeom>
          <a:noFill/>
        </p:spPr>
        <p:txBody>
          <a:bodyPr wrap="square" rtlCol="0">
            <a:spAutoFit/>
          </a:bodyPr>
          <a:lstStyle/>
          <a:p>
            <a:r>
              <a:rPr kumimoji="1" lang="zh-TW" altLang="en-US" dirty="0"/>
              <a:t>這個複雜的式子可以以</a:t>
            </a:r>
            <a:r>
              <a:rPr lang="zh-CN" altLang="en-US" dirty="0"/>
              <a:t>向量分量及</a:t>
            </a:r>
            <a:r>
              <a:rPr kumimoji="1" lang="zh-TW" altLang="en-US" dirty="0"/>
              <a:t>矩陣來表示：</a:t>
            </a:r>
          </a:p>
        </p:txBody>
      </p:sp>
      <p:sp>
        <p:nvSpPr>
          <p:cNvPr id="8" name="文字方塊 7">
            <a:extLst>
              <a:ext uri="{FF2B5EF4-FFF2-40B4-BE49-F238E27FC236}">
                <a16:creationId xmlns:a16="http://schemas.microsoft.com/office/drawing/2014/main" id="{4F1C8ECD-9A3F-6F4C-8A7F-1DF36759F418}"/>
              </a:ext>
            </a:extLst>
          </p:cNvPr>
          <p:cNvSpPr txBox="1"/>
          <p:nvPr/>
        </p:nvSpPr>
        <p:spPr>
          <a:xfrm>
            <a:off x="588399" y="1789448"/>
            <a:ext cx="3398338" cy="369332"/>
          </a:xfrm>
          <a:prstGeom prst="rect">
            <a:avLst/>
          </a:prstGeom>
          <a:noFill/>
        </p:spPr>
        <p:txBody>
          <a:bodyPr wrap="square" rtlCol="0">
            <a:spAutoFit/>
          </a:bodyPr>
          <a:lstStyle/>
          <a:p>
            <a:r>
              <a:rPr kumimoji="1" lang="zh-TW" altLang="en-US" dirty="0"/>
              <a:t>先考慮</a:t>
            </a:r>
            <a:r>
              <a:rPr lang="zh-CN" altLang="en-US" dirty="0"/>
              <a:t>角速度只有一個分量：</a:t>
            </a:r>
            <a:endParaRPr kumimoji="1" lang="zh-TW" altLang="en-US" dirty="0"/>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0E21B318-9797-BD4B-8292-BD966A800A4F}"/>
                  </a:ext>
                </a:extLst>
              </p:cNvPr>
              <p:cNvSpPr txBox="1"/>
              <p:nvPr/>
            </p:nvSpPr>
            <p:spPr>
              <a:xfrm>
                <a:off x="3986737" y="1789448"/>
                <a:ext cx="1728192"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panose="02040503050406030204" pitchFamily="18" charset="0"/>
                            </a:rPr>
                          </m:ctrlPr>
                        </m:accPr>
                        <m:e>
                          <m:r>
                            <a:rPr lang="en-US" altLang="zh-TW" i="1">
                              <a:latin typeface="Cambria Math" panose="02040503050406030204" pitchFamily="18" charset="0"/>
                              <a:ea typeface="Cambria Math" panose="02040503050406030204" pitchFamily="18" charset="0"/>
                            </a:rPr>
                            <m:t>𝜔</m:t>
                          </m:r>
                        </m:e>
                      </m:acc>
                      <m:r>
                        <a:rPr lang="en-US" altLang="zh-TW" b="0" i="1" smtClean="0">
                          <a:latin typeface="Cambria Math" panose="02040503050406030204" pitchFamily="18" charset="0"/>
                          <a:ea typeface="Cambria Math" panose="02040503050406030204" pitchFamily="18" charset="0"/>
                        </a:rPr>
                        <m:t>=</m:t>
                      </m:r>
                      <m:d>
                        <m:dPr>
                          <m:ctrlPr>
                            <a:rPr lang="en-US" altLang="zh-TW" b="0" i="1" smtClean="0">
                              <a:latin typeface="Cambria Math" panose="02040503050406030204" pitchFamily="18" charset="0"/>
                              <a:ea typeface="Cambria Math" panose="02040503050406030204" pitchFamily="18" charset="0"/>
                            </a:rPr>
                          </m:ctrlPr>
                        </m:dPr>
                        <m:e>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𝑥</m:t>
                              </m:r>
                            </m:sub>
                          </m:sSub>
                          <m:r>
                            <a:rPr lang="en-US" altLang="zh-TW" b="0" i="1" smtClean="0">
                              <a:latin typeface="Cambria Math" panose="02040503050406030204" pitchFamily="18" charset="0"/>
                              <a:ea typeface="Cambria Math" panose="02040503050406030204" pitchFamily="18" charset="0"/>
                            </a:rPr>
                            <m:t>,0,0 </m:t>
                          </m:r>
                        </m:e>
                      </m:d>
                    </m:oMath>
                  </m:oMathPara>
                </a14:m>
                <a:endParaRPr lang="zh-CN" altLang="en-US" dirty="0"/>
              </a:p>
            </p:txBody>
          </p:sp>
        </mc:Choice>
        <mc:Fallback xmlns="">
          <p:sp>
            <p:nvSpPr>
              <p:cNvPr id="13" name="文字方塊 12">
                <a:extLst>
                  <a:ext uri="{FF2B5EF4-FFF2-40B4-BE49-F238E27FC236}">
                    <a16:creationId xmlns:a16="http://schemas.microsoft.com/office/drawing/2014/main" id="{0E21B318-9797-BD4B-8292-BD966A800A4F}"/>
                  </a:ext>
                </a:extLst>
              </p:cNvPr>
              <p:cNvSpPr txBox="1">
                <a:spLocks noRot="1" noChangeAspect="1" noMove="1" noResize="1" noEditPoints="1" noAdjustHandles="1" noChangeArrowheads="1" noChangeShapeType="1" noTextEdit="1"/>
              </p:cNvSpPr>
              <p:nvPr/>
            </p:nvSpPr>
            <p:spPr>
              <a:xfrm>
                <a:off x="3986737" y="1789448"/>
                <a:ext cx="1728192" cy="369332"/>
              </a:xfrm>
              <a:prstGeom prst="rect">
                <a:avLst/>
              </a:prstGeom>
              <a:blipFill>
                <a:blip r:embed="rId8"/>
                <a:stretch>
                  <a:fillRect b="-20690"/>
                </a:stretch>
              </a:blipFill>
            </p:spPr>
            <p:txBody>
              <a:bodyPr/>
              <a:lstStyle/>
              <a:p>
                <a:r>
                  <a:rPr lang="en-US">
                    <a:noFill/>
                  </a:rPr>
                  <a:t> </a:t>
                </a:r>
              </a:p>
            </p:txBody>
          </p:sp>
        </mc:Fallback>
      </mc:AlternateContent>
      <p:sp>
        <p:nvSpPr>
          <p:cNvPr id="14" name="文字方塊 13">
            <a:extLst>
              <a:ext uri="{FF2B5EF4-FFF2-40B4-BE49-F238E27FC236}">
                <a16:creationId xmlns:a16="http://schemas.microsoft.com/office/drawing/2014/main" id="{68DAB9B9-5006-CD4A-A413-BAAD25F0F8F3}"/>
              </a:ext>
            </a:extLst>
          </p:cNvPr>
          <p:cNvSpPr txBox="1"/>
          <p:nvPr/>
        </p:nvSpPr>
        <p:spPr>
          <a:xfrm>
            <a:off x="574518" y="3458200"/>
            <a:ext cx="6336704" cy="369332"/>
          </a:xfrm>
          <a:prstGeom prst="rect">
            <a:avLst/>
          </a:prstGeom>
          <a:noFill/>
        </p:spPr>
        <p:txBody>
          <a:bodyPr wrap="square" rtlCol="0">
            <a:spAutoFit/>
          </a:bodyPr>
          <a:lstStyle/>
          <a:p>
            <a:r>
              <a:rPr lang="zh-TW" altLang="en-US" dirty="0"/>
              <a:t>如果</a:t>
            </a:r>
            <a:r>
              <a:rPr lang="zh-CN" altLang="en-US" dirty="0"/>
              <a:t>角速度還有其他分量，那就是把類似的表示式加總即可：</a:t>
            </a:r>
            <a:endParaRPr kumimoji="1" lang="zh-TW" altLang="en-US" dirty="0"/>
          </a:p>
        </p:txBody>
      </p:sp>
      <p:sp>
        <p:nvSpPr>
          <p:cNvPr id="15" name="文字方塊 14">
            <a:extLst>
              <a:ext uri="{FF2B5EF4-FFF2-40B4-BE49-F238E27FC236}">
                <a16:creationId xmlns:a16="http://schemas.microsoft.com/office/drawing/2014/main" id="{6765BFE1-5174-3F41-A182-4E5255442648}"/>
              </a:ext>
            </a:extLst>
          </p:cNvPr>
          <p:cNvSpPr txBox="1"/>
          <p:nvPr/>
        </p:nvSpPr>
        <p:spPr>
          <a:xfrm>
            <a:off x="539552" y="4947712"/>
            <a:ext cx="4392488" cy="369332"/>
          </a:xfrm>
          <a:prstGeom prst="rect">
            <a:avLst/>
          </a:prstGeom>
          <a:noFill/>
        </p:spPr>
        <p:txBody>
          <a:bodyPr wrap="square" rtlCol="0">
            <a:spAutoFit/>
          </a:bodyPr>
          <a:lstStyle/>
          <a:p>
            <a:r>
              <a:rPr kumimoji="1" lang="zh-TW" altLang="en-US" dirty="0"/>
              <a:t>這個的式子就是矩陣乘上</a:t>
            </a:r>
            <a:r>
              <a:rPr lang="zh-CN" altLang="en-US" dirty="0"/>
              <a:t>行</a:t>
            </a:r>
            <a:r>
              <a:rPr kumimoji="1" lang="zh-TW" altLang="en-US" dirty="0"/>
              <a:t>向量：</a:t>
            </a:r>
          </a:p>
        </p:txBody>
      </p:sp>
      <p:sp>
        <p:nvSpPr>
          <p:cNvPr id="16" name="Line 10">
            <a:extLst>
              <a:ext uri="{FF2B5EF4-FFF2-40B4-BE49-F238E27FC236}">
                <a16:creationId xmlns:a16="http://schemas.microsoft.com/office/drawing/2014/main" id="{1C6CA289-A873-9241-9103-C2C5AD5652E3}"/>
              </a:ext>
            </a:extLst>
          </p:cNvPr>
          <p:cNvSpPr>
            <a:spLocks noChangeShapeType="1"/>
          </p:cNvSpPr>
          <p:nvPr/>
        </p:nvSpPr>
        <p:spPr bwMode="auto">
          <a:xfrm flipH="1">
            <a:off x="7932943" y="3294011"/>
            <a:ext cx="239457" cy="859847"/>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7" name="Text Box 11">
            <a:extLst>
              <a:ext uri="{FF2B5EF4-FFF2-40B4-BE49-F238E27FC236}">
                <a16:creationId xmlns:a16="http://schemas.microsoft.com/office/drawing/2014/main" id="{ED8214D6-F4A8-8445-AB0A-8D97B0545F35}"/>
              </a:ext>
            </a:extLst>
          </p:cNvPr>
          <p:cNvSpPr txBox="1">
            <a:spLocks noChangeArrowheads="1"/>
          </p:cNvSpPr>
          <p:nvPr/>
        </p:nvSpPr>
        <p:spPr bwMode="auto">
          <a:xfrm>
            <a:off x="6212296" y="3897353"/>
            <a:ext cx="18319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與運動狀態無關</a:t>
            </a:r>
            <a:endParaRPr lang="en-US" altLang="zh-TW" dirty="0"/>
          </a:p>
          <a:p>
            <a:pPr eaLnBrk="1" hangingPunct="1">
              <a:spcBef>
                <a:spcPct val="50000"/>
              </a:spcBef>
            </a:pPr>
            <a:r>
              <a:rPr lang="zh-TW" altLang="en-US" dirty="0"/>
              <a:t>由剛體形狀決定</a:t>
            </a:r>
          </a:p>
        </p:txBody>
      </p:sp>
      <p:sp>
        <p:nvSpPr>
          <p:cNvPr id="18" name="Line 12">
            <a:extLst>
              <a:ext uri="{FF2B5EF4-FFF2-40B4-BE49-F238E27FC236}">
                <a16:creationId xmlns:a16="http://schemas.microsoft.com/office/drawing/2014/main" id="{CB8263BA-A2BA-814F-9EE3-75893DDE463A}"/>
              </a:ext>
            </a:extLst>
          </p:cNvPr>
          <p:cNvSpPr>
            <a:spLocks noChangeShapeType="1"/>
          </p:cNvSpPr>
          <p:nvPr/>
        </p:nvSpPr>
        <p:spPr bwMode="auto">
          <a:xfrm flipH="1">
            <a:off x="8244407" y="2924943"/>
            <a:ext cx="415849" cy="2265439"/>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9" name="Text Box 13">
            <a:extLst>
              <a:ext uri="{FF2B5EF4-FFF2-40B4-BE49-F238E27FC236}">
                <a16:creationId xmlns:a16="http://schemas.microsoft.com/office/drawing/2014/main" id="{F96410B9-36A4-D443-AF26-1F2BB3F3E7B2}"/>
              </a:ext>
            </a:extLst>
          </p:cNvPr>
          <p:cNvSpPr txBox="1">
            <a:spLocks noChangeArrowheads="1"/>
          </p:cNvSpPr>
          <p:nvPr/>
        </p:nvSpPr>
        <p:spPr bwMode="auto">
          <a:xfrm>
            <a:off x="6071412" y="4931688"/>
            <a:ext cx="225568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完全由運動狀態決定</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D8DDDE0-9A26-FB65-24D7-7E6EB0BDEB7B}"/>
                  </a:ext>
                </a:extLst>
              </p:cNvPr>
              <p:cNvSpPr txBox="1"/>
              <p:nvPr/>
            </p:nvSpPr>
            <p:spPr>
              <a:xfrm>
                <a:off x="5537938" y="5406421"/>
                <a:ext cx="3152055" cy="76456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b="0" i="1" smtClean="0">
                              <a:latin typeface="Cambria Math" panose="02040503050406030204" pitchFamily="18" charset="0"/>
                              <a:ea typeface="Cambria Math" panose="02040503050406030204" pitchFamily="18" charset="0"/>
                            </a:rPr>
                            <m:t>𝑗𝑘</m:t>
                          </m:r>
                        </m:sub>
                      </m:sSub>
                      <m:r>
                        <a:rPr lang="en-US" altLang="zh-TW" i="1" smtClean="0">
                          <a:latin typeface="Cambria Math" panose="02040503050406030204" pitchFamily="18" charset="0"/>
                          <a:ea typeface="Cambria Math" panose="02040503050406030204" pitchFamily="18" charset="0"/>
                        </a:rPr>
                        <m:t>≡</m:t>
                      </m:r>
                      <m:nary>
                        <m:naryPr>
                          <m:chr m:val="∑"/>
                          <m:supHide m:val="on"/>
                          <m:ctrlPr>
                            <a:rPr lang="en-US" altLang="zh-TW" i="1" smtClean="0">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rPr>
                              </m:ctrlPr>
                            </m:sSubPr>
                            <m:e>
                              <m:r>
                                <a:rPr lang="en-US" altLang="zh-TW" i="1">
                                  <a:latin typeface="Cambria Math" panose="02040503050406030204" pitchFamily="18" charset="0"/>
                                </a:rPr>
                                <m:t>𝑚</m:t>
                              </m:r>
                            </m:e>
                            <m:sub>
                              <m:r>
                                <a:rPr lang="en-US" altLang="zh-TW" i="1">
                                  <a:latin typeface="Cambria Math" panose="02040503050406030204" pitchFamily="18" charset="0"/>
                                </a:rPr>
                                <m:t>𝑖</m:t>
                              </m:r>
                            </m:sub>
                          </m:sSub>
                          <m:d>
                            <m:dPr>
                              <m:begChr m:val="["/>
                              <m:endChr m:val="]"/>
                              <m:ctrlPr>
                                <a:rPr lang="en-US" altLang="zh-TW" i="1">
                                  <a:latin typeface="Cambria Math" panose="02040503050406030204" pitchFamily="18" charset="0"/>
                                </a:rPr>
                              </m:ctrlPr>
                            </m:dPr>
                            <m:e>
                              <m:d>
                                <m:dPr>
                                  <m:ctrlPr>
                                    <a:rPr lang="en-US" altLang="zh-TW" i="1">
                                      <a:latin typeface="Cambria Math" panose="02040503050406030204" pitchFamily="18" charset="0"/>
                                    </a:rPr>
                                  </m:ctrlPr>
                                </m:dPr>
                                <m:e>
                                  <m:sSubSup>
                                    <m:sSubSupPr>
                                      <m:ctrlPr>
                                        <a:rPr lang="en-US" altLang="zh-TW" i="1">
                                          <a:latin typeface="Cambria Math" panose="02040503050406030204" pitchFamily="18" charset="0"/>
                                        </a:rPr>
                                      </m:ctrlPr>
                                    </m:sSubSupPr>
                                    <m:e>
                                      <m:r>
                                        <a:rPr lang="en-US" altLang="zh-TW" i="1">
                                          <a:latin typeface="Cambria Math" panose="02040503050406030204" pitchFamily="18" charset="0"/>
                                        </a:rPr>
                                        <m:t>𝑟</m:t>
                                      </m:r>
                                    </m:e>
                                    <m:sub>
                                      <m:r>
                                        <a:rPr lang="en-US" altLang="zh-TW" i="1">
                                          <a:latin typeface="Cambria Math" panose="02040503050406030204" pitchFamily="18" charset="0"/>
                                        </a:rPr>
                                        <m:t>𝑖</m:t>
                                      </m:r>
                                    </m:sub>
                                    <m:sup>
                                      <m:r>
                                        <a:rPr lang="en-US" altLang="zh-TW" i="1">
                                          <a:latin typeface="Cambria Math" panose="02040503050406030204" pitchFamily="18" charset="0"/>
                                        </a:rPr>
                                        <m:t>2</m:t>
                                      </m:r>
                                    </m:sup>
                                  </m:sSubSup>
                                </m:e>
                              </m:d>
                              <m:sSub>
                                <m:sSubPr>
                                  <m:ctrlPr>
                                    <a:rPr lang="en-US" altLang="zh-TW" i="1" smtClean="0">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𝛿</m:t>
                                  </m:r>
                                </m:e>
                                <m:sub>
                                  <m:r>
                                    <a:rPr lang="en-US" altLang="zh-TW" b="0" i="1" smtClean="0">
                                      <a:latin typeface="Cambria Math" panose="02040503050406030204" pitchFamily="18" charset="0"/>
                                    </a:rPr>
                                    <m:t>𝑗𝑘</m:t>
                                  </m:r>
                                </m:sub>
                              </m:sSub>
                              <m:r>
                                <a:rPr lang="en-US" altLang="zh-TW" b="0" i="1" smtClean="0">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𝑥</m:t>
                                      </m:r>
                                    </m:e>
                                    <m:sub>
                                      <m:r>
                                        <a:rPr lang="en-US" altLang="zh-TW" b="0" i="1" smtClean="0">
                                          <a:latin typeface="Cambria Math" panose="02040503050406030204" pitchFamily="18" charset="0"/>
                                          <a:ea typeface="Cambria Math" panose="02040503050406030204" pitchFamily="18" charset="0"/>
                                        </a:rPr>
                                        <m:t>𝑗</m:t>
                                      </m:r>
                                    </m:sub>
                                  </m:sSub>
                                  <m:r>
                                    <a:rPr lang="en-US" altLang="zh-TW" i="1">
                                      <a:latin typeface="Cambria Math" panose="02040503050406030204" pitchFamily="18" charset="0"/>
                                    </a:rPr>
                                    <m:t>𝑥</m:t>
                                  </m:r>
                                </m:e>
                                <m:sub>
                                  <m:r>
                                    <a:rPr lang="en-US" altLang="zh-TW" b="0" i="1" smtClean="0">
                                      <a:latin typeface="Cambria Math" panose="02040503050406030204" pitchFamily="18" charset="0"/>
                                    </a:rPr>
                                    <m:t>𝑘</m:t>
                                  </m:r>
                                </m:sub>
                              </m:sSub>
                            </m:e>
                          </m:d>
                        </m:e>
                      </m:nary>
                    </m:oMath>
                  </m:oMathPara>
                </a14:m>
                <a:endParaRPr lang="en-US" dirty="0"/>
              </a:p>
            </p:txBody>
          </p:sp>
        </mc:Choice>
        <mc:Fallback xmlns="">
          <p:sp>
            <p:nvSpPr>
              <p:cNvPr id="12" name="TextBox 11">
                <a:extLst>
                  <a:ext uri="{FF2B5EF4-FFF2-40B4-BE49-F238E27FC236}">
                    <a16:creationId xmlns:a16="http://schemas.microsoft.com/office/drawing/2014/main" id="{3D8DDDE0-9A26-FB65-24D7-7E6EB0BDEB7B}"/>
                  </a:ext>
                </a:extLst>
              </p:cNvPr>
              <p:cNvSpPr txBox="1">
                <a:spLocks noRot="1" noChangeAspect="1" noMove="1" noResize="1" noEditPoints="1" noAdjustHandles="1" noChangeArrowheads="1" noChangeShapeType="1" noTextEdit="1"/>
              </p:cNvSpPr>
              <p:nvPr/>
            </p:nvSpPr>
            <p:spPr>
              <a:xfrm>
                <a:off x="5537938" y="5406421"/>
                <a:ext cx="3152055" cy="764568"/>
              </a:xfrm>
              <a:prstGeom prst="rect">
                <a:avLst/>
              </a:prstGeom>
              <a:blipFill>
                <a:blip r:embed="rId9"/>
                <a:stretch>
                  <a:fillRect l="-3200" t="-122951" b="-1704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9972560-C49A-635D-D4E6-8A4420B4516F}"/>
                  </a:ext>
                </a:extLst>
              </p:cNvPr>
              <p:cNvSpPr txBox="1"/>
              <p:nvPr/>
            </p:nvSpPr>
            <p:spPr>
              <a:xfrm>
                <a:off x="3634917" y="5875634"/>
                <a:ext cx="1668242" cy="76456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𝐿</m:t>
                          </m:r>
                        </m:e>
                        <m:sub>
                          <m:r>
                            <a:rPr lang="en-US" altLang="zh-TW" b="0" i="1" smtClean="0">
                              <a:latin typeface="Cambria Math" panose="02040503050406030204" pitchFamily="18" charset="0"/>
                              <a:ea typeface="Cambria Math" panose="02040503050406030204" pitchFamily="18" charset="0"/>
                            </a:rPr>
                            <m:t>𝑗</m:t>
                          </m:r>
                        </m:sub>
                      </m:sSub>
                      <m:r>
                        <a:rPr lang="en-US" altLang="zh-TW" i="1">
                          <a:latin typeface="Cambria Math" panose="02040503050406030204" pitchFamily="18" charset="0"/>
                          <a:ea typeface="Cambria Math" panose="02040503050406030204" pitchFamily="18" charset="0"/>
                        </a:rPr>
                        <m:t>=</m:t>
                      </m:r>
                      <m:nary>
                        <m:naryPr>
                          <m:chr m:val="∑"/>
                          <m:supHide m:val="on"/>
                          <m:ctrlPr>
                            <a:rPr lang="en-US" altLang="zh-TW" i="1" smtClean="0">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𝐼</m:t>
                              </m:r>
                            </m:e>
                            <m:sub>
                              <m:r>
                                <a:rPr lang="en-US" altLang="zh-TW" i="1">
                                  <a:latin typeface="Cambria Math" panose="02040503050406030204" pitchFamily="18" charset="0"/>
                                  <a:ea typeface="Cambria Math" panose="02040503050406030204" pitchFamily="18" charset="0"/>
                                </a:rPr>
                                <m:t>𝑗𝑘</m:t>
                              </m:r>
                            </m:sub>
                          </m:sSub>
                          <m:sSub>
                            <m:sSubPr>
                              <m:ctrlPr>
                                <a:rPr lang="en-US" altLang="zh-TW" i="1" smtClean="0">
                                  <a:latin typeface="Cambria Math" panose="02040503050406030204" pitchFamily="18" charset="0"/>
                                  <a:ea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𝜔</m:t>
                              </m:r>
                            </m:e>
                            <m:sub>
                              <m:r>
                                <a:rPr lang="en-US" altLang="zh-TW" b="0" i="1" smtClean="0">
                                  <a:latin typeface="Cambria Math" panose="02040503050406030204" pitchFamily="18" charset="0"/>
                                  <a:ea typeface="Cambria Math" panose="02040503050406030204" pitchFamily="18" charset="0"/>
                                </a:rPr>
                                <m:t>𝑘</m:t>
                              </m:r>
                            </m:sub>
                          </m:sSub>
                        </m:e>
                      </m:nary>
                    </m:oMath>
                  </m:oMathPara>
                </a14:m>
                <a:endParaRPr lang="en-US" dirty="0"/>
              </a:p>
            </p:txBody>
          </p:sp>
        </mc:Choice>
        <mc:Fallback xmlns="">
          <p:sp>
            <p:nvSpPr>
              <p:cNvPr id="20" name="TextBox 19">
                <a:extLst>
                  <a:ext uri="{FF2B5EF4-FFF2-40B4-BE49-F238E27FC236}">
                    <a16:creationId xmlns:a16="http://schemas.microsoft.com/office/drawing/2014/main" id="{F9972560-C49A-635D-D4E6-8A4420B4516F}"/>
                  </a:ext>
                </a:extLst>
              </p:cNvPr>
              <p:cNvSpPr txBox="1">
                <a:spLocks noRot="1" noChangeAspect="1" noMove="1" noResize="1" noEditPoints="1" noAdjustHandles="1" noChangeArrowheads="1" noChangeShapeType="1" noTextEdit="1"/>
              </p:cNvSpPr>
              <p:nvPr/>
            </p:nvSpPr>
            <p:spPr>
              <a:xfrm>
                <a:off x="3634917" y="5875634"/>
                <a:ext cx="1668242" cy="764568"/>
              </a:xfrm>
              <a:prstGeom prst="rect">
                <a:avLst/>
              </a:prstGeom>
              <a:blipFill>
                <a:blip r:embed="rId10"/>
                <a:stretch>
                  <a:fillRect l="-13636" t="-122951" b="-170492"/>
                </a:stretch>
              </a:blipFill>
            </p:spPr>
            <p:txBody>
              <a:bodyPr/>
              <a:lstStyle/>
              <a:p>
                <a:r>
                  <a:rPr lang="en-US">
                    <a:noFill/>
                  </a:rPr>
                  <a:t> </a:t>
                </a:r>
              </a:p>
            </p:txBody>
          </p:sp>
        </mc:Fallback>
      </mc:AlternateContent>
    </p:spTree>
    <p:extLst>
      <p:ext uri="{BB962C8B-B14F-4D97-AF65-F5344CB8AC3E}">
        <p14:creationId xmlns:p14="http://schemas.microsoft.com/office/powerpoint/2010/main" val="318826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ppt_x"/>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4" grpId="0" animBg="1"/>
      <p:bldP spid="9" grpId="0" animBg="1"/>
      <p:bldP spid="8" grpId="0"/>
      <p:bldP spid="13" grpId="0" animBg="1"/>
      <p:bldP spid="14" grpId="0"/>
      <p:bldP spid="15" grpId="0"/>
      <p:bldP spid="16" grpId="0" animBg="1"/>
      <p:bldP spid="17" grpId="0"/>
      <p:bldP spid="18" grpId="0" animBg="1"/>
      <p:bldP spid="19" grpId="0"/>
      <p:bldP spid="12"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D9C864E7-6AEA-6B4F-A332-51F1A34E9A85}"/>
                  </a:ext>
                </a:extLst>
              </p:cNvPr>
              <p:cNvSpPr/>
              <p:nvPr/>
            </p:nvSpPr>
            <p:spPr>
              <a:xfrm>
                <a:off x="1141686" y="1946298"/>
                <a:ext cx="4347857" cy="98405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𝑇</m:t>
                      </m:r>
                      <m:r>
                        <a:rPr lang="en-US" altLang="zh-TW"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2</m:t>
                          </m:r>
                        </m:den>
                      </m:f>
                      <m:d>
                        <m:dPr>
                          <m:ctrlPr>
                            <a:rPr lang="en-US" altLang="zh-TW" i="1">
                              <a:latin typeface="Cambria Math" panose="02040503050406030204" pitchFamily="18" charset="0"/>
                              <a:ea typeface="Cambria Math" panose="02040503050406030204" pitchFamily="18" charset="0"/>
                            </a:rPr>
                          </m:ctrlPr>
                        </m:dPr>
                        <m:e>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𝑥</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𝑦</m:t>
                              </m:r>
                            </m:sub>
                          </m:sSub>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𝜔</m:t>
                              </m:r>
                            </m:e>
                            <m:sub>
                              <m:r>
                                <a:rPr lang="en-US" altLang="zh-TW" i="1">
                                  <a:latin typeface="Cambria Math" panose="02040503050406030204" pitchFamily="18" charset="0"/>
                                  <a:ea typeface="Cambria Math" panose="02040503050406030204" pitchFamily="18" charset="0"/>
                                </a:rPr>
                                <m:t>𝑧</m:t>
                              </m:r>
                            </m:sub>
                          </m:sSub>
                        </m:e>
                      </m:d>
                      <m:d>
                        <m:dPr>
                          <m:ctrlPr>
                            <a:rPr lang="en-US" altLang="zh-TW" i="1">
                              <a:latin typeface="Cambria Math" panose="02040503050406030204" pitchFamily="18" charset="0"/>
                              <a:ea typeface="Cambria Math"/>
                            </a:rPr>
                          </m:ctrlPr>
                        </m:dPr>
                        <m:e>
                          <m:m>
                            <m:mPr>
                              <m:mcs>
                                <m:mc>
                                  <m:mcPr>
                                    <m:count m:val="3"/>
                                    <m:mcJc m:val="center"/>
                                  </m:mcPr>
                                </m:mc>
                              </m:mcs>
                              <m:ctrlPr>
                                <a:rPr lang="en-US" altLang="zh-TW" i="1">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𝑧𝑧</m:t>
                                    </m:r>
                                  </m:sub>
                                </m:sSub>
                              </m:e>
                            </m:mr>
                          </m:m>
                        </m:e>
                      </m:d>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𝑥</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𝑦</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𝑧</m:t>
                                    </m:r>
                                  </m:sub>
                                </m:sSub>
                              </m:e>
                            </m:mr>
                          </m:m>
                        </m:e>
                      </m:d>
                    </m:oMath>
                  </m:oMathPara>
                </a14:m>
                <a:endParaRPr lang="zh-TW" altLang="en-US" dirty="0"/>
              </a:p>
            </p:txBody>
          </p:sp>
        </mc:Choice>
        <mc:Fallback xmlns="">
          <p:sp>
            <p:nvSpPr>
              <p:cNvPr id="4" name="矩形 3">
                <a:extLst>
                  <a:ext uri="{FF2B5EF4-FFF2-40B4-BE49-F238E27FC236}">
                    <a16:creationId xmlns:a16="http://schemas.microsoft.com/office/drawing/2014/main" id="{D9C864E7-6AEA-6B4F-A332-51F1A34E9A85}"/>
                  </a:ext>
                </a:extLst>
              </p:cNvPr>
              <p:cNvSpPr>
                <a:spLocks noRot="1" noChangeAspect="1" noMove="1" noResize="1" noEditPoints="1" noAdjustHandles="1" noChangeArrowheads="1" noChangeShapeType="1" noTextEdit="1"/>
              </p:cNvSpPr>
              <p:nvPr/>
            </p:nvSpPr>
            <p:spPr>
              <a:xfrm>
                <a:off x="1141686" y="1946298"/>
                <a:ext cx="4347857" cy="984052"/>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69DC560E-4981-E94D-8572-8E1DCDDB10FE}"/>
                  </a:ext>
                </a:extLst>
              </p:cNvPr>
              <p:cNvSpPr/>
              <p:nvPr/>
            </p:nvSpPr>
            <p:spPr>
              <a:xfrm>
                <a:off x="5940152" y="2132856"/>
                <a:ext cx="1754262" cy="61093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𝑇</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2</m:t>
                          </m:r>
                        </m:den>
                      </m:f>
                      <m:sSup>
                        <m:sSupPr>
                          <m:ctrlPr>
                            <a:rPr lang="en-US" altLang="zh-TW" b="0" i="1" smtClean="0">
                              <a:latin typeface="Cambria Math" panose="02040503050406030204" pitchFamily="18" charset="0"/>
                            </a:rPr>
                          </m:ctrlPr>
                        </m:sSupPr>
                        <m:e>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e>
                        <m:sup>
                          <m:r>
                            <a:rPr lang="en-US" altLang="zh-TW" b="0" i="1" smtClean="0">
                              <a:latin typeface="Cambria Math" panose="02040503050406030204" pitchFamily="18" charset="0"/>
                            </a:rPr>
                            <m:t>𝑇</m:t>
                          </m:r>
                        </m:sup>
                      </m:sSup>
                      <m:r>
                        <a:rPr lang="en-US" altLang="zh-TW" b="0" i="1" smtClean="0">
                          <a:latin typeface="Cambria Math" panose="02040503050406030204" pitchFamily="18" charset="0"/>
                          <a:ea typeface="Cambria Math" panose="02040503050406030204" pitchFamily="18" charset="0"/>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oMath>
                  </m:oMathPara>
                </a14:m>
                <a:endParaRPr lang="zh-TW" altLang="en-US" i="1" dirty="0"/>
              </a:p>
            </p:txBody>
          </p:sp>
        </mc:Choice>
        <mc:Fallback xmlns="">
          <p:sp>
            <p:nvSpPr>
              <p:cNvPr id="9" name="矩形 8">
                <a:extLst>
                  <a:ext uri="{FF2B5EF4-FFF2-40B4-BE49-F238E27FC236}">
                    <a16:creationId xmlns:a16="http://schemas.microsoft.com/office/drawing/2014/main" id="{69DC560E-4981-E94D-8572-8E1DCDDB10FE}"/>
                  </a:ext>
                </a:extLst>
              </p:cNvPr>
              <p:cNvSpPr>
                <a:spLocks noRot="1" noChangeAspect="1" noMove="1" noResize="1" noEditPoints="1" noAdjustHandles="1" noChangeArrowheads="1" noChangeShapeType="1" noTextEdit="1"/>
              </p:cNvSpPr>
              <p:nvPr/>
            </p:nvSpPr>
            <p:spPr>
              <a:xfrm>
                <a:off x="5940152" y="2132856"/>
                <a:ext cx="1754262" cy="610936"/>
              </a:xfrm>
              <a:prstGeom prst="rect">
                <a:avLst/>
              </a:prstGeom>
              <a:blipFill>
                <a:blip r:embed="rId3"/>
                <a:stretch>
                  <a:fillRect b="-2083"/>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2C8BDF77-B195-544A-8004-EFB2DDB8474C}"/>
              </a:ext>
            </a:extLst>
          </p:cNvPr>
          <p:cNvSpPr txBox="1"/>
          <p:nvPr/>
        </p:nvSpPr>
        <p:spPr>
          <a:xfrm>
            <a:off x="1429718" y="1314918"/>
            <a:ext cx="6264696" cy="369332"/>
          </a:xfrm>
          <a:prstGeom prst="rect">
            <a:avLst/>
          </a:prstGeom>
          <a:noFill/>
        </p:spPr>
        <p:txBody>
          <a:bodyPr wrap="square" rtlCol="0">
            <a:spAutoFit/>
          </a:bodyPr>
          <a:lstStyle/>
          <a:p>
            <a:r>
              <a:rPr lang="zh-CN" altLang="en-US" dirty="0"/>
              <a:t>剛體的轉動動能可以用轉動慣量矩陣及角速度行向量表示：</a:t>
            </a:r>
            <a:endParaRPr kumimoji="1" lang="zh-TW" altLang="en-US" dirty="0"/>
          </a:p>
        </p:txBody>
      </p:sp>
      <p:pic>
        <p:nvPicPr>
          <p:cNvPr id="10" name="圖片 9">
            <a:extLst>
              <a:ext uri="{FF2B5EF4-FFF2-40B4-BE49-F238E27FC236}">
                <a16:creationId xmlns:a16="http://schemas.microsoft.com/office/drawing/2014/main" id="{4053C4B4-239A-9144-9D7E-9B9FBE0E1E4F}"/>
              </a:ext>
            </a:extLst>
          </p:cNvPr>
          <p:cNvPicPr>
            <a:picLocks noChangeAspect="1"/>
          </p:cNvPicPr>
          <p:nvPr/>
        </p:nvPicPr>
        <p:blipFill rotWithShape="1">
          <a:blip r:embed="rId4"/>
          <a:srcRect t="29820" r="45467" b="15773"/>
          <a:stretch/>
        </p:blipFill>
        <p:spPr>
          <a:xfrm>
            <a:off x="3635896" y="3252166"/>
            <a:ext cx="2500401" cy="3087548"/>
          </a:xfrm>
          <a:prstGeom prst="rect">
            <a:avLst/>
          </a:prstGeom>
        </p:spPr>
      </p:pic>
      <p:sp>
        <p:nvSpPr>
          <p:cNvPr id="12" name="矩形 11">
            <a:extLst>
              <a:ext uri="{FF2B5EF4-FFF2-40B4-BE49-F238E27FC236}">
                <a16:creationId xmlns:a16="http://schemas.microsoft.com/office/drawing/2014/main" id="{51DDF488-B569-294A-A8D4-0006C570BC3E}"/>
              </a:ext>
            </a:extLst>
          </p:cNvPr>
          <p:cNvSpPr/>
          <p:nvPr/>
        </p:nvSpPr>
        <p:spPr>
          <a:xfrm>
            <a:off x="5165507" y="3252166"/>
            <a:ext cx="648072" cy="236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671134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065" y="0"/>
            <a:ext cx="8532311" cy="1844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677" b="47718"/>
          <a:stretch/>
        </p:blipFill>
        <p:spPr bwMode="auto">
          <a:xfrm>
            <a:off x="325009" y="1607801"/>
            <a:ext cx="8390844"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1619672" y="1700808"/>
            <a:ext cx="2160240"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Marion and </a:t>
            </a:r>
            <a:r>
              <a:rPr lang="en-US" altLang="zh-TW" dirty="0" err="1">
                <a:latin typeface="Times New Roman" panose="02020603050405020304" pitchFamily="18" charset="0"/>
                <a:cs typeface="Times New Roman" panose="02020603050405020304" pitchFamily="18" charset="0"/>
              </a:rPr>
              <a:t>Thorston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98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440"/>
          <a:stretch/>
        </p:blipFill>
        <p:spPr bwMode="auto">
          <a:xfrm>
            <a:off x="666270" y="1412776"/>
            <a:ext cx="7811459" cy="437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399" t="46357" r="5114" b="47718"/>
          <a:stretch/>
        </p:blipFill>
        <p:spPr bwMode="auto">
          <a:xfrm>
            <a:off x="1210810" y="807856"/>
            <a:ext cx="6708065" cy="59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a:xfrm>
            <a:off x="916887" y="2034316"/>
            <a:ext cx="1528845" cy="369332"/>
          </a:xfrm>
          <a:prstGeom prst="rect">
            <a:avLst/>
          </a:prstGeom>
          <a:noFill/>
        </p:spPr>
        <p:txBody>
          <a:bodyPr wrap="square" rtlCol="0">
            <a:spAutoFit/>
          </a:bodyPr>
          <a:lstStyle/>
          <a:p>
            <a:r>
              <a:rPr lang="zh-TW" altLang="en-US" dirty="0"/>
              <a:t>角動量分量：</a:t>
            </a:r>
          </a:p>
        </p:txBody>
      </p:sp>
      <mc:AlternateContent xmlns:mc="http://schemas.openxmlformats.org/markup-compatibility/2006" xmlns:a14="http://schemas.microsoft.com/office/drawing/2010/main">
        <mc:Choice Requires="a14">
          <p:sp>
            <p:nvSpPr>
              <p:cNvPr id="8" name="文字方塊 7"/>
              <p:cNvSpPr txBox="1"/>
              <p:nvPr/>
            </p:nvSpPr>
            <p:spPr>
              <a:xfrm>
                <a:off x="6045762" y="2022086"/>
                <a:ext cx="1512170" cy="369332"/>
              </a:xfrm>
              <a:prstGeom prst="rect">
                <a:avLst/>
              </a:prstGeom>
              <a:noFill/>
            </p:spPr>
            <p:txBody>
              <a:bodyPr wrap="square" rtlCol="0">
                <a:spAutoFit/>
              </a:bodyPr>
              <a:lstStyle/>
              <a:p>
                <a14:m>
                  <m:oMath xmlns:m="http://schemas.openxmlformats.org/officeDocument/2006/math">
                    <m:r>
                      <a:rPr lang="zh-TW" altLang="en-US" i="1" smtClean="0">
                        <a:latin typeface="Cambria Math"/>
                      </a:rPr>
                      <m:t>𝛼</m:t>
                    </m:r>
                  </m:oMath>
                </a14:m>
                <a:r>
                  <a:rPr lang="zh-TW" altLang="en-US" dirty="0"/>
                  <a:t>是粒子編號</a:t>
                </a:r>
              </a:p>
            </p:txBody>
          </p:sp>
        </mc:Choice>
        <mc:Fallback xmlns="">
          <p:sp>
            <p:nvSpPr>
              <p:cNvPr id="8" name="文字方塊 7"/>
              <p:cNvSpPr txBox="1">
                <a:spLocks noRot="1" noChangeAspect="1" noMove="1" noResize="1" noEditPoints="1" noAdjustHandles="1" noChangeArrowheads="1" noChangeShapeType="1" noTextEdit="1"/>
              </p:cNvSpPr>
              <p:nvPr/>
            </p:nvSpPr>
            <p:spPr>
              <a:xfrm>
                <a:off x="6045762" y="2022086"/>
                <a:ext cx="1512170" cy="369332"/>
              </a:xfrm>
              <a:prstGeom prst="rect">
                <a:avLst/>
              </a:prstGeom>
              <a:blipFill>
                <a:blip r:embed="rId3"/>
                <a:stretch>
                  <a:fillRect t="-6667"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6029457" y="2399657"/>
                <a:ext cx="2176547"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𝑖</m:t>
                    </m:r>
                    <m:r>
                      <a:rPr lang="en-US" altLang="zh-TW" b="0" i="1" smtClean="0">
                        <a:latin typeface="Cambria Math"/>
                      </a:rPr>
                      <m:t>,</m:t>
                    </m:r>
                    <m:r>
                      <a:rPr lang="en-US" altLang="zh-TW" b="0" i="1" smtClean="0">
                        <a:latin typeface="Cambria Math"/>
                      </a:rPr>
                      <m:t>𝑘</m:t>
                    </m:r>
                  </m:oMath>
                </a14:m>
                <a:r>
                  <a:rPr lang="zh-TW" altLang="en-US" dirty="0"/>
                  <a:t>是</a:t>
                </a:r>
                <a14:m>
                  <m:oMath xmlns:m="http://schemas.openxmlformats.org/officeDocument/2006/math">
                    <m:r>
                      <a:rPr lang="en-US" altLang="zh-TW" i="1" dirty="0" smtClean="0">
                        <a:latin typeface="Cambria Math"/>
                      </a:rPr>
                      <m:t>1,2,3</m:t>
                    </m:r>
                  </m:oMath>
                </a14:m>
                <a:r>
                  <a:rPr lang="zh-TW" altLang="en-US" dirty="0"/>
                  <a:t>空間座標</a:t>
                </a:r>
              </a:p>
            </p:txBody>
          </p:sp>
        </mc:Choice>
        <mc:Fallback xmlns="">
          <p:sp>
            <p:nvSpPr>
              <p:cNvPr id="10" name="文字方塊 9"/>
              <p:cNvSpPr txBox="1">
                <a:spLocks noRot="1" noChangeAspect="1" noMove="1" noResize="1" noEditPoints="1" noAdjustHandles="1" noChangeArrowheads="1" noChangeShapeType="1" noTextEdit="1"/>
              </p:cNvSpPr>
              <p:nvPr/>
            </p:nvSpPr>
            <p:spPr>
              <a:xfrm>
                <a:off x="6029457" y="2399657"/>
                <a:ext cx="2176547" cy="369332"/>
              </a:xfrm>
              <a:prstGeom prst="rect">
                <a:avLst/>
              </a:prstGeom>
              <a:blipFill>
                <a:blip r:embed="rId4"/>
                <a:stretch>
                  <a:fillRect t="-6667"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957449" y="2818854"/>
                <a:ext cx="211256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acc>
                            <m:accPr>
                              <m:chr m:val="⃗"/>
                              <m:ctrlPr>
                                <a:rPr lang="en-US" altLang="zh-TW" i="1" smtClean="0">
                                  <a:latin typeface="Cambria Math" panose="02040503050406030204" pitchFamily="18" charset="0"/>
                                </a:rPr>
                              </m:ctrlPr>
                            </m:accPr>
                            <m:e>
                              <m:r>
                                <a:rPr lang="en-US" altLang="zh-TW" b="0" i="1" smtClean="0">
                                  <a:latin typeface="Cambria Math"/>
                                </a:rPr>
                                <m:t>𝑟</m:t>
                              </m:r>
                            </m:e>
                          </m:acc>
                        </m:e>
                        <m:sub>
                          <m:r>
                            <a:rPr lang="zh-TW" altLang="en-US" i="1" smtClean="0">
                              <a:latin typeface="Cambria Math"/>
                            </a:rPr>
                            <m:t>𝛼</m:t>
                          </m:r>
                        </m:sub>
                      </m:sSub>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m>
                            <m:mPr>
                              <m:mcs>
                                <m:mc>
                                  <m:mcPr>
                                    <m:count m:val="3"/>
                                    <m:mcJc m:val="center"/>
                                  </m:mcPr>
                                </m:mc>
                              </m:mcs>
                              <m:ctrlPr>
                                <a:rPr lang="en-US" altLang="zh-TW" i="1" smtClean="0">
                                  <a:latin typeface="Cambria Math" panose="02040503050406030204" pitchFamily="18" charset="0"/>
                                  <a:ea typeface="Cambria Math"/>
                                </a:rPr>
                              </m:ctrlPr>
                            </m:mPr>
                            <m:mr>
                              <m:e>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𝑥</m:t>
                                    </m:r>
                                  </m:e>
                                  <m:sub>
                                    <m:r>
                                      <a:rPr lang="en-US" altLang="zh-TW" b="0" i="1" smtClean="0">
                                        <a:latin typeface="Cambria Math"/>
                                        <a:ea typeface="Cambria Math"/>
                                      </a:rPr>
                                      <m:t>1</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𝑥</m:t>
                                    </m:r>
                                  </m:e>
                                  <m:sub>
                                    <m:r>
                                      <a:rPr lang="en-US" altLang="zh-TW" b="0" i="1" smtClean="0">
                                        <a:latin typeface="Cambria Math"/>
                                        <a:ea typeface="Cambria Math"/>
                                      </a:rPr>
                                      <m:t>2</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𝑥</m:t>
                                    </m:r>
                                  </m:e>
                                  <m:sub>
                                    <m:r>
                                      <a:rPr lang="en-US" altLang="zh-TW" b="0" i="1" smtClean="0">
                                        <a:latin typeface="Cambria Math"/>
                                        <a:ea typeface="Cambria Math"/>
                                      </a:rPr>
                                      <m:t>3</m:t>
                                    </m:r>
                                  </m:sub>
                                </m:sSub>
                              </m:e>
                            </m:mr>
                          </m:m>
                        </m:e>
                      </m:d>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957449" y="2818854"/>
                <a:ext cx="2112566" cy="369332"/>
              </a:xfrm>
              <a:prstGeom prst="rect">
                <a:avLst/>
              </a:prstGeom>
              <a:blipFill>
                <a:blip r:embed="rId5"/>
                <a:stretch>
                  <a:fillRect t="-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47409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34FACB-F55A-F640-67A3-4C2B2D9F66E3}"/>
              </a:ext>
            </a:extLst>
          </p:cNvPr>
          <p:cNvSpPr/>
          <p:nvPr/>
        </p:nvSpPr>
        <p:spPr>
          <a:xfrm>
            <a:off x="5511399" y="2393905"/>
            <a:ext cx="2642001" cy="19190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9700C03-1C2F-B76D-16BA-E60BF4388F61}"/>
                  </a:ext>
                </a:extLst>
              </p:cNvPr>
              <p:cNvSpPr txBox="1"/>
              <p:nvPr/>
            </p:nvSpPr>
            <p:spPr bwMode="auto">
              <a:xfrm>
                <a:off x="2330697" y="595111"/>
                <a:ext cx="2241446" cy="461217"/>
              </a:xfrm>
              <a:prstGeom prst="rect">
                <a:avLst/>
              </a:prstGeom>
              <a:solidFill>
                <a:srgbClr val="FFFF00"/>
              </a:solidFill>
              <a:ln w="9525">
                <a:noFill/>
                <a:miter lim="800000"/>
                <a:headEnd/>
                <a:tailEnd/>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rPr>
                          </m:ctrlPr>
                        </m:accPr>
                        <m:e>
                          <m:r>
                            <a:rPr lang="en-US" b="0" i="1" smtClean="0">
                              <a:latin typeface="Cambria Math" panose="02040503050406030204" pitchFamily="18" charset="0"/>
                            </a:rPr>
                            <m:t>𝑎</m:t>
                          </m:r>
                        </m:e>
                      </m:ac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𝑖</m:t>
                          </m:r>
                        </m:e>
                      </m:acc>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b="0" i="1" smtClean="0">
                              <a:latin typeface="Cambria Math" panose="02040503050406030204" pitchFamily="18" charset="0"/>
                            </a:rPr>
                            <m:t>2</m:t>
                          </m:r>
                        </m:sub>
                      </m:sSub>
                      <m:acc>
                        <m:accPr>
                          <m:chr m:val="̂"/>
                          <m:ctrlPr>
                            <a:rPr lang="en-US" i="1">
                              <a:latin typeface="Cambria Math" panose="02040503050406030204" pitchFamily="18" charset="0"/>
                            </a:rPr>
                          </m:ctrlPr>
                        </m:accPr>
                        <m:e>
                          <m:r>
                            <a:rPr lang="en-US" b="0" i="1" smtClean="0">
                              <a:latin typeface="Cambria Math" panose="02040503050406030204" pitchFamily="18" charset="0"/>
                            </a:rPr>
                            <m:t>𝑗</m:t>
                          </m:r>
                        </m:e>
                      </m:acc>
                      <m:r>
                        <a:rPr lang="en-US"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1</m:t>
                                    </m:r>
                                  </m:sub>
                                </m:sSub>
                              </m:e>
                            </m:mr>
                            <m:mr>
                              <m:e>
                                <m:sSub>
                                  <m:sSubPr>
                                    <m:ctrlPr>
                                      <a:rPr lang="en-US" altLang="zh-TW" i="1">
                                        <a:latin typeface="Cambria Math" panose="02040503050406030204" pitchFamily="18" charset="0"/>
                                      </a:rPr>
                                    </m:ctrlPr>
                                  </m:sSubPr>
                                  <m:e>
                                    <m:r>
                                      <a:rPr lang="en-US" altLang="zh-TW" i="1">
                                        <a:latin typeface="Cambria Math" panose="02040503050406030204" pitchFamily="18" charset="0"/>
                                      </a:rPr>
                                      <m:t>𝑎</m:t>
                                    </m:r>
                                  </m:e>
                                  <m:sub>
                                    <m:r>
                                      <a:rPr lang="en-US" altLang="zh-TW" i="1">
                                        <a:latin typeface="Cambria Math" panose="02040503050406030204" pitchFamily="18" charset="0"/>
                                      </a:rPr>
                                      <m:t>2</m:t>
                                    </m:r>
                                  </m:sub>
                                </m:sSub>
                              </m:e>
                            </m:mr>
                          </m:m>
                        </m:e>
                      </m:d>
                    </m:oMath>
                  </m:oMathPara>
                </a14:m>
                <a:endParaRPr lang="en-TW"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9700C03-1C2F-B76D-16BA-E60BF4388F61}"/>
                  </a:ext>
                </a:extLst>
              </p:cNvPr>
              <p:cNvSpPr txBox="1">
                <a:spLocks noRot="1" noChangeAspect="1" noMove="1" noResize="1" noEditPoints="1" noAdjustHandles="1" noChangeArrowheads="1" noChangeShapeType="1" noTextEdit="1"/>
              </p:cNvSpPr>
              <p:nvPr/>
            </p:nvSpPr>
            <p:spPr bwMode="auto">
              <a:xfrm>
                <a:off x="2330697" y="595111"/>
                <a:ext cx="2241446" cy="461217"/>
              </a:xfrm>
              <a:prstGeom prst="rect">
                <a:avLst/>
              </a:prstGeom>
              <a:blipFill>
                <a:blip r:embed="rId2"/>
                <a:stretch>
                  <a:fillRect t="-2703" b="-810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3D4FFE0-3D2E-7809-5A95-461BA463E8C1}"/>
                  </a:ext>
                </a:extLst>
              </p:cNvPr>
              <p:cNvSpPr txBox="1"/>
              <p:nvPr/>
            </p:nvSpPr>
            <p:spPr bwMode="auto">
              <a:xfrm>
                <a:off x="2352132" y="4629076"/>
                <a:ext cx="746999"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panose="02040503050406030204" pitchFamily="18" charset="0"/>
                        </a:rPr>
                        <m:t>𝑐</m:t>
                      </m:r>
                      <m:r>
                        <a:rPr lang="en-US" sz="1800" b="1" i="1" smtClean="0">
                          <a:latin typeface="Cambria Math" panose="02040503050406030204" pitchFamily="18" charset="0"/>
                        </a:rPr>
                        <m:t>𝒃</m:t>
                      </m:r>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3D4FFE0-3D2E-7809-5A95-461BA463E8C1}"/>
                  </a:ext>
                </a:extLst>
              </p:cNvPr>
              <p:cNvSpPr txBox="1">
                <a:spLocks noRot="1" noChangeAspect="1" noMove="1" noResize="1" noEditPoints="1" noAdjustHandles="1" noChangeArrowheads="1" noChangeShapeType="1" noTextEdit="1"/>
              </p:cNvSpPr>
              <p:nvPr/>
            </p:nvSpPr>
            <p:spPr bwMode="auto">
              <a:xfrm>
                <a:off x="2352132" y="4629076"/>
                <a:ext cx="746999" cy="276999"/>
              </a:xfrm>
              <a:prstGeom prst="rect">
                <a:avLst/>
              </a:prstGeom>
              <a:blipFill>
                <a:blip r:embed="rId3"/>
                <a:stretch>
                  <a:fillRect l="-5085" r="-8475"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91F258-7852-7AA7-16A5-6A6F85E70D15}"/>
                  </a:ext>
                </a:extLst>
              </p:cNvPr>
              <p:cNvSpPr txBox="1"/>
              <p:nvPr/>
            </p:nvSpPr>
            <p:spPr bwMode="auto">
              <a:xfrm>
                <a:off x="686863" y="4939529"/>
                <a:ext cx="4824536" cy="5542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d>
                      <m:dPr>
                        <m:begChr m:val="["/>
                        <m:endChr m:val="]"/>
                        <m:ctrlPr>
                          <a:rPr lang="en-US" sz="1800" b="1" i="1" smtClean="0">
                            <a:latin typeface="Cambria Math" panose="02040503050406030204" pitchFamily="18" charset="0"/>
                          </a:rPr>
                        </m:ctrlPr>
                      </m:dPr>
                      <m:e>
                        <m:m>
                          <m:mPr>
                            <m:mcs>
                              <m:mc>
                                <m:mcPr>
                                  <m:count m:val="1"/>
                                  <m:mcJc m:val="center"/>
                                </m:mcPr>
                              </m:mc>
                            </m:mcs>
                            <m:ctrlPr>
                              <a:rPr lang="en-US" sz="1800" i="1" smtClean="0">
                                <a:latin typeface="Cambria Math" panose="02040503050406030204" pitchFamily="18" charset="0"/>
                              </a:rPr>
                            </m:ctrlPr>
                          </m:mPr>
                          <m:mr>
                            <m:e>
                              <m:r>
                                <m:rPr>
                                  <m:brk m:alnAt="7"/>
                                </m:rPr>
                                <a:rPr lang="en-US" sz="1800" b="0" i="1" smtClean="0">
                                  <a:latin typeface="Cambria Math" panose="02040503050406030204" pitchFamily="18" charset="0"/>
                                </a:rPr>
                                <m:t>0</m:t>
                              </m:r>
                              <m:r>
                                <a:rPr lang="en-US" sz="1800" b="0" i="1" smtClean="0">
                                  <a:latin typeface="Cambria Math" panose="02040503050406030204" pitchFamily="18" charset="0"/>
                                </a:rPr>
                                <m:t>.8</m:t>
                              </m:r>
                            </m:e>
                          </m:mr>
                          <m:mr>
                            <m:e>
                              <m:r>
                                <a:rPr lang="en-US" sz="1800" b="0" i="1" smtClean="0">
                                  <a:latin typeface="Cambria Math" panose="02040503050406030204" pitchFamily="18" charset="0"/>
                                </a:rPr>
                                <m:t>0.2</m:t>
                              </m:r>
                            </m:e>
                          </m:mr>
                        </m:m>
                      </m:e>
                    </m:d>
                  </m:oMath>
                </a14:m>
                <a:r>
                  <a:rPr lang="en-US" sz="1800" dirty="0">
                    <a:latin typeface="Times New Roman" panose="02020603050405020304" pitchFamily="18" charset="0"/>
                  </a:rPr>
                  <a:t> and </a:t>
                </a:r>
                <a14:m>
                  <m:oMath xmlns:m="http://schemas.openxmlformats.org/officeDocument/2006/math">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4</m:t>
                              </m:r>
                            </m:e>
                          </m:mr>
                          <m:mr>
                            <m:e>
                              <m:r>
                                <a:rPr lang="en-US" sz="1800" i="1">
                                  <a:latin typeface="Cambria Math" panose="02040503050406030204" pitchFamily="18" charset="0"/>
                                </a:rPr>
                                <m:t>0.</m:t>
                              </m:r>
                              <m:r>
                                <a:rPr lang="en-US" sz="1800" b="0" i="1" smtClean="0">
                                  <a:latin typeface="Cambria Math" panose="02040503050406030204" pitchFamily="18" charset="0"/>
                                </a:rPr>
                                <m:t>1</m:t>
                              </m:r>
                            </m:e>
                          </m:mr>
                        </m:m>
                      </m:e>
                    </m:d>
                  </m:oMath>
                </a14:m>
                <a:r>
                  <a:rPr lang="en-US" sz="1800" dirty="0">
                    <a:latin typeface="Times New Roman" panose="02020603050405020304" pitchFamily="18" charset="0"/>
                  </a:rPr>
                  <a:t> are in the same direction. </a:t>
                </a:r>
              </a:p>
            </p:txBody>
          </p:sp>
        </mc:Choice>
        <mc:Fallback xmlns="">
          <p:sp>
            <p:nvSpPr>
              <p:cNvPr id="4" name="TextBox 3">
                <a:extLst>
                  <a:ext uri="{FF2B5EF4-FFF2-40B4-BE49-F238E27FC236}">
                    <a16:creationId xmlns:a16="http://schemas.microsoft.com/office/drawing/2014/main" id="{CF91F258-7852-7AA7-16A5-6A6F85E70D15}"/>
                  </a:ext>
                </a:extLst>
              </p:cNvPr>
              <p:cNvSpPr txBox="1">
                <a:spLocks noRot="1" noChangeAspect="1" noMove="1" noResize="1" noEditPoints="1" noAdjustHandles="1" noChangeArrowheads="1" noChangeShapeType="1" noTextEdit="1"/>
              </p:cNvSpPr>
              <p:nvPr/>
            </p:nvSpPr>
            <p:spPr bwMode="auto">
              <a:xfrm>
                <a:off x="686863" y="4939529"/>
                <a:ext cx="4824536" cy="554254"/>
              </a:xfrm>
              <a:prstGeom prst="rect">
                <a:avLst/>
              </a:prstGeom>
              <a:blipFill>
                <a:blip r:embed="rId4"/>
                <a:stretch>
                  <a:fillRect b="-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069FC07F-0FB6-8620-F926-71D2473626EF}"/>
              </a:ext>
            </a:extLst>
          </p:cNvPr>
          <p:cNvSpPr txBox="1"/>
          <p:nvPr/>
        </p:nvSpPr>
        <p:spPr bwMode="auto">
          <a:xfrm>
            <a:off x="685228" y="4241073"/>
            <a:ext cx="8352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If the components of two vectors are proportional, we say they are in the </a:t>
            </a:r>
            <a:r>
              <a:rPr lang="en-US" sz="1800" dirty="0">
                <a:solidFill>
                  <a:srgbClr val="FF0000"/>
                </a:solidFill>
                <a:latin typeface="Times New Roman" panose="02020603050405020304" pitchFamily="18" charset="0"/>
              </a:rPr>
              <a:t>same direction</a:t>
            </a:r>
            <a:r>
              <a:rPr lang="en-US" sz="1800" dirty="0">
                <a:latin typeface="Times New Roman" panose="02020603050405020304" pitchFamily="18" charset="0"/>
              </a:rPr>
              <a:t>.</a:t>
            </a:r>
          </a:p>
        </p:txBody>
      </p:sp>
      <p:sp>
        <p:nvSpPr>
          <p:cNvPr id="6" name="TextBox 5">
            <a:extLst>
              <a:ext uri="{FF2B5EF4-FFF2-40B4-BE49-F238E27FC236}">
                <a16:creationId xmlns:a16="http://schemas.microsoft.com/office/drawing/2014/main" id="{1D7741C4-2C61-04F9-5E9E-1EC93143A966}"/>
              </a:ext>
            </a:extLst>
          </p:cNvPr>
          <p:cNvSpPr txBox="1"/>
          <p:nvPr/>
        </p:nvSpPr>
        <p:spPr bwMode="auto">
          <a:xfrm>
            <a:off x="678367" y="1081357"/>
            <a:ext cx="8575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latin typeface="Times New Roman" panose="02020603050405020304" pitchFamily="18" charset="0"/>
              </a:rPr>
              <a:t>But like 3D vectors, Vectors can be multiplied by a number, and two vectors can add up.</a:t>
            </a:r>
            <a:endParaRPr lang="en-US" sz="1800" dirty="0">
              <a:latin typeface="Times New Roman" panose="02020603050405020304" pitchFamily="18" charset="0"/>
            </a:endParaRPr>
          </a:p>
        </p:txBody>
      </p:sp>
      <p:sp>
        <p:nvSpPr>
          <p:cNvPr id="7" name="TextBox 6">
            <a:extLst>
              <a:ext uri="{FF2B5EF4-FFF2-40B4-BE49-F238E27FC236}">
                <a16:creationId xmlns:a16="http://schemas.microsoft.com/office/drawing/2014/main" id="{FC698C3F-8A58-150B-F0B2-200B01BD8BBA}"/>
              </a:ext>
            </a:extLst>
          </p:cNvPr>
          <p:cNvSpPr txBox="1"/>
          <p:nvPr/>
        </p:nvSpPr>
        <p:spPr bwMode="auto">
          <a:xfrm>
            <a:off x="678366" y="1431012"/>
            <a:ext cx="8470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solidFill>
                  <a:srgbClr val="FF0000"/>
                </a:solidFill>
                <a:latin typeface="Times New Roman" panose="02020603050405020304" pitchFamily="18" charset="0"/>
              </a:rPr>
              <a:t>Linear combinations </a:t>
            </a:r>
            <a:r>
              <a:rPr lang="en-US" altLang="zh-TW" sz="1800" dirty="0">
                <a:latin typeface="Times New Roman" panose="02020603050405020304" pitchFamily="18" charset="0"/>
              </a:rPr>
              <a:t>of vectors are still vectors. Vector space is also called linear space.</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20273C-DB6A-729F-0E15-E24BBBF2529E}"/>
                  </a:ext>
                </a:extLst>
              </p:cNvPr>
              <p:cNvSpPr txBox="1"/>
              <p:nvPr/>
            </p:nvSpPr>
            <p:spPr bwMode="auto">
              <a:xfrm>
                <a:off x="2330697" y="1898721"/>
                <a:ext cx="1464440"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𝒗</m:t>
                      </m:r>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1</m:t>
                          </m:r>
                        </m:sub>
                      </m:sSub>
                      <m:r>
                        <a:rPr lang="en-US" sz="1800" b="1" i="1" smtClean="0">
                          <a:latin typeface="Cambria Math" panose="02040503050406030204" pitchFamily="18" charset="0"/>
                        </a:rPr>
                        <m:t>𝒂</m:t>
                      </m:r>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r>
                        <a:rPr lang="en-US" sz="1800" b="1" i="1" smtClean="0">
                          <a:latin typeface="Cambria Math" panose="02040503050406030204" pitchFamily="18" charset="0"/>
                        </a:rPr>
                        <m:t>𝒃</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220273C-DB6A-729F-0E15-E24BBBF2529E}"/>
                  </a:ext>
                </a:extLst>
              </p:cNvPr>
              <p:cNvSpPr txBox="1">
                <a:spLocks noRot="1" noChangeAspect="1" noMove="1" noResize="1" noEditPoints="1" noAdjustHandles="1" noChangeArrowheads="1" noChangeShapeType="1" noTextEdit="1"/>
              </p:cNvSpPr>
              <p:nvPr/>
            </p:nvSpPr>
            <p:spPr bwMode="auto">
              <a:xfrm>
                <a:off x="2330697" y="1898721"/>
                <a:ext cx="1464440" cy="276999"/>
              </a:xfrm>
              <a:prstGeom prst="rect">
                <a:avLst/>
              </a:prstGeom>
              <a:blipFill>
                <a:blip r:embed="rId5"/>
                <a:stretch>
                  <a:fillRect l="-1709" r="-2564"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D8E9518-E242-2C96-9909-CC3F64D586C2}"/>
                  </a:ext>
                </a:extLst>
              </p:cNvPr>
              <p:cNvSpPr txBox="1"/>
              <p:nvPr/>
            </p:nvSpPr>
            <p:spPr bwMode="auto">
              <a:xfrm>
                <a:off x="2330697" y="2308942"/>
                <a:ext cx="2917238" cy="554254"/>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6</m:t>
                                </m:r>
                              </m:e>
                            </m:mr>
                            <m:mr>
                              <m:e>
                                <m:r>
                                  <a:rPr lang="en-US" sz="1800" i="1">
                                    <a:latin typeface="Cambria Math" panose="02040503050406030204" pitchFamily="18" charset="0"/>
                                  </a:rPr>
                                  <m:t>0.</m:t>
                                </m:r>
                                <m:r>
                                  <a:rPr lang="en-US" sz="1800" b="0" i="1" smtClean="0">
                                    <a:latin typeface="Cambria Math" panose="02040503050406030204" pitchFamily="18" charset="0"/>
                                  </a:rPr>
                                  <m:t>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2.0</m:t>
                      </m:r>
                      <m:r>
                        <a:rPr lang="en-US" sz="1800" b="0" i="1" smtClean="0">
                          <a:latin typeface="Cambria Math" panose="02040503050406030204" pitchFamily="18" charset="0"/>
                          <a:ea typeface="Cambria Math" panose="02040503050406030204" pitchFamily="18" charset="0"/>
                        </a:rPr>
                        <m:t>∙</m:t>
                      </m:r>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1</m:t>
                                </m:r>
                              </m:e>
                            </m:mr>
                            <m:mr>
                              <m:e>
                                <m:r>
                                  <a:rPr lang="en-US" sz="1800" b="0" i="1" smtClean="0">
                                    <a:latin typeface="Cambria Math" panose="02040503050406030204" pitchFamily="18" charset="0"/>
                                  </a:rPr>
                                  <m:t>−</m:t>
                                </m:r>
                                <m:r>
                                  <a:rPr lang="en-US" sz="1800" i="1">
                                    <a:latin typeface="Cambria Math" panose="02040503050406030204" pitchFamily="18" charset="0"/>
                                  </a:rPr>
                                  <m:t>0.</m:t>
                                </m:r>
                                <m:r>
                                  <a:rPr lang="en-US" sz="1800" b="0" i="1" smtClean="0">
                                    <a:latin typeface="Cambria Math" panose="02040503050406030204" pitchFamily="18" charset="0"/>
                                  </a:rPr>
                                  <m:t>1</m:t>
                                </m:r>
                              </m:e>
                            </m:mr>
                          </m:m>
                        </m:e>
                      </m:d>
                      <m:r>
                        <a:rPr lang="en-US" sz="1800" b="0" i="0" smtClean="0">
                          <a:latin typeface="Cambria Math" panose="02040503050406030204" pitchFamily="18" charset="0"/>
                        </a:rPr>
                        <m:t>=</m:t>
                      </m:r>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8</m:t>
                                </m:r>
                              </m:e>
                            </m:mr>
                            <m:mr>
                              <m:e>
                                <m:r>
                                  <a:rPr lang="en-US" sz="1800" i="1">
                                    <a:latin typeface="Cambria Math" panose="02040503050406030204" pitchFamily="18" charset="0"/>
                                  </a:rPr>
                                  <m:t>0.</m:t>
                                </m:r>
                                <m:r>
                                  <a:rPr lang="en-US" sz="1800" b="0" i="1" smtClean="0">
                                    <a:latin typeface="Cambria Math" panose="02040503050406030204" pitchFamily="18" charset="0"/>
                                  </a:rPr>
                                  <m:t>2</m:t>
                                </m:r>
                              </m:e>
                            </m:mr>
                          </m:m>
                        </m:e>
                      </m:d>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D8E9518-E242-2C96-9909-CC3F64D586C2}"/>
                  </a:ext>
                </a:extLst>
              </p:cNvPr>
              <p:cNvSpPr txBox="1">
                <a:spLocks noRot="1" noChangeAspect="1" noMove="1" noResize="1" noEditPoints="1" noAdjustHandles="1" noChangeArrowheads="1" noChangeShapeType="1" noTextEdit="1"/>
              </p:cNvSpPr>
              <p:nvPr/>
            </p:nvSpPr>
            <p:spPr bwMode="auto">
              <a:xfrm>
                <a:off x="2330697" y="2308942"/>
                <a:ext cx="2917238" cy="554254"/>
              </a:xfrm>
              <a:prstGeom prst="rect">
                <a:avLst/>
              </a:prstGeom>
              <a:blipFill>
                <a:blip r:embed="rId6"/>
                <a:stretch>
                  <a:fillRect b="-4444"/>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625FEA28-F673-0857-C619-E0E189BAEA3B}"/>
              </a:ext>
            </a:extLst>
          </p:cNvPr>
          <p:cNvSpPr txBox="1"/>
          <p:nvPr/>
        </p:nvSpPr>
        <p:spPr bwMode="auto">
          <a:xfrm>
            <a:off x="4012504" y="1878264"/>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線性組合或線性疊加</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04FAC26-0426-9518-1B17-14FC8D4544E7}"/>
                  </a:ext>
                </a:extLst>
              </p:cNvPr>
              <p:cNvSpPr txBox="1"/>
              <p:nvPr/>
            </p:nvSpPr>
            <p:spPr bwMode="auto">
              <a:xfrm>
                <a:off x="6572629" y="1860492"/>
                <a:ext cx="963662" cy="46121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204FAC26-0426-9518-1B17-14FC8D4544E7}"/>
                  </a:ext>
                </a:extLst>
              </p:cNvPr>
              <p:cNvSpPr txBox="1">
                <a:spLocks noRot="1" noChangeAspect="1" noMove="1" noResize="1" noEditPoints="1" noAdjustHandles="1" noChangeArrowheads="1" noChangeShapeType="1" noTextEdit="1"/>
              </p:cNvSpPr>
              <p:nvPr/>
            </p:nvSpPr>
            <p:spPr bwMode="auto">
              <a:xfrm>
                <a:off x="6572629" y="1860492"/>
                <a:ext cx="963662" cy="461217"/>
              </a:xfrm>
              <a:prstGeom prst="rect">
                <a:avLst/>
              </a:prstGeom>
              <a:blipFill>
                <a:blip r:embed="rId7"/>
                <a:stretch>
                  <a:fillRect l="-2597" b="-108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7F275A8-551B-6AB8-D244-2DB65C254C0F}"/>
                  </a:ext>
                </a:extLst>
              </p:cNvPr>
              <p:cNvSpPr txBox="1"/>
              <p:nvPr/>
            </p:nvSpPr>
            <p:spPr bwMode="auto">
              <a:xfrm>
                <a:off x="7582094" y="1802006"/>
                <a:ext cx="951734" cy="52405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𝒃</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37F275A8-551B-6AB8-D244-2DB65C254C0F}"/>
                  </a:ext>
                </a:extLst>
              </p:cNvPr>
              <p:cNvSpPr txBox="1">
                <a:spLocks noRot="1" noChangeAspect="1" noMove="1" noResize="1" noEditPoints="1" noAdjustHandles="1" noChangeArrowheads="1" noChangeShapeType="1" noTextEdit="1"/>
              </p:cNvSpPr>
              <p:nvPr/>
            </p:nvSpPr>
            <p:spPr bwMode="auto">
              <a:xfrm>
                <a:off x="7582094" y="1802006"/>
                <a:ext cx="951734" cy="524054"/>
              </a:xfrm>
              <a:prstGeom prst="rect">
                <a:avLst/>
              </a:prstGeom>
              <a:blipFill>
                <a:blip r:embed="rId8"/>
                <a:stretch>
                  <a:fillRect l="-6667" t="-4762" b="-952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50468BC-932C-BBBF-3D80-22308EBEB410}"/>
                  </a:ext>
                </a:extLst>
              </p:cNvPr>
              <p:cNvSpPr txBox="1"/>
              <p:nvPr/>
            </p:nvSpPr>
            <p:spPr>
              <a:xfrm>
                <a:off x="685228" y="5712564"/>
                <a:ext cx="7848600" cy="369332"/>
              </a:xfrm>
              <a:prstGeom prst="rect">
                <a:avLst/>
              </a:prstGeom>
              <a:noFill/>
            </p:spPr>
            <p:txBody>
              <a:bodyPr wrap="square" rtlCol="0">
                <a:spAutoFit/>
              </a:bodyPr>
              <a:lstStyle/>
              <a:p>
                <a:r>
                  <a:rPr lang="en-US" dirty="0" err="1">
                    <a:solidFill>
                      <a:srgbClr val="FF0000"/>
                    </a:solidFill>
                  </a:rPr>
                  <a:t>所有</a:t>
                </a:r>
                <a:r>
                  <a:rPr lang="en-US" dirty="0" err="1"/>
                  <a:t>由兩個實數組成的向量所形成的空間，就記為</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m:t>
                        </m:r>
                      </m:sup>
                    </m:sSup>
                  </m:oMath>
                </a14:m>
                <a:r>
                  <a:rPr lang="en-US" dirty="0"/>
                  <a:t>, </a:t>
                </a:r>
                <a14:m>
                  <m:oMath xmlns:m="http://schemas.openxmlformats.org/officeDocument/2006/math">
                    <m:r>
                      <a:rPr lang="en-US" b="0" i="1" smtClean="0">
                        <a:latin typeface="Cambria Math" panose="02040503050406030204" pitchFamily="18" charset="0"/>
                      </a:rPr>
                      <m:t>𝑚</m:t>
                    </m:r>
                  </m:oMath>
                </a14:m>
                <a:r>
                  <a:rPr lang="en-US" dirty="0" err="1"/>
                  <a:t>個實數就是</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b="0" i="1" smtClean="0">
                            <a:latin typeface="Cambria Math" panose="02040503050406030204" pitchFamily="18" charset="0"/>
                          </a:rPr>
                          <m:t>𝑚</m:t>
                        </m:r>
                      </m:sup>
                    </m:sSup>
                  </m:oMath>
                </a14:m>
                <a:r>
                  <a:rPr lang="en-US" dirty="0"/>
                  <a:t>。 </a:t>
                </a:r>
              </a:p>
            </p:txBody>
          </p:sp>
        </mc:Choice>
        <mc:Fallback xmlns="">
          <p:sp>
            <p:nvSpPr>
              <p:cNvPr id="13" name="TextBox 12">
                <a:extLst>
                  <a:ext uri="{FF2B5EF4-FFF2-40B4-BE49-F238E27FC236}">
                    <a16:creationId xmlns:a16="http://schemas.microsoft.com/office/drawing/2014/main" id="{650468BC-932C-BBBF-3D80-22308EBEB410}"/>
                  </a:ext>
                </a:extLst>
              </p:cNvPr>
              <p:cNvSpPr txBox="1">
                <a:spLocks noRot="1" noChangeAspect="1" noMove="1" noResize="1" noEditPoints="1" noAdjustHandles="1" noChangeArrowheads="1" noChangeShapeType="1" noTextEdit="1"/>
              </p:cNvSpPr>
              <p:nvPr/>
            </p:nvSpPr>
            <p:spPr>
              <a:xfrm>
                <a:off x="685228" y="5712564"/>
                <a:ext cx="7848600" cy="369332"/>
              </a:xfrm>
              <a:prstGeom prst="rect">
                <a:avLst/>
              </a:prstGeom>
              <a:blipFill>
                <a:blip r:embed="rId9"/>
                <a:stretch>
                  <a:fillRect l="-646" t="-9677"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0A75374-1726-A03B-EF3B-39230E6DE459}"/>
                  </a:ext>
                </a:extLst>
              </p:cNvPr>
              <p:cNvSpPr txBox="1"/>
              <p:nvPr/>
            </p:nvSpPr>
            <p:spPr>
              <a:xfrm>
                <a:off x="685228" y="6116011"/>
                <a:ext cx="3886200" cy="369332"/>
              </a:xfrm>
              <a:prstGeom prst="rect">
                <a:avLst/>
              </a:prstGeom>
              <a:noFill/>
            </p:spPr>
            <p:txBody>
              <a:bodyPr wrap="square" rtlCol="0">
                <a:spAutoFit/>
              </a:bodyPr>
              <a:lstStyle/>
              <a:p>
                <a:r>
                  <a:rPr lang="en-US" dirty="0" err="1"/>
                  <a:t>幾何上</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2</m:t>
                        </m:r>
                      </m:sup>
                    </m:sSup>
                  </m:oMath>
                </a14:m>
                <a:r>
                  <a:rPr lang="en-US" dirty="0" err="1"/>
                  <a:t>就是無限大的平面</a:t>
                </a:r>
                <a:r>
                  <a:rPr lang="en-US" dirty="0"/>
                  <a:t>！</a:t>
                </a:r>
              </a:p>
            </p:txBody>
          </p:sp>
        </mc:Choice>
        <mc:Fallback xmlns="">
          <p:sp>
            <p:nvSpPr>
              <p:cNvPr id="14" name="TextBox 13">
                <a:extLst>
                  <a:ext uri="{FF2B5EF4-FFF2-40B4-BE49-F238E27FC236}">
                    <a16:creationId xmlns:a16="http://schemas.microsoft.com/office/drawing/2014/main" id="{B0A75374-1726-A03B-EF3B-39230E6DE459}"/>
                  </a:ext>
                </a:extLst>
              </p:cNvPr>
              <p:cNvSpPr txBox="1">
                <a:spLocks noRot="1" noChangeAspect="1" noMove="1" noResize="1" noEditPoints="1" noAdjustHandles="1" noChangeArrowheads="1" noChangeShapeType="1" noTextEdit="1"/>
              </p:cNvSpPr>
              <p:nvPr/>
            </p:nvSpPr>
            <p:spPr>
              <a:xfrm>
                <a:off x="685228" y="6116011"/>
                <a:ext cx="3886200" cy="369332"/>
              </a:xfrm>
              <a:prstGeom prst="rect">
                <a:avLst/>
              </a:prstGeom>
              <a:blipFill>
                <a:blip r:embed="rId10"/>
                <a:stretch>
                  <a:fillRect l="-1303" t="-6667" b="-23333"/>
                </a:stretch>
              </a:blipFill>
            </p:spPr>
            <p:txBody>
              <a:bodyPr/>
              <a:lstStyle/>
              <a:p>
                <a:r>
                  <a:rPr lang="en-US">
                    <a:noFill/>
                  </a:rPr>
                  <a:t> </a:t>
                </a:r>
              </a:p>
            </p:txBody>
          </p:sp>
        </mc:Fallback>
      </mc:AlternateContent>
      <p:pic>
        <p:nvPicPr>
          <p:cNvPr id="1026" name="Picture 2" descr="Adding two-dimensional vectors">
            <a:extLst>
              <a:ext uri="{FF2B5EF4-FFF2-40B4-BE49-F238E27FC236}">
                <a16:creationId xmlns:a16="http://schemas.microsoft.com/office/drawing/2014/main" id="{C331FDE2-ABE9-9890-2A4D-B61D189D43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1662" y="2463412"/>
            <a:ext cx="2473944" cy="177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6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ppt_x"/>
                                          </p:val>
                                        </p:tav>
                                        <p:tav tm="100000">
                                          <p:val>
                                            <p:strVal val="#ppt_x"/>
                                          </p:val>
                                        </p:tav>
                                      </p:tavLst>
                                    </p:anim>
                                    <p:anim calcmode="lin" valueType="num">
                                      <p:cBhvr additive="base">
                                        <p:cTn id="4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Text Box 5"/>
          <p:cNvSpPr txBox="1">
            <a:spLocks noChangeArrowheads="1"/>
          </p:cNvSpPr>
          <p:nvPr/>
        </p:nvSpPr>
        <p:spPr bwMode="auto">
          <a:xfrm>
            <a:off x="4819613" y="2389331"/>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能不能找到某些方向，</a:t>
            </a:r>
          </a:p>
        </p:txBody>
      </p:sp>
      <mc:AlternateContent xmlns:mc="http://schemas.openxmlformats.org/markup-compatibility/2006" xmlns:a14="http://schemas.microsoft.com/office/drawing/2010/main">
        <mc:Choice Requires="a14">
          <p:sp>
            <p:nvSpPr>
              <p:cNvPr id="2" name="矩形 1"/>
              <p:cNvSpPr/>
              <p:nvPr/>
            </p:nvSpPr>
            <p:spPr>
              <a:xfrm>
                <a:off x="4819613" y="2812359"/>
                <a:ext cx="3126433" cy="369332"/>
              </a:xfrm>
              <a:prstGeom prst="rect">
                <a:avLst/>
              </a:prstGeom>
            </p:spPr>
            <p:txBody>
              <a:bodyPr wrap="none">
                <a:spAutoFit/>
              </a:bodyPr>
              <a:lstStyle/>
              <a:p>
                <a:pPr>
                  <a:spcBef>
                    <a:spcPct val="50000"/>
                  </a:spcBef>
                </a:pPr>
                <a:r>
                  <a:rPr lang="zh-TW" altLang="en-US" dirty="0"/>
                  <a:t>當剛體</a:t>
                </a:r>
                <a:r>
                  <a:rPr lang="zh-TW" altLang="en-US" dirty="0">
                    <a:solidFill>
                      <a:srgbClr val="000000"/>
                    </a:solidFill>
                  </a:rPr>
                  <a:t>角速度</a:t>
                </a:r>
                <a14:m>
                  <m:oMath xmlns:m="http://schemas.openxmlformats.org/officeDocument/2006/math">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oMath>
                </a14:m>
                <a:r>
                  <a:rPr lang="zh-TW" altLang="en-US" dirty="0"/>
                  <a:t>沿此方向時，</a:t>
                </a:r>
              </a:p>
            </p:txBody>
          </p:sp>
        </mc:Choice>
        <mc:Fallback xmlns="">
          <p:sp>
            <p:nvSpPr>
              <p:cNvPr id="2" name="矩形 1"/>
              <p:cNvSpPr>
                <a:spLocks noRot="1" noChangeAspect="1" noMove="1" noResize="1" noEditPoints="1" noAdjustHandles="1" noChangeArrowheads="1" noChangeShapeType="1" noTextEdit="1"/>
              </p:cNvSpPr>
              <p:nvPr/>
            </p:nvSpPr>
            <p:spPr>
              <a:xfrm>
                <a:off x="4819613" y="2812359"/>
                <a:ext cx="3126433" cy="369332"/>
              </a:xfrm>
              <a:prstGeom prst="rect">
                <a:avLst/>
              </a:prstGeom>
              <a:blipFill>
                <a:blip r:embed="rId2"/>
                <a:stretch>
                  <a:fillRect l="-1210" t="-3226" r="-403" b="-19355"/>
                </a:stretch>
              </a:blipFill>
            </p:spPr>
            <p:txBody>
              <a:bodyPr/>
              <a:lstStyle/>
              <a:p>
                <a:r>
                  <a:rPr lang="zh-TW" altLang="en-US">
                    <a:noFill/>
                  </a:rPr>
                  <a:t> </a:t>
                </a:r>
              </a:p>
            </p:txBody>
          </p:sp>
        </mc:Fallback>
      </mc:AlternateContent>
      <p:sp>
        <p:nvSpPr>
          <p:cNvPr id="3" name="矩形 2"/>
          <p:cNvSpPr/>
          <p:nvPr/>
        </p:nvSpPr>
        <p:spPr>
          <a:xfrm>
            <a:off x="4833901" y="3244334"/>
            <a:ext cx="3918744" cy="369332"/>
          </a:xfrm>
          <a:prstGeom prst="rect">
            <a:avLst/>
          </a:prstGeom>
        </p:spPr>
        <p:txBody>
          <a:bodyPr wrap="square">
            <a:spAutoFit/>
          </a:bodyPr>
          <a:lstStyle/>
          <a:p>
            <a:r>
              <a:rPr lang="zh-TW" altLang="en-US" dirty="0">
                <a:solidFill>
                  <a:srgbClr val="000000"/>
                </a:solidFill>
              </a:rPr>
              <a:t>角速度與角動量平行而成正比？</a:t>
            </a:r>
            <a:endParaRPr lang="zh-TW" altLang="en-US" dirty="0"/>
          </a:p>
        </p:txBody>
      </p:sp>
      <mc:AlternateContent xmlns:mc="http://schemas.openxmlformats.org/markup-compatibility/2006" xmlns:a14="http://schemas.microsoft.com/office/drawing/2010/main">
        <mc:Choice Requires="a14">
          <p:sp>
            <p:nvSpPr>
              <p:cNvPr id="21" name="矩形 20"/>
              <p:cNvSpPr/>
              <p:nvPr/>
            </p:nvSpPr>
            <p:spPr>
              <a:xfrm>
                <a:off x="4923518" y="3801202"/>
                <a:ext cx="1105880"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21" name="矩形 20"/>
              <p:cNvSpPr>
                <a:spLocks noRot="1" noChangeAspect="1" noMove="1" noResize="1" noEditPoints="1" noAdjustHandles="1" noChangeArrowheads="1" noChangeShapeType="1" noTextEdit="1"/>
              </p:cNvSpPr>
              <p:nvPr/>
            </p:nvSpPr>
            <p:spPr>
              <a:xfrm>
                <a:off x="4923518" y="3801202"/>
                <a:ext cx="1105880" cy="402931"/>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矩形 31"/>
              <p:cNvSpPr/>
              <p:nvPr/>
            </p:nvSpPr>
            <p:spPr>
              <a:xfrm>
                <a:off x="4927602" y="4996534"/>
                <a:ext cx="1405256" cy="376898"/>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r>
                        <a:rPr lang="en-US" altLang="zh-TW" i="1">
                          <a:latin typeface="Cambria Math"/>
                          <a:ea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32" name="矩形 31"/>
              <p:cNvSpPr>
                <a:spLocks noRot="1" noChangeAspect="1" noMove="1" noResize="1" noEditPoints="1" noAdjustHandles="1" noChangeArrowheads="1" noChangeShapeType="1" noTextEdit="1"/>
              </p:cNvSpPr>
              <p:nvPr/>
            </p:nvSpPr>
            <p:spPr>
              <a:xfrm>
                <a:off x="4927602" y="4996534"/>
                <a:ext cx="1405256" cy="376898"/>
              </a:xfrm>
              <a:prstGeom prst="rect">
                <a:avLst/>
              </a:prstGeom>
              <a:blipFill>
                <a:blip r:embed="rId7"/>
                <a:stretch>
                  <a:fillRect/>
                </a:stretch>
              </a:blipFill>
            </p:spPr>
            <p:txBody>
              <a:bodyPr/>
              <a:lstStyle/>
              <a:p>
                <a:r>
                  <a:rPr lang="zh-TW" altLang="en-US">
                    <a:noFill/>
                  </a:rPr>
                  <a:t> </a:t>
                </a:r>
              </a:p>
            </p:txBody>
          </p:sp>
        </mc:Fallback>
      </mc:AlternateContent>
      <p:sp>
        <p:nvSpPr>
          <p:cNvPr id="34" name="文字方塊 33"/>
          <p:cNvSpPr txBox="1"/>
          <p:nvPr/>
        </p:nvSpPr>
        <p:spPr>
          <a:xfrm>
            <a:off x="4923518" y="5467226"/>
            <a:ext cx="3268715" cy="369332"/>
          </a:xfrm>
          <a:prstGeom prst="rect">
            <a:avLst/>
          </a:prstGeom>
          <a:noFill/>
        </p:spPr>
        <p:txBody>
          <a:bodyPr wrap="square" rtlCol="0">
            <a:spAutoFit/>
          </a:bodyPr>
          <a:lstStyle/>
          <a:p>
            <a:r>
              <a:rPr lang="zh-TW" altLang="en-US" dirty="0"/>
              <a:t>這個方程式有沒有非零解？</a:t>
            </a: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FB19D5E7-25C7-1548-96C5-2E6FDD1BC4B7}"/>
                  </a:ext>
                </a:extLst>
              </p:cNvPr>
              <p:cNvSpPr txBox="1"/>
              <p:nvPr/>
            </p:nvSpPr>
            <p:spPr>
              <a:xfrm>
                <a:off x="471482" y="536202"/>
                <a:ext cx="8804469" cy="402931"/>
              </a:xfrm>
              <a:prstGeom prst="rect">
                <a:avLst/>
              </a:prstGeom>
              <a:noFill/>
            </p:spPr>
            <p:txBody>
              <a:bodyPr wrap="square" rtlCol="0">
                <a:spAutoFit/>
              </a:bodyPr>
              <a:lstStyle/>
              <a:p>
                <a:r>
                  <a:rPr lang="zh-TW" altLang="en-US" dirty="0"/>
                  <a:t>轉動慣量是一個張量 </a:t>
                </a:r>
                <a:r>
                  <a:rPr lang="en-US" altLang="zh-TW" dirty="0">
                    <a:latin typeface="Times New Roman" panose="02020603050405020304" pitchFamily="18" charset="0"/>
                    <a:cs typeface="Times New Roman" panose="02020603050405020304" pitchFamily="18" charset="0"/>
                  </a:rPr>
                  <a:t>tensor</a:t>
                </a:r>
                <a:r>
                  <a:rPr lang="zh-TW" altLang="en-US" dirty="0"/>
                  <a:t>，也就是當向量</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𝐿</m:t>
                        </m:r>
                      </m:e>
                    </m:acc>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oMath>
                </a14:m>
                <a:r>
                  <a:rPr lang="zh-TW" altLang="en-US" dirty="0"/>
                  <a:t>表示為行時，張量</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𝐼</m:t>
                        </m:r>
                      </m:e>
                    </m:acc>
                  </m:oMath>
                </a14:m>
                <a:r>
                  <a:rPr lang="zh-TW" altLang="en-US" dirty="0"/>
                  <a:t>是一個</a:t>
                </a:r>
                <a14:m>
                  <m:oMath xmlns:m="http://schemas.openxmlformats.org/officeDocument/2006/math">
                    <m:r>
                      <a:rPr lang="en-US" altLang="zh-TW" b="0" i="1" smtClean="0">
                        <a:latin typeface="Cambria Math"/>
                      </a:rPr>
                      <m:t>3</m:t>
                    </m:r>
                    <m:r>
                      <a:rPr lang="en-US" altLang="zh-TW" b="0" i="1" smtClean="0">
                        <a:latin typeface="Cambria Math"/>
                        <a:ea typeface="Cambria Math"/>
                      </a:rPr>
                      <m:t>×3</m:t>
                    </m:r>
                  </m:oMath>
                </a14:m>
                <a:r>
                  <a:rPr lang="zh-TW" altLang="en-US" dirty="0"/>
                  <a:t>的矩陣，</a:t>
                </a:r>
              </a:p>
            </p:txBody>
          </p:sp>
        </mc:Choice>
        <mc:Fallback xmlns="">
          <p:sp>
            <p:nvSpPr>
              <p:cNvPr id="14" name="文字方塊 13">
                <a:extLst>
                  <a:ext uri="{FF2B5EF4-FFF2-40B4-BE49-F238E27FC236}">
                    <a16:creationId xmlns:a16="http://schemas.microsoft.com/office/drawing/2014/main" id="{FB19D5E7-25C7-1548-96C5-2E6FDD1BC4B7}"/>
                  </a:ext>
                </a:extLst>
              </p:cNvPr>
              <p:cNvSpPr txBox="1">
                <a:spLocks noRot="1" noChangeAspect="1" noMove="1" noResize="1" noEditPoints="1" noAdjustHandles="1" noChangeArrowheads="1" noChangeShapeType="1" noTextEdit="1"/>
              </p:cNvSpPr>
              <p:nvPr/>
            </p:nvSpPr>
            <p:spPr>
              <a:xfrm>
                <a:off x="471482" y="536202"/>
                <a:ext cx="8804469" cy="402931"/>
              </a:xfrm>
              <a:prstGeom prst="rect">
                <a:avLst/>
              </a:prstGeom>
              <a:blipFill>
                <a:blip r:embed="rId8"/>
                <a:stretch>
                  <a:fillRect l="-432" r="-288"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8680A4FD-F37F-3A4E-8AAE-F09F75590878}"/>
                  </a:ext>
                </a:extLst>
              </p:cNvPr>
              <p:cNvSpPr txBox="1"/>
              <p:nvPr/>
            </p:nvSpPr>
            <p:spPr>
              <a:xfrm>
                <a:off x="1499427" y="1027455"/>
                <a:ext cx="3489738" cy="98405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m>
                            <m:mPr>
                              <m:mcs>
                                <m:mc>
                                  <m:mcPr>
                                    <m:count m:val="1"/>
                                    <m:mcJc m:val="center"/>
                                  </m:mcPr>
                                </m:mc>
                              </m:mcs>
                              <m:ctrlPr>
                                <a:rPr lang="en-US" altLang="zh-TW" i="1" smtClean="0">
                                  <a:latin typeface="Cambria Math" panose="02040503050406030204" pitchFamily="18" charset="0"/>
                                </a:rPr>
                              </m:ctrlPr>
                            </m:mPr>
                            <m:mr>
                              <m:e>
                                <m:sSub>
                                  <m:sSubPr>
                                    <m:ctrlPr>
                                      <a:rPr lang="en-US" altLang="zh-TW" i="1" smtClean="0">
                                        <a:latin typeface="Cambria Math" panose="02040503050406030204" pitchFamily="18" charset="0"/>
                                      </a:rPr>
                                    </m:ctrlPr>
                                  </m:sSubPr>
                                  <m:e>
                                    <m:r>
                                      <a:rPr lang="en-US" altLang="zh-TW" b="0" i="1" smtClean="0">
                                        <a:latin typeface="Cambria Math"/>
                                      </a:rPr>
                                      <m:t>𝐿</m:t>
                                    </m:r>
                                  </m:e>
                                  <m:sub>
                                    <m:r>
                                      <a:rPr lang="en-US" altLang="zh-TW" b="0" i="1" smtClean="0">
                                        <a:latin typeface="Cambria Math"/>
                                      </a:rPr>
                                      <m:t>𝑥</m:t>
                                    </m:r>
                                  </m:sub>
                                </m:sSub>
                              </m:e>
                            </m:mr>
                            <m:mr>
                              <m:e>
                                <m:sSub>
                                  <m:sSubPr>
                                    <m:ctrlPr>
                                      <a:rPr lang="en-US" altLang="zh-TW" i="1">
                                        <a:latin typeface="Cambria Math" panose="02040503050406030204" pitchFamily="18" charset="0"/>
                                      </a:rPr>
                                    </m:ctrlPr>
                                  </m:sSubPr>
                                  <m:e>
                                    <m:r>
                                      <a:rPr lang="en-US" altLang="zh-TW" i="1">
                                        <a:latin typeface="Cambria Math"/>
                                      </a:rPr>
                                      <m:t>𝐿</m:t>
                                    </m:r>
                                  </m:e>
                                  <m:sub>
                                    <m:r>
                                      <a:rPr lang="en-US" altLang="zh-TW" b="0" i="1" smtClean="0">
                                        <a:latin typeface="Cambria Math"/>
                                      </a:rPr>
                                      <m:t>𝑦</m:t>
                                    </m:r>
                                  </m:sub>
                                </m:sSub>
                              </m:e>
                            </m:mr>
                            <m:mr>
                              <m:e>
                                <m:sSub>
                                  <m:sSubPr>
                                    <m:ctrlPr>
                                      <a:rPr lang="en-US" altLang="zh-TW" i="1">
                                        <a:latin typeface="Cambria Math" panose="02040503050406030204" pitchFamily="18" charset="0"/>
                                      </a:rPr>
                                    </m:ctrlPr>
                                  </m:sSubPr>
                                  <m:e>
                                    <m:r>
                                      <a:rPr lang="en-US" altLang="zh-TW" i="1">
                                        <a:latin typeface="Cambria Math"/>
                                      </a:rPr>
                                      <m:t>𝐿</m:t>
                                    </m:r>
                                  </m:e>
                                  <m:sub>
                                    <m:r>
                                      <a:rPr lang="en-US" altLang="zh-TW" b="0" i="1" smtClean="0">
                                        <a:latin typeface="Cambria Math"/>
                                      </a:rPr>
                                      <m:t>𝑧</m:t>
                                    </m:r>
                                  </m:sub>
                                </m:sSub>
                              </m:e>
                            </m:mr>
                          </m:m>
                        </m:e>
                      </m:d>
                      <m:r>
                        <a:rPr lang="en-US" altLang="zh-TW" b="0" i="0" smtClean="0">
                          <a:latin typeface="Cambria Math"/>
                        </a:rPr>
                        <m:t>=</m:t>
                      </m:r>
                      <m:d>
                        <m:dPr>
                          <m:ctrlPr>
                            <a:rPr lang="en-US" altLang="zh-TW" i="1">
                              <a:latin typeface="Cambria Math" panose="02040503050406030204" pitchFamily="18" charset="0"/>
                            </a:rPr>
                          </m:ctrlPr>
                        </m:dPr>
                        <m:e>
                          <m:m>
                            <m:mPr>
                              <m:mcs>
                                <m:mc>
                                  <m:mcPr>
                                    <m:count m:val="3"/>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𝑥𝑥</m:t>
                                    </m:r>
                                  </m:sub>
                                </m:sSub>
                              </m:e>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𝑥𝑦</m:t>
                                    </m:r>
                                  </m:sub>
                                </m:sSub>
                              </m:e>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𝑥𝑧</m:t>
                                    </m:r>
                                  </m:sub>
                                </m:sSub>
                              </m:e>
                            </m:mr>
                            <m:mr>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𝑦𝑥</m:t>
                                    </m:r>
                                  </m:sub>
                                </m:sSub>
                              </m:e>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𝑦𝑦</m:t>
                                    </m:r>
                                  </m:sub>
                                </m:sSub>
                              </m:e>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𝑦𝑧</m:t>
                                    </m:r>
                                  </m:sub>
                                </m:sSub>
                              </m:e>
                            </m:mr>
                            <m:mr>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𝑧𝑥</m:t>
                                    </m:r>
                                  </m:sub>
                                </m:sSub>
                              </m:e>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𝑧𝑦</m:t>
                                    </m:r>
                                  </m:sub>
                                </m:sSub>
                              </m:e>
                              <m:e>
                                <m:sSub>
                                  <m:sSubPr>
                                    <m:ctrlPr>
                                      <a:rPr lang="en-US" altLang="zh-TW" i="1">
                                        <a:latin typeface="Cambria Math" panose="02040503050406030204" pitchFamily="18" charset="0"/>
                                      </a:rPr>
                                    </m:ctrlPr>
                                  </m:sSubPr>
                                  <m:e>
                                    <m:r>
                                      <a:rPr lang="en-US" altLang="zh-TW" i="1">
                                        <a:latin typeface="Cambria Math"/>
                                      </a:rPr>
                                      <m:t>𝐼</m:t>
                                    </m:r>
                                  </m:e>
                                  <m:sub>
                                    <m:r>
                                      <a:rPr lang="en-US" altLang="zh-TW" i="1">
                                        <a:latin typeface="Cambria Math"/>
                                      </a:rPr>
                                      <m:t>𝑧𝑧</m:t>
                                    </m:r>
                                  </m:sub>
                                </m:sSub>
                              </m:e>
                            </m:mr>
                          </m:m>
                        </m:e>
                      </m:d>
                      <m:r>
                        <a:rPr lang="en-US" altLang="zh-TW" i="1" smtClean="0">
                          <a:latin typeface="Cambria Math"/>
                          <a:ea typeface="Cambria Math"/>
                        </a:rPr>
                        <m:t>∙</m:t>
                      </m:r>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𝑥</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𝑦</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𝑧</m:t>
                                    </m:r>
                                  </m:sub>
                                </m:sSub>
                              </m:e>
                            </m:mr>
                          </m:m>
                        </m:e>
                      </m:d>
                    </m:oMath>
                  </m:oMathPara>
                </a14:m>
                <a:endParaRPr lang="zh-TW" altLang="en-US" dirty="0"/>
              </a:p>
            </p:txBody>
          </p:sp>
        </mc:Choice>
        <mc:Fallback xmlns="">
          <p:sp>
            <p:nvSpPr>
              <p:cNvPr id="15" name="文字方塊 14">
                <a:extLst>
                  <a:ext uri="{FF2B5EF4-FFF2-40B4-BE49-F238E27FC236}">
                    <a16:creationId xmlns:a16="http://schemas.microsoft.com/office/drawing/2014/main" id="{8680A4FD-F37F-3A4E-8AAE-F09F75590878}"/>
                  </a:ext>
                </a:extLst>
              </p:cNvPr>
              <p:cNvSpPr txBox="1">
                <a:spLocks noRot="1" noChangeAspect="1" noMove="1" noResize="1" noEditPoints="1" noAdjustHandles="1" noChangeArrowheads="1" noChangeShapeType="1" noTextEdit="1"/>
              </p:cNvSpPr>
              <p:nvPr/>
            </p:nvSpPr>
            <p:spPr>
              <a:xfrm>
                <a:off x="1499427" y="1027455"/>
                <a:ext cx="3489738" cy="98405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64CC2385-C981-404F-8389-7AB6EE108DE7}"/>
                  </a:ext>
                </a:extLst>
              </p:cNvPr>
              <p:cNvSpPr/>
              <p:nvPr/>
            </p:nvSpPr>
            <p:spPr>
              <a:xfrm>
                <a:off x="5087537" y="1057878"/>
                <a:ext cx="1105880"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oMath>
                  </m:oMathPara>
                </a14:m>
                <a:endParaRPr lang="zh-TW" altLang="en-US" i="1" dirty="0"/>
              </a:p>
            </p:txBody>
          </p:sp>
        </mc:Choice>
        <mc:Fallback xmlns="">
          <p:sp>
            <p:nvSpPr>
              <p:cNvPr id="16" name="矩形 15">
                <a:extLst>
                  <a:ext uri="{FF2B5EF4-FFF2-40B4-BE49-F238E27FC236}">
                    <a16:creationId xmlns:a16="http://schemas.microsoft.com/office/drawing/2014/main" id="{64CC2385-C981-404F-8389-7AB6EE108DE7}"/>
                  </a:ext>
                </a:extLst>
              </p:cNvPr>
              <p:cNvSpPr>
                <a:spLocks noRot="1" noChangeAspect="1" noMove="1" noResize="1" noEditPoints="1" noAdjustHandles="1" noChangeArrowheads="1" noChangeShapeType="1" noTextEdit="1"/>
              </p:cNvSpPr>
              <p:nvPr/>
            </p:nvSpPr>
            <p:spPr>
              <a:xfrm>
                <a:off x="5087537" y="1057878"/>
                <a:ext cx="1105880" cy="402931"/>
              </a:xfrm>
              <a:prstGeom prst="rect">
                <a:avLst/>
              </a:prstGeom>
              <a:blipFill>
                <a:blip r:embed="rId10"/>
                <a:stretch>
                  <a:fillRect/>
                </a:stretch>
              </a:blipFill>
            </p:spPr>
            <p:txBody>
              <a:bodyPr/>
              <a:lstStyle/>
              <a:p>
                <a:r>
                  <a:rPr lang="en-US">
                    <a:noFill/>
                  </a:rPr>
                  <a:t> </a:t>
                </a:r>
              </a:p>
            </p:txBody>
          </p:sp>
        </mc:Fallback>
      </mc:AlternateContent>
      <p:sp>
        <p:nvSpPr>
          <p:cNvPr id="17" name="文字方塊 16">
            <a:extLst>
              <a:ext uri="{FF2B5EF4-FFF2-40B4-BE49-F238E27FC236}">
                <a16:creationId xmlns:a16="http://schemas.microsoft.com/office/drawing/2014/main" id="{20A997DA-8423-DF45-8A43-B30E1B801BC3}"/>
              </a:ext>
            </a:extLst>
          </p:cNvPr>
          <p:cNvSpPr txBox="1"/>
          <p:nvPr/>
        </p:nvSpPr>
        <p:spPr>
          <a:xfrm>
            <a:off x="1521729" y="2041838"/>
            <a:ext cx="5040560" cy="369332"/>
          </a:xfrm>
          <a:prstGeom prst="rect">
            <a:avLst/>
          </a:prstGeom>
          <a:noFill/>
        </p:spPr>
        <p:txBody>
          <a:bodyPr wrap="square" rtlCol="0">
            <a:spAutoFit/>
          </a:bodyPr>
          <a:lstStyle/>
          <a:p>
            <a:r>
              <a:rPr lang="zh-TW" altLang="en-US" dirty="0"/>
              <a:t>把一個向量線性映射到另一個向量，就是張量。</a:t>
            </a:r>
          </a:p>
        </p:txBody>
      </p:sp>
      <p:sp>
        <p:nvSpPr>
          <p:cNvPr id="4" name="矩形 4">
            <a:extLst>
              <a:ext uri="{FF2B5EF4-FFF2-40B4-BE49-F238E27FC236}">
                <a16:creationId xmlns:a16="http://schemas.microsoft.com/office/drawing/2014/main" id="{9C67409F-5889-02EE-7BFF-05BCB06BC9E7}"/>
              </a:ext>
            </a:extLst>
          </p:cNvPr>
          <p:cNvSpPr/>
          <p:nvPr/>
        </p:nvSpPr>
        <p:spPr>
          <a:xfrm>
            <a:off x="1528023" y="2407233"/>
            <a:ext cx="2410257" cy="293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Picture 4" descr="fig12">
            <a:extLst>
              <a:ext uri="{FF2B5EF4-FFF2-40B4-BE49-F238E27FC236}">
                <a16:creationId xmlns:a16="http://schemas.microsoft.com/office/drawing/2014/main" id="{64B495EF-0998-2B28-4817-052C0B3DB99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094" r="9783" b="28640"/>
          <a:stretch>
            <a:fillRect/>
          </a:stretch>
        </p:blipFill>
        <p:spPr bwMode="auto">
          <a:xfrm>
            <a:off x="1521729" y="2911598"/>
            <a:ext cx="2410257" cy="231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
            <a:extLst>
              <a:ext uri="{FF2B5EF4-FFF2-40B4-BE49-F238E27FC236}">
                <a16:creationId xmlns:a16="http://schemas.microsoft.com/office/drawing/2014/main" id="{C6BA35F9-6C51-82D8-1214-F0FC9EE53703}"/>
              </a:ext>
            </a:extLst>
          </p:cNvPr>
          <p:cNvSpPr>
            <a:spLocks noChangeShapeType="1"/>
          </p:cNvSpPr>
          <p:nvPr/>
        </p:nvSpPr>
        <p:spPr bwMode="auto">
          <a:xfrm flipH="1" flipV="1">
            <a:off x="2724732" y="2481573"/>
            <a:ext cx="16704" cy="165300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8" name="Text Box 6">
                <a:extLst>
                  <a:ext uri="{FF2B5EF4-FFF2-40B4-BE49-F238E27FC236}">
                    <a16:creationId xmlns:a16="http://schemas.microsoft.com/office/drawing/2014/main" id="{2DA1CBC2-46A6-FEEB-306D-ACB423E48C30}"/>
                  </a:ext>
                </a:extLst>
              </p:cNvPr>
              <p:cNvSpPr txBox="1">
                <a:spLocks noChangeArrowheads="1"/>
              </p:cNvSpPr>
              <p:nvPr/>
            </p:nvSpPr>
            <p:spPr bwMode="auto">
              <a:xfrm>
                <a:off x="2370791" y="2661622"/>
                <a:ext cx="41816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a:latin typeface="Cambria Math" panose="02040503050406030204" pitchFamily="18" charset="0"/>
                            </a:rPr>
                          </m:ctrlPr>
                        </m:accPr>
                        <m:e>
                          <m:r>
                            <a:rPr lang="zh-TW" altLang="en-US" sz="1400" i="1">
                              <a:latin typeface="Cambria Math"/>
                            </a:rPr>
                            <m:t>𝜔</m:t>
                          </m:r>
                        </m:e>
                      </m:acc>
                    </m:oMath>
                  </m:oMathPara>
                </a14:m>
                <a:endParaRPr lang="en-US" altLang="zh-TW" sz="1400" dirty="0"/>
              </a:p>
            </p:txBody>
          </p:sp>
        </mc:Choice>
        <mc:Fallback xmlns="">
          <p:sp>
            <p:nvSpPr>
              <p:cNvPr id="8" name="Text Box 6">
                <a:extLst>
                  <a:ext uri="{FF2B5EF4-FFF2-40B4-BE49-F238E27FC236}">
                    <a16:creationId xmlns:a16="http://schemas.microsoft.com/office/drawing/2014/main" id="{2DA1CBC2-46A6-FEEB-306D-ACB423E48C30}"/>
                  </a:ext>
                </a:extLst>
              </p:cNvPr>
              <p:cNvSpPr txBox="1">
                <a:spLocks noRot="1" noChangeAspect="1" noMove="1" noResize="1" noEditPoints="1" noAdjustHandles="1" noChangeArrowheads="1" noChangeShapeType="1" noTextEdit="1"/>
              </p:cNvSpPr>
              <p:nvPr/>
            </p:nvSpPr>
            <p:spPr bwMode="auto">
              <a:xfrm>
                <a:off x="2370791" y="2661622"/>
                <a:ext cx="418169" cy="307777"/>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6">
                <a:extLst>
                  <a:ext uri="{FF2B5EF4-FFF2-40B4-BE49-F238E27FC236}">
                    <a16:creationId xmlns:a16="http://schemas.microsoft.com/office/drawing/2014/main" id="{29329B59-655B-F1FB-7207-B1A5AC11C224}"/>
                  </a:ext>
                </a:extLst>
              </p:cNvPr>
              <p:cNvSpPr txBox="1">
                <a:spLocks noChangeArrowheads="1"/>
              </p:cNvSpPr>
              <p:nvPr/>
            </p:nvSpPr>
            <p:spPr bwMode="auto">
              <a:xfrm>
                <a:off x="2669319" y="2436001"/>
                <a:ext cx="418169" cy="333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dirty="0" smtClean="0">
                              <a:latin typeface="Cambria Math" panose="02040503050406030204" pitchFamily="18" charset="0"/>
                            </a:rPr>
                          </m:ctrlPr>
                        </m:accPr>
                        <m:e>
                          <m:r>
                            <a:rPr lang="en-US" altLang="zh-TW" sz="1400" i="1" dirty="0">
                              <a:latin typeface="Cambria Math"/>
                            </a:rPr>
                            <m:t>𝐿</m:t>
                          </m:r>
                        </m:e>
                      </m:acc>
                    </m:oMath>
                  </m:oMathPara>
                </a14:m>
                <a:endParaRPr lang="en-US" altLang="zh-TW" sz="1400" dirty="0"/>
              </a:p>
            </p:txBody>
          </p:sp>
        </mc:Choice>
        <mc:Fallback xmlns="">
          <p:sp>
            <p:nvSpPr>
              <p:cNvPr id="9" name="Text Box 6">
                <a:extLst>
                  <a:ext uri="{FF2B5EF4-FFF2-40B4-BE49-F238E27FC236}">
                    <a16:creationId xmlns:a16="http://schemas.microsoft.com/office/drawing/2014/main" id="{29329B59-655B-F1FB-7207-B1A5AC11C224}"/>
                  </a:ext>
                </a:extLst>
              </p:cNvPr>
              <p:cNvSpPr txBox="1">
                <a:spLocks noRot="1" noChangeAspect="1" noMove="1" noResize="1" noEditPoints="1" noAdjustHandles="1" noChangeArrowheads="1" noChangeShapeType="1" noTextEdit="1"/>
              </p:cNvSpPr>
              <p:nvPr/>
            </p:nvSpPr>
            <p:spPr bwMode="auto">
              <a:xfrm>
                <a:off x="2669319" y="2436001"/>
                <a:ext cx="418169" cy="333938"/>
              </a:xfrm>
              <a:prstGeom prst="rect">
                <a:avLst/>
              </a:prstGeom>
              <a:blipFill>
                <a:blip r:embed="rId1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Line 5">
            <a:extLst>
              <a:ext uri="{FF2B5EF4-FFF2-40B4-BE49-F238E27FC236}">
                <a16:creationId xmlns:a16="http://schemas.microsoft.com/office/drawing/2014/main" id="{ADAF8C64-2A96-C173-CC60-F5C49E76F578}"/>
              </a:ext>
            </a:extLst>
          </p:cNvPr>
          <p:cNvSpPr>
            <a:spLocks noChangeShapeType="1"/>
          </p:cNvSpPr>
          <p:nvPr/>
        </p:nvSpPr>
        <p:spPr bwMode="auto">
          <a:xfrm flipH="1" flipV="1">
            <a:off x="2610386" y="3219375"/>
            <a:ext cx="8244" cy="936045"/>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 name="Line 5">
            <a:extLst>
              <a:ext uri="{FF2B5EF4-FFF2-40B4-BE49-F238E27FC236}">
                <a16:creationId xmlns:a16="http://schemas.microsoft.com/office/drawing/2014/main" id="{8FD6823D-F4DA-B66D-6161-BF5522E4C8B8}"/>
              </a:ext>
            </a:extLst>
          </p:cNvPr>
          <p:cNvSpPr>
            <a:spLocks noChangeShapeType="1"/>
          </p:cNvSpPr>
          <p:nvPr/>
        </p:nvSpPr>
        <p:spPr bwMode="auto">
          <a:xfrm flipH="1">
            <a:off x="1875356" y="4135819"/>
            <a:ext cx="811191" cy="883802"/>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Line 5">
            <a:extLst>
              <a:ext uri="{FF2B5EF4-FFF2-40B4-BE49-F238E27FC236}">
                <a16:creationId xmlns:a16="http://schemas.microsoft.com/office/drawing/2014/main" id="{5DE46D25-3290-0F40-6C0D-0E6B5D686B6E}"/>
              </a:ext>
            </a:extLst>
          </p:cNvPr>
          <p:cNvSpPr>
            <a:spLocks noChangeShapeType="1"/>
          </p:cNvSpPr>
          <p:nvPr/>
        </p:nvSpPr>
        <p:spPr bwMode="auto">
          <a:xfrm>
            <a:off x="2669319" y="4155420"/>
            <a:ext cx="718461" cy="480740"/>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3" name="Text Box 6">
                <a:extLst>
                  <a:ext uri="{FF2B5EF4-FFF2-40B4-BE49-F238E27FC236}">
                    <a16:creationId xmlns:a16="http://schemas.microsoft.com/office/drawing/2014/main" id="{C06B0DE5-494F-C979-7BF9-F9C745C21E54}"/>
                  </a:ext>
                </a:extLst>
              </p:cNvPr>
              <p:cNvSpPr txBox="1">
                <a:spLocks noChangeArrowheads="1"/>
              </p:cNvSpPr>
              <p:nvPr/>
            </p:nvSpPr>
            <p:spPr bwMode="auto">
              <a:xfrm>
                <a:off x="1797283" y="4972505"/>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𝑦</m:t>
                      </m:r>
                      <m:r>
                        <a:rPr lang="en-US" altLang="zh-TW" sz="1400" b="0" i="1" smtClean="0">
                          <a:latin typeface="Cambria Math"/>
                        </a:rPr>
                        <m:t>′</m:t>
                      </m:r>
                    </m:oMath>
                  </m:oMathPara>
                </a14:m>
                <a:endParaRPr lang="en-US" altLang="zh-TW" sz="1400" dirty="0"/>
              </a:p>
            </p:txBody>
          </p:sp>
        </mc:Choice>
        <mc:Fallback xmlns="">
          <p:sp>
            <p:nvSpPr>
              <p:cNvPr id="13" name="Text Box 6">
                <a:extLst>
                  <a:ext uri="{FF2B5EF4-FFF2-40B4-BE49-F238E27FC236}">
                    <a16:creationId xmlns:a16="http://schemas.microsoft.com/office/drawing/2014/main" id="{C06B0DE5-494F-C979-7BF9-F9C745C21E54}"/>
                  </a:ext>
                </a:extLst>
              </p:cNvPr>
              <p:cNvSpPr txBox="1">
                <a:spLocks noRot="1" noChangeAspect="1" noMove="1" noResize="1" noEditPoints="1" noAdjustHandles="1" noChangeArrowheads="1" noChangeShapeType="1" noTextEdit="1"/>
              </p:cNvSpPr>
              <p:nvPr/>
            </p:nvSpPr>
            <p:spPr bwMode="auto">
              <a:xfrm>
                <a:off x="1797283" y="4972505"/>
                <a:ext cx="340339" cy="307777"/>
              </a:xfrm>
              <a:prstGeom prst="rect">
                <a:avLst/>
              </a:prstGeom>
              <a:blipFill>
                <a:blip r:embed="rId14"/>
                <a:stretch>
                  <a:fillRect b="-16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Box 6">
                <a:extLst>
                  <a:ext uri="{FF2B5EF4-FFF2-40B4-BE49-F238E27FC236}">
                    <a16:creationId xmlns:a16="http://schemas.microsoft.com/office/drawing/2014/main" id="{3A24DB9A-7690-CE34-4BAE-E7F8AD238AE6}"/>
                  </a:ext>
                </a:extLst>
              </p:cNvPr>
              <p:cNvSpPr txBox="1">
                <a:spLocks noChangeArrowheads="1"/>
              </p:cNvSpPr>
              <p:nvPr/>
            </p:nvSpPr>
            <p:spPr bwMode="auto">
              <a:xfrm>
                <a:off x="2990502" y="4495928"/>
                <a:ext cx="20578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𝑧</m:t>
                      </m:r>
                      <m:r>
                        <a:rPr lang="en-US" altLang="zh-TW" sz="1400" b="0" i="1" smtClean="0">
                          <a:latin typeface="Cambria Math"/>
                        </a:rPr>
                        <m:t>′</m:t>
                      </m:r>
                    </m:oMath>
                  </m:oMathPara>
                </a14:m>
                <a:endParaRPr lang="en-US" altLang="zh-TW" sz="1400" dirty="0"/>
              </a:p>
            </p:txBody>
          </p:sp>
        </mc:Choice>
        <mc:Fallback xmlns="">
          <p:sp>
            <p:nvSpPr>
              <p:cNvPr id="18" name="Text Box 6">
                <a:extLst>
                  <a:ext uri="{FF2B5EF4-FFF2-40B4-BE49-F238E27FC236}">
                    <a16:creationId xmlns:a16="http://schemas.microsoft.com/office/drawing/2014/main" id="{3A24DB9A-7690-CE34-4BAE-E7F8AD238AE6}"/>
                  </a:ext>
                </a:extLst>
              </p:cNvPr>
              <p:cNvSpPr txBox="1">
                <a:spLocks noRot="1" noChangeAspect="1" noMove="1" noResize="1" noEditPoints="1" noAdjustHandles="1" noChangeArrowheads="1" noChangeShapeType="1" noTextEdit="1"/>
              </p:cNvSpPr>
              <p:nvPr/>
            </p:nvSpPr>
            <p:spPr bwMode="auto">
              <a:xfrm>
                <a:off x="2990502" y="4495928"/>
                <a:ext cx="205788" cy="307777"/>
              </a:xfrm>
              <a:prstGeom prst="rect">
                <a:avLst/>
              </a:prstGeom>
              <a:blipFill>
                <a:blip r:embed="rId15"/>
                <a:stretch>
                  <a:fillRect r="-41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6">
                <a:extLst>
                  <a:ext uri="{FF2B5EF4-FFF2-40B4-BE49-F238E27FC236}">
                    <a16:creationId xmlns:a16="http://schemas.microsoft.com/office/drawing/2014/main" id="{2DEA0DCD-045A-37D0-4A75-C7FF1330D232}"/>
                  </a:ext>
                </a:extLst>
              </p:cNvPr>
              <p:cNvSpPr txBox="1">
                <a:spLocks noChangeArrowheads="1"/>
              </p:cNvSpPr>
              <p:nvPr/>
            </p:nvSpPr>
            <p:spPr bwMode="auto">
              <a:xfrm>
                <a:off x="2250584" y="3408521"/>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panose="02040503050406030204" pitchFamily="18" charset="0"/>
                        </a:rPr>
                        <m:t>𝑥</m:t>
                      </m:r>
                      <m:r>
                        <a:rPr lang="en-US" altLang="zh-TW" sz="1400" b="0" i="1" smtClean="0">
                          <a:latin typeface="Cambria Math"/>
                        </a:rPr>
                        <m:t>′</m:t>
                      </m:r>
                    </m:oMath>
                  </m:oMathPara>
                </a14:m>
                <a:endParaRPr lang="en-US" altLang="zh-TW" sz="1400" dirty="0"/>
              </a:p>
            </p:txBody>
          </p:sp>
        </mc:Choice>
        <mc:Fallback xmlns="">
          <p:sp>
            <p:nvSpPr>
              <p:cNvPr id="19" name="Text Box 6">
                <a:extLst>
                  <a:ext uri="{FF2B5EF4-FFF2-40B4-BE49-F238E27FC236}">
                    <a16:creationId xmlns:a16="http://schemas.microsoft.com/office/drawing/2014/main" id="{2DEA0DCD-045A-37D0-4A75-C7FF1330D232}"/>
                  </a:ext>
                </a:extLst>
              </p:cNvPr>
              <p:cNvSpPr txBox="1">
                <a:spLocks noRot="1" noChangeAspect="1" noMove="1" noResize="1" noEditPoints="1" noAdjustHandles="1" noChangeArrowheads="1" noChangeShapeType="1" noTextEdit="1"/>
              </p:cNvSpPr>
              <p:nvPr/>
            </p:nvSpPr>
            <p:spPr bwMode="auto">
              <a:xfrm>
                <a:off x="2250584" y="3408521"/>
                <a:ext cx="340339" cy="307777"/>
              </a:xfrm>
              <a:prstGeom prst="rect">
                <a:avLst/>
              </a:prstGeom>
              <a:blipFill>
                <a:blip r:embed="rId1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4188978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p:cNvSpPr txBox="1"/>
              <p:nvPr/>
            </p:nvSpPr>
            <p:spPr bwMode="auto">
              <a:xfrm>
                <a:off x="903845" y="1724517"/>
                <a:ext cx="4229363" cy="1194301"/>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m>
                            <m:mPr>
                              <m:mcs>
                                <m:mc>
                                  <m:mcPr>
                                    <m:count m:val="3"/>
                                    <m:mcJc m:val="center"/>
                                  </m:mcPr>
                                </m:mc>
                              </m:mcs>
                              <m:ctrlPr>
                                <a:rPr lang="en-US" altLang="zh-TW" b="0" i="1" smtClean="0">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i="1">
                                        <a:latin typeface="Cambria Math"/>
                                        <a:ea typeface="Cambria Math"/>
                                      </a:rPr>
                                      <m:t>11</m:t>
                                    </m:r>
                                  </m:sub>
                                </m:sSub>
                                <m:r>
                                  <a:rPr lang="en-US" altLang="zh-TW" b="0" i="1" smtClean="0">
                                    <a:latin typeface="Cambria Math"/>
                                    <a:ea typeface="Cambria Math"/>
                                  </a:rPr>
                                  <m:t>+</m:t>
                                </m:r>
                                <m:sSup>
                                  <m:sSupPr>
                                    <m:ctrlPr>
                                      <a:rPr lang="en-US" altLang="zh-TW" i="1">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e>
                              <m:e>
                                <m:r>
                                  <a:rPr lang="en-US" altLang="zh-TW" b="0" i="1" smtClean="0">
                                    <a:latin typeface="Cambria Math"/>
                                    <a:ea typeface="Cambria Math"/>
                                  </a:rPr>
                                  <m:t>⋯</m:t>
                                </m:r>
                              </m:e>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b="0" i="1" smtClean="0">
                                        <a:latin typeface="Cambria Math"/>
                                        <a:ea typeface="Cambria Math"/>
                                      </a:rPr>
                                      <m:t>1</m:t>
                                    </m:r>
                                    <m:r>
                                      <a:rPr lang="en-US" altLang="zh-TW" i="1">
                                        <a:latin typeface="Cambria Math"/>
                                        <a:ea typeface="Cambria Math"/>
                                      </a:rPr>
                                      <m:t>𝑁</m:t>
                                    </m:r>
                                  </m:sub>
                                </m:sSub>
                              </m:e>
                            </m:mr>
                            <m:mr>
                              <m:e>
                                <m:r>
                                  <a:rPr lang="en-US" altLang="zh-TW" b="0" i="1" smtClean="0">
                                    <a:latin typeface="Cambria Math"/>
                                    <a:ea typeface="Cambria Math"/>
                                  </a:rPr>
                                  <m:t>⋮</m:t>
                                </m:r>
                              </m:e>
                              <m:e>
                                <m:r>
                                  <a:rPr lang="en-US" altLang="zh-TW" b="0" i="1" smtClean="0">
                                    <a:latin typeface="Cambria Math"/>
                                    <a:ea typeface="Cambria Math"/>
                                  </a:rPr>
                                  <m:t>⋱</m:t>
                                </m:r>
                              </m:e>
                              <m:e>
                                <m:r>
                                  <a:rPr lang="en-US" altLang="zh-TW" b="0" i="1" smtClean="0">
                                    <a:latin typeface="Cambria Math"/>
                                    <a:ea typeface="Cambria Math"/>
                                  </a:rPr>
                                  <m:t>⋮</m:t>
                                </m:r>
                              </m:e>
                            </m:mr>
                            <m:mr>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i="1">
                                        <a:latin typeface="Cambria Math"/>
                                        <a:ea typeface="Cambria Math"/>
                                      </a:rPr>
                                      <m:t>𝑁</m:t>
                                    </m:r>
                                    <m:r>
                                      <a:rPr lang="en-US" altLang="zh-TW" i="1">
                                        <a:latin typeface="Cambria Math"/>
                                        <a:ea typeface="Cambria Math"/>
                                      </a:rPr>
                                      <m:t>1</m:t>
                                    </m:r>
                                  </m:sub>
                                </m:sSub>
                              </m:e>
                              <m:e>
                                <m:r>
                                  <a:rPr lang="en-US" altLang="zh-TW" b="0" i="1" smtClean="0">
                                    <a:latin typeface="Cambria Math"/>
                                    <a:ea typeface="Cambria Math"/>
                                  </a:rPr>
                                  <m:t>⋯</m:t>
                                </m:r>
                              </m:e>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i="1">
                                        <a:latin typeface="Cambria Math"/>
                                        <a:ea typeface="Cambria Math"/>
                                      </a:rPr>
                                      <m:t>𝑁𝑁</m:t>
                                    </m:r>
                                  </m:sub>
                                </m:sSub>
                                <m:r>
                                  <a:rPr lang="en-US" altLang="zh-TW" b="0" i="1" smtClean="0">
                                    <a:latin typeface="Cambria Math"/>
                                    <a:ea typeface="Cambria Math"/>
                                  </a:rPr>
                                  <m:t>+</m:t>
                                </m:r>
                                <m:sSup>
                                  <m:sSupPr>
                                    <m:ctrlPr>
                                      <a:rPr lang="en-US" altLang="zh-TW" i="1">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e>
                            </m:mr>
                          </m:m>
                        </m:e>
                      </m:d>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a:rPr>
                                            <m:t>1</m:t>
                                          </m:r>
                                        </m:sub>
                                      </m:sSub>
                                      <m:r>
                                        <m:rPr>
                                          <m:nor/>
                                        </m:rPr>
                                        <a:rPr lang="zh-CN" altLang="en-US" dirty="0"/>
                                        <m:t> </m:t>
                                      </m:r>
                                    </m:e>
                                  </m:mr>
                                  <m:mr>
                                    <m:e>
                                      <m:r>
                                        <a:rPr lang="en-US" altLang="zh-TW" i="1">
                                          <a:latin typeface="Cambria Math"/>
                                        </a:rPr>
                                        <m:t>⋮</m:t>
                                      </m:r>
                                    </m:e>
                                  </m:mr>
                                </m:m>
                              </m:e>
                            </m:mr>
                            <m:m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a:rPr>
                                            <m:t>𝑖</m:t>
                                          </m:r>
                                        </m:sub>
                                      </m:sSub>
                                      <m:r>
                                        <m:rPr>
                                          <m:nor/>
                                        </m:rPr>
                                        <a:rPr lang="zh-CN" altLang="en-US" dirty="0"/>
                                        <m:t> </m:t>
                                      </m:r>
                                    </m:e>
                                  </m:mr>
                                  <m:mr>
                                    <m:e>
                                      <m:r>
                                        <a:rPr lang="en-US" altLang="zh-TW" i="1">
                                          <a:latin typeface="Cambria Math"/>
                                        </a:rPr>
                                        <m:t>⋮</m:t>
                                      </m:r>
                                    </m:e>
                                  </m:mr>
                                </m:m>
                              </m:e>
                            </m:mr>
                            <m:mr>
                              <m:e>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a:rPr>
                                      <m:t>𝑁</m:t>
                                    </m:r>
                                  </m:sub>
                                </m:sSub>
                                <m:r>
                                  <m:rPr>
                                    <m:nor/>
                                  </m:rPr>
                                  <a:rPr lang="zh-CN" altLang="en-US" dirty="0"/>
                                  <m:t> </m:t>
                                </m:r>
                              </m:e>
                            </m:mr>
                          </m:m>
                        </m:e>
                      </m:d>
                      <m:r>
                        <a:rPr lang="en-US" altLang="zh-TW" b="0" i="1" smtClean="0">
                          <a:latin typeface="Cambria Math"/>
                          <a:ea typeface="Cambria Math"/>
                        </a:rPr>
                        <m:t>=0</m:t>
                      </m:r>
                    </m:oMath>
                  </m:oMathPara>
                </a14:m>
                <a:endParaRPr lang="zh-TW" altLang="en-US" i="1"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903845" y="1724517"/>
                <a:ext cx="4229363" cy="1194301"/>
              </a:xfrm>
              <a:prstGeom prst="rect">
                <a:avLst/>
              </a:prstGeom>
              <a:blipFill>
                <a:blip r:embed="rId2"/>
                <a:stretch>
                  <a:fillRect t="-6316" b="-421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923655" y="1348813"/>
                <a:ext cx="6588224" cy="378758"/>
              </a:xfrm>
              <a:prstGeom prst="rect">
                <a:avLst/>
              </a:prstGeom>
              <a:noFill/>
              <a:ln w="9525">
                <a:noFill/>
                <a:miter lim="800000"/>
                <a:headEnd/>
                <a:tailEnd/>
              </a:ln>
            </p:spPr>
            <p:txBody>
              <a:bodyPr wrap="square" rtlCol="0">
                <a:spAutoFit/>
              </a:bodyPr>
              <a:lstStyle/>
              <a:p>
                <a14:m>
                  <m:oMath xmlns:m="http://schemas.openxmlformats.org/officeDocument/2006/math">
                    <m:sSup>
                      <m:sSupPr>
                        <m:ctrlPr>
                          <a:rPr lang="en-US" altLang="zh-TW" i="1" smtClean="0">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oMath>
                </a14:m>
                <a:r>
                  <a:rPr lang="zh-TW" altLang="en-US" dirty="0">
                    <a:latin typeface="Times New Roman" panose="02020603050405020304" pitchFamily="18" charset="0"/>
                    <a:cs typeface="Times New Roman" panose="02020603050405020304" pitchFamily="18" charset="0"/>
                  </a:rPr>
                  <a:t>及</a:t>
                </a:r>
                <a14:m>
                  <m:oMath xmlns:m="http://schemas.openxmlformats.org/officeDocument/2006/math">
                    <m:r>
                      <a:rPr lang="en-US" altLang="zh-TW" i="1">
                        <a:latin typeface="Cambria Math"/>
                        <a:ea typeface="Cambria Math"/>
                      </a:rPr>
                      <m:t>𝑎</m:t>
                    </m:r>
                  </m:oMath>
                </a14:m>
                <a:r>
                  <a:rPr lang="zh-TW" altLang="en-US" dirty="0">
                    <a:latin typeface="Times New Roman" panose="02020603050405020304" pitchFamily="18" charset="0"/>
                    <a:cs typeface="Times New Roman" panose="02020603050405020304" pitchFamily="18" charset="0"/>
                  </a:rPr>
                  <a:t>分別為矩陣</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ea typeface="Cambria Math"/>
                          </a:rPr>
                          <m:t>𝐴</m:t>
                        </m:r>
                      </m:e>
                    </m:acc>
                  </m:oMath>
                </a14:m>
                <a:r>
                  <a:rPr lang="zh-TW" altLang="en-US" dirty="0">
                    <a:latin typeface="Times New Roman" panose="02020603050405020304" pitchFamily="18" charset="0"/>
                    <a:cs typeface="Times New Roman" panose="02020603050405020304" pitchFamily="18" charset="0"/>
                  </a:rPr>
                  <a:t>的</a:t>
                </a:r>
                <a:r>
                  <a:rPr lang="en-US" altLang="zh-TW" dirty="0">
                    <a:latin typeface="Times New Roman" panose="02020603050405020304" pitchFamily="18" charset="0"/>
                    <a:cs typeface="Times New Roman" panose="02020603050405020304" pitchFamily="18" charset="0"/>
                  </a:rPr>
                  <a:t>Eigenvalues</a:t>
                </a:r>
                <a:r>
                  <a:rPr lang="zh-TW" altLang="en-US" dirty="0">
                    <a:latin typeface="Times New Roman" panose="02020603050405020304" pitchFamily="18" charset="0"/>
                    <a:cs typeface="Times New Roman" panose="02020603050405020304" pitchFamily="18" charset="0"/>
                  </a:rPr>
                  <a:t>本徵值及</a:t>
                </a:r>
                <a:r>
                  <a:rPr lang="en-US" altLang="zh-TW" dirty="0">
                    <a:latin typeface="Times New Roman" panose="02020603050405020304" pitchFamily="18" charset="0"/>
                    <a:cs typeface="Times New Roman" panose="02020603050405020304" pitchFamily="18" charset="0"/>
                  </a:rPr>
                  <a:t>Eigenvectors</a:t>
                </a:r>
                <a:r>
                  <a:rPr lang="zh-TW" altLang="en-US" dirty="0">
                    <a:latin typeface="Times New Roman" panose="02020603050405020304" pitchFamily="18" charset="0"/>
                    <a:cs typeface="Times New Roman" panose="02020603050405020304" pitchFamily="18" charset="0"/>
                  </a:rPr>
                  <a:t>本徵向量。</a:t>
                </a:r>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923655" y="1348813"/>
                <a:ext cx="6588224" cy="378758"/>
              </a:xfrm>
              <a:prstGeom prst="rect">
                <a:avLst/>
              </a:prstGeom>
              <a:blipFill>
                <a:blip r:embed="rId3"/>
                <a:stretch>
                  <a:fillRect r="-4239" b="-22581"/>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971600" y="2924944"/>
                <a:ext cx="4824536" cy="369332"/>
              </a:xfrm>
              <a:prstGeom prst="rect">
                <a:avLst/>
              </a:prstGeom>
              <a:noFill/>
              <a:ln w="9525">
                <a:noFill/>
                <a:miter lim="800000"/>
                <a:headEnd/>
                <a:tailEnd/>
              </a:ln>
            </p:spPr>
            <p:txBody>
              <a:bodyPr wrap="square" rtlCol="0">
                <a:spAutoFit/>
              </a:bodyPr>
              <a:lstStyle/>
              <a:p>
                <a14:m>
                  <m:oMath xmlns:m="http://schemas.openxmlformats.org/officeDocument/2006/math">
                    <m:r>
                      <a:rPr lang="en-US" altLang="zh-TW" i="1">
                        <a:latin typeface="Cambria Math"/>
                        <a:ea typeface="Cambria Math"/>
                      </a:rPr>
                      <m:t>𝑎</m:t>
                    </m:r>
                  </m:oMath>
                </a14:m>
                <a:r>
                  <a:rPr lang="zh-TW" altLang="en-US" dirty="0"/>
                  <a:t>只有當矩陣的行列式為零時有非零解：，</a:t>
                </a:r>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971600" y="2924944"/>
                <a:ext cx="4824536" cy="369332"/>
              </a:xfrm>
              <a:prstGeom prst="rect">
                <a:avLst/>
              </a:prstGeom>
              <a:blipFill>
                <a:blip r:embed="rId4"/>
                <a:stretch>
                  <a:fillRect t="-3333" b="-20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016845" y="3392053"/>
                <a:ext cx="3362267" cy="97270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m>
                            <m:mPr>
                              <m:mcs>
                                <m:mc>
                                  <m:mcPr>
                                    <m:count m:val="3"/>
                                    <m:mcJc m:val="center"/>
                                  </m:mcPr>
                                </m:mc>
                              </m:mcs>
                              <m:ctrlPr>
                                <a:rPr lang="en-US" altLang="zh-TW" i="1">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i="1">
                                        <a:latin typeface="Cambria Math"/>
                                        <a:ea typeface="Cambria Math"/>
                                      </a:rPr>
                                      <m:t>11</m:t>
                                    </m:r>
                                  </m:sub>
                                </m:sSub>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e>
                              <m:e>
                                <m:r>
                                  <a:rPr lang="en-US" altLang="zh-TW" i="1">
                                    <a:latin typeface="Cambria Math"/>
                                    <a:ea typeface="Cambria Math"/>
                                  </a:rPr>
                                  <m:t>⋯</m:t>
                                </m:r>
                              </m:e>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i="1">
                                        <a:latin typeface="Cambria Math"/>
                                        <a:ea typeface="Cambria Math"/>
                                      </a:rPr>
                                      <m:t>1</m:t>
                                    </m:r>
                                    <m:r>
                                      <a:rPr lang="en-US" altLang="zh-TW" i="1">
                                        <a:latin typeface="Cambria Math"/>
                                        <a:ea typeface="Cambria Math"/>
                                      </a:rPr>
                                      <m:t>𝑁</m:t>
                                    </m:r>
                                  </m:sub>
                                </m:sSub>
                              </m:e>
                            </m:mr>
                            <m:mr>
                              <m:e>
                                <m:r>
                                  <a:rPr lang="en-US" altLang="zh-TW" i="1">
                                    <a:latin typeface="Cambria Math"/>
                                    <a:ea typeface="Cambria Math"/>
                                  </a:rPr>
                                  <m:t>⋮</m:t>
                                </m:r>
                              </m:e>
                              <m:e>
                                <m:r>
                                  <a:rPr lang="en-US" altLang="zh-TW" i="1">
                                    <a:latin typeface="Cambria Math"/>
                                    <a:ea typeface="Cambria Math"/>
                                  </a:rPr>
                                  <m:t>⋱</m:t>
                                </m:r>
                              </m:e>
                              <m:e>
                                <m:r>
                                  <a:rPr lang="en-US" altLang="zh-TW" i="1">
                                    <a:latin typeface="Cambria Math"/>
                                    <a:ea typeface="Cambria Math"/>
                                  </a:rPr>
                                  <m:t>⋮</m:t>
                                </m:r>
                              </m:e>
                            </m:mr>
                            <m:mr>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i="1">
                                        <a:latin typeface="Cambria Math"/>
                                        <a:ea typeface="Cambria Math"/>
                                      </a:rPr>
                                      <m:t>𝑁</m:t>
                                    </m:r>
                                    <m:r>
                                      <a:rPr lang="en-US" altLang="zh-TW" i="1">
                                        <a:latin typeface="Cambria Math"/>
                                        <a:ea typeface="Cambria Math"/>
                                      </a:rPr>
                                      <m:t>1</m:t>
                                    </m:r>
                                  </m:sub>
                                </m:sSub>
                              </m:e>
                              <m:e>
                                <m:r>
                                  <a:rPr lang="en-US" altLang="zh-TW" i="1">
                                    <a:latin typeface="Cambria Math"/>
                                    <a:ea typeface="Cambria Math"/>
                                  </a:rPr>
                                  <m:t>⋯</m:t>
                                </m:r>
                              </m:e>
                              <m:e>
                                <m:sSub>
                                  <m:sSubPr>
                                    <m:ctrlPr>
                                      <a:rPr lang="en-US" altLang="zh-TW" i="1">
                                        <a:latin typeface="Cambria Math" panose="02040503050406030204" pitchFamily="18" charset="0"/>
                                        <a:ea typeface="Cambria Math"/>
                                      </a:rPr>
                                    </m:ctrlPr>
                                  </m:sSubPr>
                                  <m:e>
                                    <m:r>
                                      <m:rPr>
                                        <m:brk m:alnAt="7"/>
                                      </m:rPr>
                                      <a:rPr lang="en-US" altLang="zh-TW" i="1">
                                        <a:latin typeface="Cambria Math"/>
                                        <a:ea typeface="Cambria Math"/>
                                      </a:rPr>
                                      <m:t>𝐴</m:t>
                                    </m:r>
                                  </m:e>
                                  <m:sub>
                                    <m:r>
                                      <a:rPr lang="en-US" altLang="zh-TW" i="1">
                                        <a:latin typeface="Cambria Math"/>
                                        <a:ea typeface="Cambria Math"/>
                                      </a:rPr>
                                      <m:t>𝑁𝑁</m:t>
                                    </m:r>
                                  </m:sub>
                                </m:sSub>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e>
                            </m:mr>
                          </m:m>
                        </m:e>
                      </m:d>
                      <m:r>
                        <a:rPr lang="en-US" altLang="zh-TW" b="0" i="1" smtClean="0">
                          <a:latin typeface="Cambria Math"/>
                        </a:rPr>
                        <m:t>=0</m:t>
                      </m:r>
                    </m:oMath>
                  </m:oMathPara>
                </a14:m>
                <a:endParaRPr lang="zh-TW"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016845" y="3392053"/>
                <a:ext cx="3362267" cy="97270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922169" y="4557310"/>
                <a:ext cx="3950504" cy="4156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r>
                        <a:rPr lang="zh-TW" altLang="en-US" i="1">
                          <a:latin typeface="Cambria Math" panose="02040503050406030204" pitchFamily="18" charset="0"/>
                          <a:ea typeface="Cambria Math"/>
                        </a:rPr>
                        <m:t>一般</m:t>
                      </m:r>
                      <m:r>
                        <a:rPr lang="zh-TW" altLang="en-US" i="1">
                          <a:latin typeface="Cambria Math"/>
                          <a:ea typeface="Cambria Math"/>
                        </a:rPr>
                        <m:t>有</m:t>
                      </m:r>
                      <m:r>
                        <a:rPr lang="en-US" altLang="zh-TW" b="0" i="1" smtClean="0">
                          <a:latin typeface="Cambria Math"/>
                          <a:ea typeface="Cambria Math"/>
                        </a:rPr>
                        <m:t>𝑁</m:t>
                      </m:r>
                      <m:r>
                        <a:rPr lang="zh-TW" altLang="en-US" i="1">
                          <a:latin typeface="Cambria Math"/>
                          <a:ea typeface="Cambria Math"/>
                        </a:rPr>
                        <m:t>個</m:t>
                      </m:r>
                      <m:r>
                        <a:rPr lang="zh-TW" altLang="en-US" b="0" i="1" smtClean="0">
                          <a:latin typeface="Cambria Math"/>
                          <a:ea typeface="Cambria Math"/>
                        </a:rPr>
                        <m:t>解</m:t>
                      </m:r>
                      <m:sSubSup>
                        <m:sSubSupPr>
                          <m:ctrlPr>
                            <a:rPr lang="zh-TW" altLang="en-US" i="1">
                              <a:latin typeface="Cambria Math" panose="02040503050406030204" pitchFamily="18" charset="0"/>
                            </a:rPr>
                          </m:ctrlPr>
                        </m:sSubSupPr>
                        <m:e>
                          <m:r>
                            <a:rPr lang="zh-TW" altLang="en-US" i="1" smtClean="0">
                              <a:latin typeface="Cambria Math"/>
                            </a:rPr>
                            <m:t>𝜔</m:t>
                          </m:r>
                        </m:e>
                        <m:sub>
                          <m:r>
                            <a:rPr lang="en-US" altLang="zh-TW" b="0" i="1" smtClean="0">
                              <a:latin typeface="Cambria Math"/>
                            </a:rPr>
                            <m:t>𝑗</m:t>
                          </m:r>
                        </m:sub>
                        <m:sup>
                          <m:r>
                            <a:rPr lang="en-US" altLang="zh-TW" i="1">
                              <a:latin typeface="Cambria Math"/>
                            </a:rPr>
                            <m:t>2</m:t>
                          </m:r>
                        </m:sup>
                      </m:sSubSup>
                      <m:r>
                        <a:rPr lang="zh-TW" altLang="en-US" b="0" i="1" smtClean="0">
                          <a:latin typeface="Cambria Math"/>
                        </a:rPr>
                        <m:t>：</m:t>
                      </m:r>
                      <m:r>
                        <a:rPr lang="zh-TW" altLang="en-US" i="1">
                          <a:latin typeface="Cambria Math" panose="02040503050406030204" pitchFamily="18" charset="0"/>
                        </a:rPr>
                        <m:t>稱為</m:t>
                      </m:r>
                      <m:r>
                        <m:rPr>
                          <m:nor/>
                        </m:rPr>
                        <a:rPr lang="en-US" altLang="zh-TW" dirty="0" smtClean="0">
                          <a:solidFill>
                            <a:srgbClr val="FF0000"/>
                          </a:solidFill>
                          <a:latin typeface="Times New Roman" panose="02020603050405020304" pitchFamily="18" charset="0"/>
                          <a:cs typeface="Times New Roman" panose="02020603050405020304" pitchFamily="18" charset="0"/>
                        </a:rPr>
                        <m:t>Eigenvalues</m:t>
                      </m:r>
                    </m:oMath>
                  </m:oMathPara>
                </a14:m>
                <a:endParaRPr lang="zh-TW" altLang="en-US" i="1" dirty="0"/>
              </a:p>
            </p:txBody>
          </p:sp>
        </mc:Choice>
        <mc:Fallback xmlns="">
          <p:sp>
            <p:nvSpPr>
              <p:cNvPr id="7" name="矩形 6"/>
              <p:cNvSpPr>
                <a:spLocks noRot="1" noChangeAspect="1" noMove="1" noResize="1" noEditPoints="1" noAdjustHandles="1" noChangeArrowheads="1" noChangeShapeType="1" noTextEdit="1"/>
              </p:cNvSpPr>
              <p:nvPr/>
            </p:nvSpPr>
            <p:spPr>
              <a:xfrm>
                <a:off x="922169" y="4557310"/>
                <a:ext cx="3950504" cy="415627"/>
              </a:xfrm>
              <a:prstGeom prst="rect">
                <a:avLst/>
              </a:prstGeom>
              <a:blipFill>
                <a:blip r:embed="rId6"/>
                <a:stretch>
                  <a:fillRect b="-294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bwMode="auto">
              <a:xfrm>
                <a:off x="7606115" y="4273448"/>
                <a:ext cx="1018997" cy="1258743"/>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a:rPr>
                                                <m:t>1</m:t>
                                              </m:r>
                                            </m:sub>
                                          </m:sSub>
                                          <m:r>
                                            <m:rPr>
                                              <m:nor/>
                                            </m:rPr>
                                            <a:rPr lang="zh-CN" altLang="en-US" dirty="0"/>
                                            <m:t> </m:t>
                                          </m:r>
                                        </m:e>
                                      </m:mr>
                                      <m:mr>
                                        <m:e>
                                          <m:r>
                                            <a:rPr lang="en-US" altLang="zh-TW" i="1">
                                              <a:latin typeface="Cambria Math"/>
                                            </a:rPr>
                                            <m:t>⋮</m:t>
                                          </m:r>
                                        </m:e>
                                      </m:mr>
                                    </m:m>
                                  </m:e>
                                </m:mr>
                                <m:m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a:rPr>
                                                <m:t>𝑖</m:t>
                                              </m:r>
                                            </m:sub>
                                          </m:sSub>
                                          <m:r>
                                            <m:rPr>
                                              <m:nor/>
                                            </m:rPr>
                                            <a:rPr lang="zh-CN" altLang="en-US" dirty="0"/>
                                            <m:t> </m:t>
                                          </m:r>
                                        </m:e>
                                      </m:mr>
                                      <m:mr>
                                        <m:e>
                                          <m:r>
                                            <a:rPr lang="en-US" altLang="zh-TW" i="1">
                                              <a:latin typeface="Cambria Math"/>
                                            </a:rPr>
                                            <m:t>⋮</m:t>
                                          </m:r>
                                        </m:e>
                                      </m:mr>
                                    </m:m>
                                  </m:e>
                                </m:mr>
                                <m:mr>
                                  <m:e>
                                    <m:sSub>
                                      <m:sSubPr>
                                        <m:ctrlPr>
                                          <a:rPr lang="en-US" altLang="zh-TW" i="1">
                                            <a:latin typeface="Cambria Math" panose="02040503050406030204" pitchFamily="18" charset="0"/>
                                          </a:rPr>
                                        </m:ctrlPr>
                                      </m:sSubPr>
                                      <m:e>
                                        <m:r>
                                          <a:rPr lang="en-US" altLang="zh-TW" i="1">
                                            <a:latin typeface="Cambria Math"/>
                                          </a:rPr>
                                          <m:t>𝑎</m:t>
                                        </m:r>
                                      </m:e>
                                      <m:sub>
                                        <m:r>
                                          <a:rPr lang="en-US" altLang="zh-TW" i="1">
                                            <a:latin typeface="Cambria Math"/>
                                          </a:rPr>
                                          <m:t>𝑁</m:t>
                                        </m:r>
                                      </m:sub>
                                    </m:sSub>
                                    <m:r>
                                      <m:rPr>
                                        <m:nor/>
                                      </m:rPr>
                                      <a:rPr lang="zh-CN" altLang="en-US" dirty="0"/>
                                      <m:t> </m:t>
                                    </m:r>
                                  </m:e>
                                </m:mr>
                              </m:m>
                            </m:e>
                          </m:d>
                        </m:e>
                        <m:sup>
                          <m:r>
                            <a:rPr lang="en-US" altLang="zh-TW" b="0" i="1" smtClean="0">
                              <a:latin typeface="Cambria Math"/>
                            </a:rPr>
                            <m:t>𝑗</m:t>
                          </m:r>
                        </m:sup>
                      </m:sSup>
                    </m:oMath>
                  </m:oMathPara>
                </a14:m>
                <a:endParaRPr lang="zh-TW" altLang="en-US" i="1" dirty="0"/>
              </a:p>
            </p:txBody>
          </p:sp>
        </mc:Choice>
        <mc:Fallback xmlns="">
          <p:sp>
            <p:nvSpPr>
              <p:cNvPr id="8" name="文字方塊 7"/>
              <p:cNvSpPr txBox="1">
                <a:spLocks noRot="1" noChangeAspect="1" noMove="1" noResize="1" noEditPoints="1" noAdjustHandles="1" noChangeArrowheads="1" noChangeShapeType="1" noTextEdit="1"/>
              </p:cNvSpPr>
              <p:nvPr/>
            </p:nvSpPr>
            <p:spPr bwMode="auto">
              <a:xfrm>
                <a:off x="7606115" y="4273448"/>
                <a:ext cx="1018997" cy="1258743"/>
              </a:xfrm>
              <a:prstGeom prst="rect">
                <a:avLst/>
              </a:prstGeom>
              <a:blipFill>
                <a:blip r:embed="rId7"/>
                <a:stretch>
                  <a:fillRect t="-1000" b="-4000"/>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994369" y="5061366"/>
                <a:ext cx="6611746" cy="378245"/>
              </a:xfrm>
              <a:prstGeom prst="rect">
                <a:avLst/>
              </a:prstGeom>
            </p:spPr>
            <p:txBody>
              <a:bodyPr wrap="none">
                <a:spAutoFit/>
              </a:bodyPr>
              <a:lstStyle/>
              <a:p>
                <a14:m>
                  <m:oMath xmlns:m="http://schemas.openxmlformats.org/officeDocument/2006/math">
                    <m:r>
                      <a:rPr lang="zh-TW" altLang="en-US" i="1">
                        <a:latin typeface="Cambria Math"/>
                        <a:ea typeface="Cambria Math"/>
                      </a:rPr>
                      <m:t>每一個解對應一個</m:t>
                    </m:r>
                    <m:r>
                      <a:rPr lang="zh-TW" altLang="en-US" i="1">
                        <a:latin typeface="Cambria Math" panose="02040503050406030204" pitchFamily="18" charset="0"/>
                        <a:ea typeface="Cambria Math"/>
                      </a:rPr>
                      <m:t>線性方程組的解：行</m:t>
                    </m:r>
                    <m:r>
                      <a:rPr lang="zh-TW" altLang="en-US" i="1">
                        <a:latin typeface="Cambria Math"/>
                        <a:ea typeface="Cambria Math"/>
                      </a:rPr>
                      <m:t>向量</m:t>
                    </m:r>
                    <m:sSup>
                      <m:sSupPr>
                        <m:ctrlPr>
                          <a:rPr lang="en-US" altLang="zh-TW" i="1">
                            <a:latin typeface="Cambria Math" panose="02040503050406030204" pitchFamily="18" charset="0"/>
                            <a:ea typeface="Cambria Math"/>
                          </a:rPr>
                        </m:ctrlPr>
                      </m:sSupPr>
                      <m:e>
                        <m:r>
                          <a:rPr lang="en-US" altLang="zh-TW" i="1">
                            <a:latin typeface="Cambria Math"/>
                            <a:ea typeface="Cambria Math"/>
                          </a:rPr>
                          <m:t>𝑎</m:t>
                        </m:r>
                      </m:e>
                      <m:sup>
                        <m:r>
                          <a:rPr lang="en-US" altLang="zh-TW" i="1">
                            <a:latin typeface="Cambria Math"/>
                            <a:ea typeface="Cambria Math"/>
                          </a:rPr>
                          <m:t>𝑗</m:t>
                        </m:r>
                      </m:sup>
                    </m:sSup>
                  </m:oMath>
                </a14:m>
                <a:r>
                  <a:rPr lang="zh-TW" altLang="en-US" dirty="0"/>
                  <a:t>：</a:t>
                </a:r>
                <a14:m>
                  <m:oMath xmlns:m="http://schemas.openxmlformats.org/officeDocument/2006/math">
                    <m:r>
                      <a:rPr lang="zh-TW" altLang="en-US" i="1">
                        <a:latin typeface="Cambria Math" panose="02040503050406030204" pitchFamily="18" charset="0"/>
                      </a:rPr>
                      <m:t>稱為</m:t>
                    </m:r>
                  </m:oMath>
                </a14:m>
                <a:r>
                  <a:rPr lang="en-US" altLang="zh-TW" dirty="0">
                    <a:latin typeface="Times New Roman" panose="02020603050405020304" pitchFamily="18" charset="0"/>
                    <a:cs typeface="Times New Roman" panose="02020603050405020304" pitchFamily="18" charset="0"/>
                  </a:rPr>
                  <a:t>Eigenvector</a:t>
                </a:r>
                <a:endParaRPr lang="zh-CN" altLang="en-US" dirty="0">
                  <a:latin typeface="Times New Roman" panose="02020603050405020304" pitchFamily="18"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994369" y="5061366"/>
                <a:ext cx="6611746" cy="378245"/>
              </a:xfrm>
              <a:prstGeom prst="rect">
                <a:avLst/>
              </a:prstGeom>
              <a:blipFill>
                <a:blip r:embed="rId8"/>
                <a:stretch>
                  <a:fillRect l="-192" t="-3333" b="-2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C0BCE8DD-5A38-D64A-8706-A8737F8A5E77}"/>
                  </a:ext>
                </a:extLst>
              </p:cNvPr>
              <p:cNvSpPr txBox="1"/>
              <p:nvPr/>
            </p:nvSpPr>
            <p:spPr bwMode="auto">
              <a:xfrm>
                <a:off x="3696090" y="877007"/>
                <a:ext cx="1890902" cy="404983"/>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i="1" smtClean="0">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ea typeface="Cambria Math"/>
                                </a:rPr>
                                <m:t>𝐴</m:t>
                              </m:r>
                            </m:e>
                          </m:acc>
                          <m:r>
                            <a:rPr lang="en-US" altLang="zh-TW" b="0" i="1" smtClean="0">
                              <a:latin typeface="Cambria Math" panose="02040503050406030204" pitchFamily="18" charset="0"/>
                              <a:ea typeface="Cambria Math"/>
                            </a:rPr>
                            <m:t>+</m:t>
                          </m:r>
                          <m:sSup>
                            <m:sSupPr>
                              <m:ctrlPr>
                                <a:rPr lang="en-US" altLang="zh-TW" i="1">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e>
                      </m:d>
                      <m:r>
                        <a:rPr lang="en-US" altLang="zh-TW" i="1">
                          <a:latin typeface="Cambria Math"/>
                          <a:ea typeface="Cambria Math"/>
                        </a:rPr>
                        <m:t>∙</m:t>
                      </m:r>
                      <m:r>
                        <a:rPr lang="en-US" altLang="zh-TW" b="0" i="1" smtClean="0">
                          <a:latin typeface="Cambria Math"/>
                          <a:ea typeface="Cambria Math"/>
                        </a:rPr>
                        <m:t>𝑎</m:t>
                      </m:r>
                      <m:r>
                        <a:rPr lang="en-US" altLang="zh-TW" b="0" i="1" smtClean="0">
                          <a:latin typeface="Cambria Math"/>
                          <a:ea typeface="Cambria Math"/>
                        </a:rPr>
                        <m:t>=0</m:t>
                      </m:r>
                    </m:oMath>
                  </m:oMathPara>
                </a14:m>
                <a:endParaRPr lang="zh-TW" altLang="en-US" i="1" dirty="0"/>
              </a:p>
            </p:txBody>
          </p:sp>
        </mc:Choice>
        <mc:Fallback xmlns="">
          <p:sp>
            <p:nvSpPr>
              <p:cNvPr id="13" name="文字方塊 12">
                <a:extLst>
                  <a:ext uri="{FF2B5EF4-FFF2-40B4-BE49-F238E27FC236}">
                    <a16:creationId xmlns:a16="http://schemas.microsoft.com/office/drawing/2014/main" id="{C0BCE8DD-5A38-D64A-8706-A8737F8A5E77}"/>
                  </a:ext>
                </a:extLst>
              </p:cNvPr>
              <p:cNvSpPr txBox="1">
                <a:spLocks noRot="1" noChangeAspect="1" noMove="1" noResize="1" noEditPoints="1" noAdjustHandles="1" noChangeArrowheads="1" noChangeShapeType="1" noTextEdit="1"/>
              </p:cNvSpPr>
              <p:nvPr/>
            </p:nvSpPr>
            <p:spPr bwMode="auto">
              <a:xfrm>
                <a:off x="3696090" y="877007"/>
                <a:ext cx="1890902" cy="404983"/>
              </a:xfrm>
              <a:prstGeom prst="rect">
                <a:avLst/>
              </a:prstGeom>
              <a:blipFill>
                <a:blip r:embed="rId9"/>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C58BF27A-B42C-AB40-B922-FA0D97811EC1}"/>
                  </a:ext>
                </a:extLst>
              </p:cNvPr>
              <p:cNvSpPr/>
              <p:nvPr/>
            </p:nvSpPr>
            <p:spPr>
              <a:xfrm>
                <a:off x="923655" y="881626"/>
                <a:ext cx="1578574" cy="378758"/>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ea typeface="Cambria Math"/>
                            </a:rPr>
                            <m:t>𝐴</m:t>
                          </m:r>
                        </m:e>
                      </m:acc>
                      <m:r>
                        <a:rPr lang="en-US" altLang="zh-TW" i="1">
                          <a:latin typeface="Cambria Math"/>
                          <a:ea typeface="Cambria Math"/>
                        </a:rPr>
                        <m:t>∙</m:t>
                      </m:r>
                      <m:r>
                        <a:rPr lang="en-US" altLang="zh-TW" i="1">
                          <a:latin typeface="Cambria Math"/>
                          <a:ea typeface="Cambria Math"/>
                        </a:rPr>
                        <m:t>𝑎</m:t>
                      </m:r>
                      <m:r>
                        <a:rPr lang="en-US" altLang="zh-TW" i="1">
                          <a:latin typeface="Cambria Math"/>
                          <a:ea typeface="Cambria Math"/>
                        </a:rPr>
                        <m:t>=−</m:t>
                      </m:r>
                      <m:sSup>
                        <m:sSupPr>
                          <m:ctrlPr>
                            <a:rPr lang="en-US" altLang="zh-TW" i="1">
                              <a:latin typeface="Cambria Math" panose="02040503050406030204" pitchFamily="18" charset="0"/>
                              <a:ea typeface="Cambria Math"/>
                            </a:rPr>
                          </m:ctrlPr>
                        </m:sSupPr>
                        <m:e>
                          <m:r>
                            <a:rPr lang="zh-TW" altLang="en-US" i="1">
                              <a:latin typeface="Cambria Math"/>
                              <a:ea typeface="Cambria Math"/>
                            </a:rPr>
                            <m:t>𝜔</m:t>
                          </m:r>
                        </m:e>
                        <m:sup>
                          <m:r>
                            <a:rPr lang="en-US" altLang="zh-TW" i="1">
                              <a:latin typeface="Cambria Math"/>
                              <a:ea typeface="Cambria Math"/>
                            </a:rPr>
                            <m:t>2</m:t>
                          </m:r>
                        </m:sup>
                      </m:sSup>
                      <m:r>
                        <a:rPr lang="en-US" altLang="zh-TW" i="1">
                          <a:latin typeface="Cambria Math"/>
                          <a:ea typeface="Cambria Math"/>
                        </a:rPr>
                        <m:t>𝑎</m:t>
                      </m:r>
                    </m:oMath>
                  </m:oMathPara>
                </a14:m>
                <a:endParaRPr lang="zh-TW" altLang="en-US" i="1" dirty="0"/>
              </a:p>
            </p:txBody>
          </p:sp>
        </mc:Choice>
        <mc:Fallback xmlns="">
          <p:sp>
            <p:nvSpPr>
              <p:cNvPr id="14" name="矩形 13">
                <a:extLst>
                  <a:ext uri="{FF2B5EF4-FFF2-40B4-BE49-F238E27FC236}">
                    <a16:creationId xmlns:a16="http://schemas.microsoft.com/office/drawing/2014/main" id="{C58BF27A-B42C-AB40-B922-FA0D97811EC1}"/>
                  </a:ext>
                </a:extLst>
              </p:cNvPr>
              <p:cNvSpPr>
                <a:spLocks noRot="1" noChangeAspect="1" noMove="1" noResize="1" noEditPoints="1" noAdjustHandles="1" noChangeArrowheads="1" noChangeShapeType="1" noTextEdit="1"/>
              </p:cNvSpPr>
              <p:nvPr/>
            </p:nvSpPr>
            <p:spPr>
              <a:xfrm>
                <a:off x="923655" y="881626"/>
                <a:ext cx="1578574" cy="378758"/>
              </a:xfrm>
              <a:prstGeom prst="rect">
                <a:avLst/>
              </a:prstGeom>
              <a:blipFill>
                <a:blip r:embed="rId10"/>
                <a:stretch>
                  <a:fillRect/>
                </a:stretch>
              </a:blipFill>
            </p:spPr>
            <p:txBody>
              <a:bodyPr/>
              <a:lstStyle/>
              <a:p>
                <a:r>
                  <a:rPr lang="zh-TW" altLang="en-US">
                    <a:noFill/>
                  </a:rPr>
                  <a:t> </a:t>
                </a:r>
              </a:p>
            </p:txBody>
          </p:sp>
        </mc:Fallback>
      </mc:AlternateContent>
      <p:sp>
        <p:nvSpPr>
          <p:cNvPr id="2" name="文字方塊 1">
            <a:extLst>
              <a:ext uri="{FF2B5EF4-FFF2-40B4-BE49-F238E27FC236}">
                <a16:creationId xmlns:a16="http://schemas.microsoft.com/office/drawing/2014/main" id="{244EC882-49B8-084E-9D2B-D30455FA6D48}"/>
              </a:ext>
            </a:extLst>
          </p:cNvPr>
          <p:cNvSpPr txBox="1"/>
          <p:nvPr/>
        </p:nvSpPr>
        <p:spPr>
          <a:xfrm>
            <a:off x="1000398" y="5627789"/>
            <a:ext cx="5522140" cy="369332"/>
          </a:xfrm>
          <a:prstGeom prst="rect">
            <a:avLst/>
          </a:prstGeom>
          <a:noFill/>
        </p:spPr>
        <p:txBody>
          <a:bodyPr wrap="square" rtlCol="0">
            <a:spAutoFit/>
          </a:bodyPr>
          <a:lstStyle/>
          <a:p>
            <a:r>
              <a:rPr kumimoji="1" lang="zh-TW" altLang="en-US" dirty="0"/>
              <a:t>這樣的計算在物理中有非常多的應用！</a:t>
            </a:r>
          </a:p>
        </p:txBody>
      </p:sp>
    </p:spTree>
    <p:extLst>
      <p:ext uri="{BB962C8B-B14F-4D97-AF65-F5344CB8AC3E}">
        <p14:creationId xmlns:p14="http://schemas.microsoft.com/office/powerpoint/2010/main" val="3048755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1180582" y="219998"/>
                <a:ext cx="1405256" cy="376898"/>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r>
                        <a:rPr lang="en-US" altLang="zh-TW" i="1">
                          <a:latin typeface="Cambria Math"/>
                          <a:ea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2" name="矩形 1"/>
              <p:cNvSpPr>
                <a:spLocks noRot="1" noChangeAspect="1" noMove="1" noResize="1" noEditPoints="1" noAdjustHandles="1" noChangeArrowheads="1" noChangeShapeType="1" noTextEdit="1"/>
              </p:cNvSpPr>
              <p:nvPr/>
            </p:nvSpPr>
            <p:spPr>
              <a:xfrm>
                <a:off x="1180582" y="219998"/>
                <a:ext cx="1405256" cy="376898"/>
              </a:xfrm>
              <a:prstGeom prst="rect">
                <a:avLst/>
              </a:prstGeom>
              <a:blipFill rotWithShape="1">
                <a:blip r:embed="rId2"/>
                <a:stretch>
                  <a:fillRect t="-645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bwMode="auto">
              <a:xfrm>
                <a:off x="1165148" y="724054"/>
                <a:ext cx="4535024" cy="98405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m>
                            <m:mPr>
                              <m:mcs>
                                <m:mc>
                                  <m:mcPr>
                                    <m:count m:val="3"/>
                                    <m:mcJc m:val="center"/>
                                  </m:mcPr>
                                </m:mc>
                              </m:mcs>
                              <m:ctrlPr>
                                <a:rPr lang="en-US" altLang="zh-TW" b="0" i="1" smtClean="0">
                                  <a:latin typeface="Cambria Math" panose="02040503050406030204" pitchFamily="18" charset="0"/>
                                  <a:ea typeface="Cambria Math"/>
                                </a:rPr>
                              </m:ctrlPr>
                            </m:mPr>
                            <m:mr>
                              <m:e>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𝐼</m:t>
                                    </m:r>
                                  </m:e>
                                  <m:sub>
                                    <m:r>
                                      <a:rPr lang="en-US" altLang="zh-TW" b="0" i="1" smtClean="0">
                                        <a:latin typeface="Cambria Math"/>
                                        <a:ea typeface="Cambria Math"/>
                                      </a:rPr>
                                      <m:t>𝑥𝑥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m:t>
                                    </m:r>
                                    <m:r>
                                      <a:rPr lang="en-US" altLang="zh-TW" b="0" i="1" smtClean="0">
                                        <a:latin typeface="Cambria Math"/>
                                        <a:ea typeface="Cambria Math"/>
                                      </a:rPr>
                                      <m:t>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m:t>
                                    </m:r>
                                    <m:r>
                                      <a:rPr lang="en-US" altLang="zh-TW" b="0" i="1" smtClean="0">
                                        <a:latin typeface="Cambria Math"/>
                                        <a:ea typeface="Cambria Math"/>
                                      </a:rPr>
                                      <m:t>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𝑦</m:t>
                                    </m:r>
                                    <m:r>
                                      <a:rPr lang="en-US" altLang="zh-TW" i="1">
                                        <a:latin typeface="Cambria Math"/>
                                        <a:ea typeface="Cambria Math"/>
                                      </a:rPr>
                                      <m:t>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𝑦𝑦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𝑦𝑧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𝑧</m:t>
                                    </m:r>
                                    <m:r>
                                      <a:rPr lang="en-US" altLang="zh-TW" i="1">
                                        <a:latin typeface="Cambria Math"/>
                                        <a:ea typeface="Cambria Math"/>
                                      </a:rPr>
                                      <m:t>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𝑧𝑦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𝑧𝑧</m:t>
                                    </m:r>
                                  </m:sub>
                                </m:sSub>
                              </m:e>
                            </m:mr>
                          </m:m>
                        </m:e>
                      </m:d>
                      <m:d>
                        <m:dPr>
                          <m:ctrlPr>
                            <a:rPr lang="en-US" altLang="zh-TW" i="1">
                              <a:latin typeface="Cambria Math" panose="02040503050406030204" pitchFamily="18" charset="0"/>
                            </a:rPr>
                          </m:ctrlPr>
                        </m:dPr>
                        <m:e>
                          <m:m>
                            <m:mPr>
                              <m:mcs>
                                <m:mc>
                                  <m:mcPr>
                                    <m:count m:val="1"/>
                                    <m:mcJc m:val="center"/>
                                  </m:mcPr>
                                </m:mc>
                              </m:mcs>
                              <m:ctrlPr>
                                <a:rPr lang="en-US" altLang="zh-TW" i="1" smtClean="0">
                                  <a:latin typeface="Cambria Math" panose="02040503050406030204" pitchFamily="18" charset="0"/>
                                </a:rPr>
                              </m:ctrlPr>
                            </m:mPr>
                            <m:mr>
                              <m:e>
                                <m:sSub>
                                  <m:sSubPr>
                                    <m:ctrlPr>
                                      <a:rPr lang="en-US" altLang="zh-TW" i="1" smtClean="0">
                                        <a:latin typeface="Cambria Math" panose="02040503050406030204" pitchFamily="18" charset="0"/>
                                      </a:rPr>
                                    </m:ctrlPr>
                                  </m:sSubPr>
                                  <m:e>
                                    <m:r>
                                      <a:rPr lang="zh-TW" altLang="en-US" i="1" smtClean="0">
                                        <a:latin typeface="Cambria Math"/>
                                      </a:rPr>
                                      <m:t>𝜔</m:t>
                                    </m:r>
                                  </m:e>
                                  <m:sub>
                                    <m:r>
                                      <a:rPr lang="en-US" altLang="zh-TW" b="0" i="1" smtClean="0">
                                        <a:latin typeface="Cambria Math"/>
                                      </a:rPr>
                                      <m:t>𝑥</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b="0" i="1" smtClean="0">
                                        <a:latin typeface="Cambria Math"/>
                                      </a:rPr>
                                      <m:t>𝑦</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b="0" i="1" smtClean="0">
                                        <a:latin typeface="Cambria Math"/>
                                      </a:rPr>
                                      <m:t>𝑧</m:t>
                                    </m:r>
                                  </m:sub>
                                </m:sSub>
                              </m:e>
                            </m:mr>
                          </m:m>
                        </m:e>
                      </m:d>
                      <m:r>
                        <a:rPr lang="en-US" altLang="zh-TW" b="0" i="1" smtClean="0">
                          <a:latin typeface="Cambria Math"/>
                          <a:ea typeface="Cambria Math"/>
                        </a:rPr>
                        <m:t>=</m:t>
                      </m:r>
                      <m:d>
                        <m:dPr>
                          <m:ctrlPr>
                            <a:rPr lang="en-US" altLang="zh-TW" i="1">
                              <a:latin typeface="Cambria Math" panose="02040503050406030204" pitchFamily="18" charset="0"/>
                              <a:ea typeface="Cambria Math"/>
                            </a:rPr>
                          </m:ctrlPr>
                        </m:dPr>
                        <m:e>
                          <m:m>
                            <m:mPr>
                              <m:mcs>
                                <m:mc>
                                  <m:mcPr>
                                    <m:count m:val="3"/>
                                    <m:mcJc m:val="center"/>
                                  </m:mcPr>
                                </m:mc>
                              </m:mcs>
                              <m:ctrlPr>
                                <a:rPr lang="en-US" altLang="zh-TW" i="1">
                                  <a:latin typeface="Cambria Math" panose="02040503050406030204" pitchFamily="18" charset="0"/>
                                  <a:ea typeface="Cambria Math"/>
                                </a:rPr>
                              </m:ctrlPr>
                            </m:mPr>
                            <m:mr>
                              <m:e>
                                <m:r>
                                  <a:rPr lang="en-US" altLang="zh-TW" b="0" i="1" smtClean="0">
                                    <a:latin typeface="Cambria Math"/>
                                    <a:ea typeface="Cambria Math"/>
                                  </a:rPr>
                                  <m:t>𝐼</m:t>
                                </m:r>
                              </m:e>
                              <m:e>
                                <m:r>
                                  <a:rPr lang="en-US" altLang="zh-TW" b="0" i="1" smtClean="0">
                                    <a:latin typeface="Cambria Math"/>
                                    <a:ea typeface="Cambria Math"/>
                                  </a:rPr>
                                  <m:t>0</m:t>
                                </m:r>
                              </m:e>
                              <m:e>
                                <m:r>
                                  <a:rPr lang="en-US" altLang="zh-TW" b="0" i="1" smtClean="0">
                                    <a:latin typeface="Cambria Math"/>
                                    <a:ea typeface="Cambria Math"/>
                                  </a:rPr>
                                  <m:t>0</m:t>
                                </m:r>
                              </m:e>
                            </m:mr>
                            <m:mr>
                              <m:e>
                                <m:r>
                                  <a:rPr lang="en-US" altLang="zh-TW" b="0" i="1" smtClean="0">
                                    <a:latin typeface="Cambria Math"/>
                                    <a:ea typeface="Cambria Math"/>
                                  </a:rPr>
                                  <m:t>0</m:t>
                                </m:r>
                              </m:e>
                              <m:e>
                                <m:r>
                                  <a:rPr lang="en-US" altLang="zh-TW" b="0" i="1" smtClean="0">
                                    <a:latin typeface="Cambria Math"/>
                                    <a:ea typeface="Cambria Math"/>
                                  </a:rPr>
                                  <m:t>𝐼</m:t>
                                </m:r>
                              </m:e>
                              <m:e>
                                <m:r>
                                  <a:rPr lang="en-US" altLang="zh-TW" b="0" i="1" smtClean="0">
                                    <a:latin typeface="Cambria Math"/>
                                    <a:ea typeface="Cambria Math"/>
                                  </a:rPr>
                                  <m:t>0</m:t>
                                </m:r>
                              </m:e>
                            </m:mr>
                            <m:mr>
                              <m:e>
                                <m:r>
                                  <a:rPr lang="en-US" altLang="zh-TW" b="0" i="1" smtClean="0">
                                    <a:latin typeface="Cambria Math"/>
                                    <a:ea typeface="Cambria Math"/>
                                  </a:rPr>
                                  <m:t>0</m:t>
                                </m:r>
                              </m:e>
                              <m:e>
                                <m:r>
                                  <a:rPr lang="en-US" altLang="zh-TW" b="0" i="1" smtClean="0">
                                    <a:latin typeface="Cambria Math"/>
                                    <a:ea typeface="Cambria Math"/>
                                  </a:rPr>
                                  <m:t>0</m:t>
                                </m:r>
                              </m:e>
                              <m:e>
                                <m:r>
                                  <a:rPr lang="en-US" altLang="zh-TW" b="0" i="1" smtClean="0">
                                    <a:latin typeface="Cambria Math"/>
                                    <a:ea typeface="Cambria Math"/>
                                  </a:rPr>
                                  <m:t>𝐼</m:t>
                                </m:r>
                              </m:e>
                            </m:mr>
                          </m:m>
                        </m:e>
                      </m:d>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𝑥</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𝑦</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𝑧</m:t>
                                    </m:r>
                                  </m:sub>
                                </m:sSub>
                              </m:e>
                            </m:mr>
                          </m:m>
                        </m:e>
                      </m:d>
                    </m:oMath>
                  </m:oMathPara>
                </a14:m>
                <a:endParaRPr lang="zh-TW" altLang="en-US" i="1"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165148" y="724054"/>
                <a:ext cx="4535024" cy="984052"/>
              </a:xfrm>
              <a:prstGeom prst="rect">
                <a:avLst/>
              </a:prstGeom>
              <a:blipFill rotWithShape="1">
                <a:blip r:embed="rId3"/>
                <a:stretch>
                  <a:fillRect/>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bwMode="auto">
              <a:xfrm>
                <a:off x="1150771" y="2930574"/>
                <a:ext cx="4824536" cy="369332"/>
              </a:xfrm>
              <a:prstGeom prst="rect">
                <a:avLst/>
              </a:prstGeom>
              <a:noFill/>
              <a:ln w="9525">
                <a:noFill/>
                <a:miter lim="800000"/>
                <a:headEnd/>
                <a:tailEnd/>
              </a:ln>
            </p:spPr>
            <p:txBody>
              <a:bodyPr wrap="square" rtlCol="0">
                <a:spAutoFit/>
              </a:bodyPr>
              <a:lstStyle/>
              <a:p>
                <a14:m>
                  <m:oMath xmlns:m="http://schemas.openxmlformats.org/officeDocument/2006/math">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oMath>
                </a14:m>
                <a:r>
                  <a:rPr lang="zh-TW" altLang="en-US" dirty="0"/>
                  <a:t>只有當矩陣的行列式為零時有非零解：，</a:t>
                </a:r>
              </a:p>
            </p:txBody>
          </p:sp>
        </mc:Choice>
        <mc:Fallback xmlns="">
          <p:sp>
            <p:nvSpPr>
              <p:cNvPr id="5" name="文字方塊 4"/>
              <p:cNvSpPr txBox="1">
                <a:spLocks noRot="1" noChangeAspect="1" noMove="1" noResize="1" noEditPoints="1" noAdjustHandles="1" noChangeArrowheads="1" noChangeShapeType="1" noTextEdit="1"/>
              </p:cNvSpPr>
              <p:nvPr/>
            </p:nvSpPr>
            <p:spPr bwMode="auto">
              <a:xfrm>
                <a:off x="1150771" y="2930574"/>
                <a:ext cx="4824536" cy="369332"/>
              </a:xfrm>
              <a:prstGeom prst="rect">
                <a:avLst/>
              </a:prstGeom>
              <a:blipFill rotWithShape="1">
                <a:blip r:embed="rId4"/>
                <a:stretch>
                  <a:fillRect t="-6667" b="-28333"/>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165148" y="3299906"/>
                <a:ext cx="3268715" cy="97353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m>
                            <m:mPr>
                              <m:mcs>
                                <m:mc>
                                  <m:mcPr>
                                    <m:count m:val="3"/>
                                    <m:mcJc m:val="center"/>
                                  </m:mcPr>
                                </m:mc>
                              </m:mcs>
                              <m:ctrlPr>
                                <a:rPr lang="en-US" altLang="zh-TW" i="1">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𝑥𝑥</m:t>
                                    </m:r>
                                  </m:sub>
                                </m:sSub>
                                <m:r>
                                  <a:rPr lang="en-US" altLang="zh-TW" b="0" i="1" smtClean="0">
                                    <a:latin typeface="Cambria Math"/>
                                    <a:ea typeface="Cambria Math"/>
                                  </a:rPr>
                                  <m:t>−</m:t>
                                </m:r>
                                <m:r>
                                  <a:rPr lang="en-US" altLang="zh-TW" b="0" i="1" smtClean="0">
                                    <a:latin typeface="Cambria Math"/>
                                    <a:ea typeface="Cambria Math"/>
                                  </a:rPr>
                                  <m:t>𝐼</m:t>
                                </m:r>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𝑦𝑦</m:t>
                                    </m:r>
                                  </m:sub>
                                </m:sSub>
                                <m:r>
                                  <a:rPr lang="en-US" altLang="zh-TW" b="0" i="1" smtClean="0">
                                    <a:latin typeface="Cambria Math"/>
                                    <a:ea typeface="Cambria Math"/>
                                  </a:rPr>
                                  <m:t>−</m:t>
                                </m:r>
                                <m:r>
                                  <a:rPr lang="en-US" altLang="zh-TW" b="0" i="1" smtClean="0">
                                    <a:latin typeface="Cambria Math"/>
                                    <a:ea typeface="Cambria Math"/>
                                  </a:rPr>
                                  <m:t>𝐼</m:t>
                                </m:r>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𝑧𝑧</m:t>
                                    </m:r>
                                  </m:sub>
                                </m:sSub>
                                <m:r>
                                  <a:rPr lang="en-US" altLang="zh-TW" b="0" i="1" smtClean="0">
                                    <a:latin typeface="Cambria Math"/>
                                    <a:ea typeface="Cambria Math"/>
                                  </a:rPr>
                                  <m:t>−</m:t>
                                </m:r>
                                <m:r>
                                  <a:rPr lang="en-US" altLang="zh-TW" b="0" i="1" smtClean="0">
                                    <a:latin typeface="Cambria Math"/>
                                    <a:ea typeface="Cambria Math"/>
                                  </a:rPr>
                                  <m:t>𝐼</m:t>
                                </m:r>
                              </m:e>
                            </m:mr>
                          </m:m>
                        </m:e>
                      </m:d>
                      <m:r>
                        <a:rPr lang="en-US" altLang="zh-TW" b="0" i="1" smtClean="0">
                          <a:latin typeface="Cambria Math"/>
                        </a:rPr>
                        <m:t>=0</m:t>
                      </m:r>
                    </m:oMath>
                  </m:oMathPara>
                </a14:m>
                <a:endParaRPr lang="zh-TW"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165148" y="3299906"/>
                <a:ext cx="3268715" cy="973536"/>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1178232" y="4828510"/>
                <a:ext cx="7151268" cy="381515"/>
              </a:xfrm>
              <a:prstGeom prst="rect">
                <a:avLst/>
              </a:prstGeom>
            </p:spPr>
            <p:txBody>
              <a:bodyPr wrap="square">
                <a:spAutoFit/>
              </a:bodyPr>
              <a:lstStyle/>
              <a:p>
                <a14:m>
                  <m:oMath xmlns:m="http://schemas.openxmlformats.org/officeDocument/2006/math">
                    <m:r>
                      <a:rPr lang="en-US" altLang="zh-TW" b="0" i="1" smtClean="0">
                        <a:latin typeface="Cambria Math" panose="02040503050406030204" pitchFamily="18" charset="0"/>
                        <a:ea typeface="PMingLiU" panose="02020500000000000000" pitchFamily="18" charset="-120"/>
                      </a:rPr>
                      <m:t>𝐼</m:t>
                    </m:r>
                  </m:oMath>
                </a14:m>
                <a:r>
                  <a:rPr lang="zh-TW" altLang="en-US" b="0" dirty="0">
                    <a:latin typeface="PMingLiU" panose="02020500000000000000" pitchFamily="18" charset="-120"/>
                    <a:ea typeface="PMingLiU" panose="02020500000000000000" pitchFamily="18" charset="-120"/>
                  </a:rPr>
                  <a:t>的三個解</a:t>
                </a:r>
                <a14:m>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𝐼</m:t>
                        </m:r>
                      </m:e>
                      <m:sub>
                        <m:r>
                          <a:rPr lang="en-US" altLang="zh-TW" b="0" i="1" smtClean="0">
                            <a:latin typeface="Cambria Math"/>
                            <a:ea typeface="Cambria Math"/>
                          </a:rPr>
                          <m:t>1,2,3</m:t>
                        </m:r>
                      </m:sub>
                    </m:sSub>
                  </m:oMath>
                </a14:m>
                <a:r>
                  <a:rPr lang="zh-TW" altLang="en-US" dirty="0"/>
                  <a:t>稱為</a:t>
                </a:r>
                <a14:m>
                  <m:oMath xmlns:m="http://schemas.openxmlformats.org/officeDocument/2006/math">
                    <m:r>
                      <m:rPr>
                        <m:nor/>
                      </m:rPr>
                      <a:rPr lang="en-US" altLang="zh-TW" dirty="0">
                        <a:latin typeface="Times New Roman" panose="02020603050405020304" pitchFamily="18" charset="0"/>
                        <a:ea typeface="PMingLiU" panose="02020500000000000000" pitchFamily="18" charset="-120"/>
                        <a:cs typeface="Times New Roman" panose="02020603050405020304" pitchFamily="18" charset="0"/>
                      </a:rPr>
                      <m:t>Eigenvalues</m:t>
                    </m:r>
                  </m:oMath>
                </a14:m>
                <a:r>
                  <a:rPr lang="zh-TW" altLang="en-US" dirty="0"/>
                  <a:t>，當</a:t>
                </a:r>
                <a14:m>
                  <m:oMath xmlns:m="http://schemas.openxmlformats.org/officeDocument/2006/math">
                    <m:r>
                      <a:rPr lang="en-US" altLang="zh-TW" i="1">
                        <a:latin typeface="Cambria Math"/>
                        <a:ea typeface="Cambria Math"/>
                      </a:rPr>
                      <m:t>𝐼</m:t>
                    </m:r>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1,2,3</m:t>
                        </m:r>
                      </m:sub>
                    </m:sSub>
                  </m:oMath>
                </a14:m>
                <a:r>
                  <a:rPr lang="zh-TW" altLang="en-US" dirty="0"/>
                  <a:t>，</a:t>
                </a:r>
                <a:r>
                  <a:rPr lang="en-US" altLang="zh-TW" dirty="0">
                    <a:ea typeface="Cambria Math"/>
                  </a:rPr>
                  <a:t> </a:t>
                </a:r>
                <a14:m>
                  <m:oMath xmlns:m="http://schemas.openxmlformats.org/officeDocument/2006/math">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oMath>
                </a14:m>
                <a:r>
                  <a:rPr lang="zh-TW" altLang="en-US" dirty="0"/>
                  <a:t>有非零的解。</a:t>
                </a:r>
              </a:p>
            </p:txBody>
          </p:sp>
        </mc:Choice>
        <mc:Fallback xmlns="">
          <p:sp>
            <p:nvSpPr>
              <p:cNvPr id="7" name="矩形 6"/>
              <p:cNvSpPr>
                <a:spLocks noRot="1" noChangeAspect="1" noMove="1" noResize="1" noEditPoints="1" noAdjustHandles="1" noChangeArrowheads="1" noChangeShapeType="1" noTextEdit="1"/>
              </p:cNvSpPr>
              <p:nvPr/>
            </p:nvSpPr>
            <p:spPr>
              <a:xfrm>
                <a:off x="1178232" y="4828510"/>
                <a:ext cx="7151268" cy="381515"/>
              </a:xfrm>
              <a:prstGeom prst="rect">
                <a:avLst/>
              </a:prstGeom>
              <a:blipFill>
                <a:blip r:embed="rId6"/>
                <a:stretch>
                  <a:fillRect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bwMode="auto">
              <a:xfrm>
                <a:off x="7611576" y="5202007"/>
                <a:ext cx="1177374" cy="87889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d>
                            <m:dPr>
                              <m:ctrlPr>
                                <a:rPr lang="en-US" altLang="zh-TW" i="1">
                                  <a:latin typeface="Cambria Math" panose="02040503050406030204" pitchFamily="18" charset="0"/>
                                </a:rPr>
                              </m:ctrlPr>
                            </m:dPr>
                            <m:e>
                              <m:m>
                                <m:mPr>
                                  <m:mcs>
                                    <m:mc>
                                      <m:mcPr>
                                        <m:count m:val="1"/>
                                        <m:mcJc m:val="center"/>
                                      </m:mcPr>
                                    </m:mc>
                                  </m:mcs>
                                  <m:ctrlPr>
                                    <a:rPr lang="en-US" altLang="zh-TW" i="1">
                                      <a:latin typeface="Cambria Math" panose="02040503050406030204" pitchFamily="18" charset="0"/>
                                    </a:rPr>
                                  </m:ctrlPr>
                                </m:mP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𝑥</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𝑦</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i="1">
                                            <a:latin typeface="Cambria Math"/>
                                          </a:rPr>
                                          <m:t>𝑧</m:t>
                                        </m:r>
                                      </m:sub>
                                    </m:sSub>
                                  </m:e>
                                </m:mr>
                              </m:m>
                            </m:e>
                          </m:d>
                        </m:e>
                        <m:sup>
                          <m:r>
                            <a:rPr lang="en-US" altLang="zh-TW" b="0" i="1" smtClean="0">
                              <a:latin typeface="Cambria Math"/>
                            </a:rPr>
                            <m:t>1,2,3</m:t>
                          </m:r>
                        </m:sup>
                      </m:sSup>
                    </m:oMath>
                  </m:oMathPara>
                </a14:m>
                <a:endParaRPr lang="zh-TW" altLang="en-US" i="1" dirty="0"/>
              </a:p>
            </p:txBody>
          </p:sp>
        </mc:Choice>
        <mc:Fallback xmlns="">
          <p:sp>
            <p:nvSpPr>
              <p:cNvPr id="8" name="文字方塊 7"/>
              <p:cNvSpPr txBox="1">
                <a:spLocks noRot="1" noChangeAspect="1" noMove="1" noResize="1" noEditPoints="1" noAdjustHandles="1" noChangeArrowheads="1" noChangeShapeType="1" noTextEdit="1"/>
              </p:cNvSpPr>
              <p:nvPr/>
            </p:nvSpPr>
            <p:spPr bwMode="auto">
              <a:xfrm>
                <a:off x="7611576" y="5202007"/>
                <a:ext cx="1177374" cy="878895"/>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1165148" y="5284419"/>
                <a:ext cx="5636543" cy="369332"/>
              </a:xfrm>
              <a:prstGeom prst="rect">
                <a:avLst/>
              </a:prstGeom>
            </p:spPr>
            <p:txBody>
              <a:bodyPr wrap="none">
                <a:spAutoFit/>
              </a:bodyPr>
              <a:lstStyle/>
              <a:p>
                <a:r>
                  <a:rPr lang="zh-TW" altLang="en-US" dirty="0">
                    <a:latin typeface="PMingLiU" panose="02020500000000000000" pitchFamily="18" charset="-120"/>
                    <a:ea typeface="PMingLiU" panose="02020500000000000000" pitchFamily="18" charset="-120"/>
                  </a:rPr>
                  <a:t>對應的三個向量：</a:t>
                </a:r>
                <a14:m>
                  <m:oMath xmlns:m="http://schemas.openxmlformats.org/officeDocument/2006/math">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e>
                      <m:sup>
                        <m:r>
                          <a:rPr lang="en-US" altLang="zh-TW" b="0" i="1" smtClean="0">
                            <a:latin typeface="Cambria Math"/>
                            <a:ea typeface="Cambria Math"/>
                          </a:rPr>
                          <m:t>1,2,3</m:t>
                        </m:r>
                      </m:sup>
                    </m:sSup>
                  </m:oMath>
                </a14:m>
                <a:r>
                  <a:rPr lang="zh-TW" altLang="en-US" dirty="0"/>
                  <a:t>，稱為</a:t>
                </a:r>
                <a:r>
                  <a:rPr lang="zh-TW" altLang="en-US" dirty="0">
                    <a:latin typeface="Times New Roman" panose="02020603050405020304" pitchFamily="18" charset="0"/>
                    <a:cs typeface="Times New Roman" panose="02020603050405020304" pitchFamily="18" charset="0"/>
                  </a:rPr>
                  <a:t>本徵向量，就是主軸。</a:t>
                </a:r>
                <a:endParaRPr lang="zh-CN" altLang="en-US" dirty="0">
                  <a:latin typeface="Times New Roman" panose="02020603050405020304" pitchFamily="18"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165148" y="5284419"/>
                <a:ext cx="5636543" cy="369332"/>
              </a:xfrm>
              <a:prstGeom prst="rect">
                <a:avLst/>
              </a:prstGeom>
              <a:blipFill>
                <a:blip r:embed="rId8"/>
                <a:stretch>
                  <a:fillRect l="-899" t="-10345" b="-27586"/>
                </a:stretch>
              </a:blipFill>
            </p:spPr>
            <p:txBody>
              <a:bodyPr/>
              <a:lstStyle/>
              <a:p>
                <a:r>
                  <a:rPr lang="en-US">
                    <a:noFill/>
                  </a:rPr>
                  <a:t> </a:t>
                </a:r>
              </a:p>
            </p:txBody>
          </p:sp>
        </mc:Fallback>
      </mc:AlternateContent>
      <p:sp>
        <p:nvSpPr>
          <p:cNvPr id="12" name="文字方塊 11"/>
          <p:cNvSpPr txBox="1"/>
          <p:nvPr/>
        </p:nvSpPr>
        <p:spPr>
          <a:xfrm>
            <a:off x="1165148" y="6165056"/>
            <a:ext cx="5692852" cy="369332"/>
          </a:xfrm>
          <a:prstGeom prst="rect">
            <a:avLst/>
          </a:prstGeom>
          <a:noFill/>
        </p:spPr>
        <p:txBody>
          <a:bodyPr wrap="square" rtlCol="0">
            <a:spAutoFit/>
          </a:bodyPr>
          <a:lstStyle/>
          <a:p>
            <a:r>
              <a:rPr lang="zh-TW" altLang="en-US" dirty="0">
                <a:solidFill>
                  <a:srgbClr val="FF0000"/>
                </a:solidFill>
              </a:rPr>
              <a:t>定理：當角速度沿此三個主軸時，角動量與角速度平行。</a:t>
            </a:r>
            <a:endParaRPr lang="zh-CN" altLang="en-US" dirty="0">
              <a:solidFill>
                <a:srgbClr val="FF0000"/>
              </a:solidFill>
            </a:endParaRPr>
          </a:p>
        </p:txBody>
      </p:sp>
      <mc:AlternateContent xmlns:mc="http://schemas.openxmlformats.org/markup-compatibility/2006" xmlns:a14="http://schemas.microsoft.com/office/drawing/2010/main">
        <mc:Choice Requires="a14">
          <p:sp>
            <p:nvSpPr>
              <p:cNvPr id="13" name="矩形 12"/>
              <p:cNvSpPr/>
              <p:nvPr/>
            </p:nvSpPr>
            <p:spPr>
              <a:xfrm>
                <a:off x="6954153" y="6148256"/>
                <a:ext cx="1834797"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r>
                        <a:rPr lang="en-US" altLang="zh-TW" i="1">
                          <a:latin typeface="Cambria Math"/>
                          <a:ea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13" name="矩形 12"/>
              <p:cNvSpPr>
                <a:spLocks noRot="1" noChangeAspect="1" noMove="1" noResize="1" noEditPoints="1" noAdjustHandles="1" noChangeArrowheads="1" noChangeShapeType="1" noTextEdit="1"/>
              </p:cNvSpPr>
              <p:nvPr/>
            </p:nvSpPr>
            <p:spPr>
              <a:xfrm>
                <a:off x="6954153" y="6148256"/>
                <a:ext cx="1834797" cy="40293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2792460" y="219998"/>
                <a:ext cx="3167413" cy="369332"/>
              </a:xfrm>
              <a:prstGeom prst="rect">
                <a:avLst/>
              </a:prstGeom>
              <a:noFill/>
            </p:spPr>
            <p:txBody>
              <a:bodyPr wrap="square" rtlCol="0">
                <a:spAutoFit/>
              </a:bodyPr>
              <a:lstStyle/>
              <a:p>
                <a:r>
                  <a:rPr lang="zh-TW" altLang="en-US" dirty="0"/>
                  <a:t>這個方程式有沒有非零的</a:t>
                </a:r>
                <a14:m>
                  <m:oMath xmlns:m="http://schemas.openxmlformats.org/officeDocument/2006/math">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oMath>
                </a14:m>
                <a:r>
                  <a:rPr lang="zh-TW" altLang="en-US" dirty="0"/>
                  <a:t>解？</a:t>
                </a:r>
              </a:p>
            </p:txBody>
          </p:sp>
        </mc:Choice>
        <mc:Fallback xmlns="">
          <p:sp>
            <p:nvSpPr>
              <p:cNvPr id="10" name="文字方塊 9"/>
              <p:cNvSpPr txBox="1">
                <a:spLocks noRot="1" noChangeAspect="1" noMove="1" noResize="1" noEditPoints="1" noAdjustHandles="1" noChangeArrowheads="1" noChangeShapeType="1" noTextEdit="1"/>
              </p:cNvSpPr>
              <p:nvPr/>
            </p:nvSpPr>
            <p:spPr>
              <a:xfrm>
                <a:off x="2792460" y="219998"/>
                <a:ext cx="3167413" cy="369332"/>
              </a:xfrm>
              <a:prstGeom prst="rect">
                <a:avLst/>
              </a:prstGeom>
              <a:blipFill rotWithShape="1">
                <a:blip r:embed="rId10"/>
                <a:stretch>
                  <a:fillRect l="-1538" t="-6557" r="-8846" b="-2623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143322" y="1792654"/>
                <a:ext cx="4024884" cy="98405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m>
                            <m:mPr>
                              <m:mcs>
                                <m:mc>
                                  <m:mcPr>
                                    <m:count m:val="3"/>
                                    <m:mcJc m:val="center"/>
                                  </m:mcPr>
                                </m:mc>
                              </m:mcs>
                              <m:ctrlPr>
                                <a:rPr lang="en-US" altLang="zh-TW" b="0" i="1" smtClean="0">
                                  <a:latin typeface="Cambria Math" panose="02040503050406030204" pitchFamily="18" charset="0"/>
                                  <a:ea typeface="Cambria Math"/>
                                </a:rPr>
                              </m:ctrlPr>
                            </m:mPr>
                            <m:mr>
                              <m:e>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𝐼</m:t>
                                    </m:r>
                                  </m:e>
                                  <m:sub>
                                    <m:r>
                                      <a:rPr lang="en-US" altLang="zh-TW" b="0" i="1" smtClean="0">
                                        <a:latin typeface="Cambria Math"/>
                                        <a:ea typeface="Cambria Math"/>
                                      </a:rPr>
                                      <m:t>𝑥𝑥</m:t>
                                    </m:r>
                                  </m:sub>
                                </m:sSub>
                                <m:r>
                                  <a:rPr lang="en-US" altLang="zh-TW" b="0" i="1" smtClean="0">
                                    <a:latin typeface="Cambria Math"/>
                                    <a:ea typeface="Cambria Math"/>
                                  </a:rPr>
                                  <m:t>−</m:t>
                                </m:r>
                                <m:r>
                                  <a:rPr lang="en-US" altLang="zh-TW" b="0" i="1" smtClean="0">
                                    <a:latin typeface="Cambria Math"/>
                                    <a:ea typeface="Cambria Math"/>
                                  </a:rPr>
                                  <m:t>𝐼</m:t>
                                </m:r>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m:t>
                                    </m:r>
                                    <m:r>
                                      <a:rPr lang="en-US" altLang="zh-TW" b="0" i="1" smtClean="0">
                                        <a:latin typeface="Cambria Math"/>
                                        <a:ea typeface="Cambria Math"/>
                                      </a:rPr>
                                      <m:t>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m:t>
                                    </m:r>
                                    <m:r>
                                      <a:rPr lang="en-US" altLang="zh-TW" b="0" i="1" smtClean="0">
                                        <a:latin typeface="Cambria Math"/>
                                        <a:ea typeface="Cambria Math"/>
                                      </a:rPr>
                                      <m:t>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𝑦</m:t>
                                    </m:r>
                                    <m:r>
                                      <a:rPr lang="en-US" altLang="zh-TW" i="1">
                                        <a:latin typeface="Cambria Math"/>
                                        <a:ea typeface="Cambria Math"/>
                                      </a:rPr>
                                      <m:t>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𝑦𝑦</m:t>
                                    </m:r>
                                  </m:sub>
                                </m:sSub>
                                <m:r>
                                  <a:rPr lang="en-US" altLang="zh-TW" b="0" i="1" smtClean="0">
                                    <a:latin typeface="Cambria Math"/>
                                    <a:ea typeface="Cambria Math"/>
                                  </a:rPr>
                                  <m:t>−</m:t>
                                </m:r>
                                <m:r>
                                  <a:rPr lang="en-US" altLang="zh-TW" b="0" i="1" smtClean="0">
                                    <a:latin typeface="Cambria Math"/>
                                    <a:ea typeface="Cambria Math"/>
                                  </a:rPr>
                                  <m:t>𝐼</m:t>
                                </m:r>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𝑦𝑧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𝑧</m:t>
                                    </m:r>
                                    <m:r>
                                      <a:rPr lang="en-US" altLang="zh-TW" i="1">
                                        <a:latin typeface="Cambria Math"/>
                                        <a:ea typeface="Cambria Math"/>
                                      </a:rPr>
                                      <m:t>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𝑧𝑦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b="0" i="1" smtClean="0">
                                        <a:latin typeface="Cambria Math"/>
                                        <a:ea typeface="Cambria Math"/>
                                      </a:rPr>
                                      <m:t>𝑧𝑧</m:t>
                                    </m:r>
                                  </m:sub>
                                </m:sSub>
                                <m:r>
                                  <a:rPr lang="en-US" altLang="zh-TW" b="0" i="1" smtClean="0">
                                    <a:latin typeface="Cambria Math"/>
                                    <a:ea typeface="Cambria Math"/>
                                  </a:rPr>
                                  <m:t>−</m:t>
                                </m:r>
                                <m:r>
                                  <a:rPr lang="en-US" altLang="zh-TW" b="0" i="1" smtClean="0">
                                    <a:latin typeface="Cambria Math"/>
                                    <a:ea typeface="Cambria Math"/>
                                  </a:rPr>
                                  <m:t>𝐼</m:t>
                                </m:r>
                              </m:e>
                            </m:mr>
                          </m:m>
                        </m:e>
                      </m:d>
                      <m:d>
                        <m:dPr>
                          <m:ctrlPr>
                            <a:rPr lang="en-US" altLang="zh-TW" i="1">
                              <a:latin typeface="Cambria Math" panose="02040503050406030204" pitchFamily="18" charset="0"/>
                            </a:rPr>
                          </m:ctrlPr>
                        </m:dPr>
                        <m:e>
                          <m:m>
                            <m:mPr>
                              <m:mcs>
                                <m:mc>
                                  <m:mcPr>
                                    <m:count m:val="1"/>
                                    <m:mcJc m:val="center"/>
                                  </m:mcPr>
                                </m:mc>
                              </m:mcs>
                              <m:ctrlPr>
                                <a:rPr lang="en-US" altLang="zh-TW" i="1" smtClean="0">
                                  <a:latin typeface="Cambria Math" panose="02040503050406030204" pitchFamily="18" charset="0"/>
                                </a:rPr>
                              </m:ctrlPr>
                            </m:mPr>
                            <m:mr>
                              <m:e>
                                <m:sSub>
                                  <m:sSubPr>
                                    <m:ctrlPr>
                                      <a:rPr lang="en-US" altLang="zh-TW" i="1" smtClean="0">
                                        <a:latin typeface="Cambria Math" panose="02040503050406030204" pitchFamily="18" charset="0"/>
                                      </a:rPr>
                                    </m:ctrlPr>
                                  </m:sSubPr>
                                  <m:e>
                                    <m:r>
                                      <a:rPr lang="zh-TW" altLang="en-US" i="1" smtClean="0">
                                        <a:latin typeface="Cambria Math"/>
                                      </a:rPr>
                                      <m:t>𝜔</m:t>
                                    </m:r>
                                  </m:e>
                                  <m:sub>
                                    <m:r>
                                      <a:rPr lang="en-US" altLang="zh-TW" b="0" i="1" smtClean="0">
                                        <a:latin typeface="Cambria Math"/>
                                      </a:rPr>
                                      <m:t>𝑥</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b="0" i="1" smtClean="0">
                                        <a:latin typeface="Cambria Math"/>
                                      </a:rPr>
                                      <m:t>𝑦</m:t>
                                    </m:r>
                                  </m:sub>
                                </m:sSub>
                              </m:e>
                            </m:mr>
                            <m:mr>
                              <m:e>
                                <m:sSub>
                                  <m:sSubPr>
                                    <m:ctrlPr>
                                      <a:rPr lang="en-US" altLang="zh-TW" i="1">
                                        <a:latin typeface="Cambria Math" panose="02040503050406030204" pitchFamily="18" charset="0"/>
                                      </a:rPr>
                                    </m:ctrlPr>
                                  </m:sSubPr>
                                  <m:e>
                                    <m:r>
                                      <a:rPr lang="zh-TW" altLang="en-US" i="1">
                                        <a:latin typeface="Cambria Math"/>
                                      </a:rPr>
                                      <m:t>𝜔</m:t>
                                    </m:r>
                                  </m:e>
                                  <m:sub>
                                    <m:r>
                                      <a:rPr lang="en-US" altLang="zh-TW" b="0" i="1" smtClean="0">
                                        <a:latin typeface="Cambria Math"/>
                                      </a:rPr>
                                      <m:t>𝑧</m:t>
                                    </m:r>
                                  </m:sub>
                                </m:sSub>
                              </m:e>
                            </m:mr>
                          </m:m>
                        </m:e>
                      </m:d>
                      <m:r>
                        <a:rPr lang="en-US" altLang="zh-TW" b="0" i="1" smtClean="0">
                          <a:latin typeface="Cambria Math"/>
                          <a:ea typeface="Cambria Math"/>
                        </a:rPr>
                        <m:t>=0</m:t>
                      </m:r>
                    </m:oMath>
                  </m:oMathPara>
                </a14:m>
                <a:endParaRPr lang="zh-TW" altLang="en-US" i="1"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143322" y="1792654"/>
                <a:ext cx="4024884" cy="984052"/>
              </a:xfrm>
              <a:prstGeom prst="rect">
                <a:avLst/>
              </a:prstGeom>
              <a:blipFill rotWithShape="1">
                <a:blip r:embed="rId11"/>
                <a:stretch>
                  <a:fillRect/>
                </a:stretch>
              </a:blipFill>
              <a:ln w="9525">
                <a:noFill/>
                <a:miter lim="800000"/>
                <a:headEnd/>
                <a:tailEnd/>
              </a:ln>
            </p:spPr>
            <p:txBody>
              <a:bodyPr/>
              <a:lstStyle/>
              <a:p>
                <a:r>
                  <a:rPr lang="zh-TW" altLang="en-US">
                    <a:noFill/>
                  </a:rPr>
                  <a:t> </a:t>
                </a:r>
              </a:p>
            </p:txBody>
          </p:sp>
        </mc:Fallback>
      </mc:AlternateContent>
      <p:pic>
        <p:nvPicPr>
          <p:cNvPr id="15" name="Picture 7" descr="http://upload.wikimedia.org/wikipedia/commons/thumb/6/60/Leonhard_Euler_2.jpg/280px-Leonhard_Euler_2.jpg">
            <a:hlinkClick r:id="rId12" tooltip="Portrait by Johann Georg Brucker (1756 ?)"/>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36478" y="281674"/>
            <a:ext cx="1495049" cy="186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矩形 9"/>
          <p:cNvSpPr>
            <a:spLocks noChangeArrowheads="1"/>
          </p:cNvSpPr>
          <p:nvPr/>
        </p:nvSpPr>
        <p:spPr bwMode="auto">
          <a:xfrm>
            <a:off x="6499766" y="2166422"/>
            <a:ext cx="1768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en-US" altLang="zh-TW" sz="1800" b="1"/>
              <a:t>Leonhard Euler</a:t>
            </a:r>
          </a:p>
          <a:p>
            <a:r>
              <a:rPr lang="en-US" altLang="zh-TW" sz="1800" b="1"/>
              <a:t>(1707-1783)</a:t>
            </a:r>
            <a:endParaRPr lang="zh-TW" altLang="en-US" sz="1800"/>
          </a:p>
        </p:txBody>
      </p:sp>
      <mc:AlternateContent xmlns:mc="http://schemas.openxmlformats.org/markup-compatibility/2006" xmlns:a14="http://schemas.microsoft.com/office/drawing/2010/main">
        <mc:Choice Requires="a14">
          <p:sp>
            <p:nvSpPr>
              <p:cNvPr id="11" name="文字方塊 10"/>
              <p:cNvSpPr txBox="1"/>
              <p:nvPr/>
            </p:nvSpPr>
            <p:spPr>
              <a:xfrm>
                <a:off x="1180581" y="4396462"/>
                <a:ext cx="7408433" cy="369332"/>
              </a:xfrm>
              <a:prstGeom prst="rect">
                <a:avLst/>
              </a:prstGeom>
              <a:noFill/>
            </p:spPr>
            <p:txBody>
              <a:bodyPr wrap="square" rtlCol="0">
                <a:spAutoFit/>
              </a:bodyPr>
              <a:lstStyle/>
              <a:p>
                <a:r>
                  <a:rPr lang="zh-TW" altLang="en-US" dirty="0"/>
                  <a:t>這個行列式是未知的</a:t>
                </a:r>
                <a14:m>
                  <m:oMath xmlns:m="http://schemas.openxmlformats.org/officeDocument/2006/math">
                    <m:r>
                      <a:rPr lang="en-US" altLang="zh-TW" i="1">
                        <a:latin typeface="Cambria Math"/>
                        <a:ea typeface="Cambria Math"/>
                      </a:rPr>
                      <m:t>𝐼</m:t>
                    </m:r>
                  </m:oMath>
                </a14:m>
                <a:r>
                  <a:rPr lang="zh-TW" altLang="en-US" dirty="0"/>
                  <a:t>的三次方程式。一般來說三次方程式會有三個解。</a:t>
                </a:r>
              </a:p>
            </p:txBody>
          </p:sp>
        </mc:Choice>
        <mc:Fallback xmlns="">
          <p:sp>
            <p:nvSpPr>
              <p:cNvPr id="11" name="文字方塊 10"/>
              <p:cNvSpPr txBox="1">
                <a:spLocks noRot="1" noChangeAspect="1" noMove="1" noResize="1" noEditPoints="1" noAdjustHandles="1" noChangeArrowheads="1" noChangeShapeType="1" noTextEdit="1"/>
              </p:cNvSpPr>
              <p:nvPr/>
            </p:nvSpPr>
            <p:spPr>
              <a:xfrm>
                <a:off x="1180581" y="4396462"/>
                <a:ext cx="7408433" cy="369332"/>
              </a:xfrm>
              <a:prstGeom prst="rect">
                <a:avLst/>
              </a:prstGeom>
              <a:blipFill rotWithShape="1">
                <a:blip r:embed="rId14"/>
                <a:stretch>
                  <a:fillRect l="-741" t="-6557" r="-412"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65868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827121" y="1161474"/>
                <a:ext cx="7032310" cy="984052"/>
              </a:xfrm>
              <a:prstGeom prst="rect">
                <a:avLst/>
              </a:prstGeom>
            </p:spPr>
            <p:txBody>
              <a:bodyPr wrap="none">
                <a:spAutoFit/>
              </a:bodyPr>
              <a:lstStyle/>
              <a:p>
                <a:r>
                  <a:rPr lang="zh-TW" altLang="en-US" dirty="0">
                    <a:latin typeface="PMingLiU" panose="02020500000000000000" pitchFamily="18" charset="-120"/>
                    <a:ea typeface="PMingLiU" panose="02020500000000000000" pitchFamily="18" charset="-120"/>
                  </a:rPr>
                  <a:t>若</a:t>
                </a:r>
                <a:r>
                  <a:rPr lang="zh-TW" altLang="en-US" dirty="0">
                    <a:ea typeface="Cambria Math"/>
                  </a:rPr>
                  <a:t> </a:t>
                </a:r>
                <a14:m>
                  <m:oMath xmlns:m="http://schemas.openxmlformats.org/officeDocument/2006/math">
                    <m:d>
                      <m:dPr>
                        <m:ctrlPr>
                          <a:rPr lang="en-US" altLang="zh-TW" i="1">
                            <a:latin typeface="Cambria Math" panose="02040503050406030204" pitchFamily="18" charset="0"/>
                            <a:ea typeface="Cambria Math"/>
                          </a:rPr>
                        </m:ctrlPr>
                      </m:dPr>
                      <m:e>
                        <m:m>
                          <m:mPr>
                            <m:mcs>
                              <m:mc>
                                <m:mcPr>
                                  <m:count m:val="3"/>
                                  <m:mcJc m:val="center"/>
                                </m:mcPr>
                              </m:mc>
                            </m:mcs>
                            <m:ctrlPr>
                              <a:rPr lang="en-US" altLang="zh-TW" i="1">
                                <a:latin typeface="Cambria Math" panose="02040503050406030204" pitchFamily="18" charset="0"/>
                                <a:ea typeface="Cambria Math"/>
                              </a:rPr>
                            </m:ctrlPr>
                          </m:mP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𝑥𝑧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𝑦𝑧</m:t>
                                  </m:r>
                                </m:sub>
                              </m:sSub>
                            </m:e>
                          </m:mr>
                          <m:mr>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𝑧𝑥</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𝑧𝑦</m:t>
                                  </m:r>
                                </m:sub>
                              </m:sSub>
                            </m:e>
                            <m:e>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𝑧𝑧</m:t>
                                  </m:r>
                                </m:sub>
                              </m:sSub>
                            </m:e>
                          </m:mr>
                        </m:m>
                      </m:e>
                    </m:d>
                  </m:oMath>
                </a14:m>
                <a:r>
                  <a:rPr lang="zh-TW" altLang="en-US" dirty="0"/>
                  <a:t> 矩陣是對稱且都是實數，三個解</a:t>
                </a:r>
                <a14:m>
                  <m:oMath xmlns:m="http://schemas.openxmlformats.org/officeDocument/2006/math">
                    <m:sSub>
                      <m:sSubPr>
                        <m:ctrlPr>
                          <a:rPr lang="en-US" altLang="zh-TW" i="1">
                            <a:latin typeface="Cambria Math" panose="02040503050406030204" pitchFamily="18" charset="0"/>
                            <a:ea typeface="Cambria Math"/>
                          </a:rPr>
                        </m:ctrlPr>
                      </m:sSubPr>
                      <m:e>
                        <m:r>
                          <a:rPr lang="en-US" altLang="zh-TW" i="1">
                            <a:latin typeface="Cambria Math"/>
                            <a:ea typeface="Cambria Math"/>
                          </a:rPr>
                          <m:t>𝐼</m:t>
                        </m:r>
                      </m:e>
                      <m:sub>
                        <m:r>
                          <a:rPr lang="en-US" altLang="zh-TW" i="1">
                            <a:latin typeface="Cambria Math"/>
                            <a:ea typeface="Cambria Math"/>
                          </a:rPr>
                          <m:t>1,2,3</m:t>
                        </m:r>
                      </m:sub>
                    </m:sSub>
                  </m:oMath>
                </a14:m>
                <a:r>
                  <a:rPr lang="zh-TW" altLang="en-US" dirty="0"/>
                  <a:t>都是實數。</a:t>
                </a:r>
              </a:p>
            </p:txBody>
          </p:sp>
        </mc:Choice>
        <mc:Fallback xmlns="">
          <p:sp>
            <p:nvSpPr>
              <p:cNvPr id="2" name="矩形 1"/>
              <p:cNvSpPr>
                <a:spLocks noRot="1" noChangeAspect="1" noMove="1" noResize="1" noEditPoints="1" noAdjustHandles="1" noChangeArrowheads="1" noChangeShapeType="1" noTextEdit="1"/>
              </p:cNvSpPr>
              <p:nvPr/>
            </p:nvSpPr>
            <p:spPr>
              <a:xfrm>
                <a:off x="827121" y="1161474"/>
                <a:ext cx="7032310" cy="984052"/>
              </a:xfrm>
              <a:prstGeom prst="rect">
                <a:avLst/>
              </a:prstGeom>
              <a:blipFill>
                <a:blip r:embed="rId2"/>
                <a:stretch>
                  <a:fillRect l="-9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850312" y="2180920"/>
                <a:ext cx="3563540" cy="369332"/>
              </a:xfrm>
              <a:prstGeom prst="rect">
                <a:avLst/>
              </a:prstGeom>
            </p:spPr>
            <p:txBody>
              <a:bodyPr wrap="none">
                <a:spAutoFit/>
              </a:bodyPr>
              <a:lstStyle/>
              <a:p>
                <a:r>
                  <a:rPr lang="zh-TW" altLang="en-US" dirty="0">
                    <a:latin typeface="PMingLiU" panose="02020500000000000000" pitchFamily="18" charset="-120"/>
                    <a:ea typeface="PMingLiU" panose="02020500000000000000" pitchFamily="18" charset="-120"/>
                  </a:rPr>
                  <a:t>且三個本徵向量</a:t>
                </a:r>
                <a14:m>
                  <m:oMath xmlns:m="http://schemas.openxmlformats.org/officeDocument/2006/math">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e>
                      <m:sup>
                        <m:r>
                          <a:rPr lang="en-US" altLang="zh-TW" i="1">
                            <a:latin typeface="Cambria Math"/>
                            <a:ea typeface="Cambria Math"/>
                          </a:rPr>
                          <m:t>1,2,3</m:t>
                        </m:r>
                      </m:sup>
                    </m:sSup>
                  </m:oMath>
                </a14:m>
                <a:r>
                  <a:rPr lang="zh-TW" altLang="en-US" dirty="0"/>
                  <a:t> 彼此正交！</a:t>
                </a:r>
              </a:p>
            </p:txBody>
          </p:sp>
        </mc:Choice>
        <mc:Fallback xmlns="">
          <p:sp>
            <p:nvSpPr>
              <p:cNvPr id="3" name="矩形 2"/>
              <p:cNvSpPr>
                <a:spLocks noRot="1" noChangeAspect="1" noMove="1" noResize="1" noEditPoints="1" noAdjustHandles="1" noChangeArrowheads="1" noChangeShapeType="1" noTextEdit="1"/>
              </p:cNvSpPr>
              <p:nvPr/>
            </p:nvSpPr>
            <p:spPr>
              <a:xfrm>
                <a:off x="850312" y="2180920"/>
                <a:ext cx="3563540" cy="369332"/>
              </a:xfrm>
              <a:prstGeom prst="rect">
                <a:avLst/>
              </a:prstGeom>
              <a:blipFill>
                <a:blip r:embed="rId3"/>
                <a:stretch>
                  <a:fillRect l="-1418" t="-6667" r="-35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5"/>
              <p:cNvSpPr txBox="1">
                <a:spLocks noChangeArrowheads="1"/>
              </p:cNvSpPr>
              <p:nvPr/>
            </p:nvSpPr>
            <p:spPr bwMode="auto">
              <a:xfrm>
                <a:off x="838200" y="3733800"/>
                <a:ext cx="59988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對任何一個</a:t>
                </a:r>
                <a:r>
                  <a:rPr lang="zh-TW" altLang="en-US" dirty="0"/>
                  <a:t>剛體</a:t>
                </a:r>
                <a:r>
                  <a:rPr lang="zh-TW" altLang="en-US" dirty="0">
                    <a:solidFill>
                      <a:srgbClr val="FF0000"/>
                    </a:solidFill>
                  </a:rPr>
                  <a:t>都能找到</a:t>
                </a:r>
                <a:r>
                  <a:rPr lang="zh-TW" altLang="en-US" dirty="0"/>
                  <a:t>三個彼此正交向量</a:t>
                </a:r>
                <a14:m>
                  <m:oMath xmlns:m="http://schemas.openxmlformats.org/officeDocument/2006/math">
                    <m:sSup>
                      <m:sSupPr>
                        <m:ctrlPr>
                          <a:rPr lang="en-US" altLang="zh-TW" i="1">
                            <a:latin typeface="Cambria Math" panose="02040503050406030204" pitchFamily="18" charset="0"/>
                            <a:ea typeface="Cambria Math"/>
                          </a:rPr>
                        </m:ctrlPr>
                      </m:sSupPr>
                      <m:e>
                        <m:acc>
                          <m:accPr>
                            <m:chr m:val="⃗"/>
                            <m:ctrlPr>
                              <a:rPr lang="en-US" altLang="zh-TW" i="1">
                                <a:latin typeface="Cambria Math" panose="02040503050406030204" pitchFamily="18" charset="0"/>
                                <a:ea typeface="Cambria Math"/>
                              </a:rPr>
                            </m:ctrlPr>
                          </m:accPr>
                          <m:e>
                            <m:r>
                              <a:rPr lang="zh-TW" altLang="en-US" i="1">
                                <a:latin typeface="Cambria Math"/>
                                <a:ea typeface="Cambria Math"/>
                              </a:rPr>
                              <m:t>𝜔</m:t>
                            </m:r>
                          </m:e>
                        </m:acc>
                        <m:r>
                          <m:rPr>
                            <m:nor/>
                          </m:rPr>
                          <a:rPr lang="zh-TW" altLang="en-US" i="1" dirty="0"/>
                          <m:t> </m:t>
                        </m:r>
                      </m:e>
                      <m:sup>
                        <m:r>
                          <a:rPr lang="en-US" altLang="zh-TW" i="1">
                            <a:latin typeface="Cambria Math"/>
                            <a:ea typeface="Cambria Math"/>
                          </a:rPr>
                          <m:t>1,2,3</m:t>
                        </m:r>
                      </m:sup>
                    </m:sSup>
                  </m:oMath>
                </a14:m>
                <a:r>
                  <a:rPr lang="zh-TW" altLang="en-US" dirty="0"/>
                  <a:t>，</a:t>
                </a:r>
              </a:p>
            </p:txBody>
          </p:sp>
        </mc:Choice>
        <mc:Fallback xmlns="">
          <p:sp>
            <p:nvSpPr>
              <p:cNvPr id="4" name="Text Box 5"/>
              <p:cNvSpPr txBox="1">
                <a:spLocks noRot="1" noChangeAspect="1" noMove="1" noResize="1" noEditPoints="1" noAdjustHandles="1" noChangeArrowheads="1" noChangeShapeType="1" noTextEdit="1"/>
              </p:cNvSpPr>
              <p:nvPr/>
            </p:nvSpPr>
            <p:spPr bwMode="auto">
              <a:xfrm>
                <a:off x="838200" y="3733800"/>
                <a:ext cx="5998831" cy="369332"/>
              </a:xfrm>
              <a:prstGeom prst="rect">
                <a:avLst/>
              </a:prstGeom>
              <a:blipFill>
                <a:blip r:embed="rId4"/>
                <a:stretch>
                  <a:fillRect l="-1057"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827121" y="4179078"/>
                <a:ext cx="4637552" cy="369332"/>
              </a:xfrm>
              <a:prstGeom prst="rect">
                <a:avLst/>
              </a:prstGeom>
            </p:spPr>
            <p:txBody>
              <a:bodyPr wrap="none">
                <a:spAutoFit/>
              </a:bodyPr>
              <a:lstStyle/>
              <a:p>
                <a:pPr eaLnBrk="1" hangingPunct="1">
                  <a:spcBef>
                    <a:spcPct val="50000"/>
                  </a:spcBef>
                </a:pPr>
                <a:r>
                  <a:rPr lang="zh-TW" altLang="en-US" dirty="0"/>
                  <a:t>剛體沿此三軸之一（設為</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𝑥</m:t>
                        </m:r>
                      </m:e>
                      <m:sup>
                        <m:r>
                          <a:rPr lang="en-US" altLang="zh-TW" i="1">
                            <a:latin typeface="Cambria Math"/>
                          </a:rPr>
                          <m:t>′</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𝑦</m:t>
                        </m:r>
                      </m:e>
                      <m:sup>
                        <m:r>
                          <a:rPr lang="en-US" altLang="zh-TW" i="1">
                            <a:latin typeface="Cambria Math"/>
                          </a:rPr>
                          <m:t>′</m:t>
                        </m:r>
                      </m:sup>
                    </m:sSup>
                    <m:r>
                      <a:rPr lang="en-US" altLang="zh-TW" i="1">
                        <a:latin typeface="Cambria Math"/>
                      </a:rPr>
                      <m:t>,</m:t>
                    </m:r>
                    <m:r>
                      <a:rPr lang="en-US" altLang="zh-TW" i="1">
                        <a:latin typeface="Cambria Math"/>
                      </a:rPr>
                      <m:t>𝑧</m:t>
                    </m:r>
                    <m:r>
                      <a:rPr lang="en-US" altLang="zh-TW" i="1">
                        <a:latin typeface="Cambria Math"/>
                      </a:rPr>
                      <m:t>′</m:t>
                    </m:r>
                  </m:oMath>
                </a14:m>
                <a:r>
                  <a:rPr lang="zh-TW" altLang="en-US" dirty="0"/>
                  <a:t>）旋轉時，</a:t>
                </a:r>
              </a:p>
            </p:txBody>
          </p:sp>
        </mc:Choice>
        <mc:Fallback xmlns="">
          <p:sp>
            <p:nvSpPr>
              <p:cNvPr id="5" name="矩形 4"/>
              <p:cNvSpPr>
                <a:spLocks noRot="1" noChangeAspect="1" noMove="1" noResize="1" noEditPoints="1" noAdjustHandles="1" noChangeArrowheads="1" noChangeShapeType="1" noTextEdit="1"/>
              </p:cNvSpPr>
              <p:nvPr/>
            </p:nvSpPr>
            <p:spPr>
              <a:xfrm>
                <a:off x="827121" y="4179078"/>
                <a:ext cx="4637552" cy="369332"/>
              </a:xfrm>
              <a:prstGeom prst="rect">
                <a:avLst/>
              </a:prstGeom>
              <a:blipFill>
                <a:blip r:embed="rId5"/>
                <a:stretch>
                  <a:fillRect l="-1366" t="-10000" b="-20000"/>
                </a:stretch>
              </a:blipFill>
            </p:spPr>
            <p:txBody>
              <a:bodyPr/>
              <a:lstStyle/>
              <a:p>
                <a:r>
                  <a:rPr lang="en-US">
                    <a:noFill/>
                  </a:rPr>
                  <a:t> </a:t>
                </a:r>
              </a:p>
            </p:txBody>
          </p:sp>
        </mc:Fallback>
      </mc:AlternateContent>
      <p:sp>
        <p:nvSpPr>
          <p:cNvPr id="6" name="矩形 5"/>
          <p:cNvSpPr/>
          <p:nvPr/>
        </p:nvSpPr>
        <p:spPr>
          <a:xfrm>
            <a:off x="841409" y="4611053"/>
            <a:ext cx="3918744" cy="369332"/>
          </a:xfrm>
          <a:prstGeom prst="rect">
            <a:avLst/>
          </a:prstGeom>
        </p:spPr>
        <p:txBody>
          <a:bodyPr wrap="square">
            <a:spAutoFit/>
          </a:bodyPr>
          <a:lstStyle/>
          <a:p>
            <a:r>
              <a:rPr lang="zh-TW" altLang="en-US" dirty="0">
                <a:solidFill>
                  <a:srgbClr val="000000"/>
                </a:solidFill>
              </a:rPr>
              <a:t>角速度與角動量平行而成正比！</a:t>
            </a:r>
            <a:endParaRPr lang="zh-TW" altLang="en-US" dirty="0"/>
          </a:p>
        </p:txBody>
      </p:sp>
      <mc:AlternateContent xmlns:mc="http://schemas.openxmlformats.org/markup-compatibility/2006" xmlns:a14="http://schemas.microsoft.com/office/drawing/2010/main">
        <mc:Choice Requires="a14">
          <p:sp>
            <p:nvSpPr>
              <p:cNvPr id="7" name="矩形 6"/>
              <p:cNvSpPr/>
              <p:nvPr/>
            </p:nvSpPr>
            <p:spPr>
              <a:xfrm>
                <a:off x="903492" y="5110972"/>
                <a:ext cx="1834797"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r>
                        <a:rPr lang="en-US" altLang="zh-TW" i="1">
                          <a:latin typeface="Cambria Math"/>
                          <a:ea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7" name="矩形 6"/>
              <p:cNvSpPr>
                <a:spLocks noRot="1" noChangeAspect="1" noMove="1" noResize="1" noEditPoints="1" noAdjustHandles="1" noChangeArrowheads="1" noChangeShapeType="1" noTextEdit="1"/>
              </p:cNvSpPr>
              <p:nvPr/>
            </p:nvSpPr>
            <p:spPr>
              <a:xfrm>
                <a:off x="903492" y="5110972"/>
                <a:ext cx="1834797" cy="402931"/>
              </a:xfrm>
              <a:prstGeom prst="rect">
                <a:avLst/>
              </a:prstGeom>
              <a:blipFill>
                <a:blip r:embed="rId6"/>
                <a:stretch>
                  <a:fillRect/>
                </a:stretch>
              </a:blipFill>
            </p:spPr>
            <p:txBody>
              <a:bodyPr/>
              <a:lstStyle/>
              <a:p>
                <a:r>
                  <a:rPr lang="en-US">
                    <a:noFill/>
                  </a:rPr>
                  <a:t> </a:t>
                </a:r>
              </a:p>
            </p:txBody>
          </p:sp>
        </mc:Fallback>
      </mc:AlternateContent>
      <p:sp>
        <p:nvSpPr>
          <p:cNvPr id="8" name="文字方塊 7"/>
          <p:cNvSpPr txBox="1"/>
          <p:nvPr/>
        </p:nvSpPr>
        <p:spPr>
          <a:xfrm>
            <a:off x="849279" y="748070"/>
            <a:ext cx="1224136" cy="369332"/>
          </a:xfrm>
          <a:prstGeom prst="rect">
            <a:avLst/>
          </a:prstGeom>
          <a:noFill/>
        </p:spPr>
        <p:txBody>
          <a:bodyPr wrap="square" rtlCol="0">
            <a:spAutoFit/>
          </a:bodyPr>
          <a:lstStyle/>
          <a:p>
            <a:r>
              <a:rPr lang="zh-TW" altLang="en-US" dirty="0"/>
              <a:t>定理：</a:t>
            </a:r>
          </a:p>
        </p:txBody>
      </p:sp>
      <p:sp>
        <p:nvSpPr>
          <p:cNvPr id="9" name="文字方塊 8"/>
          <p:cNvSpPr txBox="1"/>
          <p:nvPr/>
        </p:nvSpPr>
        <p:spPr>
          <a:xfrm>
            <a:off x="4560812" y="2192221"/>
            <a:ext cx="4101633" cy="338554"/>
          </a:xfrm>
          <a:prstGeom prst="rect">
            <a:avLst/>
          </a:prstGeom>
          <a:noFill/>
        </p:spPr>
        <p:txBody>
          <a:bodyPr wrap="square" rtlCol="0">
            <a:spAutoFit/>
          </a:bodyPr>
          <a:lstStyle/>
          <a:p>
            <a:r>
              <a:rPr lang="en-US" altLang="zh-TW" sz="1600" dirty="0">
                <a:latin typeface="Times New Roman" panose="02020603050405020304" pitchFamily="18" charset="0"/>
                <a:cs typeface="Times New Roman" panose="02020603050405020304" pitchFamily="18" charset="0"/>
              </a:rPr>
              <a:t>Marion, Thornton, Classical Dynamics 11-7</a:t>
            </a:r>
            <a:endParaRPr lang="zh-TW" altLang="en-US" sz="1600" dirty="0">
              <a:latin typeface="Times New Roman" panose="02020603050405020304" pitchFamily="18" charset="0"/>
              <a:cs typeface="Times New Roman" panose="02020603050405020304" pitchFamily="18" charset="0"/>
            </a:endParaRPr>
          </a:p>
        </p:txBody>
      </p:sp>
      <p:sp>
        <p:nvSpPr>
          <p:cNvPr id="10" name="矩形 4">
            <a:extLst>
              <a:ext uri="{FF2B5EF4-FFF2-40B4-BE49-F238E27FC236}">
                <a16:creationId xmlns:a16="http://schemas.microsoft.com/office/drawing/2014/main" id="{9EA64405-82BD-F579-9B59-4ABBE122C2DA}"/>
              </a:ext>
            </a:extLst>
          </p:cNvPr>
          <p:cNvSpPr/>
          <p:nvPr/>
        </p:nvSpPr>
        <p:spPr>
          <a:xfrm>
            <a:off x="6172200" y="3028873"/>
            <a:ext cx="2410257" cy="293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4" descr="fig12">
            <a:extLst>
              <a:ext uri="{FF2B5EF4-FFF2-40B4-BE49-F238E27FC236}">
                <a16:creationId xmlns:a16="http://schemas.microsoft.com/office/drawing/2014/main" id="{1E98D330-71EA-093A-E7D3-2C802FA2A6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94" r="9783" b="28640"/>
          <a:stretch>
            <a:fillRect/>
          </a:stretch>
        </p:blipFill>
        <p:spPr bwMode="auto">
          <a:xfrm>
            <a:off x="6165906" y="3533238"/>
            <a:ext cx="2410257" cy="231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5">
            <a:extLst>
              <a:ext uri="{FF2B5EF4-FFF2-40B4-BE49-F238E27FC236}">
                <a16:creationId xmlns:a16="http://schemas.microsoft.com/office/drawing/2014/main" id="{930D506B-3CC5-2CD4-4DF9-ED645E2B7FC0}"/>
              </a:ext>
            </a:extLst>
          </p:cNvPr>
          <p:cNvSpPr>
            <a:spLocks noChangeShapeType="1"/>
          </p:cNvSpPr>
          <p:nvPr/>
        </p:nvSpPr>
        <p:spPr bwMode="auto">
          <a:xfrm flipH="1" flipV="1">
            <a:off x="7368909" y="3103213"/>
            <a:ext cx="16704" cy="165300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3" name="Text Box 6">
                <a:extLst>
                  <a:ext uri="{FF2B5EF4-FFF2-40B4-BE49-F238E27FC236}">
                    <a16:creationId xmlns:a16="http://schemas.microsoft.com/office/drawing/2014/main" id="{006D2746-1F1A-F08B-F69E-CC7BD59B4DC5}"/>
                  </a:ext>
                </a:extLst>
              </p:cNvPr>
              <p:cNvSpPr txBox="1">
                <a:spLocks noChangeArrowheads="1"/>
              </p:cNvSpPr>
              <p:nvPr/>
            </p:nvSpPr>
            <p:spPr bwMode="auto">
              <a:xfrm>
                <a:off x="7014968" y="3283262"/>
                <a:ext cx="41816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a:latin typeface="Cambria Math" panose="02040503050406030204" pitchFamily="18" charset="0"/>
                            </a:rPr>
                          </m:ctrlPr>
                        </m:accPr>
                        <m:e>
                          <m:r>
                            <a:rPr lang="zh-TW" altLang="en-US" sz="1400" i="1">
                              <a:latin typeface="Cambria Math"/>
                            </a:rPr>
                            <m:t>𝜔</m:t>
                          </m:r>
                        </m:e>
                      </m:acc>
                    </m:oMath>
                  </m:oMathPara>
                </a14:m>
                <a:endParaRPr lang="en-US" altLang="zh-TW" sz="1400" dirty="0"/>
              </a:p>
            </p:txBody>
          </p:sp>
        </mc:Choice>
        <mc:Fallback xmlns="">
          <p:sp>
            <p:nvSpPr>
              <p:cNvPr id="13" name="Text Box 6">
                <a:extLst>
                  <a:ext uri="{FF2B5EF4-FFF2-40B4-BE49-F238E27FC236}">
                    <a16:creationId xmlns:a16="http://schemas.microsoft.com/office/drawing/2014/main" id="{006D2746-1F1A-F08B-F69E-CC7BD59B4DC5}"/>
                  </a:ext>
                </a:extLst>
              </p:cNvPr>
              <p:cNvSpPr txBox="1">
                <a:spLocks noRot="1" noChangeAspect="1" noMove="1" noResize="1" noEditPoints="1" noAdjustHandles="1" noChangeArrowheads="1" noChangeShapeType="1" noTextEdit="1"/>
              </p:cNvSpPr>
              <p:nvPr/>
            </p:nvSpPr>
            <p:spPr bwMode="auto">
              <a:xfrm>
                <a:off x="7014968" y="3283262"/>
                <a:ext cx="418169" cy="307777"/>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6">
                <a:extLst>
                  <a:ext uri="{FF2B5EF4-FFF2-40B4-BE49-F238E27FC236}">
                    <a16:creationId xmlns:a16="http://schemas.microsoft.com/office/drawing/2014/main" id="{B6BA7B8F-C88B-C25D-0CAD-3E1E76D0FA7D}"/>
                  </a:ext>
                </a:extLst>
              </p:cNvPr>
              <p:cNvSpPr txBox="1">
                <a:spLocks noChangeArrowheads="1"/>
              </p:cNvSpPr>
              <p:nvPr/>
            </p:nvSpPr>
            <p:spPr bwMode="auto">
              <a:xfrm>
                <a:off x="7313496" y="3057641"/>
                <a:ext cx="418169" cy="333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dirty="0" smtClean="0">
                              <a:latin typeface="Cambria Math" panose="02040503050406030204" pitchFamily="18" charset="0"/>
                            </a:rPr>
                          </m:ctrlPr>
                        </m:accPr>
                        <m:e>
                          <m:r>
                            <a:rPr lang="en-US" altLang="zh-TW" sz="1400" i="1" dirty="0">
                              <a:latin typeface="Cambria Math"/>
                            </a:rPr>
                            <m:t>𝐿</m:t>
                          </m:r>
                        </m:e>
                      </m:acc>
                    </m:oMath>
                  </m:oMathPara>
                </a14:m>
                <a:endParaRPr lang="en-US" altLang="zh-TW" sz="1400" dirty="0"/>
              </a:p>
            </p:txBody>
          </p:sp>
        </mc:Choice>
        <mc:Fallback xmlns="">
          <p:sp>
            <p:nvSpPr>
              <p:cNvPr id="14" name="Text Box 6">
                <a:extLst>
                  <a:ext uri="{FF2B5EF4-FFF2-40B4-BE49-F238E27FC236}">
                    <a16:creationId xmlns:a16="http://schemas.microsoft.com/office/drawing/2014/main" id="{B6BA7B8F-C88B-C25D-0CAD-3E1E76D0FA7D}"/>
                  </a:ext>
                </a:extLst>
              </p:cNvPr>
              <p:cNvSpPr txBox="1">
                <a:spLocks noRot="1" noChangeAspect="1" noMove="1" noResize="1" noEditPoints="1" noAdjustHandles="1" noChangeArrowheads="1" noChangeShapeType="1" noTextEdit="1"/>
              </p:cNvSpPr>
              <p:nvPr/>
            </p:nvSpPr>
            <p:spPr bwMode="auto">
              <a:xfrm>
                <a:off x="7313496" y="3057641"/>
                <a:ext cx="418169" cy="333938"/>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5" name="Line 5">
            <a:extLst>
              <a:ext uri="{FF2B5EF4-FFF2-40B4-BE49-F238E27FC236}">
                <a16:creationId xmlns:a16="http://schemas.microsoft.com/office/drawing/2014/main" id="{FAE8D7F0-F343-BB1E-E2A0-8B1D5F4FEA6A}"/>
              </a:ext>
            </a:extLst>
          </p:cNvPr>
          <p:cNvSpPr>
            <a:spLocks noChangeShapeType="1"/>
          </p:cNvSpPr>
          <p:nvPr/>
        </p:nvSpPr>
        <p:spPr bwMode="auto">
          <a:xfrm flipH="1" flipV="1">
            <a:off x="7254563" y="3841015"/>
            <a:ext cx="8244" cy="936045"/>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 name="Line 5">
            <a:extLst>
              <a:ext uri="{FF2B5EF4-FFF2-40B4-BE49-F238E27FC236}">
                <a16:creationId xmlns:a16="http://schemas.microsoft.com/office/drawing/2014/main" id="{2D8892A2-2DAE-0F05-997C-E0B805DAAB65}"/>
              </a:ext>
            </a:extLst>
          </p:cNvPr>
          <p:cNvSpPr>
            <a:spLocks noChangeShapeType="1"/>
          </p:cNvSpPr>
          <p:nvPr/>
        </p:nvSpPr>
        <p:spPr bwMode="auto">
          <a:xfrm flipH="1">
            <a:off x="6519533" y="4757459"/>
            <a:ext cx="811191" cy="883802"/>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 name="Line 5">
            <a:extLst>
              <a:ext uri="{FF2B5EF4-FFF2-40B4-BE49-F238E27FC236}">
                <a16:creationId xmlns:a16="http://schemas.microsoft.com/office/drawing/2014/main" id="{A8BE38A8-7CCB-1EEF-2CF7-E01C92543742}"/>
              </a:ext>
            </a:extLst>
          </p:cNvPr>
          <p:cNvSpPr>
            <a:spLocks noChangeShapeType="1"/>
          </p:cNvSpPr>
          <p:nvPr/>
        </p:nvSpPr>
        <p:spPr bwMode="auto">
          <a:xfrm>
            <a:off x="7313496" y="4777060"/>
            <a:ext cx="718461" cy="480740"/>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9" name="Text Box 6">
                <a:extLst>
                  <a:ext uri="{FF2B5EF4-FFF2-40B4-BE49-F238E27FC236}">
                    <a16:creationId xmlns:a16="http://schemas.microsoft.com/office/drawing/2014/main" id="{E007091A-2632-5CFC-7401-9332ACBF68CD}"/>
                  </a:ext>
                </a:extLst>
              </p:cNvPr>
              <p:cNvSpPr txBox="1">
                <a:spLocks noChangeArrowheads="1"/>
              </p:cNvSpPr>
              <p:nvPr/>
            </p:nvSpPr>
            <p:spPr bwMode="auto">
              <a:xfrm>
                <a:off x="6441460" y="5594145"/>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𝑦</m:t>
                      </m:r>
                      <m:r>
                        <a:rPr lang="en-US" altLang="zh-TW" sz="1400" b="0" i="1" smtClean="0">
                          <a:latin typeface="Cambria Math"/>
                        </a:rPr>
                        <m:t>′</m:t>
                      </m:r>
                    </m:oMath>
                  </m:oMathPara>
                </a14:m>
                <a:endParaRPr lang="en-US" altLang="zh-TW" sz="1400" dirty="0"/>
              </a:p>
            </p:txBody>
          </p:sp>
        </mc:Choice>
        <mc:Fallback xmlns="">
          <p:sp>
            <p:nvSpPr>
              <p:cNvPr id="19" name="Text Box 6">
                <a:extLst>
                  <a:ext uri="{FF2B5EF4-FFF2-40B4-BE49-F238E27FC236}">
                    <a16:creationId xmlns:a16="http://schemas.microsoft.com/office/drawing/2014/main" id="{E007091A-2632-5CFC-7401-9332ACBF68CD}"/>
                  </a:ext>
                </a:extLst>
              </p:cNvPr>
              <p:cNvSpPr txBox="1">
                <a:spLocks noRot="1" noChangeAspect="1" noMove="1" noResize="1" noEditPoints="1" noAdjustHandles="1" noChangeArrowheads="1" noChangeShapeType="1" noTextEdit="1"/>
              </p:cNvSpPr>
              <p:nvPr/>
            </p:nvSpPr>
            <p:spPr bwMode="auto">
              <a:xfrm>
                <a:off x="6441460" y="5594145"/>
                <a:ext cx="340339" cy="307777"/>
              </a:xfrm>
              <a:prstGeom prst="rect">
                <a:avLst/>
              </a:prstGeom>
              <a:blipFill>
                <a:blip r:embed="rId10"/>
                <a:stretch>
                  <a:fillRect b="-16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6">
                <a:extLst>
                  <a:ext uri="{FF2B5EF4-FFF2-40B4-BE49-F238E27FC236}">
                    <a16:creationId xmlns:a16="http://schemas.microsoft.com/office/drawing/2014/main" id="{5809F795-C76B-E6DD-C535-CDED78C938AF}"/>
                  </a:ext>
                </a:extLst>
              </p:cNvPr>
              <p:cNvSpPr txBox="1">
                <a:spLocks noChangeArrowheads="1"/>
              </p:cNvSpPr>
              <p:nvPr/>
            </p:nvSpPr>
            <p:spPr bwMode="auto">
              <a:xfrm>
                <a:off x="7634679" y="5117568"/>
                <a:ext cx="20578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𝑧</m:t>
                      </m:r>
                      <m:r>
                        <a:rPr lang="en-US" altLang="zh-TW" sz="1400" b="0" i="1" smtClean="0">
                          <a:latin typeface="Cambria Math"/>
                        </a:rPr>
                        <m:t>′</m:t>
                      </m:r>
                    </m:oMath>
                  </m:oMathPara>
                </a14:m>
                <a:endParaRPr lang="en-US" altLang="zh-TW" sz="1400" dirty="0"/>
              </a:p>
            </p:txBody>
          </p:sp>
        </mc:Choice>
        <mc:Fallback xmlns="">
          <p:sp>
            <p:nvSpPr>
              <p:cNvPr id="20" name="Text Box 6">
                <a:extLst>
                  <a:ext uri="{FF2B5EF4-FFF2-40B4-BE49-F238E27FC236}">
                    <a16:creationId xmlns:a16="http://schemas.microsoft.com/office/drawing/2014/main" id="{5809F795-C76B-E6DD-C535-CDED78C938AF}"/>
                  </a:ext>
                </a:extLst>
              </p:cNvPr>
              <p:cNvSpPr txBox="1">
                <a:spLocks noRot="1" noChangeAspect="1" noMove="1" noResize="1" noEditPoints="1" noAdjustHandles="1" noChangeArrowheads="1" noChangeShapeType="1" noTextEdit="1"/>
              </p:cNvSpPr>
              <p:nvPr/>
            </p:nvSpPr>
            <p:spPr bwMode="auto">
              <a:xfrm>
                <a:off x="7634679" y="5117568"/>
                <a:ext cx="205788" cy="307777"/>
              </a:xfrm>
              <a:prstGeom prst="rect">
                <a:avLst/>
              </a:prstGeom>
              <a:blipFill>
                <a:blip r:embed="rId11"/>
                <a:stretch>
                  <a:fillRect r="-3888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6">
                <a:extLst>
                  <a:ext uri="{FF2B5EF4-FFF2-40B4-BE49-F238E27FC236}">
                    <a16:creationId xmlns:a16="http://schemas.microsoft.com/office/drawing/2014/main" id="{A63F8326-B7C4-196A-AAAE-9D51BE37708D}"/>
                  </a:ext>
                </a:extLst>
              </p:cNvPr>
              <p:cNvSpPr txBox="1">
                <a:spLocks noChangeArrowheads="1"/>
              </p:cNvSpPr>
              <p:nvPr/>
            </p:nvSpPr>
            <p:spPr bwMode="auto">
              <a:xfrm>
                <a:off x="6894761" y="4030161"/>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panose="02040503050406030204" pitchFamily="18" charset="0"/>
                        </a:rPr>
                        <m:t>𝑥</m:t>
                      </m:r>
                      <m:r>
                        <a:rPr lang="en-US" altLang="zh-TW" sz="1400" b="0" i="1" smtClean="0">
                          <a:latin typeface="Cambria Math"/>
                        </a:rPr>
                        <m:t>′</m:t>
                      </m:r>
                    </m:oMath>
                  </m:oMathPara>
                </a14:m>
                <a:endParaRPr lang="en-US" altLang="zh-TW" sz="1400" dirty="0"/>
              </a:p>
            </p:txBody>
          </p:sp>
        </mc:Choice>
        <mc:Fallback xmlns="">
          <p:sp>
            <p:nvSpPr>
              <p:cNvPr id="21" name="Text Box 6">
                <a:extLst>
                  <a:ext uri="{FF2B5EF4-FFF2-40B4-BE49-F238E27FC236}">
                    <a16:creationId xmlns:a16="http://schemas.microsoft.com/office/drawing/2014/main" id="{A63F8326-B7C4-196A-AAAE-9D51BE37708D}"/>
                  </a:ext>
                </a:extLst>
              </p:cNvPr>
              <p:cNvSpPr txBox="1">
                <a:spLocks noRot="1" noChangeAspect="1" noMove="1" noResize="1" noEditPoints="1" noAdjustHandles="1" noChangeArrowheads="1" noChangeShapeType="1" noTextEdit="1"/>
              </p:cNvSpPr>
              <p:nvPr/>
            </p:nvSpPr>
            <p:spPr bwMode="auto">
              <a:xfrm>
                <a:off x="6894761" y="4030161"/>
                <a:ext cx="340339" cy="307777"/>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529343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90E2294D-9724-41D1-4757-0734EA024A84}"/>
              </a:ext>
            </a:extLst>
          </p:cNvPr>
          <p:cNvSpPr txBox="1">
            <a:spLocks noChangeArrowheads="1"/>
          </p:cNvSpPr>
          <p:nvPr/>
        </p:nvSpPr>
        <p:spPr bwMode="auto">
          <a:xfrm>
            <a:off x="1648784" y="457200"/>
            <a:ext cx="5998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無論如何，</a:t>
            </a:r>
            <a:r>
              <a:rPr lang="zh-TW" altLang="en-US" dirty="0"/>
              <a:t>一個剛體</a:t>
            </a:r>
            <a:r>
              <a:rPr lang="zh-TW" altLang="en-US" dirty="0">
                <a:solidFill>
                  <a:srgbClr val="FF0000"/>
                </a:solidFill>
              </a:rPr>
              <a:t>永遠存在</a:t>
            </a:r>
            <a:r>
              <a:rPr lang="zh-TW" altLang="en-US" dirty="0"/>
              <a:t>三個彼此正交的主軸，</a:t>
            </a:r>
          </a:p>
        </p:txBody>
      </p:sp>
      <p:pic>
        <p:nvPicPr>
          <p:cNvPr id="1026" name="Picture 2" descr="神隱少女F調~ 永遠同在 無論如何 いつも何度でも 高音直笛 中音直笛 竖笛/牧童笛/ Always With Me/動態簡譜  /直笛cover/伴奏/recorder/リコーダー/總是一次又一次">
            <a:extLst>
              <a:ext uri="{FF2B5EF4-FFF2-40B4-BE49-F238E27FC236}">
                <a16:creationId xmlns:a16="http://schemas.microsoft.com/office/drawing/2014/main" id="{418E69D4-6E87-A2A3-FB35-5EA1763C7C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593"/>
          <a:stretch>
            <a:fillRect/>
          </a:stretch>
        </p:blipFill>
        <p:spPr bwMode="auto">
          <a:xfrm>
            <a:off x="2057400" y="881032"/>
            <a:ext cx="3886200" cy="12549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movie&#10;&#10;AI-generated content may be incorrect.">
            <a:hlinkClick r:id="rId3"/>
            <a:extLst>
              <a:ext uri="{FF2B5EF4-FFF2-40B4-BE49-F238E27FC236}">
                <a16:creationId xmlns:a16="http://schemas.microsoft.com/office/drawing/2014/main" id="{B40DE986-264F-D244-7AA4-37AEA2524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091" y="2286000"/>
            <a:ext cx="6400801" cy="4226170"/>
          </a:xfrm>
          <a:prstGeom prst="rect">
            <a:avLst/>
          </a:prstGeom>
        </p:spPr>
      </p:pic>
    </p:spTree>
    <p:extLst>
      <p:ext uri="{BB962C8B-B14F-4D97-AF65-F5344CB8AC3E}">
        <p14:creationId xmlns:p14="http://schemas.microsoft.com/office/powerpoint/2010/main" val="2727377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6D7539-9E79-E70C-1B34-135056233D76}"/>
            </a:ext>
          </a:extLst>
        </p:cNvPr>
        <p:cNvGrpSpPr/>
        <p:nvPr/>
      </p:nvGrpSpPr>
      <p:grpSpPr>
        <a:xfrm>
          <a:off x="0" y="0"/>
          <a:ext cx="0" cy="0"/>
          <a:chOff x="0" y="0"/>
          <a:chExt cx="0" cy="0"/>
        </a:xfrm>
      </p:grpSpPr>
      <p:pic>
        <p:nvPicPr>
          <p:cNvPr id="3" name="Picture 2" descr="A cartoon of a person looking at a black creature&#10;&#10;AI-generated content may be incorrect.">
            <a:hlinkClick r:id="rId2"/>
            <a:extLst>
              <a:ext uri="{FF2B5EF4-FFF2-40B4-BE49-F238E27FC236}">
                <a16:creationId xmlns:a16="http://schemas.microsoft.com/office/drawing/2014/main" id="{2A321F10-C326-CCBD-3A51-7E5E6618A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2190451"/>
            <a:ext cx="7772400" cy="4367822"/>
          </a:xfrm>
          <a:prstGeom prst="rect">
            <a:avLst/>
          </a:prstGeom>
        </p:spPr>
      </p:pic>
      <p:sp>
        <p:nvSpPr>
          <p:cNvPr id="4" name="Text Box 5">
            <a:extLst>
              <a:ext uri="{FF2B5EF4-FFF2-40B4-BE49-F238E27FC236}">
                <a16:creationId xmlns:a16="http://schemas.microsoft.com/office/drawing/2014/main" id="{3722440C-DCF1-47DD-1EA1-3058C1A7E368}"/>
              </a:ext>
            </a:extLst>
          </p:cNvPr>
          <p:cNvSpPr txBox="1">
            <a:spLocks noChangeArrowheads="1"/>
          </p:cNvSpPr>
          <p:nvPr/>
        </p:nvSpPr>
        <p:spPr bwMode="auto">
          <a:xfrm>
            <a:off x="1648784" y="457200"/>
            <a:ext cx="5998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無論如何，</a:t>
            </a:r>
            <a:r>
              <a:rPr lang="zh-TW" altLang="en-US" dirty="0"/>
              <a:t>一個剛體</a:t>
            </a:r>
            <a:r>
              <a:rPr lang="zh-TW" altLang="en-US" dirty="0">
                <a:solidFill>
                  <a:srgbClr val="FF0000"/>
                </a:solidFill>
              </a:rPr>
              <a:t>永遠存在</a:t>
            </a:r>
            <a:r>
              <a:rPr lang="zh-TW" altLang="en-US" dirty="0"/>
              <a:t>三個彼此正交的主軸，</a:t>
            </a:r>
          </a:p>
        </p:txBody>
      </p:sp>
      <p:pic>
        <p:nvPicPr>
          <p:cNvPr id="1026" name="Picture 2" descr="神隱少女F調~ 永遠同在 無論如何 いつも何度でも 高音直笛 中音直笛 竖笛/牧童笛/ Always With Me/動態簡譜  /直笛cover/伴奏/recorder/リコーダー/總是一次又一次">
            <a:extLst>
              <a:ext uri="{FF2B5EF4-FFF2-40B4-BE49-F238E27FC236}">
                <a16:creationId xmlns:a16="http://schemas.microsoft.com/office/drawing/2014/main" id="{C17DCA5D-BC80-2864-2E4A-8D8BB44CA5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593"/>
          <a:stretch>
            <a:fillRect/>
          </a:stretch>
        </p:blipFill>
        <p:spPr bwMode="auto">
          <a:xfrm>
            <a:off x="2057400" y="881032"/>
            <a:ext cx="3886200" cy="125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87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CCCFEA-AA5C-516B-BA79-86A9757B63A0}"/>
              </a:ext>
            </a:extLst>
          </p:cNvPr>
          <p:cNvSpPr txBox="1">
            <a:spLocks noChangeArrowheads="1"/>
          </p:cNvSpPr>
          <p:nvPr/>
        </p:nvSpPr>
        <p:spPr bwMode="auto">
          <a:xfrm>
            <a:off x="1752600" y="994102"/>
            <a:ext cx="59988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無論如何，</a:t>
            </a:r>
            <a:r>
              <a:rPr lang="zh-TW" altLang="en-US" dirty="0"/>
              <a:t>一個剛體</a:t>
            </a:r>
            <a:r>
              <a:rPr lang="zh-TW" altLang="en-US" dirty="0">
                <a:solidFill>
                  <a:srgbClr val="FF0000"/>
                </a:solidFill>
              </a:rPr>
              <a:t>永遠存在</a:t>
            </a:r>
            <a:r>
              <a:rPr lang="zh-TW" altLang="en-US" dirty="0"/>
              <a:t>三個彼此正交的主軸，</a:t>
            </a:r>
          </a:p>
        </p:txBody>
      </p:sp>
      <p:pic>
        <p:nvPicPr>
          <p:cNvPr id="4" name="Picture 3" descr="A cartoon of two girls sitting on grass&#10;&#10;AI-generated content may be incorrect.">
            <a:hlinkClick r:id="rId2"/>
            <a:extLst>
              <a:ext uri="{FF2B5EF4-FFF2-40B4-BE49-F238E27FC236}">
                <a16:creationId xmlns:a16="http://schemas.microsoft.com/office/drawing/2014/main" id="{E6AE20D4-B053-A4B3-4C18-97145377D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096" y="1524000"/>
            <a:ext cx="5562600" cy="3624703"/>
          </a:xfrm>
          <a:prstGeom prst="rect">
            <a:avLst/>
          </a:prstGeom>
        </p:spPr>
      </p:pic>
    </p:spTree>
    <p:extLst>
      <p:ext uri="{BB962C8B-B14F-4D97-AF65-F5344CB8AC3E}">
        <p14:creationId xmlns:p14="http://schemas.microsoft.com/office/powerpoint/2010/main" val="310525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文字方塊 32"/>
              <p:cNvSpPr txBox="1"/>
              <p:nvPr/>
            </p:nvSpPr>
            <p:spPr>
              <a:xfrm>
                <a:off x="4220784" y="1788593"/>
                <a:ext cx="2711632"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a:rPr>
                            <m:t>𝜏</m:t>
                          </m:r>
                        </m:e>
                        <m:sub>
                          <m:r>
                            <a:rPr lang="en-US" altLang="zh-CN" b="0" i="1" smtClean="0">
                              <a:latin typeface="Cambria Math"/>
                            </a:rPr>
                            <m:t>𝑥</m:t>
                          </m:r>
                          <m:r>
                            <a:rPr lang="en-US" altLang="zh-CN" b="0" i="1" smtClean="0">
                              <a:latin typeface="Cambria Math"/>
                            </a:rPr>
                            <m:t>′</m:t>
                          </m:r>
                        </m:sub>
                      </m:sSub>
                      <m:r>
                        <a:rPr lang="en-US" altLang="zh-TW" b="0" i="1" smtClean="0">
                          <a:latin typeface="Cambria Math"/>
                        </a:rPr>
                        <m:t>=</m:t>
                      </m:r>
                      <m:f>
                        <m:fPr>
                          <m:ctrlPr>
                            <a:rPr lang="en-US" altLang="zh-CN" i="1">
                              <a:latin typeface="Cambria Math" panose="02040503050406030204" pitchFamily="18" charset="0"/>
                            </a:rPr>
                          </m:ctrlPr>
                        </m:fPr>
                        <m:num>
                          <m:r>
                            <a:rPr lang="en-US" altLang="zh-CN" i="1">
                              <a:latin typeface="Cambria Math"/>
                            </a:rPr>
                            <m:t>𝑑</m:t>
                          </m:r>
                        </m:num>
                        <m:den>
                          <m:r>
                            <a:rPr lang="en-US" altLang="zh-CN" i="1">
                              <a:latin typeface="Cambria Math"/>
                            </a:rPr>
                            <m:t>𝑑𝑡</m:t>
                          </m:r>
                        </m:den>
                      </m:f>
                      <m:sSub>
                        <m:sSubPr>
                          <m:ctrlPr>
                            <a:rPr lang="en-US" altLang="zh-CN" i="1">
                              <a:latin typeface="Cambria Math" panose="02040503050406030204" pitchFamily="18" charset="0"/>
                            </a:rPr>
                          </m:ctrlPr>
                        </m:sSubPr>
                        <m:e>
                          <m:r>
                            <a:rPr lang="en-US" altLang="zh-TW" b="0" i="1" smtClean="0">
                              <a:latin typeface="Cambria Math"/>
                            </a:rPr>
                            <m:t>𝐿</m:t>
                          </m:r>
                        </m:e>
                        <m:sub>
                          <m:sSup>
                            <m:sSupPr>
                              <m:ctrlPr>
                                <a:rPr lang="en-US" altLang="zh-CN" i="1">
                                  <a:latin typeface="Cambria Math" panose="02040503050406030204" pitchFamily="18" charset="0"/>
                                </a:rPr>
                              </m:ctrlPr>
                            </m:sSupPr>
                            <m:e>
                              <m:r>
                                <a:rPr lang="en-US" altLang="zh-CN" i="1">
                                  <a:latin typeface="Cambria Math"/>
                                </a:rPr>
                                <m:t>𝑥</m:t>
                              </m:r>
                            </m:e>
                            <m:sup>
                              <m:r>
                                <a:rPr lang="en-US" altLang="zh-CN" i="1">
                                  <a:latin typeface="Cambria Math"/>
                                </a:rPr>
                                <m:t>′</m:t>
                              </m:r>
                            </m:sup>
                          </m:sSup>
                          <m:r>
                            <a:rPr lang="en-US" altLang="zh-CN" i="1">
                              <a:latin typeface="Cambria Math"/>
                            </a:rPr>
                            <m:t> </m:t>
                          </m:r>
                        </m:sub>
                      </m:sSub>
                      <m:r>
                        <a:rPr lang="en-US" altLang="zh-CN" b="0" i="1" smtClean="0">
                          <a:latin typeface="Cambria Math"/>
                        </a:rPr>
                        <m:t>=</m:t>
                      </m:r>
                      <m:sSub>
                        <m:sSubPr>
                          <m:ctrlPr>
                            <a:rPr lang="en-US" altLang="zh-CN" i="1">
                              <a:latin typeface="Cambria Math" panose="02040503050406030204" pitchFamily="18" charset="0"/>
                            </a:rPr>
                          </m:ctrlPr>
                        </m:sSubPr>
                        <m:e>
                          <m:r>
                            <a:rPr lang="en-US" altLang="zh-CN" i="1">
                              <a:latin typeface="Cambria Math"/>
                            </a:rPr>
                            <m:t>𝐼</m:t>
                          </m:r>
                        </m:e>
                        <m:sub>
                          <m:sSup>
                            <m:sSupPr>
                              <m:ctrlPr>
                                <a:rPr lang="en-US" altLang="zh-CN" i="1">
                                  <a:latin typeface="Cambria Math" panose="02040503050406030204" pitchFamily="18" charset="0"/>
                                </a:rPr>
                              </m:ctrlPr>
                            </m:sSupPr>
                            <m:e>
                              <m:r>
                                <a:rPr lang="en-US" altLang="zh-CN" i="1">
                                  <a:latin typeface="Cambria Math"/>
                                </a:rPr>
                                <m:t>𝑥</m:t>
                              </m:r>
                            </m:e>
                            <m:sup>
                              <m:r>
                                <a:rPr lang="en-US" altLang="zh-CN" i="1">
                                  <a:latin typeface="Cambria Math"/>
                                </a:rPr>
                                <m:t>′</m:t>
                              </m:r>
                            </m:sup>
                          </m:sSup>
                          <m:r>
                            <a:rPr lang="en-US" altLang="zh-CN" i="1">
                              <a:latin typeface="Cambria Math"/>
                            </a:rPr>
                            <m:t> </m:t>
                          </m:r>
                        </m:sub>
                      </m:sSub>
                      <m:f>
                        <m:fPr>
                          <m:ctrlPr>
                            <a:rPr lang="en-US" altLang="zh-CN" i="1">
                              <a:latin typeface="Cambria Math" panose="02040503050406030204" pitchFamily="18" charset="0"/>
                            </a:rPr>
                          </m:ctrlPr>
                        </m:fPr>
                        <m:num>
                          <m:r>
                            <a:rPr lang="en-US" altLang="zh-CN" b="0" i="1" smtClean="0">
                              <a:latin typeface="Cambria Math"/>
                            </a:rPr>
                            <m:t>𝑑</m:t>
                          </m:r>
                          <m:sSub>
                            <m:sSubPr>
                              <m:ctrlPr>
                                <a:rPr lang="en-US" altLang="zh-CN" i="1">
                                  <a:latin typeface="Cambria Math" panose="02040503050406030204" pitchFamily="18" charset="0"/>
                                </a:rPr>
                              </m:ctrlPr>
                            </m:sSubPr>
                            <m:e>
                              <m:r>
                                <a:rPr lang="zh-CN" altLang="en-US" i="1">
                                  <a:latin typeface="Cambria Math"/>
                                </a:rPr>
                                <m:t>𝜔</m:t>
                              </m:r>
                            </m:e>
                            <m:sub>
                              <m:sSup>
                                <m:sSupPr>
                                  <m:ctrlPr>
                                    <a:rPr lang="en-US" altLang="zh-CN" i="1">
                                      <a:latin typeface="Cambria Math" panose="02040503050406030204" pitchFamily="18" charset="0"/>
                                    </a:rPr>
                                  </m:ctrlPr>
                                </m:sSupPr>
                                <m:e>
                                  <m:r>
                                    <a:rPr lang="en-US" altLang="zh-CN" i="1">
                                      <a:latin typeface="Cambria Math"/>
                                    </a:rPr>
                                    <m:t>𝑥</m:t>
                                  </m:r>
                                </m:e>
                                <m:sup>
                                  <m:r>
                                    <a:rPr lang="en-US" altLang="zh-CN" i="1">
                                      <a:latin typeface="Cambria Math"/>
                                    </a:rPr>
                                    <m:t>′</m:t>
                                  </m:r>
                                </m:sup>
                              </m:sSup>
                              <m:r>
                                <a:rPr lang="en-US" altLang="zh-CN" i="1">
                                  <a:latin typeface="Cambria Math"/>
                                </a:rPr>
                                <m:t> </m:t>
                              </m:r>
                            </m:sub>
                          </m:sSub>
                        </m:num>
                        <m:den>
                          <m:r>
                            <a:rPr lang="en-US" altLang="zh-CN" b="0" i="1" smtClean="0">
                              <a:latin typeface="Cambria Math"/>
                            </a:rPr>
                            <m:t>𝑑𝑡</m:t>
                          </m:r>
                        </m:den>
                      </m:f>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4220784" y="1788593"/>
                <a:ext cx="2711632" cy="618246"/>
              </a:xfrm>
              <a:prstGeom prst="rect">
                <a:avLst/>
              </a:prstGeom>
              <a:blipFill>
                <a:blip r:embed="rId2"/>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4222281" y="2490609"/>
                <a:ext cx="1834797" cy="63806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a:rPr>
                            <m:t>𝜏</m:t>
                          </m:r>
                        </m:e>
                        <m:sub>
                          <m:r>
                            <a:rPr lang="en-US" altLang="zh-CN" b="0" i="1" smtClean="0">
                              <a:latin typeface="Cambria Math"/>
                            </a:rPr>
                            <m:t>𝑦</m:t>
                          </m:r>
                          <m:r>
                            <a:rPr lang="en-US" altLang="zh-CN" b="0" i="1" smtClean="0">
                              <a:latin typeface="Cambria Math"/>
                            </a:rPr>
                            <m:t>′</m:t>
                          </m:r>
                        </m:sub>
                      </m:sSub>
                      <m:r>
                        <a:rPr lang="en-US" altLang="zh-CN" b="0" i="1" smtClean="0">
                          <a:latin typeface="Cambria Math"/>
                        </a:rPr>
                        <m:t>=</m:t>
                      </m:r>
                      <m:sSub>
                        <m:sSubPr>
                          <m:ctrlPr>
                            <a:rPr lang="en-US" altLang="zh-CN" i="1">
                              <a:latin typeface="Cambria Math" panose="02040503050406030204" pitchFamily="18" charset="0"/>
                            </a:rPr>
                          </m:ctrlPr>
                        </m:sSubPr>
                        <m:e>
                          <m:r>
                            <a:rPr lang="en-US" altLang="zh-CN" i="1">
                              <a:latin typeface="Cambria Math"/>
                            </a:rPr>
                            <m:t>𝐼</m:t>
                          </m:r>
                        </m:e>
                        <m:sub>
                          <m:sSup>
                            <m:sSupPr>
                              <m:ctrlPr>
                                <a:rPr lang="en-US" altLang="zh-CN" i="1">
                                  <a:latin typeface="Cambria Math" panose="02040503050406030204" pitchFamily="18" charset="0"/>
                                </a:rPr>
                              </m:ctrlPr>
                            </m:sSupPr>
                            <m:e>
                              <m:r>
                                <a:rPr lang="en-US" altLang="zh-CN" i="1">
                                  <a:latin typeface="Cambria Math"/>
                                </a:rPr>
                                <m:t>𝑦</m:t>
                              </m:r>
                            </m:e>
                            <m:sup>
                              <m:r>
                                <a:rPr lang="en-US" altLang="zh-CN" i="1">
                                  <a:latin typeface="Cambria Math"/>
                                </a:rPr>
                                <m:t>′</m:t>
                              </m:r>
                            </m:sup>
                          </m:sSup>
                          <m:r>
                            <a:rPr lang="en-US" altLang="zh-CN" i="1">
                              <a:latin typeface="Cambria Math"/>
                            </a:rPr>
                            <m:t> </m:t>
                          </m:r>
                        </m:sub>
                      </m:sSub>
                      <m:f>
                        <m:fPr>
                          <m:ctrlPr>
                            <a:rPr lang="en-US" altLang="zh-CN" i="1">
                              <a:latin typeface="Cambria Math" panose="02040503050406030204" pitchFamily="18" charset="0"/>
                            </a:rPr>
                          </m:ctrlPr>
                        </m:fPr>
                        <m:num>
                          <m:r>
                            <a:rPr lang="en-US" altLang="zh-CN" b="0" i="1" smtClean="0">
                              <a:latin typeface="Cambria Math"/>
                            </a:rPr>
                            <m:t>𝑑</m:t>
                          </m:r>
                          <m:sSub>
                            <m:sSubPr>
                              <m:ctrlPr>
                                <a:rPr lang="en-US" altLang="zh-CN" i="1">
                                  <a:latin typeface="Cambria Math" panose="02040503050406030204" pitchFamily="18" charset="0"/>
                                </a:rPr>
                              </m:ctrlPr>
                            </m:sSubPr>
                            <m:e>
                              <m:r>
                                <a:rPr lang="zh-CN" altLang="en-US" i="1">
                                  <a:latin typeface="Cambria Math"/>
                                </a:rPr>
                                <m:t>𝜔</m:t>
                              </m:r>
                            </m:e>
                            <m:sub>
                              <m:sSup>
                                <m:sSupPr>
                                  <m:ctrlPr>
                                    <a:rPr lang="en-US" altLang="zh-CN" i="1">
                                      <a:latin typeface="Cambria Math" panose="02040503050406030204" pitchFamily="18" charset="0"/>
                                    </a:rPr>
                                  </m:ctrlPr>
                                </m:sSupPr>
                                <m:e>
                                  <m:r>
                                    <a:rPr lang="en-US" altLang="zh-CN" i="1">
                                      <a:latin typeface="Cambria Math"/>
                                    </a:rPr>
                                    <m:t>𝑦</m:t>
                                  </m:r>
                                </m:e>
                                <m:sup>
                                  <m:r>
                                    <a:rPr lang="en-US" altLang="zh-CN" i="1">
                                      <a:latin typeface="Cambria Math"/>
                                    </a:rPr>
                                    <m:t>′</m:t>
                                  </m:r>
                                </m:sup>
                              </m:sSup>
                              <m:r>
                                <a:rPr lang="en-US" altLang="zh-CN" i="1">
                                  <a:latin typeface="Cambria Math"/>
                                </a:rPr>
                                <m:t> </m:t>
                              </m:r>
                            </m:sub>
                          </m:sSub>
                        </m:num>
                        <m:den>
                          <m:r>
                            <a:rPr lang="en-US" altLang="zh-CN" b="0" i="1" smtClean="0">
                              <a:latin typeface="Cambria Math"/>
                            </a:rPr>
                            <m:t>𝑑𝑡</m:t>
                          </m:r>
                        </m:den>
                      </m:f>
                    </m:oMath>
                  </m:oMathPara>
                </a14:m>
                <a:endParaRPr lang="zh-CN" altLang="en-US"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4222281" y="2490609"/>
                <a:ext cx="1834797" cy="638060"/>
              </a:xfrm>
              <a:prstGeom prst="rect">
                <a:avLst/>
              </a:prstGeom>
              <a:blipFill>
                <a:blip r:embed="rId3"/>
                <a:stretch>
                  <a:fillRect b="-3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4220784" y="3176534"/>
                <a:ext cx="1834797"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a:rPr>
                            <m:t>𝜏</m:t>
                          </m:r>
                        </m:e>
                        <m:sub>
                          <m:r>
                            <a:rPr lang="en-US" altLang="zh-CN" b="0" i="1" smtClean="0">
                              <a:latin typeface="Cambria Math"/>
                            </a:rPr>
                            <m:t>𝑧</m:t>
                          </m:r>
                          <m:r>
                            <a:rPr lang="en-US" altLang="zh-CN" b="0" i="1" smtClean="0">
                              <a:latin typeface="Cambria Math"/>
                            </a:rPr>
                            <m:t>′</m:t>
                          </m:r>
                        </m:sub>
                      </m:sSub>
                      <m:r>
                        <a:rPr lang="en-US" altLang="zh-CN" b="0" i="1" smtClean="0">
                          <a:latin typeface="Cambria Math"/>
                        </a:rPr>
                        <m:t>=</m:t>
                      </m:r>
                      <m:sSub>
                        <m:sSubPr>
                          <m:ctrlPr>
                            <a:rPr lang="en-US" altLang="zh-CN" i="1">
                              <a:latin typeface="Cambria Math" panose="02040503050406030204" pitchFamily="18" charset="0"/>
                            </a:rPr>
                          </m:ctrlPr>
                        </m:sSubPr>
                        <m:e>
                          <m:r>
                            <a:rPr lang="en-US" altLang="zh-CN" i="1">
                              <a:latin typeface="Cambria Math"/>
                            </a:rPr>
                            <m:t>𝐼</m:t>
                          </m:r>
                        </m:e>
                        <m:sub>
                          <m:sSup>
                            <m:sSupPr>
                              <m:ctrlPr>
                                <a:rPr lang="en-US" altLang="zh-CN" i="1">
                                  <a:latin typeface="Cambria Math" panose="02040503050406030204" pitchFamily="18" charset="0"/>
                                </a:rPr>
                              </m:ctrlPr>
                            </m:sSupPr>
                            <m:e>
                              <m:r>
                                <a:rPr lang="en-US" altLang="zh-CN" i="1">
                                  <a:latin typeface="Cambria Math"/>
                                </a:rPr>
                                <m:t>𝑧</m:t>
                              </m:r>
                            </m:e>
                            <m:sup>
                              <m:r>
                                <a:rPr lang="en-US" altLang="zh-CN" i="1">
                                  <a:latin typeface="Cambria Math"/>
                                </a:rPr>
                                <m:t>′</m:t>
                              </m:r>
                            </m:sup>
                          </m:sSup>
                          <m:r>
                            <a:rPr lang="en-US" altLang="zh-CN" i="1">
                              <a:latin typeface="Cambria Math"/>
                            </a:rPr>
                            <m:t> </m:t>
                          </m:r>
                        </m:sub>
                      </m:sSub>
                      <m:f>
                        <m:fPr>
                          <m:ctrlPr>
                            <a:rPr lang="en-US" altLang="zh-CN" i="1">
                              <a:latin typeface="Cambria Math" panose="02040503050406030204" pitchFamily="18" charset="0"/>
                            </a:rPr>
                          </m:ctrlPr>
                        </m:fPr>
                        <m:num>
                          <m:r>
                            <a:rPr lang="en-US" altLang="zh-CN" b="0" i="1" smtClean="0">
                              <a:latin typeface="Cambria Math"/>
                            </a:rPr>
                            <m:t>𝑑</m:t>
                          </m:r>
                          <m:sSub>
                            <m:sSubPr>
                              <m:ctrlPr>
                                <a:rPr lang="en-US" altLang="zh-CN" i="1">
                                  <a:latin typeface="Cambria Math" panose="02040503050406030204" pitchFamily="18" charset="0"/>
                                </a:rPr>
                              </m:ctrlPr>
                            </m:sSubPr>
                            <m:e>
                              <m:r>
                                <a:rPr lang="zh-CN" altLang="en-US" i="1">
                                  <a:latin typeface="Cambria Math"/>
                                </a:rPr>
                                <m:t>𝜔</m:t>
                              </m:r>
                            </m:e>
                            <m:sub>
                              <m:sSup>
                                <m:sSupPr>
                                  <m:ctrlPr>
                                    <a:rPr lang="en-US" altLang="zh-CN" i="1">
                                      <a:latin typeface="Cambria Math" panose="02040503050406030204" pitchFamily="18" charset="0"/>
                                    </a:rPr>
                                  </m:ctrlPr>
                                </m:sSupPr>
                                <m:e>
                                  <m:r>
                                    <a:rPr lang="en-US" altLang="zh-CN" i="1">
                                      <a:latin typeface="Cambria Math"/>
                                    </a:rPr>
                                    <m:t>𝑧</m:t>
                                  </m:r>
                                </m:e>
                                <m:sup>
                                  <m:r>
                                    <a:rPr lang="en-US" altLang="zh-CN" i="1">
                                      <a:latin typeface="Cambria Math"/>
                                    </a:rPr>
                                    <m:t>′</m:t>
                                  </m:r>
                                </m:sup>
                              </m:sSup>
                              <m:r>
                                <a:rPr lang="en-US" altLang="zh-CN" i="1">
                                  <a:latin typeface="Cambria Math"/>
                                </a:rPr>
                                <m:t> </m:t>
                              </m:r>
                            </m:sub>
                          </m:sSub>
                        </m:num>
                        <m:den>
                          <m:r>
                            <a:rPr lang="en-US" altLang="zh-CN" b="0" i="1" smtClean="0">
                              <a:latin typeface="Cambria Math"/>
                            </a:rPr>
                            <m:t>𝑑𝑡</m:t>
                          </m:r>
                        </m:den>
                      </m:f>
                    </m:oMath>
                  </m:oMathPara>
                </a14:m>
                <a:endParaRPr lang="zh-CN"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4220784" y="3176534"/>
                <a:ext cx="1834797" cy="618246"/>
              </a:xfrm>
              <a:prstGeom prst="rect">
                <a:avLst/>
              </a:prstGeom>
              <a:blipFill>
                <a:blip r:embed="rId4"/>
                <a:stretch>
                  <a:fillRect b="-4000"/>
                </a:stretch>
              </a:blipFill>
            </p:spPr>
            <p:txBody>
              <a:bodyPr/>
              <a:lstStyle/>
              <a:p>
                <a:r>
                  <a:rPr lang="en-US">
                    <a:noFill/>
                  </a:rPr>
                  <a:t> </a:t>
                </a:r>
              </a:p>
            </p:txBody>
          </p:sp>
        </mc:Fallback>
      </mc:AlternateContent>
      <p:sp>
        <p:nvSpPr>
          <p:cNvPr id="7" name="文字方塊 6"/>
          <p:cNvSpPr txBox="1"/>
          <p:nvPr/>
        </p:nvSpPr>
        <p:spPr>
          <a:xfrm>
            <a:off x="4222281" y="1346414"/>
            <a:ext cx="2022135" cy="369332"/>
          </a:xfrm>
          <a:prstGeom prst="rect">
            <a:avLst/>
          </a:prstGeom>
          <a:noFill/>
        </p:spPr>
        <p:txBody>
          <a:bodyPr wrap="square" rtlCol="0">
            <a:spAutoFit/>
          </a:bodyPr>
          <a:lstStyle/>
          <a:p>
            <a:r>
              <a:rPr lang="zh-TW" altLang="en-US" dirty="0"/>
              <a:t>以分量表示：</a:t>
            </a:r>
          </a:p>
        </p:txBody>
      </p:sp>
      <p:sp>
        <p:nvSpPr>
          <p:cNvPr id="8" name="文字方塊 7"/>
          <p:cNvSpPr txBox="1"/>
          <p:nvPr/>
        </p:nvSpPr>
        <p:spPr>
          <a:xfrm>
            <a:off x="6244417" y="3269506"/>
            <a:ext cx="2527423"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latin typeface="Times New Roman" panose="02020603050405020304" pitchFamily="18" charset="0"/>
                <a:cs typeface="Times New Roman" panose="02020603050405020304" pitchFamily="18" charset="0"/>
              </a:rPr>
              <a:t> </a:t>
            </a:r>
            <a:r>
              <a:rPr lang="zh-TW" altLang="en-US" dirty="0"/>
              <a:t>旋轉牛頓第二定律</a:t>
            </a:r>
          </a:p>
        </p:txBody>
      </p:sp>
      <mc:AlternateContent xmlns:mc="http://schemas.openxmlformats.org/markup-compatibility/2006" xmlns:a14="http://schemas.microsoft.com/office/drawing/2010/main">
        <mc:Choice Requires="a14">
          <p:sp>
            <p:nvSpPr>
              <p:cNvPr id="32" name="矩形 31"/>
              <p:cNvSpPr/>
              <p:nvPr/>
            </p:nvSpPr>
            <p:spPr>
              <a:xfrm>
                <a:off x="4222281" y="894348"/>
                <a:ext cx="1834797"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r>
                        <a:rPr lang="en-US" altLang="zh-TW" i="1">
                          <a:latin typeface="Cambria Math"/>
                          <a:ea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32" name="矩形 31"/>
              <p:cNvSpPr>
                <a:spLocks noRot="1" noChangeAspect="1" noMove="1" noResize="1" noEditPoints="1" noAdjustHandles="1" noChangeArrowheads="1" noChangeShapeType="1" noTextEdit="1"/>
              </p:cNvSpPr>
              <p:nvPr/>
            </p:nvSpPr>
            <p:spPr>
              <a:xfrm>
                <a:off x="4222281" y="894348"/>
                <a:ext cx="1834797" cy="402931"/>
              </a:xfrm>
              <a:prstGeom prst="rect">
                <a:avLst/>
              </a:prstGeom>
              <a:blipFill>
                <a:blip r:embed="rId5"/>
                <a:stretch>
                  <a:fillRect/>
                </a:stretch>
              </a:blipFill>
            </p:spPr>
            <p:txBody>
              <a:bodyPr/>
              <a:lstStyle/>
              <a:p>
                <a:r>
                  <a:rPr lang="en-US">
                    <a:noFill/>
                  </a:rPr>
                  <a:t> </a:t>
                </a:r>
              </a:p>
            </p:txBody>
          </p:sp>
        </mc:Fallback>
      </mc:AlternateContent>
      <p:sp>
        <p:nvSpPr>
          <p:cNvPr id="20" name="文字方塊 14">
            <a:extLst>
              <a:ext uri="{FF2B5EF4-FFF2-40B4-BE49-F238E27FC236}">
                <a16:creationId xmlns:a16="http://schemas.microsoft.com/office/drawing/2014/main" id="{7A3CB3A3-A10F-D24E-A850-4EA23772EAD6}"/>
              </a:ext>
            </a:extLst>
          </p:cNvPr>
          <p:cNvSpPr txBox="1">
            <a:spLocks noChangeArrowheads="1"/>
          </p:cNvSpPr>
          <p:nvPr/>
        </p:nvSpPr>
        <p:spPr bwMode="auto">
          <a:xfrm>
            <a:off x="1394326" y="4420910"/>
            <a:ext cx="48467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原則上對，只是這三個軸跟著剛體一起旋轉，</a:t>
            </a:r>
          </a:p>
        </p:txBody>
      </p:sp>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4CE87229-3741-9941-AC87-2303E5722A2C}"/>
                  </a:ext>
                </a:extLst>
              </p:cNvPr>
              <p:cNvSpPr/>
              <p:nvPr/>
            </p:nvSpPr>
            <p:spPr>
              <a:xfrm>
                <a:off x="1423956" y="4790679"/>
                <a:ext cx="6910988" cy="369332"/>
              </a:xfrm>
              <a:prstGeom prst="rect">
                <a:avLst/>
              </a:prstGeom>
            </p:spPr>
            <p:txBody>
              <a:bodyPr wrap="square">
                <a:spAutoFit/>
              </a:bodyPr>
              <a:lstStyle/>
              <a:p>
                <a:r>
                  <a:rPr lang="zh-TW" altLang="en-US" dirty="0"/>
                  <a:t>因此</a:t>
                </a:r>
                <a14:m>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𝑦</m:t>
                        </m:r>
                      </m:e>
                      <m:sup>
                        <m:r>
                          <a:rPr lang="en-US" altLang="zh-TW" b="0" i="1" smtClean="0">
                            <a:latin typeface="Cambria Math"/>
                          </a:rPr>
                          <m:t>′</m:t>
                        </m:r>
                      </m:sup>
                    </m:sSup>
                    <m:r>
                      <a:rPr lang="en-US" altLang="zh-TW" b="0" i="1" smtClean="0">
                        <a:latin typeface="Cambria Math"/>
                      </a:rPr>
                      <m:t>,</m:t>
                    </m:r>
                    <m:r>
                      <a:rPr lang="en-US" altLang="zh-TW" b="0" i="1" smtClean="0">
                        <a:latin typeface="Cambria Math"/>
                      </a:rPr>
                      <m:t>𝑧</m:t>
                    </m:r>
                    <m:r>
                      <a:rPr lang="en-US" altLang="zh-TW" b="0" i="1" smtClean="0">
                        <a:latin typeface="Cambria Math"/>
                      </a:rPr>
                      <m:t>′</m:t>
                    </m:r>
                  </m:oMath>
                </a14:m>
                <a:r>
                  <a:rPr lang="zh-TW" altLang="en-US" dirty="0"/>
                  <a:t>是一個加速座標系，虛力產生的力矩必須被考慮進去！</a:t>
                </a:r>
              </a:p>
            </p:txBody>
          </p:sp>
        </mc:Choice>
        <mc:Fallback xmlns="">
          <p:sp>
            <p:nvSpPr>
              <p:cNvPr id="21" name="矩形 20">
                <a:extLst>
                  <a:ext uri="{FF2B5EF4-FFF2-40B4-BE49-F238E27FC236}">
                    <a16:creationId xmlns:a16="http://schemas.microsoft.com/office/drawing/2014/main" id="{4CE87229-3741-9941-AC87-2303E5722A2C}"/>
                  </a:ext>
                </a:extLst>
              </p:cNvPr>
              <p:cNvSpPr>
                <a:spLocks noRot="1" noChangeAspect="1" noMove="1" noResize="1" noEditPoints="1" noAdjustHandles="1" noChangeArrowheads="1" noChangeShapeType="1" noTextEdit="1"/>
              </p:cNvSpPr>
              <p:nvPr/>
            </p:nvSpPr>
            <p:spPr>
              <a:xfrm>
                <a:off x="1423956" y="4790679"/>
                <a:ext cx="6910988" cy="369332"/>
              </a:xfrm>
              <a:prstGeom prst="rect">
                <a:avLst/>
              </a:prstGeom>
              <a:blipFill>
                <a:blip r:embed="rId6"/>
                <a:stretch>
                  <a:fillRect l="-734" t="-10000" r="-183" b="-23333"/>
                </a:stretch>
              </a:blipFill>
            </p:spPr>
            <p:txBody>
              <a:bodyPr/>
              <a:lstStyle/>
              <a:p>
                <a:r>
                  <a:rPr lang="en-US">
                    <a:noFill/>
                  </a:rPr>
                  <a:t> </a:t>
                </a:r>
              </a:p>
            </p:txBody>
          </p:sp>
        </mc:Fallback>
      </mc:AlternateContent>
      <p:sp>
        <p:nvSpPr>
          <p:cNvPr id="34" name="矩形 33">
            <a:extLst>
              <a:ext uri="{FF2B5EF4-FFF2-40B4-BE49-F238E27FC236}">
                <a16:creationId xmlns:a16="http://schemas.microsoft.com/office/drawing/2014/main" id="{C2AD1E4F-9C77-E143-B642-F20D5318F63C}"/>
              </a:ext>
            </a:extLst>
          </p:cNvPr>
          <p:cNvSpPr/>
          <p:nvPr/>
        </p:nvSpPr>
        <p:spPr>
          <a:xfrm>
            <a:off x="1387359" y="4016477"/>
            <a:ext cx="5265059" cy="369332"/>
          </a:xfrm>
          <a:prstGeom prst="rect">
            <a:avLst/>
          </a:prstGeom>
        </p:spPr>
        <p:txBody>
          <a:bodyPr wrap="square">
            <a:spAutoFit/>
          </a:bodyPr>
          <a:lstStyle/>
          <a:p>
            <a:r>
              <a:rPr lang="zh-TW" altLang="en-US" dirty="0"/>
              <a:t>剛體的旋轉可以用</a:t>
            </a:r>
            <a:r>
              <a:rPr lang="en-US" altLang="zh-TW" dirty="0">
                <a:latin typeface="Times New Roman" panose="02020603050405020304" pitchFamily="18" charset="0"/>
                <a:cs typeface="Times New Roman" panose="02020603050405020304" pitchFamily="18" charset="0"/>
              </a:rPr>
              <a:t>3</a:t>
            </a:r>
            <a:r>
              <a:rPr lang="zh-TW" altLang="en-US" dirty="0"/>
              <a:t>個牛頓第二運動定律來描述！</a:t>
            </a:r>
          </a:p>
        </p:txBody>
      </p:sp>
      <p:sp>
        <p:nvSpPr>
          <p:cNvPr id="2" name="矩形 4">
            <a:extLst>
              <a:ext uri="{FF2B5EF4-FFF2-40B4-BE49-F238E27FC236}">
                <a16:creationId xmlns:a16="http://schemas.microsoft.com/office/drawing/2014/main" id="{0EB5836C-A6C0-F789-B8BF-2580C57CB9AD}"/>
              </a:ext>
            </a:extLst>
          </p:cNvPr>
          <p:cNvSpPr/>
          <p:nvPr/>
        </p:nvSpPr>
        <p:spPr>
          <a:xfrm>
            <a:off x="1396966" y="888601"/>
            <a:ext cx="2410257" cy="2934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Picture 4" descr="fig12">
            <a:extLst>
              <a:ext uri="{FF2B5EF4-FFF2-40B4-BE49-F238E27FC236}">
                <a16:creationId xmlns:a16="http://schemas.microsoft.com/office/drawing/2014/main" id="{3C8E876E-3F35-2050-4ABC-BD291AF9B1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94" r="9783" b="28640"/>
          <a:stretch>
            <a:fillRect/>
          </a:stretch>
        </p:blipFill>
        <p:spPr bwMode="auto">
          <a:xfrm>
            <a:off x="1390672" y="1392966"/>
            <a:ext cx="2410257" cy="231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5">
            <a:extLst>
              <a:ext uri="{FF2B5EF4-FFF2-40B4-BE49-F238E27FC236}">
                <a16:creationId xmlns:a16="http://schemas.microsoft.com/office/drawing/2014/main" id="{67E32B97-FF00-D8DA-62AF-1A1F7E95C98A}"/>
              </a:ext>
            </a:extLst>
          </p:cNvPr>
          <p:cNvSpPr>
            <a:spLocks noChangeShapeType="1"/>
          </p:cNvSpPr>
          <p:nvPr/>
        </p:nvSpPr>
        <p:spPr bwMode="auto">
          <a:xfrm flipH="1" flipV="1">
            <a:off x="2593675" y="962941"/>
            <a:ext cx="16704" cy="1653001"/>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6" name="Text Box 6">
                <a:extLst>
                  <a:ext uri="{FF2B5EF4-FFF2-40B4-BE49-F238E27FC236}">
                    <a16:creationId xmlns:a16="http://schemas.microsoft.com/office/drawing/2014/main" id="{466C0358-04DC-232F-C4B9-93C75E45FD02}"/>
                  </a:ext>
                </a:extLst>
              </p:cNvPr>
              <p:cNvSpPr txBox="1">
                <a:spLocks noChangeArrowheads="1"/>
              </p:cNvSpPr>
              <p:nvPr/>
            </p:nvSpPr>
            <p:spPr bwMode="auto">
              <a:xfrm>
                <a:off x="2239734" y="1142990"/>
                <a:ext cx="41816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a:latin typeface="Cambria Math" panose="02040503050406030204" pitchFamily="18" charset="0"/>
                            </a:rPr>
                          </m:ctrlPr>
                        </m:accPr>
                        <m:e>
                          <m:r>
                            <a:rPr lang="zh-TW" altLang="en-US" sz="1400" i="1">
                              <a:latin typeface="Cambria Math"/>
                            </a:rPr>
                            <m:t>𝜔</m:t>
                          </m:r>
                        </m:e>
                      </m:acc>
                    </m:oMath>
                  </m:oMathPara>
                </a14:m>
                <a:endParaRPr lang="en-US" altLang="zh-TW" sz="1400" dirty="0"/>
              </a:p>
            </p:txBody>
          </p:sp>
        </mc:Choice>
        <mc:Fallback xmlns="">
          <p:sp>
            <p:nvSpPr>
              <p:cNvPr id="6" name="Text Box 6">
                <a:extLst>
                  <a:ext uri="{FF2B5EF4-FFF2-40B4-BE49-F238E27FC236}">
                    <a16:creationId xmlns:a16="http://schemas.microsoft.com/office/drawing/2014/main" id="{466C0358-04DC-232F-C4B9-93C75E45FD02}"/>
                  </a:ext>
                </a:extLst>
              </p:cNvPr>
              <p:cNvSpPr txBox="1">
                <a:spLocks noRot="1" noChangeAspect="1" noMove="1" noResize="1" noEditPoints="1" noAdjustHandles="1" noChangeArrowheads="1" noChangeShapeType="1" noTextEdit="1"/>
              </p:cNvSpPr>
              <p:nvPr/>
            </p:nvSpPr>
            <p:spPr bwMode="auto">
              <a:xfrm>
                <a:off x="2239734" y="1142990"/>
                <a:ext cx="418169" cy="307777"/>
              </a:xfrm>
              <a:prstGeom prst="rect">
                <a:avLst/>
              </a:prstGeom>
              <a:blipFill>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6">
                <a:extLst>
                  <a:ext uri="{FF2B5EF4-FFF2-40B4-BE49-F238E27FC236}">
                    <a16:creationId xmlns:a16="http://schemas.microsoft.com/office/drawing/2014/main" id="{ED57B626-464E-7624-5E62-97A877A18F22}"/>
                  </a:ext>
                </a:extLst>
              </p:cNvPr>
              <p:cNvSpPr txBox="1">
                <a:spLocks noChangeArrowheads="1"/>
              </p:cNvSpPr>
              <p:nvPr/>
            </p:nvSpPr>
            <p:spPr bwMode="auto">
              <a:xfrm>
                <a:off x="2538262" y="917369"/>
                <a:ext cx="418169" cy="3339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sz="1400" i="1" dirty="0" smtClean="0">
                              <a:latin typeface="Cambria Math" panose="02040503050406030204" pitchFamily="18" charset="0"/>
                            </a:rPr>
                          </m:ctrlPr>
                        </m:accPr>
                        <m:e>
                          <m:r>
                            <a:rPr lang="en-US" altLang="zh-TW" sz="1400" i="1" dirty="0">
                              <a:latin typeface="Cambria Math"/>
                            </a:rPr>
                            <m:t>𝐿</m:t>
                          </m:r>
                        </m:e>
                      </m:acc>
                    </m:oMath>
                  </m:oMathPara>
                </a14:m>
                <a:endParaRPr lang="en-US" altLang="zh-TW" sz="1400" dirty="0"/>
              </a:p>
            </p:txBody>
          </p:sp>
        </mc:Choice>
        <mc:Fallback xmlns="">
          <p:sp>
            <p:nvSpPr>
              <p:cNvPr id="9" name="Text Box 6">
                <a:extLst>
                  <a:ext uri="{FF2B5EF4-FFF2-40B4-BE49-F238E27FC236}">
                    <a16:creationId xmlns:a16="http://schemas.microsoft.com/office/drawing/2014/main" id="{ED57B626-464E-7624-5E62-97A877A18F22}"/>
                  </a:ext>
                </a:extLst>
              </p:cNvPr>
              <p:cNvSpPr txBox="1">
                <a:spLocks noRot="1" noChangeAspect="1" noMove="1" noResize="1" noEditPoints="1" noAdjustHandles="1" noChangeArrowheads="1" noChangeShapeType="1" noTextEdit="1"/>
              </p:cNvSpPr>
              <p:nvPr/>
            </p:nvSpPr>
            <p:spPr bwMode="auto">
              <a:xfrm>
                <a:off x="2538262" y="917369"/>
                <a:ext cx="418169" cy="333938"/>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Line 5">
            <a:extLst>
              <a:ext uri="{FF2B5EF4-FFF2-40B4-BE49-F238E27FC236}">
                <a16:creationId xmlns:a16="http://schemas.microsoft.com/office/drawing/2014/main" id="{34F48F84-8F23-5415-98B1-57C37B674311}"/>
              </a:ext>
            </a:extLst>
          </p:cNvPr>
          <p:cNvSpPr>
            <a:spLocks noChangeShapeType="1"/>
          </p:cNvSpPr>
          <p:nvPr/>
        </p:nvSpPr>
        <p:spPr bwMode="auto">
          <a:xfrm flipH="1" flipV="1">
            <a:off x="2479329" y="1700743"/>
            <a:ext cx="8244" cy="936045"/>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1" name="Line 5">
            <a:extLst>
              <a:ext uri="{FF2B5EF4-FFF2-40B4-BE49-F238E27FC236}">
                <a16:creationId xmlns:a16="http://schemas.microsoft.com/office/drawing/2014/main" id="{49C905A9-3B43-B807-8BA4-E8642E3912E2}"/>
              </a:ext>
            </a:extLst>
          </p:cNvPr>
          <p:cNvSpPr>
            <a:spLocks noChangeShapeType="1"/>
          </p:cNvSpPr>
          <p:nvPr/>
        </p:nvSpPr>
        <p:spPr bwMode="auto">
          <a:xfrm flipH="1">
            <a:off x="1744299" y="2617187"/>
            <a:ext cx="811191" cy="883802"/>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Line 5">
            <a:extLst>
              <a:ext uri="{FF2B5EF4-FFF2-40B4-BE49-F238E27FC236}">
                <a16:creationId xmlns:a16="http://schemas.microsoft.com/office/drawing/2014/main" id="{F93BA76A-D024-C48F-D367-94B53C05303B}"/>
              </a:ext>
            </a:extLst>
          </p:cNvPr>
          <p:cNvSpPr>
            <a:spLocks noChangeShapeType="1"/>
          </p:cNvSpPr>
          <p:nvPr/>
        </p:nvSpPr>
        <p:spPr bwMode="auto">
          <a:xfrm>
            <a:off x="2538262" y="2636788"/>
            <a:ext cx="718461" cy="480740"/>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13" name="Text Box 6">
                <a:extLst>
                  <a:ext uri="{FF2B5EF4-FFF2-40B4-BE49-F238E27FC236}">
                    <a16:creationId xmlns:a16="http://schemas.microsoft.com/office/drawing/2014/main" id="{1A936CA8-0D39-C423-28F5-915FE6A02BB1}"/>
                  </a:ext>
                </a:extLst>
              </p:cNvPr>
              <p:cNvSpPr txBox="1">
                <a:spLocks noChangeArrowheads="1"/>
              </p:cNvSpPr>
              <p:nvPr/>
            </p:nvSpPr>
            <p:spPr bwMode="auto">
              <a:xfrm>
                <a:off x="1666226" y="3453873"/>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𝑦</m:t>
                      </m:r>
                      <m:r>
                        <a:rPr lang="en-US" altLang="zh-TW" sz="1400" b="0" i="1" smtClean="0">
                          <a:latin typeface="Cambria Math"/>
                        </a:rPr>
                        <m:t>′</m:t>
                      </m:r>
                    </m:oMath>
                  </m:oMathPara>
                </a14:m>
                <a:endParaRPr lang="en-US" altLang="zh-TW" sz="1400" dirty="0"/>
              </a:p>
            </p:txBody>
          </p:sp>
        </mc:Choice>
        <mc:Fallback xmlns="">
          <p:sp>
            <p:nvSpPr>
              <p:cNvPr id="13" name="Text Box 6">
                <a:extLst>
                  <a:ext uri="{FF2B5EF4-FFF2-40B4-BE49-F238E27FC236}">
                    <a16:creationId xmlns:a16="http://schemas.microsoft.com/office/drawing/2014/main" id="{1A936CA8-0D39-C423-28F5-915FE6A02BB1}"/>
                  </a:ext>
                </a:extLst>
              </p:cNvPr>
              <p:cNvSpPr txBox="1">
                <a:spLocks noRot="1" noChangeAspect="1" noMove="1" noResize="1" noEditPoints="1" noAdjustHandles="1" noChangeArrowheads="1" noChangeShapeType="1" noTextEdit="1"/>
              </p:cNvSpPr>
              <p:nvPr/>
            </p:nvSpPr>
            <p:spPr bwMode="auto">
              <a:xfrm>
                <a:off x="1666226" y="3453873"/>
                <a:ext cx="340339" cy="307777"/>
              </a:xfrm>
              <a:prstGeom prst="rect">
                <a:avLst/>
              </a:prstGeom>
              <a:blipFill>
                <a:blip r:embed="rId10"/>
                <a:stretch>
                  <a:fillRect b="-12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6">
                <a:extLst>
                  <a:ext uri="{FF2B5EF4-FFF2-40B4-BE49-F238E27FC236}">
                    <a16:creationId xmlns:a16="http://schemas.microsoft.com/office/drawing/2014/main" id="{6F0BDC3D-481B-A741-4546-6A975158732F}"/>
                  </a:ext>
                </a:extLst>
              </p:cNvPr>
              <p:cNvSpPr txBox="1">
                <a:spLocks noChangeArrowheads="1"/>
              </p:cNvSpPr>
              <p:nvPr/>
            </p:nvSpPr>
            <p:spPr bwMode="auto">
              <a:xfrm>
                <a:off x="2859445" y="2977296"/>
                <a:ext cx="205788"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a:rPr>
                        <m:t>𝑧</m:t>
                      </m:r>
                      <m:r>
                        <a:rPr lang="en-US" altLang="zh-TW" sz="1400" b="0" i="1" smtClean="0">
                          <a:latin typeface="Cambria Math"/>
                        </a:rPr>
                        <m:t>′</m:t>
                      </m:r>
                    </m:oMath>
                  </m:oMathPara>
                </a14:m>
                <a:endParaRPr lang="en-US" altLang="zh-TW" sz="1400" dirty="0"/>
              </a:p>
            </p:txBody>
          </p:sp>
        </mc:Choice>
        <mc:Fallback xmlns="">
          <p:sp>
            <p:nvSpPr>
              <p:cNvPr id="14" name="Text Box 6">
                <a:extLst>
                  <a:ext uri="{FF2B5EF4-FFF2-40B4-BE49-F238E27FC236}">
                    <a16:creationId xmlns:a16="http://schemas.microsoft.com/office/drawing/2014/main" id="{6F0BDC3D-481B-A741-4546-6A975158732F}"/>
                  </a:ext>
                </a:extLst>
              </p:cNvPr>
              <p:cNvSpPr txBox="1">
                <a:spLocks noRot="1" noChangeAspect="1" noMove="1" noResize="1" noEditPoints="1" noAdjustHandles="1" noChangeArrowheads="1" noChangeShapeType="1" noTextEdit="1"/>
              </p:cNvSpPr>
              <p:nvPr/>
            </p:nvSpPr>
            <p:spPr bwMode="auto">
              <a:xfrm>
                <a:off x="2859445" y="2977296"/>
                <a:ext cx="205788" cy="307777"/>
              </a:xfrm>
              <a:prstGeom prst="rect">
                <a:avLst/>
              </a:prstGeom>
              <a:blipFill>
                <a:blip r:embed="rId11"/>
                <a:stretch>
                  <a:fillRect r="-4117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6">
                <a:extLst>
                  <a:ext uri="{FF2B5EF4-FFF2-40B4-BE49-F238E27FC236}">
                    <a16:creationId xmlns:a16="http://schemas.microsoft.com/office/drawing/2014/main" id="{C1BEE661-169C-63FA-A4B8-75F25D255CB7}"/>
                  </a:ext>
                </a:extLst>
              </p:cNvPr>
              <p:cNvSpPr txBox="1">
                <a:spLocks noChangeArrowheads="1"/>
              </p:cNvSpPr>
              <p:nvPr/>
            </p:nvSpPr>
            <p:spPr bwMode="auto">
              <a:xfrm>
                <a:off x="2119527" y="1889889"/>
                <a:ext cx="340339" cy="3077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sz="1400" b="0" i="1" smtClean="0">
                          <a:latin typeface="Cambria Math" panose="02040503050406030204" pitchFamily="18" charset="0"/>
                        </a:rPr>
                        <m:t>𝑥</m:t>
                      </m:r>
                      <m:r>
                        <a:rPr lang="en-US" altLang="zh-TW" sz="1400" b="0" i="1" smtClean="0">
                          <a:latin typeface="Cambria Math"/>
                        </a:rPr>
                        <m:t>′</m:t>
                      </m:r>
                    </m:oMath>
                  </m:oMathPara>
                </a14:m>
                <a:endParaRPr lang="en-US" altLang="zh-TW" sz="1400" dirty="0"/>
              </a:p>
            </p:txBody>
          </p:sp>
        </mc:Choice>
        <mc:Fallback xmlns="">
          <p:sp>
            <p:nvSpPr>
              <p:cNvPr id="15" name="Text Box 6">
                <a:extLst>
                  <a:ext uri="{FF2B5EF4-FFF2-40B4-BE49-F238E27FC236}">
                    <a16:creationId xmlns:a16="http://schemas.microsoft.com/office/drawing/2014/main" id="{C1BEE661-169C-63FA-A4B8-75F25D255CB7}"/>
                  </a:ext>
                </a:extLst>
              </p:cNvPr>
              <p:cNvSpPr txBox="1">
                <a:spLocks noRot="1" noChangeAspect="1" noMove="1" noResize="1" noEditPoints="1" noAdjustHandles="1" noChangeArrowheads="1" noChangeShapeType="1" noTextEdit="1"/>
              </p:cNvSpPr>
              <p:nvPr/>
            </p:nvSpPr>
            <p:spPr bwMode="auto">
              <a:xfrm>
                <a:off x="2119527" y="1889889"/>
                <a:ext cx="340339" cy="307777"/>
              </a:xfrm>
              <a:prstGeom prst="rect">
                <a:avLst/>
              </a:prstGeom>
              <a:blipFill>
                <a:blip r:embed="rId1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78672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268024"/>
            <a:ext cx="4104456" cy="5033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417" name="Text Box 5"/>
          <p:cNvSpPr txBox="1">
            <a:spLocks noChangeArrowheads="1"/>
          </p:cNvSpPr>
          <p:nvPr/>
        </p:nvSpPr>
        <p:spPr bwMode="auto">
          <a:xfrm>
            <a:off x="4456784" y="720704"/>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任一剛體都可以找到三個彼此正交的軸，</a:t>
            </a:r>
          </a:p>
        </p:txBody>
      </p:sp>
      <p:sp>
        <p:nvSpPr>
          <p:cNvPr id="17421" name="Text Box 9"/>
          <p:cNvSpPr txBox="1">
            <a:spLocks noChangeArrowheads="1"/>
          </p:cNvSpPr>
          <p:nvPr/>
        </p:nvSpPr>
        <p:spPr bwMode="auto">
          <a:xfrm>
            <a:off x="4447259" y="307732"/>
            <a:ext cx="36718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即使沒有對稱軸，也還好：</a:t>
            </a:r>
          </a:p>
        </p:txBody>
      </p:sp>
      <p:sp>
        <p:nvSpPr>
          <p:cNvPr id="17427" name="文字方塊 18"/>
          <p:cNvSpPr txBox="1">
            <a:spLocks noChangeArrowheads="1"/>
          </p:cNvSpPr>
          <p:nvPr/>
        </p:nvSpPr>
        <p:spPr bwMode="auto">
          <a:xfrm>
            <a:off x="6211951" y="2548777"/>
            <a:ext cx="267821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三個轉動慣量通常不同，</a:t>
            </a:r>
          </a:p>
        </p:txBody>
      </p:sp>
      <mc:AlternateContent xmlns:mc="http://schemas.openxmlformats.org/markup-compatibility/2006" xmlns:a14="http://schemas.microsoft.com/office/drawing/2010/main">
        <mc:Choice Requires="a14">
          <p:sp>
            <p:nvSpPr>
              <p:cNvPr id="2" name="矩形 1"/>
              <p:cNvSpPr/>
              <p:nvPr/>
            </p:nvSpPr>
            <p:spPr>
              <a:xfrm>
                <a:off x="4456784" y="1143732"/>
                <a:ext cx="3714222" cy="369332"/>
              </a:xfrm>
              <a:prstGeom prst="rect">
                <a:avLst/>
              </a:prstGeom>
            </p:spPr>
            <p:txBody>
              <a:bodyPr wrap="none">
                <a:spAutoFit/>
              </a:bodyPr>
              <a:lstStyle/>
              <a:p>
                <a:pPr eaLnBrk="1" hangingPunct="1">
                  <a:spcBef>
                    <a:spcPct val="50000"/>
                  </a:spcBef>
                </a:pPr>
                <a:r>
                  <a:rPr lang="zh-TW" altLang="en-US" dirty="0"/>
                  <a:t>剛體沿此三軸之一</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a:rPr>
                          <m:t>𝑥</m:t>
                        </m:r>
                      </m:e>
                      <m:sup>
                        <m:r>
                          <a:rPr lang="en-US" altLang="zh-TW" i="1">
                            <a:latin typeface="Cambria Math"/>
                          </a:rPr>
                          <m:t>′</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𝑦</m:t>
                        </m:r>
                      </m:e>
                      <m:sup>
                        <m:r>
                          <a:rPr lang="en-US" altLang="zh-TW" i="1">
                            <a:latin typeface="Cambria Math"/>
                          </a:rPr>
                          <m:t>′</m:t>
                        </m:r>
                      </m:sup>
                    </m:sSup>
                    <m:r>
                      <a:rPr lang="en-US" altLang="zh-TW" i="1">
                        <a:latin typeface="Cambria Math"/>
                      </a:rPr>
                      <m:t>,</m:t>
                    </m:r>
                    <m:r>
                      <a:rPr lang="en-US" altLang="zh-TW" i="1">
                        <a:latin typeface="Cambria Math"/>
                      </a:rPr>
                      <m:t>𝑧</m:t>
                    </m:r>
                    <m:r>
                      <a:rPr lang="en-US" altLang="zh-TW" i="1">
                        <a:latin typeface="Cambria Math"/>
                      </a:rPr>
                      <m:t>′</m:t>
                    </m:r>
                  </m:oMath>
                </a14:m>
                <a:r>
                  <a:rPr lang="zh-TW" altLang="en-US" dirty="0"/>
                  <a:t>旋轉時，</a:t>
                </a:r>
              </a:p>
            </p:txBody>
          </p:sp>
        </mc:Choice>
        <mc:Fallback xmlns="">
          <p:sp>
            <p:nvSpPr>
              <p:cNvPr id="2" name="矩形 1"/>
              <p:cNvSpPr>
                <a:spLocks noRot="1" noChangeAspect="1" noMove="1" noResize="1" noEditPoints="1" noAdjustHandles="1" noChangeArrowheads="1" noChangeShapeType="1" noTextEdit="1"/>
              </p:cNvSpPr>
              <p:nvPr/>
            </p:nvSpPr>
            <p:spPr>
              <a:xfrm>
                <a:off x="4456784" y="1143732"/>
                <a:ext cx="3714222" cy="369332"/>
              </a:xfrm>
              <a:prstGeom prst="rect">
                <a:avLst/>
              </a:prstGeom>
              <a:blipFill rotWithShape="1">
                <a:blip r:embed="rId2"/>
                <a:stretch>
                  <a:fillRect l="-1314" t="-6667" r="-985" b="-28333"/>
                </a:stretch>
              </a:blipFill>
            </p:spPr>
            <p:txBody>
              <a:bodyPr/>
              <a:lstStyle/>
              <a:p>
                <a:r>
                  <a:rPr lang="zh-TW" altLang="en-US">
                    <a:noFill/>
                  </a:rPr>
                  <a:t> </a:t>
                </a:r>
              </a:p>
            </p:txBody>
          </p:sp>
        </mc:Fallback>
      </mc:AlternateContent>
      <p:sp>
        <p:nvSpPr>
          <p:cNvPr id="3" name="矩形 2"/>
          <p:cNvSpPr/>
          <p:nvPr/>
        </p:nvSpPr>
        <p:spPr>
          <a:xfrm>
            <a:off x="4471072" y="1575707"/>
            <a:ext cx="3918744" cy="369332"/>
          </a:xfrm>
          <a:prstGeom prst="rect">
            <a:avLst/>
          </a:prstGeom>
        </p:spPr>
        <p:txBody>
          <a:bodyPr wrap="square">
            <a:spAutoFit/>
          </a:bodyPr>
          <a:lstStyle/>
          <a:p>
            <a:r>
              <a:rPr lang="zh-TW" altLang="en-US" dirty="0">
                <a:solidFill>
                  <a:srgbClr val="000000"/>
                </a:solidFill>
              </a:rPr>
              <a:t>角速度與角動量平行而成正比！</a:t>
            </a:r>
            <a:endParaRPr lang="zh-TW" altLang="en-US" dirty="0"/>
          </a:p>
        </p:txBody>
      </p:sp>
      <mc:AlternateContent xmlns:mc="http://schemas.openxmlformats.org/markup-compatibility/2006" xmlns:a14="http://schemas.microsoft.com/office/drawing/2010/main">
        <mc:Choice Requires="a14">
          <p:sp>
            <p:nvSpPr>
              <p:cNvPr id="4" name="文字方塊 3"/>
              <p:cNvSpPr txBox="1"/>
              <p:nvPr/>
            </p:nvSpPr>
            <p:spPr>
              <a:xfrm>
                <a:off x="6640001" y="2060907"/>
                <a:ext cx="1560427"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𝐿</m:t>
                          </m:r>
                        </m:e>
                        <m:sub>
                          <m:r>
                            <a:rPr lang="en-US" altLang="zh-TW" b="0" i="1" smtClean="0">
                              <a:latin typeface="Cambria Math"/>
                            </a:rPr>
                            <m:t>𝑥</m:t>
                          </m:r>
                          <m:r>
                            <a:rPr lang="en-US" altLang="zh-TW" b="0" i="1" smtClean="0">
                              <a:latin typeface="Cambria Math"/>
                            </a:rPr>
                            <m:t>′</m:t>
                          </m:r>
                        </m:sub>
                      </m:sSub>
                      <m:acc>
                        <m:accPr>
                          <m:chr m:val="̂"/>
                          <m:ctrlPr>
                            <a:rPr lang="en-US" altLang="zh-TW" i="1" smtClean="0">
                              <a:latin typeface="Cambria Math" panose="02040503050406030204" pitchFamily="18" charset="0"/>
                            </a:rPr>
                          </m:ctrlPr>
                        </m:accPr>
                        <m:e>
                          <m:r>
                            <a:rPr lang="en-US" altLang="zh-TW" b="0" i="1" smtClean="0">
                              <a:latin typeface="Cambria Math"/>
                            </a:rPr>
                            <m:t>𝑖</m:t>
                          </m:r>
                        </m:e>
                      </m:acc>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𝐼</m:t>
                          </m:r>
                        </m:e>
                        <m:sub>
                          <m:r>
                            <a:rPr lang="en-US" altLang="zh-TW" b="0" i="1" smtClean="0">
                              <a:latin typeface="Cambria Math"/>
                            </a:rPr>
                            <m:t>𝑥</m:t>
                          </m:r>
                          <m:r>
                            <a:rPr lang="en-US" altLang="zh-TW" b="0" i="1" smtClean="0">
                              <a:latin typeface="Cambria Math"/>
                            </a:rPr>
                            <m:t>′</m:t>
                          </m:r>
                        </m:sub>
                      </m:sSub>
                      <m:sSub>
                        <m:sSubPr>
                          <m:ctrlPr>
                            <a:rPr lang="en-US" altLang="zh-TW" b="0" i="1" smtClean="0">
                              <a:latin typeface="Cambria Math" panose="02040503050406030204" pitchFamily="18" charset="0"/>
                            </a:rPr>
                          </m:ctrlPr>
                        </m:sSubPr>
                        <m:e>
                          <m:r>
                            <a:rPr lang="zh-TW" altLang="en-US" b="0" i="1" smtClean="0">
                              <a:latin typeface="Cambria Math"/>
                            </a:rPr>
                            <m:t>𝜔</m:t>
                          </m:r>
                        </m:e>
                        <m:sub>
                          <m:r>
                            <a:rPr lang="en-US" altLang="zh-TW" b="0" i="1" smtClean="0">
                              <a:latin typeface="Cambria Math"/>
                            </a:rPr>
                            <m:t>𝑥</m:t>
                          </m:r>
                          <m:r>
                            <a:rPr lang="en-US" altLang="zh-TW" b="0" i="1" smtClean="0">
                              <a:latin typeface="Cambria Math"/>
                            </a:rPr>
                            <m:t>′</m:t>
                          </m:r>
                        </m:sub>
                      </m:sSub>
                      <m:acc>
                        <m:accPr>
                          <m:chr m:val="̂"/>
                          <m:ctrlPr>
                            <a:rPr lang="en-US" altLang="zh-TW" b="0" i="1" smtClean="0">
                              <a:latin typeface="Cambria Math" panose="02040503050406030204" pitchFamily="18" charset="0"/>
                            </a:rPr>
                          </m:ctrlPr>
                        </m:accPr>
                        <m:e>
                          <m:r>
                            <a:rPr lang="en-US" altLang="zh-TW" b="0" i="1" smtClean="0">
                              <a:latin typeface="Cambria Math"/>
                            </a:rPr>
                            <m:t>𝑖</m:t>
                          </m:r>
                        </m:e>
                      </m:acc>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640001" y="2060907"/>
                <a:ext cx="1560427" cy="369332"/>
              </a:xfrm>
              <a:prstGeom prst="rect">
                <a:avLst/>
              </a:prstGeom>
              <a:blipFill rotWithShape="1">
                <a:blip r:embed="rId3"/>
                <a:stretch>
                  <a:fillRect t="-4918" r="-1484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4566088" y="2044123"/>
                <a:ext cx="1834797" cy="40293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rPr>
                          </m:ctrlPr>
                        </m:accPr>
                        <m:e>
                          <m:r>
                            <a:rPr lang="en-US" altLang="zh-TW" b="0" i="1" smtClean="0">
                              <a:latin typeface="Cambria Math"/>
                            </a:rPr>
                            <m:t>𝐿</m:t>
                          </m:r>
                        </m:e>
                      </m:acc>
                      <m:r>
                        <a:rPr lang="en-US" altLang="zh-TW" b="0" i="1" smtClean="0">
                          <a:latin typeface="Cambria Math"/>
                        </a:rPr>
                        <m:t>=</m:t>
                      </m:r>
                      <m:acc>
                        <m:accPr>
                          <m:chr m:val="̂"/>
                          <m:ctrlPr>
                            <a:rPr lang="en-US" altLang="zh-TW" i="1" smtClean="0">
                              <a:latin typeface="Cambria Math" panose="02040503050406030204" pitchFamily="18" charset="0"/>
                            </a:rPr>
                          </m:ctrlPr>
                        </m:accPr>
                        <m:e>
                          <m:r>
                            <a:rPr lang="en-US" altLang="zh-TW" b="0" i="1" smtClean="0">
                              <a:latin typeface="Cambria Math"/>
                            </a:rPr>
                            <m:t>𝐼</m:t>
                          </m:r>
                        </m:e>
                      </m:acc>
                      <m:r>
                        <a:rPr lang="en-US" altLang="zh-TW" i="1">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a:latin typeface="Cambria Math"/>
                              <a:ea typeface="Cambria Math"/>
                            </a:rPr>
                            <m:t>𝜔</m:t>
                          </m:r>
                        </m:e>
                      </m:acc>
                      <m:r>
                        <a:rPr lang="en-US" altLang="zh-TW" i="1">
                          <a:latin typeface="Cambria Math"/>
                          <a:ea typeface="Cambria Math"/>
                        </a:rPr>
                        <m:t>=</m:t>
                      </m:r>
                      <m:r>
                        <a:rPr lang="en-US" altLang="zh-TW" b="0" i="1" smtClean="0">
                          <a:latin typeface="Cambria Math"/>
                          <a:ea typeface="Cambria Math"/>
                        </a:rPr>
                        <m:t>𝐼</m:t>
                      </m:r>
                      <m:r>
                        <a:rPr lang="en-US" altLang="zh-TW" b="0" i="1" smtClean="0">
                          <a:latin typeface="Cambria Math"/>
                          <a:ea typeface="Cambria Math"/>
                        </a:rPr>
                        <m:t>∙</m:t>
                      </m:r>
                      <m:acc>
                        <m:accPr>
                          <m:chr m:val="⃗"/>
                          <m:ctrlPr>
                            <a:rPr lang="en-US" altLang="zh-TW" i="1" smtClean="0">
                              <a:latin typeface="Cambria Math" panose="02040503050406030204" pitchFamily="18" charset="0"/>
                              <a:ea typeface="Cambria Math"/>
                            </a:rPr>
                          </m:ctrlPr>
                        </m:accPr>
                        <m:e>
                          <m:r>
                            <a:rPr lang="zh-TW" altLang="en-US" i="1" smtClean="0">
                              <a:latin typeface="Cambria Math"/>
                              <a:ea typeface="Cambria Math"/>
                            </a:rPr>
                            <m:t>𝜔</m:t>
                          </m:r>
                        </m:e>
                      </m:acc>
                    </m:oMath>
                  </m:oMathPara>
                </a14:m>
                <a:endParaRPr lang="zh-TW" altLang="en-US" i="1" dirty="0"/>
              </a:p>
            </p:txBody>
          </p:sp>
        </mc:Choice>
        <mc:Fallback xmlns="">
          <p:sp>
            <p:nvSpPr>
              <p:cNvPr id="21" name="矩形 20"/>
              <p:cNvSpPr>
                <a:spLocks noRot="1" noChangeAspect="1" noMove="1" noResize="1" noEditPoints="1" noAdjustHandles="1" noChangeArrowheads="1" noChangeShapeType="1" noTextEdit="1"/>
              </p:cNvSpPr>
              <p:nvPr/>
            </p:nvSpPr>
            <p:spPr>
              <a:xfrm>
                <a:off x="4566088" y="2044123"/>
                <a:ext cx="1834797" cy="402931"/>
              </a:xfrm>
              <a:prstGeom prst="rect">
                <a:avLst/>
              </a:prstGeom>
              <a:blipFill rotWithShape="1">
                <a:blip r:embed="rId4"/>
                <a:stretch>
                  <a:fillRect/>
                </a:stretch>
              </a:blipFill>
            </p:spPr>
            <p:txBody>
              <a:bodyPr/>
              <a:lstStyle/>
              <a:p>
                <a:r>
                  <a:rPr lang="zh-TW" altLang="en-US">
                    <a:noFill/>
                  </a:rPr>
                  <a:t> </a:t>
                </a:r>
              </a:p>
            </p:txBody>
          </p:sp>
        </mc:Fallback>
      </mc:AlternateContent>
      <p:pic>
        <p:nvPicPr>
          <p:cNvPr id="22" name="Picture 4" descr="fig12"/>
          <p:cNvPicPr>
            <a:picLocks noChangeAspect="1" noChangeArrowheads="1"/>
          </p:cNvPicPr>
          <p:nvPr/>
        </p:nvPicPr>
        <p:blipFill rotWithShape="1">
          <a:blip r:embed="rId5">
            <a:extLst>
              <a:ext uri="{28A0092B-C50C-407E-A947-70E740481C1C}">
                <a14:useLocalDpi xmlns:a14="http://schemas.microsoft.com/office/drawing/2010/main" val="0"/>
              </a:ext>
            </a:extLst>
          </a:blip>
          <a:srcRect t="2094" b="28640"/>
          <a:stretch/>
        </p:blipFill>
        <p:spPr bwMode="auto">
          <a:xfrm>
            <a:off x="827584" y="1700808"/>
            <a:ext cx="3143250" cy="272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5"/>
          <p:cNvSpPr>
            <a:spLocks noChangeShapeType="1"/>
          </p:cNvSpPr>
          <p:nvPr/>
        </p:nvSpPr>
        <p:spPr bwMode="auto">
          <a:xfrm flipH="1" flipV="1">
            <a:off x="2248572" y="1186473"/>
            <a:ext cx="23019" cy="194483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4" name="Text Box 6"/>
              <p:cNvSpPr txBox="1">
                <a:spLocks noChangeArrowheads="1"/>
              </p:cNvSpPr>
              <p:nvPr/>
            </p:nvSpPr>
            <p:spPr bwMode="auto">
              <a:xfrm>
                <a:off x="1619223" y="1624793"/>
                <a:ext cx="576263"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zh-TW" altLang="en-US" i="1">
                              <a:latin typeface="Cambria Math"/>
                            </a:rPr>
                            <m:t>𝜔</m:t>
                          </m:r>
                        </m:e>
                      </m:acc>
                    </m:oMath>
                  </m:oMathPara>
                </a14:m>
                <a:endParaRPr lang="en-US" altLang="zh-TW" dirty="0"/>
              </a:p>
            </p:txBody>
          </p:sp>
        </mc:Choice>
        <mc:Fallback xmlns="">
          <p:sp>
            <p:nvSpPr>
              <p:cNvPr id="24" name="Text Box 6"/>
              <p:cNvSpPr txBox="1">
                <a:spLocks noRot="1" noChangeAspect="1" noMove="1" noResize="1" noEditPoints="1" noAdjustHandles="1" noChangeArrowheads="1" noChangeShapeType="1" noTextEdit="1"/>
              </p:cNvSpPr>
              <p:nvPr/>
            </p:nvSpPr>
            <p:spPr bwMode="auto">
              <a:xfrm>
                <a:off x="1619223" y="1624793"/>
                <a:ext cx="576263" cy="366713"/>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Text Box 6"/>
              <p:cNvSpPr txBox="1">
                <a:spLocks noChangeArrowheads="1"/>
              </p:cNvSpPr>
              <p:nvPr/>
            </p:nvSpPr>
            <p:spPr bwMode="auto">
              <a:xfrm>
                <a:off x="2111077" y="985009"/>
                <a:ext cx="576263"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i="1" dirty="0">
                              <a:latin typeface="Cambria Math"/>
                            </a:rPr>
                            <m:t>𝐿</m:t>
                          </m:r>
                        </m:e>
                      </m:acc>
                    </m:oMath>
                  </m:oMathPara>
                </a14:m>
                <a:endParaRPr lang="en-US" altLang="zh-TW" dirty="0"/>
              </a:p>
            </p:txBody>
          </p:sp>
        </mc:Choice>
        <mc:Fallback xmlns="">
          <p:sp>
            <p:nvSpPr>
              <p:cNvPr id="25" name="Text Box 6"/>
              <p:cNvSpPr txBox="1">
                <a:spLocks noRot="1" noChangeAspect="1" noMove="1" noResize="1" noEditPoints="1" noAdjustHandles="1" noChangeArrowheads="1" noChangeShapeType="1" noTextEdit="1"/>
              </p:cNvSpPr>
              <p:nvPr/>
            </p:nvSpPr>
            <p:spPr bwMode="auto">
              <a:xfrm>
                <a:off x="2111077" y="985009"/>
                <a:ext cx="576263" cy="402931"/>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6" name="Line 5"/>
          <p:cNvSpPr>
            <a:spLocks noChangeShapeType="1"/>
          </p:cNvSpPr>
          <p:nvPr/>
        </p:nvSpPr>
        <p:spPr bwMode="auto">
          <a:xfrm flipH="1" flipV="1">
            <a:off x="2083670" y="476672"/>
            <a:ext cx="31950" cy="2670804"/>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7" name="Line 5"/>
          <p:cNvSpPr>
            <a:spLocks noChangeShapeType="1"/>
          </p:cNvSpPr>
          <p:nvPr/>
        </p:nvSpPr>
        <p:spPr bwMode="auto">
          <a:xfrm flipH="1">
            <a:off x="315144" y="3147476"/>
            <a:ext cx="1800476" cy="1641292"/>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8" name="Line 5"/>
          <p:cNvSpPr>
            <a:spLocks noChangeShapeType="1"/>
          </p:cNvSpPr>
          <p:nvPr/>
        </p:nvSpPr>
        <p:spPr bwMode="auto">
          <a:xfrm>
            <a:off x="2115620" y="3162665"/>
            <a:ext cx="1855214" cy="923560"/>
          </a:xfrm>
          <a:prstGeom prst="line">
            <a:avLst/>
          </a:prstGeom>
          <a:noFill/>
          <a:ln w="25400">
            <a:solidFill>
              <a:srgbClr val="339933"/>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29" name="Text Box 6"/>
              <p:cNvSpPr txBox="1">
                <a:spLocks noChangeArrowheads="1"/>
              </p:cNvSpPr>
              <p:nvPr/>
            </p:nvSpPr>
            <p:spPr bwMode="auto">
              <a:xfrm>
                <a:off x="2104317" y="268024"/>
                <a:ext cx="28358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rPr>
                        <m:t>𝑥</m:t>
                      </m:r>
                      <m:r>
                        <a:rPr lang="en-US" altLang="zh-TW" b="0" i="1" smtClean="0">
                          <a:latin typeface="Cambria Math"/>
                        </a:rPr>
                        <m:t>′</m:t>
                      </m:r>
                    </m:oMath>
                  </m:oMathPara>
                </a14:m>
                <a:endParaRPr lang="en-US" altLang="zh-TW" dirty="0"/>
              </a:p>
            </p:txBody>
          </p:sp>
        </mc:Choice>
        <mc:Fallback xmlns="">
          <p:sp>
            <p:nvSpPr>
              <p:cNvPr id="29" name="Text Box 6"/>
              <p:cNvSpPr txBox="1">
                <a:spLocks noRot="1" noChangeAspect="1" noMove="1" noResize="1" noEditPoints="1" noAdjustHandles="1" noChangeArrowheads="1" noChangeShapeType="1" noTextEdit="1"/>
              </p:cNvSpPr>
              <p:nvPr/>
            </p:nvSpPr>
            <p:spPr bwMode="auto">
              <a:xfrm>
                <a:off x="2104317" y="268024"/>
                <a:ext cx="283588" cy="369332"/>
              </a:xfrm>
              <a:prstGeom prst="rect">
                <a:avLst/>
              </a:prstGeom>
              <a:blipFill rotWithShape="1">
                <a:blip r:embed="rId8"/>
                <a:stretch>
                  <a:fillRect r="-297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0" name="Text Box 6"/>
              <p:cNvSpPr txBox="1">
                <a:spLocks noChangeArrowheads="1"/>
              </p:cNvSpPr>
              <p:nvPr/>
            </p:nvSpPr>
            <p:spPr bwMode="auto">
              <a:xfrm>
                <a:off x="395536" y="4827072"/>
                <a:ext cx="28358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r>
                        <a:rPr lang="en-US" altLang="zh-TW" b="0" i="1" smtClean="0">
                          <a:latin typeface="Cambria Math"/>
                        </a:rPr>
                        <m:t>′</m:t>
                      </m:r>
                    </m:oMath>
                  </m:oMathPara>
                </a14:m>
                <a:endParaRPr lang="en-US" altLang="zh-TW" dirty="0"/>
              </a:p>
            </p:txBody>
          </p:sp>
        </mc:Choice>
        <mc:Fallback xmlns="">
          <p:sp>
            <p:nvSpPr>
              <p:cNvPr id="30" name="Text Box 6"/>
              <p:cNvSpPr txBox="1">
                <a:spLocks noRot="1" noChangeAspect="1" noMove="1" noResize="1" noEditPoints="1" noAdjustHandles="1" noChangeArrowheads="1" noChangeShapeType="1" noTextEdit="1"/>
              </p:cNvSpPr>
              <p:nvPr/>
            </p:nvSpPr>
            <p:spPr bwMode="auto">
              <a:xfrm>
                <a:off x="395536" y="4827072"/>
                <a:ext cx="283588" cy="369332"/>
              </a:xfrm>
              <a:prstGeom prst="rect">
                <a:avLst/>
              </a:prstGeom>
              <a:blipFill rotWithShape="1">
                <a:blip r:embed="rId9"/>
                <a:stretch>
                  <a:fillRect l="-8696" r="-41304" b="-1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Text Box 6"/>
              <p:cNvSpPr txBox="1">
                <a:spLocks noChangeArrowheads="1"/>
              </p:cNvSpPr>
              <p:nvPr/>
            </p:nvSpPr>
            <p:spPr bwMode="auto">
              <a:xfrm>
                <a:off x="3635896" y="4057377"/>
                <a:ext cx="28358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a:rPr>
                        <m:t>𝑧</m:t>
                      </m:r>
                      <m:r>
                        <a:rPr lang="en-US" altLang="zh-TW" b="0" i="1" smtClean="0">
                          <a:latin typeface="Cambria Math"/>
                        </a:rPr>
                        <m:t>′</m:t>
                      </m:r>
                    </m:oMath>
                  </m:oMathPara>
                </a14:m>
                <a:endParaRPr lang="en-US" altLang="zh-TW" dirty="0"/>
              </a:p>
            </p:txBody>
          </p:sp>
        </mc:Choice>
        <mc:Fallback xmlns="">
          <p:sp>
            <p:nvSpPr>
              <p:cNvPr id="31" name="Text Box 6"/>
              <p:cNvSpPr txBox="1">
                <a:spLocks noRot="1" noChangeAspect="1" noMove="1" noResize="1" noEditPoints="1" noAdjustHandles="1" noChangeArrowheads="1" noChangeShapeType="1" noTextEdit="1"/>
              </p:cNvSpPr>
              <p:nvPr/>
            </p:nvSpPr>
            <p:spPr bwMode="auto">
              <a:xfrm>
                <a:off x="3635896" y="4057377"/>
                <a:ext cx="283588" cy="369332"/>
              </a:xfrm>
              <a:prstGeom prst="rect">
                <a:avLst/>
              </a:prstGeom>
              <a:blipFill rotWithShape="1">
                <a:blip r:embed="rId10"/>
                <a:stretch>
                  <a:fillRect r="-255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4519029" y="3439131"/>
                <a:ext cx="2933292"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a:rPr>
                            <m:t>𝜏</m:t>
                          </m:r>
                        </m:e>
                        <m:sub>
                          <m:r>
                            <a:rPr lang="en-US" altLang="zh-CN" b="0" i="1" smtClean="0">
                              <a:latin typeface="Cambria Math"/>
                            </a:rPr>
                            <m:t>𝑥</m:t>
                          </m:r>
                          <m:r>
                            <a:rPr lang="en-US" altLang="zh-CN" b="0" i="1" smtClean="0">
                              <a:latin typeface="Cambria Math"/>
                            </a:rPr>
                            <m:t>′</m:t>
                          </m:r>
                        </m:sub>
                      </m:sSub>
                      <m:r>
                        <a:rPr lang="en-US" altLang="zh-TW" b="0" i="1" smtClean="0">
                          <a:latin typeface="Cambria Math"/>
                        </a:rPr>
                        <m:t>=</m:t>
                      </m:r>
                      <m:f>
                        <m:fPr>
                          <m:ctrlPr>
                            <a:rPr lang="en-US" altLang="zh-CN" i="1">
                              <a:latin typeface="Cambria Math" panose="02040503050406030204" pitchFamily="18" charset="0"/>
                            </a:rPr>
                          </m:ctrlPr>
                        </m:fPr>
                        <m:num>
                          <m:r>
                            <a:rPr lang="en-US" altLang="zh-CN" i="1">
                              <a:latin typeface="Cambria Math"/>
                            </a:rPr>
                            <m:t>𝑑</m:t>
                          </m:r>
                        </m:num>
                        <m:den>
                          <m:r>
                            <a:rPr lang="en-US" altLang="zh-CN" i="1">
                              <a:latin typeface="Cambria Math"/>
                            </a:rPr>
                            <m:t>𝑑𝑡</m:t>
                          </m:r>
                        </m:den>
                      </m:f>
                      <m:sSub>
                        <m:sSubPr>
                          <m:ctrlPr>
                            <a:rPr lang="en-US" altLang="zh-CN" i="1">
                              <a:latin typeface="Cambria Math" panose="02040503050406030204" pitchFamily="18" charset="0"/>
                            </a:rPr>
                          </m:ctrlPr>
                        </m:sSubPr>
                        <m:e>
                          <m:r>
                            <a:rPr lang="en-US" altLang="zh-TW" b="0" i="1" smtClean="0">
                              <a:latin typeface="Cambria Math"/>
                            </a:rPr>
                            <m:t>𝐿</m:t>
                          </m:r>
                        </m:e>
                        <m:sub>
                          <m:sSup>
                            <m:sSupPr>
                              <m:ctrlPr>
                                <a:rPr lang="en-US" altLang="zh-CN" i="1">
                                  <a:latin typeface="Cambria Math" panose="02040503050406030204" pitchFamily="18" charset="0"/>
                                </a:rPr>
                              </m:ctrlPr>
                            </m:sSupPr>
                            <m:e>
                              <m:r>
                                <a:rPr lang="en-US" altLang="zh-CN" i="1">
                                  <a:latin typeface="Cambria Math"/>
                                </a:rPr>
                                <m:t>𝑥</m:t>
                              </m:r>
                            </m:e>
                            <m:sup>
                              <m:r>
                                <a:rPr lang="en-US" altLang="zh-CN" i="1">
                                  <a:latin typeface="Cambria Math"/>
                                </a:rPr>
                                <m:t>′</m:t>
                              </m:r>
                            </m:sup>
                          </m:sSup>
                          <m:r>
                            <a:rPr lang="en-US" altLang="zh-CN" i="1">
                              <a:latin typeface="Cambria Math"/>
                            </a:rPr>
                            <m:t> </m:t>
                          </m:r>
                        </m:sub>
                      </m:sSub>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num>
                        <m:den>
                          <m:r>
                            <a:rPr lang="en-US" altLang="zh-CN" b="0" i="1" smtClean="0">
                              <a:latin typeface="Cambria Math"/>
                            </a:rPr>
                            <m:t>𝑑𝑡</m:t>
                          </m:r>
                        </m:den>
                      </m:f>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a:rPr>
                                <m:t>𝐼</m:t>
                              </m:r>
                            </m:e>
                            <m:sub>
                              <m:sSup>
                                <m:sSupPr>
                                  <m:ctrlPr>
                                    <a:rPr lang="en-US" altLang="zh-CN" b="0" i="1" smtClean="0">
                                      <a:latin typeface="Cambria Math" panose="02040503050406030204" pitchFamily="18" charset="0"/>
                                    </a:rPr>
                                  </m:ctrlPr>
                                </m:sSupPr>
                                <m:e>
                                  <m:r>
                                    <a:rPr lang="en-US" altLang="zh-CN" b="0" i="1" smtClean="0">
                                      <a:latin typeface="Cambria Math"/>
                                    </a:rPr>
                                    <m:t>𝑥</m:t>
                                  </m:r>
                                </m:e>
                                <m:sup>
                                  <m:r>
                                    <a:rPr lang="en-US" altLang="zh-CN" b="0" i="1" smtClean="0">
                                      <a:latin typeface="Cambria Math"/>
                                    </a:rPr>
                                    <m:t>′</m:t>
                                  </m:r>
                                </m:sup>
                              </m:sSup>
                              <m:r>
                                <a:rPr lang="en-US" altLang="zh-CN" b="0" i="1" smtClean="0">
                                  <a:latin typeface="Cambria Math"/>
                                </a:rPr>
                                <m:t> </m:t>
                              </m:r>
                            </m:sub>
                          </m:sSub>
                          <m:sSub>
                            <m:sSubPr>
                              <m:ctrlPr>
                                <a:rPr lang="en-US" altLang="zh-CN" i="1">
                                  <a:latin typeface="Cambria Math" panose="02040503050406030204" pitchFamily="18" charset="0"/>
                                </a:rPr>
                              </m:ctrlPr>
                            </m:sSubPr>
                            <m:e>
                              <m:r>
                                <a:rPr lang="zh-CN" altLang="en-US" i="1" smtClean="0">
                                  <a:latin typeface="Cambria Math"/>
                                </a:rPr>
                                <m:t>𝜔</m:t>
                              </m:r>
                            </m:e>
                            <m:sub>
                              <m:sSup>
                                <m:sSupPr>
                                  <m:ctrlPr>
                                    <a:rPr lang="en-US" altLang="zh-CN" i="1">
                                      <a:latin typeface="Cambria Math" panose="02040503050406030204" pitchFamily="18" charset="0"/>
                                    </a:rPr>
                                  </m:ctrlPr>
                                </m:sSupPr>
                                <m:e>
                                  <m:r>
                                    <a:rPr lang="en-US" altLang="zh-CN" i="1">
                                      <a:latin typeface="Cambria Math"/>
                                    </a:rPr>
                                    <m:t>𝑥</m:t>
                                  </m:r>
                                </m:e>
                                <m:sup>
                                  <m:r>
                                    <a:rPr lang="en-US" altLang="zh-CN" i="1">
                                      <a:latin typeface="Cambria Math"/>
                                    </a:rPr>
                                    <m:t>′</m:t>
                                  </m:r>
                                </m:sup>
                              </m:sSup>
                              <m:r>
                                <a:rPr lang="en-US" altLang="zh-CN" i="1" smtClean="0">
                                  <a:latin typeface="Cambria Math"/>
                                </a:rPr>
                                <m:t> </m:t>
                              </m:r>
                            </m:sub>
                          </m:sSub>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4519029" y="3439131"/>
                <a:ext cx="2933292" cy="618246"/>
              </a:xfrm>
              <a:prstGeom prst="rect">
                <a:avLst/>
              </a:prstGeom>
              <a:blipFill rotWithShape="1">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4520526" y="4141147"/>
                <a:ext cx="2022136"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a:rPr>
                            <m:t>𝜏</m:t>
                          </m:r>
                        </m:e>
                        <m:sub>
                          <m:r>
                            <a:rPr lang="en-US" altLang="zh-CN" b="0" i="1" smtClean="0">
                              <a:latin typeface="Cambria Math"/>
                            </a:rPr>
                            <m:t>𝑦</m:t>
                          </m:r>
                          <m:r>
                            <a:rPr lang="en-US" altLang="zh-CN" b="0" i="1" smtClean="0">
                              <a:latin typeface="Cambria Math"/>
                            </a:rPr>
                            <m:t>′</m:t>
                          </m:r>
                        </m:sub>
                      </m:sSub>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num>
                        <m:den>
                          <m:r>
                            <a:rPr lang="en-US" altLang="zh-CN" b="0" i="1" smtClean="0">
                              <a:latin typeface="Cambria Math"/>
                            </a:rPr>
                            <m:t>𝑑𝑡</m:t>
                          </m:r>
                        </m:den>
                      </m:f>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a:rPr>
                                <m:t>𝐼</m:t>
                              </m:r>
                            </m:e>
                            <m:sub>
                              <m:sSup>
                                <m:sSupPr>
                                  <m:ctrlPr>
                                    <a:rPr lang="en-US" altLang="zh-CN" b="0" i="1" smtClean="0">
                                      <a:latin typeface="Cambria Math" panose="02040503050406030204" pitchFamily="18" charset="0"/>
                                    </a:rPr>
                                  </m:ctrlPr>
                                </m:sSupPr>
                                <m:e>
                                  <m:r>
                                    <a:rPr lang="en-US" altLang="zh-CN" b="0" i="1" smtClean="0">
                                      <a:latin typeface="Cambria Math"/>
                                    </a:rPr>
                                    <m:t>𝑦</m:t>
                                  </m:r>
                                </m:e>
                                <m:sup>
                                  <m:r>
                                    <a:rPr lang="en-US" altLang="zh-CN" b="0" i="1" smtClean="0">
                                      <a:latin typeface="Cambria Math"/>
                                    </a:rPr>
                                    <m:t>′</m:t>
                                  </m:r>
                                </m:sup>
                              </m:sSup>
                              <m:r>
                                <a:rPr lang="en-US" altLang="zh-CN" b="0" i="1" smtClean="0">
                                  <a:latin typeface="Cambria Math"/>
                                </a:rPr>
                                <m:t> </m:t>
                              </m:r>
                            </m:sub>
                          </m:sSub>
                          <m:sSub>
                            <m:sSubPr>
                              <m:ctrlPr>
                                <a:rPr lang="en-US" altLang="zh-CN" i="1">
                                  <a:latin typeface="Cambria Math" panose="02040503050406030204" pitchFamily="18" charset="0"/>
                                </a:rPr>
                              </m:ctrlPr>
                            </m:sSubPr>
                            <m:e>
                              <m:r>
                                <a:rPr lang="zh-CN" altLang="en-US" i="1" smtClean="0">
                                  <a:latin typeface="Cambria Math"/>
                                </a:rPr>
                                <m:t>𝜔</m:t>
                              </m:r>
                            </m:e>
                            <m:sub>
                              <m:sSup>
                                <m:sSupPr>
                                  <m:ctrlPr>
                                    <a:rPr lang="en-US" altLang="zh-CN" i="1">
                                      <a:latin typeface="Cambria Math" panose="02040503050406030204" pitchFamily="18" charset="0"/>
                                    </a:rPr>
                                  </m:ctrlPr>
                                </m:sSupPr>
                                <m:e>
                                  <m:r>
                                    <a:rPr lang="en-US" altLang="zh-CN" b="0" i="1" smtClean="0">
                                      <a:latin typeface="Cambria Math"/>
                                    </a:rPr>
                                    <m:t>𝑦</m:t>
                                  </m:r>
                                </m:e>
                                <m:sup>
                                  <m:r>
                                    <a:rPr lang="en-US" altLang="zh-CN" i="1">
                                      <a:latin typeface="Cambria Math"/>
                                    </a:rPr>
                                    <m:t>′</m:t>
                                  </m:r>
                                </m:sup>
                              </m:sSup>
                              <m:r>
                                <a:rPr lang="en-US" altLang="zh-CN" i="1" smtClean="0">
                                  <a:latin typeface="Cambria Math"/>
                                </a:rPr>
                                <m:t> </m:t>
                              </m:r>
                            </m:sub>
                          </m:sSub>
                        </m:e>
                      </m:d>
                    </m:oMath>
                  </m:oMathPara>
                </a14:m>
                <a:endParaRPr lang="zh-CN" altLang="en-US"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4520526" y="4141147"/>
                <a:ext cx="2022136" cy="618246"/>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 name="文字方塊 36"/>
              <p:cNvSpPr txBox="1"/>
              <p:nvPr/>
            </p:nvSpPr>
            <p:spPr>
              <a:xfrm>
                <a:off x="4519029" y="4827072"/>
                <a:ext cx="2023632"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a:rPr>
                            <m:t>𝜏</m:t>
                          </m:r>
                        </m:e>
                        <m:sub>
                          <m:r>
                            <a:rPr lang="en-US" altLang="zh-CN" b="0" i="1" smtClean="0">
                              <a:latin typeface="Cambria Math"/>
                            </a:rPr>
                            <m:t>𝑧</m:t>
                          </m:r>
                          <m:r>
                            <a:rPr lang="en-US" altLang="zh-CN" b="0" i="1" smtClean="0">
                              <a:latin typeface="Cambria Math"/>
                            </a:rPr>
                            <m:t>′</m:t>
                          </m:r>
                        </m:sub>
                      </m:sSub>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a:rPr>
                            <m:t>𝑑</m:t>
                          </m:r>
                        </m:num>
                        <m:den>
                          <m:r>
                            <a:rPr lang="en-US" altLang="zh-CN" b="0" i="1" smtClean="0">
                              <a:latin typeface="Cambria Math"/>
                            </a:rPr>
                            <m:t>𝑑𝑡</m:t>
                          </m:r>
                        </m:den>
                      </m:f>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a:rPr>
                                <m:t>𝐼</m:t>
                              </m:r>
                            </m:e>
                            <m:sub>
                              <m:sSup>
                                <m:sSupPr>
                                  <m:ctrlPr>
                                    <a:rPr lang="en-US" altLang="zh-CN" b="0" i="1" smtClean="0">
                                      <a:latin typeface="Cambria Math" panose="02040503050406030204" pitchFamily="18" charset="0"/>
                                    </a:rPr>
                                  </m:ctrlPr>
                                </m:sSupPr>
                                <m:e>
                                  <m:r>
                                    <a:rPr lang="en-US" altLang="zh-CN" b="0" i="1" smtClean="0">
                                      <a:latin typeface="Cambria Math"/>
                                    </a:rPr>
                                    <m:t>𝑧</m:t>
                                  </m:r>
                                </m:e>
                                <m:sup>
                                  <m:r>
                                    <a:rPr lang="en-US" altLang="zh-CN" b="0" i="1" smtClean="0">
                                      <a:latin typeface="Cambria Math"/>
                                    </a:rPr>
                                    <m:t>′</m:t>
                                  </m:r>
                                </m:sup>
                              </m:sSup>
                              <m:r>
                                <a:rPr lang="en-US" altLang="zh-CN" b="0" i="1" smtClean="0">
                                  <a:latin typeface="Cambria Math"/>
                                </a:rPr>
                                <m:t> </m:t>
                              </m:r>
                            </m:sub>
                          </m:sSub>
                          <m:sSub>
                            <m:sSubPr>
                              <m:ctrlPr>
                                <a:rPr lang="en-US" altLang="zh-CN" i="1">
                                  <a:latin typeface="Cambria Math" panose="02040503050406030204" pitchFamily="18" charset="0"/>
                                </a:rPr>
                              </m:ctrlPr>
                            </m:sSubPr>
                            <m:e>
                              <m:r>
                                <a:rPr lang="zh-CN" altLang="en-US" i="1" smtClean="0">
                                  <a:latin typeface="Cambria Math"/>
                                </a:rPr>
                                <m:t>𝜔</m:t>
                              </m:r>
                            </m:e>
                            <m:sub>
                              <m:sSup>
                                <m:sSupPr>
                                  <m:ctrlPr>
                                    <a:rPr lang="en-US" altLang="zh-CN" i="1">
                                      <a:latin typeface="Cambria Math" panose="02040503050406030204" pitchFamily="18" charset="0"/>
                                    </a:rPr>
                                  </m:ctrlPr>
                                </m:sSupPr>
                                <m:e>
                                  <m:r>
                                    <a:rPr lang="en-US" altLang="zh-CN" b="0" i="1" smtClean="0">
                                      <a:latin typeface="Cambria Math"/>
                                    </a:rPr>
                                    <m:t>𝑧</m:t>
                                  </m:r>
                                </m:e>
                                <m:sup>
                                  <m:r>
                                    <a:rPr lang="en-US" altLang="zh-CN" i="1">
                                      <a:latin typeface="Cambria Math"/>
                                    </a:rPr>
                                    <m:t>′</m:t>
                                  </m:r>
                                </m:sup>
                              </m:sSup>
                              <m:r>
                                <a:rPr lang="en-US" altLang="zh-CN" i="1" smtClean="0">
                                  <a:latin typeface="Cambria Math"/>
                                </a:rPr>
                                <m:t> </m:t>
                              </m:r>
                            </m:sub>
                          </m:sSub>
                        </m:e>
                      </m:d>
                    </m:oMath>
                  </m:oMathPara>
                </a14:m>
                <a:endParaRPr lang="zh-CN" altLang="en-US" dirty="0"/>
              </a:p>
            </p:txBody>
          </p:sp>
        </mc:Choice>
        <mc:Fallback xmlns="">
          <p:sp>
            <p:nvSpPr>
              <p:cNvPr id="37" name="文字方塊 36"/>
              <p:cNvSpPr txBox="1">
                <a:spLocks noRot="1" noChangeAspect="1" noMove="1" noResize="1" noEditPoints="1" noAdjustHandles="1" noChangeArrowheads="1" noChangeShapeType="1" noTextEdit="1"/>
              </p:cNvSpPr>
              <p:nvPr/>
            </p:nvSpPr>
            <p:spPr>
              <a:xfrm>
                <a:off x="4519029" y="4827072"/>
                <a:ext cx="2023632" cy="618246"/>
              </a:xfrm>
              <a:prstGeom prst="rect">
                <a:avLst/>
              </a:prstGeom>
              <a:blipFill rotWithShape="1">
                <a:blip r:embed="rId13"/>
                <a:stretch>
                  <a:fillRect/>
                </a:stretch>
              </a:blipFill>
            </p:spPr>
            <p:txBody>
              <a:bodyPr/>
              <a:lstStyle/>
              <a:p>
                <a:r>
                  <a:rPr lang="zh-TW" altLang="en-US">
                    <a:noFill/>
                  </a:rPr>
                  <a:t> </a:t>
                </a:r>
              </a:p>
            </p:txBody>
          </p:sp>
        </mc:Fallback>
      </mc:AlternateContent>
      <p:sp>
        <p:nvSpPr>
          <p:cNvPr id="7" name="文字方塊 6"/>
          <p:cNvSpPr txBox="1"/>
          <p:nvPr/>
        </p:nvSpPr>
        <p:spPr>
          <a:xfrm>
            <a:off x="4520526" y="2996952"/>
            <a:ext cx="2022135" cy="369332"/>
          </a:xfrm>
          <a:prstGeom prst="rect">
            <a:avLst/>
          </a:prstGeom>
          <a:noFill/>
        </p:spPr>
        <p:txBody>
          <a:bodyPr wrap="square" rtlCol="0">
            <a:spAutoFit/>
          </a:bodyPr>
          <a:lstStyle/>
          <a:p>
            <a:r>
              <a:rPr lang="zh-TW" altLang="en-US" dirty="0"/>
              <a:t>以分量表示：</a:t>
            </a:r>
          </a:p>
        </p:txBody>
      </p:sp>
      <p:sp>
        <p:nvSpPr>
          <p:cNvPr id="8" name="文字方塊 7"/>
          <p:cNvSpPr txBox="1"/>
          <p:nvPr/>
        </p:nvSpPr>
        <p:spPr>
          <a:xfrm>
            <a:off x="6542662" y="4920044"/>
            <a:ext cx="2527423"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latin typeface="Times New Roman" panose="02020603050405020304" pitchFamily="18" charset="0"/>
                <a:cs typeface="Times New Roman" panose="02020603050405020304" pitchFamily="18" charset="0"/>
              </a:rPr>
              <a:t> </a:t>
            </a:r>
            <a:r>
              <a:rPr lang="zh-TW" altLang="en-US" dirty="0"/>
              <a:t>旋轉牛頓第二定律</a:t>
            </a:r>
          </a:p>
        </p:txBody>
      </p:sp>
      <mc:AlternateContent xmlns:mc="http://schemas.openxmlformats.org/markup-compatibility/2006" xmlns:a14="http://schemas.microsoft.com/office/drawing/2010/main">
        <mc:Choice Requires="a14">
          <p:sp>
            <p:nvSpPr>
              <p:cNvPr id="41" name="文字方塊 40"/>
              <p:cNvSpPr txBox="1"/>
              <p:nvPr/>
            </p:nvSpPr>
            <p:spPr>
              <a:xfrm>
                <a:off x="4546161" y="2582639"/>
                <a:ext cx="1410643"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𝐿</m:t>
                          </m:r>
                        </m:e>
                        <m:sub>
                          <m:r>
                            <a:rPr lang="en-US" altLang="zh-TW" b="0" i="1" smtClean="0">
                              <a:latin typeface="Cambria Math"/>
                            </a:rPr>
                            <m:t>𝑥</m:t>
                          </m:r>
                          <m:r>
                            <a:rPr lang="en-US" altLang="zh-TW" b="0" i="1" smtClean="0">
                              <a:latin typeface="Cambria Math"/>
                            </a:rPr>
                            <m:t>′</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a:rPr>
                            <m:t>𝐼</m:t>
                          </m:r>
                        </m:e>
                        <m:sub>
                          <m:r>
                            <a:rPr lang="en-US" altLang="zh-TW" b="0" i="1" smtClean="0">
                              <a:latin typeface="Cambria Math"/>
                            </a:rPr>
                            <m:t>𝑥</m:t>
                          </m:r>
                          <m:r>
                            <a:rPr lang="en-US" altLang="zh-TW" b="0" i="1" smtClean="0">
                              <a:latin typeface="Cambria Math"/>
                            </a:rPr>
                            <m:t>′</m:t>
                          </m:r>
                        </m:sub>
                      </m:sSub>
                      <m:sSub>
                        <m:sSubPr>
                          <m:ctrlPr>
                            <a:rPr lang="en-US" altLang="zh-TW" b="0" i="1" smtClean="0">
                              <a:latin typeface="Cambria Math" panose="02040503050406030204" pitchFamily="18" charset="0"/>
                            </a:rPr>
                          </m:ctrlPr>
                        </m:sSubPr>
                        <m:e>
                          <m:r>
                            <a:rPr lang="zh-TW" altLang="en-US" b="0" i="1" smtClean="0">
                              <a:latin typeface="Cambria Math"/>
                            </a:rPr>
                            <m:t>𝜔</m:t>
                          </m:r>
                        </m:e>
                        <m:sub>
                          <m:r>
                            <a:rPr lang="en-US" altLang="zh-TW" b="0" i="1" smtClean="0">
                              <a:latin typeface="Cambria Math"/>
                            </a:rPr>
                            <m:t>𝑥</m:t>
                          </m:r>
                          <m:r>
                            <a:rPr lang="en-US" altLang="zh-TW" b="0" i="1" smtClean="0">
                              <a:latin typeface="Cambria Math"/>
                            </a:rPr>
                            <m:t>′</m:t>
                          </m:r>
                        </m:sub>
                      </m:sSub>
                    </m:oMath>
                  </m:oMathPara>
                </a14:m>
                <a:endParaRPr lang="zh-TW" altLang="en-US" dirty="0"/>
              </a:p>
            </p:txBody>
          </p:sp>
        </mc:Choice>
        <mc:Fallback xmlns="">
          <p:sp>
            <p:nvSpPr>
              <p:cNvPr id="41" name="文字方塊 40"/>
              <p:cNvSpPr txBox="1">
                <a:spLocks noRot="1" noChangeAspect="1" noMove="1" noResize="1" noEditPoints="1" noAdjustHandles="1" noChangeArrowheads="1" noChangeShapeType="1" noTextEdit="1"/>
              </p:cNvSpPr>
              <p:nvPr/>
            </p:nvSpPr>
            <p:spPr>
              <a:xfrm>
                <a:off x="4546161" y="2582639"/>
                <a:ext cx="1410643" cy="369332"/>
              </a:xfrm>
              <a:prstGeom prst="rect">
                <a:avLst/>
              </a:prstGeom>
              <a:blipFill rotWithShape="1">
                <a:blip r:embed="rId1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862784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EE33C-3FF3-B1EB-EEE7-16A4543A4C4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09D5D49-450E-4D89-C489-014B2530B0E0}"/>
                  </a:ext>
                </a:extLst>
              </p:cNvPr>
              <p:cNvSpPr txBox="1"/>
              <p:nvPr/>
            </p:nvSpPr>
            <p:spPr>
              <a:xfrm>
                <a:off x="1800922" y="1531434"/>
                <a:ext cx="54864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 Vectors in Space</a:t>
                </a:r>
                <a:r>
                  <a:rPr lang="en-US" dirty="0"/>
                  <a: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𝑅</m:t>
                        </m:r>
                      </m:e>
                      <m:sup>
                        <m:r>
                          <a:rPr lang="en-US" b="0" i="1" smtClean="0">
                            <a:latin typeface="Cambria Math" panose="02040503050406030204" pitchFamily="18" charset="0"/>
                          </a:rPr>
                          <m:t>2,3</m:t>
                        </m:r>
                      </m:sup>
                    </m:sSup>
                  </m:oMath>
                </a14:m>
                <a:r>
                  <a:rPr lang="en-US" dirty="0"/>
                  <a:t> 平坦二維或三維空間中的向量</a:t>
                </a:r>
              </a:p>
            </p:txBody>
          </p:sp>
        </mc:Choice>
        <mc:Fallback xmlns="">
          <p:sp>
            <p:nvSpPr>
              <p:cNvPr id="3" name="TextBox 2">
                <a:extLst>
                  <a:ext uri="{FF2B5EF4-FFF2-40B4-BE49-F238E27FC236}">
                    <a16:creationId xmlns:a16="http://schemas.microsoft.com/office/drawing/2014/main" id="{109D5D49-450E-4D89-C489-014B2530B0E0}"/>
                  </a:ext>
                </a:extLst>
              </p:cNvPr>
              <p:cNvSpPr txBox="1">
                <a:spLocks noRot="1" noChangeAspect="1" noMove="1" noResize="1" noEditPoints="1" noAdjustHandles="1" noChangeArrowheads="1" noChangeShapeType="1" noTextEdit="1"/>
              </p:cNvSpPr>
              <p:nvPr/>
            </p:nvSpPr>
            <p:spPr>
              <a:xfrm>
                <a:off x="1800922" y="1531434"/>
                <a:ext cx="5486400" cy="369332"/>
              </a:xfrm>
              <a:prstGeom prst="rect">
                <a:avLst/>
              </a:prstGeom>
              <a:blipFill>
                <a:blip r:embed="rId2"/>
                <a:stretch>
                  <a:fillRect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3D160F6-AEE8-C344-FCCF-07C4A4CCB549}"/>
              </a:ext>
            </a:extLst>
          </p:cNvPr>
          <p:cNvSpPr txBox="1"/>
          <p:nvPr/>
        </p:nvSpPr>
        <p:spPr>
          <a:xfrm>
            <a:off x="1828800" y="2743200"/>
            <a:ext cx="5486400" cy="369332"/>
          </a:xfrm>
          <a:prstGeom prst="rect">
            <a:avLst/>
          </a:prstGeom>
          <a:noFill/>
        </p:spPr>
        <p:txBody>
          <a:bodyPr wrap="square" rtlCol="0">
            <a:spAutoFit/>
          </a:bodyPr>
          <a:lstStyle/>
          <a:p>
            <a:r>
              <a:rPr lang="en-US" dirty="0" err="1"/>
              <a:t>在空間中的純數函數</a:t>
            </a:r>
            <a:r>
              <a:rPr lang="en-US" dirty="0"/>
              <a:t>！</a:t>
            </a:r>
            <a:r>
              <a:rPr lang="zh-TW" altLang="en-US" dirty="0"/>
              <a:t>純量場 </a:t>
            </a:r>
            <a:r>
              <a:rPr lang="en-US" altLang="zh-TW" dirty="0">
                <a:latin typeface="Times New Roman" panose="02020603050405020304" pitchFamily="18" charset="0"/>
                <a:cs typeface="Times New Roman" panose="02020603050405020304" pitchFamily="18" charset="0"/>
              </a:rPr>
              <a:t>Scalar Field</a:t>
            </a:r>
            <a:r>
              <a:rPr lang="zh-TW" altLang="en-US" dirty="0"/>
              <a:t>。</a:t>
            </a:r>
            <a:endParaRPr lang="en-US" dirty="0"/>
          </a:p>
        </p:txBody>
      </p:sp>
      <p:sp>
        <p:nvSpPr>
          <p:cNvPr id="2" name="TextBox 1">
            <a:extLst>
              <a:ext uri="{FF2B5EF4-FFF2-40B4-BE49-F238E27FC236}">
                <a16:creationId xmlns:a16="http://schemas.microsoft.com/office/drawing/2014/main" id="{845A1B7D-C88D-4DD7-E63E-3EB5FA646B8D}"/>
              </a:ext>
            </a:extLst>
          </p:cNvPr>
          <p:cNvSpPr txBox="1"/>
          <p:nvPr/>
        </p:nvSpPr>
        <p:spPr>
          <a:xfrm>
            <a:off x="1828800" y="2137317"/>
            <a:ext cx="35052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Vectorial </a:t>
            </a:r>
            <a:r>
              <a:rPr lang="en-US" dirty="0" err="1">
                <a:latin typeface="Times New Roman" panose="02020603050405020304" pitchFamily="18" charset="0"/>
                <a:cs typeface="Times New Roman" panose="02020603050405020304" pitchFamily="18" charset="0"/>
              </a:rPr>
              <a:t>Calculaus</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781CC0-FBE9-4103-E735-AED6BE45251D}"/>
                  </a:ext>
                </a:extLst>
              </p:cNvPr>
              <p:cNvSpPr txBox="1"/>
              <p:nvPr/>
            </p:nvSpPr>
            <p:spPr>
              <a:xfrm>
                <a:off x="1866900" y="3324922"/>
                <a:ext cx="137160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  </m:t>
                      </m:r>
                      <m:sSup>
                        <m:sSupPr>
                          <m:ctrlPr>
                            <a:rPr lang="en-US" i="1" smtClean="0">
                              <a:latin typeface="Cambria Math" panose="02040503050406030204" pitchFamily="18" charset="0"/>
                            </a:rPr>
                          </m:ctrlPr>
                        </m:sSupPr>
                        <m:e>
                          <m:r>
                            <a:rPr lang="en-US" i="1">
                              <a:latin typeface="Cambria Math" panose="02040503050406030204" pitchFamily="18" charset="0"/>
                            </a:rPr>
                            <m:t>𝑅</m:t>
                          </m:r>
                        </m:e>
                        <m:sup>
                          <m:r>
                            <a:rPr lang="en-US" b="0" i="1" smtClean="0">
                              <a:latin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oMath>
                  </m:oMathPara>
                </a14:m>
                <a:endParaRPr lang="en-US" dirty="0"/>
              </a:p>
            </p:txBody>
          </p:sp>
        </mc:Choice>
        <mc:Fallback xmlns="">
          <p:sp>
            <p:nvSpPr>
              <p:cNvPr id="5" name="TextBox 4">
                <a:extLst>
                  <a:ext uri="{FF2B5EF4-FFF2-40B4-BE49-F238E27FC236}">
                    <a16:creationId xmlns:a16="http://schemas.microsoft.com/office/drawing/2014/main" id="{44781CC0-FBE9-4103-E735-AED6BE45251D}"/>
                  </a:ext>
                </a:extLst>
              </p:cNvPr>
              <p:cNvSpPr txBox="1">
                <a:spLocks noRot="1" noChangeAspect="1" noMove="1" noResize="1" noEditPoints="1" noAdjustHandles="1" noChangeArrowheads="1" noChangeShapeType="1" noTextEdit="1"/>
              </p:cNvSpPr>
              <p:nvPr/>
            </p:nvSpPr>
            <p:spPr>
              <a:xfrm>
                <a:off x="1866900" y="3324922"/>
                <a:ext cx="1371600" cy="369332"/>
              </a:xfrm>
              <a:prstGeom prst="rect">
                <a:avLst/>
              </a:prstGeom>
              <a:blipFill>
                <a:blip r:embed="rId3"/>
                <a:stretch>
                  <a:fillRect b="-20000"/>
                </a:stretch>
              </a:blipFill>
            </p:spPr>
            <p:txBody>
              <a:bodyPr/>
              <a:lstStyle/>
              <a:p>
                <a:r>
                  <a:rPr lang="en-US">
                    <a:noFill/>
                  </a:rPr>
                  <a:t> </a:t>
                </a:r>
              </a:p>
            </p:txBody>
          </p:sp>
        </mc:Fallback>
      </mc:AlternateContent>
    </p:spTree>
    <p:extLst>
      <p:ext uri="{BB962C8B-B14F-4D97-AF65-F5344CB8AC3E}">
        <p14:creationId xmlns:p14="http://schemas.microsoft.com/office/powerpoint/2010/main" val="3082071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65328E-37CD-A193-9555-55754FB400F2}"/>
              </a:ext>
            </a:extLst>
          </p:cNvPr>
          <p:cNvSpPr txBox="1"/>
          <p:nvPr/>
        </p:nvSpPr>
        <p:spPr>
          <a:xfrm>
            <a:off x="1371600" y="990600"/>
            <a:ext cx="7772400" cy="369332"/>
          </a:xfrm>
          <a:prstGeom prst="rect">
            <a:avLst/>
          </a:prstGeom>
          <a:noFill/>
        </p:spPr>
        <p:txBody>
          <a:bodyPr wrap="square" rtlCol="0">
            <a:spAutoFit/>
          </a:bodyPr>
          <a:lstStyle/>
          <a:p>
            <a:r>
              <a:rPr lang="en-US" dirty="0" err="1"/>
              <a:t>任給兩不同向的向量，其所有線性組合形成的向量</a:t>
            </a:r>
            <a:r>
              <a:rPr lang="en-US" dirty="0"/>
              <a:t> </a:t>
            </a:r>
            <a:r>
              <a:rPr lang="en-US" dirty="0" err="1">
                <a:latin typeface="Times New Roman" panose="02020603050405020304" pitchFamily="18" charset="0"/>
                <a:cs typeface="Times New Roman" panose="02020603050405020304" pitchFamily="18" charset="0"/>
              </a:rPr>
              <a:t>Span</a:t>
            </a:r>
            <a:r>
              <a:rPr lang="en-US" dirty="0" err="1"/>
              <a:t>，就組成一平面</a:t>
            </a:r>
            <a:r>
              <a:rPr lang="en-US" dirty="0"/>
              <a:t>！</a:t>
            </a:r>
          </a:p>
        </p:txBody>
      </p:sp>
      <p:sp>
        <p:nvSpPr>
          <p:cNvPr id="3" name="TextBox 2">
            <a:extLst>
              <a:ext uri="{FF2B5EF4-FFF2-40B4-BE49-F238E27FC236}">
                <a16:creationId xmlns:a16="http://schemas.microsoft.com/office/drawing/2014/main" id="{FA5CB428-0DC0-707F-90CC-DB190E82E0D1}"/>
              </a:ext>
            </a:extLst>
          </p:cNvPr>
          <p:cNvSpPr txBox="1"/>
          <p:nvPr/>
        </p:nvSpPr>
        <p:spPr>
          <a:xfrm>
            <a:off x="1371600" y="1447800"/>
            <a:ext cx="4114800" cy="369332"/>
          </a:xfrm>
          <a:prstGeom prst="rect">
            <a:avLst/>
          </a:prstGeom>
          <a:noFill/>
        </p:spPr>
        <p:txBody>
          <a:bodyPr wrap="square" rtlCol="0">
            <a:spAutoFit/>
          </a:bodyPr>
          <a:lstStyle/>
          <a:p>
            <a:r>
              <a:rPr lang="en-US" dirty="0" err="1"/>
              <a:t>這個空間就是線性代數研究的對象</a:t>
            </a:r>
            <a:r>
              <a:rPr lang="en-US" dirty="0"/>
              <a:t>。</a:t>
            </a:r>
          </a:p>
        </p:txBody>
      </p:sp>
      <p:pic>
        <p:nvPicPr>
          <p:cNvPr id="2050" name="Picture 2">
            <a:extLst>
              <a:ext uri="{FF2B5EF4-FFF2-40B4-BE49-F238E27FC236}">
                <a16:creationId xmlns:a16="http://schemas.microsoft.com/office/drawing/2014/main" id="{31C59FEC-C6AE-ABBE-8805-3117A245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070100"/>
            <a:ext cx="4419600" cy="271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9DF947-88C9-8AD9-AE8B-1F985FA6162A}"/>
              </a:ext>
            </a:extLst>
          </p:cNvPr>
          <p:cNvSpPr txBox="1"/>
          <p:nvPr/>
        </p:nvSpPr>
        <p:spPr>
          <a:xfrm>
            <a:off x="1524000" y="5040868"/>
            <a:ext cx="64008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The span of two non-parallel vectors is a plane.</a:t>
            </a:r>
          </a:p>
        </p:txBody>
      </p:sp>
    </p:spTree>
    <p:extLst>
      <p:ext uri="{BB962C8B-B14F-4D97-AF65-F5344CB8AC3E}">
        <p14:creationId xmlns:p14="http://schemas.microsoft.com/office/powerpoint/2010/main" val="2865545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文字方塊 2"/>
          <p:cNvSpPr txBox="1">
            <a:spLocks noChangeArrowheads="1"/>
          </p:cNvSpPr>
          <p:nvPr/>
        </p:nvSpPr>
        <p:spPr bwMode="auto">
          <a:xfrm>
            <a:off x="496820" y="1618150"/>
            <a:ext cx="510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位能由位置決定</a:t>
            </a:r>
            <a:r>
              <a:rPr lang="zh-TW" altLang="en-US" dirty="0"/>
              <a:t>，每一個座標對應一個位能值。</a:t>
            </a:r>
          </a:p>
        </p:txBody>
      </p:sp>
      <p:pic>
        <p:nvPicPr>
          <p:cNvPr id="4" name="Picture 9" desc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066800"/>
            <a:ext cx="2993728" cy="518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0F0F72C5-A26D-DC43-8864-E635D872A27F}"/>
                  </a:ext>
                </a:extLst>
              </p:cNvPr>
              <p:cNvSpPr txBox="1"/>
              <p:nvPr/>
            </p:nvSpPr>
            <p:spPr>
              <a:xfrm>
                <a:off x="587672" y="1095915"/>
                <a:ext cx="754411"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𝑈</m:t>
                      </m:r>
                      <m:d>
                        <m:dPr>
                          <m:ctrlPr>
                            <a:rPr lang="en-US" altLang="zh-TW" b="0" i="1" smtClean="0">
                              <a:latin typeface="Cambria Math" panose="02040503050406030204" pitchFamily="18" charset="0"/>
                            </a:rPr>
                          </m:ctrlPr>
                        </m:dPr>
                        <m:e>
                          <m:acc>
                            <m:accPr>
                              <m:chr m:val="⃗"/>
                              <m:ctrlPr>
                                <a:rPr lang="en-US" altLang="zh-TW" b="0" i="1" smtClean="0">
                                  <a:latin typeface="Cambria Math" panose="02040503050406030204" pitchFamily="18" charset="0"/>
                                </a:rPr>
                              </m:ctrlPr>
                            </m:accPr>
                            <m:e>
                              <m:r>
                                <a:rPr lang="en-US" altLang="zh-TW" b="0" i="1" smtClean="0">
                                  <a:latin typeface="Cambria Math" panose="02040503050406030204" pitchFamily="18" charset="0"/>
                                </a:rPr>
                                <m:t>𝑟</m:t>
                              </m:r>
                            </m:e>
                          </m:acc>
                        </m:e>
                      </m:d>
                    </m:oMath>
                  </m:oMathPara>
                </a14:m>
                <a:endParaRPr lang="zh-TW" altLang="en-US" dirty="0"/>
              </a:p>
            </p:txBody>
          </p:sp>
        </mc:Choice>
        <mc:Fallback xmlns="">
          <p:sp>
            <p:nvSpPr>
              <p:cNvPr id="6" name="文字方塊 5">
                <a:extLst>
                  <a:ext uri="{FF2B5EF4-FFF2-40B4-BE49-F238E27FC236}">
                    <a16:creationId xmlns:a16="http://schemas.microsoft.com/office/drawing/2014/main" id="{0F0F72C5-A26D-DC43-8864-E635D872A27F}"/>
                  </a:ext>
                </a:extLst>
              </p:cNvPr>
              <p:cNvSpPr txBox="1">
                <a:spLocks noRot="1" noChangeAspect="1" noMove="1" noResize="1" noEditPoints="1" noAdjustHandles="1" noChangeArrowheads="1" noChangeShapeType="1" noTextEdit="1"/>
              </p:cNvSpPr>
              <p:nvPr/>
            </p:nvSpPr>
            <p:spPr>
              <a:xfrm>
                <a:off x="587672" y="1095915"/>
                <a:ext cx="754411" cy="369332"/>
              </a:xfrm>
              <a:prstGeom prst="rect">
                <a:avLst/>
              </a:prstGeom>
              <a:blipFill>
                <a:blip r:embed="rId3"/>
                <a:stretch>
                  <a:fillRect t="-10000"/>
                </a:stretch>
              </a:blipFill>
            </p:spPr>
            <p:txBody>
              <a:bodyPr/>
              <a:lstStyle/>
              <a:p>
                <a:r>
                  <a:rPr lang="en-US">
                    <a:noFill/>
                  </a:rPr>
                  <a:t> </a:t>
                </a:r>
              </a:p>
            </p:txBody>
          </p:sp>
        </mc:Fallback>
      </mc:AlternateContent>
      <p:pic>
        <p:nvPicPr>
          <p:cNvPr id="5" name="圖片 4" descr="一張含有 文字, 地圖 的圖片&#10;&#10;自動產生的描述">
            <a:extLst>
              <a:ext uri="{FF2B5EF4-FFF2-40B4-BE49-F238E27FC236}">
                <a16:creationId xmlns:a16="http://schemas.microsoft.com/office/drawing/2014/main" id="{B539E30F-F9C3-A541-BABF-55A7CB4F8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69" y="2513046"/>
            <a:ext cx="4976992" cy="3740150"/>
          </a:xfrm>
          <a:prstGeom prst="rect">
            <a:avLst/>
          </a:prstGeom>
        </p:spPr>
      </p:pic>
      <p:sp>
        <p:nvSpPr>
          <p:cNvPr id="3" name="TextBox 2">
            <a:extLst>
              <a:ext uri="{FF2B5EF4-FFF2-40B4-BE49-F238E27FC236}">
                <a16:creationId xmlns:a16="http://schemas.microsoft.com/office/drawing/2014/main" id="{91274E73-414F-08EB-38EA-5E8FA0341104}"/>
              </a:ext>
            </a:extLst>
          </p:cNvPr>
          <p:cNvSpPr txBox="1"/>
          <p:nvPr/>
        </p:nvSpPr>
        <p:spPr bwMode="auto">
          <a:xfrm>
            <a:off x="487721" y="200567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dirty="0"/>
              <a:t>如同地圖上的高度標示一樣！</a:t>
            </a:r>
            <a:endParaRPr lang="en-TW"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5_07_FigureB.jpg"/>
          <p:cNvPicPr>
            <a:picLocks noChangeAspect="1"/>
          </p:cNvPicPr>
          <p:nvPr/>
        </p:nvPicPr>
        <p:blipFill rotWithShape="1">
          <a:blip r:embed="rId2" cstate="print">
            <a:extLst>
              <a:ext uri="{28A0092B-C50C-407E-A947-70E740481C1C}">
                <a14:useLocalDpi xmlns:a14="http://schemas.microsoft.com/office/drawing/2010/main" val="0"/>
              </a:ext>
            </a:extLst>
          </a:blip>
          <a:srcRect t="11626" b="2554"/>
          <a:stretch/>
        </p:blipFill>
        <p:spPr>
          <a:xfrm>
            <a:off x="2286000" y="2839373"/>
            <a:ext cx="4328777" cy="2840854"/>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693294" y="816746"/>
                <a:ext cx="8298305" cy="369332"/>
              </a:xfrm>
              <a:prstGeom prst="rect">
                <a:avLst/>
              </a:prstGeom>
            </p:spPr>
            <p:txBody>
              <a:bodyPr wrap="square">
                <a:spAutoFit/>
              </a:bodyPr>
              <a:lstStyle/>
              <a:p>
                <a:r>
                  <a:rPr lang="zh-TW" altLang="en-US" dirty="0"/>
                  <a:t>電位</a:t>
                </a:r>
                <a14:m>
                  <m:oMath xmlns:m="http://schemas.openxmlformats.org/officeDocument/2006/math">
                    <m:r>
                      <a:rPr lang="en-US" altLang="zh-TW" i="1" dirty="0">
                        <a:latin typeface="Cambria Math"/>
                      </a:rPr>
                      <m:t>𝑉</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𝑟</m:t>
                            </m:r>
                          </m:e>
                        </m:acc>
                      </m:e>
                    </m:d>
                  </m:oMath>
                </a14:m>
                <a:r>
                  <a:rPr lang="zh-TW" altLang="en-US" dirty="0"/>
                  <a:t> 在空間中的每一點有一個數值。如同地面上每一個位置有一個高度值。</a:t>
                </a:r>
              </a:p>
            </p:txBody>
          </p:sp>
        </mc:Choice>
        <mc:Fallback xmlns="">
          <p:sp>
            <p:nvSpPr>
              <p:cNvPr id="4" name="矩形 3"/>
              <p:cNvSpPr>
                <a:spLocks noRot="1" noChangeAspect="1" noMove="1" noResize="1" noEditPoints="1" noAdjustHandles="1" noChangeArrowheads="1" noChangeShapeType="1" noTextEdit="1"/>
              </p:cNvSpPr>
              <p:nvPr/>
            </p:nvSpPr>
            <p:spPr>
              <a:xfrm>
                <a:off x="693294" y="816746"/>
                <a:ext cx="8298305" cy="369332"/>
              </a:xfrm>
              <a:prstGeom prst="rect">
                <a:avLst/>
              </a:prstGeom>
              <a:blipFill>
                <a:blip r:embed="rId3"/>
                <a:stretch>
                  <a:fillRect l="-612" t="-1333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696534" y="1251673"/>
                <a:ext cx="7837866" cy="369332"/>
              </a:xfrm>
              <a:prstGeom prst="rect">
                <a:avLst/>
              </a:prstGeom>
            </p:spPr>
            <p:txBody>
              <a:bodyPr wrap="square">
                <a:spAutoFit/>
              </a:bodyPr>
              <a:lstStyle/>
              <a:p>
                <a:r>
                  <a:rPr lang="zh-TW" altLang="en-US" dirty="0"/>
                  <a:t>電位</a:t>
                </a:r>
                <a14:m>
                  <m:oMath xmlns:m="http://schemas.openxmlformats.org/officeDocument/2006/math">
                    <m:r>
                      <a:rPr lang="en-US" altLang="zh-TW" i="1" dirty="0">
                        <a:latin typeface="Cambria Math"/>
                      </a:rPr>
                      <m:t>𝑉</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𝑟</m:t>
                            </m:r>
                          </m:e>
                        </m:acc>
                      </m:e>
                    </m:d>
                  </m:oMath>
                </a14:m>
                <a:r>
                  <a:rPr lang="zh-TW" altLang="en-US" dirty="0"/>
                  <a:t>是一個空間的純量函數。</a:t>
                </a:r>
              </a:p>
            </p:txBody>
          </p:sp>
        </mc:Choice>
        <mc:Fallback xmlns="">
          <p:sp>
            <p:nvSpPr>
              <p:cNvPr id="5" name="矩形 4"/>
              <p:cNvSpPr>
                <a:spLocks noRot="1" noChangeAspect="1" noMove="1" noResize="1" noEditPoints="1" noAdjustHandles="1" noChangeArrowheads="1" noChangeShapeType="1" noTextEdit="1"/>
              </p:cNvSpPr>
              <p:nvPr/>
            </p:nvSpPr>
            <p:spPr>
              <a:xfrm>
                <a:off x="696534" y="1251673"/>
                <a:ext cx="7837866" cy="369332"/>
              </a:xfrm>
              <a:prstGeom prst="rect">
                <a:avLst/>
              </a:prstGeom>
              <a:blipFill>
                <a:blip r:embed="rId4"/>
                <a:stretch>
                  <a:fillRect l="-647"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696894" y="2249484"/>
                <a:ext cx="7532706" cy="402931"/>
              </a:xfrm>
              <a:prstGeom prst="rect">
                <a:avLst/>
              </a:prstGeom>
            </p:spPr>
            <p:txBody>
              <a:bodyPr wrap="square">
                <a:spAutoFit/>
              </a:bodyPr>
              <a:lstStyle/>
              <a:p>
                <a:r>
                  <a:rPr lang="zh-TW" altLang="en-US" dirty="0"/>
                  <a:t>相對的</a:t>
                </a:r>
                <a14:m>
                  <m:oMath xmlns:m="http://schemas.openxmlformats.org/officeDocument/2006/math">
                    <m:r>
                      <a:rPr lang="zh-TW" altLang="en-US" b="0" i="1" smtClean="0">
                        <a:latin typeface="Cambria Math"/>
                      </a:rPr>
                      <m:t>，</m:t>
                    </m:r>
                    <m:r>
                      <a:rPr lang="zh-TW" altLang="en-US" i="1">
                        <a:latin typeface="Cambria Math"/>
                      </a:rPr>
                      <m:t>電場</m:t>
                    </m:r>
                    <m:acc>
                      <m:accPr>
                        <m:chr m:val="⃗"/>
                        <m:ctrlPr>
                          <a:rPr lang="zh-TW" altLang="en-US" i="1">
                            <a:latin typeface="Cambria Math" panose="02040503050406030204" pitchFamily="18" charset="0"/>
                          </a:rPr>
                        </m:ctrlPr>
                      </m:accPr>
                      <m:e>
                        <m:r>
                          <a:rPr lang="en-US" altLang="zh-TW" i="1">
                            <a:latin typeface="Cambria Math"/>
                          </a:rPr>
                          <m:t>𝐸</m:t>
                        </m:r>
                      </m:e>
                    </m:acc>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𝑟</m:t>
                            </m:r>
                          </m:e>
                        </m:acc>
                      </m:e>
                    </m:d>
                  </m:oMath>
                </a14:m>
                <a:r>
                  <a:rPr lang="zh-TW" altLang="en-US" dirty="0"/>
                  <a:t>是一個向量函數。實用上圖像化上都困難的多。</a:t>
                </a:r>
              </a:p>
            </p:txBody>
          </p:sp>
        </mc:Choice>
        <mc:Fallback xmlns="">
          <p:sp>
            <p:nvSpPr>
              <p:cNvPr id="6" name="矩形 5"/>
              <p:cNvSpPr>
                <a:spLocks noRot="1" noChangeAspect="1" noMove="1" noResize="1" noEditPoints="1" noAdjustHandles="1" noChangeArrowheads="1" noChangeShapeType="1" noTextEdit="1"/>
              </p:cNvSpPr>
              <p:nvPr/>
            </p:nvSpPr>
            <p:spPr>
              <a:xfrm>
                <a:off x="696894" y="2249484"/>
                <a:ext cx="7532706" cy="402931"/>
              </a:xfrm>
              <a:prstGeom prst="rect">
                <a:avLst/>
              </a:prstGeom>
              <a:blipFill rotWithShape="1">
                <a:blip r:embed="rId6"/>
                <a:stretch>
                  <a:fillRect l="-647" t="-10606" b="-25758"/>
                </a:stretch>
              </a:blipFill>
            </p:spPr>
            <p:txBody>
              <a:bodyPr/>
              <a:lstStyle/>
              <a:p>
                <a:r>
                  <a:rPr lang="zh-CN" altLang="en-US">
                    <a:noFill/>
                  </a:rPr>
                  <a:t> </a:t>
                </a:r>
              </a:p>
            </p:txBody>
          </p:sp>
        </mc:Fallback>
      </mc:AlternateContent>
      <p:sp>
        <p:nvSpPr>
          <p:cNvPr id="7" name="文字方塊 6"/>
          <p:cNvSpPr txBox="1"/>
          <p:nvPr/>
        </p:nvSpPr>
        <p:spPr>
          <a:xfrm>
            <a:off x="696534" y="1693194"/>
            <a:ext cx="7649719" cy="369332"/>
          </a:xfrm>
          <a:prstGeom prst="rect">
            <a:avLst/>
          </a:prstGeom>
          <a:noFill/>
        </p:spPr>
        <p:txBody>
          <a:bodyPr wrap="square" rtlCol="0">
            <a:spAutoFit/>
          </a:bodyPr>
          <a:lstStyle/>
          <a:p>
            <a:r>
              <a:rPr lang="zh-TW" altLang="en-US" dirty="0">
                <a:solidFill>
                  <a:srgbClr val="FF0000"/>
                </a:solidFill>
              </a:rPr>
              <a:t>空間中所有的靜電性質就記錄在這個函數中，可由此函數推導出來。</a:t>
            </a:r>
          </a:p>
        </p:txBody>
      </p:sp>
    </p:spTree>
    <p:extLst>
      <p:ext uri="{BB962C8B-B14F-4D97-AF65-F5344CB8AC3E}">
        <p14:creationId xmlns:p14="http://schemas.microsoft.com/office/powerpoint/2010/main" val="3881131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651D922-23E0-4807-ADA9-FD5234543111}"/>
                  </a:ext>
                </a:extLst>
              </p:cNvPr>
              <p:cNvSpPr txBox="1"/>
              <p:nvPr/>
            </p:nvSpPr>
            <p:spPr>
              <a:xfrm>
                <a:off x="2514600" y="2133600"/>
                <a:ext cx="1518424" cy="402931"/>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𝐸</m:t>
                          </m:r>
                        </m:e>
                      </m:acc>
                      <m:r>
                        <a:rPr lang="en-US" b="0" i="1" smtClean="0">
                          <a:latin typeface="Cambria Math" panose="02040503050406030204" pitchFamily="18" charset="0"/>
                        </a:rPr>
                        <m:t>:  </m:t>
                      </m:r>
                      <m:sSup>
                        <m:sSupPr>
                          <m:ctrlPr>
                            <a:rPr lang="en-US" i="1" smtClean="0">
                              <a:latin typeface="Cambria Math" panose="02040503050406030204" pitchFamily="18" charset="0"/>
                            </a:rPr>
                          </m:ctrlPr>
                        </m:sSupPr>
                        <m:e>
                          <m:r>
                            <a:rPr lang="en-US" i="1">
                              <a:latin typeface="Cambria Math" panose="02040503050406030204" pitchFamily="18" charset="0"/>
                            </a:rPr>
                            <m:t>𝑅</m:t>
                          </m:r>
                        </m:e>
                        <m:sup>
                          <m:r>
                            <a:rPr lang="en-US" b="0" i="1" smtClean="0">
                              <a:latin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𝑅</m:t>
                          </m:r>
                        </m:e>
                        <m:sup>
                          <m:r>
                            <a:rPr lang="en-US" i="1">
                              <a:latin typeface="Cambria Math" panose="02040503050406030204" pitchFamily="18" charset="0"/>
                            </a:rPr>
                            <m:t>3</m:t>
                          </m:r>
                        </m:sup>
                      </m:sSup>
                    </m:oMath>
                  </m:oMathPara>
                </a14:m>
                <a:endParaRPr lang="en-US" dirty="0"/>
              </a:p>
            </p:txBody>
          </p:sp>
        </mc:Choice>
        <mc:Fallback xmlns="">
          <p:sp>
            <p:nvSpPr>
              <p:cNvPr id="4" name="TextBox 3">
                <a:extLst>
                  <a:ext uri="{FF2B5EF4-FFF2-40B4-BE49-F238E27FC236}">
                    <a16:creationId xmlns:a16="http://schemas.microsoft.com/office/drawing/2014/main" id="{6651D922-23E0-4807-ADA9-FD5234543111}"/>
                  </a:ext>
                </a:extLst>
              </p:cNvPr>
              <p:cNvSpPr txBox="1">
                <a:spLocks noRot="1" noChangeAspect="1" noMove="1" noResize="1" noEditPoints="1" noAdjustHandles="1" noChangeArrowheads="1" noChangeShapeType="1" noTextEdit="1"/>
              </p:cNvSpPr>
              <p:nvPr/>
            </p:nvSpPr>
            <p:spPr>
              <a:xfrm>
                <a:off x="2514600" y="2133600"/>
                <a:ext cx="1518424" cy="402931"/>
              </a:xfrm>
              <a:prstGeom prst="rect">
                <a:avLst/>
              </a:prstGeom>
              <a:blipFill>
                <a:blip r:embed="rId2"/>
                <a:stretch>
                  <a:fillRect b="-15625"/>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391E4846-0B65-62F5-D40B-87FA71879892}"/>
              </a:ext>
            </a:extLst>
          </p:cNvPr>
          <p:cNvSpPr txBox="1"/>
          <p:nvPr/>
        </p:nvSpPr>
        <p:spPr>
          <a:xfrm>
            <a:off x="2438400" y="1600200"/>
            <a:ext cx="5114226" cy="369332"/>
          </a:xfrm>
          <a:prstGeom prst="rect">
            <a:avLst/>
          </a:prstGeom>
          <a:noFill/>
        </p:spPr>
        <p:txBody>
          <a:bodyPr wrap="square" rtlCol="0">
            <a:spAutoFit/>
          </a:bodyPr>
          <a:lstStyle/>
          <a:p>
            <a:r>
              <a:rPr lang="en-US" dirty="0" err="1"/>
              <a:t>在空間中的向量函數</a:t>
            </a:r>
            <a:r>
              <a:rPr lang="en-US" dirty="0"/>
              <a:t>！</a:t>
            </a:r>
            <a:r>
              <a:rPr lang="zh-TW" altLang="en-US" dirty="0"/>
              <a:t>向量場。</a:t>
            </a:r>
            <a:r>
              <a:rPr lang="en-US" altLang="zh-TW" dirty="0">
                <a:latin typeface="Times New Roman" panose="02020603050405020304" pitchFamily="18" charset="0"/>
                <a:cs typeface="Times New Roman" panose="02020603050405020304" pitchFamily="18" charset="0"/>
              </a:rPr>
              <a:t>Vector Field</a:t>
            </a:r>
            <a:endParaRPr lang="en-US" dirty="0"/>
          </a:p>
        </p:txBody>
      </p:sp>
      <p:pic>
        <p:nvPicPr>
          <p:cNvPr id="5" name="Picture 4" descr="F22_06">
            <a:extLst>
              <a:ext uri="{FF2B5EF4-FFF2-40B4-BE49-F238E27FC236}">
                <a16:creationId xmlns:a16="http://schemas.microsoft.com/office/drawing/2014/main" id="{B320842F-F405-07B6-6E9D-EFD0D8883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655"/>
          <a:stretch>
            <a:fillRect/>
          </a:stretch>
        </p:blipFill>
        <p:spPr bwMode="auto">
          <a:xfrm>
            <a:off x="2455127" y="2853382"/>
            <a:ext cx="2270197" cy="241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827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文字方塊 22"/>
              <p:cNvSpPr txBox="1"/>
              <p:nvPr/>
            </p:nvSpPr>
            <p:spPr>
              <a:xfrm>
                <a:off x="4646065" y="2944588"/>
                <a:ext cx="3092513" cy="82888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4646065" y="2944588"/>
                <a:ext cx="3092513" cy="828881"/>
              </a:xfrm>
              <a:prstGeom prst="rect">
                <a:avLst/>
              </a:prstGeom>
              <a:blipFill>
                <a:blip r:embed="rId2"/>
                <a:stretch>
                  <a:fillRect l="-11429" t="-102985" b="-153731"/>
                </a:stretch>
              </a:blipFill>
            </p:spPr>
            <p:txBody>
              <a:bodyPr/>
              <a:lstStyle/>
              <a:p>
                <a:r>
                  <a:rPr lang="en-US">
                    <a:noFill/>
                  </a:rPr>
                  <a:t> </a:t>
                </a:r>
              </a:p>
            </p:txBody>
          </p:sp>
        </mc:Fallback>
      </mc:AlternateContent>
      <p:sp>
        <p:nvSpPr>
          <p:cNvPr id="27650" name="Text Box 4"/>
          <p:cNvSpPr txBox="1">
            <a:spLocks noChangeArrowheads="1"/>
          </p:cNvSpPr>
          <p:nvPr/>
        </p:nvSpPr>
        <p:spPr bwMode="auto">
          <a:xfrm>
            <a:off x="4660741" y="3930529"/>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latin typeface="Times New Roman" pitchFamily="18" charset="0"/>
              </a:rPr>
              <a:t>電場 </a:t>
            </a:r>
            <a:r>
              <a:rPr lang="en-US" altLang="zh-TW" dirty="0">
                <a:solidFill>
                  <a:srgbClr val="FF0000"/>
                </a:solidFill>
                <a:latin typeface="Times New Roman" pitchFamily="18" charset="0"/>
              </a:rPr>
              <a:t>Electric Field</a:t>
            </a:r>
          </a:p>
        </p:txBody>
      </p:sp>
      <mc:AlternateContent xmlns:mc="http://schemas.openxmlformats.org/markup-compatibility/2006" xmlns:a14="http://schemas.microsoft.com/office/drawing/2010/main">
        <mc:Choice Requires="a14">
          <p:sp>
            <p:nvSpPr>
              <p:cNvPr id="27652" name="Text Box 12"/>
              <p:cNvSpPr txBox="1">
                <a:spLocks noChangeArrowheads="1"/>
              </p:cNvSpPr>
              <p:nvPr/>
            </p:nvSpPr>
            <p:spPr bwMode="auto">
              <a:xfrm>
                <a:off x="1257299" y="5043720"/>
                <a:ext cx="556243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只與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的位置相關，與</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的電荷量無關</a:t>
                </a:r>
              </a:p>
            </p:txBody>
          </p:sp>
        </mc:Choice>
        <mc:Fallback xmlns="">
          <p:sp>
            <p:nvSpPr>
              <p:cNvPr id="27652" name="Text Box 12"/>
              <p:cNvSpPr txBox="1">
                <a:spLocks noRot="1" noChangeAspect="1" noMove="1" noResize="1" noEditPoints="1" noAdjustHandles="1" noChangeArrowheads="1" noChangeShapeType="1" noTextEdit="1"/>
              </p:cNvSpPr>
              <p:nvPr/>
            </p:nvSpPr>
            <p:spPr bwMode="auto">
              <a:xfrm>
                <a:off x="1257299" y="5043720"/>
                <a:ext cx="5562431" cy="402931"/>
              </a:xfrm>
              <a:prstGeom prst="rect">
                <a:avLst/>
              </a:prstGeom>
              <a:blipFill>
                <a:blip r:embed="rId3"/>
                <a:stretch>
                  <a:fillRect l="-68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663" name="Rectangle 24"/>
          <p:cNvSpPr>
            <a:spLocks noChangeArrowheads="1"/>
          </p:cNvSpPr>
          <p:nvPr/>
        </p:nvSpPr>
        <p:spPr bwMode="auto">
          <a:xfrm>
            <a:off x="5029200" y="2863729"/>
            <a:ext cx="1524000" cy="9906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27664" name="Text Box 25"/>
              <p:cNvSpPr txBox="1">
                <a:spLocks noChangeArrowheads="1"/>
              </p:cNvSpPr>
              <p:nvPr/>
            </p:nvSpPr>
            <p:spPr bwMode="auto">
              <a:xfrm>
                <a:off x="1257300" y="5500920"/>
                <a:ext cx="66294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漸漸趨近於零</a:t>
                </a:r>
                <a14:m>
                  <m:oMath xmlns:m="http://schemas.openxmlformats.org/officeDocument/2006/math">
                    <m:r>
                      <a:rPr lang="en-US" altLang="zh-TW" b="0" i="1" smtClean="0">
                        <a:latin typeface="Cambria Math"/>
                      </a:rPr>
                      <m:t>𝑞</m:t>
                    </m:r>
                    <m:r>
                      <a:rPr lang="en-US" altLang="zh-TW" b="0" i="1" smtClean="0">
                        <a:latin typeface="Cambria Math"/>
                        <a:ea typeface="Cambria Math"/>
                      </a:rPr>
                      <m:t>→0</m:t>
                    </m:r>
                  </m:oMath>
                </a14:m>
                <a:r>
                  <a:rPr lang="en-US" altLang="zh-TW" dirty="0"/>
                  <a:t>….</a:t>
                </a:r>
                <a:r>
                  <a:rPr lang="zh-TW" altLang="en-US" dirty="0"/>
                  <a:t>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應該依舊存在吧！</a:t>
                </a:r>
              </a:p>
            </p:txBody>
          </p:sp>
        </mc:Choice>
        <mc:Fallback xmlns="">
          <p:sp>
            <p:nvSpPr>
              <p:cNvPr id="27664" name="Text Box 25"/>
              <p:cNvSpPr txBox="1">
                <a:spLocks noRot="1" noChangeAspect="1" noMove="1" noResize="1" noEditPoints="1" noAdjustHandles="1" noChangeArrowheads="1" noChangeShapeType="1" noTextEdit="1"/>
              </p:cNvSpPr>
              <p:nvPr/>
            </p:nvSpPr>
            <p:spPr bwMode="auto">
              <a:xfrm>
                <a:off x="1257300" y="5500920"/>
                <a:ext cx="6629400" cy="402931"/>
              </a:xfrm>
              <a:prstGeom prst="rect">
                <a:avLst/>
              </a:prstGeom>
              <a:blipFill>
                <a:blip r:embed="rId5"/>
                <a:stretch>
                  <a:fillRect l="-573"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646065" y="2286000"/>
                <a:ext cx="4115229" cy="369332"/>
              </a:xfrm>
              <a:prstGeom prst="rect">
                <a:avLst/>
              </a:prstGeom>
            </p:spPr>
            <p:txBody>
              <a:bodyPr wrap="none">
                <a:spAutoFit/>
              </a:bodyPr>
              <a:lstStyle/>
              <a:p>
                <a:r>
                  <a:rPr lang="zh-TW" altLang="en-US" dirty="0"/>
                  <a:t>電荷量</a:t>
                </a:r>
                <a14:m>
                  <m:oMath xmlns:m="http://schemas.openxmlformats.org/officeDocument/2006/math">
                    <m:r>
                      <a:rPr lang="en-US" altLang="zh-TW" i="1" dirty="0" smtClean="0">
                        <a:latin typeface="Cambria Math" panose="02040503050406030204" pitchFamily="18" charset="0"/>
                        <a:cs typeface="Times New Roman" pitchFamily="18" charset="0"/>
                      </a:rPr>
                      <m:t>𝑞</m:t>
                    </m:r>
                  </m:oMath>
                </a14:m>
                <a:r>
                  <a:rPr lang="zh-TW" altLang="en-US" dirty="0"/>
                  <a:t>可以從複雜的式子中提出來：</a:t>
                </a:r>
              </a:p>
            </p:txBody>
          </p:sp>
        </mc:Choice>
        <mc:Fallback xmlns="">
          <p:sp>
            <p:nvSpPr>
              <p:cNvPr id="2" name="矩形 1"/>
              <p:cNvSpPr>
                <a:spLocks noRot="1" noChangeAspect="1" noMove="1" noResize="1" noEditPoints="1" noAdjustHandles="1" noChangeArrowheads="1" noChangeShapeType="1" noTextEdit="1"/>
              </p:cNvSpPr>
              <p:nvPr/>
            </p:nvSpPr>
            <p:spPr>
              <a:xfrm>
                <a:off x="4646065" y="2286000"/>
                <a:ext cx="4115229" cy="369332"/>
              </a:xfrm>
              <a:prstGeom prst="rect">
                <a:avLst/>
              </a:prstGeom>
              <a:blipFill>
                <a:blip r:embed="rId6"/>
                <a:stretch>
                  <a:fillRect l="-123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4700021" y="1277037"/>
                <a:ext cx="2113271" cy="764568"/>
              </a:xfrm>
              <a:prstGeom prst="rect">
                <a:avLst/>
              </a:prstGeom>
              <a:solidFill>
                <a:srgbClr val="FFFFCC"/>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𝑄</m:t>
                                  </m:r>
                                </m:e>
                                <m:sub>
                                  <m:r>
                                    <a:rPr lang="en-US" altLang="zh-TW" b="0" i="1" smtClean="0">
                                      <a:latin typeface="Cambria Math"/>
                                    </a:rPr>
                                    <m:t>𝑖</m:t>
                                  </m:r>
                                </m:sub>
                              </m:sSub>
                              <m:r>
                                <a:rPr lang="en-US" altLang="zh-TW" i="1">
                                  <a:latin typeface="Cambria Math"/>
                                </a:rPr>
                                <m:t>𝑞</m:t>
                              </m:r>
                            </m:num>
                            <m:den>
                              <m:sSubSup>
                                <m:sSubSupPr>
                                  <m:ctrlPr>
                                    <a:rPr lang="zh-TW" altLang="en-US" i="1">
                                      <a:latin typeface="Cambria Math" panose="02040503050406030204" pitchFamily="18" charset="0"/>
                                    </a:rPr>
                                  </m:ctrlPr>
                                </m:sSubSupPr>
                                <m:e>
                                  <m:r>
                                    <a:rPr lang="en-US" altLang="zh-TW" b="0" i="1" smtClean="0">
                                      <a:latin typeface="Cambria Math"/>
                                    </a:rPr>
                                    <m:t>𝑟</m:t>
                                  </m:r>
                                </m:e>
                                <m:sub>
                                  <m:r>
                                    <a:rPr lang="en-US" altLang="zh-TW" b="0" i="1" smtClean="0">
                                      <a:latin typeface="Cambria Math"/>
                                    </a:rPr>
                                    <m:t>𝑖</m:t>
                                  </m:r>
                                </m:sub>
                                <m:sup>
                                  <m:r>
                                    <a:rPr lang="en-US" altLang="zh-TW" i="1">
                                      <a:latin typeface="Cambria Math"/>
                                    </a:rPr>
                                    <m:t>2</m:t>
                                  </m:r>
                                </m:sup>
                              </m:sSubSup>
                            </m:den>
                          </m:f>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b="0" i="1" smtClean="0">
                                  <a:latin typeface="Cambria Math"/>
                                </a:rPr>
                                <m:t>𝑖</m:t>
                              </m:r>
                            </m:sub>
                          </m:sSub>
                        </m:e>
                      </m:nary>
                    </m:oMath>
                  </m:oMathPara>
                </a14:m>
                <a:endParaRPr lang="zh-CN"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4700021" y="1277037"/>
                <a:ext cx="2113271" cy="764568"/>
              </a:xfrm>
              <a:prstGeom prst="rect">
                <a:avLst/>
              </a:prstGeom>
              <a:blipFill rotWithShape="1">
                <a:blip r:embed="rId8"/>
                <a:stretch>
                  <a:fillRect/>
                </a:stretch>
              </a:blipFill>
            </p:spPr>
            <p:txBody>
              <a:bodyPr/>
              <a:lstStyle/>
              <a:p>
                <a:r>
                  <a:rPr lang="zh-CN" altLang="en-US">
                    <a:noFill/>
                  </a:rPr>
                  <a:t> </a:t>
                </a:r>
              </a:p>
            </p:txBody>
          </p:sp>
        </mc:Fallback>
      </mc:AlternateContent>
      <p:sp>
        <p:nvSpPr>
          <p:cNvPr id="24" name="弧形箭號 (下彎) 23"/>
          <p:cNvSpPr/>
          <p:nvPr/>
        </p:nvSpPr>
        <p:spPr>
          <a:xfrm>
            <a:off x="6394192" y="1062345"/>
            <a:ext cx="838200" cy="304800"/>
          </a:xfrm>
          <a:prstGeom prst="curved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 name="矩形 1">
            <a:extLst>
              <a:ext uri="{FF2B5EF4-FFF2-40B4-BE49-F238E27FC236}">
                <a16:creationId xmlns:a16="http://schemas.microsoft.com/office/drawing/2014/main" id="{0B24B92A-C9CB-1CB7-B78E-02725BC899AC}"/>
              </a:ext>
            </a:extLst>
          </p:cNvPr>
          <p:cNvSpPr/>
          <p:nvPr/>
        </p:nvSpPr>
        <p:spPr>
          <a:xfrm>
            <a:off x="534988" y="1274095"/>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13" descr="fig22">
            <a:extLst>
              <a:ext uri="{FF2B5EF4-FFF2-40B4-BE49-F238E27FC236}">
                <a16:creationId xmlns:a16="http://schemas.microsoft.com/office/drawing/2014/main" id="{8454429F-7107-F079-2959-B4CF74F7C1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35181"/>
          <a:stretch>
            <a:fillRect/>
          </a:stretch>
        </p:blipFill>
        <p:spPr bwMode="auto">
          <a:xfrm>
            <a:off x="534988" y="1540795"/>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a:extLst>
              <a:ext uri="{FF2B5EF4-FFF2-40B4-BE49-F238E27FC236}">
                <a16:creationId xmlns:a16="http://schemas.microsoft.com/office/drawing/2014/main" id="{09F8691B-06E7-7D4D-DEDF-4E2D3910E16E}"/>
              </a:ext>
            </a:extLst>
          </p:cNvPr>
          <p:cNvSpPr txBox="1">
            <a:spLocks noChangeArrowheads="1"/>
          </p:cNvSpPr>
          <p:nvPr/>
        </p:nvSpPr>
        <p:spPr bwMode="auto">
          <a:xfrm>
            <a:off x="1068388" y="15407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6" name="Text Box 15">
            <a:extLst>
              <a:ext uri="{FF2B5EF4-FFF2-40B4-BE49-F238E27FC236}">
                <a16:creationId xmlns:a16="http://schemas.microsoft.com/office/drawing/2014/main" id="{729CFDA6-F14F-734D-AF1D-867158C1C376}"/>
              </a:ext>
            </a:extLst>
          </p:cNvPr>
          <p:cNvSpPr txBox="1">
            <a:spLocks noChangeArrowheads="1"/>
          </p:cNvSpPr>
          <p:nvPr/>
        </p:nvSpPr>
        <p:spPr bwMode="auto">
          <a:xfrm>
            <a:off x="3354388" y="13121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7" name="Text Box 16">
            <a:extLst>
              <a:ext uri="{FF2B5EF4-FFF2-40B4-BE49-F238E27FC236}">
                <a16:creationId xmlns:a16="http://schemas.microsoft.com/office/drawing/2014/main" id="{B2B6C5D0-CAFA-48A9-93F0-060AB2DEB5C3}"/>
              </a:ext>
            </a:extLst>
          </p:cNvPr>
          <p:cNvSpPr txBox="1">
            <a:spLocks noChangeArrowheads="1"/>
          </p:cNvSpPr>
          <p:nvPr/>
        </p:nvSpPr>
        <p:spPr bwMode="auto">
          <a:xfrm>
            <a:off x="763588" y="27599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8" name="Text Box 17">
            <a:extLst>
              <a:ext uri="{FF2B5EF4-FFF2-40B4-BE49-F238E27FC236}">
                <a16:creationId xmlns:a16="http://schemas.microsoft.com/office/drawing/2014/main" id="{85A42950-D22D-4F47-2C2E-A4031B2AB139}"/>
              </a:ext>
            </a:extLst>
          </p:cNvPr>
          <p:cNvSpPr txBox="1">
            <a:spLocks noChangeArrowheads="1"/>
          </p:cNvSpPr>
          <p:nvPr/>
        </p:nvSpPr>
        <p:spPr bwMode="auto">
          <a:xfrm>
            <a:off x="2973388" y="3826795"/>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9" name="Text Box 18">
            <a:extLst>
              <a:ext uri="{FF2B5EF4-FFF2-40B4-BE49-F238E27FC236}">
                <a16:creationId xmlns:a16="http://schemas.microsoft.com/office/drawing/2014/main" id="{0928D00C-4A0A-9DF8-4B33-F53A9B99B134}"/>
              </a:ext>
            </a:extLst>
          </p:cNvPr>
          <p:cNvSpPr txBox="1">
            <a:spLocks noChangeArrowheads="1"/>
          </p:cNvSpPr>
          <p:nvPr/>
        </p:nvSpPr>
        <p:spPr bwMode="auto">
          <a:xfrm>
            <a:off x="3354388" y="2912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10" name="Text Box 19">
            <a:extLst>
              <a:ext uri="{FF2B5EF4-FFF2-40B4-BE49-F238E27FC236}">
                <a16:creationId xmlns:a16="http://schemas.microsoft.com/office/drawing/2014/main" id="{B16256F0-4D2B-89F3-95F9-6FAB34754A08}"/>
              </a:ext>
            </a:extLst>
          </p:cNvPr>
          <p:cNvSpPr txBox="1">
            <a:spLocks noChangeArrowheads="1"/>
          </p:cNvSpPr>
          <p:nvPr/>
        </p:nvSpPr>
        <p:spPr bwMode="auto">
          <a:xfrm>
            <a:off x="3582988" y="41315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11" name="Text Box 20">
            <a:extLst>
              <a:ext uri="{FF2B5EF4-FFF2-40B4-BE49-F238E27FC236}">
                <a16:creationId xmlns:a16="http://schemas.microsoft.com/office/drawing/2014/main" id="{776523FA-36EB-694D-53B7-47AE7BE22A70}"/>
              </a:ext>
            </a:extLst>
          </p:cNvPr>
          <p:cNvSpPr txBox="1">
            <a:spLocks noChangeArrowheads="1"/>
          </p:cNvSpPr>
          <p:nvPr/>
        </p:nvSpPr>
        <p:spPr bwMode="auto">
          <a:xfrm>
            <a:off x="2287588" y="3674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p:sp>
        <p:nvSpPr>
          <p:cNvPr id="12" name="矩形 3">
            <a:extLst>
              <a:ext uri="{FF2B5EF4-FFF2-40B4-BE49-F238E27FC236}">
                <a16:creationId xmlns:a16="http://schemas.microsoft.com/office/drawing/2014/main" id="{B1B48979-72AD-5D62-94FA-08E046E460CB}"/>
              </a:ext>
            </a:extLst>
          </p:cNvPr>
          <p:cNvSpPr/>
          <p:nvPr/>
        </p:nvSpPr>
        <p:spPr>
          <a:xfrm>
            <a:off x="2287588" y="2943351"/>
            <a:ext cx="1674812" cy="161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13" name="Text Box 22">
                <a:extLst>
                  <a:ext uri="{FF2B5EF4-FFF2-40B4-BE49-F238E27FC236}">
                    <a16:creationId xmlns:a16="http://schemas.microsoft.com/office/drawing/2014/main" id="{DEA0700B-9F57-1C5A-0105-C575D874E172}"/>
                  </a:ext>
                </a:extLst>
              </p:cNvPr>
              <p:cNvSpPr txBox="1">
                <a:spLocks noChangeArrowheads="1"/>
              </p:cNvSpPr>
              <p:nvPr/>
            </p:nvSpPr>
            <p:spPr bwMode="auto">
              <a:xfrm>
                <a:off x="2520743" y="2513178"/>
                <a:ext cx="609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b="0" i="1" dirty="0" smtClean="0">
                              <a:latin typeface="Cambria Math" panose="02040503050406030204" pitchFamily="18" charset="0"/>
                            </a:rPr>
                            <m:t>𝐸</m:t>
                          </m:r>
                        </m:e>
                      </m:acc>
                    </m:oMath>
                  </m:oMathPara>
                </a14:m>
                <a:endParaRPr lang="en-US" altLang="zh-TW" dirty="0"/>
              </a:p>
            </p:txBody>
          </p:sp>
        </mc:Choice>
        <mc:Fallback xmlns="">
          <p:sp>
            <p:nvSpPr>
              <p:cNvPr id="13" name="Text Box 22">
                <a:extLst>
                  <a:ext uri="{FF2B5EF4-FFF2-40B4-BE49-F238E27FC236}">
                    <a16:creationId xmlns:a16="http://schemas.microsoft.com/office/drawing/2014/main" id="{DEA0700B-9F57-1C5A-0105-C575D874E172}"/>
                  </a:ext>
                </a:extLst>
              </p:cNvPr>
              <p:cNvSpPr txBox="1">
                <a:spLocks noRot="1" noChangeAspect="1" noMove="1" noResize="1" noEditPoints="1" noAdjustHandles="1" noChangeArrowheads="1" noChangeShapeType="1" noTextEdit="1"/>
              </p:cNvSpPr>
              <p:nvPr/>
            </p:nvSpPr>
            <p:spPr bwMode="auto">
              <a:xfrm>
                <a:off x="2520743" y="2513178"/>
                <a:ext cx="609600" cy="402931"/>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Line 21">
            <a:extLst>
              <a:ext uri="{FF2B5EF4-FFF2-40B4-BE49-F238E27FC236}">
                <a16:creationId xmlns:a16="http://schemas.microsoft.com/office/drawing/2014/main" id="{A58D4D30-21DD-F023-33CE-6AB8450AA7B5}"/>
              </a:ext>
            </a:extLst>
          </p:cNvPr>
          <p:cNvSpPr>
            <a:spLocks noChangeShapeType="1"/>
          </p:cNvSpPr>
          <p:nvPr/>
        </p:nvSpPr>
        <p:spPr bwMode="auto">
          <a:xfrm flipH="1" flipV="1">
            <a:off x="2820988" y="2912395"/>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201312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663"/>
                                        </p:tgtEl>
                                        <p:attrNameLst>
                                          <p:attrName>style.visibility</p:attrName>
                                        </p:attrNameLst>
                                      </p:cBhvr>
                                      <p:to>
                                        <p:strVal val="visible"/>
                                      </p:to>
                                    </p:set>
                                    <p:animEffect transition="in" filter="fade">
                                      <p:cBhvr>
                                        <p:cTn id="12" dur="1000"/>
                                        <p:tgtEl>
                                          <p:spTgt spid="27663"/>
                                        </p:tgtEl>
                                      </p:cBhvr>
                                    </p:animEffect>
                                    <p:anim calcmode="lin" valueType="num">
                                      <p:cBhvr>
                                        <p:cTn id="13" dur="1000" fill="hold"/>
                                        <p:tgtEl>
                                          <p:spTgt spid="27663"/>
                                        </p:tgtEl>
                                        <p:attrNameLst>
                                          <p:attrName>ppt_x</p:attrName>
                                        </p:attrNameLst>
                                      </p:cBhvr>
                                      <p:tavLst>
                                        <p:tav tm="0">
                                          <p:val>
                                            <p:strVal val="#ppt_x"/>
                                          </p:val>
                                        </p:tav>
                                        <p:tav tm="100000">
                                          <p:val>
                                            <p:strVal val="#ppt_x"/>
                                          </p:val>
                                        </p:tav>
                                      </p:tavLst>
                                    </p:anim>
                                    <p:anim calcmode="lin" valueType="num">
                                      <p:cBhvr>
                                        <p:cTn id="14" dur="1000" fill="hold"/>
                                        <p:tgtEl>
                                          <p:spTgt spid="2766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652"/>
                                        </p:tgtEl>
                                        <p:attrNameLst>
                                          <p:attrName>style.visibility</p:attrName>
                                        </p:attrNameLst>
                                      </p:cBhvr>
                                      <p:to>
                                        <p:strVal val="visible"/>
                                      </p:to>
                                    </p:set>
                                    <p:animEffect transition="in" filter="fade">
                                      <p:cBhvr>
                                        <p:cTn id="28" dur="1000"/>
                                        <p:tgtEl>
                                          <p:spTgt spid="27652"/>
                                        </p:tgtEl>
                                      </p:cBhvr>
                                    </p:animEffect>
                                    <p:anim calcmode="lin" valueType="num">
                                      <p:cBhvr>
                                        <p:cTn id="29" dur="1000" fill="hold"/>
                                        <p:tgtEl>
                                          <p:spTgt spid="27652"/>
                                        </p:tgtEl>
                                        <p:attrNameLst>
                                          <p:attrName>ppt_x</p:attrName>
                                        </p:attrNameLst>
                                      </p:cBhvr>
                                      <p:tavLst>
                                        <p:tav tm="0">
                                          <p:val>
                                            <p:strVal val="#ppt_x"/>
                                          </p:val>
                                        </p:tav>
                                        <p:tav tm="100000">
                                          <p:val>
                                            <p:strVal val="#ppt_x"/>
                                          </p:val>
                                        </p:tav>
                                      </p:tavLst>
                                    </p:anim>
                                    <p:anim calcmode="lin" valueType="num">
                                      <p:cBhvr>
                                        <p:cTn id="30" dur="1000" fill="hold"/>
                                        <p:tgtEl>
                                          <p:spTgt spid="276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664"/>
                                        </p:tgtEl>
                                        <p:attrNameLst>
                                          <p:attrName>style.visibility</p:attrName>
                                        </p:attrNameLst>
                                      </p:cBhvr>
                                      <p:to>
                                        <p:strVal val="visible"/>
                                      </p:to>
                                    </p:set>
                                    <p:animEffect transition="in" filter="fade">
                                      <p:cBhvr>
                                        <p:cTn id="35" dur="1000"/>
                                        <p:tgtEl>
                                          <p:spTgt spid="27664"/>
                                        </p:tgtEl>
                                      </p:cBhvr>
                                    </p:animEffect>
                                    <p:anim calcmode="lin" valueType="num">
                                      <p:cBhvr>
                                        <p:cTn id="36" dur="1000" fill="hold"/>
                                        <p:tgtEl>
                                          <p:spTgt spid="27664"/>
                                        </p:tgtEl>
                                        <p:attrNameLst>
                                          <p:attrName>ppt_x</p:attrName>
                                        </p:attrNameLst>
                                      </p:cBhvr>
                                      <p:tavLst>
                                        <p:tav tm="0">
                                          <p:val>
                                            <p:strVal val="#ppt_x"/>
                                          </p:val>
                                        </p:tav>
                                        <p:tav tm="100000">
                                          <p:val>
                                            <p:strVal val="#ppt_x"/>
                                          </p:val>
                                        </p:tav>
                                      </p:tavLst>
                                    </p:anim>
                                    <p:anim calcmode="lin" valueType="num">
                                      <p:cBhvr>
                                        <p:cTn id="37" dur="1000" fill="hold"/>
                                        <p:tgtEl>
                                          <p:spTgt spid="27664"/>
                                        </p:tgtEl>
                                        <p:attrNameLst>
                                          <p:attrName>ppt_y</p:attrName>
                                        </p:attrNameLst>
                                      </p:cBhvr>
                                      <p:tavLst>
                                        <p:tav tm="0">
                                          <p:val>
                                            <p:strVal val="#ppt_y+.1"/>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650" grpId="0"/>
      <p:bldP spid="27652" grpId="0"/>
      <p:bldP spid="27663" grpId="0" animBg="1"/>
      <p:bldP spid="27664" grpId="0"/>
      <p:bldP spid="24"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77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861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1600200" y="45720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空山不見人，但聞人語響，返影入深林，</a:t>
            </a:r>
            <a:endParaRPr lang="en-US" altLang="zh-TW"/>
          </a:p>
          <a:p>
            <a:pPr eaLnBrk="1" hangingPunct="1"/>
            <a:r>
              <a:rPr lang="zh-TW" altLang="en-US"/>
              <a:t>復照青苔上。</a:t>
            </a:r>
          </a:p>
        </p:txBody>
      </p:sp>
      <p:sp>
        <p:nvSpPr>
          <p:cNvPr id="2" name="文字方塊 1"/>
          <p:cNvSpPr txBox="1"/>
          <p:nvPr/>
        </p:nvSpPr>
        <p:spPr>
          <a:xfrm>
            <a:off x="4915237" y="1752600"/>
            <a:ext cx="3276600" cy="381000"/>
          </a:xfrm>
          <a:prstGeom prst="rect">
            <a:avLst/>
          </a:prstGeom>
          <a:noFill/>
        </p:spPr>
        <p:txBody>
          <a:bodyPr wrap="square" rtlCol="0">
            <a:spAutoFit/>
          </a:bodyPr>
          <a:lstStyle/>
          <a:p>
            <a:r>
              <a:rPr lang="zh-TW" altLang="en-US" dirty="0"/>
              <a:t>雖然無人在觀賞享受美景</a:t>
            </a:r>
          </a:p>
        </p:txBody>
      </p:sp>
      <p:sp>
        <p:nvSpPr>
          <p:cNvPr id="3" name="文字方塊 2"/>
          <p:cNvSpPr txBox="1"/>
          <p:nvPr/>
        </p:nvSpPr>
        <p:spPr>
          <a:xfrm>
            <a:off x="4915237" y="2168768"/>
            <a:ext cx="3085763" cy="369332"/>
          </a:xfrm>
          <a:prstGeom prst="rect">
            <a:avLst/>
          </a:prstGeom>
          <a:noFill/>
        </p:spPr>
        <p:txBody>
          <a:bodyPr wrap="square" rtlCol="0">
            <a:spAutoFit/>
          </a:bodyPr>
          <a:lstStyle/>
          <a:p>
            <a:r>
              <a:rPr lang="zh-TW" altLang="en-US" dirty="0"/>
              <a:t>美景依舊存在！</a:t>
            </a:r>
          </a:p>
        </p:txBody>
      </p:sp>
    </p:spTree>
    <p:extLst>
      <p:ext uri="{BB962C8B-B14F-4D97-AF65-F5344CB8AC3E}">
        <p14:creationId xmlns:p14="http://schemas.microsoft.com/office/powerpoint/2010/main" val="3403397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4988" y="1274095"/>
            <a:ext cx="3732212"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7176" name="Text Box 11"/>
              <p:cNvSpPr txBox="1">
                <a:spLocks noChangeArrowheads="1"/>
              </p:cNvSpPr>
              <p:nvPr/>
            </p:nvSpPr>
            <p:spPr bwMode="auto">
              <a:xfrm>
                <a:off x="4356101" y="3491245"/>
                <a:ext cx="4410392"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每一點都有</a:t>
                </a:r>
                <a14:m>
                  <m:oMath xmlns:m="http://schemas.openxmlformats.org/officeDocument/2006/math">
                    <m:acc>
                      <m:accPr>
                        <m:chr m:val="⃗"/>
                        <m:ctrlPr>
                          <a:rPr lang="zh-TW" altLang="en-US" i="1" smtClean="0">
                            <a:solidFill>
                              <a:schemeClr val="tx1"/>
                            </a:solidFill>
                            <a:latin typeface="Cambria Math" panose="02040503050406030204" pitchFamily="18" charset="0"/>
                          </a:rPr>
                        </m:ctrlPr>
                      </m:accPr>
                      <m:e>
                        <m:r>
                          <a:rPr lang="en-US" altLang="zh-TW" i="1">
                            <a:solidFill>
                              <a:schemeClr val="tx1"/>
                            </a:solidFill>
                            <a:latin typeface="Cambria Math"/>
                          </a:rPr>
                          <m:t>𝐸</m:t>
                        </m:r>
                      </m:e>
                    </m:acc>
                    <m:d>
                      <m:dPr>
                        <m:ctrlPr>
                          <a:rPr lang="en-US" altLang="zh-TW" i="1">
                            <a:solidFill>
                              <a:schemeClr val="tx1"/>
                            </a:solidFill>
                            <a:latin typeface="Cambria Math" panose="02040503050406030204" pitchFamily="18" charset="0"/>
                          </a:rPr>
                        </m:ctrlPr>
                      </m:dPr>
                      <m:e>
                        <m:acc>
                          <m:accPr>
                            <m:chr m:val="⃗"/>
                            <m:ctrlPr>
                              <a:rPr lang="en-US" altLang="zh-TW" i="1">
                                <a:solidFill>
                                  <a:schemeClr val="tx1"/>
                                </a:solidFill>
                                <a:latin typeface="Cambria Math" panose="02040503050406030204" pitchFamily="18" charset="0"/>
                              </a:rPr>
                            </m:ctrlPr>
                          </m:accPr>
                          <m:e>
                            <m:r>
                              <a:rPr lang="en-US" altLang="zh-TW" i="1">
                                <a:solidFill>
                                  <a:schemeClr val="tx1"/>
                                </a:solidFill>
                                <a:latin typeface="Cambria Math"/>
                              </a:rPr>
                              <m:t>𝑟</m:t>
                            </m:r>
                          </m:e>
                        </m:acc>
                      </m:e>
                    </m:d>
                  </m:oMath>
                </a14:m>
                <a:r>
                  <a:rPr lang="zh-TW" altLang="en-US" dirty="0"/>
                  <a:t>，電場遍佈整個空間。</a:t>
                </a:r>
              </a:p>
            </p:txBody>
          </p:sp>
        </mc:Choice>
        <mc:Fallback xmlns="">
          <p:sp>
            <p:nvSpPr>
              <p:cNvPr id="7176" name="Text Box 11"/>
              <p:cNvSpPr txBox="1">
                <a:spLocks noRot="1" noChangeAspect="1" noMove="1" noResize="1" noEditPoints="1" noAdjustHandles="1" noChangeArrowheads="1" noChangeShapeType="1" noTextEdit="1"/>
              </p:cNvSpPr>
              <p:nvPr/>
            </p:nvSpPr>
            <p:spPr bwMode="auto">
              <a:xfrm>
                <a:off x="4356101" y="3491245"/>
                <a:ext cx="4410392" cy="402931"/>
              </a:xfrm>
              <a:prstGeom prst="rect">
                <a:avLst/>
              </a:prstGeom>
              <a:blipFill>
                <a:blip r:embed="rId2"/>
                <a:stretch>
                  <a:fillRect l="-1437" t="-31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29705" name="Text Box 12"/>
          <p:cNvSpPr txBox="1">
            <a:spLocks noChangeArrowheads="1"/>
          </p:cNvSpPr>
          <p:nvPr/>
        </p:nvSpPr>
        <p:spPr bwMode="auto">
          <a:xfrm>
            <a:off x="4338461" y="2252524"/>
            <a:ext cx="471863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電場與</a:t>
            </a:r>
            <a:r>
              <a:rPr lang="en-US" altLang="zh-TW" i="1" dirty="0">
                <a:latin typeface="Times New Roman" pitchFamily="18" charset="0"/>
                <a:cs typeface="Times New Roman" pitchFamily="18" charset="0"/>
              </a:rPr>
              <a:t>q</a:t>
            </a:r>
            <a:r>
              <a:rPr lang="zh-TW" altLang="en-US" dirty="0"/>
              <a:t>的電荷量無關。</a:t>
            </a:r>
          </a:p>
        </p:txBody>
      </p:sp>
      <p:pic>
        <p:nvPicPr>
          <p:cNvPr id="29706" name="Picture 13" descr="fig22"/>
          <p:cNvPicPr>
            <a:picLocks noChangeAspect="1" noChangeArrowheads="1"/>
          </p:cNvPicPr>
          <p:nvPr/>
        </p:nvPicPr>
        <p:blipFill>
          <a:blip r:embed="rId3">
            <a:extLst>
              <a:ext uri="{28A0092B-C50C-407E-A947-70E740481C1C}">
                <a14:useLocalDpi xmlns:a14="http://schemas.microsoft.com/office/drawing/2010/main" val="0"/>
              </a:ext>
            </a:extLst>
          </a:blip>
          <a:srcRect b="35181"/>
          <a:stretch>
            <a:fillRect/>
          </a:stretch>
        </p:blipFill>
        <p:spPr bwMode="auto">
          <a:xfrm>
            <a:off x="534988" y="1540795"/>
            <a:ext cx="35925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4"/>
          <p:cNvSpPr txBox="1">
            <a:spLocks noChangeArrowheads="1"/>
          </p:cNvSpPr>
          <p:nvPr/>
        </p:nvSpPr>
        <p:spPr bwMode="auto">
          <a:xfrm>
            <a:off x="1068388" y="15407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1</a:t>
            </a:r>
          </a:p>
        </p:txBody>
      </p:sp>
      <p:sp>
        <p:nvSpPr>
          <p:cNvPr id="29708" name="Text Box 15"/>
          <p:cNvSpPr txBox="1">
            <a:spLocks noChangeArrowheads="1"/>
          </p:cNvSpPr>
          <p:nvPr/>
        </p:nvSpPr>
        <p:spPr bwMode="auto">
          <a:xfrm>
            <a:off x="3354388" y="13121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2</a:t>
            </a:r>
          </a:p>
        </p:txBody>
      </p:sp>
      <p:sp>
        <p:nvSpPr>
          <p:cNvPr id="29709" name="Text Box 16"/>
          <p:cNvSpPr txBox="1">
            <a:spLocks noChangeArrowheads="1"/>
          </p:cNvSpPr>
          <p:nvPr/>
        </p:nvSpPr>
        <p:spPr bwMode="auto">
          <a:xfrm>
            <a:off x="763588" y="27599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a:t>Q</a:t>
            </a:r>
            <a:r>
              <a:rPr lang="en-US" altLang="zh-TW" baseline="-25000"/>
              <a:t>3</a:t>
            </a:r>
          </a:p>
        </p:txBody>
      </p:sp>
      <p:sp>
        <p:nvSpPr>
          <p:cNvPr id="29710" name="Text Box 17"/>
          <p:cNvSpPr txBox="1">
            <a:spLocks noChangeArrowheads="1"/>
          </p:cNvSpPr>
          <p:nvPr/>
        </p:nvSpPr>
        <p:spPr bwMode="auto">
          <a:xfrm>
            <a:off x="2973388" y="3826795"/>
            <a:ext cx="396875"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t>q</a:t>
            </a:r>
          </a:p>
        </p:txBody>
      </p:sp>
      <p:sp>
        <p:nvSpPr>
          <p:cNvPr id="29711" name="Text Box 18"/>
          <p:cNvSpPr txBox="1">
            <a:spLocks noChangeArrowheads="1"/>
          </p:cNvSpPr>
          <p:nvPr/>
        </p:nvSpPr>
        <p:spPr bwMode="auto">
          <a:xfrm>
            <a:off x="3354388" y="2912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2</a:t>
            </a:r>
          </a:p>
        </p:txBody>
      </p:sp>
      <p:sp>
        <p:nvSpPr>
          <p:cNvPr id="29712" name="Text Box 19"/>
          <p:cNvSpPr txBox="1">
            <a:spLocks noChangeArrowheads="1"/>
          </p:cNvSpPr>
          <p:nvPr/>
        </p:nvSpPr>
        <p:spPr bwMode="auto">
          <a:xfrm>
            <a:off x="3582988" y="41315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1</a:t>
            </a:r>
          </a:p>
        </p:txBody>
      </p:sp>
      <p:sp>
        <p:nvSpPr>
          <p:cNvPr id="29713" name="Text Box 20"/>
          <p:cNvSpPr txBox="1">
            <a:spLocks noChangeArrowheads="1"/>
          </p:cNvSpPr>
          <p:nvPr/>
        </p:nvSpPr>
        <p:spPr bwMode="auto">
          <a:xfrm>
            <a:off x="2287588" y="3674395"/>
            <a:ext cx="457200" cy="36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i="1">
                <a:latin typeface="Times New Roman" pitchFamily="18" charset="0"/>
              </a:rPr>
              <a:t>F</a:t>
            </a:r>
            <a:r>
              <a:rPr lang="en-US" altLang="zh-TW" i="1" baseline="-25000">
                <a:latin typeface="Times New Roman" pitchFamily="18" charset="0"/>
              </a:rPr>
              <a:t>3</a:t>
            </a:r>
          </a:p>
        </p:txBody>
      </p:sp>
      <mc:AlternateContent xmlns:mc="http://schemas.openxmlformats.org/markup-compatibility/2006" xmlns:a14="http://schemas.microsoft.com/office/drawing/2010/main">
        <mc:Choice Requires="a14">
          <p:sp>
            <p:nvSpPr>
              <p:cNvPr id="7188" name="Text Box 23"/>
              <p:cNvSpPr txBox="1">
                <a:spLocks noChangeArrowheads="1"/>
              </p:cNvSpPr>
              <p:nvPr/>
            </p:nvSpPr>
            <p:spPr bwMode="auto">
              <a:xfrm>
                <a:off x="4338461" y="3088314"/>
                <a:ext cx="33528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solidFill>
                      <a:srgbClr val="FF0000"/>
                    </a:solidFill>
                  </a:rPr>
                  <a:t>電場</a:t>
                </a:r>
                <a14:m>
                  <m:oMath xmlns:m="http://schemas.openxmlformats.org/officeDocument/2006/math">
                    <m:acc>
                      <m:accPr>
                        <m:chr m:val="⃗"/>
                        <m:ctrlPr>
                          <a:rPr lang="zh-TW" altLang="en-US" i="1" smtClean="0">
                            <a:solidFill>
                              <a:srgbClr val="FF0000"/>
                            </a:solidFill>
                            <a:latin typeface="Cambria Math" panose="02040503050406030204" pitchFamily="18" charset="0"/>
                          </a:rPr>
                        </m:ctrlPr>
                      </m:accPr>
                      <m:e>
                        <m:r>
                          <a:rPr lang="en-US" altLang="zh-TW" b="0" i="1" smtClean="0">
                            <a:solidFill>
                              <a:srgbClr val="FF0000"/>
                            </a:solidFill>
                            <a:latin typeface="Cambria Math"/>
                          </a:rPr>
                          <m:t>𝐸</m:t>
                        </m:r>
                      </m:e>
                    </m:acc>
                    <m:d>
                      <m:dPr>
                        <m:ctrlPr>
                          <a:rPr lang="en-US" altLang="zh-TW" i="1" smtClean="0">
                            <a:solidFill>
                              <a:srgbClr val="FF0000"/>
                            </a:solidFill>
                            <a:latin typeface="Cambria Math" panose="02040503050406030204" pitchFamily="18" charset="0"/>
                          </a:rPr>
                        </m:ctrlPr>
                      </m:dPr>
                      <m:e>
                        <m:acc>
                          <m:accPr>
                            <m:chr m:val="⃗"/>
                            <m:ctrlPr>
                              <a:rPr lang="en-US" altLang="zh-TW" i="1" smtClean="0">
                                <a:solidFill>
                                  <a:srgbClr val="FF0000"/>
                                </a:solidFill>
                                <a:latin typeface="Cambria Math" panose="02040503050406030204" pitchFamily="18" charset="0"/>
                              </a:rPr>
                            </m:ctrlPr>
                          </m:accPr>
                          <m:e>
                            <m:r>
                              <a:rPr lang="en-US" altLang="zh-TW" b="0" i="1" smtClean="0">
                                <a:solidFill>
                                  <a:srgbClr val="FF0000"/>
                                </a:solidFill>
                                <a:latin typeface="Cambria Math"/>
                              </a:rPr>
                              <m:t>𝑟</m:t>
                            </m:r>
                          </m:e>
                        </m:acc>
                      </m:e>
                    </m:d>
                  </m:oMath>
                </a14:m>
                <a:r>
                  <a:rPr lang="zh-TW" altLang="en-US" dirty="0">
                    <a:solidFill>
                      <a:srgbClr val="FF0000"/>
                    </a:solidFill>
                  </a:rPr>
                  <a:t>是空間的性質。</a:t>
                </a:r>
              </a:p>
            </p:txBody>
          </p:sp>
        </mc:Choice>
        <mc:Fallback xmlns="">
          <p:sp>
            <p:nvSpPr>
              <p:cNvPr id="7188" name="Text Box 23"/>
              <p:cNvSpPr txBox="1">
                <a:spLocks noRot="1" noChangeAspect="1" noMove="1" noResize="1" noEditPoints="1" noAdjustHandles="1" noChangeArrowheads="1" noChangeShapeType="1" noTextEdit="1"/>
              </p:cNvSpPr>
              <p:nvPr/>
            </p:nvSpPr>
            <p:spPr bwMode="auto">
              <a:xfrm>
                <a:off x="4338461" y="3088314"/>
                <a:ext cx="3352800" cy="402931"/>
              </a:xfrm>
              <a:prstGeom prst="rect">
                <a:avLst/>
              </a:prstGeom>
              <a:blipFill>
                <a:blip r:embed="rId4"/>
                <a:stretch>
                  <a:fillRect l="-1509" t="-3030"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a:spLocks noChangeArrowheads="1"/>
              </p:cNvSpPr>
              <p:nvPr/>
            </p:nvSpPr>
            <p:spPr bwMode="auto">
              <a:xfrm>
                <a:off x="821412" y="4807789"/>
                <a:ext cx="7501176"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電場就是會讓位於當地的電荷</a:t>
                </a:r>
                <a14:m>
                  <m:oMath xmlns:m="http://schemas.openxmlformats.org/officeDocument/2006/math">
                    <m:r>
                      <a:rPr lang="en-US" altLang="zh-TW" i="1">
                        <a:latin typeface="Cambria Math"/>
                      </a:rPr>
                      <m:t>𝑞</m:t>
                    </m:r>
                  </m:oMath>
                </a14:m>
                <a:r>
                  <a:rPr lang="zh-TW" altLang="en-US" dirty="0"/>
                  <a:t>得到靜電力</a:t>
                </a:r>
                <a14:m>
                  <m:oMath xmlns:m="http://schemas.openxmlformats.org/officeDocument/2006/math">
                    <m:r>
                      <a:rPr lang="en-US" altLang="zh-TW" b="0" i="1" smtClean="0">
                        <a:latin typeface="Cambria Math"/>
                      </a:rPr>
                      <m:t>𝑞</m:t>
                    </m:r>
                    <m:r>
                      <a:rPr lang="en-US" altLang="zh-TW" b="0"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的</a:t>
                </a:r>
                <a:r>
                  <a:rPr lang="zh-TW" altLang="en-US" dirty="0">
                    <a:solidFill>
                      <a:srgbClr val="FF0000"/>
                    </a:solidFill>
                  </a:rPr>
                  <a:t>空間的物理性質。</a:t>
                </a:r>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821412" y="4807789"/>
                <a:ext cx="7501176" cy="402931"/>
              </a:xfrm>
              <a:prstGeom prst="rect">
                <a:avLst/>
              </a:prstGeom>
              <a:blipFill>
                <a:blip r:embed="rId5"/>
                <a:stretch>
                  <a:fillRect l="-676"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文字方塊 2"/>
          <p:cNvSpPr txBox="1"/>
          <p:nvPr/>
        </p:nvSpPr>
        <p:spPr>
          <a:xfrm>
            <a:off x="4349167" y="3938309"/>
            <a:ext cx="3804234" cy="369332"/>
          </a:xfrm>
          <a:prstGeom prst="rect">
            <a:avLst/>
          </a:prstGeom>
          <a:noFill/>
        </p:spPr>
        <p:txBody>
          <a:bodyPr wrap="square" rtlCol="0">
            <a:spAutoFit/>
          </a:bodyPr>
          <a:lstStyle/>
          <a:p>
            <a:r>
              <a:rPr lang="zh-TW" altLang="en-US" dirty="0"/>
              <a:t>電場可以為零，但永遠存在。</a:t>
            </a:r>
          </a:p>
        </p:txBody>
      </p:sp>
      <mc:AlternateContent xmlns:mc="http://schemas.openxmlformats.org/markup-compatibility/2006" xmlns:a14="http://schemas.microsoft.com/office/drawing/2010/main">
        <mc:Choice Requires="a14">
          <p:sp>
            <p:nvSpPr>
              <p:cNvPr id="19" name="文字方塊 18"/>
              <p:cNvSpPr txBox="1"/>
              <p:nvPr/>
            </p:nvSpPr>
            <p:spPr>
              <a:xfrm>
                <a:off x="4445513" y="381067"/>
                <a:ext cx="3306739" cy="82888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a:latin typeface="Cambria Math" panose="02040503050406030204" pitchFamily="18" charset="0"/>
                            </a:rPr>
                          </m:ctrlPr>
                        </m:accPr>
                        <m:e>
                          <m:r>
                            <a:rPr lang="en-US" altLang="zh-TW" i="1">
                              <a:latin typeface="Cambria Math"/>
                            </a:rPr>
                            <m:t>𝐹</m:t>
                          </m:r>
                        </m:e>
                      </m:acc>
                      <m:r>
                        <a:rPr lang="en-US" altLang="zh-TW" b="0" i="1" smtClean="0">
                          <a:latin typeface="Cambria Math"/>
                        </a:rPr>
                        <m:t>=</m:t>
                      </m:r>
                      <m:d>
                        <m:dPr>
                          <m:ctrlPr>
                            <a:rPr lang="en-US" altLang="zh-TW" b="0" i="1" smtClean="0">
                              <a:latin typeface="Cambria Math" panose="02040503050406030204" pitchFamily="18" charset="0"/>
                            </a:rPr>
                          </m:ctrlPr>
                        </m:dPr>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e>
                      </m:d>
                      <m:r>
                        <a:rPr lang="en-US" altLang="zh-TW" b="0" i="1" smtClean="0">
                          <a:latin typeface="Cambria Math"/>
                          <a:ea typeface="Cambria Math"/>
                        </a:rPr>
                        <m:t>∙</m:t>
                      </m:r>
                      <m:r>
                        <a:rPr lang="en-US" altLang="zh-TW" b="0" i="1" smtClean="0">
                          <a:latin typeface="Cambria Math"/>
                          <a:ea typeface="Cambria Math"/>
                        </a:rPr>
                        <m:t>𝑞</m:t>
                      </m:r>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r>
                        <a:rPr lang="en-US" altLang="zh-TW" b="0" i="1" smtClean="0">
                          <a:latin typeface="Cambria Math"/>
                          <a:ea typeface="Cambria Math"/>
                        </a:rPr>
                        <m:t>𝑞</m:t>
                      </m:r>
                    </m:oMath>
                  </m:oMathPara>
                </a14:m>
                <a:endParaRPr lang="zh-CN"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445513" y="381067"/>
                <a:ext cx="3306739" cy="828881"/>
              </a:xfrm>
              <a:prstGeom prst="rect">
                <a:avLst/>
              </a:prstGeom>
              <a:blipFill>
                <a:blip r:embed="rId6"/>
                <a:stretch>
                  <a:fillRect l="-4198" t="-106061" b="-156061"/>
                </a:stretch>
              </a:blipFill>
            </p:spPr>
            <p:txBody>
              <a:bodyPr/>
              <a:lstStyle/>
              <a:p>
                <a:r>
                  <a:rPr lang="en-US">
                    <a:noFill/>
                  </a:rPr>
                  <a:t> </a:t>
                </a:r>
              </a:p>
            </p:txBody>
          </p:sp>
        </mc:Fallback>
      </mc:AlternateContent>
      <p:sp>
        <p:nvSpPr>
          <p:cNvPr id="4" name="矩形 3">
            <a:extLst>
              <a:ext uri="{FF2B5EF4-FFF2-40B4-BE49-F238E27FC236}">
                <a16:creationId xmlns:a16="http://schemas.microsoft.com/office/drawing/2014/main" id="{7FB3B72B-F3AD-0C48-A161-205D0243644B}"/>
              </a:ext>
            </a:extLst>
          </p:cNvPr>
          <p:cNvSpPr/>
          <p:nvPr/>
        </p:nvSpPr>
        <p:spPr>
          <a:xfrm>
            <a:off x="2287588" y="2943351"/>
            <a:ext cx="1674812" cy="1618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29715" name="Text Box 22"/>
              <p:cNvSpPr txBox="1">
                <a:spLocks noChangeArrowheads="1"/>
              </p:cNvSpPr>
              <p:nvPr/>
            </p:nvSpPr>
            <p:spPr bwMode="auto">
              <a:xfrm>
                <a:off x="2520743" y="2513178"/>
                <a:ext cx="609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en-US" altLang="zh-TW" i="1" dirty="0" smtClean="0">
                              <a:latin typeface="Cambria Math" panose="02040503050406030204" pitchFamily="18" charset="0"/>
                            </a:rPr>
                          </m:ctrlPr>
                        </m:accPr>
                        <m:e>
                          <m:r>
                            <a:rPr lang="en-US" altLang="zh-TW" b="0" i="1" dirty="0" smtClean="0">
                              <a:latin typeface="Cambria Math" panose="02040503050406030204" pitchFamily="18" charset="0"/>
                            </a:rPr>
                            <m:t>𝐸</m:t>
                          </m:r>
                        </m:e>
                      </m:acc>
                    </m:oMath>
                  </m:oMathPara>
                </a14:m>
                <a:endParaRPr lang="en-US" altLang="zh-TW" dirty="0"/>
              </a:p>
            </p:txBody>
          </p:sp>
        </mc:Choice>
        <mc:Fallback xmlns="">
          <p:sp>
            <p:nvSpPr>
              <p:cNvPr id="29715" name="Text Box 22"/>
              <p:cNvSpPr txBox="1">
                <a:spLocks noRot="1" noChangeAspect="1" noMove="1" noResize="1" noEditPoints="1" noAdjustHandles="1" noChangeArrowheads="1" noChangeShapeType="1" noTextEdit="1"/>
              </p:cNvSpPr>
              <p:nvPr/>
            </p:nvSpPr>
            <p:spPr bwMode="auto">
              <a:xfrm>
                <a:off x="2520743" y="2513178"/>
                <a:ext cx="609600" cy="402931"/>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4" name="Line 21"/>
          <p:cNvSpPr>
            <a:spLocks noChangeShapeType="1"/>
          </p:cNvSpPr>
          <p:nvPr/>
        </p:nvSpPr>
        <p:spPr bwMode="auto">
          <a:xfrm flipH="1" flipV="1">
            <a:off x="2820988" y="2912395"/>
            <a:ext cx="381000" cy="685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F3FBBCC-B96F-8A4A-829A-B5298AE8B9FD}"/>
                  </a:ext>
                </a:extLst>
              </p:cNvPr>
              <p:cNvSpPr txBox="1"/>
              <p:nvPr/>
            </p:nvSpPr>
            <p:spPr>
              <a:xfrm>
                <a:off x="821412" y="5276866"/>
                <a:ext cx="4957179" cy="369332"/>
              </a:xfrm>
              <a:prstGeom prst="rect">
                <a:avLst/>
              </a:prstGeom>
              <a:noFill/>
            </p:spPr>
            <p:txBody>
              <a:bodyPr wrap="square" rtlCol="0">
                <a:spAutoFit/>
              </a:bodyPr>
              <a:lstStyle/>
              <a:p>
                <a:r>
                  <a:rPr lang="en-TW" dirty="0"/>
                  <a:t>電場是由固定電荷</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oMath>
                </a14:m>
                <a:r>
                  <a:rPr lang="en-TW" dirty="0"/>
                  <a:t>在空間各處產生。</a:t>
                </a:r>
              </a:p>
            </p:txBody>
          </p:sp>
        </mc:Choice>
        <mc:Fallback xmlns="">
          <p:sp>
            <p:nvSpPr>
              <p:cNvPr id="5" name="TextBox 4">
                <a:extLst>
                  <a:ext uri="{FF2B5EF4-FFF2-40B4-BE49-F238E27FC236}">
                    <a16:creationId xmlns:a16="http://schemas.microsoft.com/office/drawing/2014/main" id="{0F3FBBCC-B96F-8A4A-829A-B5298AE8B9FD}"/>
                  </a:ext>
                </a:extLst>
              </p:cNvPr>
              <p:cNvSpPr txBox="1">
                <a:spLocks noRot="1" noChangeAspect="1" noMove="1" noResize="1" noEditPoints="1" noAdjustHandles="1" noChangeArrowheads="1" noChangeShapeType="1" noTextEdit="1"/>
              </p:cNvSpPr>
              <p:nvPr/>
            </p:nvSpPr>
            <p:spPr>
              <a:xfrm>
                <a:off x="821412" y="5276866"/>
                <a:ext cx="4957179" cy="369332"/>
              </a:xfrm>
              <a:prstGeom prst="rect">
                <a:avLst/>
              </a:prstGeom>
              <a:blipFill>
                <a:blip r:embed="rId11"/>
                <a:stretch>
                  <a:fillRect l="-1020"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12">
                <a:extLst>
                  <a:ext uri="{FF2B5EF4-FFF2-40B4-BE49-F238E27FC236}">
                    <a16:creationId xmlns:a16="http://schemas.microsoft.com/office/drawing/2014/main" id="{9795C23A-804B-0C4B-A9D1-657F81FBB469}"/>
                  </a:ext>
                </a:extLst>
              </p:cNvPr>
              <p:cNvSpPr txBox="1">
                <a:spLocks noChangeArrowheads="1"/>
              </p:cNvSpPr>
              <p:nvPr/>
            </p:nvSpPr>
            <p:spPr bwMode="auto">
              <a:xfrm>
                <a:off x="4349167" y="2652836"/>
                <a:ext cx="349943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由</a:t>
                </a:r>
                <a:r>
                  <a:rPr lang="en-TW" dirty="0"/>
                  <a:t>固定電荷</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oMath>
                </a14:m>
                <a:r>
                  <a:rPr lang="zh-TW" altLang="en-US" dirty="0"/>
                  <a:t>及</a:t>
                </a:r>
                <a:r>
                  <a:rPr lang="en-US" altLang="zh-TW" i="1" dirty="0">
                    <a:latin typeface="Times New Roman" pitchFamily="18" charset="0"/>
                    <a:cs typeface="Times New Roman" pitchFamily="18" charset="0"/>
                  </a:rPr>
                  <a:t>q</a:t>
                </a:r>
                <a:r>
                  <a:rPr lang="zh-TW" altLang="en-US" dirty="0"/>
                  <a:t>的位置決定。</a:t>
                </a:r>
              </a:p>
            </p:txBody>
          </p:sp>
        </mc:Choice>
        <mc:Fallback xmlns="">
          <p:sp>
            <p:nvSpPr>
              <p:cNvPr id="21" name="Text Box 12">
                <a:extLst>
                  <a:ext uri="{FF2B5EF4-FFF2-40B4-BE49-F238E27FC236}">
                    <a16:creationId xmlns:a16="http://schemas.microsoft.com/office/drawing/2014/main" id="{9795C23A-804B-0C4B-A9D1-657F81FBB469}"/>
                  </a:ext>
                </a:extLst>
              </p:cNvPr>
              <p:cNvSpPr txBox="1">
                <a:spLocks noRot="1" noChangeAspect="1" noMove="1" noResize="1" noEditPoints="1" noAdjustHandles="1" noChangeArrowheads="1" noChangeShapeType="1" noTextEdit="1"/>
              </p:cNvSpPr>
              <p:nvPr/>
            </p:nvSpPr>
            <p:spPr bwMode="auto">
              <a:xfrm>
                <a:off x="4349167" y="2652836"/>
                <a:ext cx="3499433" cy="369332"/>
              </a:xfrm>
              <a:prstGeom prst="rect">
                <a:avLst/>
              </a:prstGeom>
              <a:blipFill>
                <a:blip r:embed="rId12"/>
                <a:stretch>
                  <a:fillRect l="-144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18">
                <a:extLst>
                  <a:ext uri="{FF2B5EF4-FFF2-40B4-BE49-F238E27FC236}">
                    <a16:creationId xmlns:a16="http://schemas.microsoft.com/office/drawing/2014/main" id="{7C7DA39A-A12C-D334-61F8-0EC2D506C1F7}"/>
                  </a:ext>
                </a:extLst>
              </p:cNvPr>
              <p:cNvSpPr txBox="1"/>
              <p:nvPr/>
            </p:nvSpPr>
            <p:spPr>
              <a:xfrm>
                <a:off x="4445513" y="1274728"/>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6" name="文字方塊 18">
                <a:extLst>
                  <a:ext uri="{FF2B5EF4-FFF2-40B4-BE49-F238E27FC236}">
                    <a16:creationId xmlns:a16="http://schemas.microsoft.com/office/drawing/2014/main" id="{7C7DA39A-A12C-D334-61F8-0EC2D506C1F7}"/>
                  </a:ext>
                </a:extLst>
              </p:cNvPr>
              <p:cNvSpPr txBox="1">
                <a:spLocks noRot="1" noChangeAspect="1" noMove="1" noResize="1" noEditPoints="1" noAdjustHandles="1" noChangeArrowheads="1" noChangeShapeType="1" noTextEdit="1"/>
              </p:cNvSpPr>
              <p:nvPr/>
            </p:nvSpPr>
            <p:spPr>
              <a:xfrm>
                <a:off x="4445513" y="1274728"/>
                <a:ext cx="1989263" cy="764568"/>
              </a:xfrm>
              <a:prstGeom prst="rect">
                <a:avLst/>
              </a:prstGeom>
              <a:blipFill>
                <a:blip r:embed="rId13"/>
                <a:stretch>
                  <a:fillRect l="-13924" t="-122951" b="-168852"/>
                </a:stretch>
              </a:blipFill>
            </p:spPr>
            <p:txBody>
              <a:bodyPr/>
              <a:lstStyle/>
              <a:p>
                <a:r>
                  <a:rPr lang="en-US">
                    <a:noFill/>
                  </a:rPr>
                  <a:t> </a:t>
                </a:r>
              </a:p>
            </p:txBody>
          </p:sp>
        </mc:Fallback>
      </mc:AlternateContent>
    </p:spTree>
    <p:extLst>
      <p:ext uri="{BB962C8B-B14F-4D97-AF65-F5344CB8AC3E}">
        <p14:creationId xmlns:p14="http://schemas.microsoft.com/office/powerpoint/2010/main" val="362657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0"/>
                                        <p:tgtEl>
                                          <p:spTgt spid="19"/>
                                        </p:tgtEl>
                                        <p:attrNameLst>
                                          <p:attrName>ppt_x</p:attrName>
                                        </p:attrNameLst>
                                      </p:cBhvr>
                                      <p:tavLst>
                                        <p:tav tm="0">
                                          <p:val>
                                            <p:strVal val="ppt_x"/>
                                          </p:val>
                                        </p:tav>
                                        <p:tav tm="100000">
                                          <p:val>
                                            <p:strVal val="ppt_x"/>
                                          </p:val>
                                        </p:tav>
                                      </p:tavLst>
                                    </p:anim>
                                    <p:anim calcmode="lin" valueType="num">
                                      <p:cBhvr additive="base">
                                        <p:cTn id="7" dur="5000"/>
                                        <p:tgtEl>
                                          <p:spTgt spid="19"/>
                                        </p:tgtEl>
                                        <p:attrNameLst>
                                          <p:attrName>ppt_y</p:attrName>
                                        </p:attrNameLst>
                                      </p:cBhvr>
                                      <p:tavLst>
                                        <p:tav tm="0">
                                          <p:val>
                                            <p:strVal val="ppt_y"/>
                                          </p:val>
                                        </p:tav>
                                        <p:tav tm="100000">
                                          <p:val>
                                            <p:strVal val="1+ppt_h/2"/>
                                          </p:val>
                                        </p:tav>
                                      </p:tavLst>
                                    </p:anim>
                                    <p:set>
                                      <p:cBhvr>
                                        <p:cTn id="8" dur="1" fill="hold">
                                          <p:stCondLst>
                                            <p:cond delay="4999"/>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88"/>
                                        </p:tgtEl>
                                        <p:attrNameLst>
                                          <p:attrName>style.visibility</p:attrName>
                                        </p:attrNameLst>
                                      </p:cBhvr>
                                      <p:to>
                                        <p:strVal val="visible"/>
                                      </p:to>
                                    </p:set>
                                    <p:anim calcmode="lin" valueType="num">
                                      <p:cBhvr additive="base">
                                        <p:cTn id="13" dur="500" fill="hold"/>
                                        <p:tgtEl>
                                          <p:spTgt spid="7188"/>
                                        </p:tgtEl>
                                        <p:attrNameLst>
                                          <p:attrName>ppt_x</p:attrName>
                                        </p:attrNameLst>
                                      </p:cBhvr>
                                      <p:tavLst>
                                        <p:tav tm="0">
                                          <p:val>
                                            <p:strVal val="#ppt_x"/>
                                          </p:val>
                                        </p:tav>
                                        <p:tav tm="100000">
                                          <p:val>
                                            <p:strVal val="#ppt_x"/>
                                          </p:val>
                                        </p:tav>
                                      </p:tavLst>
                                    </p:anim>
                                    <p:anim calcmode="lin" valueType="num">
                                      <p:cBhvr additive="base">
                                        <p:cTn id="14" dur="500" fill="hold"/>
                                        <p:tgtEl>
                                          <p:spTgt spid="718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88" grpId="0"/>
      <p:bldP spid="23" grpId="0"/>
      <p:bldP spid="3" grpId="0"/>
      <p:bldP spid="19"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450950-A5E5-D064-7254-0FBAC296300F}"/>
              </a:ext>
            </a:extLst>
          </p:cNvPr>
          <p:cNvPicPr>
            <a:picLocks noChangeAspect="1"/>
          </p:cNvPicPr>
          <p:nvPr/>
        </p:nvPicPr>
        <p:blipFill>
          <a:blip r:embed="rId2"/>
          <a:stretch>
            <a:fillRect/>
          </a:stretch>
        </p:blipFill>
        <p:spPr>
          <a:xfrm>
            <a:off x="893141" y="1371600"/>
            <a:ext cx="7357717" cy="3810000"/>
          </a:xfrm>
          <a:prstGeom prst="rect">
            <a:avLst/>
          </a:prstGeom>
        </p:spPr>
      </p:pic>
    </p:spTree>
    <p:extLst>
      <p:ext uri="{BB962C8B-B14F-4D97-AF65-F5344CB8AC3E}">
        <p14:creationId xmlns:p14="http://schemas.microsoft.com/office/powerpoint/2010/main" val="28135002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A04A88A3-78C5-D24A-AD0E-A6F1EEABB652}"/>
              </a:ext>
            </a:extLst>
          </p:cNvPr>
          <p:cNvSpPr txBox="1"/>
          <p:nvPr/>
        </p:nvSpPr>
        <p:spPr>
          <a:xfrm>
            <a:off x="3467100" y="2286000"/>
            <a:ext cx="2209800" cy="369332"/>
          </a:xfrm>
          <a:prstGeom prst="rect">
            <a:avLst/>
          </a:prstGeom>
          <a:noFill/>
        </p:spPr>
        <p:txBody>
          <a:bodyPr wrap="square" rtlCol="0">
            <a:spAutoFit/>
          </a:bodyPr>
          <a:lstStyle/>
          <a:p>
            <a:r>
              <a:rPr lang="zh-CN" altLang="en-US" dirty="0"/>
              <a:t>梯度，散度，漩度</a:t>
            </a:r>
            <a:endParaRPr kumimoji="1" lang="zh-TW" altLang="en-US" dirty="0"/>
          </a:p>
        </p:txBody>
      </p:sp>
      <p:sp>
        <p:nvSpPr>
          <p:cNvPr id="3" name="TextBox 2">
            <a:extLst>
              <a:ext uri="{FF2B5EF4-FFF2-40B4-BE49-F238E27FC236}">
                <a16:creationId xmlns:a16="http://schemas.microsoft.com/office/drawing/2014/main" id="{92E0AAC6-B21F-631C-7438-D2562E183FFC}"/>
              </a:ext>
            </a:extLst>
          </p:cNvPr>
          <p:cNvSpPr txBox="1"/>
          <p:nvPr/>
        </p:nvSpPr>
        <p:spPr>
          <a:xfrm>
            <a:off x="3048000" y="2819400"/>
            <a:ext cx="3505200" cy="381000"/>
          </a:xfrm>
          <a:prstGeom prst="rect">
            <a:avLst/>
          </a:prstGeom>
          <a:noFill/>
        </p:spPr>
        <p:txBody>
          <a:bodyPr wrap="square" rtlCol="0">
            <a:spAutoFit/>
          </a:bodyPr>
          <a:lstStyle/>
          <a:p>
            <a:r>
              <a:rPr lang="en-US" dirty="0" err="1"/>
              <a:t>馬克斯威爾方程式的微分形式</a:t>
            </a:r>
            <a:endParaRPr lang="en-US" dirty="0"/>
          </a:p>
        </p:txBody>
      </p:sp>
    </p:spTree>
    <p:extLst>
      <p:ext uri="{BB962C8B-B14F-4D97-AF65-F5344CB8AC3E}">
        <p14:creationId xmlns:p14="http://schemas.microsoft.com/office/powerpoint/2010/main" val="33843574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文字方塊 5"/>
          <p:cNvSpPr txBox="1">
            <a:spLocks noChangeArrowheads="1"/>
          </p:cNvSpPr>
          <p:nvPr/>
        </p:nvSpPr>
        <p:spPr bwMode="auto">
          <a:xfrm>
            <a:off x="2520785" y="1816566"/>
            <a:ext cx="35433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此式可以直接推廣到三維空間</a:t>
            </a:r>
          </a:p>
        </p:txBody>
      </p:sp>
      <p:sp>
        <p:nvSpPr>
          <p:cNvPr id="21515" name="文字方塊 10"/>
          <p:cNvSpPr txBox="1">
            <a:spLocks noChangeArrowheads="1"/>
          </p:cNvSpPr>
          <p:nvPr/>
        </p:nvSpPr>
        <p:spPr bwMode="auto">
          <a:xfrm>
            <a:off x="4489835" y="2169405"/>
            <a:ext cx="838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dirty="0">
                <a:latin typeface="Times New Roman" pitchFamily="18" charset="0"/>
                <a:cs typeface="Times New Roman" pitchFamily="18" charset="0"/>
              </a:rPr>
              <a:t>3D</a:t>
            </a:r>
            <a:endParaRPr lang="zh-TW" altLang="en-US" dirty="0">
              <a:latin typeface="Times New Roman" pitchFamily="18" charset="0"/>
              <a:cs typeface="Times New Roman" pitchFamily="18" charset="0"/>
            </a:endParaRPr>
          </a:p>
        </p:txBody>
      </p:sp>
      <mc:AlternateContent xmlns:mc="http://schemas.openxmlformats.org/markup-compatibility/2006">
        <mc:Choice xmlns:a14="http://schemas.microsoft.com/office/drawing/2010/main" Requires="a14">
          <p:sp>
            <p:nvSpPr>
              <p:cNvPr id="13" name="文字方塊 12"/>
              <p:cNvSpPr txBox="1"/>
              <p:nvPr/>
            </p:nvSpPr>
            <p:spPr>
              <a:xfrm>
                <a:off x="3559271" y="1004502"/>
                <a:ext cx="1241329"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𝐹</m:t>
                      </m:r>
                      <m:r>
                        <a:rPr lang="en-US" altLang="zh-TW" b="0" i="1" smtClean="0">
                          <a:latin typeface="Cambria Math" panose="02040503050406030204" pitchFamily="18" charset="0"/>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𝑑</m:t>
                          </m:r>
                          <m:r>
                            <a:rPr lang="en-US" altLang="zh-TW" b="0" i="1" smtClean="0">
                              <a:latin typeface="Cambria Math" panose="02040503050406030204" pitchFamily="18" charset="0"/>
                              <a:ea typeface="Cambria Math"/>
                            </a:rPr>
                            <m:t>𝑈</m:t>
                          </m:r>
                        </m:num>
                        <m:den>
                          <m:r>
                            <a:rPr lang="en-US" altLang="zh-TW" b="0" i="1" smtClean="0">
                              <a:latin typeface="Cambria Math"/>
                              <a:ea typeface="Cambria Math"/>
                            </a:rPr>
                            <m:t>𝑑𝑥</m:t>
                          </m:r>
                        </m:den>
                      </m:f>
                    </m:oMath>
                  </m:oMathPara>
                </a14:m>
                <a:endParaRPr lang="zh-CN" altLang="en-US" i="1" dirty="0"/>
              </a:p>
            </p:txBody>
          </p:sp>
        </mc:Choice>
        <mc:Fallback>
          <p:sp>
            <p:nvSpPr>
              <p:cNvPr id="13" name="文字方塊 12"/>
              <p:cNvSpPr txBox="1">
                <a:spLocks noRot="1" noChangeAspect="1" noMove="1" noResize="1" noEditPoints="1" noAdjustHandles="1" noChangeArrowheads="1" noChangeShapeType="1" noTextEdit="1"/>
              </p:cNvSpPr>
              <p:nvPr/>
            </p:nvSpPr>
            <p:spPr>
              <a:xfrm>
                <a:off x="3559271" y="1004502"/>
                <a:ext cx="1241329" cy="618246"/>
              </a:xfrm>
              <a:prstGeom prst="rect">
                <a:avLst/>
              </a:prstGeom>
              <a:blipFill>
                <a:blip r:embed="rId2"/>
                <a:stretch>
                  <a:fillRect b="-6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2927735" y="2719520"/>
                <a:ext cx="549564" cy="61901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i="1">
                              <a:latin typeface="Cambria Math"/>
                            </a:rPr>
                            <m:t>𝑥</m:t>
                          </m:r>
                        </m:den>
                      </m:f>
                    </m:oMath>
                  </m:oMathPara>
                </a14:m>
                <a:endParaRPr lang="zh-CN" altLang="en-US"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2927735" y="2719520"/>
                <a:ext cx="549564" cy="619016"/>
              </a:xfrm>
              <a:prstGeom prst="rect">
                <a:avLst/>
              </a:prstGeom>
              <a:blipFill>
                <a:blip r:embed="rId3"/>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3643553" y="2697005"/>
                <a:ext cx="549564" cy="66633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b="0" i="1" smtClean="0">
                              <a:latin typeface="Cambria Math"/>
                            </a:rPr>
                            <m:t>𝑦</m:t>
                          </m:r>
                        </m:den>
                      </m:f>
                    </m:oMath>
                  </m:oMathPara>
                </a14:m>
                <a:endParaRPr lang="zh-CN" altLang="en-US" i="1"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643553" y="2697005"/>
                <a:ext cx="549564" cy="666336"/>
              </a:xfrm>
              <a:prstGeom prst="rect">
                <a:avLst/>
              </a:prstGeom>
              <a:blipFill>
                <a:blip r:embed="rId4"/>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4359371" y="2719520"/>
                <a:ext cx="549564" cy="61901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b="0" i="1" smtClean="0">
                              <a:latin typeface="Cambria Math"/>
                            </a:rPr>
                            <m:t>𝑧</m:t>
                          </m:r>
                        </m:den>
                      </m:f>
                    </m:oMath>
                  </m:oMathPara>
                </a14:m>
                <a:endParaRPr lang="zh-CN" altLang="en-US"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4359371" y="2719520"/>
                <a:ext cx="549564" cy="619016"/>
              </a:xfrm>
              <a:prstGeom prst="rect">
                <a:avLst/>
              </a:prstGeom>
              <a:blipFill>
                <a:blip r:embed="rId5"/>
                <a:stretch>
                  <a:fillRect b="-4000"/>
                </a:stretch>
              </a:blipFill>
            </p:spPr>
            <p:txBody>
              <a:bodyPr/>
              <a:lstStyle/>
              <a:p>
                <a:r>
                  <a:rPr lang="en-US">
                    <a:noFill/>
                  </a:rPr>
                  <a:t> </a:t>
                </a:r>
              </a:p>
            </p:txBody>
          </p:sp>
        </mc:Fallback>
      </mc:AlternateContent>
      <p:sp>
        <p:nvSpPr>
          <p:cNvPr id="2" name="向下箭號 1">
            <a:extLst>
              <a:ext uri="{FF2B5EF4-FFF2-40B4-BE49-F238E27FC236}">
                <a16:creationId xmlns:a16="http://schemas.microsoft.com/office/drawing/2014/main" id="{0FF89875-B55B-0346-AB38-F29AB22EDCF3}"/>
              </a:ext>
            </a:extLst>
          </p:cNvPr>
          <p:cNvSpPr/>
          <p:nvPr/>
        </p:nvSpPr>
        <p:spPr>
          <a:xfrm>
            <a:off x="3918115" y="2169405"/>
            <a:ext cx="428171" cy="3810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777FD61-FBAD-F2E4-DBE9-24201A6B9ACF}"/>
                  </a:ext>
                </a:extLst>
              </p:cNvPr>
              <p:cNvSpPr txBox="1"/>
              <p:nvPr/>
            </p:nvSpPr>
            <p:spPr>
              <a:xfrm>
                <a:off x="1676400" y="3562193"/>
                <a:ext cx="6858000" cy="369332"/>
              </a:xfrm>
              <a:prstGeom prst="rect">
                <a:avLst/>
              </a:prstGeom>
              <a:noFill/>
            </p:spPr>
            <p:txBody>
              <a:bodyPr wrap="square" rtlCol="0">
                <a:spAutoFit/>
              </a:bodyPr>
              <a:lstStyle/>
              <a:p>
                <a:r>
                  <a:rPr lang="en-US" dirty="0"/>
                  <a:t>我們可以對一空間的純量函數</a:t>
                </a:r>
                <a14:m>
                  <m:oMath xmlns:m="http://schemas.openxmlformats.org/officeDocument/2006/math">
                    <m:r>
                      <a:rPr lang="en-US" altLang="zh-TW" i="1">
                        <a:latin typeface="Cambria Math"/>
                      </a:rPr>
                      <m:t>𝑉</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e>
                    </m:d>
                  </m:oMath>
                </a14:m>
                <a:r>
                  <a:rPr lang="en-US" dirty="0" err="1"/>
                  <a:t>作微分，會有三個微分</a:t>
                </a:r>
                <a:r>
                  <a:rPr lang="en-US" dirty="0"/>
                  <a:t>。</a:t>
                </a:r>
              </a:p>
            </p:txBody>
          </p:sp>
        </mc:Choice>
        <mc:Fallback xmlns="">
          <p:sp>
            <p:nvSpPr>
              <p:cNvPr id="3" name="TextBox 2">
                <a:extLst>
                  <a:ext uri="{FF2B5EF4-FFF2-40B4-BE49-F238E27FC236}">
                    <a16:creationId xmlns:a16="http://schemas.microsoft.com/office/drawing/2014/main" id="{F777FD61-FBAD-F2E4-DBE9-24201A6B9ACF}"/>
                  </a:ext>
                </a:extLst>
              </p:cNvPr>
              <p:cNvSpPr txBox="1">
                <a:spLocks noRot="1" noChangeAspect="1" noMove="1" noResize="1" noEditPoints="1" noAdjustHandles="1" noChangeArrowheads="1" noChangeShapeType="1" noTextEdit="1"/>
              </p:cNvSpPr>
              <p:nvPr/>
            </p:nvSpPr>
            <p:spPr>
              <a:xfrm>
                <a:off x="1676400" y="3562193"/>
                <a:ext cx="6858000" cy="369332"/>
              </a:xfrm>
              <a:prstGeom prst="rect">
                <a:avLst/>
              </a:prstGeom>
              <a:blipFill>
                <a:blip r:embed="rId6"/>
                <a:stretch>
                  <a:fillRect l="-741" t="-6667" b="-2333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26DDFD3-DB07-3BC3-D6E6-B01EF373D27C}"/>
              </a:ext>
            </a:extLst>
          </p:cNvPr>
          <p:cNvSpPr txBox="1"/>
          <p:nvPr/>
        </p:nvSpPr>
        <p:spPr>
          <a:xfrm>
            <a:off x="1676400" y="4038600"/>
            <a:ext cx="3232535" cy="369332"/>
          </a:xfrm>
          <a:prstGeom prst="rect">
            <a:avLst/>
          </a:prstGeom>
          <a:noFill/>
        </p:spPr>
        <p:txBody>
          <a:bodyPr wrap="square" rtlCol="0">
            <a:spAutoFit/>
          </a:bodyPr>
          <a:lstStyle/>
          <a:p>
            <a:r>
              <a:rPr lang="en-US" dirty="0" err="1"/>
              <a:t>這很像一個向量的三個分量</a:t>
            </a:r>
            <a:r>
              <a:rPr lang="en-US" dirty="0"/>
              <a:t>。</a:t>
            </a:r>
          </a:p>
        </p:txBody>
      </p:sp>
    </p:spTree>
    <p:extLst>
      <p:ext uri="{BB962C8B-B14F-4D97-AF65-F5344CB8AC3E}">
        <p14:creationId xmlns:p14="http://schemas.microsoft.com/office/powerpoint/2010/main" val="22406480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旋轉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975" y="1361182"/>
            <a:ext cx="3424237" cy="229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7"/>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sp>
        <p:nvSpPr>
          <p:cNvPr id="23557" name="Rectangle 9"/>
          <p:cNvSpPr>
            <a:spLocks noChangeArrowheads="1"/>
          </p:cNvSpPr>
          <p:nvPr/>
        </p:nvSpPr>
        <p:spPr bwMode="auto">
          <a:xfrm>
            <a:off x="0" y="31051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sp>
        <p:nvSpPr>
          <p:cNvPr id="23558" name="Rectangle 1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sp>
        <p:nvSpPr>
          <p:cNvPr id="23559" name="Rectangle 1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sp>
        <p:nvSpPr>
          <p:cNvPr id="23560" name="Rectangle 16"/>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23561" name="Text Box 20"/>
              <p:cNvSpPr txBox="1">
                <a:spLocks noChangeArrowheads="1"/>
              </p:cNvSpPr>
              <p:nvPr/>
            </p:nvSpPr>
            <p:spPr bwMode="auto">
              <a:xfrm>
                <a:off x="1143000" y="918573"/>
                <a:ext cx="6553200" cy="369332"/>
              </a:xfrm>
              <a:prstGeom prst="rect">
                <a:avLst/>
              </a:prstGeom>
              <a:noFill/>
              <a:ln>
                <a:noFill/>
              </a:ln>
              <a:extLst>
                <a:ext uri="{909E8E84-426E-40DD-AFC4-6F175D3DCCD1}">
                  <a14:hiddenFill>
                    <a:solidFill>
                      <a:srgbClr val="FFFFFF"/>
                    </a:solidFill>
                  </a14:hiddenFill>
                </a:ext>
                <a:ext uri="{91240B29-F687-4F45-9708-019B960494DF}">
                  <a14:hiddenLine w="9525" algn="ctr">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dirty="0">
                    <a:latin typeface="Tahoma" pitchFamily="34" charset="0"/>
                  </a:rPr>
                  <a:t>以</a:t>
                </a:r>
                <a:r>
                  <a:rPr lang="en-US" dirty="0">
                    <a:latin typeface="Times New Roman" panose="02020603050405020304" pitchFamily="18" charset="0"/>
                    <a:cs typeface="Times New Roman" panose="02020603050405020304" pitchFamily="18" charset="0"/>
                  </a:rPr>
                  <a:t>2D為例：</a:t>
                </a:r>
                <a:r>
                  <a:rPr lang="zh-TW" altLang="en-US" dirty="0">
                    <a:latin typeface="Tahoma" pitchFamily="34" charset="0"/>
                  </a:rPr>
                  <a:t>將空間的座標軸旋轉</a:t>
                </a:r>
                <a14:m>
                  <m:oMath xmlns:m="http://schemas.openxmlformats.org/officeDocument/2006/math">
                    <m:r>
                      <a:rPr lang="el-GR" altLang="zh-TW" i="1" dirty="0" smtClean="0">
                        <a:latin typeface="Cambria Math" panose="02040503050406030204" pitchFamily="18" charset="0"/>
                        <a:cs typeface="Times New Roman" pitchFamily="18" charset="0"/>
                      </a:rPr>
                      <m:t>𝜃</m:t>
                    </m:r>
                  </m:oMath>
                </a14:m>
                <a:r>
                  <a:rPr lang="zh-TW" altLang="en-US" dirty="0">
                    <a:latin typeface="Tahoma" pitchFamily="34" charset="0"/>
                  </a:rPr>
                  <a:t>角，</a:t>
                </a:r>
              </a:p>
            </p:txBody>
          </p:sp>
        </mc:Choice>
        <mc:Fallback xmlns="">
          <p:sp>
            <p:nvSpPr>
              <p:cNvPr id="23561" name="Text Box 20"/>
              <p:cNvSpPr txBox="1">
                <a:spLocks noRot="1" noChangeAspect="1" noMove="1" noResize="1" noEditPoints="1" noAdjustHandles="1" noChangeArrowheads="1" noChangeShapeType="1" noTextEdit="1"/>
              </p:cNvSpPr>
              <p:nvPr/>
            </p:nvSpPr>
            <p:spPr bwMode="auto">
              <a:xfrm>
                <a:off x="1143000" y="918573"/>
                <a:ext cx="6553200" cy="369332"/>
              </a:xfrm>
              <a:prstGeom prst="rect">
                <a:avLst/>
              </a:prstGeom>
              <a:blipFill>
                <a:blip r:embed="rId3"/>
                <a:stretch>
                  <a:fillRect l="-96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noFill/>
                  </a:rPr>
                  <a:t> </a:t>
                </a:r>
              </a:p>
            </p:txBody>
          </p:sp>
        </mc:Fallback>
      </mc:AlternateContent>
      <p:sp>
        <p:nvSpPr>
          <p:cNvPr id="23562" name="文字方塊 23"/>
          <p:cNvSpPr txBox="1">
            <a:spLocks noChangeArrowheads="1"/>
          </p:cNvSpPr>
          <p:nvPr/>
        </p:nvSpPr>
        <p:spPr bwMode="auto">
          <a:xfrm>
            <a:off x="1143000" y="3764582"/>
            <a:ext cx="5530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dirty="0">
                <a:latin typeface="Times New Roman" panose="02020603050405020304" pitchFamily="18" charset="0"/>
                <a:cs typeface="Times New Roman" panose="02020603050405020304" pitchFamily="18" charset="0"/>
              </a:rPr>
              <a:t>2D</a:t>
            </a:r>
            <a:r>
              <a:rPr lang="zh-TW" altLang="en-US" dirty="0">
                <a:latin typeface="Times New Roman" pitchFamily="18" charset="0"/>
                <a:cs typeface="Times New Roman" pitchFamily="18" charset="0"/>
              </a:rPr>
              <a:t>位置的新舊座標滿足以下關係：</a:t>
            </a:r>
          </a:p>
        </p:txBody>
      </p:sp>
      <p:sp>
        <p:nvSpPr>
          <p:cNvPr id="23565" name="文字方塊 1"/>
          <p:cNvSpPr txBox="1">
            <a:spLocks noChangeArrowheads="1"/>
          </p:cNvSpPr>
          <p:nvPr/>
        </p:nvSpPr>
        <p:spPr bwMode="auto">
          <a:xfrm>
            <a:off x="1143000" y="5973373"/>
            <a:ext cx="6300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solidFill>
                  <a:srgbClr val="FF0000"/>
                </a:solidFill>
              </a:rPr>
              <a:t>向量是由一組三個數，及一個轉換規則來定義！</a:t>
            </a:r>
            <a:endParaRPr lang="en-US" altLang="zh-TW"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1478802" y="4231604"/>
                <a:ext cx="2341090"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a:rPr>
                            <m:t>𝑥</m:t>
                          </m:r>
                        </m:e>
                        <m:sup>
                          <m:r>
                            <a:rPr lang="en-US" altLang="zh-CN" b="0" i="1" smtClean="0">
                              <a:latin typeface="Cambria Math"/>
                            </a:rPr>
                            <m:t>′</m:t>
                          </m:r>
                        </m:sup>
                      </m:sSup>
                      <m:r>
                        <a:rPr lang="en-US" altLang="zh-CN" b="0" i="1" smtClean="0">
                          <a:latin typeface="Cambria Math"/>
                        </a:rPr>
                        <m:t>=</m:t>
                      </m:r>
                      <m:r>
                        <a:rPr lang="en-US" altLang="zh-CN" b="0" i="1" smtClean="0">
                          <a:latin typeface="Cambria Math"/>
                        </a:rPr>
                        <m:t>𝑥</m:t>
                      </m:r>
                      <m:func>
                        <m:funcPr>
                          <m:ctrlPr>
                            <a:rPr lang="en-US" altLang="zh-CN" b="0" i="1" smtClean="0">
                              <a:latin typeface="Cambria Math" panose="02040503050406030204" pitchFamily="18" charset="0"/>
                            </a:rPr>
                          </m:ctrlPr>
                        </m:funcPr>
                        <m:fName>
                          <m:r>
                            <m:rPr>
                              <m:sty m:val="p"/>
                            </m:rPr>
                            <a:rPr lang="en-US" altLang="zh-CN" b="0" i="0" smtClean="0">
                              <a:latin typeface="Cambria Math"/>
                            </a:rPr>
                            <m:t>cos</m:t>
                          </m:r>
                        </m:fName>
                        <m:e>
                          <m:r>
                            <a:rPr lang="zh-CN" altLang="en-US" b="0" i="1" smtClean="0">
                              <a:latin typeface="Cambria Math"/>
                            </a:rPr>
                            <m:t>𝜃</m:t>
                          </m:r>
                        </m:e>
                      </m:func>
                      <m:r>
                        <a:rPr lang="en-US" altLang="zh-CN" b="0" i="1" smtClean="0">
                          <a:latin typeface="Cambria Math"/>
                        </a:rPr>
                        <m:t>−</m:t>
                      </m:r>
                      <m:r>
                        <a:rPr lang="en-US" altLang="zh-CN" b="0" i="1" smtClean="0">
                          <a:latin typeface="Cambria Math"/>
                        </a:rPr>
                        <m:t>𝑦</m:t>
                      </m:r>
                      <m:func>
                        <m:funcPr>
                          <m:ctrlPr>
                            <a:rPr lang="en-US" altLang="zh-CN" b="0" i="1" smtClean="0">
                              <a:latin typeface="Cambria Math" panose="02040503050406030204" pitchFamily="18" charset="0"/>
                            </a:rPr>
                          </m:ctrlPr>
                        </m:funcPr>
                        <m:fName>
                          <m:r>
                            <m:rPr>
                              <m:sty m:val="p"/>
                            </m:rPr>
                            <a:rPr lang="en-US" altLang="zh-CN" b="0" i="0" smtClean="0">
                              <a:latin typeface="Cambria Math"/>
                            </a:rPr>
                            <m:t>sin</m:t>
                          </m:r>
                        </m:fName>
                        <m:e>
                          <m:r>
                            <a:rPr lang="zh-CN" altLang="en-US" b="0" i="1" smtClean="0">
                              <a:latin typeface="Cambria Math"/>
                            </a:rPr>
                            <m:t>𝜃</m:t>
                          </m:r>
                        </m:e>
                      </m:func>
                    </m:oMath>
                  </m:oMathPara>
                </a14:m>
                <a:endParaRPr lang="zh-CN"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478802" y="4231604"/>
                <a:ext cx="2341090" cy="369332"/>
              </a:xfrm>
              <a:prstGeom prst="rect">
                <a:avLst/>
              </a:prstGeom>
              <a:blipFill>
                <a:blip r:embed="rId4"/>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221635" y="4224596"/>
                <a:ext cx="2341090"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a:rPr>
                            <m:t>𝑦</m:t>
                          </m:r>
                        </m:e>
                        <m:sup>
                          <m:r>
                            <a:rPr lang="en-US" altLang="zh-CN" b="0" i="1" smtClean="0">
                              <a:latin typeface="Cambria Math"/>
                            </a:rPr>
                            <m:t>′</m:t>
                          </m:r>
                        </m:sup>
                      </m:sSup>
                      <m:r>
                        <a:rPr lang="en-US" altLang="zh-CN" b="0" i="1" smtClean="0">
                          <a:latin typeface="Cambria Math"/>
                        </a:rPr>
                        <m:t>=</m:t>
                      </m:r>
                      <m:r>
                        <a:rPr lang="en-US" altLang="zh-CN" b="0" i="1" smtClean="0">
                          <a:latin typeface="Cambria Math"/>
                        </a:rPr>
                        <m:t>𝑥</m:t>
                      </m:r>
                      <m:func>
                        <m:funcPr>
                          <m:ctrlPr>
                            <a:rPr lang="en-US" altLang="zh-CN" i="1">
                              <a:latin typeface="Cambria Math" panose="02040503050406030204" pitchFamily="18" charset="0"/>
                            </a:rPr>
                          </m:ctrlPr>
                        </m:funcPr>
                        <m:fName>
                          <m:r>
                            <m:rPr>
                              <m:sty m:val="p"/>
                            </m:rPr>
                            <a:rPr lang="en-US" altLang="zh-CN">
                              <a:latin typeface="Cambria Math"/>
                            </a:rPr>
                            <m:t>sin</m:t>
                          </m:r>
                        </m:fName>
                        <m:e>
                          <m:r>
                            <a:rPr lang="zh-CN" altLang="en-US" i="1">
                              <a:latin typeface="Cambria Math"/>
                            </a:rPr>
                            <m:t>𝜃</m:t>
                          </m:r>
                        </m:e>
                      </m:func>
                      <m:r>
                        <a:rPr lang="en-US" altLang="zh-CN" b="0" i="1" smtClean="0">
                          <a:latin typeface="Cambria Math"/>
                        </a:rPr>
                        <m:t>+</m:t>
                      </m:r>
                      <m:r>
                        <a:rPr lang="en-US" altLang="zh-CN" b="0" i="1" smtClean="0">
                          <a:latin typeface="Cambria Math"/>
                        </a:rPr>
                        <m:t>𝑦</m:t>
                      </m:r>
                      <m:func>
                        <m:funcPr>
                          <m:ctrlPr>
                            <a:rPr lang="en-US" altLang="zh-CN" i="1">
                              <a:latin typeface="Cambria Math" panose="02040503050406030204" pitchFamily="18" charset="0"/>
                            </a:rPr>
                          </m:ctrlPr>
                        </m:funcPr>
                        <m:fName>
                          <m:r>
                            <m:rPr>
                              <m:sty m:val="p"/>
                            </m:rPr>
                            <a:rPr lang="en-US" altLang="zh-CN">
                              <a:latin typeface="Cambria Math"/>
                            </a:rPr>
                            <m:t>cos</m:t>
                          </m:r>
                        </m:fName>
                        <m:e>
                          <m:r>
                            <a:rPr lang="zh-CN" altLang="en-US" i="1">
                              <a:latin typeface="Cambria Math"/>
                            </a:rPr>
                            <m:t>𝜃</m:t>
                          </m:r>
                        </m:e>
                      </m:func>
                    </m:oMath>
                  </m:oMathPara>
                </a14:m>
                <a:endParaRPr lang="zh-CN"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221635" y="4224596"/>
                <a:ext cx="2341090" cy="369332"/>
              </a:xfrm>
              <a:prstGeom prst="rect">
                <a:avLst/>
              </a:prstGeom>
              <a:blipFill>
                <a:blip r:embed="rId5"/>
                <a:stretch>
                  <a:fillRect b="-10000"/>
                </a:stretch>
              </a:blipFill>
            </p:spPr>
            <p:txBody>
              <a:bodyPr/>
              <a:lstStyle/>
              <a:p>
                <a:r>
                  <a:rPr lang="en-US">
                    <a:noFill/>
                  </a:rPr>
                  <a:t> </a:t>
                </a:r>
              </a:p>
            </p:txBody>
          </p:sp>
        </mc:Fallback>
      </mc:AlternateContent>
      <p:sp>
        <p:nvSpPr>
          <p:cNvPr id="2" name="文字方塊 20">
            <a:extLst>
              <a:ext uri="{FF2B5EF4-FFF2-40B4-BE49-F238E27FC236}">
                <a16:creationId xmlns:a16="http://schemas.microsoft.com/office/drawing/2014/main" id="{1F304BF5-6B80-8330-0DA8-FE8D81DA63F8}"/>
              </a:ext>
            </a:extLst>
          </p:cNvPr>
          <p:cNvSpPr txBox="1"/>
          <p:nvPr/>
        </p:nvSpPr>
        <p:spPr>
          <a:xfrm>
            <a:off x="1119188" y="5105554"/>
            <a:ext cx="6324600" cy="369332"/>
          </a:xfrm>
          <a:prstGeom prst="rect">
            <a:avLst/>
          </a:prstGeom>
          <a:noFill/>
        </p:spPr>
        <p:txBody>
          <a:bodyPr wrap="square" rtlCol="0">
            <a:spAutoFit/>
          </a:bodyPr>
          <a:lstStyle/>
          <a:p>
            <a:r>
              <a:rPr lang="zh-TW" altLang="en-US" dirty="0">
                <a:latin typeface="Times New Roman" pitchFamily="18" charset="0"/>
                <a:cs typeface="Times New Roman" pitchFamily="18" charset="0"/>
              </a:rPr>
              <a:t>這新分量與舊分量的關係應該也適用於任一</a:t>
            </a:r>
            <a:r>
              <a:rPr lang="en-US" altLang="zh-TW" dirty="0">
                <a:latin typeface="Times New Roman" pitchFamily="18" charset="0"/>
                <a:cs typeface="Times New Roman" pitchFamily="18" charset="0"/>
              </a:rPr>
              <a:t>2D</a:t>
            </a:r>
            <a:r>
              <a:rPr lang="zh-TW" altLang="en-US" dirty="0">
                <a:latin typeface="Times New Roman" pitchFamily="18" charset="0"/>
                <a:cs typeface="Times New Roman" pitchFamily="18" charset="0"/>
              </a:rPr>
              <a:t>向量！</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98ABEE7-C6E7-1199-5B17-5B714A8491F0}"/>
                  </a:ext>
                </a:extLst>
              </p:cNvPr>
              <p:cNvSpPr txBox="1"/>
              <p:nvPr/>
            </p:nvSpPr>
            <p:spPr>
              <a:xfrm>
                <a:off x="1143000" y="4707002"/>
                <a:ext cx="75438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2D</a:t>
                </a:r>
                <a:r>
                  <a:rPr lang="en-US" dirty="0"/>
                  <a:t>向量必須很像位置向量</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oMath>
                </a14:m>
                <a:r>
                  <a:rPr lang="en-US" dirty="0"/>
                  <a:t>，</a:t>
                </a:r>
              </a:p>
            </p:txBody>
          </p:sp>
        </mc:Choice>
        <mc:Fallback xmlns="">
          <p:sp>
            <p:nvSpPr>
              <p:cNvPr id="3" name="TextBox 2">
                <a:extLst>
                  <a:ext uri="{FF2B5EF4-FFF2-40B4-BE49-F238E27FC236}">
                    <a16:creationId xmlns:a16="http://schemas.microsoft.com/office/drawing/2014/main" id="{398ABEE7-C6E7-1199-5B17-5B714A8491F0}"/>
                  </a:ext>
                </a:extLst>
              </p:cNvPr>
              <p:cNvSpPr txBox="1">
                <a:spLocks noRot="1" noChangeAspect="1" noMove="1" noResize="1" noEditPoints="1" noAdjustHandles="1" noChangeArrowheads="1" noChangeShapeType="1" noTextEdit="1"/>
              </p:cNvSpPr>
              <p:nvPr/>
            </p:nvSpPr>
            <p:spPr>
              <a:xfrm>
                <a:off x="1143000" y="4707002"/>
                <a:ext cx="7543800" cy="369332"/>
              </a:xfrm>
              <a:prstGeom prst="rect">
                <a:avLst/>
              </a:prstGeom>
              <a:blipFill>
                <a:blip r:embed="rId6"/>
                <a:stretch>
                  <a:fillRect l="-842" t="-10000"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2">
                <a:extLst>
                  <a:ext uri="{FF2B5EF4-FFF2-40B4-BE49-F238E27FC236}">
                    <a16:creationId xmlns:a16="http://schemas.microsoft.com/office/drawing/2014/main" id="{41D22DAF-189D-EACB-1292-ACB565B8486A}"/>
                  </a:ext>
                </a:extLst>
              </p:cNvPr>
              <p:cNvSpPr txBox="1"/>
              <p:nvPr/>
            </p:nvSpPr>
            <p:spPr>
              <a:xfrm>
                <a:off x="1478802" y="5531121"/>
                <a:ext cx="2321213"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cos</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Sub>
                      <m:func>
                        <m:funcPr>
                          <m:ctrlPr>
                            <a:rPr kumimoji="1" lang="en-US" altLang="zh-TW" b="0" i="1" smtClean="0">
                              <a:latin typeface="Cambria Math" panose="02040503050406030204" pitchFamily="18" charset="0"/>
                              <a:cs typeface="Times New Roman" pitchFamily="18" charset="0"/>
                            </a:rPr>
                          </m:ctrlPr>
                        </m:funcPr>
                        <m:fName>
                          <m:r>
                            <m:rPr>
                              <m:sty m:val="p"/>
                            </m:rPr>
                            <a:rPr kumimoji="1" lang="en-US" altLang="zh-TW" b="0" i="0" smtClean="0">
                              <a:latin typeface="Cambria Math" panose="02040503050406030204" pitchFamily="18" charset="0"/>
                              <a:cs typeface="Times New Roman" pitchFamily="18" charset="0"/>
                            </a:rPr>
                            <m:t>sin</m:t>
                          </m:r>
                        </m:fName>
                        <m:e>
                          <m:r>
                            <a:rPr kumimoji="1" lang="en-US" altLang="zh-TW" b="0" i="1" smtClean="0">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4" name="文字方塊 42">
                <a:extLst>
                  <a:ext uri="{FF2B5EF4-FFF2-40B4-BE49-F238E27FC236}">
                    <a16:creationId xmlns:a16="http://schemas.microsoft.com/office/drawing/2014/main" id="{41D22DAF-189D-EACB-1292-ACB565B8486A}"/>
                  </a:ext>
                </a:extLst>
              </p:cNvPr>
              <p:cNvSpPr txBox="1">
                <a:spLocks noRot="1" noChangeAspect="1" noMove="1" noResize="1" noEditPoints="1" noAdjustHandles="1" noChangeArrowheads="1" noChangeShapeType="1" noTextEdit="1"/>
              </p:cNvSpPr>
              <p:nvPr/>
            </p:nvSpPr>
            <p:spPr>
              <a:xfrm>
                <a:off x="1478802" y="5531121"/>
                <a:ext cx="2321213" cy="298928"/>
              </a:xfrm>
              <a:prstGeom prst="rect">
                <a:avLst/>
              </a:prstGeom>
              <a:blipFill>
                <a:blip r:embed="rId7"/>
                <a:stretch>
                  <a:fillRect l="-1630" r="-108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3">
                <a:extLst>
                  <a:ext uri="{FF2B5EF4-FFF2-40B4-BE49-F238E27FC236}">
                    <a16:creationId xmlns:a16="http://schemas.microsoft.com/office/drawing/2014/main" id="{1EF404E6-C237-D8CB-E258-49AD69EF11F7}"/>
                  </a:ext>
                </a:extLst>
              </p:cNvPr>
              <p:cNvSpPr txBox="1"/>
              <p:nvPr/>
            </p:nvSpPr>
            <p:spPr>
              <a:xfrm>
                <a:off x="4231573" y="5531121"/>
                <a:ext cx="2321213" cy="298928"/>
              </a:xfrm>
              <a:prstGeom prst="rect">
                <a:avLst/>
              </a:prstGeom>
              <a:solidFill>
                <a:srgbClr val="FFFDA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i="1">
                              <a:latin typeface="Cambria Math" panose="02040503050406030204" pitchFamily="18" charset="0"/>
                              <a:cs typeface="Times New Roman" pitchFamily="18" charset="0"/>
                            </a:rPr>
                          </m:ctrlPr>
                        </m:sSubSup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up>
                          <m:r>
                            <a:rPr lang="en-US" altLang="zh-TW" i="1">
                              <a:latin typeface="Cambria Math" panose="02040503050406030204" pitchFamily="18" charset="0"/>
                              <a:cs typeface="Times New Roman" pitchFamily="18" charset="0"/>
                            </a:rPr>
                            <m:t>′</m:t>
                          </m:r>
                        </m:sup>
                      </m:sSubSup>
                      <m:r>
                        <a:rPr kumimoji="1" lang="en-US" altLang="zh-TW" b="0" i="1" smtClean="0">
                          <a:latin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𝑥</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sin</m:t>
                          </m:r>
                        </m:fName>
                        <m:e>
                          <m:r>
                            <a:rPr lang="en-US" altLang="zh-TW" i="1">
                              <a:latin typeface="Cambria Math" panose="02040503050406030204" pitchFamily="18" charset="0"/>
                              <a:ea typeface="Cambria Math" panose="02040503050406030204" pitchFamily="18" charset="0"/>
                              <a:cs typeface="Times New Roman" pitchFamily="18" charset="0"/>
                            </a:rPr>
                            <m:t>𝜃</m:t>
                          </m:r>
                        </m:e>
                      </m:func>
                      <m:r>
                        <a:rPr lang="en-US" altLang="zh-TW" b="0" i="1" smtClean="0">
                          <a:latin typeface="Cambria Math" panose="02040503050406030204" pitchFamily="18" charset="0"/>
                          <a:ea typeface="Cambria Math" panose="02040503050406030204" pitchFamily="18" charset="0"/>
                          <a:cs typeface="Times New Roman" pitchFamily="18" charset="0"/>
                        </a:rPr>
                        <m:t>+</m:t>
                      </m:r>
                      <m:sSub>
                        <m:sSubPr>
                          <m:ctrlPr>
                            <a:rPr lang="en-US" altLang="zh-TW" i="1">
                              <a:latin typeface="Cambria Math" panose="02040503050406030204" pitchFamily="18" charset="0"/>
                              <a:cs typeface="Times New Roman" pitchFamily="18" charset="0"/>
                            </a:rPr>
                          </m:ctrlPr>
                        </m:sSubPr>
                        <m:e>
                          <m:r>
                            <a:rPr lang="en-US" altLang="zh-TW" i="1">
                              <a:latin typeface="Cambria Math" panose="02040503050406030204" pitchFamily="18" charset="0"/>
                              <a:cs typeface="Times New Roman" pitchFamily="18" charset="0"/>
                            </a:rPr>
                            <m:t>𝐹</m:t>
                          </m:r>
                        </m:e>
                        <m:sub>
                          <m:r>
                            <a:rPr lang="en-US" altLang="zh-TW" i="1">
                              <a:latin typeface="Cambria Math" panose="02040503050406030204" pitchFamily="18" charset="0"/>
                              <a:cs typeface="Times New Roman" pitchFamily="18" charset="0"/>
                            </a:rPr>
                            <m:t>𝑦</m:t>
                          </m:r>
                        </m:sub>
                      </m:sSub>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panose="02040503050406030204" pitchFamily="18" charset="0"/>
                              <a:cs typeface="Times New Roman" pitchFamily="18" charset="0"/>
                            </a:rPr>
                            <m:t>cos</m:t>
                          </m:r>
                        </m:fName>
                        <m:e>
                          <m:r>
                            <a:rPr lang="en-US" altLang="zh-TW" i="1">
                              <a:latin typeface="Cambria Math" panose="02040503050406030204" pitchFamily="18" charset="0"/>
                              <a:ea typeface="Cambria Math" panose="02040503050406030204" pitchFamily="18" charset="0"/>
                              <a:cs typeface="Times New Roman" pitchFamily="18" charset="0"/>
                            </a:rPr>
                            <m:t>𝜃</m:t>
                          </m:r>
                        </m:e>
                      </m:func>
                    </m:oMath>
                  </m:oMathPara>
                </a14:m>
                <a:endParaRPr kumimoji="1" lang="zh-TW" altLang="en-US" dirty="0">
                  <a:latin typeface="Times New Roman" pitchFamily="18" charset="0"/>
                  <a:cs typeface="Times New Roman" pitchFamily="18" charset="0"/>
                </a:endParaRPr>
              </a:p>
            </p:txBody>
          </p:sp>
        </mc:Choice>
        <mc:Fallback xmlns="">
          <p:sp>
            <p:nvSpPr>
              <p:cNvPr id="5" name="文字方塊 43">
                <a:extLst>
                  <a:ext uri="{FF2B5EF4-FFF2-40B4-BE49-F238E27FC236}">
                    <a16:creationId xmlns:a16="http://schemas.microsoft.com/office/drawing/2014/main" id="{1EF404E6-C237-D8CB-E258-49AD69EF11F7}"/>
                  </a:ext>
                </a:extLst>
              </p:cNvPr>
              <p:cNvSpPr txBox="1">
                <a:spLocks noRot="1" noChangeAspect="1" noMove="1" noResize="1" noEditPoints="1" noAdjustHandles="1" noChangeArrowheads="1" noChangeShapeType="1" noTextEdit="1"/>
              </p:cNvSpPr>
              <p:nvPr/>
            </p:nvSpPr>
            <p:spPr>
              <a:xfrm>
                <a:off x="4231573" y="5531121"/>
                <a:ext cx="2321213" cy="298928"/>
              </a:xfrm>
              <a:prstGeom prst="rect">
                <a:avLst/>
              </a:prstGeom>
              <a:blipFill>
                <a:blip r:embed="rId8"/>
                <a:stretch>
                  <a:fillRect l="-1639" r="-1639" b="-25000"/>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AF74D2E1-6558-F77F-DB02-EE85B0288E84}"/>
              </a:ext>
            </a:extLst>
          </p:cNvPr>
          <p:cNvSpPr txBox="1"/>
          <p:nvPr/>
        </p:nvSpPr>
        <p:spPr>
          <a:xfrm>
            <a:off x="1143000" y="502502"/>
            <a:ext cx="57150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3D</a:t>
            </a:r>
            <a:r>
              <a:rPr lang="en-US" dirty="0"/>
              <a:t>向量除了要由三個數組成，還有其他的要求。</a:t>
            </a:r>
          </a:p>
        </p:txBody>
      </p:sp>
      <p:sp>
        <p:nvSpPr>
          <p:cNvPr id="7" name="TextBox 6">
            <a:extLst>
              <a:ext uri="{FF2B5EF4-FFF2-40B4-BE49-F238E27FC236}">
                <a16:creationId xmlns:a16="http://schemas.microsoft.com/office/drawing/2014/main" id="{188356B7-1FF6-A099-184C-C9ED26C8CFA6}"/>
              </a:ext>
            </a:extLst>
          </p:cNvPr>
          <p:cNvSpPr txBox="1"/>
          <p:nvPr/>
        </p:nvSpPr>
        <p:spPr>
          <a:xfrm>
            <a:off x="6552786" y="609600"/>
            <a:ext cx="114341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Method 0</a:t>
            </a:r>
          </a:p>
        </p:txBody>
      </p:sp>
    </p:spTree>
    <p:extLst>
      <p:ext uri="{BB962C8B-B14F-4D97-AF65-F5344CB8AC3E}">
        <p14:creationId xmlns:p14="http://schemas.microsoft.com/office/powerpoint/2010/main" val="13041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E07459-2530-CBF0-2B8F-49B5472AE92F}"/>
              </a:ext>
            </a:extLst>
          </p:cNvPr>
          <p:cNvSpPr/>
          <p:nvPr/>
        </p:nvSpPr>
        <p:spPr>
          <a:xfrm>
            <a:off x="7010400" y="980728"/>
            <a:ext cx="1905000" cy="14862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5BB238-6107-EFD8-F193-414A070D4087}"/>
              </a:ext>
            </a:extLst>
          </p:cNvPr>
          <p:cNvSpPr txBox="1"/>
          <p:nvPr/>
        </p:nvSpPr>
        <p:spPr bwMode="auto">
          <a:xfrm>
            <a:off x="1475656" y="98072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FontTx/>
              <a:buNone/>
            </a:pPr>
            <a:r>
              <a:rPr lang="en-US" sz="1800" dirty="0" err="1">
                <a:latin typeface="Times New Roman" panose="02020603050405020304" pitchFamily="18" charset="0"/>
              </a:rPr>
              <a:t>向量</a:t>
            </a:r>
            <a:r>
              <a:rPr lang="en-US" altLang="zh-TW" sz="1800" dirty="0" err="1">
                <a:latin typeface="Times New Roman" panose="02020603050405020304" pitchFamily="18" charset="0"/>
              </a:rPr>
              <a:t>vector</a:t>
            </a:r>
            <a:r>
              <a:rPr lang="zh-TW" altLang="en-US" sz="1800" dirty="0">
                <a:latin typeface="Times New Roman" panose="02020603050405020304" pitchFamily="18" charset="0"/>
              </a:rPr>
              <a:t>可以定義長度：</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934808-4943-7392-1F39-0CBD4F09F7F3}"/>
                  </a:ext>
                </a:extLst>
              </p:cNvPr>
              <p:cNvSpPr txBox="1"/>
              <p:nvPr/>
            </p:nvSpPr>
            <p:spPr bwMode="auto">
              <a:xfrm>
                <a:off x="1552413" y="1373618"/>
                <a:ext cx="1579214" cy="563680"/>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b="1" i="1" smtClean="0">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𝒂</m:t>
                          </m:r>
                        </m:e>
                      </m:d>
                      <m:r>
                        <a:rPr lang="en-US" sz="1800" b="1" i="1" smtClean="0">
                          <a:latin typeface="Cambria Math" panose="02040503050406030204" pitchFamily="18" charset="0"/>
                        </a:rPr>
                        <m:t>=</m:t>
                      </m:r>
                      <m:rad>
                        <m:radPr>
                          <m:degHide m:val="on"/>
                          <m:ctrlPr>
                            <a:rPr lang="en-US" sz="1800" b="1" i="1" smtClean="0">
                              <a:latin typeface="Cambria Math" panose="02040503050406030204" pitchFamily="18" charset="0"/>
                            </a:rPr>
                          </m:ctrlPr>
                        </m:radPr>
                        <m:deg/>
                        <m:e>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𝑎</m:t>
                              </m:r>
                            </m:e>
                            <m:sub>
                              <m:r>
                                <a:rPr lang="en-US" sz="1800" b="0" i="1" smtClean="0">
                                  <a:latin typeface="Cambria Math" panose="02040503050406030204" pitchFamily="18" charset="0"/>
                                </a:rPr>
                                <m:t>1</m:t>
                              </m:r>
                            </m:sub>
                            <m:sup>
                              <m:r>
                                <a:rPr lang="en-US" sz="1800" b="0" i="1" smtClean="0">
                                  <a:latin typeface="Cambria Math" panose="02040503050406030204" pitchFamily="18" charset="0"/>
                                </a:rPr>
                                <m:t>2</m:t>
                              </m:r>
                            </m:sup>
                          </m:sSubSup>
                          <m:r>
                            <a:rPr lang="en-US" sz="1800" b="0" i="1" smtClean="0">
                              <a:latin typeface="Cambria Math" panose="02040503050406030204" pitchFamily="18" charset="0"/>
                            </a:rPr>
                            <m:t>+</m:t>
                          </m:r>
                          <m:sSubSup>
                            <m:sSubSupPr>
                              <m:ctrlPr>
                                <a:rPr lang="en-US" sz="1800" i="1">
                                  <a:latin typeface="Cambria Math" panose="02040503050406030204" pitchFamily="18" charset="0"/>
                                </a:rPr>
                              </m:ctrlPr>
                            </m:sSubSupPr>
                            <m:e>
                              <m:r>
                                <a:rPr lang="en-US" sz="1800" b="0" i="1">
                                  <a:latin typeface="Cambria Math" panose="02040503050406030204" pitchFamily="18" charset="0"/>
                                </a:rPr>
                                <m:t>𝑎</m:t>
                              </m:r>
                            </m:e>
                            <m:sub>
                              <m:r>
                                <a:rPr lang="en-US" sz="1800" b="0" i="1">
                                  <a:latin typeface="Cambria Math" panose="02040503050406030204" pitchFamily="18" charset="0"/>
                                </a:rPr>
                                <m:t>1</m:t>
                              </m:r>
                            </m:sub>
                            <m:sup>
                              <m:r>
                                <a:rPr lang="en-US" sz="1800" b="0" i="1">
                                  <a:latin typeface="Cambria Math" panose="02040503050406030204" pitchFamily="18" charset="0"/>
                                </a:rPr>
                                <m:t>2</m:t>
                              </m:r>
                            </m:sup>
                          </m:sSubSup>
                        </m:e>
                      </m:ra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5934808-4943-7392-1F39-0CBD4F09F7F3}"/>
                  </a:ext>
                </a:extLst>
              </p:cNvPr>
              <p:cNvSpPr txBox="1">
                <a:spLocks noRot="1" noChangeAspect="1" noMove="1" noResize="1" noEditPoints="1" noAdjustHandles="1" noChangeArrowheads="1" noChangeShapeType="1" noTextEdit="1"/>
              </p:cNvSpPr>
              <p:nvPr/>
            </p:nvSpPr>
            <p:spPr bwMode="auto">
              <a:xfrm>
                <a:off x="1552413" y="1373618"/>
                <a:ext cx="1579214" cy="563680"/>
              </a:xfrm>
              <a:prstGeom prst="rect">
                <a:avLst/>
              </a:prstGeom>
              <a:blipFill>
                <a:blip r:embed="rId2"/>
                <a:stretch>
                  <a:fillRect r="-800"/>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741AE667-ECA6-9698-3E38-E1004EB3C082}"/>
              </a:ext>
            </a:extLst>
          </p:cNvPr>
          <p:cNvSpPr txBox="1"/>
          <p:nvPr/>
        </p:nvSpPr>
        <p:spPr bwMode="auto">
          <a:xfrm>
            <a:off x="1475656" y="1996576"/>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從此延伸，可以定義兩個向量的內積inner</a:t>
            </a:r>
            <a:r>
              <a:rPr lang="en-US" sz="1800" dirty="0">
                <a:latin typeface="Times New Roman" panose="02020603050405020304" pitchFamily="18" charset="0"/>
              </a:rPr>
              <a:t> product：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D7BEB46-BA64-1E78-2B56-7010E3291ED4}"/>
                  </a:ext>
                </a:extLst>
              </p:cNvPr>
              <p:cNvSpPr txBox="1"/>
              <p:nvPr/>
            </p:nvSpPr>
            <p:spPr bwMode="auto">
              <a:xfrm>
                <a:off x="1533106" y="2472045"/>
                <a:ext cx="2060885"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b="1"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𝒃</m:t>
                      </m:r>
                      <m:r>
                        <a:rPr lang="en-US" sz="1800" b="1"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D7BEB46-BA64-1E78-2B56-7010E3291ED4}"/>
                  </a:ext>
                </a:extLst>
              </p:cNvPr>
              <p:cNvSpPr txBox="1">
                <a:spLocks noRot="1" noChangeAspect="1" noMove="1" noResize="1" noEditPoints="1" noAdjustHandles="1" noChangeArrowheads="1" noChangeShapeType="1" noTextEdit="1"/>
              </p:cNvSpPr>
              <p:nvPr/>
            </p:nvSpPr>
            <p:spPr bwMode="auto">
              <a:xfrm>
                <a:off x="1533106" y="2472045"/>
                <a:ext cx="2060885" cy="276999"/>
              </a:xfrm>
              <a:prstGeom prst="rect">
                <a:avLst/>
              </a:prstGeom>
              <a:blipFill>
                <a:blip r:embed="rId3"/>
                <a:stretch>
                  <a:fillRect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489DE6-E10D-DF7B-B197-0E47FC1107AD}"/>
                  </a:ext>
                </a:extLst>
              </p:cNvPr>
              <p:cNvSpPr txBox="1"/>
              <p:nvPr/>
            </p:nvSpPr>
            <p:spPr bwMode="auto">
              <a:xfrm>
                <a:off x="4452980" y="917309"/>
                <a:ext cx="963662" cy="46121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B489DE6-E10D-DF7B-B197-0E47FC1107AD}"/>
                  </a:ext>
                </a:extLst>
              </p:cNvPr>
              <p:cNvSpPr txBox="1">
                <a:spLocks noRot="1" noChangeAspect="1" noMove="1" noResize="1" noEditPoints="1" noAdjustHandles="1" noChangeArrowheads="1" noChangeShapeType="1" noTextEdit="1"/>
              </p:cNvSpPr>
              <p:nvPr/>
            </p:nvSpPr>
            <p:spPr bwMode="auto">
              <a:xfrm>
                <a:off x="4452980" y="917309"/>
                <a:ext cx="963662" cy="461217"/>
              </a:xfrm>
              <a:prstGeom prst="rect">
                <a:avLst/>
              </a:prstGeom>
              <a:blipFill>
                <a:blip r:embed="rId4"/>
                <a:stretch>
                  <a:fillRect l="-2597"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CD5A85-B10F-EC20-DA7A-C60D5EC2DBF8}"/>
                  </a:ext>
                </a:extLst>
              </p:cNvPr>
              <p:cNvSpPr txBox="1"/>
              <p:nvPr/>
            </p:nvSpPr>
            <p:spPr bwMode="auto">
              <a:xfrm>
                <a:off x="5625193" y="885890"/>
                <a:ext cx="951734" cy="52405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𝒃</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BCD5A85-B10F-EC20-DA7A-C60D5EC2DBF8}"/>
                  </a:ext>
                </a:extLst>
              </p:cNvPr>
              <p:cNvSpPr txBox="1">
                <a:spLocks noRot="1" noChangeAspect="1" noMove="1" noResize="1" noEditPoints="1" noAdjustHandles="1" noChangeArrowheads="1" noChangeShapeType="1" noTextEdit="1"/>
              </p:cNvSpPr>
              <p:nvPr/>
            </p:nvSpPr>
            <p:spPr bwMode="auto">
              <a:xfrm>
                <a:off x="5625193" y="885890"/>
                <a:ext cx="951734" cy="524054"/>
              </a:xfrm>
              <a:prstGeom prst="rect">
                <a:avLst/>
              </a:prstGeom>
              <a:blipFill>
                <a:blip r:embed="rId5"/>
                <a:stretch>
                  <a:fillRect l="-6667" t="-2381" b="-11905"/>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8FDC1075-668D-4B4C-4563-1C6E8AC1378E}"/>
              </a:ext>
            </a:extLst>
          </p:cNvPr>
          <p:cNvSpPr txBox="1"/>
          <p:nvPr/>
        </p:nvSpPr>
        <p:spPr bwMode="auto">
          <a:xfrm>
            <a:off x="1475656" y="3924291"/>
            <a:ext cx="6161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內積可以用行向量與列向量的</a:t>
            </a:r>
            <a:r>
              <a:rPr lang="en-US" sz="1800" dirty="0" err="1">
                <a:solidFill>
                  <a:srgbClr val="FF0000"/>
                </a:solidFill>
                <a:latin typeface="Times New Roman" panose="02020603050405020304" pitchFamily="18" charset="0"/>
              </a:rPr>
              <a:t>矩陣乘積</a:t>
            </a:r>
            <a:r>
              <a:rPr lang="en-US" sz="1800" dirty="0" err="1">
                <a:latin typeface="Times New Roman" panose="02020603050405020304" pitchFamily="18" charset="0"/>
              </a:rPr>
              <a:t>來寫</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3883E33-CA8C-F4E6-75B6-EE14935BA8FA}"/>
                  </a:ext>
                </a:extLst>
              </p:cNvPr>
              <p:cNvSpPr txBox="1"/>
              <p:nvPr/>
            </p:nvSpPr>
            <p:spPr bwMode="auto">
              <a:xfrm>
                <a:off x="1507060" y="4395264"/>
                <a:ext cx="5752729" cy="553100"/>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b="1"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𝒃</m:t>
                      </m:r>
                      <m:r>
                        <a:rPr lang="en-US" sz="1800" b="1"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2</m:t>
                          </m:r>
                        </m:sub>
                      </m:sSub>
                      <m:r>
                        <a:rPr lang="en-US" altLang="zh-TW" sz="1800" b="1" i="0" smtClean="0">
                          <a:latin typeface="Cambria Math" panose="02040503050406030204" pitchFamily="18" charset="0"/>
                        </a:rPr>
                        <m:t>=</m:t>
                      </m:r>
                      <m:d>
                        <m:dPr>
                          <m:ctrlPr>
                            <a:rPr lang="en-US" altLang="zh-TW" sz="1800" b="1" i="1" smtClean="0">
                              <a:latin typeface="Cambria Math" panose="02040503050406030204" pitchFamily="18" charset="0"/>
                            </a:rPr>
                          </m:ctrlPr>
                        </m:dPr>
                        <m:e>
                          <m:m>
                            <m:mPr>
                              <m:mcs>
                                <m:mc>
                                  <m:mcPr>
                                    <m:count m:val="2"/>
                                    <m:mcJc m:val="center"/>
                                  </m:mcPr>
                                </m:mc>
                              </m:mcs>
                              <m:ctrlPr>
                                <a:rPr lang="en-US" altLang="zh-TW" sz="1800" b="1"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p>
                        <m:sSupPr>
                          <m:ctrlPr>
                            <a:rPr lang="en-US" altLang="zh-TW" sz="1800" b="1" i="1" smtClean="0">
                              <a:latin typeface="Cambria Math" panose="02040503050406030204" pitchFamily="18" charset="0"/>
                            </a:rPr>
                          </m:ctrlPr>
                        </m:sSupPr>
                        <m:e>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e>
                        <m:sup>
                          <m:r>
                            <m:rPr>
                              <m:sty m:val="p"/>
                            </m:rPr>
                            <a:rPr lang="en-US" altLang="zh-TW" sz="1800" b="0" i="0" smtClean="0">
                              <a:latin typeface="Cambria Math" panose="02040503050406030204" pitchFamily="18" charset="0"/>
                            </a:rPr>
                            <m:t>T</m:t>
                          </m:r>
                        </m:sup>
                      </m:sSup>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p>
                        <m:sSupPr>
                          <m:ctrlPr>
                            <a:rPr lang="en-US" altLang="zh-TW" sz="1800" b="1" i="1">
                              <a:latin typeface="Cambria Math" panose="02040503050406030204" pitchFamily="18" charset="0"/>
                            </a:rPr>
                          </m:ctrlPr>
                        </m:sSupPr>
                        <m:e>
                          <m:r>
                            <a:rPr lang="en-US" sz="1800" b="1" i="1">
                              <a:latin typeface="Cambria Math" panose="02040503050406030204" pitchFamily="18" charset="0"/>
                            </a:rPr>
                            <m:t>𝒂</m:t>
                          </m:r>
                        </m:e>
                        <m:sup>
                          <m:r>
                            <m:rPr>
                              <m:sty m:val="p"/>
                            </m:rPr>
                            <a:rPr lang="en-US" altLang="zh-TW" sz="1800">
                              <a:latin typeface="Cambria Math" panose="02040503050406030204" pitchFamily="18" charset="0"/>
                            </a:rPr>
                            <m:t>T</m:t>
                          </m:r>
                        </m:sup>
                      </m:sSup>
                      <m:r>
                        <a:rPr lang="en-US" sz="1800" b="1" i="1">
                          <a:latin typeface="Cambria Math" panose="02040503050406030204" pitchFamily="18" charset="0"/>
                          <a:ea typeface="Cambria Math" panose="02040503050406030204" pitchFamily="18" charset="0"/>
                        </a:rPr>
                        <m:t>𝒃</m:t>
                      </m:r>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3883E33-CA8C-F4E6-75B6-EE14935BA8FA}"/>
                  </a:ext>
                </a:extLst>
              </p:cNvPr>
              <p:cNvSpPr txBox="1">
                <a:spLocks noRot="1" noChangeAspect="1" noMove="1" noResize="1" noEditPoints="1" noAdjustHandles="1" noChangeArrowheads="1" noChangeShapeType="1" noTextEdit="1"/>
              </p:cNvSpPr>
              <p:nvPr/>
            </p:nvSpPr>
            <p:spPr bwMode="auto">
              <a:xfrm>
                <a:off x="1507060" y="4395264"/>
                <a:ext cx="5752729" cy="553100"/>
              </a:xfrm>
              <a:prstGeom prst="rect">
                <a:avLst/>
              </a:prstGeom>
              <a:blipFill>
                <a:blip r:embed="rId6"/>
                <a:stretch>
                  <a:fillRect t="-2273" r="-661" b="-9091"/>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C04F08A-F0AF-62A0-BE03-0CD3FC20CFDE}"/>
              </a:ext>
            </a:extLst>
          </p:cNvPr>
          <p:cNvSpPr txBox="1"/>
          <p:nvPr/>
        </p:nvSpPr>
        <p:spPr bwMode="auto">
          <a:xfrm>
            <a:off x="1475656" y="5168220"/>
            <a:ext cx="6594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兩個向量的內積為零，這兩個向量就彼此正交perpendicular</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B8EFA10-C146-35E3-2075-F1752B6E01BA}"/>
                  </a:ext>
                </a:extLst>
              </p:cNvPr>
              <p:cNvSpPr txBox="1"/>
              <p:nvPr/>
            </p:nvSpPr>
            <p:spPr bwMode="auto">
              <a:xfrm>
                <a:off x="1587963" y="5654533"/>
                <a:ext cx="897618" cy="28193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1" i="1" smtClean="0">
                              <a:latin typeface="Cambria Math" panose="02040503050406030204" pitchFamily="18" charset="0"/>
                            </a:rPr>
                          </m:ctrlPr>
                        </m:sSupPr>
                        <m:e>
                          <m:r>
                            <a:rPr lang="en-US" sz="1800" b="1" i="1">
                              <a:latin typeface="Cambria Math" panose="02040503050406030204" pitchFamily="18" charset="0"/>
                            </a:rPr>
                            <m:t>𝒂</m:t>
                          </m:r>
                        </m:e>
                        <m:sup>
                          <m:r>
                            <m:rPr>
                              <m:sty m:val="p"/>
                            </m:rPr>
                            <a:rPr lang="en-US" altLang="zh-TW" sz="1800">
                              <a:latin typeface="Cambria Math" panose="02040503050406030204" pitchFamily="18" charset="0"/>
                            </a:rPr>
                            <m:t>T</m:t>
                          </m:r>
                        </m:sup>
                      </m:sSup>
                      <m:r>
                        <a:rPr lang="en-US" sz="1800" b="1" i="1">
                          <a:latin typeface="Cambria Math" panose="02040503050406030204" pitchFamily="18" charset="0"/>
                          <a:ea typeface="Cambria Math" panose="02040503050406030204" pitchFamily="18" charset="0"/>
                        </a:rPr>
                        <m:t>𝒃</m:t>
                      </m:r>
                      <m:r>
                        <a:rPr lang="en-US" sz="1800" b="0" i="1" smtClean="0">
                          <a:latin typeface="Cambria Math" panose="02040503050406030204" pitchFamily="18" charset="0"/>
                          <a:ea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B8EFA10-C146-35E3-2075-F1752B6E01BA}"/>
                  </a:ext>
                </a:extLst>
              </p:cNvPr>
              <p:cNvSpPr txBox="1">
                <a:spLocks noRot="1" noChangeAspect="1" noMove="1" noResize="1" noEditPoints="1" noAdjustHandles="1" noChangeArrowheads="1" noChangeShapeType="1" noTextEdit="1"/>
              </p:cNvSpPr>
              <p:nvPr/>
            </p:nvSpPr>
            <p:spPr bwMode="auto">
              <a:xfrm>
                <a:off x="1587963" y="5654533"/>
                <a:ext cx="897618" cy="281937"/>
              </a:xfrm>
              <a:prstGeom prst="rect">
                <a:avLst/>
              </a:prstGeom>
              <a:blipFill>
                <a:blip r:embed="rId7"/>
                <a:stretch>
                  <a:fillRect l="-1389" t="-4348" r="-5556"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27EA02-EEA9-0EE1-DC76-45DE01635AB7}"/>
                  </a:ext>
                </a:extLst>
              </p:cNvPr>
              <p:cNvSpPr txBox="1"/>
              <p:nvPr/>
            </p:nvSpPr>
            <p:spPr bwMode="auto">
              <a:xfrm>
                <a:off x="3945482" y="2466979"/>
                <a:ext cx="1253035" cy="282065"/>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b="1"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𝒂</m:t>
                          </m:r>
                        </m:e>
                      </m:d>
                      <m:r>
                        <a:rPr lang="en-US" sz="1800" b="1" i="1">
                          <a:latin typeface="Cambria Math" panose="02040503050406030204" pitchFamily="18" charset="0"/>
                        </a:rPr>
                        <m:t>=</m:t>
                      </m:r>
                      <m:rad>
                        <m:radPr>
                          <m:degHide m:val="on"/>
                          <m:ctrlPr>
                            <a:rPr lang="en-US" sz="1800" b="1" i="1" smtClean="0">
                              <a:latin typeface="Cambria Math" panose="02040503050406030204" pitchFamily="18" charset="0"/>
                            </a:rPr>
                          </m:ctrlPr>
                        </m:radPr>
                        <m:deg/>
                        <m:e>
                          <m:r>
                            <a:rPr lang="en-US" sz="1800" b="1" i="1">
                              <a:latin typeface="Cambria Math" panose="02040503050406030204" pitchFamily="18" charset="0"/>
                            </a:rPr>
                            <m:t>𝒂</m:t>
                          </m:r>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𝒂</m:t>
                          </m:r>
                        </m:e>
                      </m:rad>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F427EA02-EEA9-0EE1-DC76-45DE01635AB7}"/>
                  </a:ext>
                </a:extLst>
              </p:cNvPr>
              <p:cNvSpPr txBox="1">
                <a:spLocks noRot="1" noChangeAspect="1" noMove="1" noResize="1" noEditPoints="1" noAdjustHandles="1" noChangeArrowheads="1" noChangeShapeType="1" noTextEdit="1"/>
              </p:cNvSpPr>
              <p:nvPr/>
            </p:nvSpPr>
            <p:spPr bwMode="auto">
              <a:xfrm>
                <a:off x="3945482" y="2466979"/>
                <a:ext cx="1253035" cy="282065"/>
              </a:xfrm>
              <a:prstGeom prst="rect">
                <a:avLst/>
              </a:prstGeom>
              <a:blipFill>
                <a:blip r:embed="rId8"/>
                <a:stretch>
                  <a:fillRect r="-2000"/>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26F51FE6-8B14-991A-7BF2-64852100AA9E}"/>
              </a:ext>
            </a:extLst>
          </p:cNvPr>
          <p:cNvSpPr txBox="1"/>
          <p:nvPr/>
        </p:nvSpPr>
        <p:spPr bwMode="auto">
          <a:xfrm>
            <a:off x="1467107" y="3136575"/>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行向量的transpose</a:t>
            </a:r>
            <a:r>
              <a:rPr lang="en-US" sz="1800" dirty="0">
                <a:latin typeface="Times New Roman" panose="02020603050405020304" pitchFamily="18" charset="0"/>
              </a:rPr>
              <a:t>(</a:t>
            </a:r>
            <a:r>
              <a:rPr lang="en-US" sz="1800" dirty="0" err="1">
                <a:latin typeface="Times New Roman" panose="02020603050405020304" pitchFamily="18" charset="0"/>
              </a:rPr>
              <a:t>轉置</a:t>
            </a:r>
            <a:r>
              <a:rPr lang="en-US" sz="1800" dirty="0">
                <a:latin typeface="Times New Roman" panose="02020603050405020304" pitchFamily="18" charset="0"/>
              </a:rPr>
              <a:t>)</a:t>
            </a:r>
            <a:r>
              <a:rPr lang="en-US" sz="1800" dirty="0" err="1">
                <a:latin typeface="Times New Roman" panose="02020603050405020304" pitchFamily="18" charset="0"/>
              </a:rPr>
              <a:t>稱為列row向量</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FDFB13-62BE-3E13-9373-F7636A4B6214}"/>
                  </a:ext>
                </a:extLst>
              </p:cNvPr>
              <p:cNvSpPr txBox="1"/>
              <p:nvPr/>
            </p:nvSpPr>
            <p:spPr bwMode="auto">
              <a:xfrm>
                <a:off x="6039107" y="3031842"/>
                <a:ext cx="2390398" cy="52168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1" i="1" smtClean="0">
                              <a:latin typeface="Cambria Math" panose="02040503050406030204" pitchFamily="18" charset="0"/>
                            </a:rPr>
                          </m:ctrlPr>
                        </m:sSupPr>
                        <m:e>
                          <m:r>
                            <a:rPr lang="en-US" sz="1800" b="1" i="1">
                              <a:latin typeface="Cambria Math" panose="02040503050406030204" pitchFamily="18" charset="0"/>
                            </a:rPr>
                            <m:t>𝒂</m:t>
                          </m:r>
                        </m:e>
                        <m:sup>
                          <m:r>
                            <m:rPr>
                              <m:sty m:val="p"/>
                            </m:rPr>
                            <a:rPr lang="en-US" altLang="zh-TW" sz="1800">
                              <a:latin typeface="Cambria Math" panose="02040503050406030204" pitchFamily="18" charset="0"/>
                            </a:rPr>
                            <m:t>T</m:t>
                          </m:r>
                        </m:sup>
                      </m:sSup>
                      <m:r>
                        <a:rPr lang="en-US" sz="1800" i="1">
                          <a:latin typeface="Cambria Math" panose="02040503050406030204" pitchFamily="18" charset="0"/>
                          <a:ea typeface="Cambria Math" panose="02040503050406030204" pitchFamily="18" charset="0"/>
                        </a:rPr>
                        <m:t>≡</m:t>
                      </m:r>
                      <m:sSup>
                        <m:sSupPr>
                          <m:ctrlPr>
                            <a:rPr lang="en-US" altLang="zh-TW" sz="1800" b="1" i="1">
                              <a:latin typeface="Cambria Math" panose="02040503050406030204" pitchFamily="18" charset="0"/>
                            </a:rPr>
                          </m:ctrlPr>
                        </m:sSupPr>
                        <m:e>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e>
                        <m:sup>
                          <m:r>
                            <m:rPr>
                              <m:sty m:val="p"/>
                            </m:rPr>
                            <a:rPr lang="en-US" altLang="zh-TW" sz="1800">
                              <a:latin typeface="Cambria Math" panose="02040503050406030204" pitchFamily="18" charset="0"/>
                            </a:rPr>
                            <m:t>T</m:t>
                          </m:r>
                        </m:sup>
                      </m:sSup>
                      <m:r>
                        <a:rPr lang="en-US" altLang="zh-TW" sz="1800" b="1" i="1" smtClean="0">
                          <a:latin typeface="Cambria Math" panose="02040503050406030204" pitchFamily="18" charset="0"/>
                        </a:rPr>
                        <m:t>=</m:t>
                      </m:r>
                      <m:d>
                        <m:dPr>
                          <m:ctrlPr>
                            <a:rPr lang="en-US" altLang="zh-TW" sz="1800" b="1" i="1">
                              <a:latin typeface="Cambria Math" panose="02040503050406030204" pitchFamily="18" charset="0"/>
                            </a:rPr>
                          </m:ctrlPr>
                        </m:dPr>
                        <m:e>
                          <m:m>
                            <m:mPr>
                              <m:mcs>
                                <m:mc>
                                  <m:mcPr>
                                    <m:count m:val="2"/>
                                    <m:mcJc m:val="center"/>
                                  </m:mcPr>
                                </m:mc>
                              </m:mcs>
                              <m:ctrlPr>
                                <a:rPr lang="en-US" altLang="zh-TW" sz="1800" b="1"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1FDFB13-62BE-3E13-9373-F7636A4B6214}"/>
                  </a:ext>
                </a:extLst>
              </p:cNvPr>
              <p:cNvSpPr txBox="1">
                <a:spLocks noRot="1" noChangeAspect="1" noMove="1" noResize="1" noEditPoints="1" noAdjustHandles="1" noChangeArrowheads="1" noChangeShapeType="1" noTextEdit="1"/>
              </p:cNvSpPr>
              <p:nvPr/>
            </p:nvSpPr>
            <p:spPr bwMode="auto">
              <a:xfrm>
                <a:off x="6039107" y="3031842"/>
                <a:ext cx="2390398" cy="521681"/>
              </a:xfrm>
              <a:prstGeom prst="rect">
                <a:avLst/>
              </a:prstGeom>
              <a:blipFill>
                <a:blip r:embed="rId9"/>
                <a:stretch>
                  <a:fillRect l="-1058" b="-9524"/>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5ACE9EC3-5159-D0D4-717E-7995BB3269DC}"/>
              </a:ext>
            </a:extLst>
          </p:cNvPr>
          <p:cNvSpPr txBox="1"/>
          <p:nvPr/>
        </p:nvSpPr>
        <p:spPr>
          <a:xfrm>
            <a:off x="1479333" y="468942"/>
            <a:ext cx="4812837" cy="369332"/>
          </a:xfrm>
          <a:prstGeom prst="rect">
            <a:avLst/>
          </a:prstGeom>
          <a:noFill/>
        </p:spPr>
        <p:txBody>
          <a:bodyPr wrap="square" rtlCol="0">
            <a:spAutoFit/>
          </a:bodyPr>
          <a:lstStyle/>
          <a:p>
            <a:r>
              <a:rPr lang="en-US" dirty="0" err="1"/>
              <a:t>在此空間通常可以定義長度與內積</a:t>
            </a:r>
            <a:r>
              <a:rPr lang="en-US" dirty="0"/>
              <a:t>！</a:t>
            </a:r>
          </a:p>
        </p:txBody>
      </p:sp>
      <p:pic>
        <p:nvPicPr>
          <p:cNvPr id="3074" name="Picture 2" descr="undefined">
            <a:extLst>
              <a:ext uri="{FF2B5EF4-FFF2-40B4-BE49-F238E27FC236}">
                <a16:creationId xmlns:a16="http://schemas.microsoft.com/office/drawing/2014/main" id="{83F9B7AC-F064-0280-89A4-4349CB07F1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3540" y="1018203"/>
            <a:ext cx="1793335" cy="137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72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1" grpId="0" animBg="1"/>
      <p:bldP spid="12" grpId="0"/>
      <p:bldP spid="13" grpId="0" animBg="1"/>
      <p:bldP spid="2" grpId="0" animBg="1"/>
      <p:bldP spid="9" grpId="0"/>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旋轉01"/>
          <p:cNvPicPr>
            <a:picLocks noChangeAspect="1" noChangeArrowheads="1"/>
          </p:cNvPicPr>
          <p:nvPr/>
        </p:nvPicPr>
        <p:blipFill>
          <a:blip r:embed="rId2">
            <a:extLst>
              <a:ext uri="{28A0092B-C50C-407E-A947-70E740481C1C}">
                <a14:useLocalDpi xmlns:a14="http://schemas.microsoft.com/office/drawing/2010/main" val="0"/>
              </a:ext>
            </a:extLst>
          </a:blip>
          <a:srcRect l="5775" t="9149" r="4195"/>
          <a:stretch>
            <a:fillRect/>
          </a:stretch>
        </p:blipFill>
        <p:spPr bwMode="auto">
          <a:xfrm>
            <a:off x="1042085" y="1093435"/>
            <a:ext cx="2945707" cy="19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8"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p:sp>
        <p:nvSpPr>
          <p:cNvPr id="188430" name="Rectangle 1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spcBef>
                <a:spcPct val="0"/>
              </a:spcBef>
              <a:buFontTx/>
              <a:buNone/>
            </a:pPr>
            <a:endParaRPr kumimoji="0" lang="zh-TW" altLang="en-US" sz="1800">
              <a:latin typeface="Arial" charset="0"/>
            </a:endParaRPr>
          </a:p>
        </p:txBody>
      </p:sp>
      <mc:AlternateContent xmlns:mc="http://schemas.openxmlformats.org/markup-compatibility/2006" xmlns:a14="http://schemas.microsoft.com/office/drawing/2010/main">
        <mc:Choice Requires="a14">
          <p:sp>
            <p:nvSpPr>
              <p:cNvPr id="3" name="文字方塊 2"/>
              <p:cNvSpPr txBox="1"/>
              <p:nvPr/>
            </p:nvSpPr>
            <p:spPr>
              <a:xfrm>
                <a:off x="4166285" y="1123207"/>
                <a:ext cx="2945706"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a:rPr>
                            <m:t>𝑥</m:t>
                          </m:r>
                        </m:e>
                        <m:sup>
                          <m:r>
                            <a:rPr lang="en-US" altLang="zh-CN" b="0" i="1" smtClean="0">
                              <a:latin typeface="Cambria Math"/>
                            </a:rPr>
                            <m:t>′</m:t>
                          </m:r>
                        </m:sup>
                      </m:sSup>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i="1">
                              <a:latin typeface="Cambria Math" panose="02040503050406030204" pitchFamily="18" charset="0"/>
                            </a:rPr>
                            <m:t>,</m:t>
                          </m:r>
                          <m:r>
                            <a:rPr lang="en-US" altLang="zh-TW" i="1">
                              <a:latin typeface="Cambria Math" panose="02040503050406030204" pitchFamily="18" charset="0"/>
                            </a:rPr>
                            <m:t>𝑦</m:t>
                          </m:r>
                        </m:e>
                      </m:d>
                      <m:r>
                        <a:rPr lang="en-US" altLang="zh-CN" b="0" i="1" smtClean="0">
                          <a:latin typeface="Cambria Math"/>
                        </a:rPr>
                        <m:t>=</m:t>
                      </m:r>
                      <m:r>
                        <a:rPr lang="en-US" altLang="zh-CN" b="0" i="1" smtClean="0">
                          <a:latin typeface="Cambria Math"/>
                        </a:rPr>
                        <m:t>𝑥</m:t>
                      </m:r>
                      <m:func>
                        <m:funcPr>
                          <m:ctrlPr>
                            <a:rPr lang="en-US" altLang="zh-CN" b="0" i="1" smtClean="0">
                              <a:latin typeface="Cambria Math" panose="02040503050406030204" pitchFamily="18" charset="0"/>
                            </a:rPr>
                          </m:ctrlPr>
                        </m:funcPr>
                        <m:fName>
                          <m:r>
                            <m:rPr>
                              <m:sty m:val="p"/>
                            </m:rPr>
                            <a:rPr lang="en-US" altLang="zh-CN" b="0" i="0" smtClean="0">
                              <a:latin typeface="Cambria Math"/>
                            </a:rPr>
                            <m:t>cos</m:t>
                          </m:r>
                        </m:fName>
                        <m:e>
                          <m:r>
                            <a:rPr lang="zh-CN" altLang="en-US" b="0" i="1" smtClean="0">
                              <a:latin typeface="Cambria Math"/>
                            </a:rPr>
                            <m:t>𝜃</m:t>
                          </m:r>
                        </m:e>
                      </m:func>
                      <m:r>
                        <a:rPr lang="en-US" altLang="zh-CN" b="0" i="1" smtClean="0">
                          <a:latin typeface="Cambria Math"/>
                        </a:rPr>
                        <m:t>−</m:t>
                      </m:r>
                      <m:r>
                        <a:rPr lang="en-US" altLang="zh-CN" b="0" i="1" smtClean="0">
                          <a:latin typeface="Cambria Math"/>
                        </a:rPr>
                        <m:t>𝑦</m:t>
                      </m:r>
                      <m:func>
                        <m:funcPr>
                          <m:ctrlPr>
                            <a:rPr lang="en-US" altLang="zh-CN" b="0" i="1" smtClean="0">
                              <a:latin typeface="Cambria Math" panose="02040503050406030204" pitchFamily="18" charset="0"/>
                            </a:rPr>
                          </m:ctrlPr>
                        </m:funcPr>
                        <m:fName>
                          <m:r>
                            <m:rPr>
                              <m:sty m:val="p"/>
                            </m:rPr>
                            <a:rPr lang="en-US" altLang="zh-CN" b="0" i="0" smtClean="0">
                              <a:latin typeface="Cambria Math"/>
                            </a:rPr>
                            <m:t>sin</m:t>
                          </m:r>
                        </m:fName>
                        <m:e>
                          <m:r>
                            <a:rPr lang="zh-CN" altLang="en-US" b="0" i="1" smtClean="0">
                              <a:latin typeface="Cambria Math"/>
                            </a:rPr>
                            <m:t>𝜃</m:t>
                          </m:r>
                        </m:e>
                      </m:func>
                    </m:oMath>
                  </m:oMathPara>
                </a14:m>
                <a:endParaRPr lang="zh-CN"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4166285" y="1123207"/>
                <a:ext cx="2945706" cy="369332"/>
              </a:xfrm>
              <a:prstGeom prst="rect">
                <a:avLst/>
              </a:prstGeom>
              <a:blipFill>
                <a:blip r:embed="rId3"/>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字方塊 34"/>
              <p:cNvSpPr txBox="1"/>
              <p:nvPr/>
            </p:nvSpPr>
            <p:spPr>
              <a:xfrm>
                <a:off x="4166285" y="1559321"/>
                <a:ext cx="288348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a:rPr>
                            <m:t>𝑦</m:t>
                          </m:r>
                        </m:e>
                        <m:sup>
                          <m:r>
                            <a:rPr lang="en-US" altLang="zh-CN" b="0" i="1" smtClean="0">
                              <a:latin typeface="Cambria Math"/>
                            </a:rPr>
                            <m:t>′</m:t>
                          </m:r>
                        </m:sup>
                      </m:sSup>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i="1">
                              <a:latin typeface="Cambria Math" panose="02040503050406030204" pitchFamily="18" charset="0"/>
                            </a:rPr>
                            <m:t>,</m:t>
                          </m:r>
                          <m:r>
                            <a:rPr lang="en-US" altLang="zh-TW" i="1">
                              <a:latin typeface="Cambria Math" panose="02040503050406030204" pitchFamily="18" charset="0"/>
                            </a:rPr>
                            <m:t>𝑦</m:t>
                          </m:r>
                        </m:e>
                      </m:d>
                      <m:r>
                        <a:rPr lang="en-US" altLang="zh-CN" b="0" i="1" smtClean="0">
                          <a:latin typeface="Cambria Math"/>
                        </a:rPr>
                        <m:t>=</m:t>
                      </m:r>
                      <m:r>
                        <a:rPr lang="en-US" altLang="zh-CN" b="0" i="1" smtClean="0">
                          <a:latin typeface="Cambria Math"/>
                        </a:rPr>
                        <m:t>𝑥</m:t>
                      </m:r>
                      <m:func>
                        <m:funcPr>
                          <m:ctrlPr>
                            <a:rPr lang="en-US" altLang="zh-CN" i="1">
                              <a:latin typeface="Cambria Math" panose="02040503050406030204" pitchFamily="18" charset="0"/>
                            </a:rPr>
                          </m:ctrlPr>
                        </m:funcPr>
                        <m:fName>
                          <m:r>
                            <m:rPr>
                              <m:sty m:val="p"/>
                            </m:rPr>
                            <a:rPr lang="en-US" altLang="zh-CN">
                              <a:latin typeface="Cambria Math"/>
                            </a:rPr>
                            <m:t>sin</m:t>
                          </m:r>
                        </m:fName>
                        <m:e>
                          <m:r>
                            <a:rPr lang="zh-CN" altLang="en-US" i="1">
                              <a:latin typeface="Cambria Math"/>
                            </a:rPr>
                            <m:t>𝜃</m:t>
                          </m:r>
                        </m:e>
                      </m:func>
                      <m:r>
                        <a:rPr lang="en-US" altLang="zh-CN" b="0" i="1" smtClean="0">
                          <a:latin typeface="Cambria Math"/>
                        </a:rPr>
                        <m:t>+</m:t>
                      </m:r>
                      <m:r>
                        <a:rPr lang="en-US" altLang="zh-CN" b="0" i="1" smtClean="0">
                          <a:latin typeface="Cambria Math"/>
                        </a:rPr>
                        <m:t>𝑦</m:t>
                      </m:r>
                      <m:func>
                        <m:funcPr>
                          <m:ctrlPr>
                            <a:rPr lang="en-US" altLang="zh-CN" i="1">
                              <a:latin typeface="Cambria Math" panose="02040503050406030204" pitchFamily="18" charset="0"/>
                            </a:rPr>
                          </m:ctrlPr>
                        </m:funcPr>
                        <m:fName>
                          <m:r>
                            <m:rPr>
                              <m:sty m:val="p"/>
                            </m:rPr>
                            <a:rPr lang="en-US" altLang="zh-CN">
                              <a:latin typeface="Cambria Math"/>
                            </a:rPr>
                            <m:t>cos</m:t>
                          </m:r>
                        </m:fName>
                        <m:e>
                          <m:r>
                            <a:rPr lang="zh-CN" altLang="en-US" i="1">
                              <a:latin typeface="Cambria Math"/>
                            </a:rPr>
                            <m:t>𝜃</m:t>
                          </m:r>
                        </m:e>
                      </m:func>
                    </m:oMath>
                  </m:oMathPara>
                </a14:m>
                <a:endParaRPr lang="zh-CN" altLang="en-US" dirty="0"/>
              </a:p>
            </p:txBody>
          </p:sp>
        </mc:Choice>
        <mc:Fallback xmlns="">
          <p:sp>
            <p:nvSpPr>
              <p:cNvPr id="35" name="文字方塊 34"/>
              <p:cNvSpPr txBox="1">
                <a:spLocks noRot="1" noChangeAspect="1" noMove="1" noResize="1" noEditPoints="1" noAdjustHandles="1" noChangeArrowheads="1" noChangeShapeType="1" noTextEdit="1"/>
              </p:cNvSpPr>
              <p:nvPr/>
            </p:nvSpPr>
            <p:spPr>
              <a:xfrm>
                <a:off x="4166285" y="1559321"/>
                <a:ext cx="2883482" cy="369332"/>
              </a:xfrm>
              <a:prstGeom prst="rect">
                <a:avLst/>
              </a:prstGeom>
              <a:blipFill>
                <a:blip r:embed="rId4"/>
                <a:stretch>
                  <a:fillRect b="-13333"/>
                </a:stretch>
              </a:blipFill>
            </p:spPr>
            <p:txBody>
              <a:bodyPr/>
              <a:lstStyle/>
              <a:p>
                <a:r>
                  <a:rPr lang="en-US">
                    <a:noFill/>
                  </a:rPr>
                  <a:t> </a:t>
                </a:r>
              </a:p>
            </p:txBody>
          </p:sp>
        </mc:Fallback>
      </mc:AlternateContent>
      <p:sp>
        <p:nvSpPr>
          <p:cNvPr id="5" name="文字方塊 4"/>
          <p:cNvSpPr txBox="1"/>
          <p:nvPr/>
        </p:nvSpPr>
        <p:spPr>
          <a:xfrm>
            <a:off x="874309" y="3145998"/>
            <a:ext cx="7711576" cy="369332"/>
          </a:xfrm>
          <a:prstGeom prst="rect">
            <a:avLst/>
          </a:prstGeom>
          <a:noFill/>
        </p:spPr>
        <p:txBody>
          <a:bodyPr wrap="square" rtlCol="0">
            <a:spAutoFit/>
          </a:bodyPr>
          <a:lstStyle/>
          <a:p>
            <a:r>
              <a:rPr lang="zh-TW" altLang="en-US" dirty="0"/>
              <a:t>在旋轉變化下如何變換，就決定了一個物理量究竟是純量、向量或張量。</a:t>
            </a:r>
          </a:p>
        </p:txBody>
      </p:sp>
      <mc:AlternateContent xmlns:mc="http://schemas.openxmlformats.org/markup-compatibility/2006" xmlns:a14="http://schemas.microsoft.com/office/drawing/2010/main">
        <mc:Choice Requires="a14">
          <p:sp>
            <p:nvSpPr>
              <p:cNvPr id="15" name="文字方塊 14"/>
              <p:cNvSpPr txBox="1"/>
              <p:nvPr/>
            </p:nvSpPr>
            <p:spPr>
              <a:xfrm>
                <a:off x="914400" y="521173"/>
                <a:ext cx="7586593" cy="530979"/>
              </a:xfrm>
              <a:prstGeom prst="rect">
                <a:avLst/>
              </a:prstGeom>
              <a:noFill/>
            </p:spPr>
            <p:txBody>
              <a:bodyPr wrap="square" rtlCol="0">
                <a:spAutoFit/>
              </a:bodyPr>
              <a:lstStyle/>
              <a:p>
                <a:r>
                  <a:rPr lang="en-US" dirty="0"/>
                  <a:t>要確認這三個微分是不是向量的三個分量</a:t>
                </a:r>
                <a:r>
                  <a:rPr lang="zh-TW" altLang="en-US" dirty="0"/>
                  <a:t>：看一看</a:t>
                </a:r>
                <a14:m>
                  <m:oMath xmlns:m="http://schemas.openxmlformats.org/officeDocument/2006/math">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𝑦</m:t>
                            </m:r>
                          </m:den>
                        </m:f>
                      </m:e>
                    </m:d>
                  </m:oMath>
                </a14:m>
                <a:r>
                  <a:rPr lang="zh-TW" altLang="en-US" dirty="0"/>
                  <a:t>如何變換！</a:t>
                </a:r>
              </a:p>
            </p:txBody>
          </p:sp>
        </mc:Choice>
        <mc:Fallback xmlns="">
          <p:sp>
            <p:nvSpPr>
              <p:cNvPr id="15" name="文字方塊 14"/>
              <p:cNvSpPr txBox="1">
                <a:spLocks noRot="1" noChangeAspect="1" noMove="1" noResize="1" noEditPoints="1" noAdjustHandles="1" noChangeArrowheads="1" noChangeShapeType="1" noTextEdit="1"/>
              </p:cNvSpPr>
              <p:nvPr/>
            </p:nvSpPr>
            <p:spPr>
              <a:xfrm>
                <a:off x="914400" y="521173"/>
                <a:ext cx="7586593" cy="530979"/>
              </a:xfrm>
              <a:prstGeom prst="rect">
                <a:avLst/>
              </a:prstGeom>
              <a:blipFill>
                <a:blip r:embed="rId5"/>
                <a:stretch>
                  <a:fillRect l="-6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914400" y="3886200"/>
                <a:ext cx="7976286" cy="530979"/>
              </a:xfrm>
              <a:prstGeom prst="rect">
                <a:avLst/>
              </a:prstGeom>
            </p:spPr>
            <p:txBody>
              <a:bodyPr wrap="square">
                <a:spAutoFit/>
              </a:bodyPr>
              <a:lstStyle/>
              <a:p>
                <a:r>
                  <a:rPr lang="zh-TW" altLang="en-US" dirty="0"/>
                  <a:t>計算</a:t>
                </a:r>
                <a14:m>
                  <m:oMath xmlns:m="http://schemas.openxmlformats.org/officeDocument/2006/math">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𝑦</m:t>
                            </m:r>
                          </m:den>
                        </m:f>
                        <m:r>
                          <a:rPr lang="en-US" altLang="zh-TW" i="1" smtClean="0">
                            <a:latin typeface="Cambria Math"/>
                          </a:rPr>
                          <m:t> </m:t>
                        </m:r>
                      </m:e>
                    </m:d>
                    <m:r>
                      <a:rPr lang="zh-TW" altLang="en-US" b="0" i="1" smtClean="0">
                        <a:latin typeface="Cambria Math"/>
                      </a:rPr>
                      <m:t>與</m:t>
                    </m:r>
                    <m:d>
                      <m:dPr>
                        <m:ctrlPr>
                          <a:rPr lang="en-US" altLang="zh-TW" b="0" i="1" smtClean="0">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𝑥</m:t>
                            </m:r>
                            <m:r>
                              <a:rPr lang="en-US" altLang="zh-TW" i="1">
                                <a:latin typeface="Cambria Math"/>
                              </a:rPr>
                              <m:t>′</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𝑦</m:t>
                            </m:r>
                            <m:r>
                              <a:rPr lang="en-US" altLang="zh-TW" i="1">
                                <a:latin typeface="Cambria Math"/>
                              </a:rPr>
                              <m:t>′</m:t>
                            </m:r>
                          </m:den>
                        </m:f>
                      </m:e>
                    </m:d>
                  </m:oMath>
                </a14:m>
                <a:r>
                  <a:rPr lang="zh-TW" altLang="en-US" dirty="0"/>
                  <a:t>的關係！</a:t>
                </a:r>
                <a:r>
                  <a:rPr lang="zh-TW" altLang="en-US" dirty="0">
                    <a:latin typeface="Times New Roman" pitchFamily="18" charset="0"/>
                    <a:cs typeface="Times New Roman" pitchFamily="18" charset="0"/>
                  </a:rPr>
                  <a:t>新分量是舊分量的函數！</a:t>
                </a:r>
                <a:r>
                  <a:rPr lang="zh-TW" altLang="en-US" dirty="0"/>
                  <a:t>多變數的連鎖律！</a:t>
                </a:r>
              </a:p>
            </p:txBody>
          </p:sp>
        </mc:Choice>
        <mc:Fallback xmlns="">
          <p:sp>
            <p:nvSpPr>
              <p:cNvPr id="6" name="矩形 5"/>
              <p:cNvSpPr>
                <a:spLocks noRot="1" noChangeAspect="1" noMove="1" noResize="1" noEditPoints="1" noAdjustHandles="1" noChangeArrowheads="1" noChangeShapeType="1" noTextEdit="1"/>
              </p:cNvSpPr>
              <p:nvPr/>
            </p:nvSpPr>
            <p:spPr>
              <a:xfrm>
                <a:off x="914400" y="3886200"/>
                <a:ext cx="7976286" cy="530979"/>
              </a:xfrm>
              <a:prstGeom prst="rect">
                <a:avLst/>
              </a:prstGeom>
              <a:blipFill>
                <a:blip r:embed="rId6"/>
                <a:stretch>
                  <a:fillRect l="-637"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914400" y="4496354"/>
                <a:ext cx="5771965" cy="68108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𝑥</m:t>
                          </m:r>
                          <m:r>
                            <a:rPr lang="en-US" altLang="zh-TW" b="0" i="1" smtClean="0">
                              <a:latin typeface="Cambria Math" panose="02040503050406030204" pitchFamily="18" charset="0"/>
                            </a:rPr>
                            <m:t>′</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b="0" i="1" smtClean="0">
                              <a:latin typeface="Cambria Math" panose="02040503050406030204" pitchFamily="18" charset="0"/>
                            </a:rPr>
                            <m:t>𝑥</m:t>
                          </m:r>
                        </m:den>
                      </m:f>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𝑥</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e>
                          </m:d>
                        </m:num>
                        <m:den>
                          <m:r>
                            <a:rPr lang="zh-TW" altLang="en-US" i="1">
                              <a:latin typeface="Cambria Math"/>
                            </a:rPr>
                            <m:t>𝜕</m:t>
                          </m:r>
                          <m:r>
                            <a:rPr lang="en-US" altLang="zh-TW" i="1">
                              <a:latin typeface="Cambria Math"/>
                            </a:rPr>
                            <m:t>𝑥</m:t>
                          </m:r>
                          <m:r>
                            <a:rPr lang="en-US" altLang="zh-TW" b="0" i="1" smtClean="0">
                              <a:latin typeface="Cambria Math" panose="02040503050406030204" pitchFamily="18" charset="0"/>
                            </a:rPr>
                            <m:t>′</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b="0" i="1" smtClean="0">
                              <a:latin typeface="Cambria Math" panose="02040503050406030204" pitchFamily="18" charset="0"/>
                            </a:rPr>
                            <m:t>𝑦</m:t>
                          </m:r>
                        </m:den>
                      </m:f>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𝑦</m:t>
                          </m:r>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b="0" i="1" smtClean="0">
                                  <a:latin typeface="Cambria Math" panose="02040503050406030204" pitchFamily="18" charset="0"/>
                                </a:rPr>
                                <m:t>′</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b="0" i="1" smtClean="0">
                                  <a:latin typeface="Cambria Math" panose="02040503050406030204" pitchFamily="18" charset="0"/>
                                </a:rPr>
                                <m:t>′</m:t>
                              </m:r>
                            </m:e>
                          </m:d>
                        </m:num>
                        <m:den>
                          <m:r>
                            <a:rPr lang="zh-TW" altLang="en-US" i="1">
                              <a:latin typeface="Cambria Math"/>
                            </a:rPr>
                            <m:t>𝜕</m:t>
                          </m:r>
                          <m:r>
                            <a:rPr lang="en-US" altLang="zh-TW" b="0" i="1" smtClean="0">
                              <a:latin typeface="Cambria Math"/>
                            </a:rPr>
                            <m:t>𝑥</m:t>
                          </m:r>
                          <m:r>
                            <a:rPr lang="en-US" altLang="zh-TW" b="0" i="1" smtClean="0">
                              <a:latin typeface="Cambria Math" panose="02040503050406030204" pitchFamily="18" charset="0"/>
                            </a:rPr>
                            <m:t>′</m:t>
                          </m:r>
                        </m:den>
                      </m:f>
                      <m:r>
                        <a:rPr lang="en-US" altLang="zh-TW" b="0" i="1" smtClean="0">
                          <a:latin typeface="Cambria Math"/>
                        </a:rPr>
                        <m:t>=</m:t>
                      </m:r>
                      <m:f>
                        <m:fPr>
                          <m:ctrlPr>
                            <a:rPr lang="en-US" altLang="zh-TW" i="1">
                              <a:latin typeface="Cambria Math" panose="02040503050406030204" pitchFamily="18" charset="0"/>
                            </a:rPr>
                          </m:ctrlPr>
                        </m:fPr>
                        <m:num>
                          <m:r>
                            <a:rPr lang="zh-TW" altLang="en-US" b="0" i="1">
                              <a:latin typeface="Cambria Math"/>
                            </a:rPr>
                            <m:t>𝜕</m:t>
                          </m:r>
                          <m:r>
                            <a:rPr lang="en-US" altLang="zh-TW" b="0" i="1" smtClean="0">
                              <a:latin typeface="Cambria Math" panose="02040503050406030204" pitchFamily="18" charset="0"/>
                            </a:rPr>
                            <m:t>𝑉</m:t>
                          </m:r>
                        </m:num>
                        <m:den>
                          <m:r>
                            <a:rPr lang="zh-TW" altLang="en-US" b="0" i="1">
                              <a:latin typeface="Cambria Math"/>
                            </a:rPr>
                            <m:t>𝜕</m:t>
                          </m:r>
                          <m:r>
                            <a:rPr lang="en-US" altLang="zh-TW" b="0" i="1">
                              <a:latin typeface="Cambria Math"/>
                            </a:rPr>
                            <m:t>𝑥</m:t>
                          </m:r>
                        </m:den>
                      </m:f>
                      <m:func>
                        <m:funcPr>
                          <m:ctrlPr>
                            <a:rPr lang="en-US" altLang="zh-CN" i="1">
                              <a:latin typeface="Cambria Math" panose="02040503050406030204" pitchFamily="18" charset="0"/>
                            </a:rPr>
                          </m:ctrlPr>
                        </m:funcPr>
                        <m:fName>
                          <m:r>
                            <m:rPr>
                              <m:sty m:val="p"/>
                            </m:rPr>
                            <a:rPr lang="en-US" altLang="zh-CN">
                              <a:latin typeface="Cambria Math"/>
                            </a:rPr>
                            <m:t>cos</m:t>
                          </m:r>
                        </m:fName>
                        <m:e>
                          <m:r>
                            <a:rPr lang="zh-CN" altLang="en-US" i="1">
                              <a:latin typeface="Cambria Math"/>
                            </a:rPr>
                            <m:t>𝜃</m:t>
                          </m:r>
                        </m:e>
                      </m:func>
                      <m:r>
                        <a:rPr lang="en-US" altLang="zh-CN" b="0" i="1" smtClean="0">
                          <a:latin typeface="Cambria Math" panose="02040503050406030204" pitchFamily="18" charset="0"/>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𝑦</m:t>
                          </m:r>
                        </m:den>
                      </m:f>
                      <m:func>
                        <m:funcPr>
                          <m:ctrlPr>
                            <a:rPr lang="en-US" altLang="zh-CN" i="1">
                              <a:latin typeface="Cambria Math" panose="02040503050406030204" pitchFamily="18" charset="0"/>
                            </a:rPr>
                          </m:ctrlPr>
                        </m:funcPr>
                        <m:fName>
                          <m:r>
                            <m:rPr>
                              <m:sty m:val="p"/>
                            </m:rPr>
                            <a:rPr lang="en-US" altLang="zh-CN">
                              <a:latin typeface="Cambria Math"/>
                            </a:rPr>
                            <m:t>sin</m:t>
                          </m:r>
                        </m:fName>
                        <m:e>
                          <m:r>
                            <a:rPr lang="zh-CN" altLang="en-US" i="1">
                              <a:latin typeface="Cambria Math"/>
                            </a:rPr>
                            <m:t>𝜃</m:t>
                          </m:r>
                        </m:e>
                      </m:func>
                    </m:oMath>
                  </m:oMathPara>
                </a14:m>
                <a:endParaRPr lang="zh-TW" altLang="en-US" dirty="0"/>
              </a:p>
            </p:txBody>
          </p:sp>
        </mc:Choice>
        <mc:Fallback xmlns="">
          <p:sp>
            <p:nvSpPr>
              <p:cNvPr id="7" name="矩形 6"/>
              <p:cNvSpPr>
                <a:spLocks noRot="1" noChangeAspect="1" noMove="1" noResize="1" noEditPoints="1" noAdjustHandles="1" noChangeArrowheads="1" noChangeShapeType="1" noTextEdit="1"/>
              </p:cNvSpPr>
              <p:nvPr/>
            </p:nvSpPr>
            <p:spPr>
              <a:xfrm>
                <a:off x="914400" y="4496354"/>
                <a:ext cx="5771965" cy="681084"/>
              </a:xfrm>
              <a:prstGeom prst="rect">
                <a:avLst/>
              </a:prstGeom>
              <a:blipFill>
                <a:blip r:embed="rId7"/>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920294" y="5300655"/>
                <a:ext cx="5631798" cy="6771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b="0" i="1" smtClean="0">
                              <a:latin typeface="Cambria Math"/>
                            </a:rPr>
                            <m:t>𝑦</m:t>
                          </m:r>
                          <m:r>
                            <a:rPr lang="en-US" altLang="zh-TW" b="0" i="1" smtClean="0">
                              <a:latin typeface="Cambria Math" panose="02040503050406030204" pitchFamily="18" charset="0"/>
                            </a:rPr>
                            <m:t>′</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𝑥</m:t>
                          </m:r>
                        </m:den>
                      </m:f>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𝑥</m:t>
                          </m:r>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i="1">
                                  <a:latin typeface="Cambria Math" panose="02040503050406030204" pitchFamily="18" charset="0"/>
                                </a:rPr>
                                <m:t>,</m:t>
                              </m:r>
                              <m:r>
                                <a:rPr lang="en-US" altLang="zh-TW" i="1">
                                  <a:latin typeface="Cambria Math" panose="02040503050406030204" pitchFamily="18" charset="0"/>
                                </a:rPr>
                                <m:t>𝑦</m:t>
                              </m:r>
                            </m:e>
                          </m:d>
                        </m:num>
                        <m:den>
                          <m:r>
                            <a:rPr lang="zh-TW" altLang="en-US" i="1">
                              <a:latin typeface="Cambria Math"/>
                            </a:rPr>
                            <m:t>𝜕</m:t>
                          </m:r>
                          <m:r>
                            <a:rPr lang="en-US" altLang="zh-TW" b="0" i="1" smtClean="0">
                              <a:latin typeface="Cambria Math"/>
                            </a:rPr>
                            <m:t>𝑦</m:t>
                          </m:r>
                          <m:r>
                            <a:rPr lang="en-US" altLang="zh-TW" b="0" i="1" smtClean="0">
                              <a:latin typeface="Cambria Math" panose="02040503050406030204" pitchFamily="18" charset="0"/>
                            </a:rPr>
                            <m:t>′</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b="0" i="1" smtClean="0">
                              <a:latin typeface="Cambria Math"/>
                            </a:rPr>
                            <m:t>𝑦</m:t>
                          </m:r>
                        </m:den>
                      </m:f>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𝑦</m:t>
                          </m:r>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i="1">
                                  <a:latin typeface="Cambria Math" panose="02040503050406030204" pitchFamily="18" charset="0"/>
                                </a:rPr>
                                <m:t>,</m:t>
                              </m:r>
                              <m:r>
                                <a:rPr lang="en-US" altLang="zh-TW" i="1">
                                  <a:latin typeface="Cambria Math" panose="02040503050406030204" pitchFamily="18" charset="0"/>
                                </a:rPr>
                                <m:t>𝑦</m:t>
                              </m:r>
                            </m:e>
                          </m:d>
                        </m:num>
                        <m:den>
                          <m:r>
                            <a:rPr lang="zh-TW" altLang="en-US" i="1">
                              <a:latin typeface="Cambria Math"/>
                            </a:rPr>
                            <m:t>𝜕</m:t>
                          </m:r>
                          <m:r>
                            <a:rPr lang="en-US" altLang="zh-TW" b="0" i="1" smtClean="0">
                              <a:latin typeface="Cambria Math"/>
                            </a:rPr>
                            <m:t>𝑦</m:t>
                          </m:r>
                          <m:r>
                            <a:rPr lang="en-US" altLang="zh-TW" b="0" i="1" smtClean="0">
                              <a:latin typeface="Cambria Math" panose="02040503050406030204" pitchFamily="18" charset="0"/>
                            </a:rPr>
                            <m:t>′</m:t>
                          </m:r>
                        </m:den>
                      </m:f>
                      <m:r>
                        <a:rPr lang="en-US" altLang="zh-TW" b="0" i="1" smtClean="0">
                          <a:latin typeface="Cambria Math"/>
                        </a:rPr>
                        <m:t>=</m:t>
                      </m:r>
                      <m:f>
                        <m:fPr>
                          <m:ctrlPr>
                            <a:rPr lang="en-US" altLang="zh-TW" i="1">
                              <a:latin typeface="Cambria Math" panose="02040503050406030204" pitchFamily="18" charset="0"/>
                            </a:rPr>
                          </m:ctrlPr>
                        </m:fPr>
                        <m:num>
                          <m:r>
                            <a:rPr lang="zh-TW" altLang="en-US" b="0" i="1">
                              <a:latin typeface="Cambria Math"/>
                            </a:rPr>
                            <m:t>𝜕</m:t>
                          </m:r>
                          <m:r>
                            <a:rPr lang="en-US" altLang="zh-TW" b="0" i="1" smtClean="0">
                              <a:latin typeface="Cambria Math" panose="02040503050406030204" pitchFamily="18" charset="0"/>
                            </a:rPr>
                            <m:t>𝑉</m:t>
                          </m:r>
                        </m:num>
                        <m:den>
                          <m:r>
                            <a:rPr lang="zh-TW" altLang="en-US" b="0" i="1">
                              <a:latin typeface="Cambria Math"/>
                            </a:rPr>
                            <m:t>𝜕</m:t>
                          </m:r>
                          <m:r>
                            <a:rPr lang="en-US" altLang="zh-TW" b="0" i="1">
                              <a:latin typeface="Cambria Math"/>
                            </a:rPr>
                            <m:t>𝑥</m:t>
                          </m:r>
                        </m:den>
                      </m:f>
                      <m:func>
                        <m:funcPr>
                          <m:ctrlPr>
                            <a:rPr lang="en-US" altLang="zh-CN" i="1">
                              <a:latin typeface="Cambria Math" panose="02040503050406030204" pitchFamily="18" charset="0"/>
                            </a:rPr>
                          </m:ctrlPr>
                        </m:funcPr>
                        <m:fName>
                          <m:r>
                            <m:rPr>
                              <m:sty m:val="p"/>
                            </m:rPr>
                            <a:rPr lang="en-US" altLang="zh-CN">
                              <a:latin typeface="Cambria Math"/>
                            </a:rPr>
                            <m:t>sin</m:t>
                          </m:r>
                        </m:fName>
                        <m:e>
                          <m:r>
                            <a:rPr lang="zh-CN" altLang="en-US" i="1">
                              <a:latin typeface="Cambria Math"/>
                            </a:rPr>
                            <m:t>𝜃</m:t>
                          </m:r>
                        </m:e>
                      </m:func>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panose="02040503050406030204" pitchFamily="18" charset="0"/>
                            </a:rPr>
                            <m:t>𝑉</m:t>
                          </m:r>
                        </m:num>
                        <m:den>
                          <m:r>
                            <a:rPr lang="zh-TW" altLang="en-US" i="1">
                              <a:latin typeface="Cambria Math"/>
                            </a:rPr>
                            <m:t>𝜕</m:t>
                          </m:r>
                          <m:r>
                            <a:rPr lang="en-US" altLang="zh-TW" i="1">
                              <a:latin typeface="Cambria Math"/>
                            </a:rPr>
                            <m:t>𝑦</m:t>
                          </m:r>
                        </m:den>
                      </m:f>
                      <m:func>
                        <m:funcPr>
                          <m:ctrlPr>
                            <a:rPr lang="en-US" altLang="zh-CN" i="1">
                              <a:latin typeface="Cambria Math" panose="02040503050406030204" pitchFamily="18" charset="0"/>
                            </a:rPr>
                          </m:ctrlPr>
                        </m:funcPr>
                        <m:fName>
                          <m:r>
                            <m:rPr>
                              <m:sty m:val="p"/>
                            </m:rPr>
                            <a:rPr lang="en-US" altLang="zh-CN">
                              <a:latin typeface="Cambria Math"/>
                            </a:rPr>
                            <m:t>cos</m:t>
                          </m:r>
                        </m:fName>
                        <m:e>
                          <m:r>
                            <a:rPr lang="zh-CN" altLang="en-US" i="1">
                              <a:latin typeface="Cambria Math"/>
                            </a:rPr>
                            <m:t>𝜃</m:t>
                          </m:r>
                        </m:e>
                      </m:func>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920294" y="5300655"/>
                <a:ext cx="5631798" cy="677173"/>
              </a:xfrm>
              <a:prstGeom prst="rect">
                <a:avLst/>
              </a:prstGeom>
              <a:blipFill>
                <a:blip r:embed="rId8"/>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874308" y="6064304"/>
                <a:ext cx="7976285" cy="369332"/>
              </a:xfrm>
              <a:prstGeom prst="rect">
                <a:avLst/>
              </a:prstGeom>
              <a:noFill/>
            </p:spPr>
            <p:txBody>
              <a:bodyPr wrap="square" rtlCol="0">
                <a:spAutoFit/>
              </a:bodyPr>
              <a:lstStyle/>
              <a:p>
                <a:r>
                  <a:rPr lang="zh-TW" altLang="en-US" dirty="0"/>
                  <a:t>這就是上述向量分量的關係。注意以上證明與</a:t>
                </a:r>
                <a14:m>
                  <m:oMath xmlns:m="http://schemas.openxmlformats.org/officeDocument/2006/math">
                    <m:r>
                      <a:rPr lang="en-US" altLang="zh-TW" i="1">
                        <a:latin typeface="Cambria Math" panose="02040503050406030204" pitchFamily="18" charset="0"/>
                      </a:rPr>
                      <m:t>𝑉</m:t>
                    </m:r>
                  </m:oMath>
                </a14:m>
                <a:r>
                  <a:rPr lang="zh-TW" altLang="en-US" dirty="0"/>
                  <a:t>完全無關，只要它是純量。</a:t>
                </a:r>
              </a:p>
            </p:txBody>
          </p:sp>
        </mc:Choice>
        <mc:Fallback xmlns="">
          <p:sp>
            <p:nvSpPr>
              <p:cNvPr id="8" name="文字方塊 7"/>
              <p:cNvSpPr txBox="1">
                <a:spLocks noRot="1" noChangeAspect="1" noMove="1" noResize="1" noEditPoints="1" noAdjustHandles="1" noChangeArrowheads="1" noChangeShapeType="1" noTextEdit="1"/>
              </p:cNvSpPr>
              <p:nvPr/>
            </p:nvSpPr>
            <p:spPr>
              <a:xfrm>
                <a:off x="874308" y="6064304"/>
                <a:ext cx="7976285" cy="369332"/>
              </a:xfrm>
              <a:prstGeom prst="rect">
                <a:avLst/>
              </a:prstGeom>
              <a:blipFill>
                <a:blip r:embed="rId9"/>
                <a:stretch>
                  <a:fillRect l="-636"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2">
                <a:extLst>
                  <a:ext uri="{FF2B5EF4-FFF2-40B4-BE49-F238E27FC236}">
                    <a16:creationId xmlns:a16="http://schemas.microsoft.com/office/drawing/2014/main" id="{E8A0B62A-2B7D-EFD5-B408-830E4DDABAA8}"/>
                  </a:ext>
                </a:extLst>
              </p:cNvPr>
              <p:cNvSpPr txBox="1"/>
              <p:nvPr/>
            </p:nvSpPr>
            <p:spPr>
              <a:xfrm>
                <a:off x="4166285" y="2198364"/>
                <a:ext cx="320629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𝑥</m:t>
                      </m:r>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b="0" i="1" smtClean="0">
                              <a:latin typeface="Cambria Math" panose="02040503050406030204" pitchFamily="18" charset="0"/>
                            </a:rPr>
                            <m:t>′</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b="0" i="1" smtClean="0">
                              <a:latin typeface="Cambria Math" panose="02040503050406030204" pitchFamily="18" charset="0"/>
                            </a:rPr>
                            <m:t>′</m:t>
                          </m:r>
                        </m:e>
                      </m:d>
                      <m:r>
                        <a:rPr lang="en-US" altLang="zh-CN" b="0" i="1" smtClean="0">
                          <a:latin typeface="Cambria Math"/>
                        </a:rPr>
                        <m:t>=</m:t>
                      </m:r>
                      <m:sSup>
                        <m:sSupPr>
                          <m:ctrlPr>
                            <a:rPr lang="en-US" altLang="zh-CN" b="0" i="1" smtClean="0">
                              <a:latin typeface="Cambria Math" panose="02040503050406030204" pitchFamily="18" charset="0"/>
                            </a:rPr>
                          </m:ctrlPr>
                        </m:sSupPr>
                        <m:e>
                          <m:r>
                            <a:rPr lang="en-US" altLang="zh-CN" b="0" i="1" smtClean="0">
                              <a:latin typeface="Cambria Math"/>
                            </a:rPr>
                            <m:t>𝑥</m:t>
                          </m:r>
                        </m:e>
                        <m:sup>
                          <m:r>
                            <a:rPr lang="en-US" altLang="zh-CN" b="0" i="1" smtClean="0">
                              <a:latin typeface="Cambria Math" panose="02040503050406030204" pitchFamily="18" charset="0"/>
                            </a:rPr>
                            <m:t>′</m:t>
                          </m:r>
                        </m:sup>
                      </m:sSup>
                      <m:func>
                        <m:funcPr>
                          <m:ctrlPr>
                            <a:rPr lang="en-US" altLang="zh-CN" i="1">
                              <a:latin typeface="Cambria Math" panose="02040503050406030204" pitchFamily="18" charset="0"/>
                            </a:rPr>
                          </m:ctrlPr>
                        </m:funcPr>
                        <m:fName>
                          <m:r>
                            <m:rPr>
                              <m:sty m:val="p"/>
                            </m:rPr>
                            <a:rPr lang="en-US" altLang="zh-CN">
                              <a:latin typeface="Cambria Math"/>
                            </a:rPr>
                            <m:t>cos</m:t>
                          </m:r>
                        </m:fName>
                        <m:e>
                          <m:r>
                            <a:rPr lang="zh-CN" altLang="en-US" i="1">
                              <a:latin typeface="Cambria Math"/>
                            </a:rPr>
                            <m:t>𝜃</m:t>
                          </m:r>
                        </m:e>
                      </m:func>
                      <m:r>
                        <a:rPr lang="en-US" altLang="zh-CN" b="0" i="1" smtClean="0">
                          <a:latin typeface="Cambria Math" panose="02040503050406030204" pitchFamily="18" charset="0"/>
                        </a:rPr>
                        <m:t>+</m:t>
                      </m:r>
                      <m:r>
                        <a:rPr lang="en-US" altLang="zh-CN" b="0" i="1" smtClean="0">
                          <a:latin typeface="Cambria Math"/>
                        </a:rPr>
                        <m:t>𝑦</m:t>
                      </m:r>
                      <m:r>
                        <a:rPr lang="en-US" altLang="zh-CN" b="0" i="1" smtClean="0">
                          <a:latin typeface="Cambria Math" panose="02040503050406030204" pitchFamily="18" charset="0"/>
                        </a:rPr>
                        <m:t>′</m:t>
                      </m:r>
                      <m:func>
                        <m:funcPr>
                          <m:ctrlPr>
                            <a:rPr lang="en-US" altLang="zh-CN" b="0" i="1" smtClean="0">
                              <a:latin typeface="Cambria Math" panose="02040503050406030204" pitchFamily="18" charset="0"/>
                            </a:rPr>
                          </m:ctrlPr>
                        </m:funcPr>
                        <m:fName>
                          <m:r>
                            <m:rPr>
                              <m:sty m:val="p"/>
                            </m:rPr>
                            <a:rPr lang="en-US" altLang="zh-CN" b="0" i="0" smtClean="0">
                              <a:latin typeface="Cambria Math"/>
                            </a:rPr>
                            <m:t>sin</m:t>
                          </m:r>
                        </m:fName>
                        <m:e>
                          <m:r>
                            <a:rPr lang="zh-CN" altLang="en-US" b="0" i="1" smtClean="0">
                              <a:latin typeface="Cambria Math"/>
                            </a:rPr>
                            <m:t>𝜃</m:t>
                          </m:r>
                        </m:e>
                      </m:func>
                    </m:oMath>
                  </m:oMathPara>
                </a14:m>
                <a:endParaRPr lang="zh-CN" altLang="en-US" dirty="0"/>
              </a:p>
            </p:txBody>
          </p:sp>
        </mc:Choice>
        <mc:Fallback xmlns="">
          <p:sp>
            <p:nvSpPr>
              <p:cNvPr id="4" name="文字方塊 2">
                <a:extLst>
                  <a:ext uri="{FF2B5EF4-FFF2-40B4-BE49-F238E27FC236}">
                    <a16:creationId xmlns:a16="http://schemas.microsoft.com/office/drawing/2014/main" id="{E8A0B62A-2B7D-EFD5-B408-830E4DDABAA8}"/>
                  </a:ext>
                </a:extLst>
              </p:cNvPr>
              <p:cNvSpPr txBox="1">
                <a:spLocks noRot="1" noChangeAspect="1" noMove="1" noResize="1" noEditPoints="1" noAdjustHandles="1" noChangeArrowheads="1" noChangeShapeType="1" noTextEdit="1"/>
              </p:cNvSpPr>
              <p:nvPr/>
            </p:nvSpPr>
            <p:spPr>
              <a:xfrm>
                <a:off x="4166285" y="2198364"/>
                <a:ext cx="3206294" cy="369332"/>
              </a:xfrm>
              <a:prstGeom prst="rect">
                <a:avLst/>
              </a:prstGeom>
              <a:blipFill>
                <a:blip r:embed="rId10"/>
                <a:stretch>
                  <a:fillRect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34">
                <a:extLst>
                  <a:ext uri="{FF2B5EF4-FFF2-40B4-BE49-F238E27FC236}">
                    <a16:creationId xmlns:a16="http://schemas.microsoft.com/office/drawing/2014/main" id="{9176E1D3-E1ED-596C-1690-C9B4CD080AB6}"/>
                  </a:ext>
                </a:extLst>
              </p:cNvPr>
              <p:cNvSpPr txBox="1"/>
              <p:nvPr/>
            </p:nvSpPr>
            <p:spPr>
              <a:xfrm>
                <a:off x="4166285" y="2634478"/>
                <a:ext cx="3217932"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𝑦</m:t>
                      </m:r>
                      <m:d>
                        <m:dPr>
                          <m:ctrlPr>
                            <a:rPr lang="en-US" altLang="zh-TW" i="1">
                              <a:latin typeface="Cambria Math" panose="02040503050406030204" pitchFamily="18" charset="0"/>
                            </a:rPr>
                          </m:ctrlPr>
                        </m:dPr>
                        <m:e>
                          <m:r>
                            <a:rPr lang="en-US" altLang="zh-TW" i="1">
                              <a:latin typeface="Cambria Math" panose="02040503050406030204" pitchFamily="18" charset="0"/>
                            </a:rPr>
                            <m:t>𝑥</m:t>
                          </m:r>
                          <m:r>
                            <a:rPr lang="en-US" altLang="zh-TW" b="0" i="1" smtClean="0">
                              <a:latin typeface="Cambria Math" panose="02040503050406030204" pitchFamily="18" charset="0"/>
                            </a:rPr>
                            <m:t>′</m:t>
                          </m:r>
                          <m:r>
                            <a:rPr lang="en-US" altLang="zh-TW" i="1">
                              <a:latin typeface="Cambria Math" panose="02040503050406030204" pitchFamily="18" charset="0"/>
                            </a:rPr>
                            <m:t>,</m:t>
                          </m:r>
                          <m:r>
                            <a:rPr lang="en-US" altLang="zh-TW" i="1">
                              <a:latin typeface="Cambria Math" panose="02040503050406030204" pitchFamily="18" charset="0"/>
                            </a:rPr>
                            <m:t>𝑦</m:t>
                          </m:r>
                          <m:r>
                            <a:rPr lang="en-US" altLang="zh-TW" b="0" i="1" smtClean="0">
                              <a:latin typeface="Cambria Math" panose="02040503050406030204" pitchFamily="18" charset="0"/>
                            </a:rPr>
                            <m:t>′</m:t>
                          </m:r>
                        </m:e>
                      </m:d>
                      <m:r>
                        <a:rPr lang="en-US" altLang="zh-CN" b="0" i="1" smtClean="0">
                          <a:latin typeface="Cambria Math"/>
                        </a:rPr>
                        <m:t>=</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a:rPr>
                            <m:t>𝑥</m:t>
                          </m:r>
                        </m:e>
                        <m:sup>
                          <m:r>
                            <a:rPr lang="en-US" altLang="zh-CN" b="0" i="1" smtClean="0">
                              <a:latin typeface="Cambria Math" panose="02040503050406030204" pitchFamily="18" charset="0"/>
                            </a:rPr>
                            <m:t>′</m:t>
                          </m:r>
                        </m:sup>
                      </m:sSup>
                      <m:func>
                        <m:funcPr>
                          <m:ctrlPr>
                            <a:rPr lang="en-US" altLang="zh-CN" i="1">
                              <a:latin typeface="Cambria Math" panose="02040503050406030204" pitchFamily="18" charset="0"/>
                            </a:rPr>
                          </m:ctrlPr>
                        </m:funcPr>
                        <m:fName>
                          <m:r>
                            <m:rPr>
                              <m:sty m:val="p"/>
                            </m:rPr>
                            <a:rPr lang="en-US" altLang="zh-CN">
                              <a:latin typeface="Cambria Math"/>
                            </a:rPr>
                            <m:t>sin</m:t>
                          </m:r>
                        </m:fName>
                        <m:e>
                          <m:r>
                            <a:rPr lang="zh-CN" altLang="en-US" i="1">
                              <a:latin typeface="Cambria Math"/>
                            </a:rPr>
                            <m:t>𝜃</m:t>
                          </m:r>
                        </m:e>
                      </m:func>
                      <m:r>
                        <a:rPr lang="en-US" altLang="zh-CN" b="0" i="1" smtClean="0">
                          <a:latin typeface="Cambria Math" panose="02040503050406030204" pitchFamily="18" charset="0"/>
                        </a:rPr>
                        <m:t>+</m:t>
                      </m:r>
                      <m:r>
                        <a:rPr lang="en-US" altLang="zh-CN" b="0" i="1" smtClean="0">
                          <a:latin typeface="Cambria Math"/>
                        </a:rPr>
                        <m:t>𝑦</m:t>
                      </m:r>
                      <m:r>
                        <a:rPr lang="en-US" altLang="zh-CN" b="0" i="1" smtClean="0">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a:rPr>
                            <m:t>cos</m:t>
                          </m:r>
                        </m:fName>
                        <m:e>
                          <m:r>
                            <a:rPr lang="zh-CN" altLang="en-US" i="1">
                              <a:latin typeface="Cambria Math"/>
                            </a:rPr>
                            <m:t>𝜃</m:t>
                          </m:r>
                        </m:e>
                      </m:func>
                    </m:oMath>
                  </m:oMathPara>
                </a14:m>
                <a:endParaRPr lang="zh-CN" altLang="en-US" dirty="0"/>
              </a:p>
            </p:txBody>
          </p:sp>
        </mc:Choice>
        <mc:Fallback xmlns="">
          <p:sp>
            <p:nvSpPr>
              <p:cNvPr id="10" name="文字方塊 34">
                <a:extLst>
                  <a:ext uri="{FF2B5EF4-FFF2-40B4-BE49-F238E27FC236}">
                    <a16:creationId xmlns:a16="http://schemas.microsoft.com/office/drawing/2014/main" id="{9176E1D3-E1ED-596C-1690-C9B4CD080AB6}"/>
                  </a:ext>
                </a:extLst>
              </p:cNvPr>
              <p:cNvSpPr txBox="1">
                <a:spLocks noRot="1" noChangeAspect="1" noMove="1" noResize="1" noEditPoints="1" noAdjustHandles="1" noChangeArrowheads="1" noChangeShapeType="1" noTextEdit="1"/>
              </p:cNvSpPr>
              <p:nvPr/>
            </p:nvSpPr>
            <p:spPr>
              <a:xfrm>
                <a:off x="4166285" y="2634478"/>
                <a:ext cx="3217932" cy="369332"/>
              </a:xfrm>
              <a:prstGeom prst="rect">
                <a:avLst/>
              </a:prstGeom>
              <a:blipFill>
                <a:blip r:embed="rId11"/>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301905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P spid="6" grpId="0"/>
      <p:bldP spid="7" grpId="0" animBg="1"/>
      <p:bldP spid="19" grpId="0" animBg="1"/>
      <p:bldP spid="8" grpId="0"/>
      <p:bldP spid="4"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A69BFB-61EF-0316-440F-AFAE1F7058F0}"/>
              </a:ext>
            </a:extLst>
          </p:cNvPr>
          <p:cNvPicPr>
            <a:picLocks noChangeAspect="1"/>
          </p:cNvPicPr>
          <p:nvPr/>
        </p:nvPicPr>
        <p:blipFill>
          <a:blip r:embed="rId2"/>
          <a:stretch>
            <a:fillRect/>
          </a:stretch>
        </p:blipFill>
        <p:spPr>
          <a:xfrm>
            <a:off x="2118040" y="1508249"/>
            <a:ext cx="2663049" cy="3021106"/>
          </a:xfrm>
          <a:prstGeom prst="rect">
            <a:avLst/>
          </a:prstGeom>
        </p:spPr>
      </p:pic>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CFCBB2CE-E739-7923-47A2-63918930473F}"/>
                  </a:ext>
                </a:extLst>
              </p:cNvPr>
              <p:cNvSpPr txBox="1"/>
              <p:nvPr/>
            </p:nvSpPr>
            <p:spPr>
              <a:xfrm>
                <a:off x="2118732" y="4674559"/>
                <a:ext cx="2057400" cy="959815"/>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𝑉</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panose="02040503050406030204" pitchFamily="18" charset="0"/>
                                </a:rPr>
                                <m:t>1</m:t>
                              </m:r>
                            </m:sub>
                          </m:sSub>
                        </m:sub>
                        <m:sup>
                          <m:sSub>
                            <m:sSubPr>
                              <m:ctrlPr>
                                <a:rPr lang="en-US" altLang="zh-TW" i="1">
                                  <a:latin typeface="Cambria Math" panose="02040503050406030204" pitchFamily="18" charset="0"/>
                                </a:rPr>
                              </m:ctrlPr>
                            </m:sSubPr>
                            <m:e>
                              <m:r>
                                <a:rPr lang="en-US" altLang="zh-TW" i="1">
                                  <a:latin typeface="Cambria Math" panose="02040503050406030204" pitchFamily="18" charset="0"/>
                                </a:rPr>
                                <m:t>𝑃</m:t>
                              </m:r>
                            </m:e>
                            <m:sub>
                              <m:r>
                                <a:rPr lang="en-US" altLang="zh-TW" b="0" i="1" smtClean="0">
                                  <a:latin typeface="Cambria Math" panose="02040503050406030204" pitchFamily="18" charset="0"/>
                                </a:rPr>
                                <m:t>2</m:t>
                              </m:r>
                            </m:sub>
                          </m:sSub>
                        </m:sup>
                        <m:e>
                          <m:acc>
                            <m:accPr>
                              <m:chr m:val="⃗"/>
                              <m:ctrlPr>
                                <a:rPr lang="en-US" altLang="zh-TW" b="0" i="1" smtClean="0">
                                  <a:latin typeface="Cambria Math" panose="02040503050406030204" pitchFamily="18" charset="0"/>
                                </a:rPr>
                              </m:ctrlPr>
                            </m:accPr>
                            <m:e>
                              <m:r>
                                <a:rPr lang="en-US" altLang="zh-TW" b="0" i="1" smtClean="0">
                                  <a:latin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𝑠</m:t>
                              </m:r>
                            </m:e>
                          </m:acc>
                        </m:e>
                      </m:nary>
                    </m:oMath>
                  </m:oMathPara>
                </a14:m>
                <a:endParaRPr lang="zh-CN" altLang="en-US" i="1" dirty="0"/>
              </a:p>
            </p:txBody>
          </p:sp>
        </mc:Choice>
        <mc:Fallback xmlns="">
          <p:sp>
            <p:nvSpPr>
              <p:cNvPr id="3" name="文字方塊 9">
                <a:extLst>
                  <a:ext uri="{FF2B5EF4-FFF2-40B4-BE49-F238E27FC236}">
                    <a16:creationId xmlns:a16="http://schemas.microsoft.com/office/drawing/2014/main" id="{CFCBB2CE-E739-7923-47A2-63918930473F}"/>
                  </a:ext>
                </a:extLst>
              </p:cNvPr>
              <p:cNvSpPr txBox="1">
                <a:spLocks noRot="1" noChangeAspect="1" noMove="1" noResize="1" noEditPoints="1" noAdjustHandles="1" noChangeArrowheads="1" noChangeShapeType="1" noTextEdit="1"/>
              </p:cNvSpPr>
              <p:nvPr/>
            </p:nvSpPr>
            <p:spPr>
              <a:xfrm>
                <a:off x="2118732" y="4674559"/>
                <a:ext cx="2057400" cy="959815"/>
              </a:xfrm>
              <a:prstGeom prst="rect">
                <a:avLst/>
              </a:prstGeom>
              <a:blipFill>
                <a:blip r:embed="rId3"/>
                <a:stretch>
                  <a:fillRect t="-102632" b="-15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8">
                <a:extLst>
                  <a:ext uri="{FF2B5EF4-FFF2-40B4-BE49-F238E27FC236}">
                    <a16:creationId xmlns:a16="http://schemas.microsoft.com/office/drawing/2014/main" id="{F708D7BE-0AB9-E2B5-E0A2-78FA9048F71B}"/>
                  </a:ext>
                </a:extLst>
              </p:cNvPr>
              <p:cNvSpPr txBox="1">
                <a:spLocks noChangeArrowheads="1"/>
              </p:cNvSpPr>
              <p:nvPr/>
            </p:nvSpPr>
            <p:spPr bwMode="auto">
              <a:xfrm>
                <a:off x="2118039" y="984275"/>
                <a:ext cx="325581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電位差</a:t>
                </a:r>
                <a14:m>
                  <m:oMath xmlns:m="http://schemas.openxmlformats.org/officeDocument/2006/math">
                    <m:r>
                      <a:rPr lang="en-US" altLang="zh-TW" i="1">
                        <a:latin typeface="Cambria Math"/>
                        <a:ea typeface="Cambria Math"/>
                      </a:rPr>
                      <m:t>∆</m:t>
                    </m:r>
                    <m:r>
                      <a:rPr lang="en-US" altLang="zh-TW" i="1">
                        <a:latin typeface="Cambria Math"/>
                        <a:ea typeface="Cambria Math"/>
                      </a:rPr>
                      <m:t>𝑉</m:t>
                    </m:r>
                  </m:oMath>
                </a14:m>
                <a:r>
                  <a:rPr lang="zh-TW" altLang="en-US" dirty="0"/>
                  <a:t>是電場</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𝐸</m:t>
                        </m:r>
                      </m:e>
                    </m:acc>
                  </m:oMath>
                </a14:m>
                <a:r>
                  <a:rPr lang="zh-TW" altLang="en-US" dirty="0"/>
                  <a:t>的線積分！</a:t>
                </a:r>
              </a:p>
            </p:txBody>
          </p:sp>
        </mc:Choice>
        <mc:Fallback xmlns="">
          <p:sp>
            <p:nvSpPr>
              <p:cNvPr id="4" name="文字方塊 18">
                <a:extLst>
                  <a:ext uri="{FF2B5EF4-FFF2-40B4-BE49-F238E27FC236}">
                    <a16:creationId xmlns:a16="http://schemas.microsoft.com/office/drawing/2014/main" id="{F708D7BE-0AB9-E2B5-E0A2-78FA9048F71B}"/>
                  </a:ext>
                </a:extLst>
              </p:cNvPr>
              <p:cNvSpPr txBox="1">
                <a:spLocks noRot="1" noChangeAspect="1" noMove="1" noResize="1" noEditPoints="1" noAdjustHandles="1" noChangeArrowheads="1" noChangeShapeType="1" noTextEdit="1"/>
              </p:cNvSpPr>
              <p:nvPr/>
            </p:nvSpPr>
            <p:spPr bwMode="auto">
              <a:xfrm>
                <a:off x="2118039" y="984275"/>
                <a:ext cx="3255811" cy="402931"/>
              </a:xfrm>
              <a:prstGeom prst="rect">
                <a:avLst/>
              </a:prstGeom>
              <a:blipFill>
                <a:blip r:embed="rId4"/>
                <a:stretch>
                  <a:fillRect l="-1550"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73538B53-E4AB-CA77-A559-F15AB178E94C}"/>
              </a:ext>
            </a:extLst>
          </p:cNvPr>
          <p:cNvSpPr txBox="1"/>
          <p:nvPr/>
        </p:nvSpPr>
        <p:spPr>
          <a:xfrm>
            <a:off x="2118040" y="5761527"/>
            <a:ext cx="5867400" cy="369332"/>
          </a:xfrm>
          <a:prstGeom prst="rect">
            <a:avLst/>
          </a:prstGeom>
          <a:noFill/>
        </p:spPr>
        <p:txBody>
          <a:bodyPr wrap="square" rtlCol="0">
            <a:spAutoFit/>
          </a:bodyPr>
          <a:lstStyle/>
          <a:p>
            <a:r>
              <a:rPr lang="en-US" dirty="0" err="1"/>
              <a:t>路徑可以任選</a:t>
            </a:r>
            <a:r>
              <a:rPr lang="en-US" dirty="0"/>
              <a:t>。</a:t>
            </a:r>
          </a:p>
        </p:txBody>
      </p:sp>
      <p:sp>
        <p:nvSpPr>
          <p:cNvPr id="6" name="TextBox 5">
            <a:extLst>
              <a:ext uri="{FF2B5EF4-FFF2-40B4-BE49-F238E27FC236}">
                <a16:creationId xmlns:a16="http://schemas.microsoft.com/office/drawing/2014/main" id="{C9A1ED16-7C51-A271-3E6F-78364DFFA44F}"/>
              </a:ext>
            </a:extLst>
          </p:cNvPr>
          <p:cNvSpPr txBox="1"/>
          <p:nvPr/>
        </p:nvSpPr>
        <p:spPr>
          <a:xfrm>
            <a:off x="6552786" y="609600"/>
            <a:ext cx="114341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Method 1</a:t>
            </a:r>
          </a:p>
        </p:txBody>
      </p:sp>
      <mc:AlternateContent xmlns:mc="http://schemas.openxmlformats.org/markup-compatibility/2006" xmlns:a14="http://schemas.microsoft.com/office/drawing/2010/main">
        <mc:Choice Requires="a14">
          <p:sp>
            <p:nvSpPr>
              <p:cNvPr id="7" name="文字方塊 18">
                <a:extLst>
                  <a:ext uri="{FF2B5EF4-FFF2-40B4-BE49-F238E27FC236}">
                    <a16:creationId xmlns:a16="http://schemas.microsoft.com/office/drawing/2014/main" id="{1500DBE3-46D3-1F11-C014-1DD47923E6E8}"/>
                  </a:ext>
                </a:extLst>
              </p:cNvPr>
              <p:cNvSpPr txBox="1">
                <a:spLocks noChangeArrowheads="1"/>
              </p:cNvSpPr>
              <p:nvPr/>
            </p:nvSpPr>
            <p:spPr bwMode="auto">
              <a:xfrm>
                <a:off x="2118040" y="592800"/>
                <a:ext cx="325581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以電位差</a:t>
                </a:r>
                <a14:m>
                  <m:oMath xmlns:m="http://schemas.openxmlformats.org/officeDocument/2006/math">
                    <m:r>
                      <a:rPr lang="en-US" altLang="zh-TW" i="1">
                        <a:latin typeface="Cambria Math"/>
                        <a:ea typeface="Cambria Math"/>
                      </a:rPr>
                      <m:t>∆</m:t>
                    </m:r>
                    <m:r>
                      <a:rPr lang="en-US" altLang="zh-TW" i="1" smtClean="0">
                        <a:latin typeface="Cambria Math"/>
                        <a:ea typeface="Cambria Math"/>
                      </a:rPr>
                      <m:t>𝑉</m:t>
                    </m:r>
                  </m:oMath>
                </a14:m>
                <a:r>
                  <a:rPr lang="zh-TW" altLang="en-US" dirty="0"/>
                  <a:t>為例：</a:t>
                </a:r>
              </a:p>
            </p:txBody>
          </p:sp>
        </mc:Choice>
        <mc:Fallback xmlns="">
          <p:sp>
            <p:nvSpPr>
              <p:cNvPr id="7" name="文字方塊 18">
                <a:extLst>
                  <a:ext uri="{FF2B5EF4-FFF2-40B4-BE49-F238E27FC236}">
                    <a16:creationId xmlns:a16="http://schemas.microsoft.com/office/drawing/2014/main" id="{1500DBE3-46D3-1F11-C014-1DD47923E6E8}"/>
                  </a:ext>
                </a:extLst>
              </p:cNvPr>
              <p:cNvSpPr txBox="1">
                <a:spLocks noRot="1" noChangeAspect="1" noMove="1" noResize="1" noEditPoints="1" noAdjustHandles="1" noChangeArrowheads="1" noChangeShapeType="1" noTextEdit="1"/>
              </p:cNvSpPr>
              <p:nvPr/>
            </p:nvSpPr>
            <p:spPr bwMode="auto">
              <a:xfrm>
                <a:off x="2118040" y="592800"/>
                <a:ext cx="3255811" cy="369332"/>
              </a:xfrm>
              <a:prstGeom prst="rect">
                <a:avLst/>
              </a:prstGeom>
              <a:blipFill>
                <a:blip r:embed="rId5"/>
                <a:stretch>
                  <a:fillRect l="-155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4061476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531" name="文字方塊 2"/>
              <p:cNvSpPr txBox="1">
                <a:spLocks noChangeArrowheads="1"/>
              </p:cNvSpPr>
              <p:nvPr/>
            </p:nvSpPr>
            <p:spPr bwMode="auto">
              <a:xfrm>
                <a:off x="965320" y="675954"/>
                <a:ext cx="42221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考慮圖中很靠近的</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𝑃</m:t>
                        </m:r>
                      </m:e>
                      <m:sub>
                        <m:r>
                          <a:rPr lang="en-US" altLang="zh-TW" b="0" i="1" smtClean="0">
                            <a:latin typeface="Cambria Math"/>
                          </a:rPr>
                          <m:t>1</m:t>
                        </m:r>
                      </m:sub>
                    </m:sSub>
                  </m:oMath>
                </a14:m>
                <a:r>
                  <a:rPr lang="zh-TW" altLang="en-US" dirty="0"/>
                  <a:t>與</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b="0" i="1" smtClean="0">
                            <a:latin typeface="Cambria Math"/>
                          </a:rPr>
                          <m:t>2</m:t>
                        </m:r>
                      </m:sub>
                    </m:sSub>
                  </m:oMath>
                </a14:m>
                <a:r>
                  <a:rPr lang="zh-TW" altLang="en-US" dirty="0"/>
                  <a:t>：</a:t>
                </a:r>
              </a:p>
            </p:txBody>
          </p:sp>
        </mc:Choice>
        <mc:Fallback xmlns="">
          <p:sp>
            <p:nvSpPr>
              <p:cNvPr id="22531" name="文字方塊 2"/>
              <p:cNvSpPr txBox="1">
                <a:spLocks noRot="1" noChangeAspect="1" noMove="1" noResize="1" noEditPoints="1" noAdjustHandles="1" noChangeArrowheads="1" noChangeShapeType="1" noTextEdit="1"/>
              </p:cNvSpPr>
              <p:nvPr/>
            </p:nvSpPr>
            <p:spPr bwMode="auto">
              <a:xfrm>
                <a:off x="965320" y="675954"/>
                <a:ext cx="4222175" cy="369332"/>
              </a:xfrm>
              <a:prstGeom prst="rect">
                <a:avLst/>
              </a:prstGeom>
              <a:blipFill>
                <a:blip r:embed="rId2"/>
                <a:stretch>
                  <a:fillRect l="-898"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534" name="文字方塊 5"/>
              <p:cNvSpPr txBox="1">
                <a:spLocks noChangeArrowheads="1"/>
              </p:cNvSpPr>
              <p:nvPr/>
            </p:nvSpPr>
            <p:spPr bwMode="auto">
              <a:xfrm>
                <a:off x="923852" y="3414423"/>
                <a:ext cx="346103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但</a:t>
                </a:r>
                <a14:m>
                  <m:oMath xmlns:m="http://schemas.openxmlformats.org/officeDocument/2006/math">
                    <m:r>
                      <a:rPr lang="en-US" altLang="zh-TW" i="1" smtClean="0">
                        <a:latin typeface="Cambria Math"/>
                      </a:rPr>
                      <m:t>𝑉</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e>
                    </m:d>
                  </m:oMath>
                </a14:m>
                <a:r>
                  <a:rPr lang="zh-TW" altLang="en-US" dirty="0"/>
                  <a:t>是一個多變數函數，</a:t>
                </a:r>
              </a:p>
            </p:txBody>
          </p:sp>
        </mc:Choice>
        <mc:Fallback xmlns="">
          <p:sp>
            <p:nvSpPr>
              <p:cNvPr id="22534" name="文字方塊 5"/>
              <p:cNvSpPr txBox="1">
                <a:spLocks noRot="1" noChangeAspect="1" noMove="1" noResize="1" noEditPoints="1" noAdjustHandles="1" noChangeArrowheads="1" noChangeShapeType="1" noTextEdit="1"/>
              </p:cNvSpPr>
              <p:nvPr/>
            </p:nvSpPr>
            <p:spPr bwMode="auto">
              <a:xfrm>
                <a:off x="923852" y="3414423"/>
                <a:ext cx="3461036" cy="369332"/>
              </a:xfrm>
              <a:prstGeom prst="rect">
                <a:avLst/>
              </a:prstGeom>
              <a:blipFill>
                <a:blip r:embed="rId3"/>
                <a:stretch>
                  <a:fillRect l="-1460"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2538" name="文字方塊 9"/>
          <p:cNvSpPr txBox="1">
            <a:spLocks noChangeArrowheads="1"/>
          </p:cNvSpPr>
          <p:nvPr/>
        </p:nvSpPr>
        <p:spPr bwMode="auto">
          <a:xfrm>
            <a:off x="948237" y="5213263"/>
            <a:ext cx="2116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比較兩式得到</a:t>
            </a:r>
          </a:p>
        </p:txBody>
      </p:sp>
      <mc:AlternateContent xmlns:mc="http://schemas.openxmlformats.org/markup-compatibility/2006" xmlns:a14="http://schemas.microsoft.com/office/drawing/2010/main">
        <mc:Choice Requires="a14">
          <p:sp>
            <p:nvSpPr>
              <p:cNvPr id="11" name="文字方塊 10"/>
              <p:cNvSpPr txBox="1"/>
              <p:nvPr/>
            </p:nvSpPr>
            <p:spPr>
              <a:xfrm>
                <a:off x="965320" y="4233423"/>
                <a:ext cx="3155375" cy="66633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𝑉</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i="1">
                              <a:latin typeface="Cambria Math"/>
                            </a:rPr>
                            <m:t>𝑥</m:t>
                          </m:r>
                        </m:den>
                      </m:f>
                      <m:r>
                        <a:rPr lang="en-US" altLang="zh-TW"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i="1">
                              <a:latin typeface="Cambria Math"/>
                            </a:rPr>
                            <m:t>𝑦</m:t>
                          </m:r>
                        </m:den>
                      </m:f>
                      <m:r>
                        <a:rPr lang="en-US" altLang="zh-TW" i="1">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i="1">
                              <a:latin typeface="Cambria Math"/>
                            </a:rPr>
                            <m:t>𝑧</m:t>
                          </m:r>
                        </m:den>
                      </m:f>
                      <m:r>
                        <a:rPr lang="en-US" altLang="zh-TW" i="1">
                          <a:latin typeface="Cambria Math"/>
                          <a:ea typeface="Cambria Math"/>
                        </a:rPr>
                        <m:t>∆</m:t>
                      </m:r>
                      <m:r>
                        <a:rPr lang="en-US" altLang="zh-TW" b="0" i="1" smtClean="0">
                          <a:latin typeface="Cambria Math"/>
                          <a:ea typeface="Cambria Math"/>
                        </a:rPr>
                        <m:t>𝑧</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965320" y="4233423"/>
                <a:ext cx="3155375" cy="666336"/>
              </a:xfrm>
              <a:prstGeom prst="rect">
                <a:avLst/>
              </a:prstGeom>
              <a:blipFill>
                <a:blip r:embed="rId4"/>
                <a:stretch>
                  <a:fillRect b="-5660"/>
                </a:stretch>
              </a:blipFill>
            </p:spPr>
            <p:txBody>
              <a:bodyPr/>
              <a:lstStyle/>
              <a:p>
                <a:r>
                  <a:rPr lang="en-US">
                    <a:noFill/>
                  </a:rPr>
                  <a:t> </a:t>
                </a:r>
              </a:p>
            </p:txBody>
          </p:sp>
        </mc:Fallback>
      </mc:AlternateContent>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202" r="11034"/>
          <a:stretch/>
        </p:blipFill>
        <p:spPr bwMode="auto">
          <a:xfrm>
            <a:off x="5773840" y="1357230"/>
            <a:ext cx="3031758" cy="257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文字方塊 12"/>
              <p:cNvSpPr txBox="1"/>
              <p:nvPr/>
            </p:nvSpPr>
            <p:spPr>
              <a:xfrm>
                <a:off x="5759350" y="325357"/>
                <a:ext cx="1981199" cy="99700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𝑉</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acc>
                            <m:accPr>
                              <m:chr m:val="⃗"/>
                              <m:ctrlPr>
                                <a:rPr lang="en-US" altLang="zh-TW" b="0" i="1" smtClean="0">
                                  <a:latin typeface="Cambria Math" panose="02040503050406030204" pitchFamily="18" charset="0"/>
                                </a:rPr>
                              </m:ctrlPr>
                            </m:accPr>
                            <m:e>
                              <m:r>
                                <a:rPr lang="en-US" altLang="zh-TW" b="0" i="1" smtClean="0">
                                  <a:latin typeface="Cambria Math"/>
                                </a:rPr>
                                <m:t>𝑎</m:t>
                              </m:r>
                            </m:e>
                          </m:acc>
                        </m:sub>
                        <m:sup>
                          <m:acc>
                            <m:accPr>
                              <m:chr m:val="⃗"/>
                              <m:ctrlPr>
                                <a:rPr lang="en-US" altLang="zh-TW" b="0" i="1" smtClean="0">
                                  <a:latin typeface="Cambria Math" panose="02040503050406030204" pitchFamily="18" charset="0"/>
                                </a:rPr>
                              </m:ctrlPr>
                            </m:accPr>
                            <m:e>
                              <m:r>
                                <a:rPr lang="en-US" altLang="zh-TW" b="0" i="1" smtClean="0">
                                  <a:latin typeface="Cambria Math"/>
                                </a:rPr>
                                <m:t>𝑏</m:t>
                              </m:r>
                            </m:e>
                          </m:acc>
                        </m:sup>
                        <m:e>
                          <m:acc>
                            <m:accPr>
                              <m:chr m:val="⃗"/>
                              <m:ctrlPr>
                                <a:rPr lang="en-US" altLang="zh-TW" b="0" i="1" smtClean="0">
                                  <a:latin typeface="Cambria Math" panose="02040503050406030204" pitchFamily="18" charset="0"/>
                                </a:rPr>
                              </m:ctrlPr>
                            </m:accPr>
                            <m:e>
                              <m:r>
                                <a:rPr lang="en-US" altLang="zh-TW" b="0" i="1" smtClean="0">
                                  <a:latin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𝑠</m:t>
                              </m:r>
                            </m:e>
                          </m:acc>
                        </m:e>
                      </m:nary>
                    </m:oMath>
                  </m:oMathPara>
                </a14:m>
                <a:endParaRPr lang="zh-CN" altLang="en-US" i="1"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759350" y="325357"/>
                <a:ext cx="1981199" cy="997004"/>
              </a:xfrm>
              <a:prstGeom prst="rect">
                <a:avLst/>
              </a:prstGeom>
              <a:blipFill>
                <a:blip r:embed="rId6"/>
                <a:stretch>
                  <a:fillRect t="-91250" r="-637" b="-15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1068518" y="2943261"/>
                <a:ext cx="4337738" cy="43120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a:rPr>
                        <m:t>−</m:t>
                      </m:r>
                      <m:acc>
                        <m:accPr>
                          <m:chr m:val="⃗"/>
                          <m:ctrlPr>
                            <a:rPr lang="en-US" altLang="zh-TW" i="1">
                              <a:latin typeface="Cambria Math" panose="02040503050406030204" pitchFamily="18" charset="0"/>
                            </a:rPr>
                          </m:ctrlPr>
                        </m:accPr>
                        <m:e>
                          <m:r>
                            <a:rPr lang="en-US" altLang="zh-TW" i="1">
                              <a:latin typeface="Cambria Math"/>
                            </a:rPr>
                            <m:t>𝐸</m:t>
                          </m:r>
                        </m:e>
                      </m:acc>
                      <m:r>
                        <a:rPr lang="en-US" altLang="zh-TW" i="1">
                          <a:latin typeface="Cambria Math"/>
                          <a:ea typeface="Cambria Math"/>
                        </a:rPr>
                        <m:t>∙</m:t>
                      </m:r>
                      <m:r>
                        <a:rPr lang="en-US" altLang="zh-TW" i="1" smtClean="0">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𝑅</m:t>
                          </m:r>
                        </m:e>
                      </m:acc>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r>
                        <a:rPr lang="en-US" altLang="zh-TW" b="0"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𝑦</m:t>
                          </m:r>
                        </m:sub>
                      </m:sSub>
                      <m:r>
                        <a:rPr lang="en-US" altLang="zh-TW" i="1">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r>
                        <a:rPr lang="en-US" altLang="zh-TW" i="1">
                          <a:latin typeface="Cambria Math"/>
                          <a:ea typeface="Cambria Math"/>
                        </a:rPr>
                        <m:t>∆</m:t>
                      </m:r>
                      <m:r>
                        <a:rPr lang="en-US" altLang="zh-TW" b="0" i="1" smtClean="0">
                          <a:latin typeface="Cambria Math"/>
                          <a:ea typeface="Cambria Math"/>
                        </a:rPr>
                        <m:t>𝑧</m:t>
                      </m:r>
                    </m:oMath>
                  </m:oMathPara>
                </a14:m>
                <a:endParaRPr lang="zh-CN" altLang="en-US"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068518" y="2943261"/>
                <a:ext cx="4337738" cy="431208"/>
              </a:xfrm>
              <a:prstGeom prst="rect">
                <a:avLst/>
              </a:prstGeom>
              <a:blipFill>
                <a:blip r:embed="rId7"/>
                <a:stretch>
                  <a:fillRect b="-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2480016" y="5051619"/>
                <a:ext cx="1305406" cy="61901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i="1">
                              <a:latin typeface="Cambria Math"/>
                            </a:rPr>
                            <m:t>𝑥</m:t>
                          </m:r>
                        </m:den>
                      </m:f>
                    </m:oMath>
                  </m:oMathPara>
                </a14:m>
                <a:endParaRPr lang="zh-CN" altLang="en-US" i="1"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2480016" y="5051619"/>
                <a:ext cx="1305406" cy="619016"/>
              </a:xfrm>
              <a:prstGeom prst="rect">
                <a:avLst/>
              </a:prstGeom>
              <a:blipFill>
                <a:blip r:embed="rId8"/>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953136" y="5027959"/>
                <a:ext cx="1305406" cy="66633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b="0" i="1" smtClean="0">
                              <a:latin typeface="Cambria Math"/>
                            </a:rPr>
                            <m:t>𝑦</m:t>
                          </m:r>
                        </m:den>
                      </m:f>
                    </m:oMath>
                  </m:oMathPara>
                </a14:m>
                <a:endParaRPr lang="zh-CN" altLang="en-US"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953136" y="5027959"/>
                <a:ext cx="1305406" cy="666336"/>
              </a:xfrm>
              <a:prstGeom prst="rect">
                <a:avLst/>
              </a:prstGeom>
              <a:blipFill>
                <a:blip r:embed="rId9"/>
                <a:stretch>
                  <a:fillRect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5444544" y="5040464"/>
                <a:ext cx="1305406" cy="61901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𝑧</m:t>
                          </m:r>
                        </m:sub>
                      </m:sSub>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𝑉</m:t>
                          </m:r>
                        </m:num>
                        <m:den>
                          <m:r>
                            <a:rPr lang="zh-TW" altLang="en-US" i="1">
                              <a:latin typeface="Cambria Math"/>
                            </a:rPr>
                            <m:t>𝜕</m:t>
                          </m:r>
                          <m:r>
                            <a:rPr lang="en-US" altLang="zh-TW" b="0" i="1" smtClean="0">
                              <a:latin typeface="Cambria Math"/>
                            </a:rPr>
                            <m:t>𝑧</m:t>
                          </m:r>
                        </m:den>
                      </m:f>
                    </m:oMath>
                  </m:oMathPara>
                </a14:m>
                <a:endParaRPr lang="zh-CN" altLang="en-US"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5444544" y="5040464"/>
                <a:ext cx="1305406" cy="619016"/>
              </a:xfrm>
              <a:prstGeom prst="rect">
                <a:avLst/>
              </a:prstGeom>
              <a:blipFill>
                <a:blip r:embed="rId10"/>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4800600" y="5735319"/>
                <a:ext cx="2116092"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r>
                                <a:rPr lang="en-US" altLang="zh-TW" b="0" i="1" smtClean="0">
                                  <a:latin typeface="Cambria Math"/>
                                </a:rPr>
                                <m:t>𝑉</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𝑧</m:t>
                              </m:r>
                            </m:den>
                          </m:f>
                        </m:e>
                      </m:d>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4800600" y="5735319"/>
                <a:ext cx="2116092" cy="714683"/>
              </a:xfrm>
              <a:prstGeom prst="rect">
                <a:avLst/>
              </a:prstGeom>
              <a:blipFill>
                <a:blip r:embed="rId11"/>
                <a:stretch>
                  <a:fillRect/>
                </a:stretch>
              </a:blipFill>
            </p:spPr>
            <p:txBody>
              <a:bodyPr/>
              <a:lstStyle/>
              <a:p>
                <a:r>
                  <a:rPr lang="en-US">
                    <a:noFill/>
                  </a:rPr>
                  <a:t> </a:t>
                </a:r>
              </a:p>
            </p:txBody>
          </p:sp>
        </mc:Fallback>
      </mc:AlternateContent>
      <p:sp>
        <p:nvSpPr>
          <p:cNvPr id="2" name="文字方塊 1">
            <a:extLst>
              <a:ext uri="{FF2B5EF4-FFF2-40B4-BE49-F238E27FC236}">
                <a16:creationId xmlns:a16="http://schemas.microsoft.com/office/drawing/2014/main" id="{374A3351-404D-F941-B976-6974C35BD453}"/>
              </a:ext>
            </a:extLst>
          </p:cNvPr>
          <p:cNvSpPr txBox="1"/>
          <p:nvPr/>
        </p:nvSpPr>
        <p:spPr>
          <a:xfrm>
            <a:off x="984445" y="260751"/>
            <a:ext cx="4876802" cy="369332"/>
          </a:xfrm>
          <a:prstGeom prst="rect">
            <a:avLst/>
          </a:prstGeom>
          <a:noFill/>
        </p:spPr>
        <p:txBody>
          <a:bodyPr wrap="square" rtlCol="0">
            <a:spAutoFit/>
          </a:bodyPr>
          <a:lstStyle/>
          <a:p>
            <a:r>
              <a:rPr lang="zh-CN" altLang="en-US" dirty="0"/>
              <a:t>兩點間的電位差等於兩點間負電場的線積分：</a:t>
            </a:r>
            <a:endParaRPr kumimoji="1" lang="zh-TW" altLang="en-US" dirty="0"/>
          </a:p>
        </p:txBody>
      </p:sp>
      <p:sp>
        <p:nvSpPr>
          <p:cNvPr id="20" name="文字方塊 2">
            <a:extLst>
              <a:ext uri="{FF2B5EF4-FFF2-40B4-BE49-F238E27FC236}">
                <a16:creationId xmlns:a16="http://schemas.microsoft.com/office/drawing/2014/main" id="{ED3F6FE0-BA95-6E49-93F9-7CD13A62CC22}"/>
              </a:ext>
            </a:extLst>
          </p:cNvPr>
          <p:cNvSpPr txBox="1">
            <a:spLocks noChangeArrowheads="1"/>
          </p:cNvSpPr>
          <p:nvPr/>
        </p:nvSpPr>
        <p:spPr bwMode="auto">
          <a:xfrm>
            <a:off x="981844" y="1502699"/>
            <a:ext cx="48768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因為很靠近，電場的變化不大，可視為常數：</a:t>
            </a:r>
          </a:p>
        </p:txBody>
      </p:sp>
      <p:sp>
        <p:nvSpPr>
          <p:cNvPr id="3" name="文字方塊 2">
            <a:extLst>
              <a:ext uri="{FF2B5EF4-FFF2-40B4-BE49-F238E27FC236}">
                <a16:creationId xmlns:a16="http://schemas.microsoft.com/office/drawing/2014/main" id="{5CFEE048-1C31-7C42-9C20-D463D40030A1}"/>
              </a:ext>
            </a:extLst>
          </p:cNvPr>
          <p:cNvSpPr txBox="1"/>
          <p:nvPr/>
        </p:nvSpPr>
        <p:spPr>
          <a:xfrm>
            <a:off x="940123" y="5907995"/>
            <a:ext cx="4318419" cy="369332"/>
          </a:xfrm>
          <a:prstGeom prst="rect">
            <a:avLst/>
          </a:prstGeom>
          <a:noFill/>
        </p:spPr>
        <p:txBody>
          <a:bodyPr wrap="square" rtlCol="0">
            <a:spAutoFit/>
          </a:bodyPr>
          <a:lstStyle/>
          <a:p>
            <a:r>
              <a:rPr lang="zh-TW" altLang="en-US" dirty="0"/>
              <a:t>可見</a:t>
            </a:r>
            <a:r>
              <a:rPr lang="en-US" dirty="0" err="1"/>
              <a:t>這三個微分是向量的三個分量</a:t>
            </a:r>
            <a:r>
              <a:rPr kumimoji="1" lang="zh-TW" altLang="en-US" dirty="0"/>
              <a:t>：</a:t>
            </a:r>
          </a:p>
        </p:txBody>
      </p:sp>
      <p:sp>
        <p:nvSpPr>
          <p:cNvPr id="4" name="矩形 3">
            <a:extLst>
              <a:ext uri="{FF2B5EF4-FFF2-40B4-BE49-F238E27FC236}">
                <a16:creationId xmlns:a16="http://schemas.microsoft.com/office/drawing/2014/main" id="{0975C84D-E659-4C47-953B-78424EF68C28}"/>
              </a:ext>
            </a:extLst>
          </p:cNvPr>
          <p:cNvSpPr/>
          <p:nvPr/>
        </p:nvSpPr>
        <p:spPr>
          <a:xfrm>
            <a:off x="924035" y="3799673"/>
            <a:ext cx="3185487" cy="369332"/>
          </a:xfrm>
          <a:prstGeom prst="rect">
            <a:avLst/>
          </a:prstGeom>
        </p:spPr>
        <p:txBody>
          <a:bodyPr wrap="none">
            <a:spAutoFit/>
          </a:bodyPr>
          <a:lstStyle/>
          <a:p>
            <a:r>
              <a:rPr lang="zh-TW" altLang="en-US" dirty="0"/>
              <a:t>函數變化可以以偏微分表示：</a:t>
            </a:r>
          </a:p>
        </p:txBody>
      </p:sp>
      <p:sp>
        <p:nvSpPr>
          <p:cNvPr id="5" name="文字方塊 4">
            <a:extLst>
              <a:ext uri="{FF2B5EF4-FFF2-40B4-BE49-F238E27FC236}">
                <a16:creationId xmlns:a16="http://schemas.microsoft.com/office/drawing/2014/main" id="{B529D4BD-F84F-B84A-B07E-D0A291AF24A6}"/>
              </a:ext>
            </a:extLst>
          </p:cNvPr>
          <p:cNvSpPr txBox="1"/>
          <p:nvPr/>
        </p:nvSpPr>
        <p:spPr>
          <a:xfrm>
            <a:off x="981844" y="1061204"/>
            <a:ext cx="1981202" cy="369332"/>
          </a:xfrm>
          <a:prstGeom prst="rect">
            <a:avLst/>
          </a:prstGeom>
          <a:noFill/>
        </p:spPr>
        <p:txBody>
          <a:bodyPr wrap="square" rtlCol="0">
            <a:spAutoFit/>
          </a:bodyPr>
          <a:lstStyle/>
          <a:p>
            <a:r>
              <a:rPr lang="zh-CN" altLang="en-US" dirty="0"/>
              <a:t>兩點的位移：</a:t>
            </a:r>
            <a:endParaRPr kumimoji="1" lang="zh-TW" altLang="en-US" dirty="0"/>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A25CC5C-D389-E04D-8AB8-FE2C323799ED}"/>
                  </a:ext>
                </a:extLst>
              </p:cNvPr>
              <p:cNvSpPr txBox="1"/>
              <p:nvPr/>
            </p:nvSpPr>
            <p:spPr>
              <a:xfrm>
                <a:off x="2412917" y="1045286"/>
                <a:ext cx="1981202" cy="4029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𝑅</m:t>
                          </m:r>
                        </m:e>
                      </m:acc>
                      <m:r>
                        <a:rPr lang="en-US" altLang="zh-TW" b="0" i="1" smtClean="0">
                          <a:latin typeface="Cambria Math" panose="02040503050406030204" pitchFamily="18" charset="0"/>
                          <a:ea typeface="Cambria Math"/>
                        </a:rPr>
                        <m:t>=</m:t>
                      </m:r>
                      <m:d>
                        <m:dPr>
                          <m:ctrlPr>
                            <a:rPr lang="zh-CN" altLang="en-US" i="1" dirty="0" smtClean="0">
                              <a:latin typeface="Cambria Math" panose="02040503050406030204" pitchFamily="18" charset="0"/>
                              <a:ea typeface="Cambria Math"/>
                            </a:rPr>
                          </m:ctrlPr>
                        </m:dPr>
                        <m:e>
                          <m:r>
                            <a:rPr lang="en-US" altLang="zh-TW" i="1">
                              <a:latin typeface="Cambria Math"/>
                              <a:ea typeface="Cambria Math"/>
                            </a:rPr>
                            <m:t>∆</m:t>
                          </m:r>
                          <m:r>
                            <a:rPr lang="en-US" altLang="zh-TW" i="1">
                              <a:latin typeface="Cambria Math"/>
                              <a:ea typeface="Cambria Math"/>
                            </a:rPr>
                            <m:t>𝑥</m:t>
                          </m:r>
                          <m:r>
                            <a:rPr lang="en-US" altLang="zh-TW" b="0" i="1" smtClean="0">
                              <a:latin typeface="Cambria Math" panose="02040503050406030204" pitchFamily="18" charset="0"/>
                              <a:ea typeface="Cambria Math"/>
                            </a:rPr>
                            <m:t>,</m:t>
                          </m:r>
                          <m:r>
                            <a:rPr lang="en-US" altLang="zh-TW" i="1">
                              <a:latin typeface="Cambria Math"/>
                              <a:ea typeface="Cambria Math"/>
                            </a:rPr>
                            <m:t>∆</m:t>
                          </m:r>
                          <m:r>
                            <a:rPr lang="en-US" altLang="zh-TW" i="1">
                              <a:latin typeface="Cambria Math"/>
                              <a:ea typeface="Cambria Math"/>
                            </a:rPr>
                            <m:t>𝑦</m:t>
                          </m:r>
                          <m:r>
                            <a:rPr lang="en-US" altLang="zh-TW" b="0" i="1" smtClean="0">
                              <a:latin typeface="Cambria Math" panose="02040503050406030204" pitchFamily="18" charset="0"/>
                              <a:ea typeface="Cambria Math"/>
                            </a:rPr>
                            <m:t>,</m:t>
                          </m:r>
                          <m:r>
                            <a:rPr lang="en-US" altLang="zh-TW" i="1">
                              <a:latin typeface="Cambria Math"/>
                              <a:ea typeface="Cambria Math"/>
                            </a:rPr>
                            <m:t>∆</m:t>
                          </m:r>
                          <m:r>
                            <a:rPr lang="en-US" altLang="zh-TW" i="1">
                              <a:latin typeface="Cambria Math"/>
                              <a:ea typeface="Cambria Math"/>
                            </a:rPr>
                            <m:t>𝑧</m:t>
                          </m:r>
                        </m:e>
                      </m:d>
                    </m:oMath>
                  </m:oMathPara>
                </a14:m>
                <a:endParaRPr lang="zh-CN" altLang="en-US" i="1" dirty="0"/>
              </a:p>
            </p:txBody>
          </p:sp>
        </mc:Choice>
        <mc:Fallback xmlns="">
          <p:sp>
            <p:nvSpPr>
              <p:cNvPr id="21" name="文字方塊 20">
                <a:extLst>
                  <a:ext uri="{FF2B5EF4-FFF2-40B4-BE49-F238E27FC236}">
                    <a16:creationId xmlns:a16="http://schemas.microsoft.com/office/drawing/2014/main" id="{8A25CC5C-D389-E04D-8AB8-FE2C323799ED}"/>
                  </a:ext>
                </a:extLst>
              </p:cNvPr>
              <p:cNvSpPr txBox="1">
                <a:spLocks noRot="1" noChangeAspect="1" noMove="1" noResize="1" noEditPoints="1" noAdjustHandles="1" noChangeArrowheads="1" noChangeShapeType="1" noTextEdit="1"/>
              </p:cNvSpPr>
              <p:nvPr/>
            </p:nvSpPr>
            <p:spPr>
              <a:xfrm>
                <a:off x="2412917" y="1045286"/>
                <a:ext cx="1981202" cy="402931"/>
              </a:xfrm>
              <a:prstGeom prst="rect">
                <a:avLst/>
              </a:prstGeom>
              <a:blipFill>
                <a:blip r:embed="rId12"/>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ADB8D47E-CE6B-9C40-9D37-883685F8CFE0}"/>
                  </a:ext>
                </a:extLst>
              </p:cNvPr>
              <p:cNvSpPr txBox="1"/>
              <p:nvPr/>
            </p:nvSpPr>
            <p:spPr>
              <a:xfrm>
                <a:off x="1051754" y="1896665"/>
                <a:ext cx="1981199" cy="98270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𝑉</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panose="02040503050406030204" pitchFamily="18" charset="0"/>
                                </a:rPr>
                                <m:t>1</m:t>
                              </m:r>
                            </m:sub>
                          </m:sSub>
                        </m:sub>
                        <m:sup>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en-US" altLang="zh-TW" b="0" i="1" smtClean="0">
                                  <a:latin typeface="Cambria Math" panose="02040503050406030204" pitchFamily="18" charset="0"/>
                                </a:rPr>
                                <m:t>2</m:t>
                              </m:r>
                            </m:sub>
                          </m:sSub>
                        </m:sup>
                        <m:e>
                          <m:acc>
                            <m:accPr>
                              <m:chr m:val="⃗"/>
                              <m:ctrlPr>
                                <a:rPr lang="en-US" altLang="zh-TW" b="0" i="1" smtClean="0">
                                  <a:latin typeface="Cambria Math" panose="02040503050406030204" pitchFamily="18" charset="0"/>
                                </a:rPr>
                              </m:ctrlPr>
                            </m:accPr>
                            <m:e>
                              <m:r>
                                <a:rPr lang="en-US" altLang="zh-TW" b="0" i="1" smtClean="0">
                                  <a:latin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𝑠</m:t>
                              </m:r>
                            </m:e>
                          </m:acc>
                        </m:e>
                      </m:nary>
                    </m:oMath>
                  </m:oMathPara>
                </a14:m>
                <a:endParaRPr lang="zh-CN" altLang="en-US" i="1" dirty="0"/>
              </a:p>
            </p:txBody>
          </p:sp>
        </mc:Choice>
        <mc:Fallback xmlns="">
          <p:sp>
            <p:nvSpPr>
              <p:cNvPr id="22" name="文字方塊 21">
                <a:extLst>
                  <a:ext uri="{FF2B5EF4-FFF2-40B4-BE49-F238E27FC236}">
                    <a16:creationId xmlns:a16="http://schemas.microsoft.com/office/drawing/2014/main" id="{ADB8D47E-CE6B-9C40-9D37-883685F8CFE0}"/>
                  </a:ext>
                </a:extLst>
              </p:cNvPr>
              <p:cNvSpPr txBox="1">
                <a:spLocks noRot="1" noChangeAspect="1" noMove="1" noResize="1" noEditPoints="1" noAdjustHandles="1" noChangeArrowheads="1" noChangeShapeType="1" noTextEdit="1"/>
              </p:cNvSpPr>
              <p:nvPr/>
            </p:nvSpPr>
            <p:spPr>
              <a:xfrm>
                <a:off x="1051754" y="1896665"/>
                <a:ext cx="1981199" cy="982705"/>
              </a:xfrm>
              <a:prstGeom prst="rect">
                <a:avLst/>
              </a:prstGeom>
              <a:blipFill>
                <a:blip r:embed="rId13"/>
                <a:stretch>
                  <a:fillRect l="-637" t="-100000" b="-152564"/>
                </a:stretch>
              </a:blipFill>
            </p:spPr>
            <p:txBody>
              <a:bodyPr/>
              <a:lstStyle/>
              <a:p>
                <a:r>
                  <a:rPr lang="en-US">
                    <a:noFill/>
                  </a:rPr>
                  <a:t> </a:t>
                </a:r>
              </a:p>
            </p:txBody>
          </p:sp>
        </mc:Fallback>
      </mc:AlternateContent>
    </p:spTree>
    <p:extLst>
      <p:ext uri="{BB962C8B-B14F-4D97-AF65-F5344CB8AC3E}">
        <p14:creationId xmlns:p14="http://schemas.microsoft.com/office/powerpoint/2010/main" val="190227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500" fill="hold"/>
                                        <p:tgtEl>
                                          <p:spTgt spid="22534"/>
                                        </p:tgtEl>
                                        <p:attrNameLst>
                                          <p:attrName>ppt_x</p:attrName>
                                        </p:attrNameLst>
                                      </p:cBhvr>
                                      <p:tavLst>
                                        <p:tav tm="0">
                                          <p:val>
                                            <p:strVal val="#ppt_x"/>
                                          </p:val>
                                        </p:tav>
                                        <p:tav tm="100000">
                                          <p:val>
                                            <p:strVal val="#ppt_x"/>
                                          </p:val>
                                        </p:tav>
                                      </p:tavLst>
                                    </p:anim>
                                    <p:anim calcmode="lin" valueType="num">
                                      <p:cBhvr additive="base">
                                        <p:cTn id="8" dur="500" fill="hold"/>
                                        <p:tgtEl>
                                          <p:spTgt spid="225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538"/>
                                        </p:tgtEl>
                                        <p:attrNameLst>
                                          <p:attrName>style.visibility</p:attrName>
                                        </p:attrNameLst>
                                      </p:cBhvr>
                                      <p:to>
                                        <p:strVal val="visible"/>
                                      </p:to>
                                    </p:set>
                                    <p:anim calcmode="lin" valueType="num">
                                      <p:cBhvr additive="base">
                                        <p:cTn id="21" dur="500" fill="hold"/>
                                        <p:tgtEl>
                                          <p:spTgt spid="22538"/>
                                        </p:tgtEl>
                                        <p:attrNameLst>
                                          <p:attrName>ppt_x</p:attrName>
                                        </p:attrNameLst>
                                      </p:cBhvr>
                                      <p:tavLst>
                                        <p:tav tm="0">
                                          <p:val>
                                            <p:strVal val="#ppt_x"/>
                                          </p:val>
                                        </p:tav>
                                        <p:tav tm="100000">
                                          <p:val>
                                            <p:strVal val="#ppt_x"/>
                                          </p:val>
                                        </p:tav>
                                      </p:tavLst>
                                    </p:anim>
                                    <p:anim calcmode="lin" valueType="num">
                                      <p:cBhvr additive="base">
                                        <p:cTn id="22" dur="500" fill="hold"/>
                                        <p:tgtEl>
                                          <p:spTgt spid="2253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8" grpId="0"/>
      <p:bldP spid="11" grpId="0" animBg="1"/>
      <p:bldP spid="15" grpId="0" animBg="1"/>
      <p:bldP spid="16" grpId="0" animBg="1"/>
      <p:bldP spid="17" grpId="0" animBg="1"/>
      <p:bldP spid="19" grpId="0" animBg="1"/>
      <p:bldP spid="3"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5" name="Text Box 4"/>
          <p:cNvSpPr txBox="1">
            <a:spLocks noChangeArrowheads="1"/>
          </p:cNvSpPr>
          <p:nvPr/>
        </p:nvSpPr>
        <p:spPr bwMode="auto">
          <a:xfrm>
            <a:off x="884653" y="502532"/>
            <a:ext cx="7341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若計算點電荷的庫倫電位能的梯度，果然就可以得到庫倫電場：</a:t>
            </a:r>
          </a:p>
        </p:txBody>
      </p:sp>
      <p:pic>
        <p:nvPicPr>
          <p:cNvPr id="112647" name="Picture 6" descr="fig25"/>
          <p:cNvPicPr>
            <a:picLocks noChangeAspect="1" noChangeArrowheads="1"/>
          </p:cNvPicPr>
          <p:nvPr/>
        </p:nvPicPr>
        <p:blipFill>
          <a:blip r:embed="rId2">
            <a:extLst>
              <a:ext uri="{28A0092B-C50C-407E-A947-70E740481C1C}">
                <a14:useLocalDpi xmlns:a14="http://schemas.microsoft.com/office/drawing/2010/main" val="0"/>
              </a:ext>
            </a:extLst>
          </a:blip>
          <a:srcRect b="17757"/>
          <a:stretch>
            <a:fillRect/>
          </a:stretch>
        </p:blipFill>
        <p:spPr bwMode="auto">
          <a:xfrm>
            <a:off x="854173" y="1083595"/>
            <a:ext cx="2467193" cy="37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3671277" y="1076668"/>
                <a:ext cx="1773025" cy="65979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𝑉</m:t>
                      </m:r>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i="1">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f>
                        <m:fPr>
                          <m:ctrlPr>
                            <a:rPr lang="en-US" altLang="zh-TW" i="1">
                              <a:latin typeface="Cambria Math" panose="02040503050406030204" pitchFamily="18" charset="0"/>
                            </a:rPr>
                          </m:ctrlPr>
                        </m:fPr>
                        <m:num>
                          <m:r>
                            <a:rPr lang="en-US" altLang="zh-TW" i="1">
                              <a:latin typeface="Cambria Math"/>
                            </a:rPr>
                            <m:t>𝑄</m:t>
                          </m:r>
                        </m:num>
                        <m:den>
                          <m:r>
                            <a:rPr lang="en-US" altLang="zh-TW" i="1">
                              <a:latin typeface="Cambria Math"/>
                            </a:rPr>
                            <m:t>𝑟</m:t>
                          </m:r>
                        </m:den>
                      </m:f>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671277" y="1076668"/>
                <a:ext cx="1773025" cy="659796"/>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657422" y="1840659"/>
                <a:ext cx="4419778" cy="1517338"/>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r>
                                <a:rPr lang="en-US" altLang="zh-TW" b="0" i="1" smtClean="0">
                                  <a:latin typeface="Cambria Math"/>
                                </a:rPr>
                                <m:t>𝑉</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𝑧</m:t>
                              </m:r>
                            </m:den>
                          </m:f>
                        </m:e>
                      </m:d>
                      <m:r>
                        <a:rPr lang="en-US" altLang="zh-TW" i="1">
                          <a:latin typeface="Cambria Math"/>
                        </a:rPr>
                        <m:t>=</m:t>
                      </m:r>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en-US" altLang="zh-TW" b="0" i="1" smtClean="0">
                                  <a:latin typeface="Cambria Math"/>
                                </a:rPr>
                                <m:t>𝑑𝑉</m:t>
                              </m:r>
                            </m:num>
                            <m:den>
                              <m:r>
                                <a:rPr lang="en-US" altLang="zh-TW" b="0" i="1" smtClean="0">
                                  <a:latin typeface="Cambria Math"/>
                                </a:rPr>
                                <m:t>𝑑𝑟</m:t>
                              </m:r>
                            </m:den>
                          </m:f>
                          <m:f>
                            <m:fPr>
                              <m:ctrlPr>
                                <a:rPr lang="en-US" altLang="zh-TW" i="1" smtClean="0">
                                  <a:latin typeface="Cambria Math" panose="02040503050406030204" pitchFamily="18" charset="0"/>
                                </a:rPr>
                              </m:ctrlPr>
                            </m:fPr>
                            <m:num>
                              <m:r>
                                <a:rPr lang="zh-TW" altLang="en-US" i="1" smtClean="0">
                                  <a:latin typeface="Cambria Math"/>
                                </a:rPr>
                                <m:t>𝜕</m:t>
                              </m:r>
                              <m:r>
                                <a:rPr lang="en-US" altLang="zh-TW" b="0" i="1" smtClean="0">
                                  <a:latin typeface="Cambria Math"/>
                                </a:rPr>
                                <m:t>𝑟</m:t>
                              </m:r>
                            </m:num>
                            <m:den>
                              <m:r>
                                <a:rPr lang="zh-TW" altLang="en-US" i="1" smtClean="0">
                                  <a:latin typeface="Cambria Math"/>
                                </a:rPr>
                                <m:t>𝜕</m:t>
                              </m:r>
                              <m:r>
                                <a:rPr lang="en-US" altLang="zh-TW" b="0" i="1" smtClean="0">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en-US" altLang="zh-TW" b="0" i="1" smtClean="0">
                                  <a:latin typeface="Cambria Math"/>
                                </a:rPr>
                                <m:t>𝑑𝑉</m:t>
                              </m:r>
                            </m:num>
                            <m:den>
                              <m:r>
                                <a:rPr lang="en-US" altLang="zh-TW" b="0" i="1" smtClean="0">
                                  <a:latin typeface="Cambria Math"/>
                                </a:rPr>
                                <m:t>𝑑𝑟</m:t>
                              </m:r>
                            </m:den>
                          </m:f>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𝑟</m:t>
                              </m:r>
                            </m:num>
                            <m:den>
                              <m:r>
                                <a:rPr lang="zh-TW" altLang="en-US" i="1">
                                  <a:latin typeface="Cambria Math"/>
                                </a:rPr>
                                <m:t>𝜕</m:t>
                              </m:r>
                              <m:r>
                                <a:rPr lang="en-US" altLang="zh-TW" b="0" i="1" smtClean="0">
                                  <a:latin typeface="Cambria Math"/>
                                </a:rPr>
                                <m:t>𝑦</m:t>
                              </m:r>
                            </m:den>
                          </m:f>
                          <m:r>
                            <a:rPr lang="en-US" altLang="zh-TW" i="1">
                              <a:latin typeface="Cambria Math"/>
                            </a:rPr>
                            <m:t>,</m:t>
                          </m:r>
                          <m:f>
                            <m:fPr>
                              <m:ctrlPr>
                                <a:rPr lang="en-US" altLang="zh-TW" i="1">
                                  <a:latin typeface="Cambria Math" panose="02040503050406030204" pitchFamily="18" charset="0"/>
                                </a:rPr>
                              </m:ctrlPr>
                            </m:fPr>
                            <m:num>
                              <m:r>
                                <a:rPr lang="en-US" altLang="zh-TW" b="0" i="1" smtClean="0">
                                  <a:latin typeface="Cambria Math"/>
                                </a:rPr>
                                <m:t>𝑑𝑉</m:t>
                              </m:r>
                            </m:num>
                            <m:den>
                              <m:r>
                                <a:rPr lang="en-US" altLang="zh-TW" b="0" i="1" smtClean="0">
                                  <a:latin typeface="Cambria Math"/>
                                </a:rPr>
                                <m:t>𝑑𝑟</m:t>
                              </m:r>
                            </m:den>
                          </m:f>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𝑟</m:t>
                              </m:r>
                            </m:num>
                            <m:den>
                              <m:r>
                                <a:rPr lang="zh-TW" altLang="en-US" i="1">
                                  <a:latin typeface="Cambria Math"/>
                                </a:rPr>
                                <m:t>𝜕</m:t>
                              </m:r>
                              <m:r>
                                <a:rPr lang="en-US" altLang="zh-TW" b="0" i="1" smtClean="0">
                                  <a:latin typeface="Cambria Math"/>
                                </a:rPr>
                                <m:t>𝑧</m:t>
                              </m:r>
                            </m:den>
                          </m:f>
                        </m:e>
                      </m:d>
                    </m:oMath>
                  </m:oMathPara>
                </a14:m>
                <a:endParaRPr lang="en-US" altLang="zh-TW" b="0" i="1" dirty="0">
                  <a:latin typeface="Cambria Math"/>
                </a:endParaRPr>
              </a:p>
              <a:p>
                <a:endParaRPr lang="en-US" altLang="zh-TW" i="1" dirty="0">
                  <a:latin typeface="Cambria Math"/>
                </a:endParaRPr>
              </a:p>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𝑑</m:t>
                          </m:r>
                          <m:r>
                            <a:rPr lang="en-US" altLang="zh-TW" b="0" i="1" smtClean="0">
                              <a:latin typeface="Cambria Math"/>
                            </a:rPr>
                            <m:t>𝑉</m:t>
                          </m:r>
                        </m:num>
                        <m:den>
                          <m:r>
                            <a:rPr lang="en-US" altLang="zh-TW" i="1">
                              <a:latin typeface="Cambria Math"/>
                            </a:rPr>
                            <m:t>𝑑𝑟</m:t>
                          </m:r>
                        </m:den>
                      </m:f>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𝑟</m:t>
                              </m:r>
                            </m:num>
                            <m:den>
                              <m:r>
                                <a:rPr lang="zh-TW" altLang="en-US" i="1">
                                  <a:latin typeface="Cambria Math"/>
                                </a:rPr>
                                <m:t>𝜕</m:t>
                              </m:r>
                              <m:r>
                                <a:rPr lang="en-US" altLang="zh-TW" i="1">
                                  <a:latin typeface="Cambria Math"/>
                                </a:rPr>
                                <m:t>𝑥</m:t>
                              </m:r>
                            </m:den>
                          </m:f>
                          <m:r>
                            <a:rPr lang="en-US" altLang="zh-TW" i="1">
                              <a:latin typeface="Cambria Math"/>
                            </a:rPr>
                            <m:t>,</m:t>
                          </m:r>
                          <m:r>
                            <a:rPr lang="en-US" altLang="zh-TW" i="1" smtClean="0">
                              <a:latin typeface="Cambria Math"/>
                            </a:rPr>
                            <m:t> </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𝑟</m:t>
                              </m:r>
                            </m:num>
                            <m:den>
                              <m:r>
                                <a:rPr lang="zh-TW" altLang="en-US" i="1">
                                  <a:latin typeface="Cambria Math"/>
                                </a:rPr>
                                <m:t>𝜕</m:t>
                              </m:r>
                              <m:r>
                                <a:rPr lang="en-US" altLang="zh-TW" i="1">
                                  <a:latin typeface="Cambria Math"/>
                                </a:rPr>
                                <m:t>𝑦</m:t>
                              </m:r>
                            </m:den>
                          </m:f>
                          <m:r>
                            <a:rPr lang="en-US" altLang="zh-TW" i="1">
                              <a:latin typeface="Cambria Math"/>
                            </a:rPr>
                            <m:t>,</m:t>
                          </m:r>
                          <m:r>
                            <a:rPr lang="en-US" altLang="zh-TW" i="1" smtClean="0">
                              <a:latin typeface="Cambria Math"/>
                            </a:rPr>
                            <m:t> </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𝑟</m:t>
                              </m:r>
                            </m:num>
                            <m:den>
                              <m:r>
                                <a:rPr lang="zh-TW" altLang="en-US" i="1">
                                  <a:latin typeface="Cambria Math"/>
                                </a:rPr>
                                <m:t>𝜕</m:t>
                              </m:r>
                              <m:r>
                                <a:rPr lang="en-US" altLang="zh-TW" i="1">
                                  <a:latin typeface="Cambria Math"/>
                                </a:rPr>
                                <m:t>𝑧</m:t>
                              </m:r>
                            </m:den>
                          </m:f>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𝑄𝑞</m:t>
                          </m:r>
                        </m:num>
                        <m:den>
                          <m:sSup>
                            <m:sSupPr>
                              <m:ctrlPr>
                                <a:rPr lang="en-US" altLang="zh-TW"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r>
                        <a:rPr lang="en-US" altLang="zh-TW" b="0" i="1" smtClean="0">
                          <a:latin typeface="Cambria Math"/>
                        </a:rPr>
                        <m:t>=</m:t>
                      </m:r>
                      <m:r>
                        <a:rPr lang="en-US" altLang="zh-TW" b="0" i="1" smtClean="0">
                          <a:latin typeface="Cambria Math" panose="02040503050406030204" pitchFamily="18" charset="0"/>
                        </a:rPr>
                        <m:t>−</m:t>
                      </m:r>
                      <m:acc>
                        <m:accPr>
                          <m:chr m:val="⃗"/>
                          <m:ctrlPr>
                            <a:rPr lang="zh-TW" altLang="en-US" i="1">
                              <a:latin typeface="Cambria Math" panose="02040503050406030204" pitchFamily="18" charset="0"/>
                            </a:rPr>
                          </m:ctrlPr>
                        </m:accPr>
                        <m:e>
                          <m:r>
                            <a:rPr lang="en-US" altLang="zh-TW" i="1">
                              <a:latin typeface="Cambria Math"/>
                            </a:rPr>
                            <m:t>𝐸</m:t>
                          </m:r>
                        </m:e>
                      </m:acc>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657422" y="1840659"/>
                <a:ext cx="4419778" cy="1517338"/>
              </a:xfrm>
              <a:prstGeom prst="rect">
                <a:avLst/>
              </a:prstGeom>
              <a:blipFill>
                <a:blip r:embed="rId4"/>
                <a:stretch>
                  <a:fillRect b="-1653"/>
                </a:stretch>
              </a:blipFill>
            </p:spPr>
            <p:txBody>
              <a:bodyPr/>
              <a:lstStyle/>
              <a:p>
                <a:r>
                  <a:rPr lang="en-TW">
                    <a:noFill/>
                  </a:rPr>
                  <a:t> </a:t>
                </a:r>
              </a:p>
            </p:txBody>
          </p:sp>
        </mc:Fallback>
      </mc:AlternateContent>
      <p:sp>
        <p:nvSpPr>
          <p:cNvPr id="3" name="文字方塊 2"/>
          <p:cNvSpPr txBox="1"/>
          <p:nvPr/>
        </p:nvSpPr>
        <p:spPr>
          <a:xfrm>
            <a:off x="3321366" y="5217128"/>
            <a:ext cx="4648378" cy="369332"/>
          </a:xfrm>
          <a:prstGeom prst="rect">
            <a:avLst/>
          </a:prstGeom>
          <a:noFill/>
        </p:spPr>
        <p:txBody>
          <a:bodyPr wrap="square" rtlCol="0">
            <a:spAutoFit/>
          </a:bodyPr>
          <a:lstStyle/>
          <a:p>
            <a:r>
              <a:rPr lang="zh-TW" altLang="en-US" dirty="0"/>
              <a:t>這是適用於所有靜電學的關係！</a:t>
            </a:r>
          </a:p>
        </p:txBody>
      </p:sp>
      <mc:AlternateContent xmlns:mc="http://schemas.openxmlformats.org/markup-compatibility/2006" xmlns:a14="http://schemas.microsoft.com/office/drawing/2010/main">
        <mc:Choice Requires="a14">
          <p:sp>
            <p:nvSpPr>
              <p:cNvPr id="11" name="文字方塊 10"/>
              <p:cNvSpPr txBox="1"/>
              <p:nvPr/>
            </p:nvSpPr>
            <p:spPr>
              <a:xfrm>
                <a:off x="1051579" y="5044453"/>
                <a:ext cx="2116092"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r>
                                <a:rPr lang="en-US" altLang="zh-TW" b="0" i="1" smtClean="0">
                                  <a:latin typeface="Cambria Math"/>
                                </a:rPr>
                                <m:t>𝑉</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𝑧</m:t>
                              </m:r>
                            </m:den>
                          </m:f>
                        </m:e>
                      </m:d>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051579" y="5044453"/>
                <a:ext cx="2116092" cy="714683"/>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3663518" y="3646463"/>
                <a:ext cx="3468770" cy="61901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zh-TW" altLang="en-US" i="1">
                              <a:latin typeface="Cambria Math"/>
                            </a:rPr>
                            <m:t>𝜕</m:t>
                          </m:r>
                          <m:r>
                            <a:rPr lang="en-US" altLang="zh-TW" i="1">
                              <a:latin typeface="Cambria Math"/>
                            </a:rPr>
                            <m:t>𝑟</m:t>
                          </m:r>
                        </m:num>
                        <m:den>
                          <m:r>
                            <a:rPr lang="zh-TW" altLang="en-US" i="1">
                              <a:latin typeface="Cambria Math"/>
                            </a:rPr>
                            <m:t>𝜕</m:t>
                          </m:r>
                          <m:r>
                            <a:rPr lang="en-US" altLang="zh-TW" i="1">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i="1">
                              <a:latin typeface="Cambria Math"/>
                            </a:rPr>
                            <m:t>𝑥</m:t>
                          </m:r>
                        </m:den>
                      </m:f>
                      <m:rad>
                        <m:radPr>
                          <m:degHide m:val="on"/>
                          <m:ctrlPr>
                            <a:rPr lang="en-US" altLang="zh-TW" i="1" smtClean="0">
                              <a:latin typeface="Cambria Math" panose="02040503050406030204" pitchFamily="18" charset="0"/>
                            </a:rPr>
                          </m:ctrlPr>
                        </m:radPr>
                        <m:deg/>
                        <m:e>
                          <m:sSup>
                            <m:sSupPr>
                              <m:ctrlPr>
                                <a:rPr lang="en-US" altLang="zh-TW" i="1" smtClean="0">
                                  <a:latin typeface="Cambria Math" panose="02040503050406030204" pitchFamily="18" charset="0"/>
                                </a:rPr>
                              </m:ctrlPr>
                            </m:sSupPr>
                            <m:e>
                              <m:r>
                                <a:rPr lang="en-US" altLang="zh-TW" b="0" i="1" smtClean="0">
                                  <a:latin typeface="Cambria Math"/>
                                </a:rPr>
                                <m:t>𝑥</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𝑦</m:t>
                              </m:r>
                            </m:e>
                            <m:sup>
                              <m:r>
                                <a:rPr lang="en-US" altLang="zh-TW" b="0" i="1" smtClean="0">
                                  <a:latin typeface="Cambria Math"/>
                                </a:rPr>
                                <m:t>2</m:t>
                              </m:r>
                            </m:sup>
                          </m:sSup>
                          <m:r>
                            <a:rPr lang="en-US" altLang="zh-TW" b="0" i="1" smtClean="0">
                              <a:latin typeface="Cambria Math"/>
                            </a:rPr>
                            <m:t>+</m:t>
                          </m:r>
                          <m:sSup>
                            <m:sSupPr>
                              <m:ctrlPr>
                                <a:rPr lang="en-US" altLang="zh-TW" b="0" i="1" smtClean="0">
                                  <a:latin typeface="Cambria Math" panose="02040503050406030204" pitchFamily="18" charset="0"/>
                                </a:rPr>
                              </m:ctrlPr>
                            </m:sSupPr>
                            <m:e>
                              <m:r>
                                <a:rPr lang="en-US" altLang="zh-TW" b="0" i="1" smtClean="0">
                                  <a:latin typeface="Cambria Math"/>
                                </a:rPr>
                                <m:t>𝑧</m:t>
                              </m:r>
                            </m:e>
                            <m:sup>
                              <m:r>
                                <a:rPr lang="en-US" altLang="zh-TW" b="0" i="1" smtClean="0">
                                  <a:latin typeface="Cambria Math"/>
                                </a:rPr>
                                <m:t>2</m:t>
                              </m:r>
                            </m:sup>
                          </m:sSup>
                        </m:e>
                      </m:ra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𝑥</m:t>
                          </m:r>
                        </m:num>
                        <m:den>
                          <m:r>
                            <a:rPr lang="en-US" altLang="zh-TW" b="0" i="1" smtClean="0">
                              <a:latin typeface="Cambria Math"/>
                            </a:rPr>
                            <m:t>𝑟</m:t>
                          </m:r>
                        </m:den>
                      </m:f>
                      <m:r>
                        <a:rPr lang="en-US" altLang="zh-TW" b="0" i="1" smtClean="0">
                          <a:latin typeface="Cambria Math"/>
                        </a:rPr>
                        <m:t>=</m:t>
                      </m:r>
                      <m:sSub>
                        <m:sSubPr>
                          <m:ctrlPr>
                            <a:rPr lang="en-US" altLang="zh-TW" b="0" i="1" smtClean="0">
                              <a:latin typeface="Cambria Math" panose="02040503050406030204" pitchFamily="18" charset="0"/>
                            </a:rPr>
                          </m:ctrlPr>
                        </m:sSubPr>
                        <m:e>
                          <m:acc>
                            <m:accPr>
                              <m:chr m:val="̂"/>
                              <m:ctrlPr>
                                <a:rPr lang="en-US" altLang="zh-TW" b="0" i="1" smtClean="0">
                                  <a:latin typeface="Cambria Math" panose="02040503050406030204" pitchFamily="18" charset="0"/>
                                </a:rPr>
                              </m:ctrlPr>
                            </m:accPr>
                            <m:e>
                              <m:r>
                                <a:rPr lang="en-US" altLang="zh-TW" b="0" i="1" smtClean="0">
                                  <a:latin typeface="Cambria Math"/>
                                </a:rPr>
                                <m:t>𝑟</m:t>
                              </m:r>
                            </m:e>
                          </m:acc>
                        </m:e>
                        <m:sub>
                          <m:r>
                            <a:rPr lang="en-US" altLang="zh-TW" b="0" i="1" smtClean="0">
                              <a:latin typeface="Cambria Math"/>
                            </a:rPr>
                            <m:t>𝑥</m:t>
                          </m:r>
                        </m:sub>
                      </m:sSub>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3663518" y="3646463"/>
                <a:ext cx="3468770" cy="619016"/>
              </a:xfrm>
              <a:prstGeom prst="rect">
                <a:avLst/>
              </a:prstGeom>
              <a:blipFill>
                <a:blip r:embed="rId6"/>
                <a:stretch>
                  <a:fillRect b="-4000"/>
                </a:stretch>
              </a:blipFill>
            </p:spPr>
            <p:txBody>
              <a:bodyPr/>
              <a:lstStyle/>
              <a:p>
                <a:r>
                  <a:rPr lang="zh-TW" altLang="en-US">
                    <a:noFill/>
                  </a:rPr>
                  <a:t> </a:t>
                </a:r>
              </a:p>
            </p:txBody>
          </p:sp>
        </mc:Fallback>
      </mc:AlternateContent>
      <p:sp>
        <p:nvSpPr>
          <p:cNvPr id="12" name="文字方塊 11"/>
          <p:cNvSpPr txBox="1"/>
          <p:nvPr/>
        </p:nvSpPr>
        <p:spPr>
          <a:xfrm>
            <a:off x="1051579" y="5881255"/>
            <a:ext cx="7482821" cy="369332"/>
          </a:xfrm>
          <a:prstGeom prst="rect">
            <a:avLst/>
          </a:prstGeom>
          <a:noFill/>
        </p:spPr>
        <p:txBody>
          <a:bodyPr wrap="square" rtlCol="0">
            <a:spAutoFit/>
          </a:bodyPr>
          <a:lstStyle/>
          <a:p>
            <a:r>
              <a:rPr lang="zh-TW" altLang="en-US" dirty="0"/>
              <a:t>電位純量場的梯度是一個向量場！這是一個普遍的結果！</a:t>
            </a:r>
          </a:p>
        </p:txBody>
      </p:sp>
    </p:spTree>
    <p:extLst>
      <p:ext uri="{BB962C8B-B14F-4D97-AF65-F5344CB8AC3E}">
        <p14:creationId xmlns:p14="http://schemas.microsoft.com/office/powerpoint/2010/main" val="4199958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365616" y="1280066"/>
                <a:ext cx="6578981"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r>
                        <a:rPr lang="en-US" altLang="zh-TW" b="0" i="1" smtClean="0">
                          <a:latin typeface="Cambria Math"/>
                        </a:rPr>
                        <m:t>𝑈</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𝑈</m:t>
                          </m:r>
                        </m:num>
                        <m:den>
                          <m:r>
                            <a:rPr lang="zh-TW" altLang="en-US" i="1">
                              <a:latin typeface="Cambria Math"/>
                            </a:rPr>
                            <m:t>𝜕</m:t>
                          </m:r>
                          <m:r>
                            <a:rPr lang="en-US" altLang="zh-TW" i="1">
                              <a:latin typeface="Cambria Math"/>
                            </a:rPr>
                            <m:t>𝑥</m:t>
                          </m:r>
                        </m:den>
                      </m:f>
                      <m:r>
                        <a:rPr lang="en-US" altLang="zh-TW"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𝑦</m:t>
                          </m:r>
                        </m:den>
                      </m:f>
                      <m:r>
                        <a:rPr lang="en-US" altLang="zh-TW" i="1">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𝑧</m:t>
                          </m:r>
                        </m:den>
                      </m:f>
                      <m:r>
                        <a:rPr lang="en-US" altLang="zh-TW" i="1">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𝑦</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𝑧</m:t>
                              </m:r>
                            </m:den>
                          </m:f>
                        </m:e>
                      </m:d>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r>
                            <a:rPr lang="en-US" altLang="zh-TW" i="1">
                              <a:latin typeface="Cambria Math"/>
                              <a:ea typeface="Cambria Math"/>
                            </a:rPr>
                            <m:t>∆</m:t>
                          </m:r>
                          <m:r>
                            <a:rPr lang="en-US" altLang="zh-TW" i="1">
                              <a:latin typeface="Cambria Math"/>
                              <a:ea typeface="Cambria Math"/>
                            </a:rPr>
                            <m:t>𝑥</m:t>
                          </m:r>
                          <m:r>
                            <a:rPr lang="en-US" altLang="zh-TW" b="0" i="1" smtClean="0">
                              <a:latin typeface="Cambria Math"/>
                              <a:ea typeface="Cambria Math"/>
                            </a:rPr>
                            <m:t>,</m:t>
                          </m:r>
                          <m:r>
                            <a:rPr lang="en-US" altLang="zh-TW" i="1">
                              <a:latin typeface="Cambria Math"/>
                              <a:ea typeface="Cambria Math"/>
                            </a:rPr>
                            <m:t>∆</m:t>
                          </m:r>
                          <m:r>
                            <a:rPr lang="en-US" altLang="zh-TW" i="1">
                              <a:latin typeface="Cambria Math"/>
                              <a:ea typeface="Cambria Math"/>
                            </a:rPr>
                            <m:t>𝑦</m:t>
                          </m:r>
                          <m:r>
                            <a:rPr lang="en-US" altLang="zh-TW" b="0" i="1" smtClean="0">
                              <a:latin typeface="Cambria Math"/>
                              <a:ea typeface="Cambria Math"/>
                            </a:rPr>
                            <m:t>,</m:t>
                          </m:r>
                          <m:r>
                            <a:rPr lang="en-US" altLang="zh-TW" i="1">
                              <a:latin typeface="Cambria Math"/>
                              <a:ea typeface="Cambria Math"/>
                            </a:rPr>
                            <m:t>∆</m:t>
                          </m:r>
                          <m:r>
                            <a:rPr lang="en-US" altLang="zh-TW" b="0" i="1" smtClean="0">
                              <a:latin typeface="Cambria Math"/>
                              <a:ea typeface="Cambria Math"/>
                            </a:rPr>
                            <m:t>𝑧</m:t>
                          </m:r>
                        </m:e>
                      </m:d>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365616" y="1280066"/>
                <a:ext cx="6578981" cy="714683"/>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1349307" y="776010"/>
                <a:ext cx="6171305" cy="369332"/>
              </a:xfrm>
              <a:prstGeom prst="rect">
                <a:avLst/>
              </a:prstGeom>
            </p:spPr>
            <p:txBody>
              <a:bodyPr wrap="none">
                <a:spAutoFit/>
              </a:bodyPr>
              <a:lstStyle/>
              <a:p>
                <a:r>
                  <a:rPr lang="zh-TW" altLang="en-US" dirty="0"/>
                  <a:t>對於任一純量</a:t>
                </a:r>
                <a14:m>
                  <m:oMath xmlns:m="http://schemas.openxmlformats.org/officeDocument/2006/math">
                    <m:r>
                      <a:rPr lang="en-US" altLang="zh-TW" i="1" smtClean="0">
                        <a:latin typeface="Cambria Math"/>
                      </a:rPr>
                      <m:t>𝑈</m:t>
                    </m:r>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rPr>
                          <m:t>𝑦</m:t>
                        </m:r>
                        <m:r>
                          <a:rPr lang="en-US" altLang="zh-TW" b="0" i="1" smtClean="0">
                            <a:latin typeface="Cambria Math"/>
                          </a:rPr>
                          <m:t>,</m:t>
                        </m:r>
                        <m:r>
                          <a:rPr lang="en-US" altLang="zh-TW" b="0" i="1" smtClean="0">
                            <a:latin typeface="Cambria Math"/>
                          </a:rPr>
                          <m:t>𝑧</m:t>
                        </m:r>
                      </m:e>
                    </m:d>
                  </m:oMath>
                </a14:m>
                <a:r>
                  <a:rPr lang="zh-TW" altLang="en-US" dirty="0"/>
                  <a:t>，這個三變數函數的變化可以寫成：</a:t>
                </a:r>
              </a:p>
            </p:txBody>
          </p:sp>
        </mc:Choice>
        <mc:Fallback xmlns="">
          <p:sp>
            <p:nvSpPr>
              <p:cNvPr id="3" name="矩形 2"/>
              <p:cNvSpPr>
                <a:spLocks noRot="1" noChangeAspect="1" noMove="1" noResize="1" noEditPoints="1" noAdjustHandles="1" noChangeArrowheads="1" noChangeShapeType="1" noTextEdit="1"/>
              </p:cNvSpPr>
              <p:nvPr/>
            </p:nvSpPr>
            <p:spPr>
              <a:xfrm>
                <a:off x="1349307" y="776010"/>
                <a:ext cx="6171305" cy="369332"/>
              </a:xfrm>
              <a:prstGeom prst="rect">
                <a:avLst/>
              </a:prstGeom>
              <a:blipFill>
                <a:blip r:embed="rId3"/>
                <a:stretch>
                  <a:fillRect l="-616" t="-3333" b="-20000"/>
                </a:stretch>
              </a:blipFill>
            </p:spPr>
            <p:txBody>
              <a:bodyPr/>
              <a:lstStyle/>
              <a:p>
                <a:r>
                  <a:rPr lang="zh-TW" altLang="en-US">
                    <a:noFill/>
                  </a:rPr>
                  <a:t> </a:t>
                </a:r>
              </a:p>
            </p:txBody>
          </p:sp>
        </mc:Fallback>
      </mc:AlternateContent>
      <p:sp>
        <p:nvSpPr>
          <p:cNvPr id="4" name="文字方塊 3"/>
          <p:cNvSpPr txBox="1"/>
          <p:nvPr/>
        </p:nvSpPr>
        <p:spPr>
          <a:xfrm>
            <a:off x="1365616" y="343962"/>
            <a:ext cx="3456384" cy="369332"/>
          </a:xfrm>
          <a:prstGeom prst="rect">
            <a:avLst/>
          </a:prstGeom>
          <a:noFill/>
        </p:spPr>
        <p:txBody>
          <a:bodyPr wrap="square" rtlCol="0">
            <a:spAutoFit/>
          </a:bodyPr>
          <a:lstStyle/>
          <a:p>
            <a:r>
              <a:rPr lang="zh-TW" altLang="en-US" dirty="0"/>
              <a:t>間接證據：</a:t>
            </a:r>
          </a:p>
        </p:txBody>
      </p:sp>
      <mc:AlternateContent xmlns:mc="http://schemas.openxmlformats.org/markup-compatibility/2006" xmlns:a14="http://schemas.microsoft.com/office/drawing/2010/main">
        <mc:Choice Requires="a14">
          <p:sp>
            <p:nvSpPr>
              <p:cNvPr id="5" name="文字方塊 4"/>
              <p:cNvSpPr txBox="1"/>
              <p:nvPr/>
            </p:nvSpPr>
            <p:spPr>
              <a:xfrm>
                <a:off x="1437624" y="2144162"/>
                <a:ext cx="5184576" cy="369332"/>
              </a:xfrm>
              <a:prstGeom prst="rect">
                <a:avLst/>
              </a:prstGeom>
              <a:noFill/>
            </p:spPr>
            <p:txBody>
              <a:bodyPr wrap="square" rtlCol="0">
                <a:spAutoFit/>
              </a:bodyPr>
              <a:lstStyle/>
              <a:p>
                <a14:m>
                  <m:oMath xmlns:m="http://schemas.openxmlformats.org/officeDocument/2006/math">
                    <m:r>
                      <a:rPr lang="zh-TW" altLang="en-US" i="1">
                        <a:latin typeface="Cambria Math"/>
                      </a:rPr>
                      <m:t>∆</m:t>
                    </m:r>
                    <m:r>
                      <a:rPr lang="en-US" altLang="zh-TW" i="1">
                        <a:latin typeface="Cambria Math"/>
                      </a:rPr>
                      <m:t>𝑈</m:t>
                    </m:r>
                  </m:oMath>
                </a14:m>
                <a:r>
                  <a:rPr lang="zh-TW" altLang="en-US" dirty="0"/>
                  <a:t>可以寫成內積的形式，</a:t>
                </a:r>
              </a:p>
            </p:txBody>
          </p:sp>
        </mc:Choice>
        <mc:Fallback xmlns="">
          <p:sp>
            <p:nvSpPr>
              <p:cNvPr id="5" name="文字方塊 4"/>
              <p:cNvSpPr txBox="1">
                <a:spLocks noRot="1" noChangeAspect="1" noMove="1" noResize="1" noEditPoints="1" noAdjustHandles="1" noChangeArrowheads="1" noChangeShapeType="1" noTextEdit="1"/>
              </p:cNvSpPr>
              <p:nvPr/>
            </p:nvSpPr>
            <p:spPr>
              <a:xfrm>
                <a:off x="1437624" y="2144162"/>
                <a:ext cx="5184576" cy="369332"/>
              </a:xfrm>
              <a:prstGeom prst="rect">
                <a:avLst/>
              </a:prstGeom>
              <a:blipFill>
                <a:blip r:embed="rId4"/>
                <a:stretch>
                  <a:fillRect t="-6667"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1437624" y="2521552"/>
                <a:ext cx="5184576" cy="369332"/>
              </a:xfrm>
              <a:prstGeom prst="rect">
                <a:avLst/>
              </a:prstGeom>
              <a:noFill/>
            </p:spPr>
            <p:txBody>
              <a:bodyPr wrap="square" rtlCol="0">
                <a:spAutoFit/>
              </a:bodyPr>
              <a:lstStyle/>
              <a:p>
                <a14:m>
                  <m:oMath xmlns:m="http://schemas.openxmlformats.org/officeDocument/2006/math">
                    <m:r>
                      <a:rPr lang="zh-TW" altLang="en-US" i="1">
                        <a:latin typeface="Cambria Math"/>
                      </a:rPr>
                      <m:t>∆</m:t>
                    </m:r>
                    <m:r>
                      <a:rPr lang="en-US" altLang="zh-TW" i="1">
                        <a:latin typeface="Cambria Math"/>
                      </a:rPr>
                      <m:t>𝑈</m:t>
                    </m:r>
                  </m:oMath>
                </a14:m>
                <a:r>
                  <a:rPr lang="zh-TW" altLang="en-US" dirty="0"/>
                  <a:t>是純量，而</a:t>
                </a:r>
                <a14:m>
                  <m:oMath xmlns:m="http://schemas.openxmlformats.org/officeDocument/2006/math">
                    <m:d>
                      <m:dPr>
                        <m:ctrlPr>
                          <a:rPr lang="en-US" altLang="zh-TW" i="1">
                            <a:latin typeface="Cambria Math" panose="02040503050406030204" pitchFamily="18" charset="0"/>
                            <a:ea typeface="Cambria Math"/>
                          </a:rPr>
                        </m:ctrlPr>
                      </m:dPr>
                      <m:e>
                        <m:r>
                          <a:rPr lang="en-US" altLang="zh-TW" i="1">
                            <a:latin typeface="Cambria Math"/>
                            <a:ea typeface="Cambria Math"/>
                          </a:rPr>
                          <m:t>∆</m:t>
                        </m:r>
                        <m:r>
                          <a:rPr lang="en-US" altLang="zh-TW" i="1">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e>
                    </m:d>
                  </m:oMath>
                </a14:m>
                <a:r>
                  <a:rPr lang="zh-TW" altLang="en-US" dirty="0"/>
                  <a:t>是向量，</a:t>
                </a:r>
              </a:p>
            </p:txBody>
          </p:sp>
        </mc:Choice>
        <mc:Fallback xmlns="">
          <p:sp>
            <p:nvSpPr>
              <p:cNvPr id="6" name="文字方塊 5"/>
              <p:cNvSpPr txBox="1">
                <a:spLocks noRot="1" noChangeAspect="1" noMove="1" noResize="1" noEditPoints="1" noAdjustHandles="1" noChangeArrowheads="1" noChangeShapeType="1" noTextEdit="1"/>
              </p:cNvSpPr>
              <p:nvPr/>
            </p:nvSpPr>
            <p:spPr>
              <a:xfrm>
                <a:off x="1437624" y="2521552"/>
                <a:ext cx="5184576" cy="369332"/>
              </a:xfrm>
              <a:prstGeom prst="rect">
                <a:avLst/>
              </a:prstGeom>
              <a:blipFill>
                <a:blip r:embed="rId5"/>
                <a:stretch>
                  <a:fillRect t="-6667"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1392072" y="2996593"/>
                <a:ext cx="4816318" cy="582147"/>
              </a:xfrm>
              <a:prstGeom prst="rect">
                <a:avLst/>
              </a:prstGeom>
            </p:spPr>
            <p:txBody>
              <a:bodyPr wrap="none">
                <a:spAutoFit/>
              </a:bodyPr>
              <a:lstStyle/>
              <a:p>
                <a14:m>
                  <m:oMath xmlns:m="http://schemas.openxmlformats.org/officeDocument/2006/math">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𝑦</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i="1">
                                <a:latin typeface="Cambria Math"/>
                              </a:rPr>
                              <m:t>𝑈</m:t>
                            </m:r>
                          </m:num>
                          <m:den>
                            <m:r>
                              <a:rPr lang="zh-TW" altLang="en-US" i="1">
                                <a:latin typeface="Cambria Math"/>
                              </a:rPr>
                              <m:t>𝜕</m:t>
                            </m:r>
                            <m:r>
                              <a:rPr lang="en-US" altLang="zh-TW" i="1">
                                <a:latin typeface="Cambria Math"/>
                              </a:rPr>
                              <m:t>𝑧</m:t>
                            </m:r>
                          </m:den>
                        </m:f>
                      </m:e>
                    </m:d>
                  </m:oMath>
                </a14:m>
                <a:r>
                  <a:rPr lang="zh-TW" altLang="en-US" dirty="0"/>
                  <a:t>只能是向量，不然這不可能達成！</a:t>
                </a:r>
              </a:p>
            </p:txBody>
          </p:sp>
        </mc:Choice>
        <mc:Fallback xmlns="">
          <p:sp>
            <p:nvSpPr>
              <p:cNvPr id="7" name="矩形 6"/>
              <p:cNvSpPr>
                <a:spLocks noRot="1" noChangeAspect="1" noMove="1" noResize="1" noEditPoints="1" noAdjustHandles="1" noChangeArrowheads="1" noChangeShapeType="1" noTextEdit="1"/>
              </p:cNvSpPr>
              <p:nvPr/>
            </p:nvSpPr>
            <p:spPr>
              <a:xfrm>
                <a:off x="1392072" y="2996593"/>
                <a:ext cx="4816318" cy="582147"/>
              </a:xfrm>
              <a:prstGeom prst="rect">
                <a:avLst/>
              </a:prstGeom>
              <a:blipFill>
                <a:blip r:embed="rId6"/>
                <a:stretch>
                  <a:fillRect/>
                </a:stretch>
              </a:blipFill>
            </p:spPr>
            <p:txBody>
              <a:bodyPr/>
              <a:lstStyle/>
              <a:p>
                <a:r>
                  <a:rPr lang="zh-TW" altLang="en-US">
                    <a:noFill/>
                  </a:rPr>
                  <a:t> </a:t>
                </a:r>
              </a:p>
            </p:txBody>
          </p:sp>
        </mc:Fallback>
      </mc:AlternateContent>
      <p:pic>
        <p:nvPicPr>
          <p:cNvPr id="8" name="圖片 7">
            <a:extLst>
              <a:ext uri="{FF2B5EF4-FFF2-40B4-BE49-F238E27FC236}">
                <a16:creationId xmlns:a16="http://schemas.microsoft.com/office/drawing/2014/main" id="{A220BF90-C961-1444-A6BB-843EDC87A66D}"/>
              </a:ext>
            </a:extLst>
          </p:cNvPr>
          <p:cNvPicPr>
            <a:picLocks noChangeAspect="1"/>
          </p:cNvPicPr>
          <p:nvPr/>
        </p:nvPicPr>
        <p:blipFill>
          <a:blip r:embed="rId7"/>
          <a:stretch>
            <a:fillRect/>
          </a:stretch>
        </p:blipFill>
        <p:spPr>
          <a:xfrm>
            <a:off x="0" y="0"/>
            <a:ext cx="9144000" cy="6858000"/>
          </a:xfrm>
          <a:prstGeom prst="rect">
            <a:avLst/>
          </a:prstGeom>
        </p:spPr>
      </p:pic>
    </p:spTree>
    <p:extLst>
      <p:ext uri="{BB962C8B-B14F-4D97-AF65-F5344CB8AC3E}">
        <p14:creationId xmlns:p14="http://schemas.microsoft.com/office/powerpoint/2010/main" val="2879840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5"/>
              <p:cNvSpPr txBox="1"/>
              <p:nvPr/>
            </p:nvSpPr>
            <p:spPr>
              <a:xfrm>
                <a:off x="929424" y="2459079"/>
                <a:ext cx="2150908" cy="666336"/>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ea typeface="Cambria Math"/>
                            </a:rPr>
                            <m:t>𝛻</m:t>
                          </m:r>
                        </m:e>
                      </m:acc>
                      <m:r>
                        <a:rPr lang="en-US" altLang="zh-TW" b="0" i="1" smtClean="0">
                          <a:latin typeface="Cambria Math"/>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b="0" i="1" smtClean="0">
                                  <a:latin typeface="Cambria Math"/>
                                </a:rPr>
                                <m:t>𝑧</m:t>
                              </m:r>
                            </m:den>
                          </m:f>
                        </m:e>
                      </m:d>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929424" y="2459079"/>
                <a:ext cx="2150908" cy="666336"/>
              </a:xfrm>
              <a:prstGeom prst="rect">
                <a:avLst/>
              </a:prstGeom>
              <a:blipFill>
                <a:blip r:embed="rId2"/>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885349" y="2000657"/>
                <a:ext cx="8146328" cy="404663"/>
              </a:xfrm>
              <a:prstGeom prst="rect">
                <a:avLst/>
              </a:prstGeom>
              <a:noFill/>
            </p:spPr>
            <p:txBody>
              <a:bodyPr wrap="square" rtlCol="0">
                <a:spAutoFit/>
              </a:bodyPr>
              <a:lstStyle/>
              <a:p>
                <a:r>
                  <a:rPr lang="zh-TW" altLang="en-US" dirty="0">
                    <a:solidFill>
                      <a:srgbClr val="FF0000"/>
                    </a:solidFill>
                  </a:rPr>
                  <a:t>這個事實適用於任何純量場</a:t>
                </a:r>
                <a14:m>
                  <m:oMath xmlns:m="http://schemas.openxmlformats.org/officeDocument/2006/math">
                    <m:r>
                      <a:rPr lang="en-US" altLang="zh-TW" b="0" i="1" smtClean="0">
                        <a:solidFill>
                          <a:srgbClr val="FF0000"/>
                        </a:solidFill>
                        <a:latin typeface="Cambria Math" panose="02040503050406030204" pitchFamily="18" charset="0"/>
                      </a:rPr>
                      <m:t>𝑉</m:t>
                    </m:r>
                    <m:r>
                      <a:rPr lang="en-US" altLang="zh-TW" i="1">
                        <a:solidFill>
                          <a:srgbClr val="FF0000"/>
                        </a:solidFill>
                        <a:latin typeface="Cambria Math"/>
                      </a:rPr>
                      <m:t> </m:t>
                    </m:r>
                  </m:oMath>
                </a14:m>
                <a:r>
                  <a:rPr lang="zh-TW" altLang="en-US" dirty="0">
                    <a:solidFill>
                      <a:srgbClr val="FF0000"/>
                    </a:solidFill>
                  </a:rPr>
                  <a:t>，我們根本可以把</a:t>
                </a:r>
                <a14:m>
                  <m:oMath xmlns:m="http://schemas.openxmlformats.org/officeDocument/2006/math">
                    <m:acc>
                      <m:accPr>
                        <m:chr m:val="⃗"/>
                        <m:ctrlPr>
                          <a:rPr lang="zh-TW" altLang="en-US" i="1" smtClean="0">
                            <a:solidFill>
                              <a:srgbClr val="FF0000"/>
                            </a:solidFill>
                            <a:latin typeface="Cambria Math" panose="02040503050406030204" pitchFamily="18" charset="0"/>
                          </a:rPr>
                        </m:ctrlPr>
                      </m:accPr>
                      <m:e>
                        <m:r>
                          <a:rPr lang="en-US" altLang="zh-TW" i="1">
                            <a:solidFill>
                              <a:srgbClr val="FF0000"/>
                            </a:solidFill>
                            <a:latin typeface="Cambria Math"/>
                            <a:ea typeface="Cambria Math"/>
                          </a:rPr>
                          <m:t>𝛻</m:t>
                        </m:r>
                      </m:e>
                    </m:acc>
                  </m:oMath>
                </a14:m>
                <a:r>
                  <a:rPr lang="zh-TW" altLang="en-US" dirty="0">
                    <a:solidFill>
                      <a:srgbClr val="FF0000"/>
                    </a:solidFill>
                  </a:rPr>
                  <a:t>這個運算本身，就視為向量！</a:t>
                </a:r>
              </a:p>
            </p:txBody>
          </p:sp>
        </mc:Choice>
        <mc:Fallback xmlns="">
          <p:sp>
            <p:nvSpPr>
              <p:cNvPr id="7" name="文字方塊 6"/>
              <p:cNvSpPr txBox="1">
                <a:spLocks noRot="1" noChangeAspect="1" noMove="1" noResize="1" noEditPoints="1" noAdjustHandles="1" noChangeArrowheads="1" noChangeShapeType="1" noTextEdit="1"/>
              </p:cNvSpPr>
              <p:nvPr/>
            </p:nvSpPr>
            <p:spPr>
              <a:xfrm>
                <a:off x="885349" y="2000657"/>
                <a:ext cx="8146328" cy="404663"/>
              </a:xfrm>
              <a:prstGeom prst="rect">
                <a:avLst/>
              </a:prstGeom>
              <a:blipFill>
                <a:blip r:embed="rId3"/>
                <a:stretch>
                  <a:fillRect l="-622" b="-21212"/>
                </a:stretch>
              </a:blipFill>
            </p:spPr>
            <p:txBody>
              <a:bodyPr/>
              <a:lstStyle/>
              <a:p>
                <a:r>
                  <a:rPr lang="en-US">
                    <a:noFill/>
                  </a:rPr>
                  <a:t> </a:t>
                </a:r>
              </a:p>
            </p:txBody>
          </p:sp>
        </mc:Fallback>
      </mc:AlternateContent>
      <p:sp>
        <p:nvSpPr>
          <p:cNvPr id="8" name="文字方塊 7"/>
          <p:cNvSpPr txBox="1"/>
          <p:nvPr/>
        </p:nvSpPr>
        <p:spPr>
          <a:xfrm>
            <a:off x="875287" y="3178444"/>
            <a:ext cx="6253024" cy="369332"/>
          </a:xfrm>
          <a:prstGeom prst="rect">
            <a:avLst/>
          </a:prstGeom>
          <a:noFill/>
        </p:spPr>
        <p:txBody>
          <a:bodyPr wrap="square" rtlCol="0">
            <a:spAutoFit/>
          </a:bodyPr>
          <a:lstStyle/>
          <a:p>
            <a:r>
              <a:rPr lang="zh-TW" altLang="en-US" dirty="0">
                <a:latin typeface="Times New Roman" panose="02020603050405020304" pitchFamily="18" charset="0"/>
                <a:cs typeface="Times New Roman" panose="02020603050405020304" pitchFamily="18" charset="0"/>
              </a:rPr>
              <a:t>但梯度是一個運算，最終還是要作用於一個函數上。</a:t>
            </a:r>
          </a:p>
        </p:txBody>
      </p:sp>
      <mc:AlternateContent xmlns:mc="http://schemas.openxmlformats.org/markup-compatibility/2006" xmlns:a14="http://schemas.microsoft.com/office/drawing/2010/main">
        <mc:Choice Requires="a14">
          <p:sp>
            <p:nvSpPr>
              <p:cNvPr id="13" name="文字方塊 12"/>
              <p:cNvSpPr txBox="1"/>
              <p:nvPr/>
            </p:nvSpPr>
            <p:spPr>
              <a:xfrm>
                <a:off x="5974965" y="1346932"/>
                <a:ext cx="3164486" cy="404663"/>
              </a:xfrm>
              <a:prstGeom prst="rect">
                <a:avLst/>
              </a:prstGeom>
              <a:noFill/>
            </p:spPr>
            <p:txBody>
              <a:bodyPr wrap="square" rtlCol="0">
                <a:spAutoFit/>
              </a:bodyPr>
              <a:lstStyle/>
              <a:p>
                <a:r>
                  <a:rPr lang="zh-TW" altLang="en-US" dirty="0"/>
                  <a:t>對任意</a:t>
                </a:r>
                <a14:m>
                  <m:oMath xmlns:m="http://schemas.openxmlformats.org/officeDocument/2006/math">
                    <m:r>
                      <a:rPr lang="en-US" altLang="zh-TW" i="1">
                        <a:latin typeface="Cambria Math" panose="02040503050406030204" pitchFamily="18" charset="0"/>
                      </a:rPr>
                      <m:t>𝑉</m:t>
                    </m:r>
                  </m:oMath>
                </a14:m>
                <a:r>
                  <a:rPr lang="zh-TW" altLang="en-US" dirty="0"/>
                  <a:t>，</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panose="02040503050406030204" pitchFamily="18" charset="0"/>
                        <a:ea typeface="Cambria Math"/>
                      </a:rPr>
                      <m:t>𝑉</m:t>
                    </m:r>
                  </m:oMath>
                </a14:m>
                <a:r>
                  <a:rPr lang="zh-TW" altLang="en-US" dirty="0"/>
                  <a:t>是一個向量！</a:t>
                </a:r>
              </a:p>
            </p:txBody>
          </p:sp>
        </mc:Choice>
        <mc:Fallback xmlns="">
          <p:sp>
            <p:nvSpPr>
              <p:cNvPr id="13" name="文字方塊 12"/>
              <p:cNvSpPr txBox="1">
                <a:spLocks noRot="1" noChangeAspect="1" noMove="1" noResize="1" noEditPoints="1" noAdjustHandles="1" noChangeArrowheads="1" noChangeShapeType="1" noTextEdit="1"/>
              </p:cNvSpPr>
              <p:nvPr/>
            </p:nvSpPr>
            <p:spPr>
              <a:xfrm>
                <a:off x="5974965" y="1346932"/>
                <a:ext cx="3164486" cy="404663"/>
              </a:xfrm>
              <a:prstGeom prst="rect">
                <a:avLst/>
              </a:prstGeom>
              <a:blipFill>
                <a:blip r:embed="rId4"/>
                <a:stretch>
                  <a:fillRect l="-1600" b="-21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6177501" y="5601703"/>
                <a:ext cx="1008353"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r>
                        <a:rPr lang="en-US" altLang="zh-TW" b="0" i="1" smtClean="0">
                          <a:latin typeface="Cambria Math"/>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zh-TW" altLang="en-US" i="1" smtClean="0">
                          <a:latin typeface="Cambria Math"/>
                          <a:ea typeface="Cambria Math"/>
                        </a:rPr>
                        <m:t>𝜙</m:t>
                      </m:r>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6177501" y="5601703"/>
                <a:ext cx="1008353" cy="404791"/>
              </a:xfrm>
              <a:prstGeom prst="rect">
                <a:avLst/>
              </a:prstGeom>
              <a:blipFill>
                <a:blip r:embed="rId5"/>
                <a:stretch>
                  <a:fillRect t="-15625"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933971" y="5601703"/>
                <a:ext cx="5493183" cy="404791"/>
              </a:xfrm>
              <a:prstGeom prst="rect">
                <a:avLst/>
              </a:prstGeom>
              <a:noFill/>
            </p:spPr>
            <p:txBody>
              <a:bodyPr wrap="square" rtlCol="0">
                <a:spAutoFit/>
              </a:bodyPr>
              <a:lstStyle/>
              <a:p>
                <a:r>
                  <a:rPr lang="zh-TW" altLang="en-US" dirty="0"/>
                  <a:t>此一向量場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就一定可以寫成一個純量場</a:t>
                </a:r>
                <a14:m>
                  <m:oMath xmlns:m="http://schemas.openxmlformats.org/officeDocument/2006/math">
                    <m:r>
                      <a:rPr lang="zh-TW" altLang="en-US" i="1">
                        <a:latin typeface="Cambria Math"/>
                        <a:ea typeface="Cambria Math"/>
                      </a:rPr>
                      <m:t>𝜙</m:t>
                    </m:r>
                  </m:oMath>
                </a14:m>
                <a:r>
                  <a:rPr lang="zh-TW" altLang="en-US" dirty="0"/>
                  <a:t>的梯度：</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933971" y="5601703"/>
                <a:ext cx="5493183" cy="404791"/>
              </a:xfrm>
              <a:prstGeom prst="rect">
                <a:avLst/>
              </a:prstGeom>
              <a:blipFill>
                <a:blip r:embed="rId6"/>
                <a:stretch>
                  <a:fillRect l="-924" t="-1562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F9136DD6-2C3D-F44E-9406-58CF563A0C09}"/>
                  </a:ext>
                </a:extLst>
              </p:cNvPr>
              <p:cNvSpPr txBox="1"/>
              <p:nvPr/>
            </p:nvSpPr>
            <p:spPr>
              <a:xfrm>
                <a:off x="929422" y="1244886"/>
                <a:ext cx="5028195" cy="66633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r>
                        <a:rPr lang="en-US" altLang="zh-TW" b="0" i="1" smtClean="0">
                          <a:latin typeface="Cambria Math"/>
                        </a:rPr>
                        <m:t>=</m:t>
                      </m:r>
                      <m:r>
                        <a:rPr lang="en-US" altLang="zh-TW" b="0" i="1" smtClean="0">
                          <a:latin typeface="Cambria Math" panose="02040503050406030204" pitchFamily="18" charset="0"/>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r>
                                <a:rPr lang="en-US" altLang="zh-TW" b="0" i="1" smtClean="0">
                                  <a:latin typeface="Cambria Math"/>
                                </a:rPr>
                                <m:t>𝑉</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r>
                                <a:rPr lang="en-US" altLang="zh-TW" b="0" i="1" smtClean="0">
                                  <a:latin typeface="Cambria Math"/>
                                </a:rPr>
                                <m:t>𝑉</m:t>
                              </m:r>
                            </m:num>
                            <m:den>
                              <m:r>
                                <a:rPr lang="zh-TW" altLang="en-US" i="1">
                                  <a:latin typeface="Cambria Math"/>
                                </a:rPr>
                                <m:t>𝜕</m:t>
                              </m:r>
                              <m:r>
                                <a:rPr lang="en-US" altLang="zh-TW" b="0" i="1" smtClean="0">
                                  <a:latin typeface="Cambria Math"/>
                                </a:rPr>
                                <m:t>𝑧</m:t>
                              </m:r>
                            </m:den>
                          </m:f>
                        </m:e>
                      </m:d>
                      <m:r>
                        <a:rPr lang="en-US" altLang="zh-TW" b="0" i="1" smtClean="0">
                          <a:latin typeface="Cambria Math" panose="02040503050406030204" pitchFamily="18" charset="0"/>
                        </a:rPr>
                        <m:t>=−</m:t>
                      </m:r>
                      <m:d>
                        <m:dPr>
                          <m:ctrlPr>
                            <a:rPr lang="en-US" altLang="zh-TW" i="1">
                              <a:latin typeface="Cambria Math" panose="02040503050406030204" pitchFamily="18" charset="0"/>
                            </a:rPr>
                          </m:ctrlPr>
                        </m:dPr>
                        <m:e>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i="1">
                                  <a:latin typeface="Cambria Math"/>
                                </a:rPr>
                                <m:t>𝑦</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i="1">
                                  <a:latin typeface="Cambria Math"/>
                                </a:rPr>
                                <m:t>𝑧</m:t>
                              </m:r>
                            </m:den>
                          </m:f>
                        </m:e>
                      </m:d>
                      <m:r>
                        <a:rPr lang="en-US" altLang="zh-TW" b="0" i="1" smtClean="0">
                          <a:latin typeface="Cambria Math" panose="02040503050406030204" pitchFamily="18" charset="0"/>
                        </a:rPr>
                        <m:t>𝑉</m:t>
                      </m:r>
                      <m:r>
                        <a:rPr lang="en-US" altLang="zh-TW" b="0" i="1" smtClean="0">
                          <a:latin typeface="Cambria Math" panose="02040503050406030204" pitchFamily="18" charset="0"/>
                          <a:ea typeface="Cambria Math" panose="02040503050406030204" pitchFamily="18" charset="0"/>
                        </a:rPr>
                        <m:t>≡−</m:t>
                      </m:r>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b="0" i="1" smtClean="0">
                          <a:latin typeface="Cambria Math" panose="02040503050406030204" pitchFamily="18" charset="0"/>
                          <a:ea typeface="Cambria Math"/>
                        </a:rPr>
                        <m:t>𝑉</m:t>
                      </m:r>
                    </m:oMath>
                  </m:oMathPara>
                </a14:m>
                <a:endParaRPr lang="zh-TW" altLang="en-US" dirty="0"/>
              </a:p>
            </p:txBody>
          </p:sp>
        </mc:Choice>
        <mc:Fallback xmlns="">
          <p:sp>
            <p:nvSpPr>
              <p:cNvPr id="20" name="文字方塊 19">
                <a:extLst>
                  <a:ext uri="{FF2B5EF4-FFF2-40B4-BE49-F238E27FC236}">
                    <a16:creationId xmlns:a16="http://schemas.microsoft.com/office/drawing/2014/main" id="{F9136DD6-2C3D-F44E-9406-58CF563A0C09}"/>
                  </a:ext>
                </a:extLst>
              </p:cNvPr>
              <p:cNvSpPr txBox="1">
                <a:spLocks noRot="1" noChangeAspect="1" noMove="1" noResize="1" noEditPoints="1" noAdjustHandles="1" noChangeArrowheads="1" noChangeShapeType="1" noTextEdit="1"/>
              </p:cNvSpPr>
              <p:nvPr/>
            </p:nvSpPr>
            <p:spPr>
              <a:xfrm>
                <a:off x="929422" y="1244886"/>
                <a:ext cx="5028195" cy="666336"/>
              </a:xfrm>
              <a:prstGeom prst="rect">
                <a:avLst/>
              </a:prstGeom>
              <a:blipFill>
                <a:blip r:embed="rId7"/>
                <a:stretch>
                  <a:fillRect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12">
                <a:extLst>
                  <a:ext uri="{FF2B5EF4-FFF2-40B4-BE49-F238E27FC236}">
                    <a16:creationId xmlns:a16="http://schemas.microsoft.com/office/drawing/2014/main" id="{43079165-039D-EE41-BE1A-98C719B449A1}"/>
                  </a:ext>
                </a:extLst>
              </p:cNvPr>
              <p:cNvSpPr txBox="1"/>
              <p:nvPr/>
            </p:nvSpPr>
            <p:spPr>
              <a:xfrm>
                <a:off x="6177501" y="4511585"/>
                <a:ext cx="1981199" cy="99700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zh-TW" altLang="en-US" i="1">
                          <a:latin typeface="Cambria Math"/>
                          <a:ea typeface="Cambria Math"/>
                        </a:rPr>
                        <m:t>𝜙</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acc>
                            <m:accPr>
                              <m:chr m:val="⃗"/>
                              <m:ctrlPr>
                                <a:rPr lang="en-US" altLang="zh-TW" b="0" i="1" smtClean="0">
                                  <a:latin typeface="Cambria Math" panose="02040503050406030204" pitchFamily="18" charset="0"/>
                                </a:rPr>
                              </m:ctrlPr>
                            </m:accPr>
                            <m:e>
                              <m:r>
                                <a:rPr lang="en-US" altLang="zh-TW" b="0" i="1" smtClean="0">
                                  <a:latin typeface="Cambria Math"/>
                                </a:rPr>
                                <m:t>𝑎</m:t>
                              </m:r>
                            </m:e>
                          </m:acc>
                        </m:sub>
                        <m:sup>
                          <m:acc>
                            <m:accPr>
                              <m:chr m:val="⃗"/>
                              <m:ctrlPr>
                                <a:rPr lang="en-US" altLang="zh-TW" b="0" i="1" smtClean="0">
                                  <a:latin typeface="Cambria Math" panose="02040503050406030204" pitchFamily="18" charset="0"/>
                                </a:rPr>
                              </m:ctrlPr>
                            </m:accPr>
                            <m:e>
                              <m:r>
                                <a:rPr lang="en-US" altLang="zh-TW" b="0" i="1" smtClean="0">
                                  <a:latin typeface="Cambria Math"/>
                                </a:rPr>
                                <m:t>𝑏</m:t>
                              </m:r>
                            </m:e>
                          </m:acc>
                        </m:sup>
                        <m:e>
                          <m:acc>
                            <m:accPr>
                              <m:chr m:val="⃗"/>
                              <m:ctrlPr>
                                <a:rPr lang="en-US" altLang="zh-TW" b="0" i="1" smtClean="0">
                                  <a:latin typeface="Cambria Math" panose="02040503050406030204" pitchFamily="18" charset="0"/>
                                </a:rPr>
                              </m:ctrlPr>
                            </m:accPr>
                            <m:e>
                              <m:r>
                                <a:rPr lang="en-US" altLang="zh-TW" b="0" i="1" smtClean="0">
                                  <a:latin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𝑠</m:t>
                              </m:r>
                            </m:e>
                          </m:acc>
                        </m:e>
                      </m:nary>
                    </m:oMath>
                  </m:oMathPara>
                </a14:m>
                <a:endParaRPr lang="zh-CN" altLang="en-US" i="1" dirty="0"/>
              </a:p>
            </p:txBody>
          </p:sp>
        </mc:Choice>
        <mc:Fallback xmlns="">
          <p:sp>
            <p:nvSpPr>
              <p:cNvPr id="21" name="文字方塊 12">
                <a:extLst>
                  <a:ext uri="{FF2B5EF4-FFF2-40B4-BE49-F238E27FC236}">
                    <a16:creationId xmlns:a16="http://schemas.microsoft.com/office/drawing/2014/main" id="{43079165-039D-EE41-BE1A-98C719B449A1}"/>
                  </a:ext>
                </a:extLst>
              </p:cNvPr>
              <p:cNvSpPr txBox="1">
                <a:spLocks noRot="1" noChangeAspect="1" noMove="1" noResize="1" noEditPoints="1" noAdjustHandles="1" noChangeArrowheads="1" noChangeShapeType="1" noTextEdit="1"/>
              </p:cNvSpPr>
              <p:nvPr/>
            </p:nvSpPr>
            <p:spPr>
              <a:xfrm>
                <a:off x="6177501" y="4511585"/>
                <a:ext cx="1981199" cy="997004"/>
              </a:xfrm>
              <a:prstGeom prst="rect">
                <a:avLst/>
              </a:prstGeom>
              <a:blipFill>
                <a:blip r:embed="rId8"/>
                <a:stretch>
                  <a:fillRect t="-93671" r="-637" b="-1531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6B55A4-CA86-2440-983E-0E47B2B971D1}"/>
                  </a:ext>
                </a:extLst>
              </p:cNvPr>
              <p:cNvSpPr txBox="1"/>
              <p:nvPr/>
            </p:nvSpPr>
            <p:spPr>
              <a:xfrm>
                <a:off x="885349" y="4026340"/>
                <a:ext cx="7430514" cy="404791"/>
              </a:xfrm>
              <a:prstGeom prst="rect">
                <a:avLst/>
              </a:prstGeom>
              <a:noFill/>
            </p:spPr>
            <p:txBody>
              <a:bodyPr wrap="square" rtlCol="0">
                <a:spAutoFit/>
              </a:bodyPr>
              <a:lstStyle/>
              <a:p>
                <a:r>
                  <a:rPr lang="en-GB" dirty="0" err="1"/>
                  <a:t>以上的推導並不依賴</a:t>
                </a:r>
                <a:r>
                  <a:rPr lang="en-TW"/>
                  <a:t>電</a:t>
                </a:r>
                <a:r>
                  <a:rPr lang="en-GB" dirty="0" err="1"/>
                  <a:t>位與</a:t>
                </a:r>
                <a:r>
                  <a:rPr lang="en-TW"/>
                  <a:t>電場</a:t>
                </a:r>
                <a:r>
                  <a:rPr lang="en-GB" dirty="0" err="1"/>
                  <a:t>的性質，對任一向量場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𝐴</m:t>
                        </m:r>
                      </m:e>
                    </m:acc>
                  </m:oMath>
                </a14:m>
                <a:r>
                  <a:rPr lang="en-GB" dirty="0"/>
                  <a:t>都對。</a:t>
                </a:r>
                <a:endParaRPr lang="en-TW" dirty="0"/>
              </a:p>
            </p:txBody>
          </p:sp>
        </mc:Choice>
        <mc:Fallback xmlns="">
          <p:sp>
            <p:nvSpPr>
              <p:cNvPr id="3" name="TextBox 2">
                <a:extLst>
                  <a:ext uri="{FF2B5EF4-FFF2-40B4-BE49-F238E27FC236}">
                    <a16:creationId xmlns:a16="http://schemas.microsoft.com/office/drawing/2014/main" id="{516B55A4-CA86-2440-983E-0E47B2B971D1}"/>
                  </a:ext>
                </a:extLst>
              </p:cNvPr>
              <p:cNvSpPr txBox="1">
                <a:spLocks noRot="1" noChangeAspect="1" noMove="1" noResize="1" noEditPoints="1" noAdjustHandles="1" noChangeArrowheads="1" noChangeShapeType="1" noTextEdit="1"/>
              </p:cNvSpPr>
              <p:nvPr/>
            </p:nvSpPr>
            <p:spPr>
              <a:xfrm>
                <a:off x="885349" y="4026340"/>
                <a:ext cx="7430514" cy="404791"/>
              </a:xfrm>
              <a:prstGeom prst="rect">
                <a:avLst/>
              </a:prstGeom>
              <a:blipFill>
                <a:blip r:embed="rId9"/>
                <a:stretch>
                  <a:fillRect l="-683" t="-12121"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2D1A2C9-8191-6F4B-BA7E-9AF3F8D24DAF}"/>
                  </a:ext>
                </a:extLst>
              </p:cNvPr>
              <p:cNvSpPr txBox="1"/>
              <p:nvPr/>
            </p:nvSpPr>
            <p:spPr>
              <a:xfrm>
                <a:off x="951137" y="4807692"/>
                <a:ext cx="5023828" cy="404791"/>
              </a:xfrm>
              <a:prstGeom prst="rect">
                <a:avLst/>
              </a:prstGeom>
              <a:noFill/>
            </p:spPr>
            <p:txBody>
              <a:bodyPr wrap="square" rtlCol="0">
                <a:spAutoFit/>
              </a:bodyPr>
              <a:lstStyle/>
              <a:p>
                <a:r>
                  <a:rPr lang="en-GB" dirty="0" err="1"/>
                  <a:t>任一</a:t>
                </a:r>
                <a:r>
                  <a:rPr lang="zh-TW" altLang="en-US" dirty="0"/>
                  <a:t>純量場</a:t>
                </a:r>
                <a14:m>
                  <m:oMath xmlns:m="http://schemas.openxmlformats.org/officeDocument/2006/math">
                    <m:r>
                      <a:rPr lang="zh-TW" altLang="en-US" i="1">
                        <a:latin typeface="Cambria Math"/>
                        <a:ea typeface="Cambria Math"/>
                      </a:rPr>
                      <m:t>𝜙</m:t>
                    </m:r>
                  </m:oMath>
                </a14:m>
                <a:r>
                  <a:rPr lang="zh-TW" altLang="en-US" dirty="0"/>
                  <a:t>它的差</a:t>
                </a:r>
                <a14:m>
                  <m:oMath xmlns:m="http://schemas.openxmlformats.org/officeDocument/2006/math">
                    <m:r>
                      <a:rPr lang="en-US" altLang="zh-TW" i="1">
                        <a:latin typeface="Cambria Math"/>
                        <a:ea typeface="Cambria Math"/>
                      </a:rPr>
                      <m:t>∆</m:t>
                    </m:r>
                    <m:r>
                      <a:rPr lang="zh-TW" altLang="en-US" i="1">
                        <a:latin typeface="Cambria Math"/>
                        <a:ea typeface="Cambria Math"/>
                      </a:rPr>
                      <m:t>𝜙</m:t>
                    </m:r>
                  </m:oMath>
                </a14:m>
                <a:r>
                  <a:rPr lang="zh-TW" altLang="en-US" dirty="0"/>
                  <a:t>可寫成向量場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的線積分：</a:t>
                </a:r>
                <a:endParaRPr lang="en-TW" dirty="0"/>
              </a:p>
            </p:txBody>
          </p:sp>
        </mc:Choice>
        <mc:Fallback xmlns="">
          <p:sp>
            <p:nvSpPr>
              <p:cNvPr id="10" name="TextBox 9">
                <a:extLst>
                  <a:ext uri="{FF2B5EF4-FFF2-40B4-BE49-F238E27FC236}">
                    <a16:creationId xmlns:a16="http://schemas.microsoft.com/office/drawing/2014/main" id="{A2D1A2C9-8191-6F4B-BA7E-9AF3F8D24DAF}"/>
                  </a:ext>
                </a:extLst>
              </p:cNvPr>
              <p:cNvSpPr txBox="1">
                <a:spLocks noRot="1" noChangeAspect="1" noMove="1" noResize="1" noEditPoints="1" noAdjustHandles="1" noChangeArrowheads="1" noChangeShapeType="1" noTextEdit="1"/>
              </p:cNvSpPr>
              <p:nvPr/>
            </p:nvSpPr>
            <p:spPr>
              <a:xfrm>
                <a:off x="951137" y="4807692"/>
                <a:ext cx="5023828" cy="404791"/>
              </a:xfrm>
              <a:prstGeom prst="rect">
                <a:avLst/>
              </a:prstGeom>
              <a:blipFill>
                <a:blip r:embed="rId10"/>
                <a:stretch>
                  <a:fillRect l="-756" t="-12121" r="-5542" b="-21212"/>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04E2D45-A300-B6B8-B535-50934E944A4C}"/>
              </a:ext>
            </a:extLst>
          </p:cNvPr>
          <p:cNvSpPr txBox="1"/>
          <p:nvPr/>
        </p:nvSpPr>
        <p:spPr>
          <a:xfrm>
            <a:off x="951137" y="766322"/>
            <a:ext cx="4572000" cy="369332"/>
          </a:xfrm>
          <a:prstGeom prst="rect">
            <a:avLst/>
          </a:prstGeom>
          <a:noFill/>
        </p:spPr>
        <p:txBody>
          <a:bodyPr wrap="square">
            <a:spAutoFit/>
          </a:bodyPr>
          <a:lstStyle/>
          <a:p>
            <a:r>
              <a:rPr lang="zh-TW" altLang="en-US" dirty="0">
                <a:solidFill>
                  <a:srgbClr val="FF0000"/>
                </a:solidFill>
                <a:latin typeface="Times New Roman" panose="02020603050405020304" pitchFamily="18" charset="0"/>
                <a:cs typeface="Times New Roman" panose="02020603050405020304" pitchFamily="18" charset="0"/>
              </a:rPr>
              <a:t>梯度</a:t>
            </a:r>
            <a:r>
              <a:rPr lang="en-US" altLang="zh-TW" dirty="0">
                <a:solidFill>
                  <a:srgbClr val="FF0000"/>
                </a:solidFill>
                <a:latin typeface="Times New Roman" panose="02020603050405020304" pitchFamily="18" charset="0"/>
                <a:cs typeface="Times New Roman" panose="02020603050405020304" pitchFamily="18" charset="0"/>
              </a:rPr>
              <a:t> Gradient</a:t>
            </a:r>
            <a:endParaRPr lang="en-US" dirty="0">
              <a:solidFill>
                <a:srgbClr val="FF0000"/>
              </a:solidFill>
            </a:endParaRPr>
          </a:p>
        </p:txBody>
      </p:sp>
    </p:spTree>
    <p:extLst>
      <p:ext uri="{BB962C8B-B14F-4D97-AF65-F5344CB8AC3E}">
        <p14:creationId xmlns:p14="http://schemas.microsoft.com/office/powerpoint/2010/main" val="152367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animBg="1"/>
      <p:bldP spid="3"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5"/>
              <p:cNvSpPr txBox="1"/>
              <p:nvPr/>
            </p:nvSpPr>
            <p:spPr>
              <a:xfrm>
                <a:off x="886585" y="296450"/>
                <a:ext cx="1903918"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ea typeface="Cambria Math"/>
                            </a:rPr>
                            <m:t>𝛻</m:t>
                          </m:r>
                        </m:e>
                      </m:acc>
                      <m:r>
                        <a:rPr lang="en-US" altLang="zh-TW" b="0" i="1" smtClean="0">
                          <a:latin typeface="Cambria Math"/>
                        </a:rPr>
                        <m:t>=</m:t>
                      </m:r>
                      <m:d>
                        <m:dPr>
                          <m:ctrlPr>
                            <a:rPr lang="en-US" altLang="zh-TW" b="0" i="1" smtClean="0">
                              <a:latin typeface="Cambria Math" panose="02040503050406030204" pitchFamily="18" charset="0"/>
                            </a:rPr>
                          </m:ctrlPr>
                        </m:dPr>
                        <m:e>
                          <m:f>
                            <m:fPr>
                              <m:ctrlPr>
                                <a:rPr lang="en-US" altLang="zh-TW" b="0" i="1" smtClean="0">
                                  <a:latin typeface="Cambria Math" panose="02040503050406030204" pitchFamily="18" charset="0"/>
                                </a:rPr>
                              </m:ctrlPr>
                            </m:fPr>
                            <m:num>
                              <m:r>
                                <a:rPr lang="zh-TW" altLang="en-US" b="0" i="1" smtClean="0">
                                  <a:latin typeface="Cambria Math"/>
                                </a:rPr>
                                <m:t>𝜕</m:t>
                              </m:r>
                            </m:num>
                            <m:den>
                              <m:r>
                                <a:rPr lang="zh-TW" altLang="en-US" b="0" i="1" smtClean="0">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m:t>
                              </m:r>
                              <m:r>
                                <a:rPr lang="en-US" altLang="zh-TW" b="0" i="1" smtClean="0">
                                  <a:latin typeface="Cambria Math"/>
                                </a:rPr>
                                <m:t>𝑧</m:t>
                              </m:r>
                            </m:den>
                          </m:f>
                        </m:e>
                      </m:d>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886585" y="296450"/>
                <a:ext cx="1903918" cy="714683"/>
              </a:xfrm>
              <a:prstGeom prst="rect">
                <a:avLst/>
              </a:prstGeom>
              <a:blipFill>
                <a:blip r:embed="rId2"/>
                <a:stretch>
                  <a:fillRect/>
                </a:stretch>
              </a:blipFill>
            </p:spPr>
            <p:txBody>
              <a:bodyPr/>
              <a:lstStyle/>
              <a:p>
                <a:r>
                  <a:rPr lang="zh-TW" altLang="en-US">
                    <a:noFill/>
                  </a:rPr>
                  <a:t> </a:t>
                </a:r>
              </a:p>
            </p:txBody>
          </p:sp>
        </mc:Fallback>
      </mc:AlternateContent>
      <p:sp>
        <p:nvSpPr>
          <p:cNvPr id="7" name="文字方塊 6"/>
          <p:cNvSpPr txBox="1"/>
          <p:nvPr/>
        </p:nvSpPr>
        <p:spPr>
          <a:xfrm>
            <a:off x="2829562" y="428941"/>
            <a:ext cx="5001730" cy="369332"/>
          </a:xfrm>
          <a:prstGeom prst="rect">
            <a:avLst/>
          </a:prstGeom>
          <a:noFill/>
        </p:spPr>
        <p:txBody>
          <a:bodyPr wrap="square" rtlCol="0">
            <a:spAutoFit/>
          </a:bodyPr>
          <a:lstStyle/>
          <a:p>
            <a:r>
              <a:rPr lang="zh-TW" altLang="en-US" dirty="0"/>
              <a:t>到此梯度都運算在純量函數，得到向量！</a:t>
            </a:r>
          </a:p>
        </p:txBody>
      </p:sp>
      <mc:AlternateContent xmlns:mc="http://schemas.openxmlformats.org/markup-compatibility/2006" xmlns:a14="http://schemas.microsoft.com/office/drawing/2010/main">
        <mc:Choice Requires="a14">
          <p:sp>
            <p:nvSpPr>
              <p:cNvPr id="13" name="文字方塊 12"/>
              <p:cNvSpPr txBox="1"/>
              <p:nvPr/>
            </p:nvSpPr>
            <p:spPr>
              <a:xfrm>
                <a:off x="807872" y="992404"/>
                <a:ext cx="7683904" cy="402931"/>
              </a:xfrm>
              <a:prstGeom prst="rect">
                <a:avLst/>
              </a:prstGeom>
              <a:noFill/>
            </p:spPr>
            <p:txBody>
              <a:bodyPr wrap="square" rtlCol="0">
                <a:spAutoFit/>
              </a:bodyPr>
              <a:lstStyle/>
              <a:p>
                <a:r>
                  <a:rPr lang="zh-TW" altLang="en-US" dirty="0"/>
                  <a:t>但微分運算的對象也可以是一個空間中的向量函數，例如電場：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a:t>
                </a:r>
                <a:endParaRPr lang="zh-CN"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807872" y="992404"/>
                <a:ext cx="7683904" cy="402931"/>
              </a:xfrm>
              <a:prstGeom prst="rect">
                <a:avLst/>
              </a:prstGeom>
              <a:blipFill>
                <a:blip r:embed="rId3"/>
                <a:stretch>
                  <a:fillRect l="-660" b="-25000"/>
                </a:stretch>
              </a:blipFill>
            </p:spPr>
            <p:txBody>
              <a:bodyPr/>
              <a:lstStyle/>
              <a:p>
                <a:r>
                  <a:rPr lang="en-US">
                    <a:noFill/>
                  </a:rPr>
                  <a:t> </a:t>
                </a:r>
              </a:p>
            </p:txBody>
          </p:sp>
        </mc:Fallback>
      </mc:AlternateContent>
      <p:sp>
        <p:nvSpPr>
          <p:cNvPr id="14" name="文字方塊 13"/>
          <p:cNvSpPr txBox="1"/>
          <p:nvPr/>
        </p:nvSpPr>
        <p:spPr>
          <a:xfrm>
            <a:off x="832606" y="2487379"/>
            <a:ext cx="6446270" cy="369332"/>
          </a:xfrm>
          <a:prstGeom prst="rect">
            <a:avLst/>
          </a:prstGeom>
          <a:noFill/>
        </p:spPr>
        <p:txBody>
          <a:bodyPr wrap="square" rtlCol="0">
            <a:spAutoFit/>
          </a:bodyPr>
          <a:lstStyle/>
          <a:p>
            <a:r>
              <a:rPr lang="zh-TW" altLang="en-US" dirty="0"/>
              <a:t>對此</a:t>
            </a:r>
            <a:r>
              <a:rPr lang="zh-CN" altLang="en-US" dirty="0"/>
              <a:t>空間</a:t>
            </a:r>
            <a:r>
              <a:rPr lang="zh-TW" altLang="en-US" dirty="0"/>
              <a:t>函數作空間微分，同時作內積組合，定義：</a:t>
            </a:r>
            <a:endParaRPr lang="zh-CN" altLang="en-US" dirty="0"/>
          </a:p>
        </p:txBody>
      </p:sp>
      <mc:AlternateContent xmlns:mc="http://schemas.openxmlformats.org/markup-compatibility/2006" xmlns:a14="http://schemas.microsoft.com/office/drawing/2010/main">
        <mc:Choice Requires="a14">
          <p:sp>
            <p:nvSpPr>
              <p:cNvPr id="15" name="矩形 14"/>
              <p:cNvSpPr/>
              <p:nvPr/>
            </p:nvSpPr>
            <p:spPr>
              <a:xfrm>
                <a:off x="853482" y="2929379"/>
                <a:ext cx="3518206" cy="67390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d>
                        <m:dPr>
                          <m:ctrlPr>
                            <a:rPr lang="en-US" altLang="zh-TW" i="1">
                              <a:latin typeface="Cambria Math" panose="02040503050406030204" pitchFamily="18" charset="0"/>
                            </a:rPr>
                          </m:ctrlPr>
                        </m:dPr>
                        <m:e>
                          <m:r>
                            <a:rPr lang="en-US" altLang="zh-TW" i="1">
                              <a:latin typeface="Cambria Math"/>
                            </a:rPr>
                            <m:t>𝑥</m:t>
                          </m:r>
                          <m:r>
                            <a:rPr lang="en-US" altLang="zh-TW" i="1">
                              <a:latin typeface="Cambria Math"/>
                            </a:rPr>
                            <m:t>,</m:t>
                          </m:r>
                          <m:r>
                            <a:rPr lang="en-US" altLang="zh-TW" i="1">
                              <a:latin typeface="Cambria Math"/>
                            </a:rPr>
                            <m:t>𝑦</m:t>
                          </m:r>
                          <m:r>
                            <a:rPr lang="en-US" altLang="zh-TW" i="1">
                              <a:latin typeface="Cambria Math"/>
                            </a:rPr>
                            <m:t>,</m:t>
                          </m:r>
                          <m:r>
                            <a:rPr lang="en-US" altLang="zh-TW" i="1">
                              <a:latin typeface="Cambria Math"/>
                            </a:rPr>
                            <m:t>𝑧</m:t>
                          </m:r>
                        </m:e>
                      </m:d>
                      <m:r>
                        <a:rPr lang="en-US" altLang="zh-TW" i="1" smtClean="0">
                          <a:latin typeface="Cambria Math"/>
                          <a:ea typeface="Cambria Math"/>
                        </a:rPr>
                        <m:t>≡</m:t>
                      </m:r>
                      <m:f>
                        <m:fPr>
                          <m:ctrlPr>
                            <a:rPr lang="en-US" altLang="zh-TW" i="1" smtClean="0">
                              <a:latin typeface="Cambria Math" panose="02040503050406030204" pitchFamily="18" charset="0"/>
                            </a:rPr>
                          </m:ctrlPr>
                        </m:fPr>
                        <m:num>
                          <m:r>
                            <a:rPr lang="zh-TW" altLang="en-US" i="1">
                              <a:latin typeface="Cambria Math"/>
                            </a:rPr>
                            <m:t>𝜕</m:t>
                          </m:r>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num>
                        <m:den>
                          <m:r>
                            <a:rPr lang="zh-TW" altLang="en-US" i="1">
                              <a:latin typeface="Cambria Math"/>
                            </a:rPr>
                            <m:t>𝜕</m:t>
                          </m:r>
                          <m:r>
                            <a:rPr lang="en-US" altLang="zh-TW" i="1">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𝑦</m:t>
                              </m:r>
                            </m:sub>
                          </m:sSub>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𝑧</m:t>
                              </m:r>
                            </m:sub>
                          </m:sSub>
                        </m:num>
                        <m:den>
                          <m:r>
                            <a:rPr lang="zh-TW" altLang="en-US" i="1">
                              <a:latin typeface="Cambria Math"/>
                            </a:rPr>
                            <m:t>𝜕</m:t>
                          </m:r>
                          <m:r>
                            <a:rPr lang="en-US" altLang="zh-TW" b="0" i="1" smtClean="0">
                              <a:latin typeface="Cambria Math"/>
                            </a:rPr>
                            <m:t>𝑧</m:t>
                          </m:r>
                        </m:den>
                      </m:f>
                    </m:oMath>
                  </m:oMathPara>
                </a14:m>
                <a:endParaRPr lang="zh-CN"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853482" y="2929379"/>
                <a:ext cx="3518206" cy="673902"/>
              </a:xfrm>
              <a:prstGeom prst="rect">
                <a:avLst/>
              </a:prstGeom>
              <a:blipFill>
                <a:blip r:embed="rId4"/>
                <a:stretch>
                  <a:fillRect b="-3704"/>
                </a:stretch>
              </a:blipFill>
            </p:spPr>
            <p:txBody>
              <a:bodyPr/>
              <a:lstStyle/>
              <a:p>
                <a:r>
                  <a:rPr lang="zh-TW" altLang="en-US">
                    <a:noFill/>
                  </a:rPr>
                  <a:t> </a:t>
                </a:r>
              </a:p>
            </p:txBody>
          </p:sp>
        </mc:Fallback>
      </mc:AlternateContent>
      <p:sp>
        <p:nvSpPr>
          <p:cNvPr id="16" name="文字方塊 15"/>
          <p:cNvSpPr txBox="1"/>
          <p:nvPr/>
        </p:nvSpPr>
        <p:spPr>
          <a:xfrm>
            <a:off x="4557701" y="3081664"/>
            <a:ext cx="3816424" cy="369332"/>
          </a:xfrm>
          <a:prstGeom prst="rect">
            <a:avLst/>
          </a:prstGeom>
          <a:noFill/>
        </p:spPr>
        <p:txBody>
          <a:bodyPr wrap="square" rtlCol="0">
            <a:spAutoFit/>
          </a:bodyPr>
          <a:lstStyle/>
          <a:p>
            <a:r>
              <a:rPr lang="zh-TW" altLang="en-US" dirty="0"/>
              <a:t>可以很容易猜出這是一個純量！</a:t>
            </a:r>
            <a:endParaRPr lang="zh-CN" altLang="en-US" dirty="0"/>
          </a:p>
        </p:txBody>
      </p:sp>
      <p:sp>
        <p:nvSpPr>
          <p:cNvPr id="17" name="文字方塊 16"/>
          <p:cNvSpPr txBox="1"/>
          <p:nvPr/>
        </p:nvSpPr>
        <p:spPr>
          <a:xfrm>
            <a:off x="832606" y="3742729"/>
            <a:ext cx="4624259" cy="369332"/>
          </a:xfrm>
          <a:prstGeom prst="rect">
            <a:avLst/>
          </a:prstGeom>
          <a:noFill/>
        </p:spPr>
        <p:txBody>
          <a:bodyPr wrap="square" rtlCol="0">
            <a:spAutoFit/>
          </a:bodyPr>
          <a:lstStyle/>
          <a:p>
            <a:r>
              <a:rPr lang="zh-TW" altLang="en-US" dirty="0"/>
              <a:t>這個運算組合稱為</a:t>
            </a:r>
            <a:r>
              <a:rPr lang="zh-TW" altLang="en-US" dirty="0">
                <a:solidFill>
                  <a:srgbClr val="FF0000"/>
                </a:solidFill>
              </a:rPr>
              <a:t>散度，</a:t>
            </a:r>
            <a:r>
              <a:rPr lang="en-US" altLang="zh-TW" dirty="0">
                <a:solidFill>
                  <a:srgbClr val="FF0000"/>
                </a:solidFill>
                <a:latin typeface="Times New Roman" panose="02020603050405020304" pitchFamily="18" charset="0"/>
                <a:cs typeface="Times New Roman" panose="02020603050405020304" pitchFamily="18" charset="0"/>
              </a:rPr>
              <a:t>Divergence</a:t>
            </a:r>
            <a:r>
              <a:rPr lang="zh-TW" altLang="en-US"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18" name="文字方塊 17"/>
          <p:cNvSpPr txBox="1"/>
          <p:nvPr/>
        </p:nvSpPr>
        <p:spPr>
          <a:xfrm>
            <a:off x="886585" y="5003028"/>
            <a:ext cx="7044296" cy="369332"/>
          </a:xfrm>
          <a:prstGeom prst="rect">
            <a:avLst/>
          </a:prstGeom>
          <a:noFill/>
        </p:spPr>
        <p:txBody>
          <a:bodyPr wrap="square" rtlCol="0">
            <a:spAutoFit/>
          </a:bodyPr>
          <a:lstStyle/>
          <a:p>
            <a:r>
              <a:rPr lang="zh-TW" altLang="en-US" dirty="0"/>
              <a:t>對此函數作空間微分時，同時作外積組合，可以定義：</a:t>
            </a:r>
            <a:endParaRPr lang="zh-CN" altLang="en-US" dirty="0"/>
          </a:p>
        </p:txBody>
      </p:sp>
      <mc:AlternateContent xmlns:mc="http://schemas.openxmlformats.org/markup-compatibility/2006" xmlns:a14="http://schemas.microsoft.com/office/drawing/2010/main">
        <mc:Choice Requires="a14">
          <p:sp>
            <p:nvSpPr>
              <p:cNvPr id="19" name="矩形 18"/>
              <p:cNvSpPr/>
              <p:nvPr/>
            </p:nvSpPr>
            <p:spPr>
              <a:xfrm>
                <a:off x="886585" y="5454439"/>
                <a:ext cx="5541261" cy="71468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d>
                        <m:dPr>
                          <m:ctrlPr>
                            <a:rPr lang="en-US" altLang="zh-TW" i="1">
                              <a:latin typeface="Cambria Math" panose="02040503050406030204" pitchFamily="18" charset="0"/>
                            </a:rPr>
                          </m:ctrlPr>
                        </m:dPr>
                        <m:e>
                          <m:r>
                            <a:rPr lang="en-US" altLang="zh-TW" i="1">
                              <a:latin typeface="Cambria Math"/>
                            </a:rPr>
                            <m:t>𝑥</m:t>
                          </m:r>
                          <m:r>
                            <a:rPr lang="en-US" altLang="zh-TW" i="1">
                              <a:latin typeface="Cambria Math"/>
                            </a:rPr>
                            <m:t>,</m:t>
                          </m:r>
                          <m:r>
                            <a:rPr lang="en-US" altLang="zh-TW" i="1">
                              <a:latin typeface="Cambria Math"/>
                            </a:rPr>
                            <m:t>𝑦</m:t>
                          </m:r>
                          <m:r>
                            <a:rPr lang="en-US" altLang="zh-TW" i="1">
                              <a:latin typeface="Cambria Math"/>
                            </a:rPr>
                            <m:t>,</m:t>
                          </m:r>
                          <m:r>
                            <a:rPr lang="en-US" altLang="zh-TW" i="1">
                              <a:latin typeface="Cambria Math"/>
                            </a:rPr>
                            <m:t>𝑧</m:t>
                          </m:r>
                        </m:e>
                      </m:d>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𝑧</m:t>
                                  </m:r>
                                </m:sub>
                              </m:sSub>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𝑦</m:t>
                                  </m:r>
                                </m:sub>
                              </m:sSub>
                            </m:num>
                            <m:den>
                              <m:r>
                                <a:rPr lang="zh-TW" altLang="en-US" i="1">
                                  <a:latin typeface="Cambria Math"/>
                                </a:rPr>
                                <m:t>𝜕</m:t>
                              </m:r>
                              <m:r>
                                <a:rPr lang="en-US" altLang="zh-TW" b="0" i="1" smtClean="0">
                                  <a:latin typeface="Cambria Math"/>
                                </a:rPr>
                                <m:t>𝑧</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num>
                            <m:den>
                              <m:r>
                                <a:rPr lang="zh-TW" altLang="en-US" i="1">
                                  <a:latin typeface="Cambria Math"/>
                                </a:rPr>
                                <m:t>𝜕</m:t>
                              </m:r>
                              <m:r>
                                <a:rPr lang="en-US" altLang="zh-TW" b="0" i="1" smtClean="0">
                                  <a:latin typeface="Cambria Math"/>
                                </a:rPr>
                                <m:t>𝑧</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𝑧</m:t>
                                  </m:r>
                                </m:sub>
                              </m:sSub>
                            </m:num>
                            <m:den>
                              <m:r>
                                <a:rPr lang="zh-TW" altLang="en-US" i="1">
                                  <a:latin typeface="Cambria Math"/>
                                </a:rPr>
                                <m:t>𝜕</m:t>
                              </m:r>
                              <m:r>
                                <a:rPr lang="en-US" altLang="zh-TW" b="0" i="1" smtClean="0">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𝑦</m:t>
                                  </m:r>
                                </m:sub>
                              </m:sSub>
                            </m:num>
                            <m:den>
                              <m:r>
                                <a:rPr lang="zh-TW" altLang="en-US" i="1">
                                  <a:latin typeface="Cambria Math"/>
                                </a:rPr>
                                <m:t>𝜕</m:t>
                              </m:r>
                              <m:r>
                                <a:rPr lang="en-US" altLang="zh-TW" i="1">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𝑥</m:t>
                                  </m:r>
                                </m:sub>
                              </m:sSub>
                            </m:num>
                            <m:den>
                              <m:r>
                                <a:rPr lang="zh-TW" altLang="en-US" i="1">
                                  <a:latin typeface="Cambria Math"/>
                                </a:rPr>
                                <m:t>𝜕</m:t>
                              </m:r>
                              <m:r>
                                <a:rPr lang="en-US" altLang="zh-TW" i="1">
                                  <a:latin typeface="Cambria Math"/>
                                </a:rPr>
                                <m:t>𝑦</m:t>
                              </m:r>
                            </m:den>
                          </m:f>
                        </m:e>
                      </m:d>
                    </m:oMath>
                  </m:oMathPara>
                </a14:m>
                <a:endParaRPr lang="zh-CN"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886585" y="5454439"/>
                <a:ext cx="5541261" cy="714683"/>
              </a:xfrm>
              <a:prstGeom prst="rect">
                <a:avLst/>
              </a:prstGeom>
              <a:blipFill>
                <a:blip r:embed="rId5"/>
                <a:stretch>
                  <a:fillRect/>
                </a:stretch>
              </a:blipFill>
            </p:spPr>
            <p:txBody>
              <a:bodyPr/>
              <a:lstStyle/>
              <a:p>
                <a:r>
                  <a:rPr lang="zh-TW" altLang="en-US">
                    <a:noFill/>
                  </a:rPr>
                  <a:t> </a:t>
                </a:r>
              </a:p>
            </p:txBody>
          </p:sp>
        </mc:Fallback>
      </mc:AlternateContent>
      <p:sp>
        <p:nvSpPr>
          <p:cNvPr id="20" name="文字方塊 19"/>
          <p:cNvSpPr txBox="1"/>
          <p:nvPr/>
        </p:nvSpPr>
        <p:spPr>
          <a:xfrm>
            <a:off x="2352580" y="6194617"/>
            <a:ext cx="3816424" cy="369332"/>
          </a:xfrm>
          <a:prstGeom prst="rect">
            <a:avLst/>
          </a:prstGeom>
          <a:noFill/>
        </p:spPr>
        <p:txBody>
          <a:bodyPr wrap="square" rtlCol="0">
            <a:spAutoFit/>
          </a:bodyPr>
          <a:lstStyle/>
          <a:p>
            <a:r>
              <a:rPr lang="zh-TW" altLang="en-US" dirty="0"/>
              <a:t>可以很容易猜出這是一個向量！</a:t>
            </a:r>
            <a:endParaRPr lang="zh-CN" altLang="en-US" dirty="0"/>
          </a:p>
        </p:txBody>
      </p:sp>
      <p:sp>
        <p:nvSpPr>
          <p:cNvPr id="21" name="文字方塊 20"/>
          <p:cNvSpPr txBox="1"/>
          <p:nvPr/>
        </p:nvSpPr>
        <p:spPr>
          <a:xfrm>
            <a:off x="842509" y="6196509"/>
            <a:ext cx="3020143" cy="369332"/>
          </a:xfrm>
          <a:prstGeom prst="rect">
            <a:avLst/>
          </a:prstGeom>
          <a:noFill/>
        </p:spPr>
        <p:txBody>
          <a:bodyPr wrap="square" rtlCol="0">
            <a:spAutoFit/>
          </a:bodyPr>
          <a:lstStyle/>
          <a:p>
            <a:r>
              <a:rPr lang="zh-TW" altLang="en-US" dirty="0">
                <a:solidFill>
                  <a:srgbClr val="FF0000"/>
                </a:solidFill>
              </a:rPr>
              <a:t>旋度，</a:t>
            </a:r>
            <a:r>
              <a:rPr lang="en-US" altLang="zh-TW" dirty="0">
                <a:solidFill>
                  <a:srgbClr val="FF0000"/>
                </a:solidFill>
                <a:latin typeface="Times New Roman" panose="02020603050405020304" pitchFamily="18" charset="0"/>
                <a:cs typeface="Times New Roman" panose="02020603050405020304" pitchFamily="18" charset="0"/>
              </a:rPr>
              <a:t>Curl</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2" name="文字方塊 1"/>
          <p:cNvSpPr txBox="1"/>
          <p:nvPr/>
        </p:nvSpPr>
        <p:spPr>
          <a:xfrm>
            <a:off x="821727" y="1848283"/>
            <a:ext cx="6454547" cy="369332"/>
          </a:xfrm>
          <a:prstGeom prst="rect">
            <a:avLst/>
          </a:prstGeom>
          <a:noFill/>
        </p:spPr>
        <p:txBody>
          <a:bodyPr wrap="square" rtlCol="0">
            <a:spAutoFit/>
          </a:bodyPr>
          <a:lstStyle/>
          <a:p>
            <a:r>
              <a:rPr lang="zh-TW" altLang="en-US" dirty="0"/>
              <a:t>如同兩個向量的乘積，這裡也只有兩種選擇：內積與外積！</a:t>
            </a:r>
          </a:p>
        </p:txBody>
      </p:sp>
      <p:sp>
        <p:nvSpPr>
          <p:cNvPr id="4" name="文字方塊 3">
            <a:extLst>
              <a:ext uri="{FF2B5EF4-FFF2-40B4-BE49-F238E27FC236}">
                <a16:creationId xmlns:a16="http://schemas.microsoft.com/office/drawing/2014/main" id="{A2616131-65CF-6E4F-8359-83E162FC14C9}"/>
              </a:ext>
            </a:extLst>
          </p:cNvPr>
          <p:cNvSpPr txBox="1"/>
          <p:nvPr/>
        </p:nvSpPr>
        <p:spPr>
          <a:xfrm>
            <a:off x="807872" y="1430629"/>
            <a:ext cx="8183728" cy="369332"/>
          </a:xfrm>
          <a:prstGeom prst="rect">
            <a:avLst/>
          </a:prstGeom>
          <a:noFill/>
        </p:spPr>
        <p:txBody>
          <a:bodyPr wrap="square" rtlCol="0">
            <a:spAutoFit/>
          </a:bodyPr>
          <a:lstStyle/>
          <a:p>
            <a:r>
              <a:rPr kumimoji="1" lang="zh-TW" altLang="en-US" dirty="0"/>
              <a:t>只是兩個向量各自有三個分量，要放在一起，這時就必須指定分量要如何組合。</a:t>
            </a:r>
          </a:p>
        </p:txBody>
      </p:sp>
    </p:spTree>
    <p:extLst>
      <p:ext uri="{BB962C8B-B14F-4D97-AF65-F5344CB8AC3E}">
        <p14:creationId xmlns:p14="http://schemas.microsoft.com/office/powerpoint/2010/main" val="228568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p:bldP spid="17" grpId="0"/>
      <p:bldP spid="18" grpId="0"/>
      <p:bldP spid="19" grpId="0" animBg="1"/>
      <p:bldP spid="20" grpId="0"/>
      <p:bldP spid="21" grpId="0"/>
      <p:bldP spid="2"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B8517-0293-C56C-C873-A4EE57E1D797}"/>
            </a:ext>
          </a:extLst>
        </p:cNvPr>
        <p:cNvGrpSpPr/>
        <p:nvPr/>
      </p:nvGrpSpPr>
      <p:grpSpPr>
        <a:xfrm>
          <a:off x="0" y="0"/>
          <a:ext cx="0" cy="0"/>
          <a:chOff x="0" y="0"/>
          <a:chExt cx="0" cy="0"/>
        </a:xfrm>
      </p:grpSpPr>
      <p:pic>
        <p:nvPicPr>
          <p:cNvPr id="47106" name="Picture 5" descr="Image:Faraday-signature.jpg">
            <a:hlinkClick r:id="rId2"/>
            <a:extLst>
              <a:ext uri="{FF2B5EF4-FFF2-40B4-BE49-F238E27FC236}">
                <a16:creationId xmlns:a16="http://schemas.microsoft.com/office/drawing/2014/main" id="{BB0B727E-BF67-1E2A-DECC-4C2BEF9E4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365" y="546354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a:extLst>
              <a:ext uri="{FF2B5EF4-FFF2-40B4-BE49-F238E27FC236}">
                <a16:creationId xmlns:a16="http://schemas.microsoft.com/office/drawing/2014/main" id="{FD94467F-FB41-FF9A-85ED-72399BB149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75385"/>
            <a:ext cx="287351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a:extLst>
              <a:ext uri="{FF2B5EF4-FFF2-40B4-BE49-F238E27FC236}">
                <a16:creationId xmlns:a16="http://schemas.microsoft.com/office/drawing/2014/main" id="{FAD45DD1-3C3F-D69E-4A74-AFACF35F86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143000"/>
            <a:ext cx="31734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a:extLst>
              <a:ext uri="{FF2B5EF4-FFF2-40B4-BE49-F238E27FC236}">
                <a16:creationId xmlns:a16="http://schemas.microsoft.com/office/drawing/2014/main" id="{ADEA3E83-04BA-1FE0-F607-6F723A37AD64}"/>
              </a:ext>
            </a:extLst>
          </p:cNvPr>
          <p:cNvSpPr txBox="1">
            <a:spLocks noChangeArrowheads="1"/>
          </p:cNvSpPr>
          <p:nvPr/>
        </p:nvSpPr>
        <p:spPr bwMode="auto">
          <a:xfrm>
            <a:off x="3522987" y="693419"/>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Faraday 1791-1861</a:t>
            </a:r>
            <a:endParaRPr lang="zh-TW" altLang="en-US" dirty="0">
              <a:latin typeface="Times New Roman" panose="02020603050405020304" pitchFamily="18" charset="0"/>
              <a:cs typeface="Times New Roman" panose="02020603050405020304" pitchFamily="18" charset="0"/>
            </a:endParaRPr>
          </a:p>
        </p:txBody>
      </p:sp>
      <p:pic>
        <p:nvPicPr>
          <p:cNvPr id="47111" name="Picture 14" descr="faraday">
            <a:extLst>
              <a:ext uri="{FF2B5EF4-FFF2-40B4-BE49-F238E27FC236}">
                <a16:creationId xmlns:a16="http://schemas.microsoft.com/office/drawing/2014/main" id="{864D397D-4E7D-7054-4DCB-E84B1F65EB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67337"/>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188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35729-3617-E009-A611-B39CEFD45F6B}"/>
            </a:ext>
          </a:extLst>
        </p:cNvPr>
        <p:cNvGrpSpPr/>
        <p:nvPr/>
      </p:nvGrpSpPr>
      <p:grpSpPr>
        <a:xfrm>
          <a:off x="0" y="0"/>
          <a:ext cx="0" cy="0"/>
          <a:chOff x="0" y="0"/>
          <a:chExt cx="0" cy="0"/>
        </a:xfrm>
      </p:grpSpPr>
      <p:sp>
        <p:nvSpPr>
          <p:cNvPr id="18435" name="文字方塊 4">
            <a:extLst>
              <a:ext uri="{FF2B5EF4-FFF2-40B4-BE49-F238E27FC236}">
                <a16:creationId xmlns:a16="http://schemas.microsoft.com/office/drawing/2014/main" id="{E89FB828-6894-71A6-157F-025F97C6E57E}"/>
              </a:ext>
            </a:extLst>
          </p:cNvPr>
          <p:cNvSpPr txBox="1">
            <a:spLocks noChangeArrowheads="1"/>
          </p:cNvSpPr>
          <p:nvPr/>
        </p:nvSpPr>
        <p:spPr bwMode="auto">
          <a:xfrm>
            <a:off x="1220180" y="5162279"/>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一個封閉曲面的電場通量，正比於曲面所包圍的總淨電荷量。</a:t>
            </a:r>
          </a:p>
        </p:txBody>
      </p:sp>
      <p:sp>
        <p:nvSpPr>
          <p:cNvPr id="18436" name="文字方塊 5">
            <a:extLst>
              <a:ext uri="{FF2B5EF4-FFF2-40B4-BE49-F238E27FC236}">
                <a16:creationId xmlns:a16="http://schemas.microsoft.com/office/drawing/2014/main" id="{824B8EBC-13FF-E020-CDB3-B1E14B972D73}"/>
              </a:ext>
            </a:extLst>
          </p:cNvPr>
          <p:cNvSpPr txBox="1">
            <a:spLocks noChangeArrowheads="1"/>
          </p:cNvSpPr>
          <p:nvPr/>
        </p:nvSpPr>
        <p:spPr bwMode="auto">
          <a:xfrm>
            <a:off x="5437981" y="4567895"/>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高斯定律</a:t>
            </a:r>
          </a:p>
        </p:txBody>
      </p:sp>
      <p:pic>
        <p:nvPicPr>
          <p:cNvPr id="18437" name="Picture 4" descr="D:\Dropbox\Documents\課程\YoungTextBook\Images\Chapter22\A_Images\A_Figures_and_Photos\22_10_Figure.jpg">
            <a:extLst>
              <a:ext uri="{FF2B5EF4-FFF2-40B4-BE49-F238E27FC236}">
                <a16:creationId xmlns:a16="http://schemas.microsoft.com/office/drawing/2014/main" id="{29821A58-0EBB-6B75-65B9-1E4C1A8A50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33"/>
          <a:stretch/>
        </p:blipFill>
        <p:spPr bwMode="auto">
          <a:xfrm>
            <a:off x="419100" y="1052694"/>
            <a:ext cx="2552700" cy="319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Vincent\Downloads\Data\Knight\Media\Chapter28\Images\28_22Figure-F.jpg">
            <a:extLst>
              <a:ext uri="{FF2B5EF4-FFF2-40B4-BE49-F238E27FC236}">
                <a16:creationId xmlns:a16="http://schemas.microsoft.com/office/drawing/2014/main" id="{8AFF525A-A4BD-9F5B-02E0-275081AF2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27"/>
          <a:stretch/>
        </p:blipFill>
        <p:spPr bwMode="auto">
          <a:xfrm>
            <a:off x="3075781" y="1072946"/>
            <a:ext cx="2992438" cy="315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469B5A5B-197C-EDDA-B235-4F9E690F3460}"/>
                  </a:ext>
                </a:extLst>
              </p:cNvPr>
              <p:cNvSpPr txBox="1"/>
              <p:nvPr/>
            </p:nvSpPr>
            <p:spPr>
              <a:xfrm>
                <a:off x="3075781" y="4343400"/>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075781" y="4343400"/>
                <a:ext cx="2253757" cy="818879"/>
              </a:xfrm>
              <a:prstGeom prst="rect">
                <a:avLst/>
              </a:prstGeom>
              <a:blipFill>
                <a:blip r:embed="rId4"/>
                <a:stretch>
                  <a:fillRect l="-10674" t="-132308" b="-18923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371B15C-C2C3-1FDA-53C6-73E36238D563}"/>
              </a:ext>
            </a:extLst>
          </p:cNvPr>
          <p:cNvSpPr txBox="1"/>
          <p:nvPr/>
        </p:nvSpPr>
        <p:spPr>
          <a:xfrm>
            <a:off x="1220180" y="6277601"/>
            <a:ext cx="7091737" cy="369332"/>
          </a:xfrm>
          <a:prstGeom prst="rect">
            <a:avLst/>
          </a:prstGeom>
          <a:noFill/>
        </p:spPr>
        <p:txBody>
          <a:bodyPr wrap="square" rtlCol="0">
            <a:spAutoFit/>
          </a:bodyPr>
          <a:lstStyle/>
          <a:p>
            <a:r>
              <a:rPr lang="en-TW">
                <a:latin typeface="Times New Roman" panose="02020603050405020304" pitchFamily="18" charset="0"/>
              </a:rPr>
              <a:t>這是電磁學的一個基本定律。</a:t>
            </a:r>
            <a:endParaRPr lang="en-TW" dirty="0">
              <a:latin typeface="Times New Roman" panose="02020603050405020304" pitchFamily="18" charset="0"/>
            </a:endParaRPr>
          </a:p>
        </p:txBody>
      </p:sp>
      <p:sp>
        <p:nvSpPr>
          <p:cNvPr id="4" name="TextBox 3">
            <a:extLst>
              <a:ext uri="{FF2B5EF4-FFF2-40B4-BE49-F238E27FC236}">
                <a16:creationId xmlns:a16="http://schemas.microsoft.com/office/drawing/2014/main" id="{0EF61DE7-DD6E-1A53-77DB-EC26E5E67C22}"/>
              </a:ext>
            </a:extLst>
          </p:cNvPr>
          <p:cNvSpPr txBox="1"/>
          <p:nvPr/>
        </p:nvSpPr>
        <p:spPr>
          <a:xfrm>
            <a:off x="1228969" y="5894171"/>
            <a:ext cx="7777538" cy="369332"/>
          </a:xfrm>
          <a:prstGeom prst="rect">
            <a:avLst/>
          </a:prstGeom>
          <a:noFill/>
        </p:spPr>
        <p:txBody>
          <a:bodyPr wrap="square">
            <a:spAutoFit/>
          </a:bodyPr>
          <a:lstStyle/>
          <a:p>
            <a:r>
              <a:rPr lang="en-GB" dirty="0" err="1">
                <a:latin typeface="Times New Roman" panose="02020603050405020304" pitchFamily="18" charset="0"/>
              </a:rPr>
              <a:t>雖由庫侖定律推導得到，但庫侖定律不適用於動電，而高斯定律依舊成立</a:t>
            </a:r>
            <a:r>
              <a:rPr lang="en-GB" dirty="0">
                <a:latin typeface="Times New Roman" panose="02020603050405020304" pitchFamily="18" charset="0"/>
              </a:rPr>
              <a:t>！</a:t>
            </a:r>
            <a:endParaRPr lang="en-US" dirty="0">
              <a:latin typeface="Times New Roman" panose="02020603050405020304" pitchFamily="18" charset="0"/>
            </a:endParaRPr>
          </a:p>
        </p:txBody>
      </p:sp>
      <p:pic>
        <p:nvPicPr>
          <p:cNvPr id="1026" name="Picture 2" descr="What is Plasma? - Strongly Coupled Systems Laboratory">
            <a:extLst>
              <a:ext uri="{FF2B5EF4-FFF2-40B4-BE49-F238E27FC236}">
                <a16:creationId xmlns:a16="http://schemas.microsoft.com/office/drawing/2014/main" id="{781DCD19-6530-266C-A8E3-3CBA46D903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833" t="3791"/>
          <a:stretch/>
        </p:blipFill>
        <p:spPr bwMode="auto">
          <a:xfrm>
            <a:off x="6162171" y="1073352"/>
            <a:ext cx="2827596" cy="3193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3958BF-2B73-D3CB-CE32-4A605A2F11DB}"/>
              </a:ext>
            </a:extLst>
          </p:cNvPr>
          <p:cNvSpPr txBox="1"/>
          <p:nvPr/>
        </p:nvSpPr>
        <p:spPr>
          <a:xfrm>
            <a:off x="1221403" y="5531611"/>
            <a:ext cx="6324600" cy="369332"/>
          </a:xfrm>
          <a:prstGeom prst="rect">
            <a:avLst/>
          </a:prstGeom>
          <a:noFill/>
        </p:spPr>
        <p:txBody>
          <a:bodyPr wrap="square" rtlCol="0">
            <a:spAutoFit/>
          </a:bodyPr>
          <a:lstStyle/>
          <a:p>
            <a:r>
              <a:rPr lang="en-US" dirty="0" err="1">
                <a:latin typeface="Times New Roman" panose="02020603050405020304" pitchFamily="18" charset="0"/>
              </a:rPr>
              <a:t>對連續的帶電流體，如電漿，此式也成立</a:t>
            </a:r>
            <a:r>
              <a:rPr lang="en-US" dirty="0">
                <a:latin typeface="Times New Roman" panose="02020603050405020304" pitchFamily="18" charset="0"/>
              </a:rPr>
              <a:t>。</a:t>
            </a:r>
          </a:p>
        </p:txBody>
      </p:sp>
    </p:spTree>
    <p:extLst>
      <p:ext uri="{BB962C8B-B14F-4D97-AF65-F5344CB8AC3E}">
        <p14:creationId xmlns:p14="http://schemas.microsoft.com/office/powerpoint/2010/main" val="393578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09712" y="658395"/>
            <a:ext cx="3505200" cy="369332"/>
          </a:xfrm>
          <a:prstGeom prst="rect">
            <a:avLst/>
          </a:prstGeom>
          <a:noFill/>
        </p:spPr>
        <p:txBody>
          <a:bodyPr wrap="square" rtlCol="0">
            <a:spAutoFit/>
          </a:bodyPr>
          <a:lstStyle/>
          <a:p>
            <a:r>
              <a:rPr lang="zh-TW" altLang="en-US" dirty="0">
                <a:latin typeface="Times New Roman" panose="02020603050405020304" pitchFamily="18" charset="0"/>
              </a:rPr>
              <a:t>將一個空間分解成子空間，</a:t>
            </a:r>
          </a:p>
        </p:txBody>
      </p:sp>
      <p:sp>
        <p:nvSpPr>
          <p:cNvPr id="3" name="文字方塊 2"/>
          <p:cNvSpPr txBox="1"/>
          <p:nvPr/>
        </p:nvSpPr>
        <p:spPr>
          <a:xfrm>
            <a:off x="889782" y="1064683"/>
            <a:ext cx="6553200" cy="369332"/>
          </a:xfrm>
          <a:prstGeom prst="rect">
            <a:avLst/>
          </a:prstGeom>
          <a:noFill/>
        </p:spPr>
        <p:txBody>
          <a:bodyPr wrap="square" rtlCol="0">
            <a:spAutoFit/>
          </a:bodyPr>
          <a:lstStyle/>
          <a:p>
            <a:r>
              <a:rPr lang="zh-TW" altLang="en-US" dirty="0">
                <a:latin typeface="Times New Roman" panose="02020603050405020304" pitchFamily="18" charset="0"/>
              </a:rPr>
              <a:t>包圍此空間的電通量會等於包圍子空間的電通量的和。</a:t>
            </a:r>
          </a:p>
        </p:txBody>
      </p:sp>
      <p:sp>
        <p:nvSpPr>
          <p:cNvPr id="5" name="文字方塊 4"/>
          <p:cNvSpPr txBox="1"/>
          <p:nvPr/>
        </p:nvSpPr>
        <p:spPr>
          <a:xfrm>
            <a:off x="842395" y="5825535"/>
            <a:ext cx="6858000" cy="369332"/>
          </a:xfrm>
          <a:prstGeom prst="rect">
            <a:avLst/>
          </a:prstGeom>
          <a:noFill/>
        </p:spPr>
        <p:txBody>
          <a:bodyPr wrap="square" rtlCol="0">
            <a:spAutoFit/>
          </a:bodyPr>
          <a:lstStyle/>
          <a:p>
            <a:r>
              <a:rPr lang="zh-TW" altLang="en-US" dirty="0">
                <a:latin typeface="Times New Roman" panose="02020603050405020304" pitchFamily="18" charset="0"/>
              </a:rPr>
              <a:t>那麼若將一高斯面內的空間，分解成小方塊的組合，</a:t>
            </a:r>
          </a:p>
        </p:txBody>
      </p:sp>
      <p:sp>
        <p:nvSpPr>
          <p:cNvPr id="6" name="矩形 5"/>
          <p:cNvSpPr/>
          <p:nvPr/>
        </p:nvSpPr>
        <p:spPr>
          <a:xfrm>
            <a:off x="842395" y="6282735"/>
            <a:ext cx="6647974" cy="369332"/>
          </a:xfrm>
          <a:prstGeom prst="rect">
            <a:avLst/>
          </a:prstGeom>
        </p:spPr>
        <p:txBody>
          <a:bodyPr wrap="none">
            <a:spAutoFit/>
          </a:bodyPr>
          <a:lstStyle/>
          <a:p>
            <a:r>
              <a:rPr lang="zh-TW" altLang="en-US" dirty="0">
                <a:latin typeface="Times New Roman" panose="02020603050405020304" pitchFamily="18" charset="0"/>
              </a:rPr>
              <a:t>將包圍小方塊高斯面的電通量加總，就是原來高斯面的電通量。</a:t>
            </a:r>
          </a:p>
        </p:txBody>
      </p:sp>
      <mc:AlternateContent xmlns:mc="http://schemas.openxmlformats.org/markup-compatibility/2006" xmlns:a14="http://schemas.microsoft.com/office/drawing/2010/main">
        <mc:Choice Requires="a14">
          <p:sp>
            <p:nvSpPr>
              <p:cNvPr id="7" name="文字方塊 22"/>
              <p:cNvSpPr txBox="1">
                <a:spLocks noChangeArrowheads="1"/>
              </p:cNvSpPr>
              <p:nvPr/>
            </p:nvSpPr>
            <p:spPr bwMode="auto">
              <a:xfrm>
                <a:off x="879231" y="1496595"/>
                <a:ext cx="7086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這是因為加總通量時，子空間的接觸面</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𝑆</m:t>
                        </m:r>
                      </m:e>
                      <m:sub>
                        <m:r>
                          <a:rPr lang="en-US" altLang="zh-TW" i="1">
                            <a:latin typeface="Cambria Math"/>
                          </a:rPr>
                          <m:t>𝑎𝑏</m:t>
                        </m:r>
                      </m:sub>
                    </m:sSub>
                  </m:oMath>
                </a14:m>
                <a:r>
                  <a:rPr lang="zh-TW" altLang="en-US" dirty="0">
                    <a:latin typeface="Times New Roman" panose="02020603050405020304" pitchFamily="18" charset="0"/>
                  </a:rPr>
                  <a:t>的通量會互相抵消，</a:t>
                </a:r>
                <a:endParaRPr lang="en-US" altLang="zh-TW" dirty="0">
                  <a:latin typeface="Times New Roman" panose="02020603050405020304" pitchFamily="18" charset="0"/>
                </a:endParaRPr>
              </a:p>
            </p:txBody>
          </p:sp>
        </mc:Choice>
        <mc:Fallback xmlns="">
          <p:sp>
            <p:nvSpPr>
              <p:cNvPr id="7" name="文字方塊 22"/>
              <p:cNvSpPr txBox="1">
                <a:spLocks noRot="1" noChangeAspect="1" noMove="1" noResize="1" noEditPoints="1" noAdjustHandles="1" noChangeArrowheads="1" noChangeShapeType="1" noTextEdit="1"/>
              </p:cNvSpPr>
              <p:nvPr/>
            </p:nvSpPr>
            <p:spPr bwMode="auto">
              <a:xfrm>
                <a:off x="879231" y="1496595"/>
                <a:ext cx="7086600" cy="369332"/>
              </a:xfrm>
              <a:prstGeom prst="rect">
                <a:avLst/>
              </a:prstGeom>
              <a:blipFill>
                <a:blip r:embed="rId2"/>
                <a:stretch>
                  <a:fillRect l="-716"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879231" y="1953795"/>
                <a:ext cx="3794052" cy="369332"/>
              </a:xfrm>
              <a:prstGeom prst="rect">
                <a:avLst/>
              </a:prstGeom>
            </p:spPr>
            <p:txBody>
              <a:bodyPr wrap="none">
                <a:spAutoFit/>
              </a:bodyPr>
              <a:lstStyle/>
              <a:p>
                <a:pPr eaLnBrk="1" hangingPunct="1"/>
                <a:r>
                  <a:rPr lang="zh-TW" altLang="en-US" dirty="0">
                    <a:latin typeface="Times New Roman" panose="02020603050405020304" pitchFamily="18" charset="0"/>
                  </a:rPr>
                  <a:t>只留下最外圍曲面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𝑎</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𝑏</m:t>
                        </m:r>
                      </m:sub>
                    </m:sSub>
                  </m:oMath>
                </a14:m>
                <a:r>
                  <a:rPr lang="zh-TW" altLang="en-US" dirty="0">
                    <a:latin typeface="Times New Roman" panose="02020603050405020304" pitchFamily="18" charset="0"/>
                  </a:rPr>
                  <a:t>的通量。</a:t>
                </a:r>
              </a:p>
            </p:txBody>
          </p:sp>
        </mc:Choice>
        <mc:Fallback xmlns="">
          <p:sp>
            <p:nvSpPr>
              <p:cNvPr id="8" name="矩形 7"/>
              <p:cNvSpPr>
                <a:spLocks noRot="1" noChangeAspect="1" noMove="1" noResize="1" noEditPoints="1" noAdjustHandles="1" noChangeArrowheads="1" noChangeShapeType="1" noTextEdit="1"/>
              </p:cNvSpPr>
              <p:nvPr/>
            </p:nvSpPr>
            <p:spPr>
              <a:xfrm>
                <a:off x="879231" y="1953795"/>
                <a:ext cx="3794052" cy="369332"/>
              </a:xfrm>
              <a:prstGeom prst="rect">
                <a:avLst/>
              </a:prstGeom>
              <a:blipFill>
                <a:blip r:embed="rId3"/>
                <a:stretch>
                  <a:fillRect l="-1333" t="-10345" b="-24138"/>
                </a:stretch>
              </a:blipFill>
            </p:spPr>
            <p:txBody>
              <a:bodyPr/>
              <a:lstStyle/>
              <a:p>
                <a:r>
                  <a:rPr lang="en-US">
                    <a:noFill/>
                  </a:rPr>
                  <a:t> </a:t>
                </a:r>
              </a:p>
            </p:txBody>
          </p:sp>
        </mc:Fallback>
      </mc:AlternateContent>
      <p:pic>
        <p:nvPicPr>
          <p:cNvPr id="532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291"/>
          <a:stretch/>
        </p:blipFill>
        <p:spPr bwMode="auto">
          <a:xfrm>
            <a:off x="842394" y="2436283"/>
            <a:ext cx="53925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文字方塊 8"/>
              <p:cNvSpPr txBox="1"/>
              <p:nvPr/>
            </p:nvSpPr>
            <p:spPr>
              <a:xfrm>
                <a:off x="3772139" y="644885"/>
                <a:ext cx="7884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r>
                        <a:rPr lang="en-US" altLang="zh-TW" b="0" i="1" smtClean="0">
                          <a:latin typeface="Cambria Math"/>
                        </a:rPr>
                        <m:t>+</m:t>
                      </m:r>
                      <m:r>
                        <a:rPr lang="en-US" altLang="zh-TW" b="0" i="1" smtClean="0">
                          <a:latin typeface="Cambria Math"/>
                        </a:rPr>
                        <m:t>𝑏</m:t>
                      </m:r>
                    </m:oMath>
                  </m:oMathPara>
                </a14:m>
                <a:endParaRPr lang="zh-TW" altLang="en-US" dirty="0">
                  <a:latin typeface="Times New Roman" panose="02020603050405020304" pitchFamily="18" charset="0"/>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772139" y="644885"/>
                <a:ext cx="788486"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515102" y="1027727"/>
                <a:ext cx="195053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m:rPr>
                              <m:sty m:val="p"/>
                            </m:rPr>
                            <a:rPr lang="el-GR" altLang="zh-TW" b="0" i="1" smtClean="0">
                              <a:latin typeface="Cambria Math"/>
                              <a:ea typeface="Cambria Math"/>
                            </a:rPr>
                            <m:t>Φ</m:t>
                          </m:r>
                        </m:e>
                        <m:sub>
                          <m:r>
                            <a:rPr lang="en-US" altLang="zh-TW" b="0" i="1" smtClean="0">
                              <a:latin typeface="Cambria Math"/>
                            </a:rPr>
                            <m:t>𝑎</m:t>
                          </m:r>
                          <m:r>
                            <a:rPr lang="en-US" altLang="zh-TW" b="0" i="1" smtClean="0">
                              <a:latin typeface="Cambria Math"/>
                            </a:rPr>
                            <m:t>+</m:t>
                          </m:r>
                          <m:r>
                            <a:rPr lang="en-US" altLang="zh-TW" b="0" i="1" smtClean="0">
                              <a:latin typeface="Cambria Math"/>
                            </a:rPr>
                            <m:t>𝑏</m:t>
                          </m:r>
                        </m:sub>
                      </m:sSub>
                      <m:r>
                        <a:rPr lang="en-US" altLang="zh-TW" b="0" i="1"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𝑎</m:t>
                          </m:r>
                        </m:sub>
                      </m:sSub>
                      <m:r>
                        <a:rPr lang="en-US" altLang="zh-TW" b="0" i="0"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𝑏</m:t>
                          </m:r>
                        </m:sub>
                      </m:sSub>
                    </m:oMath>
                  </m:oMathPara>
                </a14:m>
                <a:endParaRPr lang="zh-TW" altLang="en-US"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6515102" y="1027727"/>
                <a:ext cx="1950534" cy="369332"/>
              </a:xfrm>
              <a:prstGeom prst="rect">
                <a:avLst/>
              </a:prstGeom>
              <a:blipFill>
                <a:blip r:embed="rId6"/>
                <a:stretch>
                  <a:fillRect/>
                </a:stretch>
              </a:blipFill>
            </p:spPr>
            <p:txBody>
              <a:bodyPr/>
              <a:lstStyle/>
              <a:p>
                <a:r>
                  <a:rPr lang="en-US">
                    <a:noFill/>
                  </a:rPr>
                  <a:t> </a:t>
                </a:r>
              </a:p>
            </p:txBody>
          </p:sp>
        </mc:Fallback>
      </mc:AlternateContent>
      <p:pic>
        <p:nvPicPr>
          <p:cNvPr id="4" name="Picture 2" descr="C:\Users\Chia-Hung Chang\Downloads\Data\Knight\Media\Chapter12\Images\12_07Figure-F.jpg"/>
          <p:cNvPicPr>
            <a:picLocks noChangeAspect="1" noChangeArrowheads="1"/>
          </p:cNvPicPr>
          <p:nvPr/>
        </p:nvPicPr>
        <p:blipFill>
          <a:blip r:embed="rId7" cstate="print">
            <a:extLst>
              <a:ext uri="{28A0092B-C50C-407E-A947-70E740481C1C}">
                <a14:useLocalDpi xmlns:a14="http://schemas.microsoft.com/office/drawing/2010/main" val="0"/>
              </a:ext>
            </a:extLst>
          </a:blip>
          <a:srcRect l="9984" t="23544" b="17197"/>
          <a:stretch>
            <a:fillRect/>
          </a:stretch>
        </p:blipFill>
        <p:spPr bwMode="auto">
          <a:xfrm>
            <a:off x="5943600" y="3733800"/>
            <a:ext cx="2362200" cy="190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a:xfrm>
                <a:off x="2396056" y="3673458"/>
                <a:ext cx="382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oMath>
                  </m:oMathPara>
                </a14:m>
                <a:endParaRPr lang="zh-TW" altLang="en-US" dirty="0">
                  <a:latin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2396056" y="3673458"/>
                <a:ext cx="38266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422531" y="3673458"/>
                <a:ext cx="378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𝑏</m:t>
                      </m:r>
                    </m:oMath>
                  </m:oMathPara>
                </a14:m>
                <a:endParaRPr lang="zh-TW" altLang="en-US"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a:xfrm>
                <a:off x="4422531" y="3673458"/>
                <a:ext cx="378885" cy="369332"/>
              </a:xfrm>
              <a:prstGeom prst="rect">
                <a:avLst/>
              </a:prstGeom>
              <a:blipFill>
                <a:blip r:embed="rId9"/>
                <a:stretch>
                  <a:fillRect/>
                </a:stretch>
              </a:blipFill>
            </p:spPr>
            <p:txBody>
              <a:bodyPr/>
              <a:lstStyle/>
              <a:p>
                <a:r>
                  <a:rPr lang="en-US">
                    <a:noFill/>
                  </a:rPr>
                  <a:t> </a:t>
                </a:r>
              </a:p>
            </p:txBody>
          </p:sp>
        </mc:Fallback>
      </mc:AlternateContent>
      <p:sp>
        <p:nvSpPr>
          <p:cNvPr id="10" name="文字方塊 2">
            <a:extLst>
              <a:ext uri="{FF2B5EF4-FFF2-40B4-BE49-F238E27FC236}">
                <a16:creationId xmlns:a16="http://schemas.microsoft.com/office/drawing/2014/main" id="{B88038EA-C6A1-4C69-1B21-B92A0978B203}"/>
              </a:ext>
            </a:extLst>
          </p:cNvPr>
          <p:cNvSpPr txBox="1"/>
          <p:nvPr/>
        </p:nvSpPr>
        <p:spPr>
          <a:xfrm>
            <a:off x="889782" y="186373"/>
            <a:ext cx="4191000" cy="369332"/>
          </a:xfrm>
          <a:prstGeom prst="rect">
            <a:avLst/>
          </a:prstGeom>
          <a:noFill/>
        </p:spPr>
        <p:txBody>
          <a:bodyPr wrap="square" rtlCol="0">
            <a:spAutoFit/>
          </a:bodyPr>
          <a:lstStyle/>
          <a:p>
            <a:r>
              <a:rPr lang="zh-TW" altLang="en-US" dirty="0"/>
              <a:t>利用這符號高斯定律可以很簡潔地寫成：</a:t>
            </a:r>
          </a:p>
        </p:txBody>
      </p:sp>
      <mc:AlternateContent xmlns:mc="http://schemas.openxmlformats.org/markup-compatibility/2006" xmlns:a14="http://schemas.microsoft.com/office/drawing/2010/main">
        <mc:Choice Requires="a14">
          <p:sp>
            <p:nvSpPr>
              <p:cNvPr id="14" name="矩形 21">
                <a:extLst>
                  <a:ext uri="{FF2B5EF4-FFF2-40B4-BE49-F238E27FC236}">
                    <a16:creationId xmlns:a16="http://schemas.microsoft.com/office/drawing/2014/main" id="{812B6B69-80B7-E6B4-8D64-D2459A414438}"/>
                  </a:ext>
                </a:extLst>
              </p:cNvPr>
              <p:cNvSpPr/>
              <p:nvPr/>
            </p:nvSpPr>
            <p:spPr>
              <a:xfrm>
                <a:off x="5109662" y="173935"/>
                <a:ext cx="3209148" cy="67390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f>
                        <m:fPr>
                          <m:ctrlPr>
                            <a:rPr lang="en-US" altLang="zh-TW" i="1" smtClean="0">
                              <a:latin typeface="Cambria Math" panose="02040503050406030204" pitchFamily="18" charset="0"/>
                            </a:rPr>
                          </m:ctrlPr>
                        </m:fPr>
                        <m:num>
                          <m:r>
                            <a:rPr lang="zh-TW" altLang="en-US" i="1">
                              <a:latin typeface="Cambria Math"/>
                            </a:rPr>
                            <m:t>𝜕</m:t>
                          </m:r>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num>
                        <m:den>
                          <m:r>
                            <a:rPr lang="zh-TW" altLang="en-US" i="1">
                              <a:latin typeface="Cambria Math"/>
                            </a:rPr>
                            <m:t>𝜕</m:t>
                          </m:r>
                          <m:r>
                            <a:rPr lang="en-US" altLang="zh-TW" i="1">
                              <a:latin typeface="Cambria Math"/>
                            </a:rPr>
                            <m:t>𝑥</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𝑦</m:t>
                              </m:r>
                            </m:sub>
                          </m:sSub>
                        </m:num>
                        <m:den>
                          <m:r>
                            <a:rPr lang="zh-TW" altLang="en-US" i="1">
                              <a:latin typeface="Cambria Math"/>
                            </a:rPr>
                            <m:t>𝜕</m:t>
                          </m:r>
                          <m:r>
                            <a:rPr lang="en-US" altLang="zh-TW" b="0" i="1" smtClean="0">
                              <a:latin typeface="Cambria Math"/>
                            </a:rPr>
                            <m:t>𝑦</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𝑧</m:t>
                              </m:r>
                            </m:sub>
                          </m:sSub>
                        </m:num>
                        <m:den>
                          <m:r>
                            <a:rPr lang="zh-TW" altLang="en-US" i="1">
                              <a:latin typeface="Cambria Math"/>
                            </a:rPr>
                            <m:t>𝜕</m:t>
                          </m:r>
                          <m:r>
                            <a:rPr lang="en-US" altLang="zh-TW" b="0" i="1" smtClean="0">
                              <a:latin typeface="Cambria Math"/>
                            </a:rPr>
                            <m:t>𝑧</m:t>
                          </m:r>
                        </m:den>
                      </m:f>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CN" altLang="en-US" dirty="0"/>
              </a:p>
            </p:txBody>
          </p:sp>
        </mc:Choice>
        <mc:Fallback xmlns="">
          <p:sp>
            <p:nvSpPr>
              <p:cNvPr id="14" name="矩形 21">
                <a:extLst>
                  <a:ext uri="{FF2B5EF4-FFF2-40B4-BE49-F238E27FC236}">
                    <a16:creationId xmlns:a16="http://schemas.microsoft.com/office/drawing/2014/main" id="{812B6B69-80B7-E6B4-8D64-D2459A414438}"/>
                  </a:ext>
                </a:extLst>
              </p:cNvPr>
              <p:cNvSpPr>
                <a:spLocks noRot="1" noChangeAspect="1" noMove="1" noResize="1" noEditPoints="1" noAdjustHandles="1" noChangeArrowheads="1" noChangeShapeType="1" noTextEdit="1"/>
              </p:cNvSpPr>
              <p:nvPr/>
            </p:nvSpPr>
            <p:spPr>
              <a:xfrm>
                <a:off x="5109662" y="173935"/>
                <a:ext cx="3209148" cy="673902"/>
              </a:xfrm>
              <a:prstGeom prst="rect">
                <a:avLst/>
              </a:prstGeom>
              <a:blipFill>
                <a:blip r:embed="rId10"/>
                <a:stretch>
                  <a:fillRect b="-5556"/>
                </a:stretch>
              </a:blipFill>
            </p:spPr>
            <p:txBody>
              <a:bodyPr/>
              <a:lstStyle/>
              <a:p>
                <a:r>
                  <a:rPr lang="en-US">
                    <a:noFill/>
                  </a:rPr>
                  <a:t> </a:t>
                </a:r>
              </a:p>
            </p:txBody>
          </p:sp>
        </mc:Fallback>
      </mc:AlternateContent>
    </p:spTree>
    <p:extLst>
      <p:ext uri="{BB962C8B-B14F-4D97-AF65-F5344CB8AC3E}">
        <p14:creationId xmlns:p14="http://schemas.microsoft.com/office/powerpoint/2010/main" val="34632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88AE2-F4FF-6EE6-F833-6A19E39A1AA1}"/>
              </a:ext>
            </a:extLst>
          </p:cNvPr>
          <p:cNvSpPr txBox="1"/>
          <p:nvPr/>
        </p:nvSpPr>
        <p:spPr>
          <a:xfrm>
            <a:off x="1981200" y="1295400"/>
            <a:ext cx="53340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2D</a:t>
            </a:r>
            <a:r>
              <a:rPr lang="en-US" dirty="0"/>
              <a:t>向量是一個行向量，但行向量不必然是</a:t>
            </a:r>
            <a:r>
              <a:rPr lang="en-US" dirty="0">
                <a:latin typeface="Times New Roman" panose="02020603050405020304" pitchFamily="18" charset="0"/>
                <a:cs typeface="Times New Roman" panose="02020603050405020304" pitchFamily="18" charset="0"/>
              </a:rPr>
              <a:t>2D</a:t>
            </a:r>
            <a:r>
              <a:rPr lang="en-US" dirty="0"/>
              <a:t>向量。</a:t>
            </a:r>
          </a:p>
        </p:txBody>
      </p:sp>
      <p:pic>
        <p:nvPicPr>
          <p:cNvPr id="3" name="Picture 2">
            <a:extLst>
              <a:ext uri="{FF2B5EF4-FFF2-40B4-BE49-F238E27FC236}">
                <a16:creationId xmlns:a16="http://schemas.microsoft.com/office/drawing/2014/main" id="{13549CE4-29DC-EBED-ADAE-4C2E44634396}"/>
              </a:ext>
            </a:extLst>
          </p:cNvPr>
          <p:cNvPicPr>
            <a:picLocks noChangeAspect="1"/>
          </p:cNvPicPr>
          <p:nvPr/>
        </p:nvPicPr>
        <p:blipFill>
          <a:blip r:embed="rId2"/>
          <a:srcRect l="15275" t="30880" r="15223" b="45307"/>
          <a:stretch>
            <a:fillRect/>
          </a:stretch>
        </p:blipFill>
        <p:spPr>
          <a:xfrm>
            <a:off x="2133600" y="1911805"/>
            <a:ext cx="3277867" cy="62793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754D3A1-2944-87C8-512A-B29E04E73C78}"/>
                  </a:ext>
                </a:extLst>
              </p:cNvPr>
              <p:cNvSpPr txBox="1"/>
              <p:nvPr/>
            </p:nvSpPr>
            <p:spPr bwMode="auto">
              <a:xfrm>
                <a:off x="2122449" y="2667000"/>
                <a:ext cx="1106132" cy="55354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p>
            </p:txBody>
          </p:sp>
        </mc:Choice>
        <mc:Fallback xmlns="">
          <p:sp>
            <p:nvSpPr>
              <p:cNvPr id="4" name="TextBox 3">
                <a:extLst>
                  <a:ext uri="{FF2B5EF4-FFF2-40B4-BE49-F238E27FC236}">
                    <a16:creationId xmlns:a16="http://schemas.microsoft.com/office/drawing/2014/main" id="{5754D3A1-2944-87C8-512A-B29E04E73C78}"/>
                  </a:ext>
                </a:extLst>
              </p:cNvPr>
              <p:cNvSpPr txBox="1">
                <a:spLocks noRot="1" noChangeAspect="1" noMove="1" noResize="1" noEditPoints="1" noAdjustHandles="1" noChangeArrowheads="1" noChangeShapeType="1" noTextEdit="1"/>
              </p:cNvSpPr>
              <p:nvPr/>
            </p:nvSpPr>
            <p:spPr bwMode="auto">
              <a:xfrm>
                <a:off x="2122449" y="2667000"/>
                <a:ext cx="1106132" cy="553549"/>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28498EE-1097-515A-08BC-7F1CDCBEB26F}"/>
                  </a:ext>
                </a:extLst>
              </p:cNvPr>
              <p:cNvSpPr txBox="1"/>
              <p:nvPr/>
            </p:nvSpPr>
            <p:spPr>
              <a:xfrm>
                <a:off x="3429000" y="2743200"/>
                <a:ext cx="4114800" cy="369332"/>
              </a:xfrm>
              <a:prstGeom prst="rect">
                <a:avLst/>
              </a:prstGeom>
              <a:noFill/>
            </p:spPr>
            <p:txBody>
              <a:bodyPr wrap="square" rtlCol="0">
                <a:spAutoFit/>
              </a:bodyPr>
              <a:lstStyle/>
              <a:p>
                <a:r>
                  <a:rPr lang="en-US" dirty="0" err="1"/>
                  <a:t>彈簧組的</a:t>
                </a:r>
                <a14:m>
                  <m:oMath xmlns:m="http://schemas.openxmlformats.org/officeDocument/2006/math">
                    <m:r>
                      <a:rPr lang="en-US" b="1" i="1">
                        <a:latin typeface="Cambria Math" panose="02040503050406030204" pitchFamily="18" charset="0"/>
                      </a:rPr>
                      <m:t>𝒙</m:t>
                    </m:r>
                  </m:oMath>
                </a14:m>
                <a:r>
                  <a:rPr lang="en-US" dirty="0"/>
                  <a:t>行向量就不是</a:t>
                </a:r>
                <a:r>
                  <a:rPr lang="en-US" dirty="0">
                    <a:latin typeface="Times New Roman" panose="02020603050405020304" pitchFamily="18" charset="0"/>
                    <a:cs typeface="Times New Roman" panose="02020603050405020304" pitchFamily="18" charset="0"/>
                  </a:rPr>
                  <a:t>2D</a:t>
                </a:r>
                <a:r>
                  <a:rPr lang="en-US" dirty="0"/>
                  <a:t>向量 。</a:t>
                </a:r>
              </a:p>
            </p:txBody>
          </p:sp>
        </mc:Choice>
        <mc:Fallback xmlns="">
          <p:sp>
            <p:nvSpPr>
              <p:cNvPr id="5" name="TextBox 4">
                <a:extLst>
                  <a:ext uri="{FF2B5EF4-FFF2-40B4-BE49-F238E27FC236}">
                    <a16:creationId xmlns:a16="http://schemas.microsoft.com/office/drawing/2014/main" id="{928498EE-1097-515A-08BC-7F1CDCBEB26F}"/>
                  </a:ext>
                </a:extLst>
              </p:cNvPr>
              <p:cNvSpPr txBox="1">
                <a:spLocks noRot="1" noChangeAspect="1" noMove="1" noResize="1" noEditPoints="1" noAdjustHandles="1" noChangeArrowheads="1" noChangeShapeType="1" noTextEdit="1"/>
              </p:cNvSpPr>
              <p:nvPr/>
            </p:nvSpPr>
            <p:spPr>
              <a:xfrm>
                <a:off x="3429000" y="2743200"/>
                <a:ext cx="4114800" cy="369332"/>
              </a:xfrm>
              <a:prstGeom prst="rect">
                <a:avLst/>
              </a:prstGeom>
              <a:blipFill>
                <a:blip r:embed="rId4"/>
                <a:stretch>
                  <a:fillRect l="-1538" t="-6667" b="-23333"/>
                </a:stretch>
              </a:blipFill>
            </p:spPr>
            <p:txBody>
              <a:bodyPr/>
              <a:lstStyle/>
              <a:p>
                <a:r>
                  <a:rPr lang="en-US">
                    <a:noFill/>
                  </a:rPr>
                  <a:t> </a:t>
                </a:r>
              </a:p>
            </p:txBody>
          </p:sp>
        </mc:Fallback>
      </mc:AlternateContent>
      <p:pic>
        <p:nvPicPr>
          <p:cNvPr id="6" name="圖片 1" descr="afg015.jpg">
            <a:extLst>
              <a:ext uri="{FF2B5EF4-FFF2-40B4-BE49-F238E27FC236}">
                <a16:creationId xmlns:a16="http://schemas.microsoft.com/office/drawing/2014/main" id="{C9EC7706-1A0D-C322-9A50-953E8A16E3C8}"/>
              </a:ext>
            </a:extLst>
          </p:cNvPr>
          <p:cNvPicPr>
            <a:picLocks noChangeAspect="1"/>
          </p:cNvPicPr>
          <p:nvPr/>
        </p:nvPicPr>
        <p:blipFill>
          <a:blip r:embed="rId5">
            <a:extLst>
              <a:ext uri="{28A0092B-C50C-407E-A947-70E740481C1C}">
                <a14:useLocalDpi xmlns:a14="http://schemas.microsoft.com/office/drawing/2010/main" val="0"/>
              </a:ext>
            </a:extLst>
          </a:blip>
          <a:srcRect b="53726"/>
          <a:stretch>
            <a:fillRect/>
          </a:stretch>
        </p:blipFill>
        <p:spPr bwMode="auto">
          <a:xfrm>
            <a:off x="6330031" y="4084118"/>
            <a:ext cx="2055686" cy="209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E71BC0C-7C4C-B336-CAD7-9C132F03C58A}"/>
                  </a:ext>
                </a:extLst>
              </p:cNvPr>
              <p:cNvSpPr txBox="1"/>
              <p:nvPr/>
            </p:nvSpPr>
            <p:spPr>
              <a:xfrm>
                <a:off x="1981200" y="3560803"/>
                <a:ext cx="655320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2D</a:t>
                </a:r>
                <a:r>
                  <a:rPr lang="en-US" dirty="0"/>
                  <a:t>向量，如速度、加速度、動量等等，必須很像位置向量</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𝑟</m:t>
                        </m:r>
                      </m:e>
                    </m:acc>
                  </m:oMath>
                </a14:m>
                <a:r>
                  <a:rPr lang="en-US" dirty="0"/>
                  <a:t>！</a:t>
                </a:r>
              </a:p>
            </p:txBody>
          </p:sp>
        </mc:Choice>
        <mc:Fallback xmlns="">
          <p:sp>
            <p:nvSpPr>
              <p:cNvPr id="8" name="TextBox 7">
                <a:extLst>
                  <a:ext uri="{FF2B5EF4-FFF2-40B4-BE49-F238E27FC236}">
                    <a16:creationId xmlns:a16="http://schemas.microsoft.com/office/drawing/2014/main" id="{7E71BC0C-7C4C-B336-CAD7-9C132F03C58A}"/>
                  </a:ext>
                </a:extLst>
              </p:cNvPr>
              <p:cNvSpPr txBox="1">
                <a:spLocks noRot="1" noChangeAspect="1" noMove="1" noResize="1" noEditPoints="1" noAdjustHandles="1" noChangeArrowheads="1" noChangeShapeType="1" noTextEdit="1"/>
              </p:cNvSpPr>
              <p:nvPr/>
            </p:nvSpPr>
            <p:spPr>
              <a:xfrm>
                <a:off x="1981200" y="3560803"/>
                <a:ext cx="6553200" cy="369332"/>
              </a:xfrm>
              <a:prstGeom prst="rect">
                <a:avLst/>
              </a:prstGeom>
              <a:blipFill>
                <a:blip r:embed="rId6"/>
                <a:stretch>
                  <a:fillRect l="-775" t="-13333" b="-23333"/>
                </a:stretch>
              </a:blipFill>
            </p:spPr>
            <p:txBody>
              <a:bodyPr/>
              <a:lstStyle/>
              <a:p>
                <a:r>
                  <a:rPr lang="en-US">
                    <a:noFill/>
                  </a:rPr>
                  <a:t> </a:t>
                </a:r>
              </a:p>
            </p:txBody>
          </p:sp>
        </mc:Fallback>
      </mc:AlternateContent>
      <p:pic>
        <p:nvPicPr>
          <p:cNvPr id="9" name="Picture 5" descr="D:\Dropbox\Documents\課程\YoungTextBook\Images\Chapter03\A_Images\A_Figures_and_Photos\03_01_Figure.jpg">
            <a:extLst>
              <a:ext uri="{FF2B5EF4-FFF2-40B4-BE49-F238E27FC236}">
                <a16:creationId xmlns:a16="http://schemas.microsoft.com/office/drawing/2014/main" id="{6AE88E20-03AF-5C12-5321-FAEB4C3A8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072968"/>
            <a:ext cx="1726134" cy="20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D:\Dropbox\Documents\課程\YoungTextBook\Images\Chapter03\A_Images\A_Figures_and_Photos\03_04_Figure.jpg">
            <a:extLst>
              <a:ext uri="{FF2B5EF4-FFF2-40B4-BE49-F238E27FC236}">
                <a16:creationId xmlns:a16="http://schemas.microsoft.com/office/drawing/2014/main" id="{510A707D-A926-5E6F-714A-A29F973CBAB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b="1955"/>
          <a:stretch>
            <a:fillRect/>
          </a:stretch>
        </p:blipFill>
        <p:spPr bwMode="auto">
          <a:xfrm>
            <a:off x="3834161" y="4088473"/>
            <a:ext cx="2338039" cy="210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4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1" descr="afg00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552" y="559565"/>
            <a:ext cx="4114800" cy="248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p:cNvCxnSpPr/>
          <p:nvPr/>
        </p:nvCxnSpPr>
        <p:spPr>
          <a:xfrm flipV="1">
            <a:off x="3689937" y="912946"/>
            <a:ext cx="406915" cy="7297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flipH="1" flipV="1">
            <a:off x="2277724" y="1023115"/>
            <a:ext cx="990600" cy="3048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1430438" y="2661415"/>
                <a:ext cx="91381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solidFill>
                      <a:srgbClr val="FFFFFF"/>
                    </a:solidFill>
                    <a:latin typeface="Times New Roman" panose="02020603050405020304" pitchFamily="18" charset="0"/>
                  </a:rPr>
                  <a:t>x</a:t>
                </a:r>
                <a14:m>
                  <m:oMath xmlns:m="http://schemas.openxmlformats.org/officeDocument/2006/math">
                    <m:r>
                      <a:rPr lang="en-US" altLang="zh-TW" sz="1600" i="1" dirty="0" smtClean="0">
                        <a:solidFill>
                          <a:schemeClr val="tx1"/>
                        </a:solidFill>
                        <a:latin typeface="Cambria Math"/>
                        <a:cs typeface="Times New Roman" pitchFamily="18" charset="0"/>
                      </a:rPr>
                      <m:t>𝑥</m:t>
                    </m:r>
                  </m:oMath>
                </a14:m>
                <a:r>
                  <a:rPr lang="en-US" altLang="zh-TW" dirty="0">
                    <a:solidFill>
                      <a:srgbClr val="FFFFFF"/>
                    </a:solidFill>
                    <a:latin typeface="Times New Roman" panose="02020603050405020304" pitchFamily="18" charset="0"/>
                  </a:rPr>
                  <a:t>x</a:t>
                </a:r>
                <a:endParaRPr lang="zh-TW" altLang="en-US" dirty="0">
                  <a:solidFill>
                    <a:srgbClr val="FFFFFF"/>
                  </a:solidFill>
                  <a:latin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1430438" y="2661415"/>
                <a:ext cx="913814" cy="304800"/>
              </a:xfrm>
              <a:prstGeom prst="rect">
                <a:avLst/>
              </a:prstGeom>
              <a:blipFill>
                <a:blip r:embed="rId3"/>
                <a:stretch>
                  <a:fillRect t="-20000" b="-36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363302" y="2661415"/>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14:m>
                  <m:oMathPara xmlns:m="http://schemas.openxmlformats.org/officeDocument/2006/math">
                    <m:oMathParaPr>
                      <m:jc m:val="centerGroup"/>
                    </m:oMathParaPr>
                    <m:oMath xmlns:m="http://schemas.openxmlformats.org/officeDocument/2006/math">
                      <m:r>
                        <a:rPr lang="en-US" altLang="zh-TW" sz="1600" i="1" dirty="0" smtClean="0">
                          <a:solidFill>
                            <a:srgbClr val="FFFFFF"/>
                          </a:solidFill>
                          <a:latin typeface="Cambria Math"/>
                        </a:rPr>
                        <m:t>𝑥</m:t>
                      </m:r>
                      <m:r>
                        <a:rPr lang="en-US" altLang="zh-TW" sz="1600" i="1" dirty="0">
                          <a:solidFill>
                            <a:schemeClr val="tx1"/>
                          </a:solidFill>
                          <a:latin typeface="Cambria Math"/>
                          <a:cs typeface="Times New Roman" pitchFamily="18" charset="0"/>
                        </a:rPr>
                        <m:t>𝑥</m:t>
                      </m:r>
                      <m:r>
                        <a:rPr lang="en-US" altLang="zh-TW" sz="1600" i="1" dirty="0">
                          <a:solidFill>
                            <a:schemeClr val="tx1"/>
                          </a:solidFill>
                          <a:latin typeface="Cambria Math"/>
                          <a:cs typeface="Times New Roman" pitchFamily="18" charset="0"/>
                        </a:rPr>
                        <m:t>+</m:t>
                      </m:r>
                      <m:r>
                        <m:rPr>
                          <m:sty m:val="p"/>
                        </m:rPr>
                        <a:rPr lang="el-GR" altLang="zh-TW" sz="1600" i="0" dirty="0">
                          <a:solidFill>
                            <a:schemeClr val="tx1"/>
                          </a:solidFill>
                          <a:latin typeface="Cambria Math"/>
                          <a:cs typeface="Times New Roman" pitchFamily="18" charset="0"/>
                        </a:rPr>
                        <m:t>Δ</m:t>
                      </m:r>
                      <m:r>
                        <a:rPr lang="en-US" altLang="zh-TW" sz="1600" i="1" dirty="0">
                          <a:solidFill>
                            <a:schemeClr val="tx1"/>
                          </a:solidFill>
                          <a:latin typeface="Cambria Math"/>
                          <a:cs typeface="Times New Roman" pitchFamily="18" charset="0"/>
                        </a:rPr>
                        <m:t>𝑥</m:t>
                      </m:r>
                    </m:oMath>
                  </m:oMathPara>
                </a14:m>
                <a:endParaRPr lang="zh-TW" altLang="en-US" sz="1600" i="1" dirty="0">
                  <a:solidFill>
                    <a:schemeClr val="tx1"/>
                  </a:solidFill>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363302" y="2661415"/>
                <a:ext cx="1143000" cy="304800"/>
              </a:xfrm>
              <a:prstGeom prst="rect">
                <a:avLst/>
              </a:prstGeom>
              <a:blipFill>
                <a:blip r:embed="rId4"/>
                <a:stretch>
                  <a:fillRect/>
                </a:stretch>
              </a:blipFill>
              <a:ln>
                <a:noFill/>
              </a:ln>
            </p:spPr>
            <p:txBody>
              <a:bodyPr/>
              <a:lstStyle/>
              <a:p>
                <a:r>
                  <a:rPr lang="zh-TW" altLang="en-US">
                    <a:noFill/>
                  </a:rPr>
                  <a:t> </a:t>
                </a:r>
              </a:p>
            </p:txBody>
          </p:sp>
        </mc:Fallback>
      </mc:AlternateContent>
      <p:sp>
        <p:nvSpPr>
          <p:cNvPr id="29709" name="文字方塊 21"/>
          <p:cNvSpPr txBox="1">
            <a:spLocks noChangeArrowheads="1"/>
          </p:cNvSpPr>
          <p:nvPr/>
        </p:nvSpPr>
        <p:spPr bwMode="auto">
          <a:xfrm>
            <a:off x="839373" y="5982064"/>
            <a:ext cx="5110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散度，一個純量，由向量場計算出的一個純量場</a:t>
            </a:r>
          </a:p>
        </p:txBody>
      </p:sp>
      <p:sp>
        <p:nvSpPr>
          <p:cNvPr id="29710" name="文字方塊 22"/>
          <p:cNvSpPr txBox="1">
            <a:spLocks noChangeArrowheads="1"/>
          </p:cNvSpPr>
          <p:nvPr/>
        </p:nvSpPr>
        <p:spPr bwMode="auto">
          <a:xfrm>
            <a:off x="881220" y="160463"/>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將高斯定律運用於一個無限小的立方體高斯面：</a:t>
            </a:r>
          </a:p>
        </p:txBody>
      </p:sp>
      <mc:AlternateContent xmlns:mc="http://schemas.openxmlformats.org/markup-compatibility/2006" xmlns:a14="http://schemas.microsoft.com/office/drawing/2010/main">
        <mc:Choice Requires="a14">
          <p:sp>
            <p:nvSpPr>
              <p:cNvPr id="29711" name="文字方塊 23"/>
              <p:cNvSpPr txBox="1">
                <a:spLocks noChangeArrowheads="1"/>
              </p:cNvSpPr>
              <p:nvPr/>
            </p:nvSpPr>
            <p:spPr bwMode="auto">
              <a:xfrm>
                <a:off x="914400" y="3092532"/>
                <a:ext cx="5867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先計算垂直於 </a:t>
                </a:r>
                <a:r>
                  <a:rPr lang="en-US" altLang="zh-TW" i="1" dirty="0">
                    <a:latin typeface="Times New Roman" pitchFamily="18" charset="0"/>
                    <a:cs typeface="Times New Roman" pitchFamily="18" charset="0"/>
                  </a:rPr>
                  <a:t>x</a:t>
                </a:r>
                <a:r>
                  <a:rPr lang="zh-TW" altLang="en-US" dirty="0">
                    <a:latin typeface="Times New Roman" panose="02020603050405020304" pitchFamily="18" charset="0"/>
                  </a:rPr>
                  <a:t> 軸左右兩個面的通量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zh-TW" altLang="en-US" dirty="0">
                    <a:latin typeface="Times New Roman" panose="02020603050405020304" pitchFamily="18" charset="0"/>
                  </a:rPr>
                  <a:t>，</a:t>
                </a:r>
                <a:r>
                  <a:rPr lang="en-US" altLang="zh-TW" dirty="0">
                    <a:latin typeface="Times New Roman" panose="02020603050405020304" pitchFamily="18" charset="0"/>
                    <a:ea typeface="Cambria Math"/>
                  </a:rPr>
                  <a:t> </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𝑒</m:t>
                            </m:r>
                          </m:e>
                        </m:acc>
                      </m:e>
                      <m:sub>
                        <m:r>
                          <a:rPr lang="en-US" altLang="zh-TW" b="0" i="1" smtClean="0">
                            <a:latin typeface="Cambria Math" panose="02040503050406030204" pitchFamily="18" charset="0"/>
                            <a:ea typeface="Cambria Math" panose="02040503050406030204" pitchFamily="18" charset="0"/>
                          </a:rPr>
                          <m:t>𝑥</m:t>
                        </m:r>
                      </m:sub>
                    </m:sSub>
                  </m:oMath>
                </a14:m>
                <a:r>
                  <a:rPr lang="zh-TW" altLang="en-US" dirty="0">
                    <a:latin typeface="Times New Roman" panose="02020603050405020304" pitchFamily="18" charset="0"/>
                  </a:rPr>
                  <a:t>：</a:t>
                </a:r>
              </a:p>
            </p:txBody>
          </p:sp>
        </mc:Choice>
        <mc:Fallback xmlns="">
          <p:sp>
            <p:nvSpPr>
              <p:cNvPr id="29711" name="文字方塊 23"/>
              <p:cNvSpPr txBox="1">
                <a:spLocks noRot="1" noChangeAspect="1" noMove="1" noResize="1" noEditPoints="1" noAdjustHandles="1" noChangeArrowheads="1" noChangeShapeType="1" noTextEdit="1"/>
              </p:cNvSpPr>
              <p:nvPr/>
            </p:nvSpPr>
            <p:spPr bwMode="auto">
              <a:xfrm>
                <a:off x="914400" y="3092532"/>
                <a:ext cx="5867400" cy="404791"/>
              </a:xfrm>
              <a:prstGeom prst="rect">
                <a:avLst/>
              </a:prstGeom>
              <a:blipFill>
                <a:blip r:embed="rId5"/>
                <a:stretch>
                  <a:fillRect l="-864"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9712" name="文字方塊 24"/>
          <p:cNvSpPr txBox="1">
            <a:spLocks noChangeArrowheads="1"/>
          </p:cNvSpPr>
          <p:nvPr/>
        </p:nvSpPr>
        <p:spPr bwMode="auto">
          <a:xfrm>
            <a:off x="879231" y="5235829"/>
            <a:ext cx="1960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因此總通量為</a:t>
            </a:r>
          </a:p>
        </p:txBody>
      </p:sp>
      <mc:AlternateContent xmlns:mc="http://schemas.openxmlformats.org/markup-compatibility/2006" xmlns:a14="http://schemas.microsoft.com/office/drawing/2010/main">
        <mc:Choice Requires="a14">
          <p:sp>
            <p:nvSpPr>
              <p:cNvPr id="2" name="文字方塊 1"/>
              <p:cNvSpPr txBox="1"/>
              <p:nvPr/>
            </p:nvSpPr>
            <p:spPr>
              <a:xfrm>
                <a:off x="914400" y="3502128"/>
                <a:ext cx="5715000" cy="62491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latin typeface="Times New Roman" panose="02020603050405020304"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914400" y="3502128"/>
                <a:ext cx="5715000" cy="624915"/>
              </a:xfrm>
              <a:prstGeom prst="rect">
                <a:avLst/>
              </a:prstGeom>
              <a:blipFill>
                <a:blip r:embed="rId6"/>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896911" y="574392"/>
                <a:ext cx="1146275"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smtClean="0">
                              <a:latin typeface="Cambria Math" panose="02040503050406030204" pitchFamily="18" charset="0"/>
                            </a:rPr>
                          </m:ctrlPr>
                        </m:accPr>
                        <m:e>
                          <m:r>
                            <a:rPr lang="en-US" altLang="zh-TW" sz="1600" b="0" i="1" smtClean="0">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r>
                            <a:rPr lang="en-US" altLang="zh-TW" sz="1600" b="0" i="1" smtClean="0">
                              <a:latin typeface="Cambria Math"/>
                            </a:rPr>
                            <m:t>+∆</m:t>
                          </m:r>
                          <m:r>
                            <a:rPr lang="en-US" altLang="zh-TW" sz="1600" b="0" i="1" smtClean="0">
                              <a:latin typeface="Cambria Math"/>
                              <a:ea typeface="Cambria Math"/>
                            </a:rPr>
                            <m:t>𝑥</m:t>
                          </m:r>
                        </m:e>
                      </m:d>
                    </m:oMath>
                  </m:oMathPara>
                </a14:m>
                <a:endParaRPr lang="zh-TW" altLang="en-US" sz="1600" dirty="0">
                  <a:latin typeface="Times New Roman" panose="02020603050405020304" pitchFamily="18" charset="0"/>
                </a:endParaRPr>
              </a:p>
            </p:txBody>
          </p:sp>
        </mc:Choice>
        <mc:Fallback xmlns="">
          <p:sp>
            <p:nvSpPr>
              <p:cNvPr id="19" name="文字方塊 18"/>
              <p:cNvSpPr txBox="1">
                <a:spLocks noRot="1" noChangeAspect="1" noMove="1" noResize="1" noEditPoints="1" noAdjustHandles="1" noChangeArrowheads="1" noChangeShapeType="1" noTextEdit="1"/>
              </p:cNvSpPr>
              <p:nvPr/>
            </p:nvSpPr>
            <p:spPr>
              <a:xfrm>
                <a:off x="3896911" y="574392"/>
                <a:ext cx="1146275" cy="3684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2877652" y="574392"/>
                <a:ext cx="762000" cy="3684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e>
                      </m:d>
                    </m:oMath>
                  </m:oMathPara>
                </a14:m>
                <a:endParaRPr lang="zh-TW" altLang="en-US" sz="1600" dirty="0">
                  <a:latin typeface="Times New Roman" panose="02020603050405020304" pitchFamily="18" charset="0"/>
                </a:endParaRPr>
              </a:p>
            </p:txBody>
          </p:sp>
        </mc:Choice>
        <mc:Fallback xmlns="">
          <p:sp>
            <p:nvSpPr>
              <p:cNvPr id="20" name="文字方塊 19"/>
              <p:cNvSpPr txBox="1">
                <a:spLocks noRot="1" noChangeAspect="1" noMove="1" noResize="1" noEditPoints="1" noAdjustHandles="1" noChangeArrowheads="1" noChangeShapeType="1" noTextEdit="1"/>
              </p:cNvSpPr>
              <p:nvPr/>
            </p:nvSpPr>
            <p:spPr>
              <a:xfrm>
                <a:off x="2877652" y="574392"/>
                <a:ext cx="762000" cy="36849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3"/>
              <p:cNvSpPr txBox="1">
                <a:spLocks noChangeArrowheads="1"/>
              </p:cNvSpPr>
              <p:nvPr/>
            </p:nvSpPr>
            <p:spPr bwMode="auto">
              <a:xfrm>
                <a:off x="914400" y="4261615"/>
                <a:ext cx="5181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同理：垂直於 </a:t>
                </a:r>
                <a14:m>
                  <m:oMath xmlns:m="http://schemas.openxmlformats.org/officeDocument/2006/math">
                    <m:r>
                      <a:rPr lang="en-US" altLang="zh-TW" i="1" dirty="0" smtClean="0">
                        <a:latin typeface="Cambria Math"/>
                        <a:cs typeface="Times New Roman" pitchFamily="18" charset="0"/>
                      </a:rPr>
                      <m:t>𝑦</m:t>
                    </m:r>
                  </m:oMath>
                </a14:m>
                <a:r>
                  <a:rPr lang="zh-TW" altLang="en-US" dirty="0">
                    <a:latin typeface="Times New Roman" panose="02020603050405020304" pitchFamily="18" charset="0"/>
                  </a:rPr>
                  <a:t> 軸上下兩個面的通量就等於：</a:t>
                </a:r>
              </a:p>
            </p:txBody>
          </p:sp>
        </mc:Choice>
        <mc:Fallback xmlns="">
          <p:sp>
            <p:nvSpPr>
              <p:cNvPr id="22" name="文字方塊 23"/>
              <p:cNvSpPr txBox="1">
                <a:spLocks noRot="1" noChangeAspect="1" noMove="1" noResize="1" noEditPoints="1" noAdjustHandles="1" noChangeArrowheads="1" noChangeShapeType="1" noTextEdit="1"/>
              </p:cNvSpPr>
              <p:nvPr/>
            </p:nvSpPr>
            <p:spPr bwMode="auto">
              <a:xfrm>
                <a:off x="914400" y="4261615"/>
                <a:ext cx="5181600" cy="369332"/>
              </a:xfrm>
              <a:prstGeom prst="rect">
                <a:avLst/>
              </a:prstGeom>
              <a:blipFill>
                <a:blip r:embed="rId9"/>
                <a:stretch>
                  <a:fillRect l="-97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5633872" y="4208613"/>
                <a:ext cx="1854930"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latin typeface="Times New Roman" panose="02020603050405020304" pitchFamily="18" charset="0"/>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5633872" y="4208613"/>
                <a:ext cx="1854930" cy="714683"/>
              </a:xfrm>
              <a:prstGeom prst="rect">
                <a:avLst/>
              </a:prstGeom>
              <a:blipFill>
                <a:blip r:embed="rId10"/>
                <a:stretch>
                  <a:fillRect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2422435" y="5033526"/>
                <a:ext cx="5199885"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latin typeface="Times New Roman" panose="02020603050405020304" pitchFamily="18" charset="0"/>
                </a:endParaRPr>
              </a:p>
            </p:txBody>
          </p:sp>
        </mc:Choice>
        <mc:Fallback xmlns="">
          <p:sp>
            <p:nvSpPr>
              <p:cNvPr id="24" name="文字方塊 23"/>
              <p:cNvSpPr txBox="1">
                <a:spLocks noRot="1" noChangeAspect="1" noMove="1" noResize="1" noEditPoints="1" noAdjustHandles="1" noChangeArrowheads="1" noChangeShapeType="1" noTextEdit="1"/>
              </p:cNvSpPr>
              <p:nvPr/>
            </p:nvSpPr>
            <p:spPr>
              <a:xfrm>
                <a:off x="2422435" y="5033526"/>
                <a:ext cx="5199885" cy="714683"/>
              </a:xfrm>
              <a:prstGeom prst="rect">
                <a:avLst/>
              </a:prstGeom>
              <a:blipFill>
                <a:blip r:embed="rId11"/>
                <a:stretch>
                  <a:fillRect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949843" y="5829779"/>
                <a:ext cx="2698687" cy="67390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𝑦</m:t>
                              </m:r>
                            </m:sub>
                          </m:sSub>
                        </m:num>
                        <m:den>
                          <m:r>
                            <a:rPr lang="zh-TW" altLang="en-US" i="1">
                              <a:latin typeface="Cambria Math"/>
                              <a:ea typeface="Cambria Math"/>
                            </a:rPr>
                            <m:t>𝜕</m:t>
                          </m:r>
                          <m:r>
                            <a:rPr lang="en-US" altLang="zh-TW" i="1">
                              <a:latin typeface="Cambria Math"/>
                              <a:ea typeface="Cambria Math"/>
                            </a:rPr>
                            <m:t>𝑦</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𝑧</m:t>
                              </m:r>
                            </m:sub>
                          </m:sSub>
                        </m:num>
                        <m:den>
                          <m:r>
                            <a:rPr lang="zh-TW" altLang="en-US" i="1">
                              <a:latin typeface="Cambria Math"/>
                              <a:ea typeface="Cambria Math"/>
                            </a:rPr>
                            <m:t>𝜕</m:t>
                          </m:r>
                          <m:r>
                            <a:rPr lang="en-US" altLang="zh-TW" i="1">
                              <a:latin typeface="Cambria Math"/>
                              <a:ea typeface="Cambria Math"/>
                            </a:rPr>
                            <m:t>𝑧</m:t>
                          </m:r>
                        </m:den>
                      </m:f>
                    </m:oMath>
                  </m:oMathPara>
                </a14:m>
                <a:endParaRPr lang="zh-TW" altLang="en-US" dirty="0">
                  <a:latin typeface="Times New Roman" panose="02020603050405020304" pitchFamily="18" charset="0"/>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5949843" y="5829779"/>
                <a:ext cx="2698687" cy="673902"/>
              </a:xfrm>
              <a:prstGeom prst="rect">
                <a:avLst/>
              </a:prstGeom>
              <a:blipFill>
                <a:blip r:embed="rId12"/>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5A476774-845D-7D40-B3CA-761CDB8571FF}"/>
                  </a:ext>
                </a:extLst>
              </p:cNvPr>
              <p:cNvSpPr/>
              <p:nvPr/>
            </p:nvSpPr>
            <p:spPr>
              <a:xfrm>
                <a:off x="4470048" y="1876607"/>
                <a:ext cx="4036087" cy="369332"/>
              </a:xfrm>
              <a:prstGeom prst="rect">
                <a:avLst/>
              </a:prstGeom>
            </p:spPr>
            <p:txBody>
              <a:bodyPr wrap="square">
                <a:spAutoFit/>
              </a:bodyPr>
              <a:lstStyle/>
              <a:p>
                <a:r>
                  <a:rPr lang="zh-TW" altLang="en-US" dirty="0">
                    <a:latin typeface="Times New Roman" panose="02020603050405020304" pitchFamily="18" charset="0"/>
                  </a:rPr>
                  <a:t>電場的</a:t>
                </a:r>
                <a14:m>
                  <m:oMath xmlns:m="http://schemas.openxmlformats.org/officeDocument/2006/math">
                    <m:r>
                      <a:rPr lang="en-US" altLang="zh-TW" i="1" dirty="0" smtClean="0">
                        <a:latin typeface="Cambria Math" panose="02040503050406030204" pitchFamily="18" charset="0"/>
                      </a:rPr>
                      <m:t>𝑥</m:t>
                    </m:r>
                  </m:oMath>
                </a14:m>
                <a:r>
                  <a:rPr lang="zh-TW" altLang="en-US" dirty="0">
                    <a:latin typeface="Times New Roman" panose="02020603050405020304" pitchFamily="18" charset="0"/>
                  </a:rPr>
                  <a:t>分</a:t>
                </a:r>
                <a14:m>
                  <m:oMath xmlns:m="http://schemas.openxmlformats.org/officeDocument/2006/math">
                    <m:r>
                      <a:rPr lang="zh-TW" altLang="en-US" i="1" dirty="0">
                        <a:latin typeface="Cambria Math" panose="02040503050406030204" pitchFamily="18" charset="0"/>
                      </a:rPr>
                      <m:t>量</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oMath>
                </a14:m>
                <a:r>
                  <a:rPr lang="zh-TW" altLang="en-US" dirty="0">
                    <a:latin typeface="Times New Roman" panose="02020603050405020304" pitchFamily="18" charset="0"/>
                  </a:rPr>
                  <a:t>是多變數函數！</a:t>
                </a:r>
              </a:p>
            </p:txBody>
          </p:sp>
        </mc:Choice>
        <mc:Fallback xmlns="">
          <p:sp>
            <p:nvSpPr>
              <p:cNvPr id="3" name="矩形 2">
                <a:extLst>
                  <a:ext uri="{FF2B5EF4-FFF2-40B4-BE49-F238E27FC236}">
                    <a16:creationId xmlns:a16="http://schemas.microsoft.com/office/drawing/2014/main" id="{5A476774-845D-7D40-B3CA-761CDB8571FF}"/>
                  </a:ext>
                </a:extLst>
              </p:cNvPr>
              <p:cNvSpPr>
                <a:spLocks noRot="1" noChangeAspect="1" noMove="1" noResize="1" noEditPoints="1" noAdjustHandles="1" noChangeArrowheads="1" noChangeShapeType="1" noTextEdit="1"/>
              </p:cNvSpPr>
              <p:nvPr/>
            </p:nvSpPr>
            <p:spPr>
              <a:xfrm>
                <a:off x="4470048" y="1876607"/>
                <a:ext cx="4036087" cy="369332"/>
              </a:xfrm>
              <a:prstGeom prst="rect">
                <a:avLst/>
              </a:prstGeom>
              <a:blipFill>
                <a:blip r:embed="rId13"/>
                <a:stretch>
                  <a:fillRect l="-940" t="-6667" r="-689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02CDD49F-9227-F944-A835-34DBDFA060F7}"/>
                  </a:ext>
                </a:extLst>
              </p:cNvPr>
              <p:cNvSpPr txBox="1"/>
              <p:nvPr/>
            </p:nvSpPr>
            <p:spPr>
              <a:xfrm>
                <a:off x="4480314" y="2310633"/>
                <a:ext cx="4265078" cy="62491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𝑦</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𝑧</m:t>
                          </m:r>
                        </m:e>
                      </m:d>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oMath>
                  </m:oMathPara>
                </a14:m>
                <a:endParaRPr lang="zh-TW" altLang="en-US" dirty="0">
                  <a:latin typeface="Times New Roman" panose="02020603050405020304" pitchFamily="18" charset="0"/>
                </a:endParaRPr>
              </a:p>
            </p:txBody>
          </p:sp>
        </mc:Choice>
        <mc:Fallback xmlns="">
          <p:sp>
            <p:nvSpPr>
              <p:cNvPr id="21" name="文字方塊 20">
                <a:extLst>
                  <a:ext uri="{FF2B5EF4-FFF2-40B4-BE49-F238E27FC236}">
                    <a16:creationId xmlns:a16="http://schemas.microsoft.com/office/drawing/2014/main" id="{02CDD49F-9227-F944-A835-34DBDFA060F7}"/>
                  </a:ext>
                </a:extLst>
              </p:cNvPr>
              <p:cNvSpPr txBox="1">
                <a:spLocks noRot="1" noChangeAspect="1" noMove="1" noResize="1" noEditPoints="1" noAdjustHandles="1" noChangeArrowheads="1" noChangeShapeType="1" noTextEdit="1"/>
              </p:cNvSpPr>
              <p:nvPr/>
            </p:nvSpPr>
            <p:spPr>
              <a:xfrm>
                <a:off x="4480314" y="2310633"/>
                <a:ext cx="4265078" cy="624915"/>
              </a:xfrm>
              <a:prstGeom prst="rect">
                <a:avLst/>
              </a:prstGeom>
              <a:blipFill>
                <a:blip r:embed="rId14"/>
                <a:stretch>
                  <a:fillRect b="-3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3E064D2-A4FE-0C41-B617-331B8BEBC458}"/>
                  </a:ext>
                </a:extLst>
              </p:cNvPr>
              <p:cNvSpPr txBox="1"/>
              <p:nvPr/>
            </p:nvSpPr>
            <p:spPr>
              <a:xfrm>
                <a:off x="914400" y="3581285"/>
                <a:ext cx="359124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latin typeface="Times New Roman" panose="02020603050405020304" pitchFamily="18" charset="0"/>
                </a:endParaRPr>
              </a:p>
            </p:txBody>
          </p:sp>
        </mc:Choice>
        <mc:Fallback xmlns="">
          <p:sp>
            <p:nvSpPr>
              <p:cNvPr id="26" name="文字方塊 25">
                <a:extLst>
                  <a:ext uri="{FF2B5EF4-FFF2-40B4-BE49-F238E27FC236}">
                    <a16:creationId xmlns:a16="http://schemas.microsoft.com/office/drawing/2014/main" id="{23E064D2-A4FE-0C41-B617-331B8BEBC458}"/>
                  </a:ext>
                </a:extLst>
              </p:cNvPr>
              <p:cNvSpPr txBox="1">
                <a:spLocks noRot="1" noChangeAspect="1" noMove="1" noResize="1" noEditPoints="1" noAdjustHandles="1" noChangeArrowheads="1" noChangeShapeType="1" noTextEdit="1"/>
              </p:cNvSpPr>
              <p:nvPr/>
            </p:nvSpPr>
            <p:spPr>
              <a:xfrm>
                <a:off x="914400" y="3581285"/>
                <a:ext cx="3591240" cy="369332"/>
              </a:xfrm>
              <a:prstGeom prst="rect">
                <a:avLst/>
              </a:prstGeom>
              <a:blipFill>
                <a:blip r:embed="rId15"/>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80B7189-8588-744E-BF9B-4D14C16A95B5}"/>
                  </a:ext>
                </a:extLst>
              </p:cNvPr>
              <p:cNvSpPr/>
              <p:nvPr/>
            </p:nvSpPr>
            <p:spPr>
              <a:xfrm>
                <a:off x="6629400" y="3085017"/>
                <a:ext cx="1718804" cy="4047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𝐸</m:t>
                          </m:r>
                        </m:e>
                        <m:sub>
                          <m:r>
                            <a:rPr lang="en-US" altLang="zh-TW" b="0" i="1" smtClean="0">
                              <a:latin typeface="Cambria Math" panose="02040503050406030204" pitchFamily="18" charset="0"/>
                              <a:ea typeface="Cambria Math" panose="02040503050406030204" pitchFamily="18" charset="0"/>
                            </a:rPr>
                            <m:t>𝑥</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𝑑𝐴</m:t>
                      </m:r>
                    </m:oMath>
                  </m:oMathPara>
                </a14:m>
                <a:endParaRPr lang="zh-TW" altLang="en-US"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180B7189-8588-744E-BF9B-4D14C16A95B5}"/>
                  </a:ext>
                </a:extLst>
              </p:cNvPr>
              <p:cNvSpPr>
                <a:spLocks noRot="1" noChangeAspect="1" noMove="1" noResize="1" noEditPoints="1" noAdjustHandles="1" noChangeArrowheads="1" noChangeShapeType="1" noTextEdit="1"/>
              </p:cNvSpPr>
              <p:nvPr/>
            </p:nvSpPr>
            <p:spPr>
              <a:xfrm>
                <a:off x="6629400" y="3085017"/>
                <a:ext cx="1718804" cy="404791"/>
              </a:xfrm>
              <a:prstGeom prst="rect">
                <a:avLst/>
              </a:prstGeom>
              <a:blipFill>
                <a:blip r:embed="rId16"/>
                <a:stretch>
                  <a:fillRect t="-12121"/>
                </a:stretch>
              </a:blipFill>
            </p:spPr>
            <p:txBody>
              <a:bodyPr/>
              <a:lstStyle/>
              <a:p>
                <a:r>
                  <a:rPr lang="en-US">
                    <a:noFill/>
                  </a:rPr>
                  <a:t> </a:t>
                </a:r>
              </a:p>
            </p:txBody>
          </p:sp>
        </mc:Fallback>
      </mc:AlternateContent>
    </p:spTree>
    <p:extLst>
      <p:ext uri="{BB962C8B-B14F-4D97-AF65-F5344CB8AC3E}">
        <p14:creationId xmlns:p14="http://schemas.microsoft.com/office/powerpoint/2010/main" val="120426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12"/>
                                        </p:tgtEl>
                                        <p:attrNameLst>
                                          <p:attrName>style.visibility</p:attrName>
                                        </p:attrNameLst>
                                      </p:cBhvr>
                                      <p:to>
                                        <p:strVal val="visible"/>
                                      </p:to>
                                    </p:set>
                                    <p:anim calcmode="lin" valueType="num">
                                      <p:cBhvr additive="base">
                                        <p:cTn id="23" dur="500" fill="hold"/>
                                        <p:tgtEl>
                                          <p:spTgt spid="29712"/>
                                        </p:tgtEl>
                                        <p:attrNameLst>
                                          <p:attrName>ppt_x</p:attrName>
                                        </p:attrNameLst>
                                      </p:cBhvr>
                                      <p:tavLst>
                                        <p:tav tm="0">
                                          <p:val>
                                            <p:strVal val="#ppt_x"/>
                                          </p:val>
                                        </p:tav>
                                        <p:tav tm="100000">
                                          <p:val>
                                            <p:strVal val="#ppt_x"/>
                                          </p:val>
                                        </p:tav>
                                      </p:tavLst>
                                    </p:anim>
                                    <p:anim calcmode="lin" valueType="num">
                                      <p:cBhvr additive="base">
                                        <p:cTn id="24" dur="500" fill="hold"/>
                                        <p:tgtEl>
                                          <p:spTgt spid="297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709"/>
                                        </p:tgtEl>
                                        <p:attrNameLst>
                                          <p:attrName>style.visibility</p:attrName>
                                        </p:attrNameLst>
                                      </p:cBhvr>
                                      <p:to>
                                        <p:strVal val="visible"/>
                                      </p:to>
                                    </p:set>
                                    <p:anim calcmode="lin" valueType="num">
                                      <p:cBhvr additive="base">
                                        <p:cTn id="41" dur="500" fill="hold"/>
                                        <p:tgtEl>
                                          <p:spTgt spid="29709"/>
                                        </p:tgtEl>
                                        <p:attrNameLst>
                                          <p:attrName>ppt_x</p:attrName>
                                        </p:attrNameLst>
                                      </p:cBhvr>
                                      <p:tavLst>
                                        <p:tav tm="0">
                                          <p:val>
                                            <p:strVal val="#ppt_x"/>
                                          </p:val>
                                        </p:tav>
                                        <p:tav tm="100000">
                                          <p:val>
                                            <p:strVal val="#ppt_x"/>
                                          </p:val>
                                        </p:tav>
                                      </p:tavLst>
                                    </p:anim>
                                    <p:anim calcmode="lin" valueType="num">
                                      <p:cBhvr additive="base">
                                        <p:cTn id="42" dur="500" fill="hold"/>
                                        <p:tgtEl>
                                          <p:spTgt spid="2970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2" grpId="0"/>
      <p:bldP spid="2" grpId="0" animBg="1"/>
      <p:bldP spid="22" grpId="0"/>
      <p:bldP spid="23" grpId="0" animBg="1"/>
      <p:bldP spid="24" grpId="0" animBg="1"/>
      <p:bldP spid="25" grpId="0" animBg="1"/>
      <p:bldP spid="3" grpId="0"/>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5" name="文字方塊 9"/>
          <p:cNvSpPr txBox="1">
            <a:spLocks noChangeArrowheads="1"/>
          </p:cNvSpPr>
          <p:nvPr/>
        </p:nvSpPr>
        <p:spPr bwMode="auto">
          <a:xfrm>
            <a:off x="3900959" y="5953588"/>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數學上的高斯定律</a:t>
            </a:r>
          </a:p>
        </p:txBody>
      </p:sp>
      <p:sp>
        <p:nvSpPr>
          <p:cNvPr id="31756" name="文字方塊 11"/>
          <p:cNvSpPr txBox="1">
            <a:spLocks noChangeArrowheads="1"/>
          </p:cNvSpPr>
          <p:nvPr/>
        </p:nvSpPr>
        <p:spPr bwMode="auto">
          <a:xfrm>
            <a:off x="3900959" y="5532981"/>
            <a:ext cx="3416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對任何向量場任何高斯面都對！</a:t>
            </a:r>
          </a:p>
        </p:txBody>
      </p:sp>
      <p:pic>
        <p:nvPicPr>
          <p:cNvPr id="31757" name="Picture 2" descr="C:\Users\Chia-Hung Chang\Downloads\Data\Knight\Media\Chapter12\Images\12_07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l="9984" t="23544" b="17197"/>
          <a:stretch>
            <a:fillRect/>
          </a:stretch>
        </p:blipFill>
        <p:spPr bwMode="auto">
          <a:xfrm>
            <a:off x="2791943" y="1828800"/>
            <a:ext cx="18918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fig24"/>
          <p:cNvPicPr>
            <a:picLocks noChangeAspect="1" noChangeArrowheads="1"/>
          </p:cNvPicPr>
          <p:nvPr/>
        </p:nvPicPr>
        <p:blipFill>
          <a:blip r:embed="rId3">
            <a:extLst>
              <a:ext uri="{28A0092B-C50C-407E-A947-70E740481C1C}">
                <a14:useLocalDpi xmlns:a14="http://schemas.microsoft.com/office/drawing/2010/main" val="0"/>
              </a:ext>
            </a:extLst>
          </a:blip>
          <a:srcRect b="21429"/>
          <a:stretch>
            <a:fillRect/>
          </a:stretch>
        </p:blipFill>
        <p:spPr bwMode="auto">
          <a:xfrm>
            <a:off x="7317581" y="4770981"/>
            <a:ext cx="13668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22"/>
          <p:cNvSpPr txBox="1">
            <a:spLocks noChangeArrowheads="1"/>
          </p:cNvSpPr>
          <p:nvPr/>
        </p:nvSpPr>
        <p:spPr bwMode="auto">
          <a:xfrm>
            <a:off x="1183835" y="508858"/>
            <a:ext cx="7143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一個無限小的方塊高斯面的電通量等於當地電場的散度乘上體積！</a:t>
            </a:r>
          </a:p>
        </p:txBody>
      </p:sp>
      <mc:AlternateContent xmlns:mc="http://schemas.openxmlformats.org/markup-compatibility/2006" xmlns:a14="http://schemas.microsoft.com/office/drawing/2010/main">
        <mc:Choice Requires="a14">
          <p:sp>
            <p:nvSpPr>
              <p:cNvPr id="18" name="文字方塊 17"/>
              <p:cNvSpPr txBox="1"/>
              <p:nvPr/>
            </p:nvSpPr>
            <p:spPr>
              <a:xfrm>
                <a:off x="1215303" y="1002428"/>
                <a:ext cx="5337743"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latin typeface="Times New Roman" panose="02020603050405020304" pitchFamily="18" charset="0"/>
                </a:endParaRPr>
              </a:p>
            </p:txBody>
          </p:sp>
        </mc:Choice>
        <mc:Fallback xmlns="">
          <p:sp>
            <p:nvSpPr>
              <p:cNvPr id="18" name="文字方塊 17"/>
              <p:cNvSpPr txBox="1">
                <a:spLocks noRot="1" noChangeAspect="1" noMove="1" noResize="1" noEditPoints="1" noAdjustHandles="1" noChangeArrowheads="1" noChangeShapeType="1" noTextEdit="1"/>
              </p:cNvSpPr>
              <p:nvPr/>
            </p:nvSpPr>
            <p:spPr>
              <a:xfrm>
                <a:off x="1215303" y="1002428"/>
                <a:ext cx="5337743" cy="714683"/>
              </a:xfrm>
              <a:prstGeom prst="rect">
                <a:avLst/>
              </a:prstGeom>
              <a:blipFill>
                <a:blip r:embed="rId4"/>
                <a:stretch>
                  <a:fillRect b="-1724"/>
                </a:stretch>
              </a:blipFill>
            </p:spPr>
            <p:txBody>
              <a:bodyPr/>
              <a:lstStyle/>
              <a:p>
                <a:r>
                  <a:rPr lang="en-US">
                    <a:noFill/>
                  </a:rPr>
                  <a:t> </a:t>
                </a:r>
              </a:p>
            </p:txBody>
          </p:sp>
        </mc:Fallback>
      </mc:AlternateContent>
      <p:sp>
        <p:nvSpPr>
          <p:cNvPr id="19" name="文字方塊 18"/>
          <p:cNvSpPr txBox="1"/>
          <p:nvPr/>
        </p:nvSpPr>
        <p:spPr>
          <a:xfrm>
            <a:off x="1143000" y="3429000"/>
            <a:ext cx="6858000" cy="369332"/>
          </a:xfrm>
          <a:prstGeom prst="rect">
            <a:avLst/>
          </a:prstGeom>
          <a:noFill/>
        </p:spPr>
        <p:txBody>
          <a:bodyPr wrap="square" rtlCol="0">
            <a:spAutoFit/>
          </a:bodyPr>
          <a:lstStyle/>
          <a:p>
            <a:r>
              <a:rPr lang="zh-TW" altLang="en-US" dirty="0">
                <a:latin typeface="Times New Roman" panose="02020603050405020304" pitchFamily="18" charset="0"/>
              </a:rPr>
              <a:t>若將一高斯面內的空間，分解成小方塊的組合，</a:t>
            </a:r>
          </a:p>
        </p:txBody>
      </p:sp>
      <p:sp>
        <p:nvSpPr>
          <p:cNvPr id="20" name="矩形 19"/>
          <p:cNvSpPr/>
          <p:nvPr/>
        </p:nvSpPr>
        <p:spPr>
          <a:xfrm>
            <a:off x="1165274" y="3853934"/>
            <a:ext cx="5955476" cy="369332"/>
          </a:xfrm>
          <a:prstGeom prst="rect">
            <a:avLst/>
          </a:prstGeom>
        </p:spPr>
        <p:txBody>
          <a:bodyPr wrap="none">
            <a:spAutoFit/>
          </a:bodyPr>
          <a:lstStyle/>
          <a:p>
            <a:r>
              <a:rPr lang="zh-TW" altLang="en-US" dirty="0">
                <a:latin typeface="Times New Roman" panose="02020603050405020304" pitchFamily="18" charset="0"/>
              </a:rPr>
              <a:t>將小方塊表面的電通量加總，就是原來高斯面的電通量。</a:t>
            </a:r>
          </a:p>
        </p:txBody>
      </p:sp>
      <mc:AlternateContent xmlns:mc="http://schemas.openxmlformats.org/markup-compatibility/2006" xmlns:a14="http://schemas.microsoft.com/office/drawing/2010/main">
        <mc:Choice Requires="a14">
          <p:sp>
            <p:nvSpPr>
              <p:cNvPr id="21" name="文字方塊 20"/>
              <p:cNvSpPr txBox="1"/>
              <p:nvPr/>
            </p:nvSpPr>
            <p:spPr>
              <a:xfrm>
                <a:off x="1171135" y="4347504"/>
                <a:ext cx="5014065"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𝑖𝐸</m:t>
                              </m:r>
                            </m:sub>
                          </m:sSub>
                        </m:e>
                      </m:nary>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𝑉</m:t>
                              </m:r>
                            </m:e>
                            <m:sub>
                              <m:r>
                                <a:rPr lang="en-US" altLang="zh-TW" b="0" i="1" smtClean="0">
                                  <a:latin typeface="Cambria Math"/>
                                  <a:ea typeface="Cambria Math"/>
                                </a:rPr>
                                <m:t>𝑖</m:t>
                              </m:r>
                            </m:sub>
                          </m:sSub>
                          <m:r>
                            <m:rPr>
                              <m:nor/>
                            </m:rPr>
                            <a:rPr lang="zh-TW" altLang="en-US" dirty="0">
                              <a:latin typeface="Times New Roman" panose="02020603050405020304" pitchFamily="18" charset="0"/>
                            </a:rPr>
                            <m:t> </m:t>
                          </m:r>
                        </m:e>
                      </m:nary>
                      <m:r>
                        <a:rPr lang="en-US" altLang="zh-TW" i="1">
                          <a:latin typeface="Cambria Math"/>
                          <a:ea typeface="Cambria Math"/>
                        </a:rPr>
                        <m:t>→</m:t>
                      </m:r>
                      <m:nary>
                        <m:naryPr>
                          <m:limLoc m:val="undOvr"/>
                          <m:subHide m:val="on"/>
                          <m:supHide m:val="on"/>
                          <m:ctrlPr>
                            <a:rPr lang="en-US" altLang="zh-TW" i="1" smtClean="0">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latin typeface="Times New Roman" panose="02020603050405020304" pitchFamily="18" charset="0"/>
                </a:endParaRPr>
              </a:p>
            </p:txBody>
          </p:sp>
        </mc:Choice>
        <mc:Fallback xmlns="">
          <p:sp>
            <p:nvSpPr>
              <p:cNvPr id="21" name="文字方塊 20"/>
              <p:cNvSpPr txBox="1">
                <a:spLocks noRot="1" noChangeAspect="1" noMove="1" noResize="1" noEditPoints="1" noAdjustHandles="1" noChangeArrowheads="1" noChangeShapeType="1" noTextEdit="1"/>
              </p:cNvSpPr>
              <p:nvPr/>
            </p:nvSpPr>
            <p:spPr>
              <a:xfrm>
                <a:off x="1171135" y="4347504"/>
                <a:ext cx="5014065" cy="818814"/>
              </a:xfrm>
              <a:prstGeom prst="rect">
                <a:avLst/>
              </a:prstGeom>
              <a:blipFill>
                <a:blip r:embed="rId5"/>
                <a:stretch>
                  <a:fillRect l="-2273"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1159785" y="5504597"/>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latin typeface="Times New Roman" panose="02020603050405020304" pitchFamily="18" charset="0"/>
                </a:endParaRPr>
              </a:p>
            </p:txBody>
          </p:sp>
        </mc:Choice>
        <mc:Fallback xmlns="">
          <p:sp>
            <p:nvSpPr>
              <p:cNvPr id="22" name="文字方塊 21"/>
              <p:cNvSpPr txBox="1">
                <a:spLocks noRot="1" noChangeAspect="1" noMove="1" noResize="1" noEditPoints="1" noAdjustHandles="1" noChangeArrowheads="1" noChangeShapeType="1" noTextEdit="1"/>
              </p:cNvSpPr>
              <p:nvPr/>
            </p:nvSpPr>
            <p:spPr>
              <a:xfrm>
                <a:off x="1159785" y="5504597"/>
                <a:ext cx="2612703" cy="818879"/>
              </a:xfrm>
              <a:prstGeom prst="rect">
                <a:avLst/>
              </a:prstGeom>
              <a:blipFill>
                <a:blip r:embed="rId6"/>
                <a:stretch>
                  <a:fillRect l="-31401" t="-132308" b="-190769"/>
                </a:stretch>
              </a:blipFill>
            </p:spPr>
            <p:txBody>
              <a:bodyPr/>
              <a:lstStyle/>
              <a:p>
                <a:r>
                  <a:rPr lang="en-US">
                    <a:noFill/>
                  </a:rPr>
                  <a:t> </a:t>
                </a:r>
              </a:p>
            </p:txBody>
          </p:sp>
        </mc:Fallback>
      </mc:AlternateContent>
    </p:spTree>
    <p:extLst>
      <p:ext uri="{BB962C8B-B14F-4D97-AF65-F5344CB8AC3E}">
        <p14:creationId xmlns:p14="http://schemas.microsoft.com/office/powerpoint/2010/main" val="1806615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35"/>
                                        </p:tgtEl>
                                        <p:attrNameLst>
                                          <p:attrName>style.visibility</p:attrName>
                                        </p:attrNameLst>
                                      </p:cBhvr>
                                      <p:to>
                                        <p:strVal val="visible"/>
                                      </p:to>
                                    </p:set>
                                    <p:anim calcmode="lin" valueType="num">
                                      <p:cBhvr additive="base">
                                        <p:cTn id="11" dur="500" fill="hold"/>
                                        <p:tgtEl>
                                          <p:spTgt spid="26635"/>
                                        </p:tgtEl>
                                        <p:attrNameLst>
                                          <p:attrName>ppt_x</p:attrName>
                                        </p:attrNameLst>
                                      </p:cBhvr>
                                      <p:tavLst>
                                        <p:tav tm="0">
                                          <p:val>
                                            <p:strVal val="#ppt_x"/>
                                          </p:val>
                                        </p:tav>
                                        <p:tav tm="100000">
                                          <p:val>
                                            <p:strVal val="#ppt_x"/>
                                          </p:val>
                                        </p:tav>
                                      </p:tavLst>
                                    </p:anim>
                                    <p:anim calcmode="lin" valueType="num">
                                      <p:cBhvr additive="base">
                                        <p:cTn id="12"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文字方塊 4"/>
          <p:cNvSpPr txBox="1">
            <a:spLocks noChangeArrowheads="1"/>
          </p:cNvSpPr>
          <p:nvPr/>
        </p:nvSpPr>
        <p:spPr bwMode="auto">
          <a:xfrm>
            <a:off x="2749062" y="3951288"/>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高斯定律的微分形式，對任一個點成立</a:t>
            </a:r>
          </a:p>
        </p:txBody>
      </p:sp>
      <mc:AlternateContent xmlns:mc="http://schemas.openxmlformats.org/markup-compatibility/2006" xmlns:a14="http://schemas.microsoft.com/office/drawing/2010/main">
        <mc:Choice Requires="a14">
          <p:sp>
            <p:nvSpPr>
              <p:cNvPr id="30727" name="文字方塊 1"/>
              <p:cNvSpPr txBox="1">
                <a:spLocks noChangeArrowheads="1"/>
              </p:cNvSpPr>
              <p:nvPr/>
            </p:nvSpPr>
            <p:spPr bwMode="auto">
              <a:xfrm>
                <a:off x="1301262" y="2222712"/>
                <a:ext cx="74617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將積分形式的高斯定律適運用於此小方塊，小方塊內電荷等於</a:t>
                </a:r>
                <a14:m>
                  <m:oMath xmlns:m="http://schemas.openxmlformats.org/officeDocument/2006/math">
                    <m:r>
                      <a:rPr lang="zh-TW" altLang="en-US" i="1">
                        <a:latin typeface="Cambria Math"/>
                      </a:rPr>
                      <m:t>𝜌</m:t>
                    </m:r>
                    <m:r>
                      <a:rPr lang="zh-TW" altLang="en-US" i="1">
                        <a:latin typeface="Cambria Math"/>
                      </a:rPr>
                      <m:t>∙∆</m:t>
                    </m:r>
                    <m:r>
                      <a:rPr lang="en-US" altLang="zh-TW" i="1">
                        <a:latin typeface="Cambria Math"/>
                      </a:rPr>
                      <m:t>𝑉</m:t>
                    </m:r>
                  </m:oMath>
                </a14:m>
                <a:r>
                  <a:rPr lang="zh-TW" altLang="en-US" dirty="0">
                    <a:latin typeface="Times New Roman" panose="02020603050405020304" pitchFamily="18" charset="0"/>
                  </a:rPr>
                  <a:t>：</a:t>
                </a:r>
              </a:p>
            </p:txBody>
          </p:sp>
        </mc:Choice>
        <mc:Fallback xmlns="">
          <p:sp>
            <p:nvSpPr>
              <p:cNvPr id="30727" name="文字方塊 1"/>
              <p:cNvSpPr txBox="1">
                <a:spLocks noRot="1" noChangeAspect="1" noMove="1" noResize="1" noEditPoints="1" noAdjustHandles="1" noChangeArrowheads="1" noChangeShapeType="1" noTextEdit="1"/>
              </p:cNvSpPr>
              <p:nvPr/>
            </p:nvSpPr>
            <p:spPr bwMode="auto">
              <a:xfrm>
                <a:off x="1301262" y="2222712"/>
                <a:ext cx="7461738" cy="369332"/>
              </a:xfrm>
              <a:prstGeom prst="rect">
                <a:avLst/>
              </a:prstGeom>
              <a:blipFill>
                <a:blip r:embed="rId2"/>
                <a:stretch>
                  <a:fillRect l="-679"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0728" name="文字方塊 1"/>
          <p:cNvSpPr txBox="1">
            <a:spLocks noChangeArrowheads="1"/>
          </p:cNvSpPr>
          <p:nvPr/>
        </p:nvSpPr>
        <p:spPr bwMode="auto">
          <a:xfrm>
            <a:off x="1295400" y="4584912"/>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散度即是單位體積內電力線數目的增加。</a:t>
            </a:r>
          </a:p>
        </p:txBody>
      </p:sp>
      <p:sp>
        <p:nvSpPr>
          <p:cNvPr id="9" name="文字方塊 22"/>
          <p:cNvSpPr txBox="1">
            <a:spLocks noChangeArrowheads="1"/>
          </p:cNvSpPr>
          <p:nvPr/>
        </p:nvSpPr>
        <p:spPr bwMode="auto">
          <a:xfrm>
            <a:off x="1295400" y="609349"/>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一個無限小的方塊高斯面的電通量等於當地電場的散度乘上方塊體積！</a:t>
            </a:r>
          </a:p>
        </p:txBody>
      </p:sp>
      <mc:AlternateContent xmlns:mc="http://schemas.openxmlformats.org/markup-compatibility/2006" xmlns:a14="http://schemas.microsoft.com/office/drawing/2010/main">
        <mc:Choice Requires="a14">
          <p:sp>
            <p:nvSpPr>
              <p:cNvPr id="10" name="文字方塊 9"/>
              <p:cNvSpPr txBox="1"/>
              <p:nvPr/>
            </p:nvSpPr>
            <p:spPr>
              <a:xfrm>
                <a:off x="1307592" y="1110549"/>
                <a:ext cx="5199885"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latin typeface="Times New Roman" panose="02020603050405020304" pitchFamily="18" charset="0"/>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1307592" y="1110549"/>
                <a:ext cx="5199885" cy="714683"/>
              </a:xfrm>
              <a:prstGeom prst="rect">
                <a:avLst/>
              </a:prstGeom>
              <a:blipFill>
                <a:blip r:embed="rId3"/>
                <a:stretch>
                  <a:fillRect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301262" y="2672878"/>
                <a:ext cx="451489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𝜌</m:t>
                          </m:r>
                          <m:r>
                            <a:rPr lang="zh-TW" altLang="en-US" i="1" smtClean="0">
                              <a:latin typeface="Cambria Math"/>
                            </a:rPr>
                            <m:t>∙∆</m:t>
                          </m:r>
                          <m:r>
                            <a:rPr lang="en-US" altLang="zh-TW" b="0" i="1" smtClean="0">
                              <a:latin typeface="Cambria Math"/>
                            </a:rPr>
                            <m:t>𝑉</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r>
                        <a:rPr lang="en-US" altLang="zh-TW" i="1">
                          <a:latin typeface="Cambria Math"/>
                          <a:ea typeface="Cambria Math"/>
                        </a:rPr>
                        <m:t>𝑉</m:t>
                      </m:r>
                    </m:oMath>
                  </m:oMathPara>
                </a14:m>
                <a:endParaRPr lang="zh-TW" altLang="en-US"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1301262" y="2672878"/>
                <a:ext cx="4514890" cy="818879"/>
              </a:xfrm>
              <a:prstGeom prst="rect">
                <a:avLst/>
              </a:prstGeom>
              <a:blipFill>
                <a:blip r:embed="rId4"/>
                <a:stretch>
                  <a:fillRect l="-5618" t="-130303" b="-1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1301262" y="3829385"/>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1301262" y="3829385"/>
                <a:ext cx="1253485" cy="6136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01262" y="5053224"/>
                <a:ext cx="1755802" cy="68582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d>
                        <m:dPr>
                          <m:ctrlPr>
                            <a:rPr lang="en-US" altLang="zh-TW" i="1" smtClean="0">
                              <a:latin typeface="Cambria Math" panose="02040503050406030204" pitchFamily="18" charset="0"/>
                              <a:ea typeface="Cambria Math"/>
                            </a:rPr>
                          </m:ctrlPr>
                        </m:d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𝑟</m:t>
                              </m:r>
                            </m:e>
                          </m:acc>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1301262" y="5053224"/>
                <a:ext cx="1755802" cy="685829"/>
              </a:xfrm>
              <a:prstGeom prst="rect">
                <a:avLst/>
              </a:prstGeom>
              <a:blipFill>
                <a:blip r:embed="rId6"/>
                <a:stretch>
                  <a:fillRect t="-7273"/>
                </a:stretch>
              </a:blipFill>
            </p:spPr>
            <p:txBody>
              <a:bodyPr/>
              <a:lstStyle/>
              <a:p>
                <a:r>
                  <a:rPr lang="en-US">
                    <a:noFill/>
                  </a:rPr>
                  <a:t> </a:t>
                </a:r>
              </a:p>
            </p:txBody>
          </p:sp>
        </mc:Fallback>
      </mc:AlternateContent>
      <p:sp>
        <p:nvSpPr>
          <p:cNvPr id="12" name="文字方塊 1">
            <a:extLst>
              <a:ext uri="{FF2B5EF4-FFF2-40B4-BE49-F238E27FC236}">
                <a16:creationId xmlns:a16="http://schemas.microsoft.com/office/drawing/2014/main" id="{272F74C7-BE25-C94A-B263-62566280AAAD}"/>
              </a:ext>
            </a:extLst>
          </p:cNvPr>
          <p:cNvSpPr txBox="1">
            <a:spLocks noChangeArrowheads="1"/>
          </p:cNvSpPr>
          <p:nvPr/>
        </p:nvSpPr>
        <p:spPr bwMode="auto">
          <a:xfrm>
            <a:off x="1295400" y="59436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積分形式的高斯定律可以推導出微分形式。</a:t>
            </a:r>
          </a:p>
        </p:txBody>
      </p:sp>
    </p:spTree>
    <p:extLst>
      <p:ext uri="{BB962C8B-B14F-4D97-AF65-F5344CB8AC3E}">
        <p14:creationId xmlns:p14="http://schemas.microsoft.com/office/powerpoint/2010/main" val="381177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2"/>
          <p:cNvSpPr txBox="1">
            <a:spLocks noChangeArrowheads="1"/>
          </p:cNvSpPr>
          <p:nvPr/>
        </p:nvSpPr>
        <p:spPr bwMode="auto">
          <a:xfrm>
            <a:off x="1676400" y="1093763"/>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現在倒過來，將微分形式的高斯定律</a:t>
            </a:r>
          </a:p>
        </p:txBody>
      </p:sp>
      <p:sp>
        <p:nvSpPr>
          <p:cNvPr id="32772" name="文字方塊 3"/>
          <p:cNvSpPr txBox="1">
            <a:spLocks noChangeArrowheads="1"/>
          </p:cNvSpPr>
          <p:nvPr/>
        </p:nvSpPr>
        <p:spPr bwMode="auto">
          <a:xfrm>
            <a:off x="1677572" y="2389163"/>
            <a:ext cx="6323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代入前述對任意向量場都成立，數學的高斯定律：</a:t>
            </a:r>
          </a:p>
        </p:txBody>
      </p:sp>
      <p:sp>
        <p:nvSpPr>
          <p:cNvPr id="32775" name="文字方塊 6"/>
          <p:cNvSpPr txBox="1">
            <a:spLocks noChangeArrowheads="1"/>
          </p:cNvSpPr>
          <p:nvPr/>
        </p:nvSpPr>
        <p:spPr bwMode="auto">
          <a:xfrm>
            <a:off x="1676400" y="3836963"/>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可得積分形式的高斯定律</a:t>
            </a:r>
          </a:p>
        </p:txBody>
      </p:sp>
      <p:sp>
        <p:nvSpPr>
          <p:cNvPr id="32776" name="文字方塊 7"/>
          <p:cNvSpPr txBox="1">
            <a:spLocks noChangeArrowheads="1"/>
          </p:cNvSpPr>
          <p:nvPr/>
        </p:nvSpPr>
        <p:spPr bwMode="auto">
          <a:xfrm>
            <a:off x="1652016" y="5979889"/>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latin typeface="Times New Roman" panose="02020603050405020304" pitchFamily="18" charset="0"/>
              </a:rPr>
              <a:t>可見積分形式的高斯定律與微分形式的高斯定律是等價的。</a:t>
            </a:r>
          </a:p>
        </p:txBody>
      </p:sp>
      <mc:AlternateContent xmlns:mc="http://schemas.openxmlformats.org/markup-compatibility/2006" xmlns:a14="http://schemas.microsoft.com/office/drawing/2010/main">
        <mc:Choice Requires="a14">
          <p:sp>
            <p:nvSpPr>
              <p:cNvPr id="9" name="矩形 8"/>
              <p:cNvSpPr/>
              <p:nvPr/>
            </p:nvSpPr>
            <p:spPr>
              <a:xfrm>
                <a:off x="1742049" y="1550963"/>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1742049" y="1550963"/>
                <a:ext cx="1253485" cy="61369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742049" y="2839966"/>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latin typeface="Times New Roman" panose="02020603050405020304" pitchFamily="18" charset="0"/>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1742049" y="2839966"/>
                <a:ext cx="2612703" cy="818879"/>
              </a:xfrm>
              <a:prstGeom prst="rect">
                <a:avLst/>
              </a:prstGeom>
              <a:blipFill>
                <a:blip r:embed="rId3"/>
                <a:stretch>
                  <a:fillRect l="-31553" t="-132308" b="-19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742049" y="4343400"/>
                <a:ext cx="2880404"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e>
                          </m:d>
                          <m:r>
                            <a:rPr lang="en-US" altLang="zh-TW" i="1">
                              <a:latin typeface="Cambria Math"/>
                              <a:ea typeface="Cambria Math"/>
                            </a:rPr>
                            <m:t>𝑑𝑉</m:t>
                          </m:r>
                        </m:e>
                      </m:nary>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1742049" y="4343400"/>
                <a:ext cx="2880404" cy="818814"/>
              </a:xfrm>
              <a:prstGeom prst="rect">
                <a:avLst/>
              </a:prstGeom>
              <a:blipFill>
                <a:blip r:embed="rId4"/>
                <a:stretch>
                  <a:fillRect l="-29956" t="-132308" b="-189231"/>
                </a:stretch>
              </a:blipFill>
            </p:spPr>
            <p:txBody>
              <a:bodyPr/>
              <a:lstStyle/>
              <a:p>
                <a:r>
                  <a:rPr lang="en-US">
                    <a:noFill/>
                  </a:rPr>
                  <a:t> </a:t>
                </a:r>
              </a:p>
            </p:txBody>
          </p:sp>
        </mc:Fallback>
      </mc:AlternateContent>
      <p:sp>
        <p:nvSpPr>
          <p:cNvPr id="13" name="文字方塊 1">
            <a:extLst>
              <a:ext uri="{FF2B5EF4-FFF2-40B4-BE49-F238E27FC236}">
                <a16:creationId xmlns:a16="http://schemas.microsoft.com/office/drawing/2014/main" id="{4D40B6D3-B8D4-CF4C-BAB4-96D6E9C61F21}"/>
              </a:ext>
            </a:extLst>
          </p:cNvPr>
          <p:cNvSpPr txBox="1">
            <a:spLocks noChangeArrowheads="1"/>
          </p:cNvSpPr>
          <p:nvPr/>
        </p:nvSpPr>
        <p:spPr bwMode="auto">
          <a:xfrm>
            <a:off x="1652016" y="5394349"/>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latin typeface="Times New Roman" panose="02020603050405020304" pitchFamily="18" charset="0"/>
              </a:rPr>
              <a:t>微分形式的高斯定律可以推導出積分形式。</a:t>
            </a:r>
          </a:p>
        </p:txBody>
      </p:sp>
    </p:spTree>
    <p:extLst>
      <p:ext uri="{BB962C8B-B14F-4D97-AF65-F5344CB8AC3E}">
        <p14:creationId xmlns:p14="http://schemas.microsoft.com/office/powerpoint/2010/main" val="14351138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7D88-1E51-EF88-2C24-A45F60CE6C6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E9D4F3EF-60CE-4488-BDB3-25ACE1668150}"/>
                  </a:ext>
                </a:extLst>
              </p:cNvPr>
              <p:cNvSpPr/>
              <p:nvPr/>
            </p:nvSpPr>
            <p:spPr>
              <a:xfrm>
                <a:off x="2667000" y="4953000"/>
                <a:ext cx="1153264"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𝐵</m:t>
                          </m:r>
                        </m:e>
                      </m:acc>
                      <m:r>
                        <a:rPr lang="en-US" altLang="zh-TW" b="0" i="1" smtClean="0">
                          <a:latin typeface="Cambria Math"/>
                        </a:rPr>
                        <m:t>=</m:t>
                      </m:r>
                      <m:r>
                        <a:rPr lang="en-US" altLang="zh-TW" b="0" i="1" smtClean="0">
                          <a:latin typeface="Cambria Math" panose="02040503050406030204" pitchFamily="18" charset="0"/>
                        </a:rPr>
                        <m:t>0</m:t>
                      </m:r>
                    </m:oMath>
                  </m:oMathPara>
                </a14:m>
                <a:endParaRPr lang="zh-CN" altLang="en-US" dirty="0"/>
              </a:p>
            </p:txBody>
          </p:sp>
        </mc:Choice>
        <mc:Fallback xmlns="">
          <p:sp>
            <p:nvSpPr>
              <p:cNvPr id="3" name="矩形 2">
                <a:extLst>
                  <a:ext uri="{FF2B5EF4-FFF2-40B4-BE49-F238E27FC236}">
                    <a16:creationId xmlns:a16="http://schemas.microsoft.com/office/drawing/2014/main" id="{E9D4F3EF-60CE-4488-BDB3-25ACE1668150}"/>
                  </a:ext>
                </a:extLst>
              </p:cNvPr>
              <p:cNvSpPr>
                <a:spLocks noRot="1" noChangeAspect="1" noMove="1" noResize="1" noEditPoints="1" noAdjustHandles="1" noChangeArrowheads="1" noChangeShapeType="1" noTextEdit="1"/>
              </p:cNvSpPr>
              <p:nvPr/>
            </p:nvSpPr>
            <p:spPr>
              <a:xfrm>
                <a:off x="2667000" y="4953000"/>
                <a:ext cx="1153264" cy="404663"/>
              </a:xfrm>
              <a:prstGeom prst="rect">
                <a:avLst/>
              </a:prstGeom>
              <a:blipFill>
                <a:blip r:embed="rId2"/>
                <a:stretch>
                  <a:fillRect/>
                </a:stretch>
              </a:blipFill>
            </p:spPr>
            <p:txBody>
              <a:bodyPr/>
              <a:lstStyle/>
              <a:p>
                <a:r>
                  <a:rPr lang="en-US">
                    <a:noFill/>
                  </a:rPr>
                  <a:t> </a:t>
                </a:r>
              </a:p>
            </p:txBody>
          </p:sp>
        </mc:Fallback>
      </mc:AlternateContent>
      <p:sp>
        <p:nvSpPr>
          <p:cNvPr id="4" name="文字方塊 3">
            <a:extLst>
              <a:ext uri="{FF2B5EF4-FFF2-40B4-BE49-F238E27FC236}">
                <a16:creationId xmlns:a16="http://schemas.microsoft.com/office/drawing/2014/main" id="{F6386B5C-1124-E9CD-CFED-188F656D0B41}"/>
              </a:ext>
            </a:extLst>
          </p:cNvPr>
          <p:cNvSpPr txBox="1"/>
          <p:nvPr/>
        </p:nvSpPr>
        <p:spPr>
          <a:xfrm>
            <a:off x="1843606" y="1152291"/>
            <a:ext cx="4830213" cy="369332"/>
          </a:xfrm>
          <a:prstGeom prst="rect">
            <a:avLst/>
          </a:prstGeom>
          <a:noFill/>
        </p:spPr>
        <p:txBody>
          <a:bodyPr wrap="square" rtlCol="0">
            <a:spAutoFit/>
          </a:bodyPr>
          <a:lstStyle/>
          <a:p>
            <a:r>
              <a:rPr lang="zh-CN" altLang="en-US" dirty="0"/>
              <a:t>靜磁學的高斯</a:t>
            </a:r>
            <a:r>
              <a:rPr lang="zh-TW" altLang="en-US" dirty="0"/>
              <a:t>定律也可以寫成微分形式：</a:t>
            </a:r>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D239DFEF-127F-AC27-A90D-D679A11DD89C}"/>
                  </a:ext>
                </a:extLst>
              </p:cNvPr>
              <p:cNvSpPr txBox="1"/>
              <p:nvPr/>
            </p:nvSpPr>
            <p:spPr>
              <a:xfrm>
                <a:off x="2736752" y="3052457"/>
                <a:ext cx="2750127"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𝐵</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𝐵</m:t>
                                  </m:r>
                                </m:e>
                              </m:acc>
                            </m:e>
                          </m:d>
                          <m:r>
                            <a:rPr lang="en-US" altLang="zh-TW" b="0" i="1" smtClean="0">
                              <a:latin typeface="Cambria Math" panose="02040503050406030204" pitchFamily="18" charset="0"/>
                              <a:ea typeface="Cambria Math"/>
                            </a:rPr>
                            <m:t> </m:t>
                          </m:r>
                          <m:r>
                            <a:rPr lang="en-US" altLang="zh-TW" i="1">
                              <a:latin typeface="Cambria Math"/>
                              <a:ea typeface="Cambria Math"/>
                            </a:rPr>
                            <m:t>𝑑𝑉</m:t>
                          </m:r>
                        </m:e>
                      </m:nary>
                    </m:oMath>
                  </m:oMathPara>
                </a14:m>
                <a:endParaRPr lang="zh-TW" altLang="en-US" sz="1800" i="1" dirty="0"/>
              </a:p>
            </p:txBody>
          </p:sp>
        </mc:Choice>
        <mc:Fallback xmlns="">
          <p:sp>
            <p:nvSpPr>
              <p:cNvPr id="5" name="文字方塊 4">
                <a:extLst>
                  <a:ext uri="{FF2B5EF4-FFF2-40B4-BE49-F238E27FC236}">
                    <a16:creationId xmlns:a16="http://schemas.microsoft.com/office/drawing/2014/main" id="{D239DFEF-127F-AC27-A90D-D679A11DD89C}"/>
                  </a:ext>
                </a:extLst>
              </p:cNvPr>
              <p:cNvSpPr txBox="1">
                <a:spLocks noRot="1" noChangeAspect="1" noMove="1" noResize="1" noEditPoints="1" noAdjustHandles="1" noChangeArrowheads="1" noChangeShapeType="1" noTextEdit="1"/>
              </p:cNvSpPr>
              <p:nvPr/>
            </p:nvSpPr>
            <p:spPr>
              <a:xfrm>
                <a:off x="2736752" y="3052457"/>
                <a:ext cx="2750127" cy="818879"/>
              </a:xfrm>
              <a:prstGeom prst="rect">
                <a:avLst/>
              </a:prstGeom>
              <a:blipFill>
                <a:blip r:embed="rId3"/>
                <a:stretch>
                  <a:fillRect l="-27982" t="-132308" b="-190769"/>
                </a:stretch>
              </a:blipFill>
            </p:spPr>
            <p:txBody>
              <a:bodyPr/>
              <a:lstStyle/>
              <a:p>
                <a:r>
                  <a:rPr lang="en-US">
                    <a:noFill/>
                  </a:rPr>
                  <a:t> </a:t>
                </a:r>
              </a:p>
            </p:txBody>
          </p:sp>
        </mc:Fallback>
      </mc:AlternateContent>
      <p:sp>
        <p:nvSpPr>
          <p:cNvPr id="6" name="文字方塊 9">
            <a:extLst>
              <a:ext uri="{FF2B5EF4-FFF2-40B4-BE49-F238E27FC236}">
                <a16:creationId xmlns:a16="http://schemas.microsoft.com/office/drawing/2014/main" id="{85E04C49-3CE3-C864-03F9-46BD34FAEA23}"/>
              </a:ext>
            </a:extLst>
          </p:cNvPr>
          <p:cNvSpPr txBox="1">
            <a:spLocks noChangeArrowheads="1"/>
          </p:cNvSpPr>
          <p:nvPr/>
        </p:nvSpPr>
        <p:spPr bwMode="auto">
          <a:xfrm>
            <a:off x="2667000" y="2627302"/>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數學上的高斯定律</a:t>
            </a:r>
          </a:p>
        </p:txBody>
      </p:sp>
      <p:sp>
        <p:nvSpPr>
          <p:cNvPr id="7" name="文字方塊 6">
            <a:extLst>
              <a:ext uri="{FF2B5EF4-FFF2-40B4-BE49-F238E27FC236}">
                <a16:creationId xmlns:a16="http://schemas.microsoft.com/office/drawing/2014/main" id="{E6D74536-09C5-2DA0-8045-9C27865D6B91}"/>
              </a:ext>
            </a:extLst>
          </p:cNvPr>
          <p:cNvSpPr txBox="1"/>
          <p:nvPr/>
        </p:nvSpPr>
        <p:spPr>
          <a:xfrm>
            <a:off x="2666999" y="4527468"/>
            <a:ext cx="3183426" cy="369332"/>
          </a:xfrm>
          <a:prstGeom prst="rect">
            <a:avLst/>
          </a:prstGeom>
          <a:noFill/>
        </p:spPr>
        <p:txBody>
          <a:bodyPr wrap="square" rtlCol="0">
            <a:spAutoFit/>
          </a:bodyPr>
          <a:lstStyle/>
          <a:p>
            <a:r>
              <a:rPr lang="zh-TW" altLang="en-US" dirty="0"/>
              <a:t>得到法拉第定律的微分形式：</a:t>
            </a:r>
          </a:p>
        </p:txBody>
      </p:sp>
      <mc:AlternateContent xmlns:mc="http://schemas.openxmlformats.org/markup-compatibility/2006" xmlns:a14="http://schemas.microsoft.com/office/drawing/2010/main">
        <mc:Choice Requires="a14">
          <p:sp>
            <p:nvSpPr>
              <p:cNvPr id="8" name="文字方塊 10">
                <a:extLst>
                  <a:ext uri="{FF2B5EF4-FFF2-40B4-BE49-F238E27FC236}">
                    <a16:creationId xmlns:a16="http://schemas.microsoft.com/office/drawing/2014/main" id="{DD16D310-4730-5B15-67F6-BA4DC6106A86}"/>
                  </a:ext>
                </a:extLst>
              </p:cNvPr>
              <p:cNvSpPr txBox="1"/>
              <p:nvPr/>
            </p:nvSpPr>
            <p:spPr>
              <a:xfrm>
                <a:off x="2746760" y="1752665"/>
                <a:ext cx="1511952"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𝐵</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r>
                        <a:rPr lang="en-US" altLang="zh-TW" i="1" smtClean="0">
                          <a:latin typeface="Cambria Math" panose="02040503050406030204" pitchFamily="18" charset="0"/>
                          <a:ea typeface="Cambria Math"/>
                        </a:rPr>
                        <m:t>0</m:t>
                      </m:r>
                    </m:oMath>
                  </m:oMathPara>
                </a14:m>
                <a:endParaRPr lang="zh-TW" altLang="en-US" dirty="0">
                  <a:latin typeface="Times New Roman" panose="02020603050405020304" pitchFamily="18" charset="0"/>
                </a:endParaRPr>
              </a:p>
            </p:txBody>
          </p:sp>
        </mc:Choice>
        <mc:Fallback xmlns="">
          <p:sp>
            <p:nvSpPr>
              <p:cNvPr id="8" name="文字方塊 10">
                <a:extLst>
                  <a:ext uri="{FF2B5EF4-FFF2-40B4-BE49-F238E27FC236}">
                    <a16:creationId xmlns:a16="http://schemas.microsoft.com/office/drawing/2014/main" id="{DD16D310-4730-5B15-67F6-BA4DC6106A86}"/>
                  </a:ext>
                </a:extLst>
              </p:cNvPr>
              <p:cNvSpPr txBox="1">
                <a:spLocks noRot="1" noChangeAspect="1" noMove="1" noResize="1" noEditPoints="1" noAdjustHandles="1" noChangeArrowheads="1" noChangeShapeType="1" noTextEdit="1"/>
              </p:cNvSpPr>
              <p:nvPr/>
            </p:nvSpPr>
            <p:spPr>
              <a:xfrm>
                <a:off x="2746760" y="1752665"/>
                <a:ext cx="1511952" cy="818814"/>
              </a:xfrm>
              <a:prstGeom prst="rect">
                <a:avLst/>
              </a:prstGeom>
              <a:blipFill>
                <a:blip r:embed="rId4"/>
                <a:stretch>
                  <a:fillRect l="-57500" t="-132308" b="-18923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9C9AC4F-B1EC-ADE8-F4F0-872C49246E61}"/>
              </a:ext>
            </a:extLst>
          </p:cNvPr>
          <p:cNvSpPr txBox="1"/>
          <p:nvPr/>
        </p:nvSpPr>
        <p:spPr>
          <a:xfrm>
            <a:off x="1843606" y="5562600"/>
            <a:ext cx="6995594" cy="369332"/>
          </a:xfrm>
          <a:prstGeom prst="rect">
            <a:avLst/>
          </a:prstGeom>
          <a:noFill/>
        </p:spPr>
        <p:txBody>
          <a:bodyPr wrap="square" rtlCol="0">
            <a:spAutoFit/>
          </a:bodyPr>
          <a:lstStyle/>
          <a:p>
            <a:r>
              <a:rPr lang="en-US" dirty="0" err="1"/>
              <a:t>靜磁場的散度永遠為零，與靜電場散度可以隨意增加非常不同</a:t>
            </a:r>
            <a:r>
              <a:rPr lang="en-US" dirty="0"/>
              <a:t>。</a:t>
            </a:r>
          </a:p>
        </p:txBody>
      </p:sp>
    </p:spTree>
    <p:extLst>
      <p:ext uri="{BB962C8B-B14F-4D97-AF65-F5344CB8AC3E}">
        <p14:creationId xmlns:p14="http://schemas.microsoft.com/office/powerpoint/2010/main" val="33012245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1721346" y="1092333"/>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latin typeface="Times New Roman" panose="02020603050405020304" pitchFamily="18" charset="0"/>
                </a:endParaRPr>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a:blip r:embed="rId2"/>
                <a:stretch>
                  <a:fillRect l="-43871" t="-128788" b="-1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latin typeface="Times New Roman" panose="02020603050405020304"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a:blip r:embed="rId3"/>
                <a:stretch>
                  <a:fillRect l="-30357" t="-132308" b="-19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latin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a:blip r:embed="rId4"/>
                <a:stretch>
                  <a:fillRect l="-57983" t="-132308" b="-19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latin typeface="Times New Roman" panose="02020603050405020304" pitchFamily="18" charset="0"/>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a:blip r:embed="rId5"/>
                <a:stretch>
                  <a:fillRect l="-55200" t="-128788" b="-186364"/>
                </a:stretch>
              </a:blipFill>
            </p:spPr>
            <p:txBody>
              <a:bodyPr/>
              <a:lstStyle/>
              <a:p>
                <a:r>
                  <a:rPr lang="en-US">
                    <a:noFill/>
                  </a:rPr>
                  <a:t> </a:t>
                </a:r>
              </a:p>
            </p:txBody>
          </p:sp>
        </mc:Fallback>
      </mc:AlternateContent>
      <p:sp>
        <p:nvSpPr>
          <p:cNvPr id="2" name="文字方塊 1"/>
          <p:cNvSpPr txBox="1"/>
          <p:nvPr/>
        </p:nvSpPr>
        <p:spPr>
          <a:xfrm>
            <a:off x="1676400" y="595946"/>
            <a:ext cx="6376392" cy="369332"/>
          </a:xfrm>
          <a:prstGeom prst="rect">
            <a:avLst/>
          </a:prstGeom>
          <a:noFill/>
        </p:spPr>
        <p:txBody>
          <a:bodyPr wrap="square" rtlCol="0">
            <a:spAutoFit/>
          </a:bodyPr>
          <a:lstStyle/>
          <a:p>
            <a:r>
              <a:rPr lang="zh-TW" altLang="en-US" dirty="0">
                <a:latin typeface="Times New Roman" panose="02020603050405020304" pitchFamily="18" charset="0"/>
              </a:rPr>
              <a:t>電磁力的基本定律：向量場的散度與面積分相關</a:t>
            </a:r>
            <a:endParaRPr lang="zh-CN"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latin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520673"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latin typeface="Times New Roman" panose="02020603050405020304" pitchFamily="18" charset="0"/>
                </a:endParaRPr>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520673" cy="682559"/>
              </a:xfrm>
              <a:prstGeom prst="rect">
                <a:avLst/>
              </a:prstGeom>
              <a:blipFill>
                <a:blip r:embed="rId8"/>
                <a:stretch>
                  <a:fillRect b="-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379626"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latin typeface="Times New Roman" panose="02020603050405020304" pitchFamily="18" charset="0"/>
                </a:endParaRPr>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379626" cy="682559"/>
              </a:xfrm>
              <a:prstGeom prst="rect">
                <a:avLst/>
              </a:prstGeom>
              <a:blipFill>
                <a:blip r:embed="rId9"/>
                <a:stretch>
                  <a:fillRect b="-5556"/>
                </a:stretch>
              </a:blipFill>
            </p:spPr>
            <p:txBody>
              <a:bodyPr/>
              <a:lstStyle/>
              <a:p>
                <a:r>
                  <a:rPr lang="en-US">
                    <a:noFill/>
                  </a:rPr>
                  <a:t> </a:t>
                </a:r>
              </a:p>
            </p:txBody>
          </p:sp>
        </mc:Fallback>
      </mc:AlternateContent>
      <p:sp>
        <p:nvSpPr>
          <p:cNvPr id="3" name="Right Arrow 2">
            <a:extLst>
              <a:ext uri="{FF2B5EF4-FFF2-40B4-BE49-F238E27FC236}">
                <a16:creationId xmlns:a16="http://schemas.microsoft.com/office/drawing/2014/main" id="{63CB2D69-7642-29EA-0A49-152C8D8F1969}"/>
              </a:ext>
            </a:extLst>
          </p:cNvPr>
          <p:cNvSpPr/>
          <p:nvPr/>
        </p:nvSpPr>
        <p:spPr>
          <a:xfrm>
            <a:off x="3962400" y="2569899"/>
            <a:ext cx="685800" cy="30790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EAD3EBC-3981-7D2B-FB70-F3083981F7F7}"/>
              </a:ext>
            </a:extLst>
          </p:cNvPr>
          <p:cNvSpPr txBox="1"/>
          <p:nvPr/>
        </p:nvSpPr>
        <p:spPr>
          <a:xfrm>
            <a:off x="2462808" y="5711460"/>
            <a:ext cx="4633330" cy="369332"/>
          </a:xfrm>
          <a:prstGeom prst="rect">
            <a:avLst/>
          </a:prstGeom>
          <a:noFill/>
        </p:spPr>
        <p:txBody>
          <a:bodyPr wrap="square">
            <a:spAutoFit/>
          </a:bodyPr>
          <a:lstStyle/>
          <a:p>
            <a:r>
              <a:rPr lang="zh-TW" altLang="en-US" dirty="0">
                <a:latin typeface="Times New Roman" panose="02020603050405020304" pitchFamily="18" charset="0"/>
              </a:rPr>
              <a:t>向量場的旋度與線積分相關</a:t>
            </a:r>
            <a:endParaRPr lang="en-US" dirty="0"/>
          </a:p>
        </p:txBody>
      </p:sp>
      <p:sp>
        <p:nvSpPr>
          <p:cNvPr id="4" name="Rectangle 3">
            <a:extLst>
              <a:ext uri="{FF2B5EF4-FFF2-40B4-BE49-F238E27FC236}">
                <a16:creationId xmlns:a16="http://schemas.microsoft.com/office/drawing/2014/main" id="{46166D13-D060-4345-025D-7CA74D312E1C}"/>
              </a:ext>
            </a:extLst>
          </p:cNvPr>
          <p:cNvSpPr/>
          <p:nvPr/>
        </p:nvSpPr>
        <p:spPr>
          <a:xfrm>
            <a:off x="381000" y="1447800"/>
            <a:ext cx="7671792" cy="22474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79614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文字方塊 3"/>
          <p:cNvSpPr txBox="1">
            <a:spLocks noChangeArrowheads="1"/>
          </p:cNvSpPr>
          <p:nvPr/>
        </p:nvSpPr>
        <p:spPr bwMode="auto">
          <a:xfrm>
            <a:off x="741362" y="4299011"/>
            <a:ext cx="7966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對任一封閉曲線，磁場的線積分正比於該曲線所包圍的總電流（電流疊加）。</a:t>
            </a:r>
          </a:p>
        </p:txBody>
      </p:sp>
      <p:sp>
        <p:nvSpPr>
          <p:cNvPr id="23555" name="文字方塊 22"/>
          <p:cNvSpPr txBox="1">
            <a:spLocks noChangeArrowheads="1"/>
          </p:cNvSpPr>
          <p:nvPr/>
        </p:nvSpPr>
        <p:spPr bwMode="auto">
          <a:xfrm>
            <a:off x="4112418" y="4930048"/>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安培定律</a:t>
            </a:r>
          </a:p>
        </p:txBody>
      </p:sp>
      <p:pic>
        <p:nvPicPr>
          <p:cNvPr id="23558" name="Picture 2" descr="D:\Dropbox\Documents\課程\YoungTextBook\Images\Chapter28\A_Images\A_Figures_and_Photos\28_18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3333" b="68970"/>
          <a:stretch/>
        </p:blipFill>
        <p:spPr bwMode="auto">
          <a:xfrm>
            <a:off x="777063" y="2061840"/>
            <a:ext cx="3405138" cy="209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bwMode="auto">
              <a:xfrm>
                <a:off x="762000" y="5562600"/>
                <a:ext cx="6653262" cy="369332"/>
              </a:xfrm>
              <a:prstGeom prst="rect">
                <a:avLst/>
              </a:prstGeom>
              <a:noFill/>
              <a:ln w="9525">
                <a:noFill/>
                <a:miter lim="800000"/>
                <a:headEnd/>
                <a:tailEnd/>
              </a:ln>
            </p:spPr>
            <p:txBody>
              <a:bodyPr wrap="square" rtlCol="0">
                <a:spAutoFit/>
              </a:bodyPr>
              <a:lstStyle/>
              <a:p>
                <a:pPr>
                  <a:spcBef>
                    <a:spcPct val="50000"/>
                  </a:spcBef>
                </a:pPr>
                <a14:m>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𝜇</m:t>
                        </m:r>
                      </m:e>
                      <m:sub>
                        <m:r>
                          <a:rPr lang="en-US" altLang="zh-TW" sz="1800" b="0" i="1" smtClean="0">
                            <a:latin typeface="Cambria Math"/>
                          </a:rPr>
                          <m:t>0</m:t>
                        </m:r>
                      </m:sub>
                    </m:sSub>
                    <m:r>
                      <a:rPr lang="en-US" altLang="zh-TW" sz="1800" b="0" i="1" smtClean="0">
                        <a:latin typeface="Cambria Math"/>
                      </a:rPr>
                      <m:t>=4</m:t>
                    </m:r>
                    <m:r>
                      <a:rPr lang="zh-TW" altLang="en-US" sz="1800" b="0" i="1" smtClean="0">
                        <a:latin typeface="Cambria Math"/>
                      </a:rPr>
                      <m:t>𝜋</m:t>
                    </m:r>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−7</m:t>
                        </m:r>
                      </m:sup>
                    </m:sSup>
                    <m:r>
                      <m:rPr>
                        <m:nor/>
                      </m:rPr>
                      <a:rPr lang="en-US" altLang="zh-TW" sz="1800" b="0" i="0" smtClean="0">
                        <a:latin typeface="Cambria Math"/>
                        <a:ea typeface="Cambria Math"/>
                      </a:rPr>
                      <m:t>T</m:t>
                    </m:r>
                    <m:r>
                      <a:rPr lang="en-US" altLang="zh-TW" sz="1800" b="0" i="1" smtClean="0">
                        <a:latin typeface="Cambria Math"/>
                        <a:ea typeface="Cambria Math"/>
                      </a:rPr>
                      <m:t>∙</m:t>
                    </m:r>
                    <m:r>
                      <m:rPr>
                        <m:nor/>
                      </m:rPr>
                      <a:rPr lang="en-US" altLang="zh-TW" sz="1800" b="0" i="0" smtClean="0">
                        <a:latin typeface="Cambria Math"/>
                        <a:ea typeface="Cambria Math"/>
                      </a:rPr>
                      <m:t>m</m:t>
                    </m:r>
                  </m:oMath>
                </a14:m>
                <a:r>
                  <a:rPr lang="en-US" altLang="zh-TW" sz="1800" dirty="0"/>
                  <a:t>/A</a:t>
                </a:r>
                <a:r>
                  <a:rPr lang="zh-TW" altLang="en-US" sz="1800" dirty="0"/>
                  <a:t>，</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62000" y="5562600"/>
                <a:ext cx="6653262" cy="369332"/>
              </a:xfrm>
              <a:prstGeom prst="rect">
                <a:avLst/>
              </a:prstGeom>
              <a:blipFill>
                <a:blip r:embed="rId3"/>
                <a:stretch>
                  <a:fillRect t="-13333" b="-2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2376868" y="4738691"/>
                <a:ext cx="162204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376868" y="4738691"/>
                <a:ext cx="1622046" cy="818879"/>
              </a:xfrm>
              <a:prstGeom prst="rect">
                <a:avLst/>
              </a:prstGeom>
              <a:blipFill>
                <a:blip r:embed="rId4"/>
                <a:stretch>
                  <a:fillRect l="-53906" t="-128788" b="-187879"/>
                </a:stretch>
              </a:blipFill>
            </p:spPr>
            <p:txBody>
              <a:bodyPr/>
              <a:lstStyle/>
              <a:p>
                <a:r>
                  <a:rPr lang="en-US">
                    <a:noFill/>
                  </a:rPr>
                  <a:t> </a:t>
                </a:r>
              </a:p>
            </p:txBody>
          </p:sp>
        </mc:Fallback>
      </mc:AlternateContent>
      <p:pic>
        <p:nvPicPr>
          <p:cNvPr id="4" name="Picture 4" descr="magnet13">
            <a:extLst>
              <a:ext uri="{FF2B5EF4-FFF2-40B4-BE49-F238E27FC236}">
                <a16:creationId xmlns:a16="http://schemas.microsoft.com/office/drawing/2014/main" id="{84DCDD03-FBF1-369D-6BF5-904FEF0E9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0" y="2105127"/>
            <a:ext cx="1506370" cy="209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E71C89B-B57B-FA09-BA8E-249DB51F0734}"/>
                  </a:ext>
                </a:extLst>
              </p:cNvPr>
              <p:cNvSpPr txBox="1">
                <a:spLocks noChangeArrowheads="1"/>
              </p:cNvSpPr>
              <p:nvPr/>
            </p:nvSpPr>
            <p:spPr bwMode="auto">
              <a:xfrm>
                <a:off x="756424" y="1517679"/>
                <a:ext cx="75121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磁場對應於高斯定律的，就是安培定律，連接磁場</a:t>
                </a:r>
                <a14:m>
                  <m:oMath xmlns:m="http://schemas.openxmlformats.org/officeDocument/2006/math">
                    <m:r>
                      <a:rPr lang="en-US" altLang="zh-TW" sz="1800" b="0" i="1" smtClean="0">
                        <a:latin typeface="Cambria Math"/>
                      </a:rPr>
                      <m:t>𝐵</m:t>
                    </m:r>
                  </m:oMath>
                </a14:m>
                <a:r>
                  <a:rPr lang="zh-TW" altLang="en-US" sz="1800" dirty="0"/>
                  <a:t>與它的源頭：電流</a:t>
                </a:r>
                <a14:m>
                  <m:oMath xmlns:m="http://schemas.openxmlformats.org/officeDocument/2006/math">
                    <m:r>
                      <a:rPr lang="en-US" altLang="zh-TW" sz="1800" b="0" i="1" smtClean="0">
                        <a:latin typeface="Cambria Math"/>
                      </a:rPr>
                      <m:t>𝑖</m:t>
                    </m:r>
                  </m:oMath>
                </a14:m>
                <a:r>
                  <a:rPr lang="zh-TW" altLang="en-US" sz="1800" dirty="0"/>
                  <a:t>。</a:t>
                </a:r>
              </a:p>
            </p:txBody>
          </p:sp>
        </mc:Choice>
        <mc:Fallback xmlns="">
          <p:sp>
            <p:nvSpPr>
              <p:cNvPr id="5" name="文字方塊 8">
                <a:extLst>
                  <a:ext uri="{FF2B5EF4-FFF2-40B4-BE49-F238E27FC236}">
                    <a16:creationId xmlns:a16="http://schemas.microsoft.com/office/drawing/2014/main" id="{EE71C89B-B57B-FA09-BA8E-249DB51F0734}"/>
                  </a:ext>
                </a:extLst>
              </p:cNvPr>
              <p:cNvSpPr txBox="1">
                <a:spLocks noRot="1" noChangeAspect="1" noMove="1" noResize="1" noEditPoints="1" noAdjustHandles="1" noChangeArrowheads="1" noChangeShapeType="1" noTextEdit="1"/>
              </p:cNvSpPr>
              <p:nvPr/>
            </p:nvSpPr>
            <p:spPr bwMode="auto">
              <a:xfrm>
                <a:off x="756424" y="1517679"/>
                <a:ext cx="7512101" cy="369332"/>
              </a:xfrm>
              <a:prstGeom prst="rect">
                <a:avLst/>
              </a:prstGeom>
              <a:blipFill>
                <a:blip r:embed="rId6"/>
                <a:stretch>
                  <a:fillRect l="-676" t="-6667" r="-676"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矩形 1">
                <a:extLst>
                  <a:ext uri="{FF2B5EF4-FFF2-40B4-BE49-F238E27FC236}">
                    <a16:creationId xmlns:a16="http://schemas.microsoft.com/office/drawing/2014/main" id="{342CDC26-AEEE-917D-4E05-75C05BC25EF2}"/>
                  </a:ext>
                </a:extLst>
              </p:cNvPr>
              <p:cNvSpPr/>
              <p:nvPr/>
            </p:nvSpPr>
            <p:spPr>
              <a:xfrm>
                <a:off x="756424" y="1098306"/>
                <a:ext cx="3903191" cy="369332"/>
              </a:xfrm>
              <a:prstGeom prst="rect">
                <a:avLst/>
              </a:prstGeom>
            </p:spPr>
            <p:txBody>
              <a:bodyPr wrap="square">
                <a:spAutoFit/>
              </a:bodyPr>
              <a:lstStyle/>
              <a:p>
                <a:r>
                  <a:rPr lang="zh-TW" altLang="en-US" sz="1800" dirty="0"/>
                  <a:t>磁場</a:t>
                </a:r>
                <a14:m>
                  <m:oMath xmlns:m="http://schemas.openxmlformats.org/officeDocument/2006/math">
                    <m:r>
                      <a:rPr lang="en-US" altLang="zh-TW" sz="1800" i="1">
                        <a:latin typeface="Cambria Math"/>
                      </a:rPr>
                      <m:t>𝐵</m:t>
                    </m:r>
                    <m:r>
                      <a:rPr lang="zh-TW" altLang="en-US" sz="1800" i="1" smtClean="0">
                        <a:latin typeface="Cambria Math"/>
                      </a:rPr>
                      <m:t>是由</m:t>
                    </m:r>
                  </m:oMath>
                </a14:m>
                <a:r>
                  <a:rPr lang="zh-TW" altLang="en-US" sz="1800" dirty="0"/>
                  <a:t>電流</a:t>
                </a:r>
                <a14:m>
                  <m:oMath xmlns:m="http://schemas.openxmlformats.org/officeDocument/2006/math">
                    <m:r>
                      <a:rPr lang="en-US" altLang="zh-TW" sz="1800" i="1">
                        <a:latin typeface="Cambria Math"/>
                      </a:rPr>
                      <m:t>𝑖</m:t>
                    </m:r>
                  </m:oMath>
                </a14:m>
                <a:r>
                  <a:rPr lang="zh-TW" altLang="en-US" sz="1800" dirty="0"/>
                  <a:t>所產生。</a:t>
                </a:r>
              </a:p>
            </p:txBody>
          </p:sp>
        </mc:Choice>
        <mc:Fallback xmlns="">
          <p:sp>
            <p:nvSpPr>
              <p:cNvPr id="6" name="矩形 1">
                <a:extLst>
                  <a:ext uri="{FF2B5EF4-FFF2-40B4-BE49-F238E27FC236}">
                    <a16:creationId xmlns:a16="http://schemas.microsoft.com/office/drawing/2014/main" id="{342CDC26-AEEE-917D-4E05-75C05BC25EF2}"/>
                  </a:ext>
                </a:extLst>
              </p:cNvPr>
              <p:cNvSpPr>
                <a:spLocks noRot="1" noChangeAspect="1" noMove="1" noResize="1" noEditPoints="1" noAdjustHandles="1" noChangeArrowheads="1" noChangeShapeType="1" noTextEdit="1"/>
              </p:cNvSpPr>
              <p:nvPr/>
            </p:nvSpPr>
            <p:spPr>
              <a:xfrm>
                <a:off x="756424" y="1098306"/>
                <a:ext cx="3903191" cy="369332"/>
              </a:xfrm>
              <a:prstGeom prst="rect">
                <a:avLst/>
              </a:prstGeom>
              <a:blipFill>
                <a:blip r:embed="rId7"/>
                <a:stretch>
                  <a:fillRect l="-1299" t="-6667" b="-23333"/>
                </a:stretch>
              </a:blipFill>
            </p:spPr>
            <p:txBody>
              <a:bodyPr/>
              <a:lstStyle/>
              <a:p>
                <a:r>
                  <a:rPr lang="en-US">
                    <a:noFill/>
                  </a:rPr>
                  <a:t> </a:t>
                </a:r>
              </a:p>
            </p:txBody>
          </p:sp>
        </mc:Fallback>
      </mc:AlternateContent>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descr="C:\Users\Chia-Hung Chang\Desktop\FeynmanEM3.jpg"/>
          <p:cNvPicPr>
            <a:picLocks noChangeAspect="1" noChangeArrowheads="1"/>
          </p:cNvPicPr>
          <p:nvPr/>
        </p:nvPicPr>
        <p:blipFill>
          <a:blip r:embed="rId2">
            <a:extLst>
              <a:ext uri="{28A0092B-C50C-407E-A947-70E740481C1C}">
                <a14:useLocalDpi xmlns:a14="http://schemas.microsoft.com/office/drawing/2010/main" val="0"/>
              </a:ext>
            </a:extLst>
          </a:blip>
          <a:srcRect b="70976"/>
          <a:stretch>
            <a:fillRect/>
          </a:stretch>
        </p:blipFill>
        <p:spPr bwMode="auto">
          <a:xfrm>
            <a:off x="3067982" y="4953000"/>
            <a:ext cx="317670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文字方塊 6"/>
          <p:cNvSpPr txBox="1">
            <a:spLocks noChangeArrowheads="1"/>
          </p:cNvSpPr>
          <p:nvPr/>
        </p:nvSpPr>
        <p:spPr bwMode="auto">
          <a:xfrm>
            <a:off x="1143000" y="4495800"/>
            <a:ext cx="723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一任意路徑線積分可以分解為無限多無限小正方形的線積分的加總！</a:t>
            </a:r>
          </a:p>
        </p:txBody>
      </p:sp>
      <p:pic>
        <p:nvPicPr>
          <p:cNvPr id="78859" name="Picture 2" descr="C:\Users\Chia-Hung Chang\Desktop\FeynmanEM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740" r="4474" b="6146"/>
          <a:stretch/>
        </p:blipFill>
        <p:spPr bwMode="auto">
          <a:xfrm>
            <a:off x="3063560" y="2514600"/>
            <a:ext cx="393469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a:xfrm>
                <a:off x="1166243" y="710558"/>
                <a:ext cx="3505200" cy="369332"/>
              </a:xfrm>
              <a:prstGeom prst="rect">
                <a:avLst/>
              </a:prstGeom>
              <a:noFill/>
            </p:spPr>
            <p:txBody>
              <a:bodyPr wrap="square" rtlCol="0">
                <a:spAutoFit/>
              </a:bodyPr>
              <a:lstStyle/>
              <a:p>
                <a:r>
                  <a:rPr lang="zh-TW" altLang="en-US" dirty="0"/>
                  <a:t>將一個路徑</a:t>
                </a:r>
                <a14:m>
                  <m:oMath xmlns:m="http://schemas.openxmlformats.org/officeDocument/2006/math">
                    <m:r>
                      <m:rPr>
                        <m:sty m:val="p"/>
                      </m:rPr>
                      <a:rPr lang="el-GR" altLang="zh-TW" b="0" i="1" smtClean="0">
                        <a:latin typeface="Cambria Math" panose="02040503050406030204" pitchFamily="18" charset="0"/>
                        <a:ea typeface="Cambria Math" panose="02040503050406030204" pitchFamily="18" charset="0"/>
                      </a:rPr>
                      <m:t>Γ</m:t>
                    </m:r>
                  </m:oMath>
                </a14:m>
                <a:r>
                  <a:rPr lang="zh-TW" altLang="en-US" dirty="0"/>
                  <a:t>分解成子路徑：</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1166243" y="710558"/>
                <a:ext cx="3505200" cy="369332"/>
              </a:xfrm>
              <a:prstGeom prst="rect">
                <a:avLst/>
              </a:prstGeom>
              <a:blipFill>
                <a:blip r:embed="rId4"/>
                <a:stretch>
                  <a:fillRect l="-1444" t="-6667" b="-20000"/>
                </a:stretch>
              </a:blipFill>
            </p:spPr>
            <p:txBody>
              <a:bodyPr/>
              <a:lstStyle/>
              <a:p>
                <a:r>
                  <a:rPr lang="zh-TW" altLang="en-US">
                    <a:noFill/>
                  </a:rPr>
                  <a:t> </a:t>
                </a:r>
              </a:p>
            </p:txBody>
          </p:sp>
        </mc:Fallback>
      </mc:AlternateContent>
      <p:sp>
        <p:nvSpPr>
          <p:cNvPr id="13" name="文字方塊 12"/>
          <p:cNvSpPr txBox="1"/>
          <p:nvPr/>
        </p:nvSpPr>
        <p:spPr>
          <a:xfrm>
            <a:off x="1156605" y="1143240"/>
            <a:ext cx="6553200" cy="369332"/>
          </a:xfrm>
          <a:prstGeom prst="rect">
            <a:avLst/>
          </a:prstGeom>
          <a:noFill/>
        </p:spPr>
        <p:txBody>
          <a:bodyPr wrap="square" rtlCol="0">
            <a:spAutoFit/>
          </a:bodyPr>
          <a:lstStyle/>
          <a:p>
            <a:r>
              <a:rPr lang="zh-TW" altLang="en-US" dirty="0"/>
              <a:t>沿此空間的線積分會等於沿子路徑的線積分的和。</a:t>
            </a:r>
          </a:p>
        </p:txBody>
      </p:sp>
      <mc:AlternateContent xmlns:mc="http://schemas.openxmlformats.org/markup-compatibility/2006" xmlns:a14="http://schemas.microsoft.com/office/drawing/2010/main">
        <mc:Choice Requires="a14">
          <p:sp>
            <p:nvSpPr>
              <p:cNvPr id="14" name="文字方塊 13"/>
              <p:cNvSpPr txBox="1"/>
              <p:nvPr/>
            </p:nvSpPr>
            <p:spPr>
              <a:xfrm>
                <a:off x="4199703" y="710558"/>
                <a:ext cx="955325"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m:rPr>
                              <m:sty m:val="p"/>
                            </m:rPr>
                            <a:rPr lang="el-GR" altLang="zh-TW" b="0" i="1" smtClean="0">
                              <a:latin typeface="Cambria Math" panose="02040503050406030204" pitchFamily="18" charset="0"/>
                              <a:ea typeface="Cambria Math" panose="02040503050406030204" pitchFamily="18" charset="0"/>
                            </a:rPr>
                            <m:t>Γ</m:t>
                          </m:r>
                        </m:e>
                        <m:sub>
                          <m:r>
                            <a:rPr lang="en-US" altLang="zh-TW" b="0" i="1" smtClean="0">
                              <a:latin typeface="Cambria Math"/>
                            </a:rPr>
                            <m:t>𝑎</m:t>
                          </m:r>
                        </m:sub>
                      </m:sSub>
                      <m:r>
                        <a:rPr lang="en-US" altLang="zh-TW" b="0" i="1" smtClean="0">
                          <a:latin typeface="Cambria Math"/>
                        </a:rPr>
                        <m:t>+</m:t>
                      </m:r>
                      <m:sSub>
                        <m:sSubPr>
                          <m:ctrlPr>
                            <a:rPr lang="en-US" altLang="zh-TW" i="1">
                              <a:latin typeface="Cambria Math" panose="02040503050406030204" pitchFamily="18" charset="0"/>
                            </a:rPr>
                          </m:ctrlPr>
                        </m:sSubPr>
                        <m:e>
                          <m:r>
                            <m:rPr>
                              <m:sty m:val="p"/>
                            </m:rPr>
                            <a:rPr lang="el-GR" altLang="zh-TW" i="1" smtClean="0">
                              <a:latin typeface="Cambria Math" panose="02040503050406030204" pitchFamily="18" charset="0"/>
                              <a:ea typeface="Cambria Math" panose="02040503050406030204" pitchFamily="18" charset="0"/>
                            </a:rPr>
                            <m:t>Γ</m:t>
                          </m:r>
                        </m:e>
                        <m:sub>
                          <m:r>
                            <a:rPr lang="en-US" altLang="zh-TW" b="0" i="1" smtClean="0">
                              <a:latin typeface="Cambria Math"/>
                            </a:rPr>
                            <m:t>𝑏</m:t>
                          </m:r>
                        </m:sub>
                      </m:sSub>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199703" y="710558"/>
                <a:ext cx="955325" cy="36933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22"/>
              <p:cNvSpPr txBox="1">
                <a:spLocks noChangeArrowheads="1"/>
              </p:cNvSpPr>
              <p:nvPr/>
            </p:nvSpPr>
            <p:spPr bwMode="auto">
              <a:xfrm>
                <a:off x="1156605" y="1574912"/>
                <a:ext cx="7086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這是因為線積分時，子路徑</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a:latin typeface="Cambria Math" panose="02040503050406030204" pitchFamily="18" charset="0"/>
                            <a:ea typeface="Cambria Math" panose="02040503050406030204" pitchFamily="18" charset="0"/>
                          </a:rPr>
                          <m:t>Γ</m:t>
                        </m:r>
                      </m:e>
                      <m:sub>
                        <m:r>
                          <a:rPr lang="en-US" altLang="zh-TW" i="1">
                            <a:latin typeface="Cambria Math"/>
                          </a:rPr>
                          <m:t>𝑎</m:t>
                        </m:r>
                      </m:sub>
                    </m:sSub>
                    <m:r>
                      <a:rPr lang="en-US" altLang="zh-TW" i="1">
                        <a:latin typeface="Cambria Math"/>
                      </a:rPr>
                      <m:t>+</m:t>
                    </m:r>
                    <m:sSub>
                      <m:sSubPr>
                        <m:ctrlPr>
                          <a:rPr lang="en-US" altLang="zh-TW" i="1">
                            <a:latin typeface="Cambria Math" panose="02040503050406030204" pitchFamily="18" charset="0"/>
                          </a:rPr>
                        </m:ctrlPr>
                      </m:sSubPr>
                      <m:e>
                        <m:r>
                          <m:rPr>
                            <m:sty m:val="p"/>
                          </m:rPr>
                          <a:rPr lang="el-GR" altLang="zh-TW" i="1">
                            <a:latin typeface="Cambria Math" panose="02040503050406030204" pitchFamily="18" charset="0"/>
                            <a:ea typeface="Cambria Math" panose="02040503050406030204" pitchFamily="18" charset="0"/>
                          </a:rPr>
                          <m:t>Γ</m:t>
                        </m:r>
                      </m:e>
                      <m:sub>
                        <m:r>
                          <a:rPr lang="en-US" altLang="zh-TW" i="1">
                            <a:latin typeface="Cambria Math"/>
                          </a:rPr>
                          <m:t>𝑏</m:t>
                        </m:r>
                      </m:sub>
                    </m:sSub>
                  </m:oMath>
                </a14:m>
                <a:r>
                  <a:rPr lang="zh-TW" altLang="en-US" dirty="0"/>
                  <a:t>重疊部分</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smtClean="0">
                            <a:latin typeface="Cambria Math" panose="02040503050406030204" pitchFamily="18" charset="0"/>
                            <a:ea typeface="Cambria Math" panose="02040503050406030204" pitchFamily="18" charset="0"/>
                          </a:rPr>
                          <m:t>Γ</m:t>
                        </m:r>
                      </m:e>
                      <m:sub>
                        <m:r>
                          <a:rPr lang="en-US" altLang="zh-TW" i="1">
                            <a:latin typeface="Cambria Math"/>
                          </a:rPr>
                          <m:t>𝑎𝑏</m:t>
                        </m:r>
                      </m:sub>
                    </m:sSub>
                  </m:oMath>
                </a14:m>
                <a:r>
                  <a:rPr lang="zh-TW" altLang="en-US" dirty="0"/>
                  <a:t>的線積分會互相抵消，</a:t>
                </a:r>
                <a:endParaRPr lang="en-US" altLang="zh-TW" dirty="0"/>
              </a:p>
            </p:txBody>
          </p:sp>
        </mc:Choice>
        <mc:Fallback xmlns="">
          <p:sp>
            <p:nvSpPr>
              <p:cNvPr id="16" name="文字方塊 22"/>
              <p:cNvSpPr txBox="1">
                <a:spLocks noRot="1" noChangeAspect="1" noMove="1" noResize="1" noEditPoints="1" noAdjustHandles="1" noChangeArrowheads="1" noChangeShapeType="1" noTextEdit="1"/>
              </p:cNvSpPr>
              <p:nvPr/>
            </p:nvSpPr>
            <p:spPr bwMode="auto">
              <a:xfrm>
                <a:off x="1156605" y="1574912"/>
                <a:ext cx="7086600" cy="369332"/>
              </a:xfrm>
              <a:prstGeom prst="rect">
                <a:avLst/>
              </a:prstGeom>
              <a:blipFill>
                <a:blip r:embed="rId6"/>
                <a:stretch>
                  <a:fillRect l="-716" t="-6667" r="-3936"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1170459" y="2032112"/>
                <a:ext cx="5169620" cy="369332"/>
              </a:xfrm>
              <a:prstGeom prst="rect">
                <a:avLst/>
              </a:prstGeom>
            </p:spPr>
            <p:txBody>
              <a:bodyPr wrap="none">
                <a:spAutoFit/>
              </a:bodyPr>
              <a:lstStyle/>
              <a:p>
                <a:pPr eaLnBrk="1" hangingPunct="1"/>
                <a:r>
                  <a:rPr lang="zh-TW" altLang="en-US" dirty="0"/>
                  <a:t>只留下</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a:latin typeface="Cambria Math" panose="02040503050406030204" pitchFamily="18" charset="0"/>
                            <a:ea typeface="Cambria Math" panose="02040503050406030204" pitchFamily="18" charset="0"/>
                          </a:rPr>
                          <m:t>Γ</m:t>
                        </m:r>
                      </m:e>
                      <m:sub>
                        <m:r>
                          <a:rPr lang="en-US" altLang="zh-TW" i="1">
                            <a:latin typeface="Cambria Math"/>
                          </a:rPr>
                          <m:t>𝑎</m:t>
                        </m:r>
                      </m:sub>
                    </m:sSub>
                    <m:r>
                      <a:rPr lang="en-US" altLang="zh-TW" i="1">
                        <a:latin typeface="Cambria Math"/>
                      </a:rPr>
                      <m:t>+</m:t>
                    </m:r>
                    <m:sSub>
                      <m:sSubPr>
                        <m:ctrlPr>
                          <a:rPr lang="en-US" altLang="zh-TW" i="1">
                            <a:latin typeface="Cambria Math" panose="02040503050406030204" pitchFamily="18" charset="0"/>
                          </a:rPr>
                        </m:ctrlPr>
                      </m:sSubPr>
                      <m:e>
                        <m:r>
                          <m:rPr>
                            <m:sty m:val="p"/>
                          </m:rPr>
                          <a:rPr lang="el-GR" altLang="zh-TW" i="1">
                            <a:latin typeface="Cambria Math" panose="02040503050406030204" pitchFamily="18" charset="0"/>
                            <a:ea typeface="Cambria Math" panose="02040503050406030204" pitchFamily="18" charset="0"/>
                          </a:rPr>
                          <m:t>Γ</m:t>
                        </m:r>
                      </m:e>
                      <m:sub>
                        <m:r>
                          <a:rPr lang="en-US" altLang="zh-TW" i="1">
                            <a:latin typeface="Cambria Math"/>
                          </a:rPr>
                          <m:t>𝑏</m:t>
                        </m:r>
                      </m:sub>
                    </m:sSub>
                  </m:oMath>
                </a14:m>
                <a:r>
                  <a:rPr lang="zh-TW" altLang="en-US" dirty="0"/>
                  <a:t>外圍部分的路徑，就是</a:t>
                </a:r>
                <a14:m>
                  <m:oMath xmlns:m="http://schemas.openxmlformats.org/officeDocument/2006/math">
                    <m:r>
                      <m:rPr>
                        <m:sty m:val="p"/>
                      </m:rPr>
                      <a:rPr lang="el-GR" altLang="zh-TW" i="1" smtClean="0">
                        <a:latin typeface="Cambria Math" panose="02040503050406030204" pitchFamily="18" charset="0"/>
                        <a:ea typeface="Cambria Math" panose="02040503050406030204" pitchFamily="18" charset="0"/>
                      </a:rPr>
                      <m:t>Γ</m:t>
                    </m:r>
                  </m:oMath>
                </a14:m>
                <a:r>
                  <a:rPr lang="zh-TW" altLang="en-US" dirty="0"/>
                  <a:t>的線積分。</a:t>
                </a:r>
              </a:p>
            </p:txBody>
          </p:sp>
        </mc:Choice>
        <mc:Fallback xmlns="">
          <p:sp>
            <p:nvSpPr>
              <p:cNvPr id="17" name="矩形 16"/>
              <p:cNvSpPr>
                <a:spLocks noRot="1" noChangeAspect="1" noMove="1" noResize="1" noEditPoints="1" noAdjustHandles="1" noChangeArrowheads="1" noChangeShapeType="1" noTextEdit="1"/>
              </p:cNvSpPr>
              <p:nvPr/>
            </p:nvSpPr>
            <p:spPr>
              <a:xfrm>
                <a:off x="1170459" y="2032112"/>
                <a:ext cx="5169620" cy="369332"/>
              </a:xfrm>
              <a:prstGeom prst="rect">
                <a:avLst/>
              </a:prstGeom>
              <a:blipFill>
                <a:blip r:embed="rId7"/>
                <a:stretch>
                  <a:fillRect l="-735" t="-6667" b="-20000"/>
                </a:stretch>
              </a:blipFill>
            </p:spPr>
            <p:txBody>
              <a:bodyPr/>
              <a:lstStyle/>
              <a:p>
                <a:r>
                  <a:rPr lang="zh-TW" altLang="en-US">
                    <a:noFill/>
                  </a:rPr>
                  <a:t> </a:t>
                </a:r>
              </a:p>
            </p:txBody>
          </p:sp>
        </mc:Fallback>
      </mc:AlternateContent>
      <p:sp>
        <p:nvSpPr>
          <p:cNvPr id="10" name="文字方塊 9">
            <a:extLst>
              <a:ext uri="{FF2B5EF4-FFF2-40B4-BE49-F238E27FC236}">
                <a16:creationId xmlns:a16="http://schemas.microsoft.com/office/drawing/2014/main" id="{0A4B491E-452F-5E48-999E-722A068203DE}"/>
              </a:ext>
            </a:extLst>
          </p:cNvPr>
          <p:cNvSpPr txBox="1"/>
          <p:nvPr/>
        </p:nvSpPr>
        <p:spPr>
          <a:xfrm>
            <a:off x="1149678" y="253358"/>
            <a:ext cx="6802581" cy="369332"/>
          </a:xfrm>
          <a:prstGeom prst="rect">
            <a:avLst/>
          </a:prstGeom>
          <a:noFill/>
        </p:spPr>
        <p:txBody>
          <a:bodyPr wrap="square" rtlCol="0">
            <a:spAutoFit/>
          </a:bodyPr>
          <a:lstStyle/>
          <a:p>
            <a:r>
              <a:rPr lang="zh-TW" altLang="en-US" dirty="0">
                <a:solidFill>
                  <a:srgbClr val="FF0000"/>
                </a:solidFill>
              </a:rPr>
              <a:t>旋度</a:t>
            </a:r>
            <a:r>
              <a:rPr lang="zh-TW" altLang="en-US" dirty="0">
                <a:solidFill>
                  <a:srgbClr val="FF0000"/>
                </a:solidFill>
                <a:latin typeface="Times New Roman" panose="02020603050405020304" pitchFamily="18" charset="0"/>
                <a:cs typeface="Times New Roman" panose="02020603050405020304" pitchFamily="18" charset="0"/>
              </a:rPr>
              <a:t>可以讓我們計算線積分！</a:t>
            </a:r>
            <a:r>
              <a:rPr lang="zh-TW" altLang="en-US" dirty="0">
                <a:latin typeface="Times New Roman" panose="02020603050405020304" pitchFamily="18" charset="0"/>
                <a:cs typeface="Times New Roman" panose="02020603050405020304" pitchFamily="18" charset="0"/>
              </a:rPr>
              <a:t>如同散度可以計算面積分。</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509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853"/>
                                        </p:tgtEl>
                                        <p:attrNameLst>
                                          <p:attrName>style.visibility</p:attrName>
                                        </p:attrNameLst>
                                      </p:cBhvr>
                                      <p:to>
                                        <p:strVal val="visible"/>
                                      </p:to>
                                    </p:set>
                                    <p:anim calcmode="lin" valueType="num">
                                      <p:cBhvr additive="base">
                                        <p:cTn id="7" dur="500" fill="hold"/>
                                        <p:tgtEl>
                                          <p:spTgt spid="78853"/>
                                        </p:tgtEl>
                                        <p:attrNameLst>
                                          <p:attrName>ppt_x</p:attrName>
                                        </p:attrNameLst>
                                      </p:cBhvr>
                                      <p:tavLst>
                                        <p:tav tm="0">
                                          <p:val>
                                            <p:strVal val="#ppt_x"/>
                                          </p:val>
                                        </p:tav>
                                        <p:tav tm="100000">
                                          <p:val>
                                            <p:strVal val="#ppt_x"/>
                                          </p:val>
                                        </p:tav>
                                      </p:tavLst>
                                    </p:anim>
                                    <p:anim calcmode="lin" valueType="num">
                                      <p:cBhvr additive="base">
                                        <p:cTn id="8" dur="500" fill="hold"/>
                                        <p:tgtEl>
                                          <p:spTgt spid="788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854"/>
                                        </p:tgtEl>
                                        <p:attrNameLst>
                                          <p:attrName>style.visibility</p:attrName>
                                        </p:attrNameLst>
                                      </p:cBhvr>
                                      <p:to>
                                        <p:strVal val="visible"/>
                                      </p:to>
                                    </p:set>
                                    <p:anim calcmode="lin" valueType="num">
                                      <p:cBhvr additive="base">
                                        <p:cTn id="11" dur="500" fill="hold"/>
                                        <p:tgtEl>
                                          <p:spTgt spid="78854"/>
                                        </p:tgtEl>
                                        <p:attrNameLst>
                                          <p:attrName>ppt_x</p:attrName>
                                        </p:attrNameLst>
                                      </p:cBhvr>
                                      <p:tavLst>
                                        <p:tav tm="0">
                                          <p:val>
                                            <p:strVal val="#ppt_x"/>
                                          </p:val>
                                        </p:tav>
                                        <p:tav tm="100000">
                                          <p:val>
                                            <p:strVal val="#ppt_x"/>
                                          </p:val>
                                        </p:tav>
                                      </p:tavLst>
                                    </p:anim>
                                    <p:anim calcmode="lin" valueType="num">
                                      <p:cBhvr additive="base">
                                        <p:cTn id="12" dur="500" fill="hold"/>
                                        <p:tgtEl>
                                          <p:spTgt spid="788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Users\Chia-Hung Chang\Desktop\FeynmanEM2.jpg"/>
          <p:cNvPicPr>
            <a:picLocks noChangeAspect="1" noChangeArrowheads="1"/>
          </p:cNvPicPr>
          <p:nvPr/>
        </p:nvPicPr>
        <p:blipFill>
          <a:blip r:embed="rId2" cstate="print">
            <a:extLst>
              <a:ext uri="{28A0092B-C50C-407E-A947-70E740481C1C}">
                <a14:useLocalDpi xmlns:a14="http://schemas.microsoft.com/office/drawing/2010/main" val="0"/>
              </a:ext>
            </a:extLst>
          </a:blip>
          <a:srcRect t="4256" b="64539"/>
          <a:stretch>
            <a:fillRect/>
          </a:stretch>
        </p:blipFill>
        <p:spPr bwMode="auto">
          <a:xfrm>
            <a:off x="7061184" y="736477"/>
            <a:ext cx="1761358" cy="109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2" descr="C:\Users\Chia-Hung Chang\Desktop\FeynmanEM3.jpg"/>
          <p:cNvPicPr>
            <a:picLocks noChangeAspect="1" noChangeArrowheads="1"/>
          </p:cNvPicPr>
          <p:nvPr/>
        </p:nvPicPr>
        <p:blipFill>
          <a:blip r:embed="rId3">
            <a:extLst>
              <a:ext uri="{28A0092B-C50C-407E-A947-70E740481C1C}">
                <a14:useLocalDpi xmlns:a14="http://schemas.microsoft.com/office/drawing/2010/main" val="0"/>
              </a:ext>
            </a:extLst>
          </a:blip>
          <a:srcRect t="53600"/>
          <a:stretch>
            <a:fillRect/>
          </a:stretch>
        </p:blipFill>
        <p:spPr bwMode="auto">
          <a:xfrm>
            <a:off x="2617455" y="702941"/>
            <a:ext cx="29559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6804" name="文字方塊 3"/>
              <p:cNvSpPr txBox="1">
                <a:spLocks noChangeArrowheads="1"/>
              </p:cNvSpPr>
              <p:nvPr/>
            </p:nvSpPr>
            <p:spPr bwMode="auto">
              <a:xfrm>
                <a:off x="762000" y="228600"/>
                <a:ext cx="792479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考慮沿一個在</a:t>
                </a:r>
                <a14:m>
                  <m:oMath xmlns:m="http://schemas.openxmlformats.org/officeDocument/2006/math">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oMath>
                </a14:m>
                <a:r>
                  <a:rPr lang="zh-TW" altLang="en-US" dirty="0"/>
                  <a:t>平面上一無限小的正方形路徑，計算電場的線積分</a:t>
                </a:r>
              </a:p>
            </p:txBody>
          </p:sp>
        </mc:Choice>
        <mc:Fallback xmlns="">
          <p:sp>
            <p:nvSpPr>
              <p:cNvPr id="76804" name="文字方塊 3"/>
              <p:cNvSpPr txBox="1">
                <a:spLocks noRot="1" noChangeAspect="1" noMove="1" noResize="1" noEditPoints="1" noAdjustHandles="1" noChangeArrowheads="1" noChangeShapeType="1" noTextEdit="1"/>
              </p:cNvSpPr>
              <p:nvPr/>
            </p:nvSpPr>
            <p:spPr bwMode="auto">
              <a:xfrm>
                <a:off x="762000" y="228600"/>
                <a:ext cx="7924799" cy="369332"/>
              </a:xfrm>
              <a:prstGeom prst="rect">
                <a:avLst/>
              </a:prstGeom>
              <a:blipFill>
                <a:blip r:embed="rId4"/>
                <a:stretch>
                  <a:fillRect l="-641"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0" name="文字方塊 22"/>
          <p:cNvSpPr txBox="1">
            <a:spLocks noChangeArrowheads="1"/>
          </p:cNvSpPr>
          <p:nvPr/>
        </p:nvSpPr>
        <p:spPr bwMode="auto">
          <a:xfrm>
            <a:off x="1347456" y="6324600"/>
            <a:ext cx="673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沿無限小的正方形的場的線積分等於該場的旋度乘上正方形面積！</a:t>
            </a:r>
          </a:p>
        </p:txBody>
      </p:sp>
      <mc:AlternateContent xmlns:mc="http://schemas.openxmlformats.org/markup-compatibility/2006" xmlns:a14="http://schemas.microsoft.com/office/drawing/2010/main">
        <mc:Choice Requires="a14">
          <p:sp>
            <p:nvSpPr>
              <p:cNvPr id="11" name="矩形 10"/>
              <p:cNvSpPr/>
              <p:nvPr/>
            </p:nvSpPr>
            <p:spPr>
              <a:xfrm>
                <a:off x="3581883" y="5153604"/>
                <a:ext cx="2490745" cy="67390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d>
                            <m:dPr>
                              <m:ctrlPr>
                                <a:rPr lang="en-US" altLang="zh-TW" i="1">
                                  <a:latin typeface="Cambria Math" panose="02040503050406030204" pitchFamily="18" charset="0"/>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e>
                        <m:sub>
                          <m:r>
                            <a:rPr lang="en-US" altLang="zh-TW" b="0" i="1" smtClean="0">
                              <a:latin typeface="Cambria Math"/>
                            </a:rPr>
                            <m:t>𝑧</m:t>
                          </m:r>
                        </m:sub>
                      </m:sSub>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𝑦</m:t>
                              </m:r>
                            </m:sub>
                          </m:sSub>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num>
                        <m:den>
                          <m:r>
                            <a:rPr lang="zh-TW" altLang="en-US" i="1">
                              <a:latin typeface="Cambria Math"/>
                            </a:rPr>
                            <m:t>𝜕</m:t>
                          </m:r>
                          <m:r>
                            <a:rPr lang="en-US" altLang="zh-TW" i="1">
                              <a:latin typeface="Cambria Math"/>
                            </a:rPr>
                            <m:t>𝑦</m:t>
                          </m:r>
                        </m:den>
                      </m:f>
                    </m:oMath>
                  </m:oMathPara>
                </a14:m>
                <a:endParaRPr lang="zh-CN"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3581883" y="5153604"/>
                <a:ext cx="2490745" cy="673902"/>
              </a:xfrm>
              <a:prstGeom prst="rect">
                <a:avLst/>
              </a:prstGeom>
              <a:blipFill>
                <a:blip r:embed="rId5"/>
                <a:stretch>
                  <a:fillRect b="-370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265050" y="3429000"/>
                <a:ext cx="613575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𝑦</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2</m:t>
                          </m:r>
                        </m:e>
                      </m:d>
                      <m:r>
                        <a:rPr lang="en-US" altLang="zh-TW" sz="1800" b="0" i="1" smtClean="0">
                          <a:latin typeface="Cambria Math"/>
                          <a:ea typeface="Cambria Math"/>
                        </a:rPr>
                        <m:t>∙</m:t>
                      </m:r>
                      <m:r>
                        <a:rPr lang="en-US" altLang="zh-TW">
                          <a:latin typeface="Cambria Math"/>
                          <a:ea typeface="Cambria Math"/>
                        </a:rPr>
                        <m:t>∆</m:t>
                      </m:r>
                      <m:r>
                        <a:rPr lang="en-US" altLang="zh-TW" b="0" i="1" smtClean="0">
                          <a:latin typeface="Cambria Math"/>
                          <a:ea typeface="Cambria Math"/>
                        </a:rPr>
                        <m:t>𝑦</m:t>
                      </m:r>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𝑦</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r>
                        <a:rPr lang="en-US" altLang="zh-TW" i="1">
                          <a:latin typeface="Cambria Math"/>
                          <a:ea typeface="Cambria Math"/>
                        </a:rPr>
                        <m:t>∙</m:t>
                      </m:r>
                      <m:r>
                        <a:rPr lang="en-US" altLang="zh-TW">
                          <a:latin typeface="Cambria Math"/>
                          <a:ea typeface="Cambria Math"/>
                        </a:rPr>
                        <m:t>∆</m:t>
                      </m:r>
                      <m:r>
                        <a:rPr lang="en-US" altLang="zh-TW" i="1">
                          <a:latin typeface="Cambria Math"/>
                          <a:ea typeface="Cambria Math"/>
                        </a:rPr>
                        <m:t>𝑦</m:t>
                      </m:r>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3</m:t>
                          </m:r>
                        </m:e>
                      </m:d>
                      <m:r>
                        <a:rPr lang="en-US" altLang="zh-TW" i="1">
                          <a:latin typeface="Cambria Math"/>
                          <a:ea typeface="Cambria Math"/>
                        </a:rPr>
                        <m:t>∙</m:t>
                      </m:r>
                      <m:r>
                        <a:rPr lang="en-US" altLang="zh-TW">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r>
                        <a:rPr lang="en-US" altLang="zh-TW" i="1">
                          <a:latin typeface="Cambria Math"/>
                          <a:ea typeface="Cambria Math"/>
                        </a:rPr>
                        <m:t>∙</m:t>
                      </m:r>
                      <m:r>
                        <a:rPr lang="en-US" altLang="zh-TW">
                          <a:latin typeface="Cambria Math"/>
                          <a:ea typeface="Cambria Math"/>
                        </a:rPr>
                        <m:t>∆</m:t>
                      </m:r>
                      <m:r>
                        <a:rPr lang="en-US" altLang="zh-TW" i="1">
                          <a:latin typeface="Cambria Math"/>
                          <a:ea typeface="Cambria Math"/>
                        </a:rPr>
                        <m:t>𝑥</m:t>
                      </m:r>
                    </m:oMath>
                  </m:oMathPara>
                </a14:m>
                <a:endParaRPr lang="zh-TW" altLang="en-US" sz="1800"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265050" y="3429000"/>
                <a:ext cx="6135750" cy="818879"/>
              </a:xfrm>
              <a:prstGeom prst="rect">
                <a:avLst/>
              </a:prstGeom>
              <a:blipFill>
                <a:blip r:embed="rId6"/>
                <a:stretch>
                  <a:fillRect l="-14050"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903456" y="1817574"/>
                <a:ext cx="1261564"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𝑦</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2</m:t>
                          </m:r>
                        </m:e>
                      </m:d>
                      <m:r>
                        <a:rPr lang="en-US" altLang="zh-TW" sz="1800" b="0" i="1" smtClean="0">
                          <a:latin typeface="Cambria Math"/>
                          <a:ea typeface="Cambria Math"/>
                        </a:rPr>
                        <m:t>∙</m:t>
                      </m:r>
                      <m:r>
                        <a:rPr lang="en-US" altLang="zh-TW">
                          <a:latin typeface="Cambria Math"/>
                          <a:ea typeface="Cambria Math"/>
                        </a:rPr>
                        <m:t>∆</m:t>
                      </m:r>
                      <m:r>
                        <a:rPr lang="en-US" altLang="zh-TW" b="0" i="1" smtClean="0">
                          <a:latin typeface="Cambria Math"/>
                          <a:ea typeface="Cambria Math"/>
                        </a:rPr>
                        <m:t>𝑦</m:t>
                      </m:r>
                    </m:oMath>
                  </m:oMathPara>
                </a14:m>
                <a:endParaRPr lang="zh-TW" altLang="en-US" sz="1800" i="1"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4903456" y="1817574"/>
                <a:ext cx="1261564" cy="391261"/>
              </a:xfrm>
              <a:prstGeom prst="rect">
                <a:avLst/>
              </a:prstGeom>
              <a:blipFill>
                <a:blip r:embed="rId7"/>
                <a:stretch>
                  <a:fillRect b="-312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087480" y="702941"/>
                <a:ext cx="142365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𝑥</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3</m:t>
                          </m:r>
                        </m:e>
                      </m:d>
                      <m:r>
                        <a:rPr lang="en-US" altLang="zh-TW" sz="1800" b="0" i="1" smtClean="0">
                          <a:latin typeface="Cambria Math"/>
                          <a:ea typeface="Cambria Math"/>
                        </a:rPr>
                        <m:t>∙</m:t>
                      </m:r>
                      <m:r>
                        <a:rPr lang="en-US" altLang="zh-TW">
                          <a:latin typeface="Cambria Math"/>
                          <a:ea typeface="Cambria Math"/>
                        </a:rPr>
                        <m:t>∆</m:t>
                      </m:r>
                      <m:r>
                        <a:rPr lang="en-US" altLang="zh-TW" b="0" i="1" smtClean="0">
                          <a:latin typeface="Cambria Math"/>
                          <a:ea typeface="Cambria Math"/>
                        </a:rPr>
                        <m:t>𝑥</m:t>
                      </m:r>
                    </m:oMath>
                  </m:oMathPara>
                </a14:m>
                <a:endParaRPr lang="zh-TW" altLang="en-US" sz="1800"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087480" y="702941"/>
                <a:ext cx="1423658" cy="369332"/>
              </a:xfrm>
              <a:prstGeom prst="rect">
                <a:avLst/>
              </a:prstGeom>
              <a:blipFill>
                <a:blip r:embed="rId8"/>
                <a:stretch>
                  <a:fillRect/>
                </a:stretch>
              </a:blipFill>
            </p:spPr>
            <p:txBody>
              <a:bodyPr/>
              <a:lstStyle/>
              <a:p>
                <a:r>
                  <a:rPr lang="zh-TW" altLang="en-US">
                    <a:noFill/>
                  </a:rPr>
                  <a:t> </a:t>
                </a:r>
              </a:p>
            </p:txBody>
          </p:sp>
        </mc:Fallback>
      </mc:AlternateContent>
      <p:cxnSp>
        <p:nvCxnSpPr>
          <p:cNvPr id="3" name="直線單箭頭接點 2"/>
          <p:cNvCxnSpPr/>
          <p:nvPr/>
        </p:nvCxnSpPr>
        <p:spPr>
          <a:xfrm>
            <a:off x="3912856" y="1072273"/>
            <a:ext cx="0" cy="251936"/>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4598656" y="2013205"/>
            <a:ext cx="228600"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文字方塊 21"/>
              <p:cNvSpPr txBox="1"/>
              <p:nvPr/>
            </p:nvSpPr>
            <p:spPr>
              <a:xfrm>
                <a:off x="250029" y="4294039"/>
                <a:ext cx="8619837" cy="71468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r>
                            <a:rPr lang="zh-TW" altLang="en-US"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𝑦</m:t>
                              </m:r>
                            </m:sub>
                          </m:sSub>
                        </m:num>
                        <m:den>
                          <m:r>
                            <a:rPr lang="zh-TW" altLang="en-US" sz="1800" b="0" i="1" smtClean="0">
                              <a:latin typeface="Cambria Math"/>
                            </a:rPr>
                            <m:t>𝜕</m:t>
                          </m:r>
                          <m:r>
                            <a:rPr lang="en-US" altLang="zh-TW" sz="1800" b="0" i="1" smtClean="0">
                              <a:latin typeface="Cambria Math"/>
                            </a:rPr>
                            <m:t>𝑥</m:t>
                          </m:r>
                        </m:den>
                      </m:f>
                      <m:r>
                        <a:rPr lang="en-US" altLang="zh-TW">
                          <a:latin typeface="Cambria Math"/>
                          <a:ea typeface="Cambria Math"/>
                        </a:rPr>
                        <m:t>∆</m:t>
                      </m:r>
                      <m:r>
                        <a:rPr lang="en-US" altLang="zh-TW" i="1">
                          <a:latin typeface="Cambria Math"/>
                          <a:ea typeface="Cambria Math"/>
                        </a:rPr>
                        <m:t>𝑥</m:t>
                      </m:r>
                      <m:r>
                        <a:rPr lang="en-US" altLang="zh-TW" sz="1800" b="0" i="1" smtClean="0">
                          <a:latin typeface="Cambria Math"/>
                          <a:ea typeface="Cambria Math"/>
                        </a:rPr>
                        <m:t>∙</m:t>
                      </m:r>
                      <m:r>
                        <a:rPr lang="en-US" altLang="zh-TW">
                          <a:latin typeface="Cambria Math"/>
                          <a:ea typeface="Cambria Math"/>
                        </a:rPr>
                        <m:t>∆</m:t>
                      </m:r>
                      <m:r>
                        <a:rPr lang="en-US" altLang="zh-TW" b="0" i="1" smtClean="0">
                          <a:latin typeface="Cambria Math"/>
                          <a:ea typeface="Cambria Math"/>
                        </a:rPr>
                        <m:t>𝑦</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a:rPr>
                                <m:t>𝑥</m:t>
                              </m:r>
                            </m:sub>
                          </m:sSub>
                        </m:num>
                        <m:den>
                          <m:r>
                            <a:rPr lang="zh-TW" altLang="en-US" i="1">
                              <a:latin typeface="Cambria Math"/>
                            </a:rPr>
                            <m:t>𝜕</m:t>
                          </m:r>
                          <m:r>
                            <a:rPr lang="en-US" altLang="zh-TW" b="0" i="1" smtClean="0">
                              <a:latin typeface="Cambria Math"/>
                            </a:rPr>
                            <m:t>𝑦</m:t>
                          </m:r>
                        </m:den>
                      </m:f>
                      <m:r>
                        <a:rPr lang="en-US" altLang="zh-TW">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𝑦</m:t>
                                  </m:r>
                                </m:sub>
                              </m:sSub>
                            </m:num>
                            <m:den>
                              <m:r>
                                <a:rPr lang="zh-TW" altLang="en-US" i="1">
                                  <a:latin typeface="Cambria Math"/>
                                </a:rPr>
                                <m:t>𝜕</m:t>
                              </m:r>
                              <m:r>
                                <a:rPr lang="en-US" altLang="zh-TW" i="1">
                                  <a:latin typeface="Cambria Math"/>
                                </a:rPr>
                                <m:t>𝑥</m:t>
                              </m:r>
                            </m:den>
                          </m:f>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num>
                            <m:den>
                              <m:r>
                                <a:rPr lang="zh-TW" altLang="en-US" i="1">
                                  <a:latin typeface="Cambria Math"/>
                                </a:rPr>
                                <m:t>𝜕</m:t>
                              </m:r>
                              <m:r>
                                <a:rPr lang="en-US" altLang="zh-TW" i="1">
                                  <a:latin typeface="Cambria Math"/>
                                </a:rPr>
                                <m:t>𝑦</m:t>
                              </m:r>
                            </m:den>
                          </m:f>
                        </m:e>
                      </m:d>
                      <m:r>
                        <a:rPr lang="en-US" altLang="zh-TW" i="1">
                          <a:latin typeface="Cambria Math"/>
                          <a:ea typeface="Cambria Math"/>
                        </a:rPr>
                        <m:t>∙</m:t>
                      </m:r>
                      <m:r>
                        <a:rPr lang="en-US" altLang="zh-TW">
                          <a:latin typeface="Cambria Math"/>
                          <a:ea typeface="Cambria Math"/>
                        </a:rPr>
                        <m:t>∆</m:t>
                      </m:r>
                      <m:r>
                        <a:rPr lang="en-US" altLang="zh-TW" i="1">
                          <a:latin typeface="Cambria Math"/>
                          <a:ea typeface="Cambria Math"/>
                        </a:rPr>
                        <m:t>𝑥</m:t>
                      </m:r>
                      <m:r>
                        <a:rPr lang="en-US" altLang="zh-TW">
                          <a:latin typeface="Cambria Math"/>
                          <a:ea typeface="Cambria Math"/>
                        </a:rPr>
                        <m:t>∆</m:t>
                      </m:r>
                      <m:r>
                        <a:rPr lang="en-US" altLang="zh-TW" i="1">
                          <a:latin typeface="Cambria Math"/>
                          <a:ea typeface="Cambria Math"/>
                        </a:rPr>
                        <m:t>𝑦</m:t>
                      </m:r>
                      <m:r>
                        <a:rPr lang="en-US" altLang="zh-TW" b="0" i="1" smtClean="0">
                          <a:latin typeface="Cambria Math"/>
                          <a:ea typeface="Cambria Math"/>
                        </a:rPr>
                        <m:t>=</m:t>
                      </m:r>
                      <m:sSub>
                        <m:sSubPr>
                          <m:ctrlPr>
                            <a:rPr lang="en-US" altLang="zh-TW" i="1">
                              <a:latin typeface="Cambria Math" panose="02040503050406030204" pitchFamily="18" charset="0"/>
                            </a:rPr>
                          </m:ctrlPr>
                        </m:sSubPr>
                        <m:e>
                          <m:d>
                            <m:dPr>
                              <m:ctrlPr>
                                <a:rPr lang="en-US" altLang="zh-TW" i="1">
                                  <a:latin typeface="Cambria Math" panose="02040503050406030204" pitchFamily="18" charset="0"/>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e>
                        <m:sub>
                          <m:r>
                            <a:rPr lang="en-US" altLang="zh-TW" i="1">
                              <a:latin typeface="Cambria Math"/>
                            </a:rPr>
                            <m:t>𝑧</m:t>
                          </m:r>
                        </m:sub>
                      </m:sSub>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𝑧</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b="0" i="1" smtClean="0">
                          <a:latin typeface="Cambria Math"/>
                          <a:ea typeface="Cambria Math"/>
                        </a:rPr>
                        <m:t>∙∆</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oMath>
                  </m:oMathPara>
                </a14:m>
                <a:endParaRPr lang="zh-TW" altLang="en-US" sz="1800" i="1"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250029" y="4294039"/>
                <a:ext cx="8619837" cy="714683"/>
              </a:xfrm>
              <a:prstGeom prst="rect">
                <a:avLst/>
              </a:prstGeom>
              <a:blipFill>
                <a:blip r:embed="rId9"/>
                <a:stretch>
                  <a:fillRect b="-175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574818" y="5418066"/>
                <a:ext cx="2561277" cy="81887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sz="1800" b="0" i="1" smtClean="0">
                          <a:latin typeface="Cambria Math"/>
                        </a:rPr>
                        <m:t>=</m:t>
                      </m:r>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m:oMathPara>
                </a14:m>
                <a:endParaRPr lang="zh-TW" altLang="en-US" sz="1800" i="1"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574818" y="5418066"/>
                <a:ext cx="2561277" cy="818879"/>
              </a:xfrm>
              <a:prstGeom prst="rect">
                <a:avLst/>
              </a:prstGeom>
              <a:blipFill>
                <a:blip r:embed="rId10"/>
                <a:stretch>
                  <a:fillRect l="-31034"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6ED6FDF2-E004-F84F-B5D8-85BAD94AC7C7}"/>
                  </a:ext>
                </a:extLst>
              </p:cNvPr>
              <p:cNvSpPr txBox="1"/>
              <p:nvPr/>
            </p:nvSpPr>
            <p:spPr>
              <a:xfrm>
                <a:off x="3296029" y="2999212"/>
                <a:ext cx="1423658"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r>
                        <a:rPr lang="en-US" altLang="zh-TW" i="1">
                          <a:latin typeface="Cambria Math"/>
                          <a:ea typeface="Cambria Math"/>
                        </a:rPr>
                        <m:t>∙</m:t>
                      </m:r>
                      <m:r>
                        <a:rPr lang="en-US" altLang="zh-TW">
                          <a:latin typeface="Cambria Math"/>
                          <a:ea typeface="Cambria Math"/>
                        </a:rPr>
                        <m:t>∆</m:t>
                      </m:r>
                      <m:r>
                        <a:rPr lang="en-US" altLang="zh-TW" i="1">
                          <a:latin typeface="Cambria Math"/>
                          <a:ea typeface="Cambria Math"/>
                        </a:rPr>
                        <m:t>𝑥</m:t>
                      </m:r>
                    </m:oMath>
                  </m:oMathPara>
                </a14:m>
                <a:endParaRPr lang="zh-TW" altLang="en-US" sz="1800" i="1" dirty="0"/>
              </a:p>
            </p:txBody>
          </p:sp>
        </mc:Choice>
        <mc:Fallback xmlns="">
          <p:sp>
            <p:nvSpPr>
              <p:cNvPr id="17" name="文字方塊 16">
                <a:extLst>
                  <a:ext uri="{FF2B5EF4-FFF2-40B4-BE49-F238E27FC236}">
                    <a16:creationId xmlns:a16="http://schemas.microsoft.com/office/drawing/2014/main" id="{6ED6FDF2-E004-F84F-B5D8-85BAD94AC7C7}"/>
                  </a:ext>
                </a:extLst>
              </p:cNvPr>
              <p:cNvSpPr txBox="1">
                <a:spLocks noRot="1" noChangeAspect="1" noMove="1" noResize="1" noEditPoints="1" noAdjustHandles="1" noChangeArrowheads="1" noChangeShapeType="1" noTextEdit="1"/>
              </p:cNvSpPr>
              <p:nvPr/>
            </p:nvSpPr>
            <p:spPr>
              <a:xfrm>
                <a:off x="3296029" y="2999212"/>
                <a:ext cx="1423658" cy="369332"/>
              </a:xfrm>
              <a:prstGeom prst="rect">
                <a:avLst/>
              </a:prstGeom>
              <a:blipFill>
                <a:blip r:embed="rId11"/>
                <a:stretch>
                  <a:fillRect/>
                </a:stretch>
              </a:blipFill>
            </p:spPr>
            <p:txBody>
              <a:bodyPr/>
              <a:lstStyle/>
              <a:p>
                <a:r>
                  <a:rPr lang="zh-TW" altLang="en-US">
                    <a:noFill/>
                  </a:rPr>
                  <a:t> </a:t>
                </a:r>
              </a:p>
            </p:txBody>
          </p:sp>
        </mc:Fallback>
      </mc:AlternateContent>
      <p:cxnSp>
        <p:nvCxnSpPr>
          <p:cNvPr id="25" name="直線單箭頭接點 2">
            <a:extLst>
              <a:ext uri="{FF2B5EF4-FFF2-40B4-BE49-F238E27FC236}">
                <a16:creationId xmlns:a16="http://schemas.microsoft.com/office/drawing/2014/main" id="{F36B3E7D-100C-3147-845D-20DFA05ADA8A}"/>
              </a:ext>
            </a:extLst>
          </p:cNvPr>
          <p:cNvCxnSpPr>
            <a:cxnSpLocks/>
          </p:cNvCxnSpPr>
          <p:nvPr/>
        </p:nvCxnSpPr>
        <p:spPr>
          <a:xfrm flipV="1">
            <a:off x="4095417" y="2590800"/>
            <a:ext cx="0" cy="295169"/>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00296C62-93D1-BD4D-877A-9E02063195A2}"/>
                  </a:ext>
                </a:extLst>
              </p:cNvPr>
              <p:cNvSpPr txBox="1"/>
              <p:nvPr/>
            </p:nvSpPr>
            <p:spPr>
              <a:xfrm>
                <a:off x="857592" y="1864449"/>
                <a:ext cx="1578191" cy="3912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𝑦</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r>
                        <a:rPr lang="en-US" altLang="zh-TW" i="1">
                          <a:latin typeface="Cambria Math"/>
                          <a:ea typeface="Cambria Math"/>
                        </a:rPr>
                        <m:t>∙</m:t>
                      </m:r>
                      <m:r>
                        <a:rPr lang="en-US" altLang="zh-TW">
                          <a:latin typeface="Cambria Math"/>
                          <a:ea typeface="Cambria Math"/>
                        </a:rPr>
                        <m:t>∆</m:t>
                      </m:r>
                      <m:r>
                        <a:rPr lang="en-US" altLang="zh-TW" b="0" i="1" smtClean="0">
                          <a:latin typeface="Cambria Math" panose="02040503050406030204" pitchFamily="18" charset="0"/>
                          <a:ea typeface="Cambria Math"/>
                        </a:rPr>
                        <m:t>𝑦</m:t>
                      </m:r>
                    </m:oMath>
                  </m:oMathPara>
                </a14:m>
                <a:endParaRPr lang="zh-TW" altLang="en-US" sz="1800" i="1" dirty="0"/>
              </a:p>
            </p:txBody>
          </p:sp>
        </mc:Choice>
        <mc:Fallback xmlns="">
          <p:sp>
            <p:nvSpPr>
              <p:cNvPr id="26" name="文字方塊 25">
                <a:extLst>
                  <a:ext uri="{FF2B5EF4-FFF2-40B4-BE49-F238E27FC236}">
                    <a16:creationId xmlns:a16="http://schemas.microsoft.com/office/drawing/2014/main" id="{00296C62-93D1-BD4D-877A-9E02063195A2}"/>
                  </a:ext>
                </a:extLst>
              </p:cNvPr>
              <p:cNvSpPr txBox="1">
                <a:spLocks noRot="1" noChangeAspect="1" noMove="1" noResize="1" noEditPoints="1" noAdjustHandles="1" noChangeArrowheads="1" noChangeShapeType="1" noTextEdit="1"/>
              </p:cNvSpPr>
              <p:nvPr/>
            </p:nvSpPr>
            <p:spPr>
              <a:xfrm>
                <a:off x="857592" y="1864449"/>
                <a:ext cx="1578191" cy="391261"/>
              </a:xfrm>
              <a:prstGeom prst="rect">
                <a:avLst/>
              </a:prstGeom>
              <a:blipFill>
                <a:blip r:embed="rId12"/>
                <a:stretch>
                  <a:fillRect b="-6250"/>
                </a:stretch>
              </a:blipFill>
            </p:spPr>
            <p:txBody>
              <a:bodyPr/>
              <a:lstStyle/>
              <a:p>
                <a:r>
                  <a:rPr lang="en-TW">
                    <a:noFill/>
                  </a:rPr>
                  <a:t> </a:t>
                </a:r>
              </a:p>
            </p:txBody>
          </p:sp>
        </mc:Fallback>
      </mc:AlternateContent>
      <p:cxnSp>
        <p:nvCxnSpPr>
          <p:cNvPr id="27" name="直線單箭頭接點 2">
            <a:extLst>
              <a:ext uri="{FF2B5EF4-FFF2-40B4-BE49-F238E27FC236}">
                <a16:creationId xmlns:a16="http://schemas.microsoft.com/office/drawing/2014/main" id="{DA5E3F24-F7F5-074C-BFB9-E6FFFF22088E}"/>
              </a:ext>
            </a:extLst>
          </p:cNvPr>
          <p:cNvCxnSpPr>
            <a:cxnSpLocks/>
          </p:cNvCxnSpPr>
          <p:nvPr/>
        </p:nvCxnSpPr>
        <p:spPr>
          <a:xfrm flipV="1">
            <a:off x="2603269" y="2035743"/>
            <a:ext cx="692759" cy="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DC02ACD2-9501-C444-863C-ABFAEB857F25}"/>
                  </a:ext>
                </a:extLst>
              </p:cNvPr>
              <p:cNvSpPr txBox="1"/>
              <p:nvPr/>
            </p:nvSpPr>
            <p:spPr bwMode="auto">
              <a:xfrm>
                <a:off x="6248400" y="5236474"/>
                <a:ext cx="2742188" cy="463140"/>
              </a:xfrm>
              <a:prstGeom prst="rect">
                <a:avLst/>
              </a:prstGeom>
              <a:solidFill>
                <a:srgbClr val="FBFE78"/>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𝐴</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𝐵</m:t>
                                  </m:r>
                                </m:e>
                              </m:acc>
                            </m:e>
                          </m:d>
                        </m:e>
                        <m:sub>
                          <m:r>
                            <a:rPr lang="en-US" altLang="zh-TW" b="0" i="1" smtClean="0">
                              <a:latin typeface="Cambria Math"/>
                              <a:ea typeface="Cambria Math"/>
                            </a:rPr>
                            <m:t>𝑧</m:t>
                          </m:r>
                        </m:sub>
                      </m:sSub>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b="0" i="1" smtClean="0">
                              <a:latin typeface="Cambria Math" panose="02040503050406030204" pitchFamily="18" charset="0"/>
                              <a:ea typeface="Cambria Math"/>
                            </a:rPr>
                            <m:t>𝐴</m:t>
                          </m:r>
                        </m:e>
                        <m:sub>
                          <m:r>
                            <a:rPr lang="en-US" altLang="zh-TW" i="1">
                              <a:latin typeface="Cambria Math"/>
                              <a:ea typeface="Cambria Math"/>
                            </a:rPr>
                            <m:t>𝑥</m:t>
                          </m:r>
                        </m:sub>
                      </m:sSub>
                      <m:sSub>
                        <m:sSubPr>
                          <m:ctrlPr>
                            <a:rPr lang="en-US" altLang="zh-TW" i="1">
                              <a:latin typeface="Cambria Math" panose="02040503050406030204" pitchFamily="18" charset="0"/>
                            </a:rPr>
                          </m:ctrlPr>
                        </m:sSubPr>
                        <m:e>
                          <m:r>
                            <a:rPr lang="en-US" altLang="zh-TW" i="1">
                              <a:latin typeface="Cambria Math"/>
                            </a:rPr>
                            <m:t>𝐵</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𝐴</m:t>
                          </m:r>
                        </m:e>
                        <m:sub>
                          <m:r>
                            <a:rPr lang="en-US" altLang="zh-TW" i="1">
                              <a:latin typeface="Cambria Math"/>
                            </a:rPr>
                            <m:t>𝑦</m:t>
                          </m:r>
                        </m:sub>
                      </m:sSub>
                      <m:sSub>
                        <m:sSubPr>
                          <m:ctrlPr>
                            <a:rPr lang="en-US" altLang="zh-TW" i="1">
                              <a:latin typeface="Cambria Math" panose="02040503050406030204" pitchFamily="18" charset="0"/>
                              <a:ea typeface="Cambria Math"/>
                            </a:rPr>
                          </m:ctrlPr>
                        </m:sSubPr>
                        <m:e>
                          <m:r>
                            <a:rPr lang="en-US" altLang="zh-TW" i="1">
                              <a:latin typeface="Cambria Math"/>
                              <a:ea typeface="Cambria Math"/>
                            </a:rPr>
                            <m:t>𝐵</m:t>
                          </m:r>
                        </m:e>
                        <m:sub>
                          <m:r>
                            <a:rPr lang="en-US" altLang="zh-TW" i="1">
                              <a:latin typeface="Cambria Math"/>
                              <a:ea typeface="Cambria Math"/>
                            </a:rPr>
                            <m:t>𝑥</m:t>
                          </m:r>
                        </m:sub>
                      </m:sSub>
                    </m:oMath>
                  </m:oMathPara>
                </a14:m>
                <a:endParaRPr lang="zh-TW" altLang="en-US" dirty="0"/>
              </a:p>
            </p:txBody>
          </p:sp>
        </mc:Choice>
        <mc:Fallback xmlns="">
          <p:sp>
            <p:nvSpPr>
              <p:cNvPr id="18" name="文字方塊 17">
                <a:extLst>
                  <a:ext uri="{FF2B5EF4-FFF2-40B4-BE49-F238E27FC236}">
                    <a16:creationId xmlns:a16="http://schemas.microsoft.com/office/drawing/2014/main" id="{DC02ACD2-9501-C444-863C-ABFAEB857F25}"/>
                  </a:ext>
                </a:extLst>
              </p:cNvPr>
              <p:cNvSpPr txBox="1">
                <a:spLocks noRot="1" noChangeAspect="1" noMove="1" noResize="1" noEditPoints="1" noAdjustHandles="1" noChangeArrowheads="1" noChangeShapeType="1" noTextEdit="1"/>
              </p:cNvSpPr>
              <p:nvPr/>
            </p:nvSpPr>
            <p:spPr bwMode="auto">
              <a:xfrm>
                <a:off x="6248400" y="5236474"/>
                <a:ext cx="2742188" cy="463140"/>
              </a:xfrm>
              <a:prstGeom prst="rect">
                <a:avLst/>
              </a:prstGeom>
              <a:blipFill>
                <a:blip r:embed="rId13"/>
                <a:stretch>
                  <a:fillRect t="-7895"/>
                </a:stretch>
              </a:blipFill>
              <a:ln w="9525">
                <a:noFill/>
                <a:miter lim="800000"/>
                <a:headEnd/>
                <a:tailEnd/>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831D9041-1A3C-8A4E-8050-05CAFF31B494}"/>
                  </a:ext>
                </a:extLst>
              </p:cNvPr>
              <p:cNvSpPr txBox="1"/>
              <p:nvPr/>
            </p:nvSpPr>
            <p:spPr>
              <a:xfrm>
                <a:off x="6575688" y="2664560"/>
                <a:ext cx="2541172" cy="62658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𝑦</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2</m:t>
                          </m:r>
                        </m:e>
                      </m:d>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𝑦</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4</m:t>
                          </m:r>
                        </m:e>
                      </m:d>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𝑦</m:t>
                              </m:r>
                            </m:sub>
                          </m:sSub>
                        </m:num>
                        <m:den>
                          <m:r>
                            <a:rPr lang="zh-TW" altLang="en-US" i="1">
                              <a:latin typeface="Cambria Math"/>
                            </a:rPr>
                            <m:t>𝜕</m:t>
                          </m:r>
                          <m:r>
                            <a:rPr lang="en-US" altLang="zh-TW" i="1">
                              <a:latin typeface="Cambria Math"/>
                            </a:rPr>
                            <m:t>𝑥</m:t>
                          </m:r>
                        </m:den>
                      </m:f>
                      <m:r>
                        <a:rPr lang="en-US" altLang="zh-TW">
                          <a:latin typeface="Cambria Math"/>
                          <a:ea typeface="Cambria Math"/>
                        </a:rPr>
                        <m:t>∆</m:t>
                      </m:r>
                      <m:r>
                        <a:rPr lang="en-US" altLang="zh-TW" i="1">
                          <a:latin typeface="Cambria Math"/>
                          <a:ea typeface="Cambria Math"/>
                        </a:rPr>
                        <m:t>𝑥</m:t>
                      </m:r>
                    </m:oMath>
                  </m:oMathPara>
                </a14:m>
                <a:endParaRPr lang="zh-TW" altLang="en-US" sz="1800" i="1" dirty="0"/>
              </a:p>
            </p:txBody>
          </p:sp>
        </mc:Choice>
        <mc:Fallback xmlns="">
          <p:sp>
            <p:nvSpPr>
              <p:cNvPr id="21" name="文字方塊 20">
                <a:extLst>
                  <a:ext uri="{FF2B5EF4-FFF2-40B4-BE49-F238E27FC236}">
                    <a16:creationId xmlns:a16="http://schemas.microsoft.com/office/drawing/2014/main" id="{831D9041-1A3C-8A4E-8050-05CAFF31B494}"/>
                  </a:ext>
                </a:extLst>
              </p:cNvPr>
              <p:cNvSpPr txBox="1">
                <a:spLocks noRot="1" noChangeAspect="1" noMove="1" noResize="1" noEditPoints="1" noAdjustHandles="1" noChangeArrowheads="1" noChangeShapeType="1" noTextEdit="1"/>
              </p:cNvSpPr>
              <p:nvPr/>
            </p:nvSpPr>
            <p:spPr>
              <a:xfrm>
                <a:off x="6575688" y="2664560"/>
                <a:ext cx="2541172" cy="626582"/>
              </a:xfrm>
              <a:prstGeom prst="rect">
                <a:avLst/>
              </a:prstGeom>
              <a:blipFill>
                <a:blip r:embed="rId14"/>
                <a:stretch>
                  <a:fillRect b="-4000"/>
                </a:stretch>
              </a:blipFill>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AF281BCB-AA35-A047-B1C2-06154E9F12DE}"/>
              </a:ext>
            </a:extLst>
          </p:cNvPr>
          <p:cNvSpPr txBox="1"/>
          <p:nvPr/>
        </p:nvSpPr>
        <p:spPr>
          <a:xfrm>
            <a:off x="6575688" y="2233781"/>
            <a:ext cx="891912" cy="369332"/>
          </a:xfrm>
          <a:prstGeom prst="rect">
            <a:avLst/>
          </a:prstGeom>
          <a:noFill/>
        </p:spPr>
        <p:txBody>
          <a:bodyPr wrap="square" rtlCol="0">
            <a:spAutoFit/>
          </a:bodyPr>
          <a:lstStyle/>
          <a:p>
            <a:r>
              <a:rPr lang="zh-CN" altLang="en-US" dirty="0"/>
              <a:t>注意：</a:t>
            </a:r>
            <a:endParaRPr kumimoji="1" lang="zh-TW" altLang="en-US" dirty="0"/>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A82792FD-FD8D-714B-90D4-235054759D2B}"/>
                  </a:ext>
                </a:extLst>
              </p:cNvPr>
              <p:cNvSpPr txBox="1"/>
              <p:nvPr/>
            </p:nvSpPr>
            <p:spPr>
              <a:xfrm>
                <a:off x="6575688" y="3378797"/>
                <a:ext cx="2541172" cy="66633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panose="02040503050406030204" pitchFamily="18" charset="0"/>
                            </a:rPr>
                            <m:t>𝑥</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3</m:t>
                          </m:r>
                        </m:e>
                      </m:d>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𝑥</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1</m:t>
                          </m:r>
                        </m:e>
                      </m:d>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zh-TW" altLang="en-US"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𝑥</m:t>
                              </m:r>
                            </m:sub>
                          </m:sSub>
                        </m:num>
                        <m:den>
                          <m:r>
                            <a:rPr lang="zh-TW" altLang="en-US" i="1">
                              <a:latin typeface="Cambria Math"/>
                            </a:rPr>
                            <m:t>𝜕</m:t>
                          </m:r>
                          <m:r>
                            <a:rPr lang="en-US" altLang="zh-TW" b="0" i="1" smtClean="0">
                              <a:latin typeface="Cambria Math" panose="02040503050406030204" pitchFamily="18" charset="0"/>
                            </a:rPr>
                            <m:t>𝑦</m:t>
                          </m:r>
                        </m:den>
                      </m:f>
                      <m:r>
                        <a:rPr lang="en-US" altLang="zh-TW">
                          <a:latin typeface="Cambria Math"/>
                          <a:ea typeface="Cambria Math"/>
                        </a:rPr>
                        <m:t>∆</m:t>
                      </m:r>
                      <m:r>
                        <a:rPr lang="en-US" altLang="zh-TW" b="0" i="1" smtClean="0">
                          <a:latin typeface="Cambria Math" panose="02040503050406030204" pitchFamily="18" charset="0"/>
                          <a:ea typeface="Cambria Math"/>
                        </a:rPr>
                        <m:t>𝑦</m:t>
                      </m:r>
                    </m:oMath>
                  </m:oMathPara>
                </a14:m>
                <a:endParaRPr lang="zh-TW" altLang="en-US" sz="1800" i="1" dirty="0"/>
              </a:p>
            </p:txBody>
          </p:sp>
        </mc:Choice>
        <mc:Fallback xmlns="">
          <p:sp>
            <p:nvSpPr>
              <p:cNvPr id="24" name="文字方塊 23">
                <a:extLst>
                  <a:ext uri="{FF2B5EF4-FFF2-40B4-BE49-F238E27FC236}">
                    <a16:creationId xmlns:a16="http://schemas.microsoft.com/office/drawing/2014/main" id="{A82792FD-FD8D-714B-90D4-235054759D2B}"/>
                  </a:ext>
                </a:extLst>
              </p:cNvPr>
              <p:cNvSpPr txBox="1">
                <a:spLocks noRot="1" noChangeAspect="1" noMove="1" noResize="1" noEditPoints="1" noAdjustHandles="1" noChangeArrowheads="1" noChangeShapeType="1" noTextEdit="1"/>
              </p:cNvSpPr>
              <p:nvPr/>
            </p:nvSpPr>
            <p:spPr>
              <a:xfrm>
                <a:off x="6575688" y="3378797"/>
                <a:ext cx="2541172" cy="666336"/>
              </a:xfrm>
              <a:prstGeom prst="rect">
                <a:avLst/>
              </a:prstGeom>
              <a:blipFill>
                <a:blip r:embed="rId15"/>
                <a:stretch>
                  <a:fillRect b="-3704"/>
                </a:stretch>
              </a:blipFill>
            </p:spPr>
            <p:txBody>
              <a:bodyPr/>
              <a:lstStyle/>
              <a:p>
                <a:r>
                  <a:rPr lang="zh-TW" altLang="en-US">
                    <a:noFill/>
                  </a:rPr>
                  <a:t> </a:t>
                </a:r>
              </a:p>
            </p:txBody>
          </p:sp>
        </mc:Fallback>
      </mc:AlternateContent>
      <p:sp>
        <p:nvSpPr>
          <p:cNvPr id="6" name="TextBox 5">
            <a:extLst>
              <a:ext uri="{FF2B5EF4-FFF2-40B4-BE49-F238E27FC236}">
                <a16:creationId xmlns:a16="http://schemas.microsoft.com/office/drawing/2014/main" id="{4C247E8C-2563-F84B-BA3F-73D8DF9CC885}"/>
              </a:ext>
            </a:extLst>
          </p:cNvPr>
          <p:cNvSpPr txBox="1"/>
          <p:nvPr/>
        </p:nvSpPr>
        <p:spPr>
          <a:xfrm>
            <a:off x="3168752" y="5870592"/>
            <a:ext cx="5701114" cy="369332"/>
          </a:xfrm>
          <a:prstGeom prst="rect">
            <a:avLst/>
          </a:prstGeom>
          <a:noFill/>
        </p:spPr>
        <p:txBody>
          <a:bodyPr wrap="square" rtlCol="0">
            <a:spAutoFit/>
          </a:bodyPr>
          <a:lstStyle/>
          <a:p>
            <a:r>
              <a:rPr lang="en-TW" dirty="0"/>
              <a:t>可以看出並證明此式適用於指向任一方向之小平面。</a:t>
            </a:r>
          </a:p>
        </p:txBody>
      </p:sp>
    </p:spTree>
    <p:extLst>
      <p:ext uri="{BB962C8B-B14F-4D97-AF65-F5344CB8AC3E}">
        <p14:creationId xmlns:p14="http://schemas.microsoft.com/office/powerpoint/2010/main" val="392436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additive="base">
                                        <p:cTn id="83" dur="500" fill="hold"/>
                                        <p:tgtEl>
                                          <p:spTgt spid="23"/>
                                        </p:tgtEl>
                                        <p:attrNameLst>
                                          <p:attrName>ppt_x</p:attrName>
                                        </p:attrNameLst>
                                      </p:cBhvr>
                                      <p:tavLst>
                                        <p:tav tm="0">
                                          <p:val>
                                            <p:strVal val="#ppt_x"/>
                                          </p:val>
                                        </p:tav>
                                        <p:tav tm="100000">
                                          <p:val>
                                            <p:strVal val="#ppt_x"/>
                                          </p:val>
                                        </p:tav>
                                      </p:tavLst>
                                    </p:anim>
                                    <p:anim calcmode="lin" valueType="num">
                                      <p:cBhvr additive="base">
                                        <p:cTn id="84" dur="500" fill="hold"/>
                                        <p:tgtEl>
                                          <p:spTgt spid="2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additive="base">
                                        <p:cTn id="87" dur="500" fill="hold"/>
                                        <p:tgtEl>
                                          <p:spTgt spid="10"/>
                                        </p:tgtEl>
                                        <p:attrNameLst>
                                          <p:attrName>ppt_x</p:attrName>
                                        </p:attrNameLst>
                                      </p:cBhvr>
                                      <p:tavLst>
                                        <p:tav tm="0">
                                          <p:val>
                                            <p:strVal val="#ppt_x"/>
                                          </p:val>
                                        </p:tav>
                                        <p:tav tm="100000">
                                          <p:val>
                                            <p:strVal val="#ppt_x"/>
                                          </p:val>
                                        </p:tav>
                                      </p:tavLst>
                                    </p:anim>
                                    <p:anim calcmode="lin" valueType="num">
                                      <p:cBhvr additive="base">
                                        <p:cTn id="88" dur="500" fill="hold"/>
                                        <p:tgtEl>
                                          <p:spTgt spid="10"/>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
                                        </p:tgtEl>
                                        <p:attrNameLst>
                                          <p:attrName>style.visibility</p:attrName>
                                        </p:attrNameLst>
                                      </p:cBhvr>
                                      <p:to>
                                        <p:strVal val="visible"/>
                                      </p:to>
                                    </p:set>
                                    <p:anim calcmode="lin" valueType="num">
                                      <p:cBhvr additive="base">
                                        <p:cTn id="91" dur="500" fill="hold"/>
                                        <p:tgtEl>
                                          <p:spTgt spid="6"/>
                                        </p:tgtEl>
                                        <p:attrNameLst>
                                          <p:attrName>ppt_x</p:attrName>
                                        </p:attrNameLst>
                                      </p:cBhvr>
                                      <p:tavLst>
                                        <p:tav tm="0">
                                          <p:val>
                                            <p:strVal val="#ppt_x"/>
                                          </p:val>
                                        </p:tav>
                                        <p:tav tm="100000">
                                          <p:val>
                                            <p:strVal val="#ppt_x"/>
                                          </p:val>
                                        </p:tav>
                                      </p:tavLst>
                                    </p:anim>
                                    <p:anim calcmode="lin" valueType="num">
                                      <p:cBhvr additive="base">
                                        <p:cTn id="9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4" grpId="0" animBg="1"/>
      <p:bldP spid="15" grpId="0" animBg="1"/>
      <p:bldP spid="16" grpId="0" animBg="1"/>
      <p:bldP spid="22" grpId="0" animBg="1"/>
      <p:bldP spid="23" grpId="0" animBg="1"/>
      <p:bldP spid="17" grpId="0" animBg="1"/>
      <p:bldP spid="26" grpId="0" animBg="1"/>
      <p:bldP spid="18" grpId="0" animBg="1"/>
      <p:bldP spid="21" grpId="0" animBg="1"/>
      <p:bldP spid="4" grpId="0"/>
      <p:bldP spid="24" grpId="0" animBg="1"/>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descr="C:\Users\Chia-Hung Chang\Desktop\FeynmanEM3.jpg"/>
          <p:cNvPicPr>
            <a:picLocks noChangeAspect="1" noChangeArrowheads="1"/>
          </p:cNvPicPr>
          <p:nvPr/>
        </p:nvPicPr>
        <p:blipFill>
          <a:blip r:embed="rId2">
            <a:extLst>
              <a:ext uri="{28A0092B-C50C-407E-A947-70E740481C1C}">
                <a14:useLocalDpi xmlns:a14="http://schemas.microsoft.com/office/drawing/2010/main" val="0"/>
              </a:ext>
            </a:extLst>
          </a:blip>
          <a:srcRect b="70976"/>
          <a:stretch>
            <a:fillRect/>
          </a:stretch>
        </p:blipFill>
        <p:spPr bwMode="auto">
          <a:xfrm>
            <a:off x="3111549" y="2071542"/>
            <a:ext cx="260985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文字方塊 8"/>
          <p:cNvSpPr txBox="1">
            <a:spLocks noChangeArrowheads="1"/>
          </p:cNvSpPr>
          <p:nvPr/>
        </p:nvSpPr>
        <p:spPr bwMode="auto">
          <a:xfrm>
            <a:off x="924070" y="3640778"/>
            <a:ext cx="35547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加總所有小正方形的線積分：</a:t>
            </a:r>
          </a:p>
        </p:txBody>
      </p:sp>
      <p:sp>
        <p:nvSpPr>
          <p:cNvPr id="78857" name="文字方塊 10"/>
          <p:cNvSpPr txBox="1">
            <a:spLocks noChangeArrowheads="1"/>
          </p:cNvSpPr>
          <p:nvPr/>
        </p:nvSpPr>
        <p:spPr bwMode="auto">
          <a:xfrm>
            <a:off x="924070" y="1659521"/>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鄰近正方形接觸邊的線積分因路徑方向相反，故互相抵消，只剩最外圍。</a:t>
            </a:r>
          </a:p>
        </p:txBody>
      </p:sp>
      <p:pic>
        <p:nvPicPr>
          <p:cNvPr id="78859" name="Picture 2" descr="C:\Users\Chia-Hung Chang\Desktop\FeynmanEM2.jpg"/>
          <p:cNvPicPr>
            <a:picLocks noChangeAspect="1" noChangeArrowheads="1"/>
          </p:cNvPicPr>
          <p:nvPr/>
        </p:nvPicPr>
        <p:blipFill>
          <a:blip r:embed="rId3" cstate="print">
            <a:extLst>
              <a:ext uri="{28A0092B-C50C-407E-A947-70E740481C1C}">
                <a14:useLocalDpi xmlns:a14="http://schemas.microsoft.com/office/drawing/2010/main" val="0"/>
              </a:ext>
            </a:extLst>
          </a:blip>
          <a:srcRect t="69740" b="6146"/>
          <a:stretch>
            <a:fillRect/>
          </a:stretch>
        </p:blipFill>
        <p:spPr bwMode="auto">
          <a:xfrm>
            <a:off x="5829298" y="2071542"/>
            <a:ext cx="2974605" cy="143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字方塊 6"/>
          <p:cNvSpPr txBox="1">
            <a:spLocks noChangeArrowheads="1"/>
          </p:cNvSpPr>
          <p:nvPr/>
        </p:nvSpPr>
        <p:spPr bwMode="auto">
          <a:xfrm>
            <a:off x="924070" y="1292153"/>
            <a:ext cx="723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一任意路徑線積分可以分解為無限多無限小正方形的線積分的加總！</a:t>
            </a:r>
          </a:p>
        </p:txBody>
      </p:sp>
      <p:sp>
        <p:nvSpPr>
          <p:cNvPr id="13" name="文字方塊 9"/>
          <p:cNvSpPr txBox="1">
            <a:spLocks noChangeArrowheads="1"/>
          </p:cNvSpPr>
          <p:nvPr/>
        </p:nvSpPr>
        <p:spPr bwMode="auto">
          <a:xfrm>
            <a:off x="3145315" y="6348312"/>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數學上的史塔克定律</a:t>
            </a:r>
          </a:p>
        </p:txBody>
      </p:sp>
      <mc:AlternateContent xmlns:mc="http://schemas.openxmlformats.org/markup-compatibility/2006" xmlns:a14="http://schemas.microsoft.com/office/drawing/2010/main">
        <mc:Choice Requires="a14">
          <p:sp>
            <p:nvSpPr>
              <p:cNvPr id="14" name="文字方塊 13"/>
              <p:cNvSpPr txBox="1"/>
              <p:nvPr/>
            </p:nvSpPr>
            <p:spPr>
              <a:xfrm>
                <a:off x="3075859" y="473274"/>
                <a:ext cx="2561277"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sz="1800" b="0" i="1" smtClean="0">
                          <a:latin typeface="Cambria Math"/>
                        </a:rPr>
                        <m:t>=</m:t>
                      </m:r>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m:oMathPara>
                </a14:m>
                <a:endParaRPr lang="zh-TW" altLang="en-US" sz="1800" i="1"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3075859" y="473274"/>
                <a:ext cx="2561277" cy="818879"/>
              </a:xfrm>
              <a:prstGeom prst="rect">
                <a:avLst/>
              </a:prstGeom>
              <a:blipFill>
                <a:blip r:embed="rId4"/>
                <a:stretch>
                  <a:fillRect l="-31034" t="-127273"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726096" y="4066526"/>
                <a:ext cx="641047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i="1" smtClean="0">
                              <a:latin typeface="Cambria Math" panose="02040503050406030204" pitchFamily="18" charset="0"/>
                            </a:rPr>
                          </m:ctrlPr>
                        </m:naryPr>
                        <m:sub/>
                        <m:sup/>
                        <m:e>
                          <m:acc>
                            <m:accPr>
                              <m:chr m:val="⃗"/>
                              <m:ctrlPr>
                                <a:rPr lang="en-US" altLang="zh-TW" i="1">
                                  <a:latin typeface="Cambria Math" panose="02040503050406030204" pitchFamily="18" charset="0"/>
                                </a:rPr>
                              </m:ctrlPr>
                            </m:accPr>
                            <m:e>
                              <m:r>
                                <a:rPr lang="en-US" altLang="zh-TW" i="1">
                                  <a:latin typeface="Cambria Math"/>
                                </a:rPr>
                                <m:t>𝐸</m:t>
                              </m:r>
                            </m:e>
                          </m:acc>
                          <m:r>
                            <m:rPr>
                              <m:brk/>
                            </m:rP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m:t>
                      </m:r>
                      <m:nary>
                        <m:naryPr>
                          <m:chr m:val="∑"/>
                          <m:supHide m:val="on"/>
                          <m:ctrlPr>
                            <a:rPr lang="zh-TW" altLang="en-US" sz="1800" i="1" smtClean="0">
                              <a:latin typeface="Cambria Math" panose="02040503050406030204" pitchFamily="18" charset="0"/>
                            </a:rPr>
                          </m:ctrlPr>
                        </m:naryPr>
                        <m:sub>
                          <m:r>
                            <m:rPr>
                              <m:brk m:alnAt="7"/>
                            </m:rPr>
                            <a:rPr lang="en-US" altLang="zh-TW" sz="1800" b="0" i="1" smtClean="0">
                              <a:latin typeface="Cambria Math"/>
                            </a:rPr>
                            <m:t>𝑖</m:t>
                          </m:r>
                        </m:sub>
                        <m:sup/>
                        <m:e>
                          <m:nary>
                            <m:naryPr>
                              <m:chr m:val="∮"/>
                              <m:limLoc m:val="undOvr"/>
                              <m:subHide m:val="on"/>
                              <m:supHide m:val="on"/>
                              <m:ctrlPr>
                                <a:rPr lang="zh-TW" altLang="en-US" i="1">
                                  <a:latin typeface="Cambria Math" panose="02040503050406030204" pitchFamily="18" charset="0"/>
                                </a:rPr>
                              </m:ctrlPr>
                            </m:naryPr>
                            <m:sub/>
                            <m:sup/>
                            <m:e>
                              <m:sSub>
                                <m:sSubPr>
                                  <m:ctrlPr>
                                    <a:rPr lang="en-US" altLang="zh-TW" i="1">
                                      <a:latin typeface="Cambria Math" panose="02040503050406030204" pitchFamily="18" charset="0"/>
                                    </a:rPr>
                                  </m:ctrlPr>
                                </m:sSubPr>
                                <m:e>
                                  <m:acc>
                                    <m:accPr>
                                      <m:chr m:val="⃗"/>
                                      <m:ctrlPr>
                                        <a:rPr lang="zh-TW" altLang="en-US" i="1">
                                          <a:latin typeface="Cambria Math" panose="02040503050406030204" pitchFamily="18" charset="0"/>
                                        </a:rPr>
                                      </m:ctrlPr>
                                    </m:accPr>
                                    <m:e>
                                      <m:r>
                                        <a:rPr lang="en-US" altLang="zh-TW" i="1">
                                          <a:latin typeface="Cambria Math"/>
                                        </a:rPr>
                                        <m:t>𝐸</m:t>
                                      </m:r>
                                    </m:e>
                                  </m:acc>
                                </m:e>
                                <m:sub>
                                  <m:r>
                                    <a:rPr lang="en-US" altLang="zh-TW" i="1">
                                      <a:latin typeface="Cambria Math"/>
                                    </a:rPr>
                                    <m:t>𝑖</m:t>
                                  </m:r>
                                </m:sub>
                              </m:sSub>
                              <m:r>
                                <m:rPr>
                                  <m:brk/>
                                </m:rPr>
                                <a:rPr lang="en-US" altLang="zh-TW" i="1">
                                  <a:latin typeface="Cambria Math"/>
                                  <a:ea typeface="Cambria Math"/>
                                </a:rPr>
                                <m:t>∙</m:t>
                              </m:r>
                              <m:r>
                                <a:rPr lang="en-US" altLang="zh-TW" i="1">
                                  <a:latin typeface="Cambria Math"/>
                                  <a:ea typeface="Cambria Math"/>
                                </a:rPr>
                                <m:t>𝑑</m:t>
                              </m:r>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𝑠</m:t>
                                      </m:r>
                                    </m:e>
                                  </m:acc>
                                </m:e>
                                <m:sub>
                                  <m:r>
                                    <a:rPr lang="en-US" altLang="zh-TW" b="0" i="1" smtClean="0">
                                      <a:latin typeface="Cambria Math"/>
                                      <a:ea typeface="Cambria Math"/>
                                    </a:rPr>
                                    <m:t>𝑖</m:t>
                                  </m:r>
                                </m:sub>
                              </m:sSub>
                            </m:e>
                          </m:nary>
                        </m:e>
                      </m:nary>
                      <m:r>
                        <a:rPr lang="en-US" altLang="zh-TW" sz="1800" b="0" i="1" smtClean="0">
                          <a:latin typeface="Cambria Math"/>
                        </a:rPr>
                        <m:t>=</m:t>
                      </m:r>
                      <m:nary>
                        <m:naryPr>
                          <m:chr m:val="∑"/>
                          <m:supHide m:val="on"/>
                          <m:ctrlPr>
                            <a:rPr lang="en-US" altLang="zh-TW" sz="1800" b="0" i="1" smtClean="0">
                              <a:latin typeface="Cambria Math" panose="02040503050406030204" pitchFamily="18" charset="0"/>
                            </a:rPr>
                          </m:ctrlPr>
                        </m:naryPr>
                        <m:sub>
                          <m:r>
                            <m:rPr>
                              <m:brk m:alnAt="7"/>
                            </m:rPr>
                            <a:rPr lang="en-US" altLang="zh-TW" sz="1800" b="0" i="1" smtClean="0">
                              <a:latin typeface="Cambria Math"/>
                            </a:rPr>
                            <m:t>𝑖</m:t>
                          </m:r>
                        </m:sub>
                        <m:sup/>
                        <m:e>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sSub>
                                <m:sSubPr>
                                  <m:ctrlPr>
                                    <a:rPr lang="en-US" altLang="zh-TW" i="1" smtClean="0">
                                      <a:latin typeface="Cambria Math" panose="02040503050406030204" pitchFamily="18" charset="0"/>
                                    </a:rPr>
                                  </m:ctrlPr>
                                </m:sSubPr>
                                <m:e>
                                  <m:acc>
                                    <m:accPr>
                                      <m:chr m:val="⃗"/>
                                      <m:ctrlPr>
                                        <a:rPr lang="zh-TW" altLang="en-US" i="1">
                                          <a:latin typeface="Cambria Math" panose="02040503050406030204" pitchFamily="18" charset="0"/>
                                        </a:rPr>
                                      </m:ctrlPr>
                                    </m:accPr>
                                    <m:e>
                                      <m:r>
                                        <a:rPr lang="en-US" altLang="zh-TW" i="1">
                                          <a:latin typeface="Cambria Math"/>
                                        </a:rPr>
                                        <m:t>𝐸</m:t>
                                      </m:r>
                                    </m:e>
                                  </m:acc>
                                </m:e>
                                <m:sub>
                                  <m:r>
                                    <a:rPr lang="en-US" altLang="zh-TW" b="0" i="1" smtClean="0">
                                      <a:latin typeface="Cambria Math"/>
                                    </a:rPr>
                                    <m:t>𝑖</m:t>
                                  </m:r>
                                </m:sub>
                              </m:sSub>
                            </m:e>
                          </m:d>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r>
                        <a:rPr lang="en-US" altLang="zh-TW" sz="1800"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rPr>
                          </m:ctrlPr>
                        </m:naryPr>
                        <m:sub/>
                        <m:sup/>
                        <m:e>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i="1">
                              <a:latin typeface="Cambria Math"/>
                              <a:ea typeface="Cambria Math"/>
                            </a:rPr>
                            <m:t>∙</m:t>
                          </m:r>
                          <m:r>
                            <a:rPr lang="en-US" altLang="zh-TW"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i="1"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726096" y="4066526"/>
                <a:ext cx="6410470" cy="818879"/>
              </a:xfrm>
              <a:prstGeom prst="rect">
                <a:avLst/>
              </a:prstGeom>
              <a:blipFill>
                <a:blip r:embed="rId5"/>
                <a:stretch>
                  <a:fillRect l="-10672"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196936" y="5419190"/>
                <a:ext cx="2750127" cy="81887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i="1" smtClean="0">
                              <a:latin typeface="Cambria Math" panose="02040503050406030204" pitchFamily="18" charset="0"/>
                            </a:rPr>
                          </m:ctrlPr>
                        </m:naryPr>
                        <m:sub/>
                        <m:sup/>
                        <m:e>
                          <m:acc>
                            <m:accPr>
                              <m:chr m:val="⃗"/>
                              <m:ctrlPr>
                                <a:rPr lang="en-US" altLang="zh-TW" i="1">
                                  <a:latin typeface="Cambria Math" panose="02040503050406030204" pitchFamily="18" charset="0"/>
                                </a:rPr>
                              </m:ctrlPr>
                            </m:accPr>
                            <m:e>
                              <m:r>
                                <a:rPr lang="en-US" altLang="zh-TW" i="1">
                                  <a:latin typeface="Cambria Math"/>
                                </a:rPr>
                                <m:t>𝐸</m:t>
                              </m:r>
                            </m:e>
                          </m:acc>
                          <m:r>
                            <m:rPr>
                              <m:brk/>
                            </m:rP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rPr>
                          </m:ctrlPr>
                        </m:naryPr>
                        <m:sub/>
                        <m:sup/>
                        <m:e>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i="1">
                              <a:latin typeface="Cambria Math"/>
                              <a:ea typeface="Cambria Math"/>
                            </a:rPr>
                            <m:t>∙</m:t>
                          </m:r>
                          <m:r>
                            <a:rPr lang="en-US" altLang="zh-TW"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i="1"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196936" y="5419190"/>
                <a:ext cx="2750127" cy="818879"/>
              </a:xfrm>
              <a:prstGeom prst="rect">
                <a:avLst/>
              </a:prstGeom>
              <a:blipFill>
                <a:blip r:embed="rId6"/>
                <a:stretch>
                  <a:fillRect l="-30093" t="-132308" b="-18923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72222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圖片 1" descr="afg015.jpg"/>
          <p:cNvPicPr>
            <a:picLocks noChangeAspect="1"/>
          </p:cNvPicPr>
          <p:nvPr/>
        </p:nvPicPr>
        <p:blipFill>
          <a:blip r:embed="rId2">
            <a:extLst>
              <a:ext uri="{28A0092B-C50C-407E-A947-70E740481C1C}">
                <a14:useLocalDpi xmlns:a14="http://schemas.microsoft.com/office/drawing/2010/main" val="0"/>
              </a:ext>
            </a:extLst>
          </a:blip>
          <a:srcRect b="53726"/>
          <a:stretch>
            <a:fillRect/>
          </a:stretch>
        </p:blipFill>
        <p:spPr bwMode="auto">
          <a:xfrm>
            <a:off x="1572817" y="1885894"/>
            <a:ext cx="27987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文字方塊 4"/>
          <p:cNvSpPr txBox="1">
            <a:spLocks noChangeArrowheads="1"/>
          </p:cNvSpPr>
          <p:nvPr/>
        </p:nvSpPr>
        <p:spPr bwMode="auto">
          <a:xfrm>
            <a:off x="4592588" y="2982220"/>
            <a:ext cx="357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a:t>分量的值與座標軸的選取有關！</a:t>
            </a:r>
          </a:p>
        </p:txBody>
      </p:sp>
      <p:sp>
        <p:nvSpPr>
          <p:cNvPr id="2" name="文字方塊 1">
            <a:extLst>
              <a:ext uri="{FF2B5EF4-FFF2-40B4-BE49-F238E27FC236}">
                <a16:creationId xmlns:a16="http://schemas.microsoft.com/office/drawing/2014/main" id="{5BD7C2C2-8DDB-2D46-9DAF-508A8E8FD8FB}"/>
              </a:ext>
            </a:extLst>
          </p:cNvPr>
          <p:cNvSpPr txBox="1"/>
          <p:nvPr/>
        </p:nvSpPr>
        <p:spPr>
          <a:xfrm>
            <a:off x="4592588" y="1885894"/>
            <a:ext cx="2271885" cy="369332"/>
          </a:xfrm>
          <a:prstGeom prst="rect">
            <a:avLst/>
          </a:prstGeom>
          <a:noFill/>
        </p:spPr>
        <p:txBody>
          <a:bodyPr wrap="square" rtlCol="0">
            <a:spAutoFit/>
          </a:bodyPr>
          <a:lstStyle/>
          <a:p>
            <a:r>
              <a:rPr lang="zh-CN" altLang="en-US" dirty="0">
                <a:latin typeface="Times New Roman" pitchFamily="18" charset="0"/>
                <a:cs typeface="Times New Roman" pitchFamily="18" charset="0"/>
              </a:rPr>
              <a:t>向量的運算依賴分量。</a:t>
            </a:r>
            <a:endParaRPr kumimoji="1" lang="zh-TW" altLang="en-US" dirty="0">
              <a:latin typeface="Times New Roman" pitchFamily="18" charset="0"/>
              <a:cs typeface="Times New Roman" pitchFamily="18" charset="0"/>
            </a:endParaRPr>
          </a:p>
        </p:txBody>
      </p:sp>
      <p:sp>
        <p:nvSpPr>
          <p:cNvPr id="11" name="文字方塊 4">
            <a:extLst>
              <a:ext uri="{FF2B5EF4-FFF2-40B4-BE49-F238E27FC236}">
                <a16:creationId xmlns:a16="http://schemas.microsoft.com/office/drawing/2014/main" id="{2A6AE530-5EF6-CF4C-8312-11A3197FCD44}"/>
              </a:ext>
            </a:extLst>
          </p:cNvPr>
          <p:cNvSpPr txBox="1">
            <a:spLocks noChangeArrowheads="1"/>
          </p:cNvSpPr>
          <p:nvPr/>
        </p:nvSpPr>
        <p:spPr bwMode="auto">
          <a:xfrm>
            <a:off x="4572000" y="3429000"/>
            <a:ext cx="3571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但自然界並沒有絕對的座標軸！</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3AAAD54-9B8D-2D44-B097-393F78468F09}"/>
                  </a:ext>
                </a:extLst>
              </p:cNvPr>
              <p:cNvSpPr txBox="1"/>
              <p:nvPr/>
            </p:nvSpPr>
            <p:spPr>
              <a:xfrm>
                <a:off x="4713338" y="2364098"/>
                <a:ext cx="1277850" cy="318677"/>
              </a:xfrm>
              <a:prstGeom prst="rect">
                <a:avLst/>
              </a:prstGeom>
              <a:solidFill>
                <a:srgbClr val="FFFB7B"/>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TW" i="1" smtClean="0">
                              <a:latin typeface="Cambria Math" panose="02040503050406030204" pitchFamily="18" charset="0"/>
                              <a:cs typeface="Times New Roman" pitchFamily="18" charset="0"/>
                            </a:rPr>
                          </m:ctrlPr>
                        </m:accPr>
                        <m:e>
                          <m:r>
                            <a:rPr lang="en-US" b="0" i="1" smtClean="0">
                              <a:latin typeface="Cambria Math" panose="02040503050406030204" pitchFamily="18" charset="0"/>
                              <a:cs typeface="Times New Roman" pitchFamily="18" charset="0"/>
                            </a:rPr>
                            <m:t>𝑎</m:t>
                          </m:r>
                        </m:e>
                      </m:acc>
                      <m:r>
                        <a:rPr lang="en-US" b="0" i="1" smtClean="0">
                          <a:latin typeface="Cambria Math" panose="02040503050406030204" pitchFamily="18" charset="0"/>
                          <a:cs typeface="Times New Roman" pitchFamily="18" charset="0"/>
                        </a:rPr>
                        <m:t>=</m:t>
                      </m:r>
                      <m:d>
                        <m:dPr>
                          <m:ctrlPr>
                            <a:rPr lang="en-US" b="0" i="1" smtClean="0">
                              <a:latin typeface="Cambria Math" panose="02040503050406030204" pitchFamily="18" charset="0"/>
                              <a:cs typeface="Times New Roman" pitchFamily="18" charset="0"/>
                            </a:rPr>
                          </m:ctrlPr>
                        </m:dPr>
                        <m:e>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𝑥</m:t>
                              </m:r>
                            </m:sub>
                          </m:sSub>
                          <m:r>
                            <a:rPr lang="en-US" b="0" i="1" smtClean="0">
                              <a:latin typeface="Cambria Math" panose="02040503050406030204" pitchFamily="18" charset="0"/>
                              <a:cs typeface="Times New Roman" pitchFamily="18" charset="0"/>
                            </a:rPr>
                            <m:t>,</m:t>
                          </m:r>
                          <m:sSub>
                            <m:sSubPr>
                              <m:ctrlPr>
                                <a:rPr lang="en-US" b="0" i="1" smtClean="0">
                                  <a:latin typeface="Cambria Math" panose="02040503050406030204" pitchFamily="18" charset="0"/>
                                  <a:cs typeface="Times New Roman" pitchFamily="18" charset="0"/>
                                </a:rPr>
                              </m:ctrlPr>
                            </m:sSubPr>
                            <m:e>
                              <m:r>
                                <a:rPr lang="en-US" b="0" i="1" smtClean="0">
                                  <a:latin typeface="Cambria Math" panose="02040503050406030204" pitchFamily="18" charset="0"/>
                                  <a:cs typeface="Times New Roman" pitchFamily="18" charset="0"/>
                                </a:rPr>
                                <m:t>𝑎</m:t>
                              </m:r>
                            </m:e>
                            <m:sub>
                              <m:r>
                                <a:rPr lang="en-US" b="0" i="1" smtClean="0">
                                  <a:latin typeface="Cambria Math" panose="02040503050406030204" pitchFamily="18" charset="0"/>
                                  <a:cs typeface="Times New Roman" pitchFamily="18" charset="0"/>
                                </a:rPr>
                                <m:t>𝑦</m:t>
                              </m:r>
                            </m:sub>
                          </m:sSub>
                        </m:e>
                      </m:d>
                    </m:oMath>
                  </m:oMathPara>
                </a14:m>
                <a:endParaRPr lang="en-TW" dirty="0">
                  <a:latin typeface="Times New Roman" pitchFamily="18" charset="0"/>
                  <a:cs typeface="Times New Roman" pitchFamily="18" charset="0"/>
                </a:endParaRPr>
              </a:p>
            </p:txBody>
          </p:sp>
        </mc:Choice>
        <mc:Fallback xmlns="">
          <p:sp>
            <p:nvSpPr>
              <p:cNvPr id="3" name="TextBox 2">
                <a:extLst>
                  <a:ext uri="{FF2B5EF4-FFF2-40B4-BE49-F238E27FC236}">
                    <a16:creationId xmlns:a16="http://schemas.microsoft.com/office/drawing/2014/main" id="{23AAAD54-9B8D-2D44-B097-393F78468F09}"/>
                  </a:ext>
                </a:extLst>
              </p:cNvPr>
              <p:cNvSpPr txBox="1">
                <a:spLocks noRot="1" noChangeAspect="1" noMove="1" noResize="1" noEditPoints="1" noAdjustHandles="1" noChangeArrowheads="1" noChangeShapeType="1" noTextEdit="1"/>
              </p:cNvSpPr>
              <p:nvPr/>
            </p:nvSpPr>
            <p:spPr>
              <a:xfrm>
                <a:off x="4713338" y="2364098"/>
                <a:ext cx="1277850" cy="318677"/>
              </a:xfrm>
              <a:prstGeom prst="rect">
                <a:avLst/>
              </a:prstGeom>
              <a:blipFill>
                <a:blip r:embed="rId3"/>
                <a:stretch>
                  <a:fillRect l="-2970" t="-23077" b="-19231"/>
                </a:stretch>
              </a:blipFill>
            </p:spPr>
            <p:txBody>
              <a:bodyPr/>
              <a:lstStyle/>
              <a:p>
                <a:r>
                  <a:rPr lang="en-TW">
                    <a:noFill/>
                  </a:rPr>
                  <a:t> </a:t>
                </a:r>
              </a:p>
            </p:txBody>
          </p:sp>
        </mc:Fallback>
      </mc:AlternateContent>
      <p:sp>
        <p:nvSpPr>
          <p:cNvPr id="4" name="TextBox 3">
            <a:extLst>
              <a:ext uri="{FF2B5EF4-FFF2-40B4-BE49-F238E27FC236}">
                <a16:creationId xmlns:a16="http://schemas.microsoft.com/office/drawing/2014/main" id="{978E60E5-6CBF-FF4E-ACD5-5E72CB6339B4}"/>
              </a:ext>
            </a:extLst>
          </p:cNvPr>
          <p:cNvSpPr txBox="1"/>
          <p:nvPr/>
        </p:nvSpPr>
        <p:spPr>
          <a:xfrm>
            <a:off x="1572817" y="4901184"/>
            <a:ext cx="5596079" cy="369332"/>
          </a:xfrm>
          <a:prstGeom prst="rect">
            <a:avLst/>
          </a:prstGeom>
          <a:noFill/>
        </p:spPr>
        <p:txBody>
          <a:bodyPr wrap="square" rtlCol="0">
            <a:spAutoFit/>
          </a:bodyPr>
          <a:lstStyle/>
          <a:p>
            <a:r>
              <a:rPr lang="en-TW" dirty="0">
                <a:latin typeface="Times New Roman" pitchFamily="18" charset="0"/>
                <a:cs typeface="Times New Roman" pitchFamily="18" charset="0"/>
              </a:rPr>
              <a:t>Physics calculation depends observers.</a:t>
            </a:r>
          </a:p>
        </p:txBody>
      </p:sp>
      <p:sp>
        <p:nvSpPr>
          <p:cNvPr id="8" name="TextBox 7">
            <a:extLst>
              <a:ext uri="{FF2B5EF4-FFF2-40B4-BE49-F238E27FC236}">
                <a16:creationId xmlns:a16="http://schemas.microsoft.com/office/drawing/2014/main" id="{B73B8C78-7379-D841-92F2-D744A852CB82}"/>
              </a:ext>
            </a:extLst>
          </p:cNvPr>
          <p:cNvSpPr txBox="1"/>
          <p:nvPr/>
        </p:nvSpPr>
        <p:spPr>
          <a:xfrm>
            <a:off x="1572816" y="5285722"/>
            <a:ext cx="6729936" cy="369332"/>
          </a:xfrm>
          <a:prstGeom prst="rect">
            <a:avLst/>
          </a:prstGeom>
          <a:noFill/>
        </p:spPr>
        <p:txBody>
          <a:bodyPr wrap="square" rtlCol="0">
            <a:spAutoFit/>
          </a:bodyPr>
          <a:lstStyle/>
          <a:p>
            <a:r>
              <a:rPr lang="en-TW" dirty="0">
                <a:latin typeface="Times New Roman" pitchFamily="18" charset="0"/>
                <a:cs typeface="Times New Roman" pitchFamily="18" charset="0"/>
              </a:rPr>
              <a:t>But Physics results must be independ of which observers we choose.</a:t>
            </a:r>
          </a:p>
        </p:txBody>
      </p:sp>
    </p:spTree>
    <p:extLst>
      <p:ext uri="{BB962C8B-B14F-4D97-AF65-F5344CB8AC3E}">
        <p14:creationId xmlns:p14="http://schemas.microsoft.com/office/powerpoint/2010/main" val="6478366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下箭號 3"/>
          <p:cNvSpPr/>
          <p:nvPr/>
        </p:nvSpPr>
        <p:spPr>
          <a:xfrm>
            <a:off x="3276600" y="1849994"/>
            <a:ext cx="381000" cy="5334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7830" name="文字方塊 6"/>
          <p:cNvSpPr txBox="1">
            <a:spLocks noChangeArrowheads="1"/>
          </p:cNvSpPr>
          <p:nvPr/>
        </p:nvSpPr>
        <p:spPr bwMode="auto">
          <a:xfrm>
            <a:off x="4343400" y="269926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微分形式</a:t>
            </a:r>
          </a:p>
        </p:txBody>
      </p:sp>
      <p:sp>
        <p:nvSpPr>
          <p:cNvPr id="7" name="文字方塊 1"/>
          <p:cNvSpPr txBox="1">
            <a:spLocks noChangeArrowheads="1"/>
          </p:cNvSpPr>
          <p:nvPr/>
        </p:nvSpPr>
        <p:spPr bwMode="auto">
          <a:xfrm>
            <a:off x="1978152" y="1348900"/>
            <a:ext cx="308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將此定律適用於小正方形：</a:t>
            </a:r>
          </a:p>
        </p:txBody>
      </p:sp>
      <mc:AlternateContent xmlns:mc="http://schemas.openxmlformats.org/markup-compatibility/2006" xmlns:a14="http://schemas.microsoft.com/office/drawing/2010/main">
        <mc:Choice Requires="a14">
          <p:sp>
            <p:nvSpPr>
              <p:cNvPr id="8" name="文字方塊 7"/>
              <p:cNvSpPr txBox="1"/>
              <p:nvPr/>
            </p:nvSpPr>
            <p:spPr>
              <a:xfrm>
                <a:off x="2581656" y="461054"/>
                <a:ext cx="1527469"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sz="1800" b="0" i="1" smtClean="0">
                          <a:latin typeface="Cambria Math"/>
                        </a:rPr>
                        <m:t>=</m:t>
                      </m:r>
                      <m:r>
                        <a:rPr lang="en-US" altLang="zh-TW" sz="1800" b="0" i="0" smtClean="0">
                          <a:latin typeface="Cambria Math"/>
                        </a:rPr>
                        <m:t>0</m:t>
                      </m:r>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2581656" y="461054"/>
                <a:ext cx="1527469" cy="818879"/>
              </a:xfrm>
              <a:prstGeom prst="rect">
                <a:avLst/>
              </a:prstGeom>
              <a:blipFill>
                <a:blip r:embed="rId2"/>
                <a:stretch>
                  <a:fillRect l="-53279"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2730806" y="2675602"/>
                <a:ext cx="1247456" cy="40466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0" smtClean="0">
                          <a:latin typeface="Cambria Math"/>
                        </a:rPr>
                        <m:t>0</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730806" y="2675602"/>
                <a:ext cx="1247456" cy="40466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4538472" y="1761439"/>
                <a:ext cx="2561277" cy="81887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sz="1800" b="0" i="1" smtClean="0">
                          <a:latin typeface="Cambria Math"/>
                        </a:rPr>
                        <m:t>=</m:t>
                      </m:r>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m:oMathPara>
                </a14:m>
                <a:endParaRPr lang="zh-TW" altLang="en-US" sz="1800" i="1"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38472" y="1761439"/>
                <a:ext cx="2561277" cy="818879"/>
              </a:xfrm>
              <a:prstGeom prst="rect">
                <a:avLst/>
              </a:prstGeom>
              <a:blipFill>
                <a:blip r:embed="rId4"/>
                <a:stretch>
                  <a:fillRect l="-31034" t="-132308" b="-189231"/>
                </a:stretch>
              </a:blipFill>
            </p:spPr>
            <p:txBody>
              <a:bodyPr/>
              <a:lstStyle/>
              <a:p>
                <a:r>
                  <a:rPr lang="zh-TW" altLang="en-US">
                    <a:noFill/>
                  </a:rPr>
                  <a:t> </a:t>
                </a:r>
              </a:p>
            </p:txBody>
          </p:sp>
        </mc:Fallback>
      </mc:AlternateContent>
      <p:sp>
        <p:nvSpPr>
          <p:cNvPr id="11" name="文字方塊 6">
            <a:extLst>
              <a:ext uri="{FF2B5EF4-FFF2-40B4-BE49-F238E27FC236}">
                <a16:creationId xmlns:a16="http://schemas.microsoft.com/office/drawing/2014/main" id="{0BD7ACB0-B7CF-6646-B317-E9A74355256C}"/>
              </a:ext>
            </a:extLst>
          </p:cNvPr>
          <p:cNvSpPr txBox="1">
            <a:spLocks noChangeArrowheads="1"/>
          </p:cNvSpPr>
          <p:nvPr/>
        </p:nvSpPr>
        <p:spPr bwMode="auto">
          <a:xfrm>
            <a:off x="1981200" y="3211471"/>
            <a:ext cx="5391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積分形式可以推得微分形式！</a:t>
            </a:r>
          </a:p>
        </p:txBody>
      </p:sp>
      <p:sp>
        <p:nvSpPr>
          <p:cNvPr id="12" name="向下箭號 11">
            <a:extLst>
              <a:ext uri="{FF2B5EF4-FFF2-40B4-BE49-F238E27FC236}">
                <a16:creationId xmlns:a16="http://schemas.microsoft.com/office/drawing/2014/main" id="{88D07B79-D77F-694E-8CF5-67122A296534}"/>
              </a:ext>
            </a:extLst>
          </p:cNvPr>
          <p:cNvSpPr/>
          <p:nvPr/>
        </p:nvSpPr>
        <p:spPr>
          <a:xfrm>
            <a:off x="2960783" y="4822830"/>
            <a:ext cx="381000" cy="533400"/>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文字方塊 1">
            <a:extLst>
              <a:ext uri="{FF2B5EF4-FFF2-40B4-BE49-F238E27FC236}">
                <a16:creationId xmlns:a16="http://schemas.microsoft.com/office/drawing/2014/main" id="{7D8A8B88-6BCB-D34E-9205-5B00028A1C2B}"/>
              </a:ext>
            </a:extLst>
          </p:cNvPr>
          <p:cNvSpPr txBox="1">
            <a:spLocks noChangeArrowheads="1"/>
          </p:cNvSpPr>
          <p:nvPr/>
        </p:nvSpPr>
        <p:spPr bwMode="auto">
          <a:xfrm>
            <a:off x="2048256" y="4459757"/>
            <a:ext cx="481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將此微分形式定律代入數學的史塔克定律：</a:t>
            </a:r>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2098606A-7FCA-2A42-8B48-0F960605E480}"/>
                  </a:ext>
                </a:extLst>
              </p:cNvPr>
              <p:cNvSpPr txBox="1"/>
              <p:nvPr/>
            </p:nvSpPr>
            <p:spPr>
              <a:xfrm>
                <a:off x="2446571" y="5405519"/>
                <a:ext cx="1527469"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sz="1800" b="0" i="1" smtClean="0">
                          <a:latin typeface="Cambria Math"/>
                        </a:rPr>
                        <m:t>=</m:t>
                      </m:r>
                      <m:r>
                        <a:rPr lang="en-US" altLang="zh-TW" sz="1800" b="0" i="0" smtClean="0">
                          <a:latin typeface="Cambria Math"/>
                        </a:rPr>
                        <m:t>0</m:t>
                      </m:r>
                    </m:oMath>
                  </m:oMathPara>
                </a14:m>
                <a:endParaRPr lang="zh-TW" altLang="en-US" sz="1800" dirty="0"/>
              </a:p>
            </p:txBody>
          </p:sp>
        </mc:Choice>
        <mc:Fallback xmlns="">
          <p:sp>
            <p:nvSpPr>
              <p:cNvPr id="15" name="文字方塊 14">
                <a:extLst>
                  <a:ext uri="{FF2B5EF4-FFF2-40B4-BE49-F238E27FC236}">
                    <a16:creationId xmlns:a16="http://schemas.microsoft.com/office/drawing/2014/main" id="{2098606A-7FCA-2A42-8B48-0F960605E480}"/>
                  </a:ext>
                </a:extLst>
              </p:cNvPr>
              <p:cNvSpPr txBox="1">
                <a:spLocks noRot="1" noChangeAspect="1" noMove="1" noResize="1" noEditPoints="1" noAdjustHandles="1" noChangeArrowheads="1" noChangeShapeType="1" noTextEdit="1"/>
              </p:cNvSpPr>
              <p:nvPr/>
            </p:nvSpPr>
            <p:spPr>
              <a:xfrm>
                <a:off x="2446571" y="5405519"/>
                <a:ext cx="1527469" cy="818879"/>
              </a:xfrm>
              <a:prstGeom prst="rect">
                <a:avLst/>
              </a:prstGeom>
              <a:blipFill>
                <a:blip r:embed="rId5"/>
                <a:stretch>
                  <a:fillRect l="-54545"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99EFF414-D27E-5544-BEFB-3DFB6C6CD390}"/>
                  </a:ext>
                </a:extLst>
              </p:cNvPr>
              <p:cNvSpPr txBox="1"/>
              <p:nvPr/>
            </p:nvSpPr>
            <p:spPr>
              <a:xfrm>
                <a:off x="2718055" y="3977733"/>
                <a:ext cx="1247456" cy="40466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0" smtClean="0">
                          <a:latin typeface="Cambria Math"/>
                        </a:rPr>
                        <m:t>0</m:t>
                      </m:r>
                    </m:oMath>
                  </m:oMathPara>
                </a14:m>
                <a:endParaRPr lang="zh-TW" altLang="en-US" dirty="0"/>
              </a:p>
            </p:txBody>
          </p:sp>
        </mc:Choice>
        <mc:Fallback xmlns="">
          <p:sp>
            <p:nvSpPr>
              <p:cNvPr id="16" name="文字方塊 15">
                <a:extLst>
                  <a:ext uri="{FF2B5EF4-FFF2-40B4-BE49-F238E27FC236}">
                    <a16:creationId xmlns:a16="http://schemas.microsoft.com/office/drawing/2014/main" id="{99EFF414-D27E-5544-BEFB-3DFB6C6CD390}"/>
                  </a:ext>
                </a:extLst>
              </p:cNvPr>
              <p:cNvSpPr txBox="1">
                <a:spLocks noRot="1" noChangeAspect="1" noMove="1" noResize="1" noEditPoints="1" noAdjustHandles="1" noChangeArrowheads="1" noChangeShapeType="1" noTextEdit="1"/>
              </p:cNvSpPr>
              <p:nvPr/>
            </p:nvSpPr>
            <p:spPr>
              <a:xfrm>
                <a:off x="2718055" y="3977733"/>
                <a:ext cx="1247456" cy="404663"/>
              </a:xfrm>
              <a:prstGeom prst="rect">
                <a:avLst/>
              </a:prstGeom>
              <a:blipFill>
                <a:blip r:embed="rId6"/>
                <a:stretch>
                  <a:fillRect/>
                </a:stretch>
              </a:blipFill>
            </p:spPr>
            <p:txBody>
              <a:bodyPr/>
              <a:lstStyle/>
              <a:p>
                <a:r>
                  <a:rPr lang="zh-TW" altLang="en-US">
                    <a:noFill/>
                  </a:rPr>
                  <a:t> </a:t>
                </a:r>
              </a:p>
            </p:txBody>
          </p:sp>
        </mc:Fallback>
      </mc:AlternateContent>
      <p:sp>
        <p:nvSpPr>
          <p:cNvPr id="18" name="文字方塊 6">
            <a:extLst>
              <a:ext uri="{FF2B5EF4-FFF2-40B4-BE49-F238E27FC236}">
                <a16:creationId xmlns:a16="http://schemas.microsoft.com/office/drawing/2014/main" id="{91250E12-5A61-1949-A865-9FF5CA542C35}"/>
              </a:ext>
            </a:extLst>
          </p:cNvPr>
          <p:cNvSpPr txBox="1">
            <a:spLocks noChangeArrowheads="1"/>
          </p:cNvSpPr>
          <p:nvPr/>
        </p:nvSpPr>
        <p:spPr bwMode="auto">
          <a:xfrm>
            <a:off x="2005584" y="6205400"/>
            <a:ext cx="5391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微分形式可以推得積分形式！</a:t>
            </a: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230868B0-2445-B84F-A7C1-78D674300A82}"/>
                  </a:ext>
                </a:extLst>
              </p:cNvPr>
              <p:cNvSpPr txBox="1"/>
              <p:nvPr/>
            </p:nvSpPr>
            <p:spPr>
              <a:xfrm>
                <a:off x="4471213" y="4938745"/>
                <a:ext cx="2750127" cy="81887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i="1" smtClean="0">
                              <a:latin typeface="Cambria Math" panose="02040503050406030204" pitchFamily="18" charset="0"/>
                            </a:rPr>
                          </m:ctrlPr>
                        </m:naryPr>
                        <m:sub/>
                        <m:sup/>
                        <m:e>
                          <m:acc>
                            <m:accPr>
                              <m:chr m:val="⃗"/>
                              <m:ctrlPr>
                                <a:rPr lang="en-US" altLang="zh-TW" i="1">
                                  <a:latin typeface="Cambria Math" panose="02040503050406030204" pitchFamily="18" charset="0"/>
                                </a:rPr>
                              </m:ctrlPr>
                            </m:accPr>
                            <m:e>
                              <m:r>
                                <a:rPr lang="en-US" altLang="zh-TW" i="1">
                                  <a:latin typeface="Cambria Math"/>
                                </a:rPr>
                                <m:t>𝐸</m:t>
                              </m:r>
                            </m:e>
                          </m:acc>
                          <m:r>
                            <m:rPr>
                              <m:brk/>
                            </m:rP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rPr>
                          </m:ctrlPr>
                        </m:naryPr>
                        <m:sub/>
                        <m:sup/>
                        <m:e>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e>
                          </m:d>
                          <m:r>
                            <a:rPr lang="en-US" altLang="zh-TW" i="1">
                              <a:latin typeface="Cambria Math"/>
                              <a:ea typeface="Cambria Math"/>
                            </a:rPr>
                            <m:t>∙</m:t>
                          </m:r>
                          <m:r>
                            <a:rPr lang="en-US" altLang="zh-TW"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i="1" dirty="0"/>
              </a:p>
            </p:txBody>
          </p:sp>
        </mc:Choice>
        <mc:Fallback xmlns="">
          <p:sp>
            <p:nvSpPr>
              <p:cNvPr id="19" name="文字方塊 18">
                <a:extLst>
                  <a:ext uri="{FF2B5EF4-FFF2-40B4-BE49-F238E27FC236}">
                    <a16:creationId xmlns:a16="http://schemas.microsoft.com/office/drawing/2014/main" id="{230868B0-2445-B84F-A7C1-78D674300A82}"/>
                  </a:ext>
                </a:extLst>
              </p:cNvPr>
              <p:cNvSpPr txBox="1">
                <a:spLocks noRot="1" noChangeAspect="1" noMove="1" noResize="1" noEditPoints="1" noAdjustHandles="1" noChangeArrowheads="1" noChangeShapeType="1" noTextEdit="1"/>
              </p:cNvSpPr>
              <p:nvPr/>
            </p:nvSpPr>
            <p:spPr>
              <a:xfrm>
                <a:off x="4471213" y="4938745"/>
                <a:ext cx="2750127" cy="818879"/>
              </a:xfrm>
              <a:prstGeom prst="rect">
                <a:avLst/>
              </a:prstGeom>
              <a:blipFill>
                <a:blip r:embed="rId7"/>
                <a:stretch>
                  <a:fillRect l="-28899" t="-130769" b="-18923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50816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animBg="1"/>
      <p:bldP spid="16" grpId="0" animBg="1"/>
      <p:bldP spid="18" grpId="0"/>
      <p:bldP spid="1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2133600" y="1828800"/>
                <a:ext cx="3010055"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𝑠</m:t>
                              </m:r>
                            </m:e>
                          </m:acc>
                        </m:e>
                      </m:nary>
                      <m:r>
                        <a:rPr lang="en-US" altLang="zh-TW" sz="1800"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r>
                        <a:rPr lang="en-US" altLang="zh-TW" i="1">
                          <a:latin typeface="Cambria Math"/>
                        </a:rPr>
                        <m:t>𝑖</m:t>
                      </m:r>
                      <m:r>
                        <a:rPr lang="en-US" altLang="zh-TW" i="1">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nary>
                        <m:naryPr>
                          <m:limLoc m:val="undOvr"/>
                          <m:subHide m:val="on"/>
                          <m:supHide m:val="on"/>
                          <m:ctrlPr>
                            <a:rPr lang="en-US" altLang="zh-TW" i="1">
                              <a:latin typeface="Cambria Math" panose="02040503050406030204" pitchFamily="18" charset="0"/>
                            </a:rPr>
                          </m:ctrlPr>
                        </m:naryPr>
                        <m:sub/>
                        <m:sup/>
                        <m:e>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𝑗</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2133600" y="1828800"/>
                <a:ext cx="3010055" cy="818814"/>
              </a:xfrm>
              <a:prstGeom prst="rect">
                <a:avLst/>
              </a:prstGeom>
              <a:blipFill>
                <a:blip r:embed="rId2"/>
                <a:stretch>
                  <a:fillRect l="-28571" t="-132308" r="-2941"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167270" y="5005537"/>
                <a:ext cx="1341393"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𝐵</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acc>
                        <m:accPr>
                          <m:chr m:val="⃗"/>
                          <m:ctrlPr>
                            <a:rPr lang="zh-TW" altLang="en-US" i="1">
                              <a:latin typeface="Cambria Math" panose="02040503050406030204" pitchFamily="18" charset="0"/>
                            </a:rPr>
                          </m:ctrlPr>
                        </m:accPr>
                        <m:e>
                          <m:r>
                            <a:rPr lang="en-US" altLang="zh-TW" i="1">
                              <a:latin typeface="Cambria Math" panose="02040503050406030204" pitchFamily="18" charset="0"/>
                            </a:rPr>
                            <m:t>𝑗</m:t>
                          </m:r>
                        </m:e>
                      </m:acc>
                    </m:oMath>
                  </m:oMathPara>
                </a14:m>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2167270" y="5005537"/>
                <a:ext cx="1341393" cy="404663"/>
              </a:xfrm>
              <a:prstGeom prst="rect">
                <a:avLst/>
              </a:prstGeom>
              <a:blipFill>
                <a:blip r:embed="rId3"/>
                <a:stretch>
                  <a:fillRect t="-3030" b="-6061"/>
                </a:stretch>
              </a:blipFill>
            </p:spPr>
            <p:txBody>
              <a:bodyPr/>
              <a:lstStyle/>
              <a:p>
                <a:r>
                  <a:rPr lang="en-US">
                    <a:noFill/>
                  </a:rPr>
                  <a:t> </a:t>
                </a:r>
              </a:p>
            </p:txBody>
          </p:sp>
        </mc:Fallback>
      </mc:AlternateContent>
      <p:sp>
        <p:nvSpPr>
          <p:cNvPr id="4" name="文字方塊 3"/>
          <p:cNvSpPr txBox="1"/>
          <p:nvPr/>
        </p:nvSpPr>
        <p:spPr>
          <a:xfrm>
            <a:off x="1843606" y="1152291"/>
            <a:ext cx="4830213" cy="369332"/>
          </a:xfrm>
          <a:prstGeom prst="rect">
            <a:avLst/>
          </a:prstGeom>
          <a:noFill/>
        </p:spPr>
        <p:txBody>
          <a:bodyPr wrap="square" rtlCol="0">
            <a:spAutoFit/>
          </a:bodyPr>
          <a:lstStyle/>
          <a:p>
            <a:r>
              <a:rPr lang="zh-CN" altLang="en-US" dirty="0"/>
              <a:t>靜磁學的安培</a:t>
            </a:r>
            <a:r>
              <a:rPr lang="zh-TW" altLang="en-US" dirty="0"/>
              <a:t>定律也可以寫成微分形式：</a:t>
            </a:r>
          </a:p>
        </p:txBody>
      </p:sp>
      <mc:AlternateContent xmlns:mc="http://schemas.openxmlformats.org/markup-compatibility/2006" xmlns:a14="http://schemas.microsoft.com/office/drawing/2010/main">
        <mc:Choice Requires="a14">
          <p:sp>
            <p:nvSpPr>
              <p:cNvPr id="5" name="文字方塊 4"/>
              <p:cNvSpPr txBox="1"/>
              <p:nvPr/>
            </p:nvSpPr>
            <p:spPr>
              <a:xfrm>
                <a:off x="2133600" y="3353082"/>
                <a:ext cx="2750127"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i="1" smtClean="0">
                              <a:latin typeface="Cambria Math" panose="02040503050406030204" pitchFamily="18" charset="0"/>
                            </a:rPr>
                          </m:ctrlPr>
                        </m:naryPr>
                        <m:sub/>
                        <m:sup/>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𝐵</m:t>
                              </m:r>
                            </m:e>
                          </m:acc>
                          <m:r>
                            <m:rPr>
                              <m:brk/>
                            </m:rP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rPr>
                          </m:ctrlPr>
                        </m:naryPr>
                        <m:sub/>
                        <m:sup/>
                        <m:e>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𝐵</m:t>
                                  </m:r>
                                </m:e>
                              </m:acc>
                            </m:e>
                          </m:d>
                          <m:r>
                            <a:rPr lang="en-US" altLang="zh-TW" i="1">
                              <a:latin typeface="Cambria Math"/>
                              <a:ea typeface="Cambria Math"/>
                            </a:rPr>
                            <m:t>∙</m:t>
                          </m:r>
                          <m:r>
                            <a:rPr lang="en-US" altLang="zh-TW"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i="1"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2133600" y="3353082"/>
                <a:ext cx="2750127" cy="818879"/>
              </a:xfrm>
              <a:prstGeom prst="rect">
                <a:avLst/>
              </a:prstGeom>
              <a:blipFill>
                <a:blip r:embed="rId4"/>
                <a:stretch>
                  <a:fillRect l="-29954" t="-132308" b="-189231"/>
                </a:stretch>
              </a:blipFill>
            </p:spPr>
            <p:txBody>
              <a:bodyPr/>
              <a:lstStyle/>
              <a:p>
                <a:r>
                  <a:rPr lang="en-US">
                    <a:noFill/>
                  </a:rPr>
                  <a:t> </a:t>
                </a:r>
              </a:p>
            </p:txBody>
          </p:sp>
        </mc:Fallback>
      </mc:AlternateContent>
      <p:sp>
        <p:nvSpPr>
          <p:cNvPr id="6" name="文字方塊 9"/>
          <p:cNvSpPr txBox="1">
            <a:spLocks noChangeArrowheads="1"/>
          </p:cNvSpPr>
          <p:nvPr/>
        </p:nvSpPr>
        <p:spPr bwMode="auto">
          <a:xfrm>
            <a:off x="2109439" y="2853641"/>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數學上的史塔克定律</a:t>
            </a:r>
          </a:p>
        </p:txBody>
      </p:sp>
      <p:sp>
        <p:nvSpPr>
          <p:cNvPr id="7" name="文字方塊 6"/>
          <p:cNvSpPr txBox="1"/>
          <p:nvPr/>
        </p:nvSpPr>
        <p:spPr>
          <a:xfrm>
            <a:off x="2096429" y="4486507"/>
            <a:ext cx="3183426" cy="369332"/>
          </a:xfrm>
          <a:prstGeom prst="rect">
            <a:avLst/>
          </a:prstGeom>
          <a:noFill/>
        </p:spPr>
        <p:txBody>
          <a:bodyPr wrap="square" rtlCol="0">
            <a:spAutoFit/>
          </a:bodyPr>
          <a:lstStyle/>
          <a:p>
            <a:r>
              <a:rPr lang="zh-TW" altLang="en-US" dirty="0"/>
              <a:t>得到法拉第定律的微分形式：</a:t>
            </a:r>
          </a:p>
        </p:txBody>
      </p:sp>
    </p:spTree>
    <p:extLst>
      <p:ext uri="{BB962C8B-B14F-4D97-AF65-F5344CB8AC3E}">
        <p14:creationId xmlns:p14="http://schemas.microsoft.com/office/powerpoint/2010/main" val="437788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7186-1AC6-0155-AE6A-1389152AB7B2}"/>
            </a:ext>
          </a:extLst>
        </p:cNvPr>
        <p:cNvGrpSpPr/>
        <p:nvPr/>
      </p:nvGrpSpPr>
      <p:grpSpPr>
        <a:xfrm>
          <a:off x="0" y="0"/>
          <a:ext cx="0" cy="0"/>
          <a:chOff x="0" y="0"/>
          <a:chExt cx="0" cy="0"/>
        </a:xfrm>
      </p:grpSpPr>
      <p:sp>
        <p:nvSpPr>
          <p:cNvPr id="4" name="文字方塊 3">
            <a:extLst>
              <a:ext uri="{FF2B5EF4-FFF2-40B4-BE49-F238E27FC236}">
                <a16:creationId xmlns:a16="http://schemas.microsoft.com/office/drawing/2014/main" id="{2EEA8553-816E-F6A8-B800-10213BFA18AC}"/>
              </a:ext>
            </a:extLst>
          </p:cNvPr>
          <p:cNvSpPr txBox="1"/>
          <p:nvPr/>
        </p:nvSpPr>
        <p:spPr>
          <a:xfrm>
            <a:off x="1250163" y="2750018"/>
            <a:ext cx="3950162" cy="369332"/>
          </a:xfrm>
          <a:prstGeom prst="rect">
            <a:avLst/>
          </a:prstGeom>
          <a:noFill/>
        </p:spPr>
        <p:txBody>
          <a:bodyPr wrap="square" rtlCol="0">
            <a:spAutoFit/>
          </a:bodyPr>
          <a:lstStyle/>
          <a:p>
            <a:r>
              <a:rPr lang="zh-TW" altLang="en-US" dirty="0"/>
              <a:t>因此</a:t>
            </a:r>
            <a:r>
              <a:rPr kumimoji="1" lang="zh-TW" altLang="en-US" dirty="0"/>
              <a:t>電場對封閉曲線的線積分永為零：</a:t>
            </a: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FB2591BE-F081-1C1A-63D3-03A2E580375F}"/>
                  </a:ext>
                </a:extLst>
              </p:cNvPr>
              <p:cNvSpPr txBox="1"/>
              <p:nvPr/>
            </p:nvSpPr>
            <p:spPr>
              <a:xfrm>
                <a:off x="5334000" y="2438400"/>
                <a:ext cx="1477199"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sz="1800" b="0" i="1" smtClean="0">
                          <a:latin typeface="Cambria Math"/>
                        </a:rPr>
                        <m:t>=</m:t>
                      </m:r>
                      <m:r>
                        <a:rPr lang="en-US" altLang="zh-TW" sz="1800" b="0" i="0" smtClean="0">
                          <a:latin typeface="Cambria Math" panose="02040503050406030204" pitchFamily="18" charset="0"/>
                        </a:rPr>
                        <m:t>0</m:t>
                      </m:r>
                    </m:oMath>
                  </m:oMathPara>
                </a14:m>
                <a:endParaRPr lang="zh-TW" altLang="en-US" sz="1800" dirty="0"/>
              </a:p>
            </p:txBody>
          </p:sp>
        </mc:Choice>
        <mc:Fallback xmlns="">
          <p:sp>
            <p:nvSpPr>
              <p:cNvPr id="19" name="文字方塊 18">
                <a:extLst>
                  <a:ext uri="{FF2B5EF4-FFF2-40B4-BE49-F238E27FC236}">
                    <a16:creationId xmlns:a16="http://schemas.microsoft.com/office/drawing/2014/main" id="{FB2591BE-F081-1C1A-63D3-03A2E580375F}"/>
                  </a:ext>
                </a:extLst>
              </p:cNvPr>
              <p:cNvSpPr txBox="1">
                <a:spLocks noRot="1" noChangeAspect="1" noMove="1" noResize="1" noEditPoints="1" noAdjustHandles="1" noChangeArrowheads="1" noChangeShapeType="1" noTextEdit="1"/>
              </p:cNvSpPr>
              <p:nvPr/>
            </p:nvSpPr>
            <p:spPr>
              <a:xfrm>
                <a:off x="5334000" y="2438400"/>
                <a:ext cx="1477199" cy="818814"/>
              </a:xfrm>
              <a:prstGeom prst="rect">
                <a:avLst/>
              </a:prstGeom>
              <a:blipFill>
                <a:blip r:embed="rId2"/>
                <a:stretch>
                  <a:fillRect l="-58974" t="-132308" b="-18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12">
                <a:extLst>
                  <a:ext uri="{FF2B5EF4-FFF2-40B4-BE49-F238E27FC236}">
                    <a16:creationId xmlns:a16="http://schemas.microsoft.com/office/drawing/2014/main" id="{67C601DA-8D16-47B0-498C-19480A5E81EC}"/>
                  </a:ext>
                </a:extLst>
              </p:cNvPr>
              <p:cNvSpPr txBox="1"/>
              <p:nvPr/>
            </p:nvSpPr>
            <p:spPr>
              <a:xfrm>
                <a:off x="1341624" y="1072064"/>
                <a:ext cx="1981199" cy="99700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m:t>
                      </m:r>
                      <m:r>
                        <a:rPr lang="en-US" altLang="zh-TW" b="0" i="1" smtClean="0">
                          <a:latin typeface="Cambria Math"/>
                          <a:ea typeface="Cambria Math"/>
                        </a:rPr>
                        <m:t>𝑉</m:t>
                      </m:r>
                      <m:r>
                        <a:rPr lang="en-US" altLang="zh-TW" b="0" i="1" smtClean="0">
                          <a:latin typeface="Cambria Math"/>
                        </a:rPr>
                        <m:t>=−</m:t>
                      </m:r>
                      <m:nary>
                        <m:naryPr>
                          <m:limLoc m:val="undOvr"/>
                          <m:ctrlPr>
                            <a:rPr lang="en-US" altLang="zh-TW" b="0" i="1" smtClean="0">
                              <a:latin typeface="Cambria Math" panose="02040503050406030204" pitchFamily="18" charset="0"/>
                            </a:rPr>
                          </m:ctrlPr>
                        </m:naryPr>
                        <m:sub>
                          <m:acc>
                            <m:accPr>
                              <m:chr m:val="⃗"/>
                              <m:ctrlPr>
                                <a:rPr lang="en-US" altLang="zh-TW" b="0" i="1" smtClean="0">
                                  <a:latin typeface="Cambria Math" panose="02040503050406030204" pitchFamily="18" charset="0"/>
                                </a:rPr>
                              </m:ctrlPr>
                            </m:accPr>
                            <m:e>
                              <m:r>
                                <a:rPr lang="en-US" altLang="zh-TW" b="0" i="1" smtClean="0">
                                  <a:latin typeface="Cambria Math"/>
                                </a:rPr>
                                <m:t>𝑎</m:t>
                              </m:r>
                            </m:e>
                          </m:acc>
                        </m:sub>
                        <m:sup>
                          <m:acc>
                            <m:accPr>
                              <m:chr m:val="⃗"/>
                              <m:ctrlPr>
                                <a:rPr lang="en-US" altLang="zh-TW" b="0" i="1" smtClean="0">
                                  <a:latin typeface="Cambria Math" panose="02040503050406030204" pitchFamily="18" charset="0"/>
                                </a:rPr>
                              </m:ctrlPr>
                            </m:accPr>
                            <m:e>
                              <m:r>
                                <a:rPr lang="en-US" altLang="zh-TW" b="0" i="1" smtClean="0">
                                  <a:latin typeface="Cambria Math"/>
                                </a:rPr>
                                <m:t>𝑏</m:t>
                              </m:r>
                            </m:e>
                          </m:acc>
                        </m:sup>
                        <m:e>
                          <m:acc>
                            <m:accPr>
                              <m:chr m:val="⃗"/>
                              <m:ctrlPr>
                                <a:rPr lang="en-US" altLang="zh-TW" b="0" i="1" smtClean="0">
                                  <a:latin typeface="Cambria Math" panose="02040503050406030204" pitchFamily="18" charset="0"/>
                                </a:rPr>
                              </m:ctrlPr>
                            </m:accPr>
                            <m:e>
                              <m:r>
                                <a:rPr lang="en-US" altLang="zh-TW" b="0" i="1" smtClean="0">
                                  <a:latin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𝑠</m:t>
                              </m:r>
                            </m:e>
                          </m:acc>
                        </m:e>
                      </m:nary>
                    </m:oMath>
                  </m:oMathPara>
                </a14:m>
                <a:endParaRPr lang="zh-CN" altLang="en-US" i="1" dirty="0"/>
              </a:p>
            </p:txBody>
          </p:sp>
        </mc:Choice>
        <mc:Fallback xmlns="">
          <p:sp>
            <p:nvSpPr>
              <p:cNvPr id="21" name="文字方塊 12">
                <a:extLst>
                  <a:ext uri="{FF2B5EF4-FFF2-40B4-BE49-F238E27FC236}">
                    <a16:creationId xmlns:a16="http://schemas.microsoft.com/office/drawing/2014/main" id="{67C601DA-8D16-47B0-498C-19480A5E81EC}"/>
                  </a:ext>
                </a:extLst>
              </p:cNvPr>
              <p:cNvSpPr txBox="1">
                <a:spLocks noRot="1" noChangeAspect="1" noMove="1" noResize="1" noEditPoints="1" noAdjustHandles="1" noChangeArrowheads="1" noChangeShapeType="1" noTextEdit="1"/>
              </p:cNvSpPr>
              <p:nvPr/>
            </p:nvSpPr>
            <p:spPr>
              <a:xfrm>
                <a:off x="1341624" y="1072064"/>
                <a:ext cx="1981199" cy="997004"/>
              </a:xfrm>
              <a:prstGeom prst="rect">
                <a:avLst/>
              </a:prstGeom>
              <a:blipFill>
                <a:blip r:embed="rId3"/>
                <a:stretch>
                  <a:fillRect t="-93671" r="-637" b="-15443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A6AF4723-4DEE-85C4-6FC1-F31A166F708C}"/>
              </a:ext>
            </a:extLst>
          </p:cNvPr>
          <p:cNvSpPr txBox="1"/>
          <p:nvPr/>
        </p:nvSpPr>
        <p:spPr>
          <a:xfrm>
            <a:off x="1214612" y="2069068"/>
            <a:ext cx="6587764" cy="369332"/>
          </a:xfrm>
          <a:prstGeom prst="rect">
            <a:avLst/>
          </a:prstGeom>
          <a:noFill/>
        </p:spPr>
        <p:txBody>
          <a:bodyPr wrap="square" rtlCol="0">
            <a:spAutoFit/>
          </a:bodyPr>
          <a:lstStyle/>
          <a:p>
            <a:r>
              <a:rPr lang="zh-TW" altLang="en-US" dirty="0"/>
              <a:t>因為</a:t>
            </a:r>
            <a:r>
              <a:rPr lang="en-TW"/>
              <a:t>電位差是電場線積分</a:t>
            </a:r>
            <a:r>
              <a:rPr lang="en-GB" dirty="0"/>
              <a:t>，</a:t>
            </a:r>
            <a:r>
              <a:rPr lang="en-GB" dirty="0" err="1"/>
              <a:t>同一點的電位差自然為零</a:t>
            </a:r>
            <a:r>
              <a:rPr lang="en-TW"/>
              <a:t>：</a:t>
            </a:r>
            <a:endParaRPr lang="en-TW" dirty="0"/>
          </a:p>
        </p:txBody>
      </p:sp>
      <mc:AlternateContent xmlns:mc="http://schemas.openxmlformats.org/markup-compatibility/2006" xmlns:a14="http://schemas.microsoft.com/office/drawing/2010/main">
        <mc:Choice Requires="a14">
          <p:sp>
            <p:nvSpPr>
              <p:cNvPr id="6" name="矩形 2">
                <a:extLst>
                  <a:ext uri="{FF2B5EF4-FFF2-40B4-BE49-F238E27FC236}">
                    <a16:creationId xmlns:a16="http://schemas.microsoft.com/office/drawing/2014/main" id="{0A40B091-3429-3AF1-CC94-7B1E98B8F36B}"/>
                  </a:ext>
                </a:extLst>
              </p:cNvPr>
              <p:cNvSpPr/>
              <p:nvPr/>
            </p:nvSpPr>
            <p:spPr>
              <a:xfrm>
                <a:off x="1307994" y="5396230"/>
                <a:ext cx="1144864"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𝐸</m:t>
                          </m:r>
                        </m:e>
                      </m:acc>
                      <m:r>
                        <a:rPr lang="en-US" altLang="zh-TW" b="0" i="1" smtClean="0">
                          <a:latin typeface="Cambria Math"/>
                        </a:rPr>
                        <m:t>=</m:t>
                      </m:r>
                      <m:r>
                        <a:rPr lang="en-US" altLang="zh-TW" b="0" i="1" smtClean="0">
                          <a:latin typeface="Cambria Math" panose="02040503050406030204" pitchFamily="18" charset="0"/>
                        </a:rPr>
                        <m:t>0</m:t>
                      </m:r>
                    </m:oMath>
                  </m:oMathPara>
                </a14:m>
                <a:endParaRPr lang="zh-CN" altLang="en-US" dirty="0"/>
              </a:p>
            </p:txBody>
          </p:sp>
        </mc:Choice>
        <mc:Fallback xmlns="">
          <p:sp>
            <p:nvSpPr>
              <p:cNvPr id="6" name="矩形 2">
                <a:extLst>
                  <a:ext uri="{FF2B5EF4-FFF2-40B4-BE49-F238E27FC236}">
                    <a16:creationId xmlns:a16="http://schemas.microsoft.com/office/drawing/2014/main" id="{0A40B091-3429-3AF1-CC94-7B1E98B8F36B}"/>
                  </a:ext>
                </a:extLst>
              </p:cNvPr>
              <p:cNvSpPr>
                <a:spLocks noRot="1" noChangeAspect="1" noMove="1" noResize="1" noEditPoints="1" noAdjustHandles="1" noChangeArrowheads="1" noChangeShapeType="1" noTextEdit="1"/>
              </p:cNvSpPr>
              <p:nvPr/>
            </p:nvSpPr>
            <p:spPr>
              <a:xfrm>
                <a:off x="1307994" y="5396230"/>
                <a:ext cx="1144864" cy="40466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4">
                <a:extLst>
                  <a:ext uri="{FF2B5EF4-FFF2-40B4-BE49-F238E27FC236}">
                    <a16:creationId xmlns:a16="http://schemas.microsoft.com/office/drawing/2014/main" id="{28851C0E-A5F9-BF60-8F34-D5D6F9D17C49}"/>
                  </a:ext>
                </a:extLst>
              </p:cNvPr>
              <p:cNvSpPr txBox="1"/>
              <p:nvPr/>
            </p:nvSpPr>
            <p:spPr>
              <a:xfrm>
                <a:off x="1274324" y="3743775"/>
                <a:ext cx="2750127"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i="1" smtClean="0">
                              <a:latin typeface="Cambria Math" panose="02040503050406030204" pitchFamily="18" charset="0"/>
                            </a:rPr>
                          </m:ctrlPr>
                        </m:naryPr>
                        <m:sub/>
                        <m:sup/>
                        <m:e>
                          <m:acc>
                            <m:accPr>
                              <m:chr m:val="⃗"/>
                              <m:ctrlPr>
                                <a:rPr lang="en-US" altLang="zh-TW" i="1">
                                  <a:latin typeface="Cambria Math" panose="02040503050406030204" pitchFamily="18" charset="0"/>
                                </a:rPr>
                              </m:ctrlPr>
                            </m:accPr>
                            <m:e>
                              <m:r>
                                <a:rPr lang="en-US" altLang="zh-TW" b="0" i="1" smtClean="0">
                                  <a:latin typeface="Cambria Math" panose="02040503050406030204" pitchFamily="18" charset="0"/>
                                </a:rPr>
                                <m:t>𝐸</m:t>
                              </m:r>
                            </m:e>
                          </m:acc>
                          <m:r>
                            <m:rPr>
                              <m:brk/>
                            </m:rP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rPr>
                          </m:ctrlPr>
                        </m:naryPr>
                        <m:sub/>
                        <m:sup/>
                        <m:e>
                          <m:d>
                            <m:dPr>
                              <m:ctrlPr>
                                <a:rPr lang="en-US" altLang="zh-TW" i="1">
                                  <a:latin typeface="Cambria Math" panose="02040503050406030204" pitchFamily="18" charset="0"/>
                                  <a:ea typeface="Cambria Math"/>
                                </a:rPr>
                              </m:ctrlPr>
                            </m:dPr>
                            <m:e>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panose="02040503050406030204" pitchFamily="18" charset="0"/>
                                    </a:rPr>
                                    <m:t>𝐸</m:t>
                                  </m:r>
                                </m:e>
                              </m:acc>
                            </m:e>
                          </m:d>
                          <m:r>
                            <a:rPr lang="en-US" altLang="zh-TW" i="1">
                              <a:latin typeface="Cambria Math"/>
                              <a:ea typeface="Cambria Math"/>
                            </a:rPr>
                            <m:t>∙</m:t>
                          </m:r>
                          <m:r>
                            <a:rPr lang="en-US" altLang="zh-TW" b="0" i="1" smtClean="0">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sz="1800" i="1" dirty="0"/>
              </a:p>
            </p:txBody>
          </p:sp>
        </mc:Choice>
        <mc:Fallback xmlns="">
          <p:sp>
            <p:nvSpPr>
              <p:cNvPr id="7" name="文字方塊 4">
                <a:extLst>
                  <a:ext uri="{FF2B5EF4-FFF2-40B4-BE49-F238E27FC236}">
                    <a16:creationId xmlns:a16="http://schemas.microsoft.com/office/drawing/2014/main" id="{28851C0E-A5F9-BF60-8F34-D5D6F9D17C49}"/>
                  </a:ext>
                </a:extLst>
              </p:cNvPr>
              <p:cNvSpPr txBox="1">
                <a:spLocks noRot="1" noChangeAspect="1" noMove="1" noResize="1" noEditPoints="1" noAdjustHandles="1" noChangeArrowheads="1" noChangeShapeType="1" noTextEdit="1"/>
              </p:cNvSpPr>
              <p:nvPr/>
            </p:nvSpPr>
            <p:spPr>
              <a:xfrm>
                <a:off x="1274324" y="3743775"/>
                <a:ext cx="2750127" cy="818879"/>
              </a:xfrm>
              <a:prstGeom prst="rect">
                <a:avLst/>
              </a:prstGeom>
              <a:blipFill>
                <a:blip r:embed="rId5"/>
                <a:stretch>
                  <a:fillRect l="-29493" t="-128788" b="-186364"/>
                </a:stretch>
              </a:blipFill>
            </p:spPr>
            <p:txBody>
              <a:bodyPr/>
              <a:lstStyle/>
              <a:p>
                <a:r>
                  <a:rPr lang="en-US">
                    <a:noFill/>
                  </a:rPr>
                  <a:t> </a:t>
                </a:r>
              </a:p>
            </p:txBody>
          </p:sp>
        </mc:Fallback>
      </mc:AlternateContent>
      <p:sp>
        <p:nvSpPr>
          <p:cNvPr id="8" name="文字方塊 9">
            <a:extLst>
              <a:ext uri="{FF2B5EF4-FFF2-40B4-BE49-F238E27FC236}">
                <a16:creationId xmlns:a16="http://schemas.microsoft.com/office/drawing/2014/main" id="{104B399A-3C75-5BCA-2BBE-E858A1C676F9}"/>
              </a:ext>
            </a:extLst>
          </p:cNvPr>
          <p:cNvSpPr txBox="1">
            <a:spLocks noChangeArrowheads="1"/>
          </p:cNvSpPr>
          <p:nvPr/>
        </p:nvSpPr>
        <p:spPr bwMode="auto">
          <a:xfrm>
            <a:off x="1250163" y="3244334"/>
            <a:ext cx="2362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數學上的史塔克定律</a:t>
            </a:r>
          </a:p>
        </p:txBody>
      </p:sp>
      <p:sp>
        <p:nvSpPr>
          <p:cNvPr id="11" name="文字方塊 6">
            <a:extLst>
              <a:ext uri="{FF2B5EF4-FFF2-40B4-BE49-F238E27FC236}">
                <a16:creationId xmlns:a16="http://schemas.microsoft.com/office/drawing/2014/main" id="{07BAF9CE-DF3E-A23C-DF49-A64A0F0A5AE0}"/>
              </a:ext>
            </a:extLst>
          </p:cNvPr>
          <p:cNvSpPr txBox="1"/>
          <p:nvPr/>
        </p:nvSpPr>
        <p:spPr>
          <a:xfrm>
            <a:off x="1237153" y="4877200"/>
            <a:ext cx="3183426" cy="369332"/>
          </a:xfrm>
          <a:prstGeom prst="rect">
            <a:avLst/>
          </a:prstGeom>
          <a:noFill/>
        </p:spPr>
        <p:txBody>
          <a:bodyPr wrap="square" rtlCol="0">
            <a:spAutoFit/>
          </a:bodyPr>
          <a:lstStyle/>
          <a:p>
            <a:r>
              <a:rPr lang="zh-TW" altLang="en-US" dirty="0"/>
              <a:t>得到法拉第定律的微分形式：</a:t>
            </a:r>
          </a:p>
        </p:txBody>
      </p:sp>
    </p:spTree>
    <p:extLst>
      <p:ext uri="{BB962C8B-B14F-4D97-AF65-F5344CB8AC3E}">
        <p14:creationId xmlns:p14="http://schemas.microsoft.com/office/powerpoint/2010/main" val="27536988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188C5-499C-EBA9-E6FF-E409E23B0CA8}"/>
            </a:ext>
          </a:extLst>
        </p:cNvPr>
        <p:cNvGrpSpPr/>
        <p:nvPr/>
      </p:nvGrpSpPr>
      <p:grpSpPr>
        <a:xfrm>
          <a:off x="0" y="0"/>
          <a:ext cx="0" cy="0"/>
          <a:chOff x="0" y="0"/>
          <a:chExt cx="0" cy="0"/>
        </a:xfrm>
      </p:grpSpPr>
      <p:sp>
        <p:nvSpPr>
          <p:cNvPr id="96262" name="文字方塊 5">
            <a:extLst>
              <a:ext uri="{FF2B5EF4-FFF2-40B4-BE49-F238E27FC236}">
                <a16:creationId xmlns:a16="http://schemas.microsoft.com/office/drawing/2014/main" id="{E35D9483-21F2-4422-8F4A-49362604880B}"/>
              </a:ext>
            </a:extLst>
          </p:cNvPr>
          <p:cNvSpPr txBox="1">
            <a:spLocks noChangeArrowheads="1"/>
          </p:cNvSpPr>
          <p:nvPr/>
        </p:nvSpPr>
        <p:spPr bwMode="auto">
          <a:xfrm>
            <a:off x="2572691" y="1121486"/>
            <a:ext cx="4343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dirty="0">
                <a:solidFill>
                  <a:srgbClr val="FF0000"/>
                </a:solidFill>
              </a:rPr>
              <a:t>靜電磁場的</a:t>
            </a:r>
            <a:r>
              <a:rPr lang="en-US" altLang="zh-TW" sz="2000" dirty="0">
                <a:solidFill>
                  <a:srgbClr val="FF0000"/>
                </a:solidFill>
              </a:rPr>
              <a:t>Maxwell Equations</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128CAF87-44E2-AFAE-F675-FE4936EF0D40}"/>
                  </a:ext>
                </a:extLst>
              </p:cNvPr>
              <p:cNvSpPr txBox="1"/>
              <p:nvPr/>
            </p:nvSpPr>
            <p:spPr>
              <a:xfrm>
                <a:off x="806624" y="3695236"/>
                <a:ext cx="1438086"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128CAF87-44E2-AFAE-F675-FE4936EF0D40}"/>
                  </a:ext>
                </a:extLst>
              </p:cNvPr>
              <p:cNvSpPr txBox="1">
                <a:spLocks noRot="1" noChangeAspect="1" noMove="1" noResize="1" noEditPoints="1" noAdjustHandles="1" noChangeArrowheads="1" noChangeShapeType="1" noTextEdit="1"/>
              </p:cNvSpPr>
              <p:nvPr/>
            </p:nvSpPr>
            <p:spPr>
              <a:xfrm>
                <a:off x="806624" y="3695236"/>
                <a:ext cx="1438086" cy="818814"/>
              </a:xfrm>
              <a:prstGeom prst="rect">
                <a:avLst/>
              </a:prstGeom>
              <a:blipFill>
                <a:blip r:embed="rId2"/>
                <a:stretch>
                  <a:fillRect l="-59649" t="-128788" b="-1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67A70A32-3EF7-32FB-1406-64095B7ADB36}"/>
                  </a:ext>
                </a:extLst>
              </p:cNvPr>
              <p:cNvSpPr txBox="1"/>
              <p:nvPr/>
            </p:nvSpPr>
            <p:spPr>
              <a:xfrm>
                <a:off x="809576" y="4703348"/>
                <a:ext cx="1630062"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oMath>
                  </m:oMathPara>
                </a14:m>
                <a:endParaRPr lang="zh-TW" altLang="en-US" sz="1800" dirty="0">
                  <a:latin typeface="Times New Roman" panose="02020603050405020304" pitchFamily="18" charset="0"/>
                </a:endParaRPr>
              </a:p>
            </p:txBody>
          </p:sp>
        </mc:Choice>
        <mc:Fallback xmlns="">
          <p:sp>
            <p:nvSpPr>
              <p:cNvPr id="15" name="文字方塊 14">
                <a:extLst>
                  <a:ext uri="{FF2B5EF4-FFF2-40B4-BE49-F238E27FC236}">
                    <a16:creationId xmlns:a16="http://schemas.microsoft.com/office/drawing/2014/main" id="{67A70A32-3EF7-32FB-1406-64095B7ADB36}"/>
                  </a:ext>
                </a:extLst>
              </p:cNvPr>
              <p:cNvSpPr txBox="1">
                <a:spLocks noRot="1" noChangeAspect="1" noMove="1" noResize="1" noEditPoints="1" noAdjustHandles="1" noChangeArrowheads="1" noChangeShapeType="1" noTextEdit="1"/>
              </p:cNvSpPr>
              <p:nvPr/>
            </p:nvSpPr>
            <p:spPr>
              <a:xfrm>
                <a:off x="809576" y="4703348"/>
                <a:ext cx="1630062" cy="818814"/>
              </a:xfrm>
              <a:prstGeom prst="rect">
                <a:avLst/>
              </a:prstGeom>
              <a:blipFill>
                <a:blip r:embed="rId3"/>
                <a:stretch>
                  <a:fillRect l="-52713" t="-132308" b="-19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EEF35524-240A-9C0E-7D5F-744E49E1B65C}"/>
                  </a:ext>
                </a:extLst>
              </p:cNvPr>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latin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a:blip r:embed="rId4"/>
                <a:stretch>
                  <a:fillRect l="-57983" t="-132308" b="-190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B45ECB3A-B144-5835-D913-1B35DC5EF7D7}"/>
                  </a:ext>
                </a:extLst>
              </p:cNvPr>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latin typeface="Times New Roman" panose="02020603050405020304" pitchFamily="18" charset="0"/>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a:blip r:embed="rId5"/>
                <a:stretch>
                  <a:fillRect l="-55200" t="-128788" b="-18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E5F8D87F-9694-CF76-6FE5-A2023906D4AD}"/>
                  </a:ext>
                </a:extLst>
              </p:cNvPr>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latin typeface="Times New Roman" panose="02020603050405020304" pitchFamily="18" charset="0"/>
                </a:endParaRPr>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69853B45-D5DC-A32B-EF89-8A5979E2F663}"/>
                  </a:ext>
                </a:extLst>
              </p:cNvPr>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latin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A81574AC-2C85-6776-04EE-300145F7053C}"/>
                  </a:ext>
                </a:extLst>
              </p:cNvPr>
              <p:cNvSpPr/>
              <p:nvPr/>
            </p:nvSpPr>
            <p:spPr>
              <a:xfrm>
                <a:off x="5566695" y="3702879"/>
                <a:ext cx="1138452"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r>
                        <a:rPr lang="en-US" altLang="zh-TW" b="0" i="1" smtClean="0">
                          <a:latin typeface="Cambria Math" panose="02040503050406030204" pitchFamily="18" charset="0"/>
                          <a:ea typeface="Cambria Math"/>
                        </a:rPr>
                        <m:t>0</m:t>
                      </m:r>
                    </m:oMath>
                  </m:oMathPara>
                </a14:m>
                <a:endParaRPr lang="zh-TW" altLang="en-US" dirty="0">
                  <a:latin typeface="Times New Roman" panose="02020603050405020304" pitchFamily="18" charset="0"/>
                </a:endParaRPr>
              </a:p>
            </p:txBody>
          </p:sp>
        </mc:Choice>
        <mc:Fallback xmlns="">
          <p:sp>
            <p:nvSpPr>
              <p:cNvPr id="20" name="矩形 19">
                <a:extLst>
                  <a:ext uri="{FF2B5EF4-FFF2-40B4-BE49-F238E27FC236}">
                    <a16:creationId xmlns:a16="http://schemas.microsoft.com/office/drawing/2014/main" id="{A81574AC-2C85-6776-04EE-300145F7053C}"/>
                  </a:ext>
                </a:extLst>
              </p:cNvPr>
              <p:cNvSpPr>
                <a:spLocks noRot="1" noChangeAspect="1" noMove="1" noResize="1" noEditPoints="1" noAdjustHandles="1" noChangeArrowheads="1" noChangeShapeType="1" noTextEdit="1"/>
              </p:cNvSpPr>
              <p:nvPr/>
            </p:nvSpPr>
            <p:spPr>
              <a:xfrm>
                <a:off x="5566695" y="3702879"/>
                <a:ext cx="1138452" cy="4046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70104685-953D-0D9F-2E23-19DED6BE1ED8}"/>
                  </a:ext>
                </a:extLst>
              </p:cNvPr>
              <p:cNvSpPr/>
              <p:nvPr/>
            </p:nvSpPr>
            <p:spPr>
              <a:xfrm>
                <a:off x="5566695" y="4839668"/>
                <a:ext cx="1334981"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oMath>
                  </m:oMathPara>
                </a14:m>
                <a:endParaRPr lang="zh-CN" altLang="en-US" dirty="0">
                  <a:latin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70104685-953D-0D9F-2E23-19DED6BE1ED8}"/>
                  </a:ext>
                </a:extLst>
              </p:cNvPr>
              <p:cNvSpPr>
                <a:spLocks noRot="1" noChangeAspect="1" noMove="1" noResize="1" noEditPoints="1" noAdjustHandles="1" noChangeArrowheads="1" noChangeShapeType="1" noTextEdit="1"/>
              </p:cNvSpPr>
              <p:nvPr/>
            </p:nvSpPr>
            <p:spPr>
              <a:xfrm>
                <a:off x="5566695" y="4839668"/>
                <a:ext cx="1334981" cy="404663"/>
              </a:xfrm>
              <a:prstGeom prst="rect">
                <a:avLst/>
              </a:prstGeom>
              <a:blipFill>
                <a:blip r:embed="rId9"/>
                <a:stretch>
                  <a:fillRect t="-3125" b="-6250"/>
                </a:stretch>
              </a:blipFill>
            </p:spPr>
            <p:txBody>
              <a:bodyPr/>
              <a:lstStyle/>
              <a:p>
                <a:r>
                  <a:rPr lang="en-US">
                    <a:noFill/>
                  </a:rPr>
                  <a:t> </a:t>
                </a:r>
              </a:p>
            </p:txBody>
          </p:sp>
        </mc:Fallback>
      </mc:AlternateContent>
      <p:sp>
        <p:nvSpPr>
          <p:cNvPr id="3" name="Right Arrow 2">
            <a:extLst>
              <a:ext uri="{FF2B5EF4-FFF2-40B4-BE49-F238E27FC236}">
                <a16:creationId xmlns:a16="http://schemas.microsoft.com/office/drawing/2014/main" id="{12FF1276-A1EA-0E30-AB37-358B86133CB9}"/>
              </a:ext>
            </a:extLst>
          </p:cNvPr>
          <p:cNvSpPr/>
          <p:nvPr/>
        </p:nvSpPr>
        <p:spPr>
          <a:xfrm>
            <a:off x="3810000" y="4455981"/>
            <a:ext cx="685800" cy="30790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9C01CC-D710-9139-CC0D-41F40131C4BD}"/>
              </a:ext>
            </a:extLst>
          </p:cNvPr>
          <p:cNvSpPr/>
          <p:nvPr/>
        </p:nvSpPr>
        <p:spPr>
          <a:xfrm>
            <a:off x="469404" y="3553607"/>
            <a:ext cx="7671792" cy="22474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1053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1847A-6444-A756-2C76-BB9C8BA92F08}"/>
            </a:ext>
          </a:extLst>
        </p:cNvPr>
        <p:cNvGrpSpPr/>
        <p:nvPr/>
      </p:nvGrpSpPr>
      <p:grpSpPr>
        <a:xfrm>
          <a:off x="0" y="0"/>
          <a:ext cx="0" cy="0"/>
          <a:chOff x="0" y="0"/>
          <a:chExt cx="0" cy="0"/>
        </a:xfrm>
      </p:grpSpPr>
      <p:sp>
        <p:nvSpPr>
          <p:cNvPr id="96262" name="文字方塊 5">
            <a:extLst>
              <a:ext uri="{FF2B5EF4-FFF2-40B4-BE49-F238E27FC236}">
                <a16:creationId xmlns:a16="http://schemas.microsoft.com/office/drawing/2014/main" id="{88F340D5-78D8-B6DD-AF24-692A9ADBBFF6}"/>
              </a:ext>
            </a:extLst>
          </p:cNvPr>
          <p:cNvSpPr txBox="1">
            <a:spLocks noChangeArrowheads="1"/>
          </p:cNvSpPr>
          <p:nvPr/>
        </p:nvSpPr>
        <p:spPr bwMode="auto">
          <a:xfrm>
            <a:off x="1066800" y="617075"/>
            <a:ext cx="69920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靜電場與靜磁場是兩種不同的場！</a:t>
            </a:r>
          </a:p>
        </p:txBody>
      </p:sp>
      <p:sp>
        <p:nvSpPr>
          <p:cNvPr id="96263" name="文字方塊 9">
            <a:extLst>
              <a:ext uri="{FF2B5EF4-FFF2-40B4-BE49-F238E27FC236}">
                <a16:creationId xmlns:a16="http://schemas.microsoft.com/office/drawing/2014/main" id="{E2C6CB20-FDEA-A67D-8919-37A20D4241C9}"/>
              </a:ext>
            </a:extLst>
          </p:cNvPr>
          <p:cNvSpPr txBox="1">
            <a:spLocks noChangeArrowheads="1"/>
          </p:cNvSpPr>
          <p:nvPr/>
        </p:nvSpPr>
        <p:spPr bwMode="auto">
          <a:xfrm>
            <a:off x="1066800" y="5715000"/>
            <a:ext cx="7358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靜磁場的散度為零，磁場線是漩渦狀的，不是放射狀的。</a:t>
            </a:r>
          </a:p>
        </p:txBody>
      </p:sp>
      <p:sp>
        <p:nvSpPr>
          <p:cNvPr id="96264" name="文字方塊 10">
            <a:extLst>
              <a:ext uri="{FF2B5EF4-FFF2-40B4-BE49-F238E27FC236}">
                <a16:creationId xmlns:a16="http://schemas.microsoft.com/office/drawing/2014/main" id="{67B74247-F066-0007-DD04-3BFDA3A954AD}"/>
              </a:ext>
            </a:extLst>
          </p:cNvPr>
          <p:cNvSpPr txBox="1">
            <a:spLocks noChangeArrowheads="1"/>
          </p:cNvSpPr>
          <p:nvPr/>
        </p:nvSpPr>
        <p:spPr bwMode="auto">
          <a:xfrm>
            <a:off x="1072896" y="5262096"/>
            <a:ext cx="735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靜電場的漩度為零，我們說它的場線是放射狀的，不是漩渦狀的。</a:t>
            </a: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D1FCDBDB-3C18-82F8-F5E9-1AB1C7AB1154}"/>
                  </a:ext>
                </a:extLst>
              </p:cNvPr>
              <p:cNvSpPr txBox="1"/>
              <p:nvPr/>
            </p:nvSpPr>
            <p:spPr>
              <a:xfrm>
                <a:off x="1220247" y="3128709"/>
                <a:ext cx="1444498"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220247" y="3128709"/>
                <a:ext cx="1444498" cy="818814"/>
              </a:xfrm>
              <a:prstGeom prst="rect">
                <a:avLst/>
              </a:prstGeom>
              <a:blipFill>
                <a:blip r:embed="rId2"/>
                <a:stretch>
                  <a:fillRect l="-60526"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E8CAD67-5FC4-830F-9454-A7D6A5B6B4C8}"/>
                  </a:ext>
                </a:extLst>
              </p:cNvPr>
              <p:cNvSpPr txBox="1"/>
              <p:nvPr/>
            </p:nvSpPr>
            <p:spPr>
              <a:xfrm>
                <a:off x="1223199" y="4136821"/>
                <a:ext cx="1636474"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223199" y="4136821"/>
                <a:ext cx="1636474" cy="818814"/>
              </a:xfrm>
              <a:prstGeom prst="rect">
                <a:avLst/>
              </a:prstGeom>
              <a:blipFill>
                <a:blip r:embed="rId3"/>
                <a:stretch>
                  <a:fillRect l="-52713"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B444B28C-39DD-74D4-168A-79F16105591C}"/>
                  </a:ext>
                </a:extLst>
              </p:cNvPr>
              <p:cNvSpPr txBox="1"/>
              <p:nvPr/>
            </p:nvSpPr>
            <p:spPr>
              <a:xfrm>
                <a:off x="1216483" y="2192605"/>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1216483" y="2192605"/>
                <a:ext cx="1503938" cy="818879"/>
              </a:xfrm>
              <a:prstGeom prst="rect">
                <a:avLst/>
              </a:prstGeom>
              <a:blipFill>
                <a:blip r:embed="rId4"/>
                <a:stretch>
                  <a:fillRect l="-58475"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E83EF468-A921-CA6D-5202-238A446A8158}"/>
                  </a:ext>
                </a:extLst>
              </p:cNvPr>
              <p:cNvSpPr txBox="1"/>
              <p:nvPr/>
            </p:nvSpPr>
            <p:spPr>
              <a:xfrm>
                <a:off x="1178652" y="1184493"/>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1178652" y="1184493"/>
                <a:ext cx="1579600" cy="818879"/>
              </a:xfrm>
              <a:prstGeom prst="rect">
                <a:avLst/>
              </a:prstGeom>
              <a:blipFill>
                <a:blip r:embed="rId5"/>
                <a:stretch>
                  <a:fillRect l="-54400" t="-128788"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77E218C6-7872-05F8-82FC-7ADE5E6E4769}"/>
                  </a:ext>
                </a:extLst>
              </p:cNvPr>
              <p:cNvSpPr/>
              <p:nvPr/>
            </p:nvSpPr>
            <p:spPr>
              <a:xfrm>
                <a:off x="5994300" y="1389846"/>
                <a:ext cx="1220912"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oMath>
                  </m:oMathPara>
                </a14:m>
                <a:endParaRPr lang="zh-CN"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994300" y="1389846"/>
                <a:ext cx="1220912" cy="613694"/>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CB5A6425-D9CC-C2C0-D7CF-7EB00CE2A691}"/>
                  </a:ext>
                </a:extLst>
              </p:cNvPr>
              <p:cNvSpPr/>
              <p:nvPr/>
            </p:nvSpPr>
            <p:spPr>
              <a:xfrm>
                <a:off x="5994299" y="3331123"/>
                <a:ext cx="1144865"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1" smtClean="0">
                          <a:latin typeface="Cambria Math" panose="02040503050406030204" pitchFamily="18" charset="0"/>
                          <a:ea typeface="Cambria Math"/>
                        </a:rPr>
                        <m:t>0</m:t>
                      </m:r>
                    </m:oMath>
                  </m:oMathPara>
                </a14:m>
                <a:endParaRPr lang="zh-CN"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994299" y="3331123"/>
                <a:ext cx="1144865" cy="404663"/>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85FB082B-2D05-42E7-ABBF-E4E20E84EAB1}"/>
                  </a:ext>
                </a:extLst>
              </p:cNvPr>
              <p:cNvSpPr/>
              <p:nvPr/>
            </p:nvSpPr>
            <p:spPr>
              <a:xfrm>
                <a:off x="5994299" y="2399712"/>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=0</m:t>
                      </m:r>
                    </m:oMath>
                  </m:oMathPara>
                </a14:m>
                <a:endParaRPr lang="zh-CN"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994299" y="2399712"/>
                <a:ext cx="1145250" cy="404663"/>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B03DE4B5-DC81-31C4-6274-506AC804AC40}"/>
                  </a:ext>
                </a:extLst>
              </p:cNvPr>
              <p:cNvSpPr/>
              <p:nvPr/>
            </p:nvSpPr>
            <p:spPr>
              <a:xfrm>
                <a:off x="5994299" y="4303614"/>
                <a:ext cx="1341393"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994299" y="4303614"/>
                <a:ext cx="1341393" cy="404663"/>
              </a:xfrm>
              <a:prstGeom prst="rect">
                <a:avLst/>
              </a:prstGeom>
              <a:blipFill>
                <a:blip r:embed="rId9"/>
                <a:stretch>
                  <a:fillRect b="-3030"/>
                </a:stretch>
              </a:blipFill>
            </p:spPr>
            <p:txBody>
              <a:bodyPr/>
              <a:lstStyle/>
              <a:p>
                <a:r>
                  <a:rPr lang="zh-TW" altLang="en-US">
                    <a:noFill/>
                  </a:rPr>
                  <a:t> </a:t>
                </a:r>
              </a:p>
            </p:txBody>
          </p:sp>
        </mc:Fallback>
      </mc:AlternateContent>
      <p:sp>
        <p:nvSpPr>
          <p:cNvPr id="2" name="Rectangle 1">
            <a:extLst>
              <a:ext uri="{FF2B5EF4-FFF2-40B4-BE49-F238E27FC236}">
                <a16:creationId xmlns:a16="http://schemas.microsoft.com/office/drawing/2014/main" id="{B254527A-216C-6DE6-EAB9-D5B71665F89E}"/>
              </a:ext>
            </a:extLst>
          </p:cNvPr>
          <p:cNvSpPr/>
          <p:nvPr/>
        </p:nvSpPr>
        <p:spPr>
          <a:xfrm>
            <a:off x="762000" y="2133600"/>
            <a:ext cx="7296818" cy="200322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85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6263"/>
                                        </p:tgtEl>
                                        <p:attrNameLst>
                                          <p:attrName>style.visibility</p:attrName>
                                        </p:attrNameLst>
                                      </p:cBhvr>
                                      <p:to>
                                        <p:strVal val="visible"/>
                                      </p:to>
                                    </p:set>
                                    <p:anim calcmode="lin" valueType="num">
                                      <p:cBhvr additive="base">
                                        <p:cTn id="25" dur="500" fill="hold"/>
                                        <p:tgtEl>
                                          <p:spTgt spid="96263"/>
                                        </p:tgtEl>
                                        <p:attrNameLst>
                                          <p:attrName>ppt_x</p:attrName>
                                        </p:attrNameLst>
                                      </p:cBhvr>
                                      <p:tavLst>
                                        <p:tav tm="0">
                                          <p:val>
                                            <p:strVal val="#ppt_x"/>
                                          </p:val>
                                        </p:tav>
                                        <p:tav tm="100000">
                                          <p:val>
                                            <p:strVal val="#ppt_x"/>
                                          </p:val>
                                        </p:tav>
                                      </p:tavLst>
                                    </p:anim>
                                    <p:anim calcmode="lin" valueType="num">
                                      <p:cBhvr additive="base">
                                        <p:cTn id="26" dur="500" fill="hold"/>
                                        <p:tgtEl>
                                          <p:spTgt spid="9626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6264"/>
                                        </p:tgtEl>
                                        <p:attrNameLst>
                                          <p:attrName>style.visibility</p:attrName>
                                        </p:attrNameLst>
                                      </p:cBhvr>
                                      <p:to>
                                        <p:strVal val="visible"/>
                                      </p:to>
                                    </p:set>
                                    <p:anim calcmode="lin" valueType="num">
                                      <p:cBhvr additive="base">
                                        <p:cTn id="29" dur="500" fill="hold"/>
                                        <p:tgtEl>
                                          <p:spTgt spid="96264"/>
                                        </p:tgtEl>
                                        <p:attrNameLst>
                                          <p:attrName>ppt_x</p:attrName>
                                        </p:attrNameLst>
                                      </p:cBhvr>
                                      <p:tavLst>
                                        <p:tav tm="0">
                                          <p:val>
                                            <p:strVal val="#ppt_x"/>
                                          </p:val>
                                        </p:tav>
                                        <p:tav tm="100000">
                                          <p:val>
                                            <p:strVal val="#ppt_x"/>
                                          </p:val>
                                        </p:tav>
                                      </p:tavLst>
                                    </p:anim>
                                    <p:anim calcmode="lin" valueType="num">
                                      <p:cBhvr additive="base">
                                        <p:cTn id="30" dur="500" fill="hold"/>
                                        <p:tgtEl>
                                          <p:spTgt spid="96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3" grpId="0"/>
      <p:bldP spid="96264" grpId="0"/>
      <p:bldP spid="18" grpId="0" animBg="1"/>
      <p:bldP spid="19" grpId="0" animBg="1"/>
      <p:bldP spid="20" grpId="0" animBg="1"/>
      <p:bldP spid="2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9"/>
          <p:cNvSpPr txBox="1">
            <a:spLocks noChangeArrowheads="1"/>
          </p:cNvSpPr>
          <p:nvPr/>
        </p:nvSpPr>
        <p:spPr bwMode="auto">
          <a:xfrm>
            <a:off x="733263" y="4746949"/>
            <a:ext cx="6389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我們可以把它們稱為</a:t>
            </a:r>
            <a:r>
              <a:rPr lang="zh-TW" altLang="en-US" dirty="0">
                <a:solidFill>
                  <a:srgbClr val="FF0000"/>
                </a:solidFill>
              </a:rPr>
              <a:t>漩渦狀</a:t>
            </a:r>
            <a:r>
              <a:rPr lang="zh-TW" altLang="en-US" dirty="0"/>
              <a:t>的場線。</a:t>
            </a:r>
          </a:p>
        </p:txBody>
      </p:sp>
      <p:sp>
        <p:nvSpPr>
          <p:cNvPr id="9" name="Text Box 9"/>
          <p:cNvSpPr txBox="1">
            <a:spLocks noChangeArrowheads="1"/>
          </p:cNvSpPr>
          <p:nvPr/>
        </p:nvSpPr>
        <p:spPr bwMode="auto">
          <a:xfrm>
            <a:off x="721600" y="3897085"/>
            <a:ext cx="657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靜磁場場線是一條一條的封閉曲線（不一定是圓）。</a:t>
            </a:r>
            <a:endParaRPr lang="en-US" altLang="zh-TW" dirty="0"/>
          </a:p>
        </p:txBody>
      </p:sp>
      <p:sp>
        <p:nvSpPr>
          <p:cNvPr id="5" name="矩形 4"/>
          <p:cNvSpPr/>
          <p:nvPr/>
        </p:nvSpPr>
        <p:spPr>
          <a:xfrm>
            <a:off x="1846958" y="3128811"/>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12" name="文字方塊 11"/>
          <p:cNvSpPr txBox="1"/>
          <p:nvPr/>
        </p:nvSpPr>
        <p:spPr>
          <a:xfrm>
            <a:off x="733263" y="4322017"/>
            <a:ext cx="7379737" cy="369332"/>
          </a:xfrm>
          <a:prstGeom prst="rect">
            <a:avLst/>
          </a:prstGeom>
          <a:noFill/>
        </p:spPr>
        <p:txBody>
          <a:bodyPr wrap="square" rtlCol="0">
            <a:spAutoFit/>
          </a:bodyPr>
          <a:lstStyle/>
          <a:p>
            <a:r>
              <a:rPr lang="zh-TW" altLang="en-US" dirty="0"/>
              <a:t>如此就不需要起點與終點，或說起點與終點是重合的，不需要磁荷了！</a:t>
            </a:r>
            <a:endParaRPr lang="zh-CN" altLang="en-US" dirty="0"/>
          </a:p>
        </p:txBody>
      </p:sp>
      <p:sp>
        <p:nvSpPr>
          <p:cNvPr id="4" name="文字方塊 2">
            <a:extLst>
              <a:ext uri="{FF2B5EF4-FFF2-40B4-BE49-F238E27FC236}">
                <a16:creationId xmlns:a16="http://schemas.microsoft.com/office/drawing/2014/main" id="{41D81EEC-F05D-63FA-9EBB-DE4A0DAA5B7F}"/>
              </a:ext>
            </a:extLst>
          </p:cNvPr>
          <p:cNvSpPr txBox="1"/>
          <p:nvPr/>
        </p:nvSpPr>
        <p:spPr>
          <a:xfrm>
            <a:off x="856358" y="543557"/>
            <a:ext cx="5181600" cy="369332"/>
          </a:xfrm>
          <a:prstGeom prst="rect">
            <a:avLst/>
          </a:prstGeom>
          <a:noFill/>
        </p:spPr>
        <p:txBody>
          <a:bodyPr wrap="square" rtlCol="0">
            <a:spAutoFit/>
          </a:bodyPr>
          <a:lstStyle/>
          <a:p>
            <a:r>
              <a:rPr lang="zh-TW" altLang="en-US" dirty="0"/>
              <a:t>以場線來理解是最方便的！</a:t>
            </a:r>
          </a:p>
        </p:txBody>
      </p:sp>
      <p:pic>
        <p:nvPicPr>
          <p:cNvPr id="7" name="Picture 6">
            <a:extLst>
              <a:ext uri="{FF2B5EF4-FFF2-40B4-BE49-F238E27FC236}">
                <a16:creationId xmlns:a16="http://schemas.microsoft.com/office/drawing/2014/main" id="{EBCF5C21-67B8-69D2-93AA-15B6C217852A}"/>
              </a:ext>
            </a:extLst>
          </p:cNvPr>
          <p:cNvPicPr>
            <a:picLocks noChangeAspect="1"/>
          </p:cNvPicPr>
          <p:nvPr/>
        </p:nvPicPr>
        <p:blipFill>
          <a:blip r:embed="rId2"/>
          <a:srcRect r="22377"/>
          <a:stretch/>
        </p:blipFill>
        <p:spPr>
          <a:xfrm>
            <a:off x="3962400" y="1103221"/>
            <a:ext cx="3926818" cy="2671763"/>
          </a:xfrm>
          <a:prstGeom prst="rect">
            <a:avLst/>
          </a:prstGeom>
        </p:spPr>
      </p:pic>
      <p:sp>
        <p:nvSpPr>
          <p:cNvPr id="8" name="文字方塊 9">
            <a:extLst>
              <a:ext uri="{FF2B5EF4-FFF2-40B4-BE49-F238E27FC236}">
                <a16:creationId xmlns:a16="http://schemas.microsoft.com/office/drawing/2014/main" id="{548CC03F-3567-94E9-E401-2ADE86420844}"/>
              </a:ext>
            </a:extLst>
          </p:cNvPr>
          <p:cNvSpPr txBox="1">
            <a:spLocks noChangeArrowheads="1"/>
          </p:cNvSpPr>
          <p:nvPr/>
        </p:nvSpPr>
        <p:spPr bwMode="auto">
          <a:xfrm>
            <a:off x="703958" y="5476422"/>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這樣的漩渦狀場線，它的</a:t>
            </a:r>
            <a:r>
              <a:rPr lang="zh-TW" altLang="en-US" dirty="0">
                <a:solidFill>
                  <a:srgbClr val="FF0000"/>
                </a:solidFill>
              </a:rPr>
              <a:t>通量永遠為零</a:t>
            </a:r>
            <a:r>
              <a:rPr lang="zh-TW" altLang="en-US" dirty="0"/>
              <a:t>！</a:t>
            </a:r>
          </a:p>
        </p:txBody>
      </p:sp>
      <mc:AlternateContent xmlns:mc="http://schemas.openxmlformats.org/markup-compatibility/2006" xmlns:a14="http://schemas.microsoft.com/office/drawing/2010/main">
        <mc:Choice Requires="a14">
          <p:sp>
            <p:nvSpPr>
              <p:cNvPr id="10" name="文字方塊 6">
                <a:extLst>
                  <a:ext uri="{FF2B5EF4-FFF2-40B4-BE49-F238E27FC236}">
                    <a16:creationId xmlns:a16="http://schemas.microsoft.com/office/drawing/2014/main" id="{86FFBE4B-EEC9-26BD-D13B-2C9D980A3A2E}"/>
                  </a:ext>
                </a:extLst>
              </p:cNvPr>
              <p:cNvSpPr txBox="1"/>
              <p:nvPr/>
            </p:nvSpPr>
            <p:spPr>
              <a:xfrm>
                <a:off x="5600867" y="5284085"/>
                <a:ext cx="2042675"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𝐵</m:t>
                                  </m:r>
                                </m:e>
                              </m:acc>
                            </m:e>
                            <m:sub>
                              <m:r>
                                <a:rPr lang="zh-TW" altLang="en-US" i="1">
                                  <a:latin typeface="Cambria Math" panose="02040503050406030204" pitchFamily="18" charset="0"/>
                                </a:rPr>
                                <m:t>漩渦</m:t>
                              </m:r>
                            </m:sub>
                          </m:sSub>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0" smtClean="0">
                          <a:latin typeface="Cambria Math" panose="02040503050406030204" pitchFamily="18" charset="0"/>
                        </a:rPr>
                        <m:t>0</m:t>
                      </m:r>
                    </m:oMath>
                  </m:oMathPara>
                </a14:m>
                <a:endParaRPr lang="zh-TW" altLang="en-US" dirty="0"/>
              </a:p>
            </p:txBody>
          </p:sp>
        </mc:Choice>
        <mc:Fallback xmlns="">
          <p:sp>
            <p:nvSpPr>
              <p:cNvPr id="10" name="文字方塊 6">
                <a:extLst>
                  <a:ext uri="{FF2B5EF4-FFF2-40B4-BE49-F238E27FC236}">
                    <a16:creationId xmlns:a16="http://schemas.microsoft.com/office/drawing/2014/main" id="{86FFBE4B-EEC9-26BD-D13B-2C9D980A3A2E}"/>
                  </a:ext>
                </a:extLst>
              </p:cNvPr>
              <p:cNvSpPr txBox="1">
                <a:spLocks noRot="1" noChangeAspect="1" noMove="1" noResize="1" noEditPoints="1" noAdjustHandles="1" noChangeArrowheads="1" noChangeShapeType="1" noTextEdit="1"/>
              </p:cNvSpPr>
              <p:nvPr/>
            </p:nvSpPr>
            <p:spPr>
              <a:xfrm>
                <a:off x="5600867" y="5284085"/>
                <a:ext cx="2042675" cy="818814"/>
              </a:xfrm>
              <a:prstGeom prst="rect">
                <a:avLst/>
              </a:prstGeom>
              <a:blipFill>
                <a:blip r:embed="rId3"/>
                <a:stretch>
                  <a:fillRect l="-40994" t="-132308" b="-18923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361CAC1-18A2-83B1-0A65-3782491A2F7C}"/>
              </a:ext>
            </a:extLst>
          </p:cNvPr>
          <p:cNvSpPr txBox="1"/>
          <p:nvPr/>
        </p:nvSpPr>
        <p:spPr>
          <a:xfrm>
            <a:off x="721600" y="6206451"/>
            <a:ext cx="7309699" cy="369332"/>
          </a:xfrm>
          <a:prstGeom prst="rect">
            <a:avLst/>
          </a:prstGeom>
          <a:noFill/>
        </p:spPr>
        <p:txBody>
          <a:bodyPr wrap="square">
            <a:spAutoFit/>
          </a:bodyPr>
          <a:lstStyle/>
          <a:p>
            <a:r>
              <a:rPr lang="zh-TW" altLang="en-US" dirty="0">
                <a:solidFill>
                  <a:srgbClr val="FF0000"/>
                </a:solidFill>
              </a:rPr>
              <a:t>漩渦狀</a:t>
            </a:r>
            <a:r>
              <a:rPr lang="zh-TW" altLang="en-US" dirty="0"/>
              <a:t>場線沒有起點或末點，因此對任一高斯面進入場線一定離開。</a:t>
            </a:r>
            <a:endParaRPr lang="en-US" dirty="0"/>
          </a:p>
        </p:txBody>
      </p:sp>
      <mc:AlternateContent xmlns:mc="http://schemas.openxmlformats.org/markup-compatibility/2006" xmlns:a14="http://schemas.microsoft.com/office/drawing/2010/main">
        <mc:Choice Requires="a14">
          <p:sp>
            <p:nvSpPr>
              <p:cNvPr id="13" name="矩形 19">
                <a:extLst>
                  <a:ext uri="{FF2B5EF4-FFF2-40B4-BE49-F238E27FC236}">
                    <a16:creationId xmlns:a16="http://schemas.microsoft.com/office/drawing/2014/main" id="{8F500A83-A158-A05F-3A17-376EEBC39837}"/>
                  </a:ext>
                </a:extLst>
              </p:cNvPr>
              <p:cNvSpPr/>
              <p:nvPr/>
            </p:nvSpPr>
            <p:spPr>
              <a:xfrm>
                <a:off x="5600867" y="4775870"/>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=0</m:t>
                      </m:r>
                    </m:oMath>
                  </m:oMathPara>
                </a14:m>
                <a:endParaRPr lang="zh-CN" altLang="en-US" dirty="0"/>
              </a:p>
            </p:txBody>
          </p:sp>
        </mc:Choice>
        <mc:Fallback xmlns="">
          <p:sp>
            <p:nvSpPr>
              <p:cNvPr id="13" name="矩形 19">
                <a:extLst>
                  <a:ext uri="{FF2B5EF4-FFF2-40B4-BE49-F238E27FC236}">
                    <a16:creationId xmlns:a16="http://schemas.microsoft.com/office/drawing/2014/main" id="{8F500A83-A158-A05F-3A17-376EEBC39837}"/>
                  </a:ext>
                </a:extLst>
              </p:cNvPr>
              <p:cNvSpPr>
                <a:spLocks noRot="1" noChangeAspect="1" noMove="1" noResize="1" noEditPoints="1" noAdjustHandles="1" noChangeArrowheads="1" noChangeShapeType="1" noTextEdit="1"/>
              </p:cNvSpPr>
              <p:nvPr/>
            </p:nvSpPr>
            <p:spPr>
              <a:xfrm>
                <a:off x="5600867" y="4775870"/>
                <a:ext cx="1145250" cy="404663"/>
              </a:xfrm>
              <a:prstGeom prst="rect">
                <a:avLst/>
              </a:prstGeom>
              <a:blipFill>
                <a:blip r:embed="rId4"/>
                <a:stretch>
                  <a:fillRect/>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38B4FF34-928F-DFEA-466B-046A20036926}"/>
              </a:ext>
            </a:extLst>
          </p:cNvPr>
          <p:cNvPicPr>
            <a:picLocks noChangeAspect="1"/>
          </p:cNvPicPr>
          <p:nvPr/>
        </p:nvPicPr>
        <p:blipFill>
          <a:blip r:embed="rId5"/>
          <a:stretch>
            <a:fillRect/>
          </a:stretch>
        </p:blipFill>
        <p:spPr>
          <a:xfrm>
            <a:off x="944255" y="1105226"/>
            <a:ext cx="2715818" cy="2629405"/>
          </a:xfrm>
          <a:prstGeom prst="rect">
            <a:avLst/>
          </a:prstGeom>
        </p:spPr>
      </p:pic>
    </p:spTree>
    <p:extLst>
      <p:ext uri="{BB962C8B-B14F-4D97-AF65-F5344CB8AC3E}">
        <p14:creationId xmlns:p14="http://schemas.microsoft.com/office/powerpoint/2010/main" val="55443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ppt_x"/>
                                          </p:val>
                                        </p:tav>
                                        <p:tav tm="100000">
                                          <p:val>
                                            <p:strVal val="#ppt_x"/>
                                          </p:val>
                                        </p:tav>
                                      </p:tavLst>
                                    </p:anim>
                                    <p:anim calcmode="lin" valueType="num">
                                      <p:cBhvr additive="base">
                                        <p:cTn id="1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6" name="文字方塊 18"/>
          <p:cNvSpPr txBox="1">
            <a:spLocks noChangeArrowheads="1"/>
          </p:cNvSpPr>
          <p:nvPr/>
        </p:nvSpPr>
        <p:spPr bwMode="auto">
          <a:xfrm>
            <a:off x="1769341" y="5022726"/>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對任一封閉曲線</a:t>
            </a:r>
          </a:p>
        </p:txBody>
      </p:sp>
      <p:sp>
        <p:nvSpPr>
          <p:cNvPr id="30737" name="文字方塊 18"/>
          <p:cNvSpPr txBox="1">
            <a:spLocks noChangeArrowheads="1"/>
          </p:cNvSpPr>
          <p:nvPr/>
        </p:nvSpPr>
        <p:spPr bwMode="auto">
          <a:xfrm>
            <a:off x="1752600" y="4384097"/>
            <a:ext cx="723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由點狀源頭發出的，可以稱為放射狀場線，如庫倫電場一樣是保守力，</a:t>
            </a:r>
          </a:p>
        </p:txBody>
      </p:sp>
      <mc:AlternateContent xmlns:mc="http://schemas.openxmlformats.org/markup-compatibility/2006" xmlns:a14="http://schemas.microsoft.com/office/drawing/2010/main">
        <mc:Choice Requires="a14">
          <p:sp>
            <p:nvSpPr>
              <p:cNvPr id="10" name="文字方塊 9"/>
              <p:cNvSpPr txBox="1"/>
              <p:nvPr/>
            </p:nvSpPr>
            <p:spPr>
              <a:xfrm>
                <a:off x="3581400" y="4870326"/>
                <a:ext cx="205740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ea typeface="Cambria Math"/>
                            </a:rPr>
                          </m:ctrlPr>
                        </m:naryP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e>
                            <m:sub>
                              <m:r>
                                <a:rPr lang="zh-TW" altLang="en-US" i="1" smtClean="0">
                                  <a:latin typeface="Cambria Math" panose="02040503050406030204" pitchFamily="18" charset="0"/>
                                  <a:ea typeface="+mj-ea"/>
                                </a:rPr>
                                <m:t>放射</m:t>
                              </m:r>
                            </m:sub>
                          </m:sSub>
                          <m:r>
                            <a:rPr lang="en-US" altLang="zh-TW" i="1" smtClean="0">
                              <a:latin typeface="Cambria Math"/>
                              <a:ea typeface="Cambria Math"/>
                            </a:rPr>
                            <m:t>∙</m:t>
                          </m:r>
                          <m:r>
                            <a:rPr lang="en-US" altLang="zh-TW" i="1">
                              <a:latin typeface="Cambria Math"/>
                              <a:ea typeface="Cambria Math"/>
                            </a:rPr>
                            <m:t>𝑑</m:t>
                          </m:r>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=0</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3581400" y="4870326"/>
                <a:ext cx="2057400" cy="818879"/>
              </a:xfrm>
              <a:prstGeom prst="rect">
                <a:avLst/>
              </a:prstGeom>
              <a:blipFill>
                <a:blip r:embed="rId2"/>
                <a:stretch>
                  <a:fillRect l="-39264" t="-132308" b="-190769"/>
                </a:stretch>
              </a:blipFill>
            </p:spPr>
            <p:txBody>
              <a:bodyPr/>
              <a:lstStyle/>
              <a:p>
                <a:r>
                  <a:rPr lang="en-US">
                    <a:noFill/>
                  </a:rPr>
                  <a:t> </a:t>
                </a:r>
              </a:p>
            </p:txBody>
          </p:sp>
        </mc:Fallback>
      </mc:AlternateContent>
      <p:cxnSp>
        <p:nvCxnSpPr>
          <p:cNvPr id="13" name="直線單箭頭接點 12"/>
          <p:cNvCxnSpPr/>
          <p:nvPr/>
        </p:nvCxnSpPr>
        <p:spPr>
          <a:xfrm flipH="1" flipV="1">
            <a:off x="3690380" y="1873382"/>
            <a:ext cx="89490" cy="148732"/>
          </a:xfrm>
          <a:prstGeom prst="straightConnector1">
            <a:avLst/>
          </a:prstGeom>
          <a:ln w="95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文字方塊 5">
            <a:extLst>
              <a:ext uri="{FF2B5EF4-FFF2-40B4-BE49-F238E27FC236}">
                <a16:creationId xmlns:a16="http://schemas.microsoft.com/office/drawing/2014/main" id="{4EB70468-CB17-7625-B0B5-7AED9AD5BD9F}"/>
              </a:ext>
            </a:extLst>
          </p:cNvPr>
          <p:cNvSpPr txBox="1">
            <a:spLocks noChangeArrowheads="1"/>
          </p:cNvSpPr>
          <p:nvPr/>
        </p:nvSpPr>
        <p:spPr bwMode="auto">
          <a:xfrm>
            <a:off x="1750741" y="5830454"/>
            <a:ext cx="62484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線積分無法捕捉到</a:t>
            </a:r>
            <a:r>
              <a:rPr lang="zh-TW" altLang="en-US" dirty="0">
                <a:solidFill>
                  <a:srgbClr val="FF0000"/>
                </a:solidFill>
              </a:rPr>
              <a:t>放射狀</a:t>
            </a:r>
            <a:r>
              <a:rPr lang="zh-TW" altLang="en-US" dirty="0"/>
              <a:t>場線，它對線積分貢獻永遠為零！</a:t>
            </a:r>
          </a:p>
        </p:txBody>
      </p:sp>
      <p:pic>
        <p:nvPicPr>
          <p:cNvPr id="3" name="Picture 1" descr="25_22_Figure.jpg">
            <a:extLst>
              <a:ext uri="{FF2B5EF4-FFF2-40B4-BE49-F238E27FC236}">
                <a16:creationId xmlns:a16="http://schemas.microsoft.com/office/drawing/2014/main" id="{CDA96BDD-FAAA-EF3A-BC93-434AF49922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430"/>
          <a:stretch/>
        </p:blipFill>
        <p:spPr>
          <a:xfrm>
            <a:off x="1619095" y="885566"/>
            <a:ext cx="2514600" cy="3243494"/>
          </a:xfrm>
          <a:prstGeom prst="rect">
            <a:avLst/>
          </a:prstGeom>
        </p:spPr>
      </p:pic>
      <p:pic>
        <p:nvPicPr>
          <p:cNvPr id="4" name="Picture 3">
            <a:extLst>
              <a:ext uri="{FF2B5EF4-FFF2-40B4-BE49-F238E27FC236}">
                <a16:creationId xmlns:a16="http://schemas.microsoft.com/office/drawing/2014/main" id="{DC852383-B07A-80F0-37E7-1C1BCE0D08E8}"/>
              </a:ext>
            </a:extLst>
          </p:cNvPr>
          <p:cNvPicPr>
            <a:picLocks noChangeAspect="1"/>
          </p:cNvPicPr>
          <p:nvPr/>
        </p:nvPicPr>
        <p:blipFill>
          <a:blip r:embed="rId4"/>
          <a:stretch>
            <a:fillRect/>
          </a:stretch>
        </p:blipFill>
        <p:spPr>
          <a:xfrm>
            <a:off x="4267200" y="824563"/>
            <a:ext cx="3340100" cy="3365500"/>
          </a:xfrm>
          <a:prstGeom prst="rect">
            <a:avLst/>
          </a:prstGeom>
        </p:spPr>
      </p:pic>
      <mc:AlternateContent xmlns:mc="http://schemas.openxmlformats.org/markup-compatibility/2006" xmlns:a14="http://schemas.microsoft.com/office/drawing/2010/main">
        <mc:Choice Requires="a14">
          <p:sp>
            <p:nvSpPr>
              <p:cNvPr id="5" name="矩形 18">
                <a:extLst>
                  <a:ext uri="{FF2B5EF4-FFF2-40B4-BE49-F238E27FC236}">
                    <a16:creationId xmlns:a16="http://schemas.microsoft.com/office/drawing/2014/main" id="{D9E288C6-FB47-0B52-A416-15EB90730FBB}"/>
                  </a:ext>
                </a:extLst>
              </p:cNvPr>
              <p:cNvSpPr/>
              <p:nvPr/>
            </p:nvSpPr>
            <p:spPr>
              <a:xfrm>
                <a:off x="5867400" y="5028302"/>
                <a:ext cx="1144865"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b="0" i="1" smtClean="0">
                          <a:latin typeface="Cambria Math"/>
                        </a:rPr>
                        <m:t>=</m:t>
                      </m:r>
                      <m:r>
                        <a:rPr lang="en-US" altLang="zh-TW" b="0" i="1" smtClean="0">
                          <a:latin typeface="Cambria Math" panose="02040503050406030204" pitchFamily="18" charset="0"/>
                          <a:ea typeface="Cambria Math"/>
                        </a:rPr>
                        <m:t>0</m:t>
                      </m:r>
                    </m:oMath>
                  </m:oMathPara>
                </a14:m>
                <a:endParaRPr lang="zh-CN" altLang="en-US" dirty="0"/>
              </a:p>
            </p:txBody>
          </p:sp>
        </mc:Choice>
        <mc:Fallback xmlns="">
          <p:sp>
            <p:nvSpPr>
              <p:cNvPr id="5" name="矩形 18">
                <a:extLst>
                  <a:ext uri="{FF2B5EF4-FFF2-40B4-BE49-F238E27FC236}">
                    <a16:creationId xmlns:a16="http://schemas.microsoft.com/office/drawing/2014/main" id="{D9E288C6-FB47-0B52-A416-15EB90730FBB}"/>
                  </a:ext>
                </a:extLst>
              </p:cNvPr>
              <p:cNvSpPr>
                <a:spLocks noRot="1" noChangeAspect="1" noMove="1" noResize="1" noEditPoints="1" noAdjustHandles="1" noChangeArrowheads="1" noChangeShapeType="1" noTextEdit="1"/>
              </p:cNvSpPr>
              <p:nvPr/>
            </p:nvSpPr>
            <p:spPr>
              <a:xfrm>
                <a:off x="5867400" y="5028302"/>
                <a:ext cx="1144865" cy="40466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61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55" name="文字方塊 14"/>
          <p:cNvSpPr txBox="1">
            <a:spLocks noChangeArrowheads="1"/>
          </p:cNvSpPr>
          <p:nvPr/>
        </p:nvSpPr>
        <p:spPr bwMode="auto">
          <a:xfrm>
            <a:off x="6448417" y="1642104"/>
            <a:ext cx="117244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線積分</a:t>
            </a:r>
          </a:p>
        </p:txBody>
      </p:sp>
      <mc:AlternateContent xmlns:mc="http://schemas.openxmlformats.org/markup-compatibility/2006" xmlns:a14="http://schemas.microsoft.com/office/drawing/2010/main">
        <mc:Choice Requires="a14">
          <p:sp>
            <p:nvSpPr>
              <p:cNvPr id="14" name="文字方塊 13"/>
              <p:cNvSpPr txBox="1"/>
              <p:nvPr/>
            </p:nvSpPr>
            <p:spPr>
              <a:xfrm>
                <a:off x="6104656" y="4743625"/>
                <a:ext cx="205740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ea typeface="Cambria Math"/>
                            </a:rPr>
                          </m:ctrlPr>
                        </m:naryPr>
                        <m:sub/>
                        <m:sup/>
                        <m:e>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zh-TW" altLang="en-US" i="1">
                                  <a:latin typeface="Cambria Math" panose="02040503050406030204" pitchFamily="18" charset="0"/>
                                  <a:ea typeface="+mj-ea"/>
                                </a:rPr>
                                <m:t>漩渦</m:t>
                              </m:r>
                            </m:sub>
                          </m:sSub>
                          <m:r>
                            <a:rPr lang="en-US" altLang="zh-TW" i="1" smtClean="0">
                              <a:latin typeface="Cambria Math"/>
                              <a:ea typeface="Cambria Math"/>
                            </a:rPr>
                            <m:t>∙</m:t>
                          </m:r>
                          <m:r>
                            <a:rPr lang="en-US" altLang="zh-TW" i="1">
                              <a:latin typeface="Cambria Math"/>
                              <a:ea typeface="Cambria Math"/>
                            </a:rPr>
                            <m:t>𝑑</m:t>
                          </m:r>
                          <m:r>
                            <a:rPr lang="en-US" altLang="zh-TW" b="0" i="1" smtClean="0">
                              <a:latin typeface="Cambria Math"/>
                              <a:ea typeface="Cambria Math"/>
                            </a:rPr>
                            <m:t>𝑠</m:t>
                          </m:r>
                        </m:e>
                      </m:nary>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6104656" y="4743625"/>
                <a:ext cx="2057400" cy="818879"/>
              </a:xfrm>
              <a:prstGeom prst="rect">
                <a:avLst/>
              </a:prstGeom>
              <a:blipFill>
                <a:blip r:embed="rId4"/>
                <a:stretch>
                  <a:fillRect l="-28221" t="-130769"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6104656" y="2133600"/>
                <a:ext cx="205740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ea typeface="Cambria Math"/>
                            </a:rPr>
                          </m:ctrlPr>
                        </m:naryP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e>
                            <m:sub>
                              <m:r>
                                <a:rPr lang="zh-TW" altLang="en-US" i="1" smtClean="0">
                                  <a:latin typeface="Cambria Math" panose="02040503050406030204" pitchFamily="18" charset="0"/>
                                  <a:ea typeface="+mj-ea"/>
                                </a:rPr>
                                <m:t>放射</m:t>
                              </m:r>
                            </m:sub>
                          </m:sSub>
                          <m:r>
                            <a:rPr lang="en-US" altLang="zh-TW" i="1" smtClean="0">
                              <a:latin typeface="Cambria Math"/>
                              <a:ea typeface="Cambria Math"/>
                            </a:rPr>
                            <m:t>∙</m:t>
                          </m:r>
                          <m:r>
                            <a:rPr lang="en-US" altLang="zh-TW" i="1">
                              <a:latin typeface="Cambria Math"/>
                              <a:ea typeface="Cambria Math"/>
                            </a:rPr>
                            <m:t>𝑑</m:t>
                          </m:r>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𝑠</m:t>
                              </m:r>
                            </m:e>
                          </m:acc>
                        </m:e>
                      </m:nary>
                      <m:r>
                        <a:rPr lang="en-US" altLang="zh-TW" b="0" i="1" smtClean="0">
                          <a:latin typeface="Cambria Math"/>
                          <a:ea typeface="Cambria Math"/>
                        </a:rPr>
                        <m:t>=0</m:t>
                      </m:r>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104656" y="2133600"/>
                <a:ext cx="2057400" cy="818879"/>
              </a:xfrm>
              <a:prstGeom prst="rect">
                <a:avLst/>
              </a:prstGeom>
              <a:blipFill>
                <a:blip r:embed="rId5"/>
                <a:stretch>
                  <a:fillRect l="-38650"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302459" y="4730054"/>
                <a:ext cx="190500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ea typeface="Cambria Math"/>
                            </a:rPr>
                          </m:ctrlPr>
                        </m:naryP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e>
                            <m:sub>
                              <m:r>
                                <a:rPr lang="zh-TW" altLang="en-US" i="1">
                                  <a:latin typeface="Cambria Math" panose="02040503050406030204" pitchFamily="18" charset="0"/>
                                  <a:ea typeface="+mj-ea"/>
                                </a:rPr>
                                <m:t>漩渦</m:t>
                              </m:r>
                            </m:sub>
                          </m:sSub>
                          <m:r>
                            <a:rPr lang="en-US" altLang="zh-TW" i="1" smtClean="0">
                              <a:latin typeface="Cambria Math"/>
                              <a:ea typeface="Cambria Math"/>
                            </a:rPr>
                            <m:t>∙</m:t>
                          </m:r>
                          <m:r>
                            <a:rPr lang="en-US" altLang="zh-TW" i="1">
                              <a:latin typeface="Cambria Math"/>
                              <a:ea typeface="Cambria Math"/>
                            </a:rPr>
                            <m:t>𝑑</m:t>
                          </m:r>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𝐴</m:t>
                              </m:r>
                            </m:e>
                          </m:acc>
                        </m:e>
                      </m:nary>
                      <m:r>
                        <a:rPr lang="en-US" altLang="zh-TW" b="0" i="1" smtClean="0">
                          <a:latin typeface="Cambria Math"/>
                          <a:ea typeface="Cambria Math"/>
                        </a:rPr>
                        <m:t>=0</m:t>
                      </m:r>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302459" y="4730054"/>
                <a:ext cx="1905000" cy="818879"/>
              </a:xfrm>
              <a:prstGeom prst="rect">
                <a:avLst/>
              </a:prstGeom>
              <a:blipFill>
                <a:blip r:embed="rId6"/>
                <a:stretch>
                  <a:fillRect l="-47333" t="-13230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3302459" y="2155592"/>
                <a:ext cx="182880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ea typeface="Cambria Math"/>
                            </a:rPr>
                          </m:ctrlPr>
                        </m:naryP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zh-TW" altLang="en-US" i="1">
                                  <a:latin typeface="Cambria Math" panose="02040503050406030204" pitchFamily="18" charset="0"/>
                                  <a:ea typeface="+mj-ea"/>
                                </a:rPr>
                                <m:t>放射</m:t>
                              </m:r>
                            </m:sub>
                          </m:sSub>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302459" y="2155592"/>
                <a:ext cx="1828800" cy="818879"/>
              </a:xfrm>
              <a:prstGeom prst="rect">
                <a:avLst/>
              </a:prstGeom>
              <a:blipFill>
                <a:blip r:embed="rId7"/>
                <a:stretch>
                  <a:fillRect l="-39310" t="-128788" b="-186364"/>
                </a:stretch>
              </a:blipFill>
            </p:spPr>
            <p:txBody>
              <a:bodyPr/>
              <a:lstStyle/>
              <a:p>
                <a:r>
                  <a:rPr lang="en-TW">
                    <a:noFill/>
                  </a:rPr>
                  <a:t> </a:t>
                </a:r>
              </a:p>
            </p:txBody>
          </p:sp>
        </mc:Fallback>
      </mc:AlternateContent>
      <p:sp>
        <p:nvSpPr>
          <p:cNvPr id="18" name="文字方塊 14">
            <a:extLst>
              <a:ext uri="{FF2B5EF4-FFF2-40B4-BE49-F238E27FC236}">
                <a16:creationId xmlns:a16="http://schemas.microsoft.com/office/drawing/2014/main" id="{613FE997-0CFE-C102-E7B4-4C66DC4B462D}"/>
              </a:ext>
            </a:extLst>
          </p:cNvPr>
          <p:cNvSpPr txBox="1">
            <a:spLocks noChangeArrowheads="1"/>
          </p:cNvSpPr>
          <p:nvPr/>
        </p:nvSpPr>
        <p:spPr bwMode="auto">
          <a:xfrm>
            <a:off x="3668737" y="1674255"/>
            <a:ext cx="11724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t>面積分</a:t>
            </a:r>
          </a:p>
        </p:txBody>
      </p:sp>
      <p:sp>
        <p:nvSpPr>
          <p:cNvPr id="19" name="TextBox 18">
            <a:extLst>
              <a:ext uri="{FF2B5EF4-FFF2-40B4-BE49-F238E27FC236}">
                <a16:creationId xmlns:a16="http://schemas.microsoft.com/office/drawing/2014/main" id="{14FC2BDE-383A-BE27-210E-170F3EE83BED}"/>
              </a:ext>
            </a:extLst>
          </p:cNvPr>
          <p:cNvSpPr txBox="1"/>
          <p:nvPr/>
        </p:nvSpPr>
        <p:spPr>
          <a:xfrm>
            <a:off x="783531" y="3366527"/>
            <a:ext cx="1676400" cy="369332"/>
          </a:xfrm>
          <a:prstGeom prst="rect">
            <a:avLst/>
          </a:prstGeom>
          <a:noFill/>
        </p:spPr>
        <p:txBody>
          <a:bodyPr wrap="square">
            <a:spAutoFit/>
          </a:bodyPr>
          <a:lstStyle/>
          <a:p>
            <a:r>
              <a:rPr lang="zh-TW" altLang="en-US" dirty="0">
                <a:solidFill>
                  <a:srgbClr val="FF0000"/>
                </a:solidFill>
              </a:rPr>
              <a:t>放射狀</a:t>
            </a:r>
            <a:r>
              <a:rPr lang="zh-TW" altLang="en-US" dirty="0"/>
              <a:t>的場線</a:t>
            </a:r>
            <a:endParaRPr lang="en-TW" dirty="0"/>
          </a:p>
        </p:txBody>
      </p:sp>
      <p:sp>
        <p:nvSpPr>
          <p:cNvPr id="20" name="文字方塊 9">
            <a:extLst>
              <a:ext uri="{FF2B5EF4-FFF2-40B4-BE49-F238E27FC236}">
                <a16:creationId xmlns:a16="http://schemas.microsoft.com/office/drawing/2014/main" id="{DA0D1373-8926-5480-F01F-F4A5918B18B8}"/>
              </a:ext>
            </a:extLst>
          </p:cNvPr>
          <p:cNvSpPr txBox="1">
            <a:spLocks noChangeArrowheads="1"/>
          </p:cNvSpPr>
          <p:nvPr/>
        </p:nvSpPr>
        <p:spPr bwMode="auto">
          <a:xfrm>
            <a:off x="805063" y="6095999"/>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solidFill>
                  <a:srgbClr val="FF0000"/>
                </a:solidFill>
              </a:rPr>
              <a:t>漩渦狀</a:t>
            </a:r>
            <a:r>
              <a:rPr lang="zh-TW" altLang="en-US" dirty="0"/>
              <a:t>的場線</a:t>
            </a:r>
          </a:p>
        </p:txBody>
      </p:sp>
      <p:sp>
        <p:nvSpPr>
          <p:cNvPr id="2" name="文字方塊 9">
            <a:extLst>
              <a:ext uri="{FF2B5EF4-FFF2-40B4-BE49-F238E27FC236}">
                <a16:creationId xmlns:a16="http://schemas.microsoft.com/office/drawing/2014/main" id="{41E40EA1-063C-109C-0DB2-3084DE452802}"/>
              </a:ext>
            </a:extLst>
          </p:cNvPr>
          <p:cNvSpPr txBox="1">
            <a:spLocks noChangeArrowheads="1"/>
          </p:cNvSpPr>
          <p:nvPr/>
        </p:nvSpPr>
        <p:spPr bwMode="auto">
          <a:xfrm>
            <a:off x="2883968" y="3308892"/>
            <a:ext cx="3220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solidFill>
                  <a:srgbClr val="FF0000"/>
                </a:solidFill>
              </a:rPr>
              <a:t>面積分</a:t>
            </a:r>
            <a:r>
              <a:rPr lang="zh-TW" altLang="en-US" dirty="0"/>
              <a:t>會補抓</a:t>
            </a:r>
            <a:r>
              <a:rPr lang="zh-TW" altLang="en-US" dirty="0">
                <a:solidFill>
                  <a:srgbClr val="FF0000"/>
                </a:solidFill>
              </a:rPr>
              <a:t>放射狀</a:t>
            </a:r>
            <a:r>
              <a:rPr lang="zh-TW" altLang="en-US" dirty="0"/>
              <a:t>的場線！</a:t>
            </a:r>
          </a:p>
        </p:txBody>
      </p:sp>
      <p:sp>
        <p:nvSpPr>
          <p:cNvPr id="3" name="文字方塊 9">
            <a:extLst>
              <a:ext uri="{FF2B5EF4-FFF2-40B4-BE49-F238E27FC236}">
                <a16:creationId xmlns:a16="http://schemas.microsoft.com/office/drawing/2014/main" id="{38DFA66A-8B8B-D199-B1D5-140D47A2559C}"/>
              </a:ext>
            </a:extLst>
          </p:cNvPr>
          <p:cNvSpPr txBox="1">
            <a:spLocks noChangeArrowheads="1"/>
          </p:cNvSpPr>
          <p:nvPr/>
        </p:nvSpPr>
        <p:spPr bwMode="auto">
          <a:xfrm>
            <a:off x="5791200" y="5872957"/>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solidFill>
                  <a:srgbClr val="FF0000"/>
                </a:solidFill>
              </a:rPr>
              <a:t>線積分</a:t>
            </a:r>
            <a:r>
              <a:rPr lang="zh-TW" altLang="en-US" dirty="0"/>
              <a:t>會補抓</a:t>
            </a:r>
            <a:r>
              <a:rPr lang="zh-TW" altLang="en-US" dirty="0">
                <a:solidFill>
                  <a:srgbClr val="FF0000"/>
                </a:solidFill>
              </a:rPr>
              <a:t>漩渦狀</a:t>
            </a:r>
            <a:r>
              <a:rPr lang="zh-TW" altLang="en-US" dirty="0"/>
              <a:t>的場線！</a:t>
            </a:r>
          </a:p>
        </p:txBody>
      </p:sp>
      <p:pic>
        <p:nvPicPr>
          <p:cNvPr id="4" name="Picture 4" descr="2407">
            <a:extLst>
              <a:ext uri="{FF2B5EF4-FFF2-40B4-BE49-F238E27FC236}">
                <a16:creationId xmlns:a16="http://schemas.microsoft.com/office/drawing/2014/main" id="{61EF30E3-D70A-49B0-4083-116AAD4B6D6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971"/>
          <a:stretch/>
        </p:blipFill>
        <p:spPr bwMode="auto">
          <a:xfrm>
            <a:off x="566539" y="1334211"/>
            <a:ext cx="1897132" cy="187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FD689A6-31F6-2524-E12F-ADC52AB69FA3}"/>
              </a:ext>
            </a:extLst>
          </p:cNvPr>
          <p:cNvPicPr>
            <a:picLocks noChangeAspect="1"/>
          </p:cNvPicPr>
          <p:nvPr/>
        </p:nvPicPr>
        <p:blipFill>
          <a:blip r:embed="rId9"/>
          <a:stretch>
            <a:fillRect/>
          </a:stretch>
        </p:blipFill>
        <p:spPr>
          <a:xfrm>
            <a:off x="5818932" y="112247"/>
            <a:ext cx="2544179" cy="142907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35D51E5-7B92-B12D-E9B6-23197600C981}"/>
                  </a:ext>
                </a:extLst>
              </p:cNvPr>
              <p:cNvSpPr txBox="1"/>
              <p:nvPr/>
            </p:nvSpPr>
            <p:spPr>
              <a:xfrm>
                <a:off x="7764513" y="1334211"/>
                <a:ext cx="152400" cy="207108"/>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1200" i="1" smtClean="0">
                              <a:latin typeface="Cambria Math" panose="02040503050406030204" pitchFamily="18" charset="0"/>
                            </a:rPr>
                          </m:ctrlPr>
                        </m:accPr>
                        <m:e>
                          <m:r>
                            <a:rPr lang="en-US" sz="1200" b="0" i="1" smtClean="0">
                              <a:latin typeface="Cambria Math" panose="02040503050406030204" pitchFamily="18" charset="0"/>
                            </a:rPr>
                            <m:t>𝐸</m:t>
                          </m:r>
                        </m:e>
                      </m:acc>
                    </m:oMath>
                  </m:oMathPara>
                </a14:m>
                <a:endParaRPr lang="en-US" sz="1200" dirty="0"/>
              </a:p>
            </p:txBody>
          </p:sp>
        </mc:Choice>
        <mc:Fallback xmlns="">
          <p:sp>
            <p:nvSpPr>
              <p:cNvPr id="6" name="TextBox 5">
                <a:extLst>
                  <a:ext uri="{FF2B5EF4-FFF2-40B4-BE49-F238E27FC236}">
                    <a16:creationId xmlns:a16="http://schemas.microsoft.com/office/drawing/2014/main" id="{F35D51E5-7B92-B12D-E9B6-23197600C981}"/>
                  </a:ext>
                </a:extLst>
              </p:cNvPr>
              <p:cNvSpPr txBox="1">
                <a:spLocks noRot="1" noChangeAspect="1" noMove="1" noResize="1" noEditPoints="1" noAdjustHandles="1" noChangeArrowheads="1" noChangeShapeType="1" noTextEdit="1"/>
              </p:cNvSpPr>
              <p:nvPr/>
            </p:nvSpPr>
            <p:spPr>
              <a:xfrm>
                <a:off x="7764513" y="1334211"/>
                <a:ext cx="152400" cy="207108"/>
              </a:xfrm>
              <a:prstGeom prst="rect">
                <a:avLst/>
              </a:prstGeom>
              <a:blipFill>
                <a:blip r:embed="rId10"/>
                <a:stretch>
                  <a:fillRect l="-15385" r="-7692" b="-5882"/>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985D747-DE42-957E-EA24-9C9920C5A3E0}"/>
              </a:ext>
            </a:extLst>
          </p:cNvPr>
          <p:cNvPicPr>
            <a:picLocks noChangeAspect="1"/>
          </p:cNvPicPr>
          <p:nvPr/>
        </p:nvPicPr>
        <p:blipFill>
          <a:blip r:embed="rId11"/>
          <a:srcRect r="22377"/>
          <a:stretch/>
        </p:blipFill>
        <p:spPr>
          <a:xfrm>
            <a:off x="78314" y="4076956"/>
            <a:ext cx="2755861" cy="1875057"/>
          </a:xfrm>
          <a:prstGeom prst="rect">
            <a:avLst/>
          </a:prstGeom>
        </p:spPr>
      </p:pic>
      <p:pic>
        <p:nvPicPr>
          <p:cNvPr id="8" name="Picture 7">
            <a:extLst>
              <a:ext uri="{FF2B5EF4-FFF2-40B4-BE49-F238E27FC236}">
                <a16:creationId xmlns:a16="http://schemas.microsoft.com/office/drawing/2014/main" id="{3FE8DE41-333B-F13A-F251-9B2A69300034}"/>
              </a:ext>
            </a:extLst>
          </p:cNvPr>
          <p:cNvPicPr>
            <a:picLocks noChangeAspect="1"/>
          </p:cNvPicPr>
          <p:nvPr/>
        </p:nvPicPr>
        <p:blipFill>
          <a:blip r:embed="rId12"/>
          <a:stretch>
            <a:fillRect/>
          </a:stretch>
        </p:blipFill>
        <p:spPr>
          <a:xfrm>
            <a:off x="3478303" y="152279"/>
            <a:ext cx="1477112" cy="1409971"/>
          </a:xfrm>
          <a:prstGeom prst="rect">
            <a:avLst/>
          </a:prstGeom>
        </p:spPr>
      </p:pic>
    </p:spTree>
    <p:extLst>
      <p:ext uri="{BB962C8B-B14F-4D97-AF65-F5344CB8AC3E}">
        <p14:creationId xmlns:p14="http://schemas.microsoft.com/office/powerpoint/2010/main" val="13620357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文字方塊 14"/>
              <p:cNvSpPr txBox="1"/>
              <p:nvPr/>
            </p:nvSpPr>
            <p:spPr>
              <a:xfrm>
                <a:off x="5519854" y="1905455"/>
                <a:ext cx="1286744" cy="40466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i="1">
                              <a:latin typeface="Cambria Math"/>
                            </a:rPr>
                            <m:t>𝐸</m:t>
                          </m:r>
                        </m:e>
                      </m:acc>
                      <m:r>
                        <a:rPr lang="en-US" altLang="zh-TW" i="1">
                          <a:latin typeface="Cambria Math"/>
                        </a:rPr>
                        <m:t>=</m:t>
                      </m:r>
                      <m:r>
                        <a:rPr lang="en-US" altLang="zh-TW" i="1">
                          <a:latin typeface="Cambria Math" panose="02040503050406030204" pitchFamily="18" charset="0"/>
                          <a:ea typeface="Cambria Math"/>
                        </a:rPr>
                        <m:t>0</m:t>
                      </m:r>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5519854" y="1905455"/>
                <a:ext cx="1286744" cy="404663"/>
              </a:xfrm>
              <a:prstGeom prst="rect">
                <a:avLst/>
              </a:prstGeom>
              <a:blipFill>
                <a:blip r:embed="rId2"/>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14FC2BDE-383A-BE27-210E-170F3EE83BED}"/>
              </a:ext>
            </a:extLst>
          </p:cNvPr>
          <p:cNvSpPr txBox="1"/>
          <p:nvPr/>
        </p:nvSpPr>
        <p:spPr>
          <a:xfrm>
            <a:off x="3000926" y="3000243"/>
            <a:ext cx="1676400" cy="369332"/>
          </a:xfrm>
          <a:prstGeom prst="rect">
            <a:avLst/>
          </a:prstGeom>
          <a:noFill/>
        </p:spPr>
        <p:txBody>
          <a:bodyPr wrap="square">
            <a:spAutoFit/>
          </a:bodyPr>
          <a:lstStyle/>
          <a:p>
            <a:r>
              <a:rPr lang="zh-TW" altLang="en-US" dirty="0">
                <a:solidFill>
                  <a:srgbClr val="FF0000"/>
                </a:solidFill>
              </a:rPr>
              <a:t>放射狀</a:t>
            </a:r>
            <a:r>
              <a:rPr lang="zh-TW" altLang="en-US" dirty="0"/>
              <a:t>的場線</a:t>
            </a:r>
            <a:endParaRPr lang="en-TW" dirty="0"/>
          </a:p>
        </p:txBody>
      </p:sp>
      <p:sp>
        <p:nvSpPr>
          <p:cNvPr id="20" name="文字方塊 9">
            <a:extLst>
              <a:ext uri="{FF2B5EF4-FFF2-40B4-BE49-F238E27FC236}">
                <a16:creationId xmlns:a16="http://schemas.microsoft.com/office/drawing/2014/main" id="{DA0D1373-8926-5480-F01F-F4A5918B18B8}"/>
              </a:ext>
            </a:extLst>
          </p:cNvPr>
          <p:cNvSpPr txBox="1">
            <a:spLocks noChangeArrowheads="1"/>
          </p:cNvSpPr>
          <p:nvPr/>
        </p:nvSpPr>
        <p:spPr bwMode="auto">
          <a:xfrm>
            <a:off x="3022458" y="5729715"/>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dirty="0">
                <a:solidFill>
                  <a:srgbClr val="FF0000"/>
                </a:solidFill>
              </a:rPr>
              <a:t>漩渦狀</a:t>
            </a:r>
            <a:r>
              <a:rPr lang="zh-TW" altLang="en-US" dirty="0"/>
              <a:t>的場線</a:t>
            </a:r>
          </a:p>
        </p:txBody>
      </p:sp>
      <p:pic>
        <p:nvPicPr>
          <p:cNvPr id="4" name="Picture 4" descr="2407">
            <a:extLst>
              <a:ext uri="{FF2B5EF4-FFF2-40B4-BE49-F238E27FC236}">
                <a16:creationId xmlns:a16="http://schemas.microsoft.com/office/drawing/2014/main" id="{61EF30E3-D70A-49B0-4083-116AAD4B6D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71"/>
          <a:stretch/>
        </p:blipFill>
        <p:spPr bwMode="auto">
          <a:xfrm>
            <a:off x="2783934" y="967927"/>
            <a:ext cx="1897132" cy="187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3985D747-DE42-957E-EA24-9C9920C5A3E0}"/>
              </a:ext>
            </a:extLst>
          </p:cNvPr>
          <p:cNvPicPr>
            <a:picLocks noChangeAspect="1"/>
          </p:cNvPicPr>
          <p:nvPr/>
        </p:nvPicPr>
        <p:blipFill>
          <a:blip r:embed="rId4"/>
          <a:srcRect r="22377"/>
          <a:stretch/>
        </p:blipFill>
        <p:spPr>
          <a:xfrm>
            <a:off x="2295709" y="3710672"/>
            <a:ext cx="2755861" cy="1875057"/>
          </a:xfrm>
          <a:prstGeom prst="rect">
            <a:avLst/>
          </a:prstGeom>
        </p:spPr>
      </p:pic>
      <mc:AlternateContent xmlns:mc="http://schemas.openxmlformats.org/markup-compatibility/2006" xmlns:a14="http://schemas.microsoft.com/office/drawing/2010/main">
        <mc:Choice Requires="a14">
          <p:sp>
            <p:nvSpPr>
              <p:cNvPr id="9" name="矩形 19">
                <a:extLst>
                  <a:ext uri="{FF2B5EF4-FFF2-40B4-BE49-F238E27FC236}">
                    <a16:creationId xmlns:a16="http://schemas.microsoft.com/office/drawing/2014/main" id="{BCBAC5A9-4D38-1FFF-0926-D7C57B01F1BE}"/>
                  </a:ext>
                </a:extLst>
              </p:cNvPr>
              <p:cNvSpPr/>
              <p:nvPr/>
            </p:nvSpPr>
            <p:spPr>
              <a:xfrm>
                <a:off x="5486400" y="4648200"/>
                <a:ext cx="1145250" cy="40466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smtClean="0">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=0</m:t>
                      </m:r>
                    </m:oMath>
                  </m:oMathPara>
                </a14:m>
                <a:endParaRPr lang="zh-CN" altLang="en-US" dirty="0"/>
              </a:p>
            </p:txBody>
          </p:sp>
        </mc:Choice>
        <mc:Fallback xmlns="">
          <p:sp>
            <p:nvSpPr>
              <p:cNvPr id="9" name="矩形 19">
                <a:extLst>
                  <a:ext uri="{FF2B5EF4-FFF2-40B4-BE49-F238E27FC236}">
                    <a16:creationId xmlns:a16="http://schemas.microsoft.com/office/drawing/2014/main" id="{BCBAC5A9-4D38-1FFF-0926-D7C57B01F1BE}"/>
                  </a:ext>
                </a:extLst>
              </p:cNvPr>
              <p:cNvSpPr>
                <a:spLocks noRot="1" noChangeAspect="1" noMove="1" noResize="1" noEditPoints="1" noAdjustHandles="1" noChangeArrowheads="1" noChangeShapeType="1" noTextEdit="1"/>
              </p:cNvSpPr>
              <p:nvPr/>
            </p:nvSpPr>
            <p:spPr>
              <a:xfrm>
                <a:off x="5486400" y="4648200"/>
                <a:ext cx="1145250" cy="404663"/>
              </a:xfrm>
              <a:prstGeom prst="rect">
                <a:avLst/>
              </a:prstGeom>
              <a:blipFill>
                <a:blip r:embed="rId5"/>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D3461C12-00D2-7CDB-D69B-0F132D78EE96}"/>
              </a:ext>
            </a:extLst>
          </p:cNvPr>
          <p:cNvSpPr txBox="1"/>
          <p:nvPr/>
        </p:nvSpPr>
        <p:spPr>
          <a:xfrm>
            <a:off x="5486400" y="1219200"/>
            <a:ext cx="2209800" cy="369332"/>
          </a:xfrm>
          <a:prstGeom prst="rect">
            <a:avLst/>
          </a:prstGeom>
          <a:noFill/>
        </p:spPr>
        <p:txBody>
          <a:bodyPr wrap="square" rtlCol="0">
            <a:spAutoFit/>
          </a:bodyPr>
          <a:lstStyle/>
          <a:p>
            <a:r>
              <a:rPr lang="en-US" dirty="0" err="1"/>
              <a:t>精確的定義</a:t>
            </a:r>
            <a:r>
              <a:rPr lang="en-US" dirty="0"/>
              <a:t>：</a:t>
            </a:r>
          </a:p>
        </p:txBody>
      </p:sp>
    </p:spTree>
    <p:extLst>
      <p:ext uri="{BB962C8B-B14F-4D97-AF65-F5344CB8AC3E}">
        <p14:creationId xmlns:p14="http://schemas.microsoft.com/office/powerpoint/2010/main" val="1834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7" name="文字方塊 9"/>
          <p:cNvSpPr txBox="1">
            <a:spLocks noChangeArrowheads="1"/>
          </p:cNvSpPr>
          <p:nvPr/>
        </p:nvSpPr>
        <p:spPr bwMode="auto">
          <a:xfrm>
            <a:off x="1149855" y="489534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所以漩渦狀</a:t>
            </a:r>
            <a:r>
              <a:rPr lang="zh-TW" altLang="en-US" dirty="0"/>
              <a:t>場線在任一高斯面的通量永遠為零！</a:t>
            </a:r>
          </a:p>
        </p:txBody>
      </p:sp>
      <p:sp>
        <p:nvSpPr>
          <p:cNvPr id="6" name="文字方塊 5"/>
          <p:cNvSpPr txBox="1">
            <a:spLocks noChangeArrowheads="1"/>
          </p:cNvSpPr>
          <p:nvPr/>
        </p:nvSpPr>
        <p:spPr bwMode="auto">
          <a:xfrm>
            <a:off x="1142927" y="5574268"/>
            <a:ext cx="77724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面積分無法捕捉到</a:t>
            </a:r>
            <a:r>
              <a:rPr lang="zh-TW" altLang="en-US" dirty="0">
                <a:solidFill>
                  <a:srgbClr val="FF0000"/>
                </a:solidFill>
              </a:rPr>
              <a:t>漩渦狀</a:t>
            </a:r>
            <a:r>
              <a:rPr lang="zh-TW" altLang="en-US" dirty="0"/>
              <a:t>場線，它對面積分貢獻永遠為零！</a:t>
            </a:r>
          </a:p>
        </p:txBody>
      </p:sp>
      <mc:AlternateContent xmlns:mc="http://schemas.openxmlformats.org/markup-compatibility/2006" xmlns:a14="http://schemas.microsoft.com/office/drawing/2010/main">
        <mc:Choice Requires="a14">
          <p:sp>
            <p:nvSpPr>
              <p:cNvPr id="7" name="文字方塊 6"/>
              <p:cNvSpPr txBox="1"/>
              <p:nvPr/>
            </p:nvSpPr>
            <p:spPr>
              <a:xfrm>
                <a:off x="6003111" y="4648200"/>
                <a:ext cx="1905000" cy="81887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ea typeface="Cambria Math"/>
                            </a:rPr>
                          </m:ctrlPr>
                        </m:naryP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e>
                            <m:sub>
                              <m:r>
                                <a:rPr lang="zh-TW" altLang="en-US" i="1">
                                  <a:latin typeface="Cambria Math" panose="02040503050406030204" pitchFamily="18" charset="0"/>
                                  <a:ea typeface="+mj-ea"/>
                                </a:rPr>
                                <m:t>漩渦</m:t>
                              </m:r>
                            </m:sub>
                          </m:sSub>
                          <m:r>
                            <a:rPr lang="en-US" altLang="zh-TW" i="1" smtClean="0">
                              <a:latin typeface="Cambria Math"/>
                              <a:ea typeface="Cambria Math"/>
                            </a:rPr>
                            <m:t>∙</m:t>
                          </m:r>
                          <m:r>
                            <a:rPr lang="en-US" altLang="zh-TW" i="1">
                              <a:latin typeface="Cambria Math"/>
                              <a:ea typeface="Cambria Math"/>
                            </a:rPr>
                            <m:t>𝑑</m:t>
                          </m:r>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𝐴</m:t>
                              </m:r>
                            </m:e>
                          </m:acc>
                        </m:e>
                      </m:nary>
                      <m:r>
                        <a:rPr lang="en-US" altLang="zh-TW" b="0" i="1" smtClean="0">
                          <a:latin typeface="Cambria Math"/>
                          <a:ea typeface="Cambria Math"/>
                        </a:rPr>
                        <m:t>=0</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6003111" y="4648200"/>
                <a:ext cx="1905000" cy="818879"/>
              </a:xfrm>
              <a:prstGeom prst="rect">
                <a:avLst/>
              </a:prstGeom>
              <a:blipFill>
                <a:blip r:embed="rId2"/>
                <a:stretch>
                  <a:fillRect l="-46358" t="-132308" b="-18923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B3AAAA7-4849-673A-439F-99B442195847}"/>
              </a:ext>
            </a:extLst>
          </p:cNvPr>
          <p:cNvSpPr txBox="1"/>
          <p:nvPr/>
        </p:nvSpPr>
        <p:spPr>
          <a:xfrm>
            <a:off x="1157795" y="4163854"/>
            <a:ext cx="7309699" cy="369332"/>
          </a:xfrm>
          <a:prstGeom prst="rect">
            <a:avLst/>
          </a:prstGeom>
          <a:noFill/>
        </p:spPr>
        <p:txBody>
          <a:bodyPr wrap="square">
            <a:spAutoFit/>
          </a:bodyPr>
          <a:lstStyle/>
          <a:p>
            <a:r>
              <a:rPr lang="zh-TW" altLang="en-US" dirty="0">
                <a:solidFill>
                  <a:srgbClr val="FF0000"/>
                </a:solidFill>
              </a:rPr>
              <a:t>漩渦狀</a:t>
            </a:r>
            <a:r>
              <a:rPr lang="zh-TW" altLang="en-US" dirty="0"/>
              <a:t>場線沒有起點或末點，因此對任一高斯面進入場線一定離開。</a:t>
            </a:r>
            <a:endParaRPr lang="en-US" dirty="0"/>
          </a:p>
        </p:txBody>
      </p:sp>
      <p:pic>
        <p:nvPicPr>
          <p:cNvPr id="2" name="Picture 1">
            <a:extLst>
              <a:ext uri="{FF2B5EF4-FFF2-40B4-BE49-F238E27FC236}">
                <a16:creationId xmlns:a16="http://schemas.microsoft.com/office/drawing/2014/main" id="{077CE263-8AE3-F2CB-9FBF-807D277E35A6}"/>
              </a:ext>
            </a:extLst>
          </p:cNvPr>
          <p:cNvPicPr>
            <a:picLocks noChangeAspect="1"/>
          </p:cNvPicPr>
          <p:nvPr/>
        </p:nvPicPr>
        <p:blipFill>
          <a:blip r:embed="rId3"/>
          <a:srcRect r="22377"/>
          <a:stretch/>
        </p:blipFill>
        <p:spPr>
          <a:xfrm>
            <a:off x="4929296" y="1219200"/>
            <a:ext cx="3562359" cy="2423789"/>
          </a:xfrm>
          <a:prstGeom prst="rect">
            <a:avLst/>
          </a:prstGeom>
        </p:spPr>
      </p:pic>
    </p:spTree>
    <p:extLst>
      <p:ext uri="{BB962C8B-B14F-4D97-AF65-F5344CB8AC3E}">
        <p14:creationId xmlns:p14="http://schemas.microsoft.com/office/powerpoint/2010/main" val="2932633270"/>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5951</TotalTime>
  <Words>9275</Words>
  <Application>Microsoft Macintosh PowerPoint</Application>
  <PresentationFormat>On-screen Show (4:3)</PresentationFormat>
  <Paragraphs>1050</Paragraphs>
  <Slides>160</Slides>
  <Notes>0</Notes>
  <HiddenSlides>14</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160</vt:i4>
      </vt:variant>
    </vt:vector>
  </HeadingPairs>
  <TitlesOfParts>
    <vt:vector size="168" baseType="lpstr">
      <vt:lpstr>PMingLiU</vt:lpstr>
      <vt:lpstr>Arial</vt:lpstr>
      <vt:lpstr>Calibri</vt:lpstr>
      <vt:lpstr>Cambria Math</vt:lpstr>
      <vt:lpstr>Tahoma</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378</cp:revision>
  <cp:lastPrinted>1601-01-01T00:00:00Z</cp:lastPrinted>
  <dcterms:created xsi:type="dcterms:W3CDTF">1601-01-01T00:00:00Z</dcterms:created>
  <dcterms:modified xsi:type="dcterms:W3CDTF">2025-11-02T06:07:12Z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