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986" r:id="rId2"/>
    <p:sldId id="1987" r:id="rId3"/>
    <p:sldId id="2007" r:id="rId4"/>
    <p:sldId id="2008" r:id="rId5"/>
    <p:sldId id="1989" r:id="rId6"/>
    <p:sldId id="1999" r:id="rId7"/>
    <p:sldId id="1988" r:id="rId8"/>
    <p:sldId id="2010" r:id="rId9"/>
    <p:sldId id="2009" r:id="rId10"/>
    <p:sldId id="2000" r:id="rId11"/>
    <p:sldId id="2017" r:id="rId12"/>
    <p:sldId id="943" r:id="rId13"/>
    <p:sldId id="1990" r:id="rId14"/>
    <p:sldId id="1992" r:id="rId15"/>
    <p:sldId id="1993" r:id="rId16"/>
    <p:sldId id="2011" r:id="rId17"/>
    <p:sldId id="2012" r:id="rId18"/>
    <p:sldId id="2013" r:id="rId19"/>
    <p:sldId id="1994" r:id="rId20"/>
    <p:sldId id="1995" r:id="rId21"/>
    <p:sldId id="2021" r:id="rId22"/>
    <p:sldId id="1997" r:id="rId23"/>
    <p:sldId id="1991" r:id="rId24"/>
    <p:sldId id="1613" r:id="rId25"/>
    <p:sldId id="1996" r:id="rId26"/>
    <p:sldId id="1998" r:id="rId27"/>
    <p:sldId id="2018" r:id="rId28"/>
    <p:sldId id="2019" r:id="rId29"/>
    <p:sldId id="2020" r:id="rId30"/>
    <p:sldId id="913" r:id="rId31"/>
    <p:sldId id="2001" r:id="rId32"/>
    <p:sldId id="2002" r:id="rId33"/>
    <p:sldId id="2003" r:id="rId34"/>
    <p:sldId id="2014" r:id="rId35"/>
    <p:sldId id="2015" r:id="rId36"/>
    <p:sldId id="2016" r:id="rId37"/>
    <p:sldId id="459" r:id="rId38"/>
    <p:sldId id="200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FFCC"/>
    <a:srgbClr val="C9EFF2"/>
    <a:srgbClr val="D5F0F3"/>
    <a:srgbClr val="75DFE8"/>
    <a:srgbClr val="CCECFF"/>
    <a:srgbClr val="CCFFFF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/>
    <p:restoredTop sz="95588" autoAdjust="0"/>
  </p:normalViewPr>
  <p:slideViewPr>
    <p:cSldViewPr>
      <p:cViewPr varScale="1">
        <p:scale>
          <a:sx n="114" d="100"/>
          <a:sy n="114" d="100"/>
        </p:scale>
        <p:origin x="20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7051-E4E3-46E1-A738-73663FE7A31E}" type="datetimeFigureOut">
              <a:rPr lang="zh-TW" altLang="en-US" smtClean="0"/>
              <a:t>2025/9/29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B031-B2EE-4FCE-AB57-E487F049D0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D67C-DFEC-4048-AE71-2123E7190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6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2948-81CB-4FC7-9F9E-8FDDBCAB0D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2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FC8C-C439-4D3D-B42B-BF8D11888C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160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ADAE-62AD-4B3D-9544-7404455B07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3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079A-2827-45E7-AD39-1854DBFC48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3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5D0A-5245-4EED-BFFC-18DBBC57E0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7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7C79-86BE-4C9C-923C-2BE57F9AC4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6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503A-9E34-48D8-9ECE-573147C176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7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E66-C37F-48BF-8D1B-361FA496F7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2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619A-3C13-47A9-8963-5261A39861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5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D2AA-B591-4935-8F9C-8C5A6BDE8D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25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BB44-8F2E-4A44-8342-D7FF70738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9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97CA-3655-4B74-893A-A0943214970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81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667C12C8-8581-4042-9AE4-20263EA9A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image" Target="../media/image3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42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5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340.png"/><Relationship Id="rId10" Type="http://schemas.openxmlformats.org/officeDocument/2006/relationships/image" Target="../media/image60.png"/><Relationship Id="rId4" Type="http://schemas.openxmlformats.org/officeDocument/2006/relationships/image" Target="../media/image560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0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image" Target="../media/image6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6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8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920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29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7.png"/><Relationship Id="rId7" Type="http://schemas.openxmlformats.org/officeDocument/2006/relationships/image" Target="../media/image15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49.png"/><Relationship Id="rId10" Type="http://schemas.openxmlformats.org/officeDocument/2006/relationships/image" Target="../media/image156.png"/><Relationship Id="rId4" Type="http://schemas.openxmlformats.org/officeDocument/2006/relationships/image" Target="../media/image148.png"/><Relationship Id="rId9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c/Drum_vibration_mode11.gif" TargetMode="External"/><Relationship Id="rId13" Type="http://schemas.openxmlformats.org/officeDocument/2006/relationships/image" Target="../media/image100.gif"/><Relationship Id="rId3" Type="http://schemas.openxmlformats.org/officeDocument/2006/relationships/image" Target="../media/image95.gif"/><Relationship Id="rId7" Type="http://schemas.openxmlformats.org/officeDocument/2006/relationships/image" Target="../media/image97.gif"/><Relationship Id="rId12" Type="http://schemas.openxmlformats.org/officeDocument/2006/relationships/hyperlink" Target="http://upload.wikimedia.org/wikipedia/commons/1/1f/Drum_vibration_mode23.gif" TargetMode="External"/><Relationship Id="rId2" Type="http://schemas.openxmlformats.org/officeDocument/2006/relationships/hyperlink" Target="http://upload.wikimedia.org/wikipedia/commons/1/15/Drum_vibration_mode0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2/23/Drum_vibration_mode03.gif" TargetMode="External"/><Relationship Id="rId11" Type="http://schemas.openxmlformats.org/officeDocument/2006/relationships/image" Target="../media/image99.gif"/><Relationship Id="rId5" Type="http://schemas.openxmlformats.org/officeDocument/2006/relationships/image" Target="../media/image96.gif"/><Relationship Id="rId15" Type="http://schemas.openxmlformats.org/officeDocument/2006/relationships/image" Target="../media/image101.gif"/><Relationship Id="rId10" Type="http://schemas.openxmlformats.org/officeDocument/2006/relationships/hyperlink" Target="http://upload.wikimedia.org/wikipedia/commons/6/6e/Drum_vibration_mode21.gif" TargetMode="External"/><Relationship Id="rId4" Type="http://schemas.openxmlformats.org/officeDocument/2006/relationships/hyperlink" Target="http://upload.wikimedia.org/wikipedia/commons/7/7a/Drum_vibration_mode02.gif" TargetMode="External"/><Relationship Id="rId9" Type="http://schemas.openxmlformats.org/officeDocument/2006/relationships/image" Target="../media/image98.gif"/><Relationship Id="rId14" Type="http://schemas.openxmlformats.org/officeDocument/2006/relationships/hyperlink" Target="http://upload.wikimedia.org/wikipedia/commons/5/54/Taborroll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7" Type="http://schemas.openxmlformats.org/officeDocument/2006/relationships/image" Target="../media/image1272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2.png"/><Relationship Id="rId5" Type="http://schemas.openxmlformats.org/officeDocument/2006/relationships/image" Target="../media/image1252.png"/><Relationship Id="rId4" Type="http://schemas.openxmlformats.org/officeDocument/2006/relationships/image" Target="../media/image12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2.png"/><Relationship Id="rId3" Type="http://schemas.openxmlformats.org/officeDocument/2006/relationships/image" Target="../media/image1030.png"/><Relationship Id="rId7" Type="http://schemas.openxmlformats.org/officeDocument/2006/relationships/image" Target="../media/image1292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2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Relationship Id="rId9" Type="http://schemas.openxmlformats.org/officeDocument/2006/relationships/image" Target="../media/image13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120.png"/><Relationship Id="rId7" Type="http://schemas.openxmlformats.org/officeDocument/2006/relationships/image" Target="../media/image116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0.png"/><Relationship Id="rId11" Type="http://schemas.openxmlformats.org/officeDocument/2006/relationships/image" Target="../media/image165.png"/><Relationship Id="rId5" Type="http://schemas.openxmlformats.org/officeDocument/2006/relationships/image" Target="../media/image1140.png"/><Relationship Id="rId15" Type="http://schemas.openxmlformats.org/officeDocument/2006/relationships/image" Target="../media/image166.png"/><Relationship Id="rId10" Type="http://schemas.openxmlformats.org/officeDocument/2006/relationships/image" Target="../media/image145.png"/><Relationship Id="rId4" Type="http://schemas.openxmlformats.org/officeDocument/2006/relationships/image" Target="../media/image1130.png"/><Relationship Id="rId9" Type="http://schemas.openxmlformats.org/officeDocument/2006/relationships/image" Target="../media/image173.png"/><Relationship Id="rId1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1.png"/><Relationship Id="rId3" Type="http://schemas.openxmlformats.org/officeDocument/2006/relationships/image" Target="../media/image1231.png"/><Relationship Id="rId7" Type="http://schemas.openxmlformats.org/officeDocument/2006/relationships/image" Target="../media/image1271.png"/><Relationship Id="rId12" Type="http://schemas.openxmlformats.org/officeDocument/2006/relationships/image" Target="../media/image168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1.png"/><Relationship Id="rId11" Type="http://schemas.openxmlformats.org/officeDocument/2006/relationships/image" Target="../media/image1321.png"/><Relationship Id="rId5" Type="http://schemas.openxmlformats.org/officeDocument/2006/relationships/image" Target="../media/image1251.png"/><Relationship Id="rId10" Type="http://schemas.openxmlformats.org/officeDocument/2006/relationships/image" Target="../media/image1311.png"/><Relationship Id="rId4" Type="http://schemas.openxmlformats.org/officeDocument/2006/relationships/image" Target="../media/image1241.png"/><Relationship Id="rId9" Type="http://schemas.openxmlformats.org/officeDocument/2006/relationships/image" Target="../media/image1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351.png"/><Relationship Id="rId7" Type="http://schemas.openxmlformats.org/officeDocument/2006/relationships/image" Target="../media/image1390.png"/><Relationship Id="rId2" Type="http://schemas.openxmlformats.org/officeDocument/2006/relationships/image" Target="../media/image1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361.png"/><Relationship Id="rId9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png"/><Relationship Id="rId4" Type="http://schemas.openxmlformats.org/officeDocument/2006/relationships/image" Target="../media/image14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50.png"/><Relationship Id="rId3" Type="http://schemas.openxmlformats.org/officeDocument/2006/relationships/image" Target="../media/image1240.png"/><Relationship Id="rId7" Type="http://schemas.openxmlformats.org/officeDocument/2006/relationships/image" Target="../media/image1280.png"/><Relationship Id="rId12" Type="http://schemas.openxmlformats.org/officeDocument/2006/relationships/image" Target="../media/image13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11" Type="http://schemas.openxmlformats.org/officeDocument/2006/relationships/image" Target="../media/image1330.png"/><Relationship Id="rId5" Type="http://schemas.openxmlformats.org/officeDocument/2006/relationships/image" Target="../media/image1260.png"/><Relationship Id="rId10" Type="http://schemas.openxmlformats.org/officeDocument/2006/relationships/image" Target="../media/image1320.png"/><Relationship Id="rId4" Type="http://schemas.openxmlformats.org/officeDocument/2006/relationships/image" Target="../media/image1250.png"/><Relationship Id="rId9" Type="http://schemas.openxmlformats.org/officeDocument/2006/relationships/image" Target="../media/image1310.png"/><Relationship Id="rId14" Type="http://schemas.openxmlformats.org/officeDocument/2006/relationships/image" Target="../media/image13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1.png"/><Relationship Id="rId7" Type="http://schemas.openxmlformats.org/officeDocument/2006/relationships/image" Target="../media/image19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E7614-2568-838E-7FF8-D2CA539F03D0}"/>
              </a:ext>
            </a:extLst>
          </p:cNvPr>
          <p:cNvSpPr txBox="1"/>
          <p:nvPr/>
        </p:nvSpPr>
        <p:spPr>
          <a:xfrm>
            <a:off x="1458129" y="1155770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2nd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C97B18D-8EF2-D099-63B7-CDBA6CF56F49}"/>
              </a:ext>
            </a:extLst>
          </p:cNvPr>
          <p:cNvSpPr/>
          <p:nvPr/>
        </p:nvSpPr>
        <p:spPr>
          <a:xfrm>
            <a:off x="2435884" y="3108063"/>
            <a:ext cx="139042" cy="51410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CABB1-A646-E673-6F85-D04D01CD4043}"/>
              </a:ext>
            </a:extLst>
          </p:cNvPr>
          <p:cNvSpPr txBox="1"/>
          <p:nvPr/>
        </p:nvSpPr>
        <p:spPr bwMode="auto">
          <a:xfrm>
            <a:off x="2695542" y="3124060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複變函數法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E8E2202E-5CB6-40CD-733A-144C43DB87F2}"/>
                  </a:ext>
                </a:extLst>
              </p:cNvPr>
              <p:cNvSpPr txBox="1"/>
              <p:nvPr/>
            </p:nvSpPr>
            <p:spPr bwMode="auto">
              <a:xfrm>
                <a:off x="1458129" y="1850714"/>
                <a:ext cx="1644233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E8E2202E-5CB6-40CD-733A-144C43DB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8129" y="1850714"/>
                <a:ext cx="1644233" cy="648126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/>
              <p:nvPr/>
            </p:nvSpPr>
            <p:spPr bwMode="auto">
              <a:xfrm>
                <a:off x="1436896" y="4538023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896" y="4538023"/>
                <a:ext cx="1235338" cy="276999"/>
              </a:xfrm>
              <a:prstGeom prst="rect">
                <a:avLst/>
              </a:prstGeom>
              <a:blipFill>
                <a:blip r:embed="rId3"/>
                <a:stretch>
                  <a:fillRect l="-4082" t="-4348" r="-2041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/>
              <p:nvPr/>
            </p:nvSpPr>
            <p:spPr bwMode="auto">
              <a:xfrm>
                <a:off x="4055514" y="3123020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5514" y="3123020"/>
                <a:ext cx="1071575" cy="285912"/>
              </a:xfrm>
              <a:prstGeom prst="rect">
                <a:avLst/>
              </a:prstGeom>
              <a:blipFill>
                <a:blip r:embed="rId4"/>
                <a:stretch>
                  <a:fillRect l="-4706" r="-1176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D3909-C0CE-F44C-A657-284EC4FA7DA2}"/>
                  </a:ext>
                </a:extLst>
              </p:cNvPr>
              <p:cNvSpPr txBox="1"/>
              <p:nvPr/>
            </p:nvSpPr>
            <p:spPr bwMode="auto">
              <a:xfrm>
                <a:off x="3119919" y="2006623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D3909-C0CE-F44C-A657-284EC4FA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919" y="2006623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11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12C94B-127C-48A0-C213-B7AAD177D760}"/>
              </a:ext>
            </a:extLst>
          </p:cNvPr>
          <p:cNvSpPr txBox="1"/>
          <p:nvPr/>
        </p:nvSpPr>
        <p:spPr bwMode="auto">
          <a:xfrm>
            <a:off x="1402670" y="4886490"/>
            <a:ext cx="6265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這是矩陣的本徵問題：線性代數Linear</a:t>
            </a:r>
            <a:r>
              <a:rPr lang="en-US" sz="1800" dirty="0"/>
              <a:t> </a:t>
            </a:r>
            <a:r>
              <a:rPr lang="en-US" sz="1800" dirty="0" err="1"/>
              <a:t>Algebra的中心問題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D7A75-A3F3-5F05-F6C8-B32C72180B4C}"/>
                  </a:ext>
                </a:extLst>
              </p:cNvPr>
              <p:cNvSpPr txBox="1"/>
              <p:nvPr/>
            </p:nvSpPr>
            <p:spPr bwMode="auto">
              <a:xfrm>
                <a:off x="4409761" y="2397253"/>
                <a:ext cx="194421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D7A75-A3F3-5F05-F6C8-B32C7218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9761" y="2397253"/>
                <a:ext cx="1944216" cy="618246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D3A45D8-EA52-A789-13A1-241B3FD8EF5F}"/>
              </a:ext>
            </a:extLst>
          </p:cNvPr>
          <p:cNvSpPr txBox="1"/>
          <p:nvPr/>
        </p:nvSpPr>
        <p:spPr bwMode="auto">
          <a:xfrm>
            <a:off x="2866112" y="2521710"/>
            <a:ext cx="2216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例如耦合振盪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B09ABEAC-10CA-BA28-F35D-9AEAD09E641D}"/>
                  </a:ext>
                </a:extLst>
              </p:cNvPr>
              <p:cNvSpPr txBox="1"/>
              <p:nvPr/>
            </p:nvSpPr>
            <p:spPr bwMode="auto">
              <a:xfrm>
                <a:off x="1423621" y="3705216"/>
                <a:ext cx="3436411" cy="6578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B09ABEAC-10CA-BA28-F35D-9AEAD09E6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621" y="3705216"/>
                <a:ext cx="3436411" cy="657872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52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4431-67F0-7997-67DE-3B66420F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C138B-F69E-A731-07B1-C4B1A7E45D68}"/>
              </a:ext>
            </a:extLst>
          </p:cNvPr>
          <p:cNvSpPr txBox="1"/>
          <p:nvPr/>
        </p:nvSpPr>
        <p:spPr bwMode="auto">
          <a:xfrm>
            <a:off x="1215186" y="3890843"/>
            <a:ext cx="4008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Symmetric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800B0-ACF0-6622-DEC3-A777A75131EA}"/>
                  </a:ext>
                </a:extLst>
              </p:cNvPr>
              <p:cNvSpPr txBox="1"/>
              <p:nvPr/>
            </p:nvSpPr>
            <p:spPr bwMode="auto">
              <a:xfrm>
                <a:off x="1248764" y="5179182"/>
                <a:ext cx="277056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800B0-ACF0-6622-DEC3-A777A751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764" y="5179182"/>
                <a:ext cx="2770566" cy="461921"/>
              </a:xfrm>
              <a:prstGeom prst="rect">
                <a:avLst/>
              </a:prstGeom>
              <a:blipFill>
                <a:blip r:embed="rId2"/>
                <a:stretch>
                  <a:fillRect l="-1370" t="-2703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17DC9C-170B-2310-C7D4-F7166D478244}"/>
                  </a:ext>
                </a:extLst>
              </p:cNvPr>
              <p:cNvSpPr txBox="1"/>
              <p:nvPr/>
            </p:nvSpPr>
            <p:spPr bwMode="auto">
              <a:xfrm>
                <a:off x="2638024" y="4396385"/>
                <a:ext cx="1343573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17DC9C-170B-2310-C7D4-F7166D478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024" y="4396385"/>
                <a:ext cx="1343573" cy="461921"/>
              </a:xfrm>
              <a:prstGeom prst="rect">
                <a:avLst/>
              </a:prstGeom>
              <a:blipFill>
                <a:blip r:embed="rId3"/>
                <a:stretch>
                  <a:fillRect l="-280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1CF17-5780-B171-33CC-FEE8DED96490}"/>
                  </a:ext>
                </a:extLst>
              </p:cNvPr>
              <p:cNvSpPr txBox="1"/>
              <p:nvPr/>
            </p:nvSpPr>
            <p:spPr bwMode="auto">
              <a:xfrm>
                <a:off x="1247425" y="4396386"/>
                <a:ext cx="122501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1CF17-5780-B171-33CC-FEE8DED9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425" y="4396386"/>
                <a:ext cx="1225015" cy="461921"/>
              </a:xfrm>
              <a:prstGeom prst="rect">
                <a:avLst/>
              </a:prstGeom>
              <a:blipFill>
                <a:blip r:embed="rId4"/>
                <a:stretch>
                  <a:fillRect l="-412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A6AEFBF-44D0-40EF-308F-057EDB9E9B71}"/>
              </a:ext>
            </a:extLst>
          </p:cNvPr>
          <p:cNvSpPr txBox="1"/>
          <p:nvPr/>
        </p:nvSpPr>
        <p:spPr bwMode="auto">
          <a:xfrm>
            <a:off x="4201092" y="4459102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Not symmetric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F335E-977B-45F1-8F60-573AD714D7F4}"/>
              </a:ext>
            </a:extLst>
          </p:cNvPr>
          <p:cNvSpPr txBox="1"/>
          <p:nvPr/>
        </p:nvSpPr>
        <p:spPr bwMode="auto">
          <a:xfrm>
            <a:off x="4199192" y="5225476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E8EC93-B365-FCFB-9A6A-5F455F9EFBCB}"/>
                  </a:ext>
                </a:extLst>
              </p:cNvPr>
              <p:cNvSpPr txBox="1"/>
              <p:nvPr/>
            </p:nvSpPr>
            <p:spPr bwMode="auto">
              <a:xfrm>
                <a:off x="5497236" y="5248431"/>
                <a:ext cx="1493806" cy="3290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E8EC93-B365-FCFB-9A6A-5F455F9E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236" y="5248431"/>
                <a:ext cx="1493806" cy="329064"/>
              </a:xfrm>
              <a:prstGeom prst="rect">
                <a:avLst/>
              </a:prstGeom>
              <a:blipFill>
                <a:blip r:embed="rId5"/>
                <a:stretch>
                  <a:fillRect l="-2521" r="-1681" b="-1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3DF45-9BFF-5AB5-2EBC-7AC365802DF9}"/>
                  </a:ext>
                </a:extLst>
              </p:cNvPr>
              <p:cNvSpPr txBox="1"/>
              <p:nvPr/>
            </p:nvSpPr>
            <p:spPr bwMode="auto">
              <a:xfrm>
                <a:off x="1968844" y="5961978"/>
                <a:ext cx="1659492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3DF45-9BFF-5AB5-2EBC-7AC36580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844" y="5961978"/>
                <a:ext cx="1659492" cy="286489"/>
              </a:xfrm>
              <a:prstGeom prst="rect">
                <a:avLst/>
              </a:prstGeom>
              <a:blipFill>
                <a:blip r:embed="rId6"/>
                <a:stretch>
                  <a:fillRect l="-3053" t="-4167" r="-763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76B119-7C95-4C95-9D57-C74601B41E4C}"/>
              </a:ext>
            </a:extLst>
          </p:cNvPr>
          <p:cNvCxnSpPr>
            <a:cxnSpLocks/>
          </p:cNvCxnSpPr>
          <p:nvPr/>
        </p:nvCxnSpPr>
        <p:spPr>
          <a:xfrm flipV="1">
            <a:off x="1968844" y="5323198"/>
            <a:ext cx="216024" cy="6387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F4385B-D4AD-A36E-7819-324D7CB35E85}"/>
              </a:ext>
            </a:extLst>
          </p:cNvPr>
          <p:cNvCxnSpPr>
            <a:cxnSpLocks/>
          </p:cNvCxnSpPr>
          <p:nvPr/>
        </p:nvCxnSpPr>
        <p:spPr>
          <a:xfrm flipV="1">
            <a:off x="3016859" y="5323198"/>
            <a:ext cx="710927" cy="725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74B3E7-BA26-7A5C-DA64-8CB38949E101}"/>
              </a:ext>
            </a:extLst>
          </p:cNvPr>
          <p:cNvCxnSpPr>
            <a:cxnSpLocks/>
          </p:cNvCxnSpPr>
          <p:nvPr/>
        </p:nvCxnSpPr>
        <p:spPr>
          <a:xfrm flipH="1" flipV="1">
            <a:off x="1925386" y="5612785"/>
            <a:ext cx="1446936" cy="4361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1763E0-6987-1AA6-4B64-113D30A3DBE7}"/>
              </a:ext>
            </a:extLst>
          </p:cNvPr>
          <p:cNvSpPr txBox="1"/>
          <p:nvPr/>
        </p:nvSpPr>
        <p:spPr bwMode="auto">
          <a:xfrm>
            <a:off x="1247425" y="5961978"/>
            <a:ext cx="702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6604AA-8E4E-4FF0-924A-3236C0638F64}"/>
                  </a:ext>
                </a:extLst>
              </p:cNvPr>
              <p:cNvSpPr txBox="1"/>
              <p:nvPr/>
            </p:nvSpPr>
            <p:spPr bwMode="auto">
              <a:xfrm>
                <a:off x="1158018" y="1864244"/>
                <a:ext cx="2952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Transpose of matrix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6604AA-8E4E-4FF0-924A-3236C063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018" y="1864244"/>
                <a:ext cx="2952328" cy="369332"/>
              </a:xfrm>
              <a:prstGeom prst="rect">
                <a:avLst/>
              </a:prstGeom>
              <a:blipFill>
                <a:blip r:embed="rId7"/>
                <a:stretch>
                  <a:fillRect l="-171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999B1-25ED-639B-A378-593639948009}"/>
                  </a:ext>
                </a:extLst>
              </p:cNvPr>
              <p:cNvSpPr txBox="1"/>
              <p:nvPr/>
            </p:nvSpPr>
            <p:spPr bwMode="auto">
              <a:xfrm>
                <a:off x="2634182" y="2368935"/>
                <a:ext cx="1343573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999B1-25ED-639B-A378-593639948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182" y="2368935"/>
                <a:ext cx="1343573" cy="461921"/>
              </a:xfrm>
              <a:prstGeom prst="rect">
                <a:avLst/>
              </a:prstGeom>
              <a:blipFill>
                <a:blip r:embed="rId8"/>
                <a:stretch>
                  <a:fillRect l="-280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02C8F-47F7-44A9-64C5-26DEC1D986B2}"/>
                  </a:ext>
                </a:extLst>
              </p:cNvPr>
              <p:cNvSpPr txBox="1"/>
              <p:nvPr/>
            </p:nvSpPr>
            <p:spPr bwMode="auto">
              <a:xfrm>
                <a:off x="1243583" y="2368936"/>
                <a:ext cx="122501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02C8F-47F7-44A9-64C5-26DEC1D98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583" y="2368936"/>
                <a:ext cx="1225015" cy="461921"/>
              </a:xfrm>
              <a:prstGeom prst="rect">
                <a:avLst/>
              </a:prstGeom>
              <a:blipFill>
                <a:blip r:embed="rId9"/>
                <a:stretch>
                  <a:fillRect l="-3061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C6CE1E-1CBC-FBE4-8AD0-73FF965CC5DE}"/>
                  </a:ext>
                </a:extLst>
              </p:cNvPr>
              <p:cNvSpPr txBox="1"/>
              <p:nvPr/>
            </p:nvSpPr>
            <p:spPr bwMode="auto">
              <a:xfrm>
                <a:off x="4244390" y="2435363"/>
                <a:ext cx="949491" cy="3290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C6CE1E-1CBC-FBE4-8AD0-73FF965CC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390" y="2435363"/>
                <a:ext cx="949491" cy="329064"/>
              </a:xfrm>
              <a:prstGeom prst="rect">
                <a:avLst/>
              </a:prstGeom>
              <a:blipFill>
                <a:blip r:embed="rId10"/>
                <a:stretch>
                  <a:fillRect l="-5333" r="-4000" b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6EE92-8D64-9CF9-F103-5AEBFEB366AC}"/>
                  </a:ext>
                </a:extLst>
              </p:cNvPr>
              <p:cNvSpPr txBox="1"/>
              <p:nvPr/>
            </p:nvSpPr>
            <p:spPr bwMode="auto">
              <a:xfrm>
                <a:off x="2634182" y="3160660"/>
                <a:ext cx="1068561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6EE92-8D64-9CF9-F103-5AEBFEB36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182" y="3160660"/>
                <a:ext cx="1068561" cy="286489"/>
              </a:xfrm>
              <a:prstGeom prst="rect">
                <a:avLst/>
              </a:prstGeom>
              <a:blipFill>
                <a:blip r:embed="rId11"/>
                <a:stretch>
                  <a:fillRect l="-3529" r="-1176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2AAD186-4CC3-0762-2CF2-D81B1EEA791F}"/>
              </a:ext>
            </a:extLst>
          </p:cNvPr>
          <p:cNvSpPr txBox="1"/>
          <p:nvPr/>
        </p:nvSpPr>
        <p:spPr bwMode="auto">
          <a:xfrm>
            <a:off x="1228638" y="3085001"/>
            <a:ext cx="702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</a:t>
            </a:r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CD7412-BE53-FEA8-3614-4828E7DD33E8}"/>
              </a:ext>
            </a:extLst>
          </p:cNvPr>
          <p:cNvCxnSpPr>
            <a:cxnSpLocks/>
          </p:cNvCxnSpPr>
          <p:nvPr/>
        </p:nvCxnSpPr>
        <p:spPr>
          <a:xfrm flipV="1">
            <a:off x="2921650" y="2484580"/>
            <a:ext cx="710927" cy="725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30B2F9-283C-06E9-9385-3C5BAB7CFA52}"/>
              </a:ext>
            </a:extLst>
          </p:cNvPr>
          <p:cNvCxnSpPr>
            <a:cxnSpLocks/>
          </p:cNvCxnSpPr>
          <p:nvPr/>
        </p:nvCxnSpPr>
        <p:spPr>
          <a:xfrm flipH="1" flipV="1">
            <a:off x="1925386" y="2822427"/>
            <a:ext cx="1475883" cy="3737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15152-8CF1-2603-377F-23F15B4B3F1B}"/>
                  </a:ext>
                </a:extLst>
              </p:cNvPr>
              <p:cNvSpPr txBox="1"/>
              <p:nvPr/>
            </p:nvSpPr>
            <p:spPr bwMode="auto">
              <a:xfrm>
                <a:off x="1229498" y="1196592"/>
                <a:ext cx="2680606" cy="5379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15152-8CF1-2603-377F-23F15B4B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498" y="1196592"/>
                <a:ext cx="2680606" cy="537904"/>
              </a:xfrm>
              <a:prstGeom prst="rect">
                <a:avLst/>
              </a:prstGeom>
              <a:blipFill>
                <a:blip r:embed="rId12"/>
                <a:stretch>
                  <a:fillRect l="-1415" t="-4651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58A8891-BC91-AAD2-FF3B-9380A0769E25}"/>
              </a:ext>
            </a:extLst>
          </p:cNvPr>
          <p:cNvSpPr txBox="1"/>
          <p:nvPr/>
        </p:nvSpPr>
        <p:spPr bwMode="auto">
          <a:xfrm>
            <a:off x="1211368" y="71975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Inverse matrix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77C6D-27F4-DDB1-F5B1-E77D91347944}"/>
              </a:ext>
            </a:extLst>
          </p:cNvPr>
          <p:cNvSpPr txBox="1"/>
          <p:nvPr/>
        </p:nvSpPr>
        <p:spPr bwMode="auto">
          <a:xfrm>
            <a:off x="4743296" y="5991850"/>
            <a:ext cx="263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Arfken</a:t>
            </a:r>
            <a:r>
              <a:rPr lang="en-US" sz="1800" dirty="0"/>
              <a:t> p99, 104-107</a:t>
            </a:r>
          </a:p>
        </p:txBody>
      </p:sp>
    </p:spTree>
    <p:extLst>
      <p:ext uri="{BB962C8B-B14F-4D97-AF65-F5344CB8AC3E}">
        <p14:creationId xmlns:p14="http://schemas.microsoft.com/office/powerpoint/2010/main" val="11014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7256-0629-6646-D577-2438F936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FD935-8AC1-DCC4-54DD-7E6841EDDCEE}"/>
              </a:ext>
            </a:extLst>
          </p:cNvPr>
          <p:cNvSpPr txBox="1"/>
          <p:nvPr/>
        </p:nvSpPr>
        <p:spPr>
          <a:xfrm>
            <a:off x="1458129" y="1155770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2nd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A2B7D65-1927-8F0C-6DBA-8909AE854F55}"/>
              </a:ext>
            </a:extLst>
          </p:cNvPr>
          <p:cNvSpPr/>
          <p:nvPr/>
        </p:nvSpPr>
        <p:spPr>
          <a:xfrm>
            <a:off x="3122724" y="2552453"/>
            <a:ext cx="139042" cy="51410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A35F1C-F844-016F-446A-7AC99B0E1DF3}"/>
              </a:ext>
            </a:extLst>
          </p:cNvPr>
          <p:cNvSpPr txBox="1"/>
          <p:nvPr/>
        </p:nvSpPr>
        <p:spPr>
          <a:xfrm>
            <a:off x="2164614" y="3179947"/>
            <a:ext cx="37444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290B-ED6C-ACDF-220F-5D31D33835EF}"/>
              </a:ext>
            </a:extLst>
          </p:cNvPr>
          <p:cNvSpPr txBox="1"/>
          <p:nvPr/>
        </p:nvSpPr>
        <p:spPr bwMode="auto">
          <a:xfrm>
            <a:off x="3410576" y="2566495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複變函數法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DD6D5913-49AB-C040-F55B-08C40C4A8F27}"/>
                  </a:ext>
                </a:extLst>
              </p:cNvPr>
              <p:cNvSpPr txBox="1"/>
              <p:nvPr/>
            </p:nvSpPr>
            <p:spPr bwMode="auto">
              <a:xfrm>
                <a:off x="1458129" y="1850714"/>
                <a:ext cx="1605761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DD6D5913-49AB-C040-F55B-08C40C4A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8129" y="1850714"/>
                <a:ext cx="1605761" cy="648126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85445-34D1-AEC3-628E-CEF550A997BD}"/>
                  </a:ext>
                </a:extLst>
              </p:cNvPr>
              <p:cNvSpPr txBox="1"/>
              <p:nvPr/>
            </p:nvSpPr>
            <p:spPr bwMode="auto">
              <a:xfrm>
                <a:off x="2460917" y="3816108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BA8767-3D96-1613-2E71-BC3F571A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917" y="3816108"/>
                <a:ext cx="1235338" cy="276999"/>
              </a:xfrm>
              <a:prstGeom prst="rect">
                <a:avLst/>
              </a:prstGeom>
              <a:blipFill>
                <a:blip r:embed="rId3"/>
                <a:stretch>
                  <a:fillRect l="-3061" t="-4348" r="-3061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D15578-118F-AF61-16E6-CEA2897E7EB8}"/>
                  </a:ext>
                </a:extLst>
              </p:cNvPr>
              <p:cNvSpPr txBox="1"/>
              <p:nvPr/>
            </p:nvSpPr>
            <p:spPr bwMode="auto">
              <a:xfrm>
                <a:off x="5025328" y="2566495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28864-5657-7482-1F6F-1BA2F06A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5328" y="2566495"/>
                <a:ext cx="1071575" cy="285912"/>
              </a:xfrm>
              <a:prstGeom prst="rect">
                <a:avLst/>
              </a:prstGeom>
              <a:blipFill>
                <a:blip r:embed="rId4"/>
                <a:stretch>
                  <a:fillRect l="-348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5DEC5C-92DC-D79E-B98F-0651A53291B5}"/>
                  </a:ext>
                </a:extLst>
              </p:cNvPr>
              <p:cNvSpPr txBox="1"/>
              <p:nvPr/>
            </p:nvSpPr>
            <p:spPr bwMode="auto">
              <a:xfrm>
                <a:off x="2890764" y="1916832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D3909-C0CE-F44C-A657-284EC4FA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0764" y="1916832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0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387EAE-0A47-93D7-C13B-59391EE8F30B}"/>
              </a:ext>
            </a:extLst>
          </p:cNvPr>
          <p:cNvSpPr txBox="1"/>
          <p:nvPr/>
        </p:nvSpPr>
        <p:spPr bwMode="auto">
          <a:xfrm>
            <a:off x="2164614" y="4365104"/>
            <a:ext cx="5143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這是線性代數Linear</a:t>
            </a:r>
            <a:r>
              <a:rPr lang="en-US" sz="1800" dirty="0"/>
              <a:t> </a:t>
            </a:r>
            <a:r>
              <a:rPr lang="en-US" sz="1800" dirty="0" err="1"/>
              <a:t>Algebra的中心問題</a:t>
            </a:r>
            <a:r>
              <a:rPr 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6629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F691A-56DE-9EE1-EC54-FB497A7A3D77}"/>
              </a:ext>
            </a:extLst>
          </p:cNvPr>
          <p:cNvSpPr txBox="1"/>
          <p:nvPr/>
        </p:nvSpPr>
        <p:spPr>
          <a:xfrm>
            <a:off x="669977" y="1022724"/>
            <a:ext cx="29870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F178F2-E927-13C3-7B28-99EB9AE8ACDD}"/>
                  </a:ext>
                </a:extLst>
              </p:cNvPr>
              <p:cNvSpPr txBox="1"/>
              <p:nvPr/>
            </p:nvSpPr>
            <p:spPr bwMode="auto">
              <a:xfrm>
                <a:off x="2260239" y="1525231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F178F2-E927-13C3-7B28-99EB9AE8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0239" y="1525231"/>
                <a:ext cx="1085233" cy="276999"/>
              </a:xfrm>
              <a:prstGeom prst="rect">
                <a:avLst/>
              </a:prstGeom>
              <a:blipFill>
                <a:blip r:embed="rId2"/>
                <a:stretch>
                  <a:fillRect l="-4651" r="-2326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287F81-26A2-651A-6AA4-703ED4277B45}"/>
                  </a:ext>
                </a:extLst>
              </p:cNvPr>
              <p:cNvSpPr txBox="1"/>
              <p:nvPr/>
            </p:nvSpPr>
            <p:spPr bwMode="auto">
              <a:xfrm>
                <a:off x="747777" y="3749929"/>
                <a:ext cx="15776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287F81-26A2-651A-6AA4-703ED4277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77" y="3749929"/>
                <a:ext cx="1577676" cy="461921"/>
              </a:xfrm>
              <a:prstGeom prst="rect">
                <a:avLst/>
              </a:prstGeom>
              <a:blipFill>
                <a:blip r:embed="rId3"/>
                <a:stretch>
                  <a:fillRect l="-3226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6FFE78-1155-E269-C708-7E912110B96C}"/>
                  </a:ext>
                </a:extLst>
              </p:cNvPr>
              <p:cNvSpPr txBox="1"/>
              <p:nvPr/>
            </p:nvSpPr>
            <p:spPr bwMode="auto">
              <a:xfrm>
                <a:off x="683568" y="3297556"/>
                <a:ext cx="37791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example, take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as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1800" dirty="0"/>
                  <a:t> matrix.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6FFE78-1155-E269-C708-7E912110B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97556"/>
                <a:ext cx="3779101" cy="369332"/>
              </a:xfrm>
              <a:prstGeom prst="rect">
                <a:avLst/>
              </a:prstGeom>
              <a:blipFill>
                <a:blip r:embed="rId4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35602D-ED04-1BB8-0A76-93BA5574D2EC}"/>
                  </a:ext>
                </a:extLst>
              </p:cNvPr>
              <p:cNvSpPr txBox="1"/>
              <p:nvPr/>
            </p:nvSpPr>
            <p:spPr bwMode="auto">
              <a:xfrm>
                <a:off x="676063" y="1957279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這代表矩陣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/>
                  <a:t>乘在行向量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與一常數乘法沒有差異，並未改變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 err="1"/>
                  <a:t>的方向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35602D-ED04-1BB8-0A76-93BA5574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063" y="1957279"/>
                <a:ext cx="7524328" cy="369332"/>
              </a:xfrm>
              <a:prstGeom prst="rect">
                <a:avLst/>
              </a:prstGeom>
              <a:blipFill>
                <a:blip r:embed="rId5"/>
                <a:stretch>
                  <a:fillRect l="-84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F9225F-14D5-6F23-0EAE-03E42AF89727}"/>
                  </a:ext>
                </a:extLst>
              </p:cNvPr>
              <p:cNvSpPr txBox="1"/>
              <p:nvPr/>
            </p:nvSpPr>
            <p:spPr bwMode="auto">
              <a:xfrm>
                <a:off x="669977" y="2326611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任一</a:t>
                </a:r>
                <a:r>
                  <a:rPr lang="en-US" sz="1800" dirty="0" err="1"/>
                  <a:t>矩陣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/>
                  <a:t>有特定的行向量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及對應的常數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 err="1"/>
                  <a:t>滿足上式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F9225F-14D5-6F23-0EAE-03E42AF8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77" y="2326611"/>
                <a:ext cx="7524328" cy="369332"/>
              </a:xfrm>
              <a:prstGeom prst="rect">
                <a:avLst/>
              </a:prstGeom>
              <a:blipFill>
                <a:blip r:embed="rId6"/>
                <a:stretch>
                  <a:fillRect l="-673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87D98-7A9F-76B9-6732-E41663713D2F}"/>
                  </a:ext>
                </a:extLst>
              </p:cNvPr>
              <p:cNvSpPr txBox="1"/>
              <p:nvPr/>
            </p:nvSpPr>
            <p:spPr bwMode="auto">
              <a:xfrm>
                <a:off x="669977" y="2708717"/>
                <a:ext cx="75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行向量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稱為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矩陣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的</a:t>
                </a:r>
                <a:r>
                  <a:rPr lang="en-US" sz="1800" dirty="0">
                    <a:solidFill>
                      <a:srgbClr val="FF0000"/>
                    </a:solidFill>
                  </a:rPr>
                  <a:t>本徵向量eigenvector，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稱為本徵值eigenvalue。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87D98-7A9F-76B9-6732-E41663713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77" y="2708717"/>
                <a:ext cx="7524328" cy="369332"/>
              </a:xfrm>
              <a:prstGeom prst="rect">
                <a:avLst/>
              </a:prstGeom>
              <a:blipFill>
                <a:blip r:embed="rId7"/>
                <a:stretch>
                  <a:fillRect l="-67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B051F8-1506-2DD0-9CA7-C14B69D14743}"/>
                  </a:ext>
                </a:extLst>
              </p:cNvPr>
              <p:cNvSpPr txBox="1"/>
              <p:nvPr/>
            </p:nvSpPr>
            <p:spPr bwMode="auto">
              <a:xfrm>
                <a:off x="747777" y="4293096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In general,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a vector will produce another vector not in the same direction.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B051F8-1506-2DD0-9CA7-C14B69D14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77" y="4293096"/>
                <a:ext cx="7776864" cy="369332"/>
              </a:xfrm>
              <a:prstGeom prst="rect">
                <a:avLst/>
              </a:prstGeom>
              <a:blipFill>
                <a:blip r:embed="rId8"/>
                <a:stretch>
                  <a:fillRect l="-816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26F59B-D02E-241E-F170-6C93036B4FE8}"/>
                  </a:ext>
                </a:extLst>
              </p:cNvPr>
              <p:cNvSpPr txBox="1"/>
              <p:nvPr/>
            </p:nvSpPr>
            <p:spPr bwMode="auto">
              <a:xfrm>
                <a:off x="747777" y="4745469"/>
                <a:ext cx="479618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26F59B-D02E-241E-F170-6C93036B4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77" y="4745469"/>
                <a:ext cx="4796185" cy="461921"/>
              </a:xfrm>
              <a:prstGeom prst="rect">
                <a:avLst/>
              </a:prstGeom>
              <a:blipFill>
                <a:blip r:embed="rId9"/>
                <a:stretch>
                  <a:fillRect l="-794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9B8248-19F1-263D-B7DF-49B2E462A574}"/>
              </a:ext>
            </a:extLst>
          </p:cNvPr>
          <p:cNvSpPr txBox="1"/>
          <p:nvPr/>
        </p:nvSpPr>
        <p:spPr bwMode="auto">
          <a:xfrm>
            <a:off x="683568" y="5373216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But there are two special vectors that matrix multiplication is just a number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9369E-CF28-FFF9-2411-F3701DDBCFC1}"/>
                  </a:ext>
                </a:extLst>
              </p:cNvPr>
              <p:cNvSpPr txBox="1"/>
              <p:nvPr/>
            </p:nvSpPr>
            <p:spPr bwMode="auto">
              <a:xfrm>
                <a:off x="669977" y="5764967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For them,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the vector will produce a vector in the same direction.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9369E-CF28-FFF9-2411-F3701DDB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77" y="5764967"/>
                <a:ext cx="7776864" cy="369332"/>
              </a:xfrm>
              <a:prstGeom prst="rect">
                <a:avLst/>
              </a:prstGeom>
              <a:blipFill>
                <a:blip r:embed="rId10"/>
                <a:stretch>
                  <a:fillRect l="-651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5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F1440-C631-D175-162E-19C1D761EEC4}"/>
              </a:ext>
            </a:extLst>
          </p:cNvPr>
          <p:cNvSpPr txBox="1"/>
          <p:nvPr/>
        </p:nvSpPr>
        <p:spPr>
          <a:xfrm>
            <a:off x="1037669" y="1002965"/>
            <a:ext cx="38239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Solving 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8873E-1D80-23F1-8F88-0BBC35B59D47}"/>
                  </a:ext>
                </a:extLst>
              </p:cNvPr>
              <p:cNvSpPr txBox="1"/>
              <p:nvPr/>
            </p:nvSpPr>
            <p:spPr bwMode="auto">
              <a:xfrm>
                <a:off x="5069913" y="1049821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8873E-1D80-23F1-8F88-0BBC35B5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13" y="1049821"/>
                <a:ext cx="1085233" cy="276999"/>
              </a:xfrm>
              <a:prstGeom prst="rect">
                <a:avLst/>
              </a:prstGeom>
              <a:blipFill>
                <a:blip r:embed="rId2"/>
                <a:stretch>
                  <a:fillRect l="-4651" r="-2326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3E71F6-B288-97DB-D3F0-2241F50166E4}"/>
                  </a:ext>
                </a:extLst>
              </p:cNvPr>
              <p:cNvSpPr txBox="1"/>
              <p:nvPr/>
            </p:nvSpPr>
            <p:spPr bwMode="auto">
              <a:xfrm>
                <a:off x="1037669" y="1682598"/>
                <a:ext cx="165353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3E71F6-B288-97DB-D3F0-2241F501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69" y="1682598"/>
                <a:ext cx="1653530" cy="276999"/>
              </a:xfrm>
              <a:prstGeom prst="rect">
                <a:avLst/>
              </a:prstGeom>
              <a:blipFill>
                <a:blip r:embed="rId3"/>
                <a:stretch>
                  <a:fillRect r="-229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47B5C-E590-EFC8-FD6F-E1B318D49112}"/>
                  </a:ext>
                </a:extLst>
              </p:cNvPr>
              <p:cNvSpPr txBox="1"/>
              <p:nvPr/>
            </p:nvSpPr>
            <p:spPr bwMode="auto">
              <a:xfrm>
                <a:off x="1008074" y="2085232"/>
                <a:ext cx="7381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also a matrix. If it has an inverse, the vector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/>
                  <a:t> can only be zero: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47B5C-E590-EFC8-FD6F-E1B318D4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074" y="2085232"/>
                <a:ext cx="738191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F4CE-EF87-7F39-5DA6-54D6765C7B77}"/>
                  </a:ext>
                </a:extLst>
              </p:cNvPr>
              <p:cNvSpPr txBox="1"/>
              <p:nvPr/>
            </p:nvSpPr>
            <p:spPr bwMode="auto">
              <a:xfrm>
                <a:off x="1037669" y="2534032"/>
                <a:ext cx="231710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F4CE-EF87-7F39-5DA6-54D6765C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69" y="2534032"/>
                <a:ext cx="2317109" cy="276999"/>
              </a:xfrm>
              <a:prstGeom prst="rect">
                <a:avLst/>
              </a:prstGeom>
              <a:blipFill>
                <a:blip r:embed="rId5"/>
                <a:stretch>
                  <a:fillRect l="-546" t="-4348" r="-163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1BDB1E-9B23-3965-D8E0-19F89C565EA3}"/>
                  </a:ext>
                </a:extLst>
              </p:cNvPr>
              <p:cNvSpPr txBox="1"/>
              <p:nvPr/>
            </p:nvSpPr>
            <p:spPr bwMode="auto">
              <a:xfrm>
                <a:off x="1008074" y="2895773"/>
                <a:ext cx="75259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to be an eigenvalue, the condition is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has no inverse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1BDB1E-9B23-3965-D8E0-19F89C56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074" y="2895773"/>
                <a:ext cx="7525932" cy="369332"/>
              </a:xfrm>
              <a:prstGeom prst="rect">
                <a:avLst/>
              </a:prstGeom>
              <a:blipFill>
                <a:blip r:embed="rId6"/>
                <a:stretch>
                  <a:fillRect l="-67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872ED-572B-C7C9-5256-EB65DE56623D}"/>
                  </a:ext>
                </a:extLst>
              </p:cNvPr>
              <p:cNvSpPr txBox="1"/>
              <p:nvPr/>
            </p:nvSpPr>
            <p:spPr bwMode="auto">
              <a:xfrm>
                <a:off x="1011725" y="3212976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and hence the determinant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zero.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872ED-572B-C7C9-5256-EB65DE56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25" y="3212976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l="-1108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24A95-9113-2417-7E7E-5E22E4A159F2}"/>
                  </a:ext>
                </a:extLst>
              </p:cNvPr>
              <p:cNvSpPr txBox="1"/>
              <p:nvPr/>
            </p:nvSpPr>
            <p:spPr bwMode="auto">
              <a:xfrm>
                <a:off x="1056524" y="3706314"/>
                <a:ext cx="168879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24A95-9113-2417-7E7E-5E22E4A1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524" y="3706314"/>
                <a:ext cx="1688796" cy="276999"/>
              </a:xfrm>
              <a:prstGeom prst="rect">
                <a:avLst/>
              </a:prstGeom>
              <a:blipFill>
                <a:blip r:embed="rId8"/>
                <a:stretch>
                  <a:fillRect l="-8209" t="-21739" b="-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DFD9E-B5D3-B97D-E7CF-05C6F02E10D8}"/>
                  </a:ext>
                </a:extLst>
              </p:cNvPr>
              <p:cNvSpPr txBox="1"/>
              <p:nvPr/>
            </p:nvSpPr>
            <p:spPr bwMode="auto">
              <a:xfrm>
                <a:off x="1056524" y="5020404"/>
                <a:ext cx="7368556" cy="4675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dirty="0"/>
                      <m:t>det</m:t>
                    </m:r>
                    <m:d>
                      <m:d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.8−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0.7−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DFD9E-B5D3-B97D-E7CF-05C6F02E1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524" y="5020404"/>
                <a:ext cx="7368556" cy="467564"/>
              </a:xfrm>
              <a:prstGeom prst="rect">
                <a:avLst/>
              </a:prstGeom>
              <a:blipFill>
                <a:blip r:embed="rId9"/>
                <a:stretch>
                  <a:fillRect l="-1893" b="-1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50099F-9A36-EFE4-27BC-4AA0847DBEAC}"/>
                  </a:ext>
                </a:extLst>
              </p:cNvPr>
              <p:cNvSpPr txBox="1"/>
              <p:nvPr/>
            </p:nvSpPr>
            <p:spPr bwMode="auto">
              <a:xfrm>
                <a:off x="1040231" y="5690227"/>
                <a:ext cx="2183675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50099F-9A36-EFE4-27BC-4AA0847D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231" y="5690227"/>
                <a:ext cx="2183675" cy="518604"/>
              </a:xfrm>
              <a:prstGeom prst="rect">
                <a:avLst/>
              </a:prstGeom>
              <a:blipFill>
                <a:blip r:embed="rId10"/>
                <a:stretch>
                  <a:fillRect l="-1744" t="-4651" r="-1744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D4FEDA-4B66-49AC-0A83-4B9A7D685845}"/>
                  </a:ext>
                </a:extLst>
              </p:cNvPr>
              <p:cNvSpPr txBox="1"/>
              <p:nvPr/>
            </p:nvSpPr>
            <p:spPr bwMode="auto">
              <a:xfrm>
                <a:off x="3350398" y="5686576"/>
                <a:ext cx="3533582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are eigenvalues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D4FEDA-4B66-49AC-0A83-4B9A7D68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0398" y="5686576"/>
                <a:ext cx="3533582" cy="554254"/>
              </a:xfrm>
              <a:prstGeom prst="rect">
                <a:avLst/>
              </a:prstGeom>
              <a:blipFill>
                <a:blip r:embed="rId11"/>
                <a:stretch>
                  <a:fillRect l="-1799"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F88AD9-D7E8-5632-102B-36A9571092B2}"/>
                  </a:ext>
                </a:extLst>
              </p:cNvPr>
              <p:cNvSpPr txBox="1"/>
              <p:nvPr/>
            </p:nvSpPr>
            <p:spPr bwMode="auto">
              <a:xfrm>
                <a:off x="973166" y="490426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the eigenvector will produce a vector in the same direction.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F88AD9-D7E8-5632-102B-36A957109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166" y="490426"/>
                <a:ext cx="7776864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635B0-ACBE-9AB8-D4CE-EE47C19DBF3D}"/>
                  </a:ext>
                </a:extLst>
              </p:cNvPr>
              <p:cNvSpPr txBox="1"/>
              <p:nvPr/>
            </p:nvSpPr>
            <p:spPr bwMode="auto">
              <a:xfrm>
                <a:off x="1050585" y="4457353"/>
                <a:ext cx="15776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635B0-ACBE-9AB8-D4CE-EE47C19DB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585" y="4457353"/>
                <a:ext cx="1577676" cy="461921"/>
              </a:xfrm>
              <a:prstGeom prst="rect">
                <a:avLst/>
              </a:prstGeom>
              <a:blipFill>
                <a:blip r:embed="rId13"/>
                <a:stretch>
                  <a:fillRect l="-2400" t="-2632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1C4AC9-9E2C-D4FA-F88A-7ACDE99F242B}"/>
                  </a:ext>
                </a:extLst>
              </p:cNvPr>
              <p:cNvSpPr txBox="1"/>
              <p:nvPr/>
            </p:nvSpPr>
            <p:spPr bwMode="auto">
              <a:xfrm>
                <a:off x="6228184" y="1562051"/>
                <a:ext cx="2680606" cy="5379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1C4AC9-9E2C-D4FA-F88A-7ACDE99F2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1562051"/>
                <a:ext cx="2680606" cy="537904"/>
              </a:xfrm>
              <a:prstGeom prst="rect">
                <a:avLst/>
              </a:prstGeom>
              <a:blipFill>
                <a:blip r:embed="rId14"/>
                <a:stretch>
                  <a:fillRect l="-1415" t="-454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0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1" grpId="0"/>
      <p:bldP spid="12" grpId="0" animBg="1"/>
      <p:bldP spid="13" grpId="0" animBg="1"/>
      <p:bldP spid="14" grpId="0" animBg="1"/>
      <p:bldP spid="15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C33A0BD8-6D45-014D-5AFC-19BE95D26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508" y="384316"/>
                <a:ext cx="4092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，我們可以解出對應的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C33A0BD8-6D45-014D-5AFC-19BE95D26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9508" y="384316"/>
                <a:ext cx="4092915" cy="369332"/>
              </a:xfrm>
              <a:prstGeom prst="rect">
                <a:avLst/>
              </a:prstGeom>
              <a:blipFill>
                <a:blip r:embed="rId2"/>
                <a:stretch>
                  <a:fillRect l="-12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F52F58-73E1-43F1-C86C-BA356699825A}"/>
                  </a:ext>
                </a:extLst>
              </p:cNvPr>
              <p:cNvSpPr txBox="1"/>
              <p:nvPr/>
            </p:nvSpPr>
            <p:spPr bwMode="auto">
              <a:xfrm>
                <a:off x="1571516" y="820299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F52F58-73E1-43F1-C86C-BA356699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820299"/>
                <a:ext cx="1135119" cy="276999"/>
              </a:xfrm>
              <a:prstGeom prst="rect">
                <a:avLst/>
              </a:prstGeom>
              <a:blipFill>
                <a:blip r:embed="rId3"/>
                <a:stretch>
                  <a:fillRect l="-4396" r="-329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D63AC-EBAB-6736-5E81-D2FF2D727DDB}"/>
                  </a:ext>
                </a:extLst>
              </p:cNvPr>
              <p:cNvSpPr txBox="1"/>
              <p:nvPr/>
            </p:nvSpPr>
            <p:spPr bwMode="auto">
              <a:xfrm>
                <a:off x="1571516" y="2965602"/>
                <a:ext cx="1383840" cy="4619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D63AC-EBAB-6736-5E81-D2FF2D72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965602"/>
                <a:ext cx="1383840" cy="461921"/>
              </a:xfrm>
              <a:prstGeom prst="rect">
                <a:avLst/>
              </a:prstGeom>
              <a:blipFill>
                <a:blip r:embed="rId4"/>
                <a:stretch>
                  <a:fillRect l="-1818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6BA8-866F-38A6-5BF0-1E59F9965479}"/>
                  </a:ext>
                </a:extLst>
              </p:cNvPr>
              <p:cNvSpPr txBox="1"/>
              <p:nvPr/>
            </p:nvSpPr>
            <p:spPr bwMode="auto">
              <a:xfrm>
                <a:off x="1516814" y="4156022"/>
                <a:ext cx="1140440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6BA8-866F-38A6-5BF0-1E59F996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156022"/>
                <a:ext cx="1140440" cy="518604"/>
              </a:xfrm>
              <a:prstGeom prst="rect">
                <a:avLst/>
              </a:prstGeom>
              <a:blipFill>
                <a:blip r:embed="rId5"/>
                <a:stretch>
                  <a:fillRect l="-4396" t="-7143" r="-4396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328CEB-24D0-EE96-D390-BC6327E524BF}"/>
                  </a:ext>
                </a:extLst>
              </p:cNvPr>
              <p:cNvSpPr txBox="1"/>
              <p:nvPr/>
            </p:nvSpPr>
            <p:spPr bwMode="auto">
              <a:xfrm>
                <a:off x="2962632" y="798642"/>
                <a:ext cx="1166666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328CEB-24D0-EE96-D390-BC6327E52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2632" y="798642"/>
                <a:ext cx="1166666" cy="461217"/>
              </a:xfrm>
              <a:prstGeom prst="rect">
                <a:avLst/>
              </a:prstGeom>
              <a:blipFill>
                <a:blip r:embed="rId6"/>
                <a:stretch>
                  <a:fillRect l="-2174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A229C4-2CF1-BF40-751B-6D510FBF244F}"/>
                  </a:ext>
                </a:extLst>
              </p:cNvPr>
              <p:cNvSpPr txBox="1"/>
              <p:nvPr/>
            </p:nvSpPr>
            <p:spPr bwMode="auto">
              <a:xfrm>
                <a:off x="1571516" y="1492231"/>
                <a:ext cx="6966459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.8−1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A229C4-2CF1-BF40-751B-6D510FB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1492231"/>
                <a:ext cx="6966459" cy="461921"/>
              </a:xfrm>
              <a:prstGeom prst="rect">
                <a:avLst/>
              </a:prstGeom>
              <a:blipFill>
                <a:blip r:embed="rId7"/>
                <a:stretch>
                  <a:fillRect t="-2632" r="-18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414468-F713-3C23-3267-8EBE5D4083F9}"/>
                  </a:ext>
                </a:extLst>
              </p:cNvPr>
              <p:cNvSpPr txBox="1"/>
              <p:nvPr/>
            </p:nvSpPr>
            <p:spPr bwMode="auto">
              <a:xfrm>
                <a:off x="1571516" y="2158862"/>
                <a:ext cx="1629613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.2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414468-F713-3C23-3267-8EBE5D40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158862"/>
                <a:ext cx="1629613" cy="276999"/>
              </a:xfrm>
              <a:prstGeom prst="rect">
                <a:avLst/>
              </a:prstGeom>
              <a:blipFill>
                <a:blip r:embed="rId8"/>
                <a:stretch>
                  <a:fillRect l="-2308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9BD2E50-B8F8-B74D-7318-B75BF4B19504}"/>
              </a:ext>
            </a:extLst>
          </p:cNvPr>
          <p:cNvSpPr txBox="1"/>
          <p:nvPr/>
        </p:nvSpPr>
        <p:spPr bwMode="auto">
          <a:xfrm>
            <a:off x="1499508" y="2502512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Eigenvector has one undetermined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4D6EB-D12B-24F3-B77A-2244BC97DB56}"/>
                  </a:ext>
                </a:extLst>
              </p:cNvPr>
              <p:cNvSpPr txBox="1"/>
              <p:nvPr/>
            </p:nvSpPr>
            <p:spPr bwMode="auto">
              <a:xfrm>
                <a:off x="1540635" y="5948366"/>
                <a:ext cx="1385957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4D6EB-D12B-24F3-B77A-2244BC97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35" y="5948366"/>
                <a:ext cx="1385957" cy="460126"/>
              </a:xfrm>
              <a:prstGeom prst="rect">
                <a:avLst/>
              </a:prstGeom>
              <a:blipFill>
                <a:blip r:embed="rId9"/>
                <a:stretch>
                  <a:fillRect l="-1818"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C4934C-1F90-9169-BA45-8797A7A9B0B2}"/>
                  </a:ext>
                </a:extLst>
              </p:cNvPr>
              <p:cNvSpPr txBox="1"/>
              <p:nvPr/>
            </p:nvSpPr>
            <p:spPr bwMode="auto">
              <a:xfrm>
                <a:off x="1516814" y="4898205"/>
                <a:ext cx="6978192" cy="4675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.8−0.5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0.7−0.5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C4934C-1F90-9169-BA45-8797A7A9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898205"/>
                <a:ext cx="6978192" cy="467564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8F57F-E823-C337-B9A3-C714A03093C1}"/>
                  </a:ext>
                </a:extLst>
              </p:cNvPr>
              <p:cNvSpPr txBox="1"/>
              <p:nvPr/>
            </p:nvSpPr>
            <p:spPr bwMode="auto">
              <a:xfrm>
                <a:off x="1517585" y="5511660"/>
                <a:ext cx="1802738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0.3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8F57F-E823-C337-B9A3-C714A030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585" y="5511660"/>
                <a:ext cx="1802738" cy="276999"/>
              </a:xfrm>
              <a:prstGeom prst="rect">
                <a:avLst/>
              </a:prstGeom>
              <a:blipFill>
                <a:blip r:embed="rId11"/>
                <a:stretch>
                  <a:fillRect l="-2098" r="-699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0CE46C-CAC3-6E93-E506-1F1BD488A5C8}"/>
              </a:ext>
            </a:extLst>
          </p:cNvPr>
          <p:cNvSpPr txBox="1"/>
          <p:nvPr/>
        </p:nvSpPr>
        <p:spPr bwMode="auto">
          <a:xfrm>
            <a:off x="1516814" y="3717032"/>
            <a:ext cx="1630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424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4F540-FF4C-5DE1-7467-00D9B8FB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1" y="3078979"/>
            <a:ext cx="7315274" cy="2429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A2A847-7D71-FAAE-4816-9E9EB0D318F2}"/>
                  </a:ext>
                </a:extLst>
              </p:cNvPr>
              <p:cNvSpPr txBox="1"/>
              <p:nvPr/>
            </p:nvSpPr>
            <p:spPr bwMode="auto">
              <a:xfrm>
                <a:off x="991233" y="1294335"/>
                <a:ext cx="3697422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A2A847-7D71-FAAE-4816-9E9EB0D31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233" y="1294335"/>
                <a:ext cx="3697422" cy="461921"/>
              </a:xfrm>
              <a:prstGeom prst="rect">
                <a:avLst/>
              </a:prstGeom>
              <a:blipFill>
                <a:blip r:embed="rId3"/>
                <a:stretch>
                  <a:fillRect l="-1027" t="-263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7322D5-8F64-7272-0498-DC6B6B4F0981}"/>
              </a:ext>
            </a:extLst>
          </p:cNvPr>
          <p:cNvSpPr txBox="1"/>
          <p:nvPr/>
        </p:nvSpPr>
        <p:spPr bwMode="auto">
          <a:xfrm>
            <a:off x="890835" y="2528767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For the two special eigenvectors, matrix multiplication is just a number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A7794-9550-8052-BAC6-954F6C46A984}"/>
                  </a:ext>
                </a:extLst>
              </p:cNvPr>
              <p:cNvSpPr txBox="1"/>
              <p:nvPr/>
            </p:nvSpPr>
            <p:spPr bwMode="auto">
              <a:xfrm>
                <a:off x="995384" y="1976180"/>
                <a:ext cx="3691010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A7794-9550-8052-BAC6-954F6C46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84" y="1976180"/>
                <a:ext cx="3691010" cy="518604"/>
              </a:xfrm>
              <a:prstGeom prst="rect">
                <a:avLst/>
              </a:prstGeom>
              <a:blipFill>
                <a:blip r:embed="rId4"/>
                <a:stretch>
                  <a:fillRect l="-1027" t="-476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01E85-5811-2389-890C-BE97545788DA}"/>
                  </a:ext>
                </a:extLst>
              </p:cNvPr>
              <p:cNvSpPr txBox="1"/>
              <p:nvPr/>
            </p:nvSpPr>
            <p:spPr bwMode="auto">
              <a:xfrm>
                <a:off x="991233" y="701482"/>
                <a:ext cx="77768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/>
                  <a:t> times the eigenvector will produce a vector in the same direction.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01E85-5811-2389-890C-BE975457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233" y="701482"/>
                <a:ext cx="7776864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59B5F-8770-FF6B-4B8C-D6EA30E1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BADB8-502E-FCC3-B513-0422A24291D7}"/>
              </a:ext>
            </a:extLst>
          </p:cNvPr>
          <p:cNvSpPr txBox="1"/>
          <p:nvPr/>
        </p:nvSpPr>
        <p:spPr>
          <a:xfrm>
            <a:off x="5220072" y="494775"/>
            <a:ext cx="37079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Solving 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30AC5-DAD3-2CC0-4FD7-B9CA1875A014}"/>
                  </a:ext>
                </a:extLst>
              </p:cNvPr>
              <p:cNvSpPr txBox="1"/>
              <p:nvPr/>
            </p:nvSpPr>
            <p:spPr bwMode="auto">
              <a:xfrm>
                <a:off x="998012" y="1941951"/>
                <a:ext cx="162467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30AC5-DAD3-2CC0-4FD7-B9CA1875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012" y="1941951"/>
                <a:ext cx="1624676" cy="276999"/>
              </a:xfrm>
              <a:prstGeom prst="rect">
                <a:avLst/>
              </a:prstGeom>
              <a:blipFill>
                <a:blip r:embed="rId2"/>
                <a:stretch>
                  <a:fillRect r="-232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FBE58-207D-7837-1A2C-8DACE08D2611}"/>
                  </a:ext>
                </a:extLst>
              </p:cNvPr>
              <p:cNvSpPr txBox="1"/>
              <p:nvPr/>
            </p:nvSpPr>
            <p:spPr bwMode="auto">
              <a:xfrm>
                <a:off x="968417" y="2468829"/>
                <a:ext cx="7381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If it has an inverse, the vector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only be zero: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FBE58-207D-7837-1A2C-8DACE08D2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417" y="2468829"/>
                <a:ext cx="7381916" cy="369332"/>
              </a:xfrm>
              <a:prstGeom prst="rect">
                <a:avLst/>
              </a:prstGeom>
              <a:blipFill>
                <a:blip r:embed="rId3"/>
                <a:stretch>
                  <a:fillRect l="-68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B3929-15D9-626B-7B7E-6B1FF924D65B}"/>
                  </a:ext>
                </a:extLst>
              </p:cNvPr>
              <p:cNvSpPr txBox="1"/>
              <p:nvPr/>
            </p:nvSpPr>
            <p:spPr bwMode="auto">
              <a:xfrm>
                <a:off x="998012" y="2839029"/>
                <a:ext cx="2283446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B3929-15D9-626B-7B7E-6B1FF924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012" y="2839029"/>
                <a:ext cx="2283446" cy="276999"/>
              </a:xfrm>
              <a:prstGeom prst="rect">
                <a:avLst/>
              </a:prstGeom>
              <a:blipFill>
                <a:blip r:embed="rId4"/>
                <a:stretch>
                  <a:fillRect l="-1105" t="-4348" r="-1657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D08B6-5C44-CE03-EA86-F10701FA554D}"/>
                  </a:ext>
                </a:extLst>
              </p:cNvPr>
              <p:cNvSpPr txBox="1"/>
              <p:nvPr/>
            </p:nvSpPr>
            <p:spPr bwMode="auto">
              <a:xfrm>
                <a:off x="968417" y="3200770"/>
                <a:ext cx="75259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to be an eigenvalue, the condition is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has no inverse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D08B6-5C44-CE03-EA86-F10701FA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417" y="3200770"/>
                <a:ext cx="7525932" cy="369332"/>
              </a:xfrm>
              <a:prstGeom prst="rect">
                <a:avLst/>
              </a:prstGeom>
              <a:blipFill>
                <a:blip r:embed="rId5"/>
                <a:stretch>
                  <a:fillRect l="-67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2079-FA68-C97F-5AF2-A5442D102D8A}"/>
                  </a:ext>
                </a:extLst>
              </p:cNvPr>
              <p:cNvSpPr txBox="1"/>
              <p:nvPr/>
            </p:nvSpPr>
            <p:spPr bwMode="auto">
              <a:xfrm>
                <a:off x="971653" y="3543510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and hence the determinant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800" dirty="0"/>
                  <a:t> is zero.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2079-FA68-C97F-5AF2-A5442D10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53" y="3543510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108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A4484-C526-BC18-124D-5BA19116EAB9}"/>
                  </a:ext>
                </a:extLst>
              </p:cNvPr>
              <p:cNvSpPr txBox="1"/>
              <p:nvPr/>
            </p:nvSpPr>
            <p:spPr bwMode="auto">
              <a:xfrm>
                <a:off x="979453" y="5762932"/>
                <a:ext cx="229242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A4484-C526-BC18-124D-5BA19116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53" y="5762932"/>
                <a:ext cx="2292422" cy="276999"/>
              </a:xfrm>
              <a:prstGeom prst="rect">
                <a:avLst/>
              </a:prstGeom>
              <a:blipFill>
                <a:blip r:embed="rId7"/>
                <a:stretch>
                  <a:fillRect l="-2210" t="-4348" r="-1657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DAA8DB-5695-1FA3-DCC5-13672694F526}"/>
              </a:ext>
            </a:extLst>
          </p:cNvPr>
          <p:cNvSpPr txBox="1"/>
          <p:nvPr/>
        </p:nvSpPr>
        <p:spPr bwMode="auto">
          <a:xfrm>
            <a:off x="3453281" y="5716765"/>
            <a:ext cx="353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/>
              <a:t>are eigenvalues.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C8FDA-50AE-6432-A3F6-65B60B2ACAF7}"/>
              </a:ext>
            </a:extLst>
          </p:cNvPr>
          <p:cNvSpPr txBox="1"/>
          <p:nvPr/>
        </p:nvSpPr>
        <p:spPr bwMode="auto">
          <a:xfrm>
            <a:off x="936926" y="510472"/>
            <a:ext cx="777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我們再試一個矩陣，這次是一對稱矩陣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E50B6-690A-25C1-95DE-14F896A6A643}"/>
                  </a:ext>
                </a:extLst>
              </p:cNvPr>
              <p:cNvSpPr txBox="1"/>
              <p:nvPr/>
            </p:nvSpPr>
            <p:spPr bwMode="auto">
              <a:xfrm>
                <a:off x="1012061" y="1552068"/>
                <a:ext cx="107721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E50B6-690A-25C1-95DE-14F896A6A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061" y="1552068"/>
                <a:ext cx="1077218" cy="276999"/>
              </a:xfrm>
              <a:prstGeom prst="rect">
                <a:avLst/>
              </a:prstGeom>
              <a:blipFill>
                <a:blip r:embed="rId8"/>
                <a:stretch>
                  <a:fillRect l="-4651" r="-232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5009C-5D0B-34E6-9E05-6CC36657E845}"/>
                  </a:ext>
                </a:extLst>
              </p:cNvPr>
              <p:cNvSpPr txBox="1"/>
              <p:nvPr/>
            </p:nvSpPr>
            <p:spPr bwMode="auto">
              <a:xfrm>
                <a:off x="1012061" y="4031992"/>
                <a:ext cx="161505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5009C-5D0B-34E6-9E05-6CC36657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061" y="4031992"/>
                <a:ext cx="1615058" cy="276999"/>
              </a:xfrm>
              <a:prstGeom prst="rect">
                <a:avLst/>
              </a:prstGeom>
              <a:blipFill>
                <a:blip r:embed="rId9"/>
                <a:stretch>
                  <a:fillRect l="-8594" t="-26087" r="-3906" b="-4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5F38B-4D53-0A2E-7C99-D430D855C9E5}"/>
                  </a:ext>
                </a:extLst>
              </p:cNvPr>
              <p:cNvSpPr txBox="1"/>
              <p:nvPr/>
            </p:nvSpPr>
            <p:spPr bwMode="auto">
              <a:xfrm>
                <a:off x="973166" y="4936449"/>
                <a:ext cx="6173998" cy="46756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/>
                  <a:t>det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dirty="0"/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5F38B-4D53-0A2E-7C99-D430D855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166" y="4936449"/>
                <a:ext cx="6173998" cy="467564"/>
              </a:xfrm>
              <a:prstGeom prst="rect">
                <a:avLst/>
              </a:prstGeom>
              <a:blipFill>
                <a:blip r:embed="rId10"/>
                <a:stretch>
                  <a:fillRect l="-2259" r="-411" b="-1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499D7-5D01-D2CD-15ED-4A6B0C70B113}"/>
                  </a:ext>
                </a:extLst>
              </p:cNvPr>
              <p:cNvSpPr txBox="1"/>
              <p:nvPr/>
            </p:nvSpPr>
            <p:spPr bwMode="auto">
              <a:xfrm>
                <a:off x="1019915" y="965207"/>
                <a:ext cx="12041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499D7-5D01-D2CD-15ED-4A6B0C70B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915" y="965207"/>
                <a:ext cx="1204176" cy="461921"/>
              </a:xfrm>
              <a:prstGeom prst="rect">
                <a:avLst/>
              </a:prstGeom>
              <a:blipFill>
                <a:blip r:embed="rId11"/>
                <a:stretch>
                  <a:fillRect l="-4167" t="-2632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4657-A99A-9368-DD5A-A2CF9F81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E890DBC8-3ED5-9DAF-E60D-DC6FECD91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508" y="384316"/>
                <a:ext cx="41762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，我們可以解出對應的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4">
                <a:extLst>
                  <a:ext uri="{FF2B5EF4-FFF2-40B4-BE49-F238E27FC236}">
                    <a16:creationId xmlns:a16="http://schemas.microsoft.com/office/drawing/2014/main" id="{E890DBC8-3ED5-9DAF-E60D-DC6FECD91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9508" y="384316"/>
                <a:ext cx="4176271" cy="369332"/>
              </a:xfrm>
              <a:prstGeom prst="rect">
                <a:avLst/>
              </a:prstGeom>
              <a:blipFill>
                <a:blip r:embed="rId2"/>
                <a:stretch>
                  <a:fillRect l="-121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984E-A972-74AE-DEAB-6AEB455A3D40}"/>
                  </a:ext>
                </a:extLst>
              </p:cNvPr>
              <p:cNvSpPr txBox="1"/>
              <p:nvPr/>
            </p:nvSpPr>
            <p:spPr bwMode="auto">
              <a:xfrm>
                <a:off x="1571516" y="889328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984E-A972-74AE-DEAB-6AEB455A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889328"/>
                <a:ext cx="1135119" cy="276999"/>
              </a:xfrm>
              <a:prstGeom prst="rect">
                <a:avLst/>
              </a:prstGeom>
              <a:blipFill>
                <a:blip r:embed="rId3"/>
                <a:stretch>
                  <a:fillRect l="-4396" r="-32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26E38-B358-A6CE-8CAC-8471BF1AA5E6}"/>
                  </a:ext>
                </a:extLst>
              </p:cNvPr>
              <p:cNvSpPr txBox="1"/>
              <p:nvPr/>
            </p:nvSpPr>
            <p:spPr bwMode="auto">
              <a:xfrm>
                <a:off x="1571516" y="2965602"/>
                <a:ext cx="1387046" cy="4619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26E38-B358-A6CE-8CAC-8471BF1AA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965602"/>
                <a:ext cx="1387046" cy="461921"/>
              </a:xfrm>
              <a:prstGeom prst="rect">
                <a:avLst/>
              </a:prstGeom>
              <a:blipFill>
                <a:blip r:embed="rId4"/>
                <a:stretch>
                  <a:fillRect l="-1818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861D36-10A3-63CB-7095-18749C74A467}"/>
                  </a:ext>
                </a:extLst>
              </p:cNvPr>
              <p:cNvSpPr txBox="1"/>
              <p:nvPr/>
            </p:nvSpPr>
            <p:spPr bwMode="auto">
              <a:xfrm>
                <a:off x="1516814" y="4156022"/>
                <a:ext cx="1268681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861D36-10A3-63CB-7095-18749C74A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156022"/>
                <a:ext cx="1268681" cy="276999"/>
              </a:xfrm>
              <a:prstGeom prst="rect">
                <a:avLst/>
              </a:prstGeom>
              <a:blipFill>
                <a:blip r:embed="rId5"/>
                <a:stretch>
                  <a:fillRect l="-3960" r="-2970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C8DC31-6993-31F2-2956-D3AACAF0C32E}"/>
                  </a:ext>
                </a:extLst>
              </p:cNvPr>
              <p:cNvSpPr txBox="1"/>
              <p:nvPr/>
            </p:nvSpPr>
            <p:spPr bwMode="auto">
              <a:xfrm>
                <a:off x="2962632" y="798642"/>
                <a:ext cx="1183209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C8DC31-6993-31F2-2956-D3AACAF0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2632" y="798642"/>
                <a:ext cx="1183209" cy="461217"/>
              </a:xfrm>
              <a:prstGeom prst="rect">
                <a:avLst/>
              </a:prstGeom>
              <a:blipFill>
                <a:blip r:embed="rId6"/>
                <a:stretch>
                  <a:fillRect l="-2128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DB946-52FD-C0C7-345A-7184D23B8FFD}"/>
                  </a:ext>
                </a:extLst>
              </p:cNvPr>
              <p:cNvSpPr txBox="1"/>
              <p:nvPr/>
            </p:nvSpPr>
            <p:spPr bwMode="auto">
              <a:xfrm>
                <a:off x="1571516" y="1492231"/>
                <a:ext cx="3483069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DB946-52FD-C0C7-345A-7184D23B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1492231"/>
                <a:ext cx="3483069" cy="461921"/>
              </a:xfrm>
              <a:prstGeom prst="rect">
                <a:avLst/>
              </a:prstGeom>
              <a:blipFill>
                <a:blip r:embed="rId7"/>
                <a:stretch>
                  <a:fillRect t="-2632" r="-1091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F3BACE-8FB6-511B-A398-95D655235A27}"/>
                  </a:ext>
                </a:extLst>
              </p:cNvPr>
              <p:cNvSpPr txBox="1"/>
              <p:nvPr/>
            </p:nvSpPr>
            <p:spPr bwMode="auto">
              <a:xfrm>
                <a:off x="1571516" y="2158862"/>
                <a:ext cx="1331455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F3BACE-8FB6-511B-A398-95D65523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158862"/>
                <a:ext cx="1331455" cy="276999"/>
              </a:xfrm>
              <a:prstGeom prst="rect">
                <a:avLst/>
              </a:prstGeom>
              <a:blipFill>
                <a:blip r:embed="rId8"/>
                <a:stretch>
                  <a:fillRect l="-2830" r="-94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DF110FB-75DD-EA4F-D1B1-B7C8DD60A2C2}"/>
              </a:ext>
            </a:extLst>
          </p:cNvPr>
          <p:cNvSpPr txBox="1"/>
          <p:nvPr/>
        </p:nvSpPr>
        <p:spPr bwMode="auto">
          <a:xfrm>
            <a:off x="1499508" y="2502512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Eigenvector has one undetermined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4A5922-6B7F-77D0-1814-26D81AAFDF0D}"/>
                  </a:ext>
                </a:extLst>
              </p:cNvPr>
              <p:cNvSpPr txBox="1"/>
              <p:nvPr/>
            </p:nvSpPr>
            <p:spPr bwMode="auto">
              <a:xfrm>
                <a:off x="1540635" y="5948366"/>
                <a:ext cx="1219244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4A5922-6B7F-77D0-1814-26D81AAF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35" y="5948366"/>
                <a:ext cx="1219244" cy="460126"/>
              </a:xfrm>
              <a:prstGeom prst="rect">
                <a:avLst/>
              </a:prstGeom>
              <a:blipFill>
                <a:blip r:embed="rId9"/>
                <a:stretch>
                  <a:fillRect l="-2062"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4FC03-3392-002C-8F58-D04E6F3CC849}"/>
                  </a:ext>
                </a:extLst>
              </p:cNvPr>
              <p:cNvSpPr txBox="1"/>
              <p:nvPr/>
            </p:nvSpPr>
            <p:spPr bwMode="auto">
              <a:xfrm>
                <a:off x="1516814" y="4898205"/>
                <a:ext cx="6511719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4FC03-3392-002C-8F58-D04E6F3CC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814" y="4898205"/>
                <a:ext cx="6511719" cy="461921"/>
              </a:xfrm>
              <a:prstGeom prst="rect">
                <a:avLst/>
              </a:prstGeom>
              <a:blipFill>
                <a:blip r:embed="rId10"/>
                <a:stretch>
                  <a:fillRect t="-2703" r="-19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ED8A88-1F09-0D47-A919-683507992376}"/>
                  </a:ext>
                </a:extLst>
              </p:cNvPr>
              <p:cNvSpPr txBox="1"/>
              <p:nvPr/>
            </p:nvSpPr>
            <p:spPr bwMode="auto">
              <a:xfrm>
                <a:off x="1517585" y="5511660"/>
                <a:ext cx="1158330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ED8A88-1F09-0D47-A919-68350799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585" y="5511660"/>
                <a:ext cx="1158330" cy="276999"/>
              </a:xfrm>
              <a:prstGeom prst="rect">
                <a:avLst/>
              </a:prstGeom>
              <a:blipFill>
                <a:blip r:embed="rId11"/>
                <a:stretch>
                  <a:fillRect l="-2174" r="-1087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118C9A-C675-E5F3-33D6-E49B778F9ADA}"/>
              </a:ext>
            </a:extLst>
          </p:cNvPr>
          <p:cNvSpPr txBox="1"/>
          <p:nvPr/>
        </p:nvSpPr>
        <p:spPr bwMode="auto">
          <a:xfrm>
            <a:off x="1516814" y="3717032"/>
            <a:ext cx="1630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71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E3003-71C8-5DBF-265E-DF65A7932B7F}"/>
              </a:ext>
            </a:extLst>
          </p:cNvPr>
          <p:cNvSpPr txBox="1"/>
          <p:nvPr/>
        </p:nvSpPr>
        <p:spPr bwMode="auto">
          <a:xfrm>
            <a:off x="827584" y="191683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There are two beautiful theorems that illustrate the utility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209722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629751-9A63-CC43-605F-F5A26847D588}"/>
                  </a:ext>
                </a:extLst>
              </p:cNvPr>
              <p:cNvSpPr txBox="1"/>
              <p:nvPr/>
            </p:nvSpPr>
            <p:spPr bwMode="auto">
              <a:xfrm>
                <a:off x="539552" y="476672"/>
                <a:ext cx="84822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Theorem: The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are also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with the eigenvalue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629751-9A63-CC43-605F-F5A26847D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6672"/>
                <a:ext cx="8482202" cy="369332"/>
              </a:xfrm>
              <a:prstGeom prst="rect">
                <a:avLst/>
              </a:prstGeom>
              <a:blipFill>
                <a:blip r:embed="rId2"/>
                <a:stretch>
                  <a:fillRect l="-5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6AE50-7D87-1B35-B1FF-32FF377F7A5C}"/>
                  </a:ext>
                </a:extLst>
              </p:cNvPr>
              <p:cNvSpPr txBox="1"/>
              <p:nvPr/>
            </p:nvSpPr>
            <p:spPr bwMode="auto">
              <a:xfrm>
                <a:off x="1619672" y="1058252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6AE50-7D87-1B35-B1FF-32FF377F7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058252"/>
                <a:ext cx="1085233" cy="276999"/>
              </a:xfrm>
              <a:prstGeom prst="rect">
                <a:avLst/>
              </a:prstGeom>
              <a:blipFill>
                <a:blip r:embed="rId3"/>
                <a:stretch>
                  <a:fillRect l="-4598" r="-229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11BCE384-C752-469A-1328-B4A0FD222DFC}"/>
              </a:ext>
            </a:extLst>
          </p:cNvPr>
          <p:cNvSpPr/>
          <p:nvPr/>
        </p:nvSpPr>
        <p:spPr>
          <a:xfrm>
            <a:off x="2987824" y="1124744"/>
            <a:ext cx="432048" cy="144016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267DD-BEC0-502B-1D21-DCAD0F503153}"/>
                  </a:ext>
                </a:extLst>
              </p:cNvPr>
              <p:cNvSpPr txBox="1"/>
              <p:nvPr/>
            </p:nvSpPr>
            <p:spPr bwMode="auto">
              <a:xfrm>
                <a:off x="4238036" y="1058023"/>
                <a:ext cx="132190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267DD-BEC0-502B-1D21-DCAD0F50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8036" y="1058023"/>
                <a:ext cx="1321900" cy="276999"/>
              </a:xfrm>
              <a:prstGeom prst="rect">
                <a:avLst/>
              </a:prstGeom>
              <a:blipFill>
                <a:blip r:embed="rId4"/>
                <a:stretch>
                  <a:fillRect l="-2857" r="-1905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0B637-0908-4F88-519C-F7BDD81C0E0F}"/>
                  </a:ext>
                </a:extLst>
              </p:cNvPr>
              <p:cNvSpPr txBox="1"/>
              <p:nvPr/>
            </p:nvSpPr>
            <p:spPr bwMode="auto">
              <a:xfrm>
                <a:off x="539552" y="1583132"/>
                <a:ext cx="84822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Theorem: All vectors can be written as the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0B637-0908-4F88-519C-F7BDD81C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583132"/>
                <a:ext cx="8482202" cy="369332"/>
              </a:xfrm>
              <a:prstGeom prst="rect">
                <a:avLst/>
              </a:prstGeom>
              <a:blipFill>
                <a:blip r:embed="rId5"/>
                <a:stretch>
                  <a:fillRect l="-5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4D837-F109-4E4B-CF95-AA1BF9D6BC70}"/>
                  </a:ext>
                </a:extLst>
              </p:cNvPr>
              <p:cNvSpPr txBox="1"/>
              <p:nvPr/>
            </p:nvSpPr>
            <p:spPr bwMode="auto">
              <a:xfrm>
                <a:off x="1619672" y="2072379"/>
                <a:ext cx="1711174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4D837-F109-4E4B-CF95-AA1BF9D6B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072379"/>
                <a:ext cx="1711174" cy="276999"/>
              </a:xfrm>
              <a:prstGeom prst="rect">
                <a:avLst/>
              </a:prstGeom>
              <a:blipFill>
                <a:blip r:embed="rId6"/>
                <a:stretch>
                  <a:fillRect l="-2206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020D1-12A6-82B1-8338-AF608EB72ADE}"/>
                  </a:ext>
                </a:extLst>
              </p:cNvPr>
              <p:cNvSpPr txBox="1"/>
              <p:nvPr/>
            </p:nvSpPr>
            <p:spPr bwMode="auto">
              <a:xfrm>
                <a:off x="577794" y="2504926"/>
                <a:ext cx="75946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Then the action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800" dirty="0"/>
                  <a:t> on any vector can be easily written down: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020D1-12A6-82B1-8338-AF608EB7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794" y="2504926"/>
                <a:ext cx="7594605" cy="369332"/>
              </a:xfrm>
              <a:prstGeom prst="rect">
                <a:avLst/>
              </a:prstGeom>
              <a:blipFill>
                <a:blip r:embed="rId7"/>
                <a:stretch>
                  <a:fillRect l="-668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6BCBCA-E178-C236-BDAC-803F51A9A44E}"/>
                  </a:ext>
                </a:extLst>
              </p:cNvPr>
              <p:cNvSpPr txBox="1"/>
              <p:nvPr/>
            </p:nvSpPr>
            <p:spPr bwMode="auto">
              <a:xfrm>
                <a:off x="1619672" y="3029806"/>
                <a:ext cx="4168705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6BCBCA-E178-C236-BDAC-803F51A9A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3029806"/>
                <a:ext cx="4168705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36B1150-2826-18F3-E945-E673C0792162}"/>
              </a:ext>
            </a:extLst>
          </p:cNvPr>
          <p:cNvSpPr txBox="1"/>
          <p:nvPr/>
        </p:nvSpPr>
        <p:spPr bwMode="auto">
          <a:xfrm>
            <a:off x="577794" y="3420445"/>
            <a:ext cx="8890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The information in the eigenvectors </a:t>
            </a:r>
            <a:r>
              <a:rPr lang="en-US" sz="1800" dirty="0">
                <a:solidFill>
                  <a:srgbClr val="FF0000"/>
                </a:solidFill>
              </a:rPr>
              <a:t>alone</a:t>
            </a:r>
            <a:r>
              <a:rPr lang="en-US" sz="1800" dirty="0"/>
              <a:t> of a specific matrix can represent the matrix!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49A364-31FB-1277-5966-49867D3EE4A0}"/>
                  </a:ext>
                </a:extLst>
              </p:cNvPr>
              <p:cNvSpPr txBox="1"/>
              <p:nvPr/>
            </p:nvSpPr>
            <p:spPr bwMode="auto">
              <a:xfrm>
                <a:off x="1634270" y="4225238"/>
                <a:ext cx="3225762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49A364-31FB-1277-5966-49867D3E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4270" y="4225238"/>
                <a:ext cx="3225762" cy="554254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78F2CB-E173-FC80-9726-B0C6162088B7}"/>
                  </a:ext>
                </a:extLst>
              </p:cNvPr>
              <p:cNvSpPr txBox="1"/>
              <p:nvPr/>
            </p:nvSpPr>
            <p:spPr bwMode="auto">
              <a:xfrm>
                <a:off x="1653724" y="5171572"/>
                <a:ext cx="5150524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78F2CB-E173-FC80-9726-B0C61620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724" y="5171572"/>
                <a:ext cx="5150524" cy="554254"/>
              </a:xfrm>
              <a:prstGeom prst="rect">
                <a:avLst/>
              </a:prstGeom>
              <a:blipFill>
                <a:blip r:embed="rId10"/>
                <a:stretch>
                  <a:fillRect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9B50E6-716C-2E71-BB40-D8C6F6FBC461}"/>
                  </a:ext>
                </a:extLst>
              </p:cNvPr>
              <p:cNvSpPr txBox="1"/>
              <p:nvPr/>
            </p:nvSpPr>
            <p:spPr bwMode="auto">
              <a:xfrm>
                <a:off x="1634272" y="5839466"/>
                <a:ext cx="3585801" cy="6109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9B50E6-716C-2E71-BB40-D8C6F6FB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4272" y="5839466"/>
                <a:ext cx="3585801" cy="610936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7FFD96-A74F-0F58-959F-D0CE4C285558}"/>
              </a:ext>
            </a:extLst>
          </p:cNvPr>
          <p:cNvSpPr txBox="1"/>
          <p:nvPr/>
        </p:nvSpPr>
        <p:spPr bwMode="auto">
          <a:xfrm>
            <a:off x="577794" y="3799086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一個矩陣的本徵值與本徵向量就足夠能代表該矩陣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B1A73-6E93-BB55-9ED1-234D826B95AF}"/>
              </a:ext>
            </a:extLst>
          </p:cNvPr>
          <p:cNvSpPr txBox="1"/>
          <p:nvPr/>
        </p:nvSpPr>
        <p:spPr bwMode="auto">
          <a:xfrm>
            <a:off x="4860032" y="4309959"/>
            <a:ext cx="4458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一行向量可以寫成本徵向量的線性組合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43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13" grpId="0" animBg="1"/>
      <p:bldP spid="14" grpId="0" animBg="1"/>
      <p:bldP spid="1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6EAF1D-93C2-5051-93B5-63B468BE6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1C8EA3-A3AF-63B8-FD62-D2FE40F216F9}"/>
              </a:ext>
            </a:extLst>
          </p:cNvPr>
          <p:cNvSpPr txBox="1"/>
          <p:nvPr/>
        </p:nvSpPr>
        <p:spPr>
          <a:xfrm>
            <a:off x="1458129" y="1155770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1st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40163BF-C89F-C6D6-12EB-49D51DF19333}"/>
              </a:ext>
            </a:extLst>
          </p:cNvPr>
          <p:cNvSpPr/>
          <p:nvPr/>
        </p:nvSpPr>
        <p:spPr>
          <a:xfrm>
            <a:off x="3122724" y="2552453"/>
            <a:ext cx="139042" cy="51410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A1C5C-4BD7-A9F1-68E6-326643582724}"/>
              </a:ext>
            </a:extLst>
          </p:cNvPr>
          <p:cNvSpPr txBox="1"/>
          <p:nvPr/>
        </p:nvSpPr>
        <p:spPr>
          <a:xfrm>
            <a:off x="1458129" y="3244334"/>
            <a:ext cx="44644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Identical Eigenvalue problem of matrix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8B0BE-A711-FEDF-0CB0-F045F951F83C}"/>
              </a:ext>
            </a:extLst>
          </p:cNvPr>
          <p:cNvSpPr txBox="1"/>
          <p:nvPr/>
        </p:nvSpPr>
        <p:spPr bwMode="auto">
          <a:xfrm>
            <a:off x="3410576" y="2566495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複變函數法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371E3448-69A2-AEE1-727E-5DF06D1C9BF8}"/>
                  </a:ext>
                </a:extLst>
              </p:cNvPr>
              <p:cNvSpPr txBox="1"/>
              <p:nvPr/>
            </p:nvSpPr>
            <p:spPr bwMode="auto">
              <a:xfrm>
                <a:off x="1572774" y="1792375"/>
                <a:ext cx="1317990" cy="61824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371E3448-69A2-AEE1-727E-5DF06D1C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774" y="1792375"/>
                <a:ext cx="1317990" cy="618246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D1F1D-65F4-7638-D080-D03BC59F37AC}"/>
                  </a:ext>
                </a:extLst>
              </p:cNvPr>
              <p:cNvSpPr txBox="1"/>
              <p:nvPr/>
            </p:nvSpPr>
            <p:spPr bwMode="auto">
              <a:xfrm>
                <a:off x="2460917" y="3816108"/>
                <a:ext cx="1085233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D1F1D-65F4-7638-D080-D03BC59F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917" y="3816108"/>
                <a:ext cx="1085233" cy="276999"/>
              </a:xfrm>
              <a:prstGeom prst="rect">
                <a:avLst/>
              </a:prstGeom>
              <a:blipFill>
                <a:blip r:embed="rId3"/>
                <a:stretch>
                  <a:fillRect l="-3448" r="-2299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6B01D8-4DB7-6FF0-76FD-41F34E970391}"/>
                  </a:ext>
                </a:extLst>
              </p:cNvPr>
              <p:cNvSpPr txBox="1"/>
              <p:nvPr/>
            </p:nvSpPr>
            <p:spPr bwMode="auto">
              <a:xfrm>
                <a:off x="5025328" y="2566495"/>
                <a:ext cx="979114" cy="2899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6B01D8-4DB7-6FF0-76FD-41F34E970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5328" y="2566495"/>
                <a:ext cx="979114" cy="289951"/>
              </a:xfrm>
              <a:prstGeom prst="rect">
                <a:avLst/>
              </a:prstGeom>
              <a:blipFill>
                <a:blip r:embed="rId4"/>
                <a:stretch>
                  <a:fillRect l="-3846" t="-8333" r="-1282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CF595-8234-AEF5-F2B9-A4C3C9DC4CCD}"/>
                  </a:ext>
                </a:extLst>
              </p:cNvPr>
              <p:cNvSpPr txBox="1"/>
              <p:nvPr/>
            </p:nvSpPr>
            <p:spPr bwMode="auto">
              <a:xfrm>
                <a:off x="2890764" y="1916832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CF595-8234-AEF5-F2B9-A4C3C9DC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0764" y="1916832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0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56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A0A3C-3A01-4E52-7E49-F7CD6978BD13}"/>
                  </a:ext>
                </a:extLst>
              </p:cNvPr>
              <p:cNvSpPr txBox="1"/>
              <p:nvPr/>
            </p:nvSpPr>
            <p:spPr bwMode="auto">
              <a:xfrm>
                <a:off x="539552" y="1811642"/>
                <a:ext cx="6311416" cy="6089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A0A3C-3A01-4E52-7E49-F7CD6978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811642"/>
                <a:ext cx="6311416" cy="608949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F83D0-2AAD-1C99-104A-261DCBA45834}"/>
                  </a:ext>
                </a:extLst>
              </p:cNvPr>
              <p:cNvSpPr txBox="1"/>
              <p:nvPr/>
            </p:nvSpPr>
            <p:spPr bwMode="auto">
              <a:xfrm>
                <a:off x="520100" y="2479536"/>
                <a:ext cx="4411940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2F83D0-2AAD-1C99-104A-261DCBA4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100" y="2479536"/>
                <a:ext cx="4411940" cy="673326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98F26-B403-6BB7-3CB6-8179CB636880}"/>
                  </a:ext>
                </a:extLst>
              </p:cNvPr>
              <p:cNvSpPr txBox="1"/>
              <p:nvPr/>
            </p:nvSpPr>
            <p:spPr bwMode="auto">
              <a:xfrm>
                <a:off x="539553" y="770250"/>
                <a:ext cx="4540474" cy="2841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98F26-B403-6BB7-3CB6-8179CB636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3" y="770250"/>
                <a:ext cx="4540474" cy="284117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ED2CA4-51BC-0535-DFAD-6873ECD5CA54}"/>
              </a:ext>
            </a:extLst>
          </p:cNvPr>
          <p:cNvSpPr txBox="1"/>
          <p:nvPr/>
        </p:nvSpPr>
        <p:spPr bwMode="auto">
          <a:xfrm>
            <a:off x="520100" y="317437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更厲害的是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BFFE8C-4208-DBD4-08BF-E6BE0EA23FD7}"/>
                  </a:ext>
                </a:extLst>
              </p:cNvPr>
              <p:cNvSpPr txBox="1"/>
              <p:nvPr/>
            </p:nvSpPr>
            <p:spPr bwMode="auto">
              <a:xfrm>
                <a:off x="539552" y="3269765"/>
                <a:ext cx="83964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This matrix is called a Markov matrix, with an eigenvalue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, the other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BFFE8C-4208-DBD4-08BF-E6BE0EA2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269765"/>
                <a:ext cx="8396446" cy="369332"/>
              </a:xfrm>
              <a:prstGeom prst="rect">
                <a:avLst/>
              </a:prstGeom>
              <a:blipFill>
                <a:blip r:embed="rId6"/>
                <a:stretch>
                  <a:fillRect l="-60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2E2A7-82C1-986A-D5BD-4C53D3C2C65D}"/>
                  </a:ext>
                </a:extLst>
              </p:cNvPr>
              <p:cNvSpPr txBox="1"/>
              <p:nvPr/>
            </p:nvSpPr>
            <p:spPr bwMode="auto">
              <a:xfrm>
                <a:off x="539552" y="3645024"/>
                <a:ext cx="88569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repeated action of a Markov matrix will push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any vector </a:t>
                </a:r>
                <a:r>
                  <a:rPr lang="en-US" sz="1800" dirty="0"/>
                  <a:t>into the eigenvector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2E2A7-82C1-986A-D5BD-4C53D3C2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645024"/>
                <a:ext cx="8856984" cy="369332"/>
              </a:xfrm>
              <a:prstGeom prst="rect">
                <a:avLst/>
              </a:prstGeom>
              <a:blipFill>
                <a:blip r:embed="rId7"/>
                <a:stretch>
                  <a:fillRect l="-573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E5FF9F7-2F2D-D117-AB7B-10AA1429D5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450"/>
          <a:stretch>
            <a:fillRect/>
          </a:stretch>
        </p:blipFill>
        <p:spPr>
          <a:xfrm>
            <a:off x="1619672" y="4149080"/>
            <a:ext cx="5231296" cy="2337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A6B47-8289-E06F-D9A0-4F74E71FED22}"/>
                  </a:ext>
                </a:extLst>
              </p:cNvPr>
              <p:cNvSpPr txBox="1"/>
              <p:nvPr/>
            </p:nvSpPr>
            <p:spPr bwMode="auto">
              <a:xfrm>
                <a:off x="493933" y="1155877"/>
                <a:ext cx="3225762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A6B47-8289-E06F-D9A0-4F74E71F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933" y="1155877"/>
                <a:ext cx="3225762" cy="554254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5D92-F449-219F-22A4-A48C6B6D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1978F1-7FD5-6E47-E7F3-42BF1759C24F}"/>
              </a:ext>
            </a:extLst>
          </p:cNvPr>
          <p:cNvSpPr txBox="1"/>
          <p:nvPr/>
        </p:nvSpPr>
        <p:spPr>
          <a:xfrm>
            <a:off x="1458129" y="1155770"/>
            <a:ext cx="5671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2nd order Linear </a:t>
            </a:r>
            <a:r>
              <a:rPr lang="en-US" sz="1800" dirty="0">
                <a:cs typeface="Times New Roman" panose="02020603050405020304" pitchFamily="18" charset="0"/>
              </a:rPr>
              <a:t>ODE with constant coefficients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19059FA-5145-A7C4-378F-B8BE9CE7728A}"/>
              </a:ext>
            </a:extLst>
          </p:cNvPr>
          <p:cNvSpPr/>
          <p:nvPr/>
        </p:nvSpPr>
        <p:spPr>
          <a:xfrm>
            <a:off x="2392318" y="2803089"/>
            <a:ext cx="163457" cy="83065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95012-0A2A-97A5-B9C3-F17E7E8DA0E9}"/>
              </a:ext>
            </a:extLst>
          </p:cNvPr>
          <p:cNvSpPr txBox="1"/>
          <p:nvPr/>
        </p:nvSpPr>
        <p:spPr bwMode="auto">
          <a:xfrm>
            <a:off x="2695542" y="3124060"/>
            <a:ext cx="149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複變函數法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6C466C07-612C-9319-1DF3-F3354C449626}"/>
                  </a:ext>
                </a:extLst>
              </p:cNvPr>
              <p:cNvSpPr txBox="1"/>
              <p:nvPr/>
            </p:nvSpPr>
            <p:spPr bwMode="auto">
              <a:xfrm>
                <a:off x="1458129" y="1850714"/>
                <a:ext cx="1644233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6C466C07-612C-9319-1DF3-F3354C449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8129" y="1850714"/>
                <a:ext cx="1644233" cy="648126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39158D-2CFC-A543-5696-6250F8807D9A}"/>
                  </a:ext>
                </a:extLst>
              </p:cNvPr>
              <p:cNvSpPr txBox="1"/>
              <p:nvPr/>
            </p:nvSpPr>
            <p:spPr bwMode="auto">
              <a:xfrm>
                <a:off x="1436896" y="4538023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39158D-2CFC-A543-5696-6250F880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896" y="4538023"/>
                <a:ext cx="1235338" cy="276999"/>
              </a:xfrm>
              <a:prstGeom prst="rect">
                <a:avLst/>
              </a:prstGeom>
              <a:blipFill>
                <a:blip r:embed="rId3"/>
                <a:stretch>
                  <a:fillRect l="-4082" t="-4348" r="-2041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C17A7-74F3-4FBE-E0A4-28185164D188}"/>
                  </a:ext>
                </a:extLst>
              </p:cNvPr>
              <p:cNvSpPr txBox="1"/>
              <p:nvPr/>
            </p:nvSpPr>
            <p:spPr bwMode="auto">
              <a:xfrm>
                <a:off x="4055514" y="3123020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C17A7-74F3-4FBE-E0A4-28185164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5514" y="3123020"/>
                <a:ext cx="1071575" cy="285912"/>
              </a:xfrm>
              <a:prstGeom prst="rect">
                <a:avLst/>
              </a:prstGeom>
              <a:blipFill>
                <a:blip r:embed="rId4"/>
                <a:stretch>
                  <a:fillRect l="-4706" r="-1176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1E576-DCE7-2280-A2DD-653B232221D1}"/>
                  </a:ext>
                </a:extLst>
              </p:cNvPr>
              <p:cNvSpPr txBox="1"/>
              <p:nvPr/>
            </p:nvSpPr>
            <p:spPr bwMode="auto">
              <a:xfrm>
                <a:off x="3141826" y="1998308"/>
                <a:ext cx="5569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ea typeface="Cambria Math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 is what determines the evolution of the system.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1E576-DCE7-2280-A2DD-653B23222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1826" y="1998308"/>
                <a:ext cx="5569668" cy="369332"/>
              </a:xfrm>
              <a:prstGeom prst="rect">
                <a:avLst/>
              </a:prstGeom>
              <a:blipFill>
                <a:blip r:embed="rId5"/>
                <a:stretch>
                  <a:fillRect l="-911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895A79-95AF-7DE4-6AF5-A76FB15D4699}"/>
              </a:ext>
            </a:extLst>
          </p:cNvPr>
          <p:cNvSpPr txBox="1"/>
          <p:nvPr/>
        </p:nvSpPr>
        <p:spPr bwMode="auto">
          <a:xfrm>
            <a:off x="1402670" y="4886490"/>
            <a:ext cx="698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這是矩陣的本徵值問題：線性代數Linear</a:t>
            </a:r>
            <a:r>
              <a:rPr lang="en-US" sz="1800" dirty="0"/>
              <a:t> </a:t>
            </a:r>
            <a:r>
              <a:rPr lang="en-US" sz="1800" dirty="0" err="1"/>
              <a:t>Algebra的中心問題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BDA501-4911-50D0-C94E-5B34F96E5A63}"/>
                  </a:ext>
                </a:extLst>
              </p:cNvPr>
              <p:cNvSpPr txBox="1"/>
              <p:nvPr/>
            </p:nvSpPr>
            <p:spPr bwMode="auto">
              <a:xfrm>
                <a:off x="4788024" y="2436207"/>
                <a:ext cx="194421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BDA501-4911-50D0-C94E-5B34F96E5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2436207"/>
                <a:ext cx="1944216" cy="61824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D90D27-06D7-0AEB-361D-AF647E96244F}"/>
              </a:ext>
            </a:extLst>
          </p:cNvPr>
          <p:cNvSpPr txBox="1"/>
          <p:nvPr/>
        </p:nvSpPr>
        <p:spPr bwMode="auto">
          <a:xfrm>
            <a:off x="3141826" y="2528536"/>
            <a:ext cx="2216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例如耦合振盪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12D918F-7A63-C097-743B-33B80545F0AF}"/>
                  </a:ext>
                </a:extLst>
              </p:cNvPr>
              <p:cNvSpPr txBox="1"/>
              <p:nvPr/>
            </p:nvSpPr>
            <p:spPr bwMode="auto">
              <a:xfrm>
                <a:off x="1423621" y="3705216"/>
                <a:ext cx="3436411" cy="6578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12D918F-7A63-C097-743B-33B80545F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621" y="3705216"/>
                <a:ext cx="3436411" cy="657872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48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A1F4-541E-2D73-4EEA-B7C73B03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434570-54F2-6EEB-8668-84813859F3A6}"/>
                  </a:ext>
                </a:extLst>
              </p:cNvPr>
              <p:cNvSpPr txBox="1"/>
              <p:nvPr/>
            </p:nvSpPr>
            <p:spPr bwMode="auto">
              <a:xfrm>
                <a:off x="1304589" y="2408389"/>
                <a:ext cx="833049" cy="2920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434570-54F2-6EEB-8668-84813859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4589" y="2408389"/>
                <a:ext cx="833049" cy="292003"/>
              </a:xfrm>
              <a:prstGeom prst="rect">
                <a:avLst/>
              </a:prstGeom>
              <a:blipFill>
                <a:blip r:embed="rId2"/>
                <a:stretch>
                  <a:fillRect l="-2985" r="-149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E9CBD-CAC2-E957-28D2-91106567BF5D}"/>
                  </a:ext>
                </a:extLst>
              </p:cNvPr>
              <p:cNvSpPr txBox="1"/>
              <p:nvPr/>
            </p:nvSpPr>
            <p:spPr bwMode="auto">
              <a:xfrm>
                <a:off x="2339331" y="3386922"/>
                <a:ext cx="4897559" cy="3377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E9CBD-CAC2-E957-28D2-91106567B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331" y="3386922"/>
                <a:ext cx="4897559" cy="337721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64BB89B-4395-23D2-83F6-DEBCB112C0B5}"/>
              </a:ext>
            </a:extLst>
          </p:cNvPr>
          <p:cNvSpPr txBox="1"/>
          <p:nvPr/>
        </p:nvSpPr>
        <p:spPr bwMode="auto">
          <a:xfrm>
            <a:off x="903845" y="1439856"/>
            <a:ext cx="71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With the eigenvectors and eigenvalues, we can solve the ODE system.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A87E15-2A2E-9527-C1E4-ACDECE7D9C50}"/>
                  </a:ext>
                </a:extLst>
              </p:cNvPr>
              <p:cNvSpPr txBox="1"/>
              <p:nvPr/>
            </p:nvSpPr>
            <p:spPr bwMode="auto">
              <a:xfrm>
                <a:off x="875492" y="3864727"/>
                <a:ext cx="7635076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The four initial conditions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TW" altLang="en-US" sz="1800" dirty="0"/>
                  <a:t> </a:t>
                </a:r>
                <a:r>
                  <a:rPr lang="en-US" sz="1800" dirty="0"/>
                  <a:t>will determine four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A87E15-2A2E-9527-C1E4-ACDECE7D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492" y="3864727"/>
                <a:ext cx="7635076" cy="381515"/>
              </a:xfrm>
              <a:prstGeom prst="rect">
                <a:avLst/>
              </a:prstGeom>
              <a:blipFill>
                <a:blip r:embed="rId4"/>
                <a:stretch>
                  <a:fillRect l="-831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DB9865-5655-CF91-686A-792AC01A303D}"/>
              </a:ext>
            </a:extLst>
          </p:cNvPr>
          <p:cNvSpPr txBox="1"/>
          <p:nvPr/>
        </p:nvSpPr>
        <p:spPr bwMode="auto">
          <a:xfrm>
            <a:off x="864939" y="1081586"/>
            <a:ext cx="758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利用本徵向量，線性微分方程組很容易求解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AE19F-E29E-39FF-812E-2FB7A80DD228}"/>
                  </a:ext>
                </a:extLst>
              </p:cNvPr>
              <p:cNvSpPr txBox="1"/>
              <p:nvPr/>
            </p:nvSpPr>
            <p:spPr bwMode="auto">
              <a:xfrm>
                <a:off x="1919608" y="2870422"/>
                <a:ext cx="4195957" cy="3612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AE19F-E29E-39FF-812E-2FB7A80D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608" y="2870422"/>
                <a:ext cx="4195957" cy="361253"/>
              </a:xfrm>
              <a:prstGeom prst="rect">
                <a:avLst/>
              </a:prstGeom>
              <a:blipFill>
                <a:blip r:embed="rId5"/>
                <a:stretch>
                  <a:fillRect l="-604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CF7943B-4F7D-86D1-3183-C87CF381AEB2}"/>
              </a:ext>
            </a:extLst>
          </p:cNvPr>
          <p:cNvSpPr txBox="1"/>
          <p:nvPr/>
        </p:nvSpPr>
        <p:spPr bwMode="auto">
          <a:xfrm>
            <a:off x="875492" y="3355311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加上另一解</a:t>
            </a:r>
            <a:r>
              <a:rPr lang="en-US" sz="1800" dirty="0"/>
              <a:t>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CDD65-FA98-5CA7-45F1-F4049C050504}"/>
              </a:ext>
            </a:extLst>
          </p:cNvPr>
          <p:cNvSpPr txBox="1"/>
          <p:nvPr/>
        </p:nvSpPr>
        <p:spPr bwMode="auto">
          <a:xfrm>
            <a:off x="875492" y="2892641"/>
            <a:ext cx="934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例如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A12C5A-B4AE-71C0-1196-CB2DA131322B}"/>
                  </a:ext>
                </a:extLst>
              </p:cNvPr>
              <p:cNvSpPr txBox="1"/>
              <p:nvPr/>
            </p:nvSpPr>
            <p:spPr bwMode="auto">
              <a:xfrm>
                <a:off x="2182863" y="2348880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是對應的本徵向量。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A12C5A-B4AE-71C0-1196-CB2DA131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2863" y="2348880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65143-2D2F-73C2-60CE-CCDC29948E71}"/>
                  </a:ext>
                </a:extLst>
              </p:cNvPr>
              <p:cNvSpPr txBox="1"/>
              <p:nvPr/>
            </p:nvSpPr>
            <p:spPr bwMode="auto">
              <a:xfrm>
                <a:off x="975878" y="1849321"/>
                <a:ext cx="173784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  <m:r>
                        <a:rPr lang="zh-TW" altLang="en-US" sz="1800" b="1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65143-2D2F-73C2-60CE-CCDC29948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5878" y="1849321"/>
                <a:ext cx="1737848" cy="276999"/>
              </a:xfrm>
              <a:prstGeom prst="rect">
                <a:avLst/>
              </a:prstGeom>
              <a:blipFill>
                <a:blip r:embed="rId7"/>
                <a:stretch>
                  <a:fillRect l="-2174" t="-4348" r="-1449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3" grpId="0" animBg="1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4A4FF50-2DDC-7405-8F6A-CC7CB9C24192}"/>
              </a:ext>
            </a:extLst>
          </p:cNvPr>
          <p:cNvSpPr txBox="1"/>
          <p:nvPr/>
        </p:nvSpPr>
        <p:spPr bwMode="auto">
          <a:xfrm>
            <a:off x="838033" y="577169"/>
            <a:ext cx="2227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For simplicity,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3D910-4E26-3BDB-93C2-F1DED837B822}"/>
                  </a:ext>
                </a:extLst>
              </p:cNvPr>
              <p:cNvSpPr txBox="1"/>
              <p:nvPr/>
            </p:nvSpPr>
            <p:spPr bwMode="auto">
              <a:xfrm>
                <a:off x="2467341" y="577169"/>
                <a:ext cx="3312368" cy="38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hence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3D910-4E26-3BDB-93C2-F1DED837B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7341" y="577169"/>
                <a:ext cx="3312368" cy="387927"/>
              </a:xfrm>
              <a:prstGeom prst="rect">
                <a:avLst/>
              </a:prstGeom>
              <a:blipFill>
                <a:blip r:embed="rId2"/>
                <a:stretch>
                  <a:fillRect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21A231-62CD-968B-C90F-89CD98ECD84D}"/>
                  </a:ext>
                </a:extLst>
              </p:cNvPr>
              <p:cNvSpPr txBox="1"/>
              <p:nvPr/>
            </p:nvSpPr>
            <p:spPr bwMode="auto">
              <a:xfrm>
                <a:off x="896653" y="1944270"/>
                <a:ext cx="2031004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21A231-62CD-968B-C90F-89CD98EC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653" y="1944270"/>
                <a:ext cx="2031004" cy="276999"/>
              </a:xfrm>
              <a:prstGeom prst="rect">
                <a:avLst/>
              </a:prstGeom>
              <a:blipFill>
                <a:blip r:embed="rId3"/>
                <a:stretch>
                  <a:fillRect l="-186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5D0986-16EB-369A-324C-7888CBB1A0EA}"/>
                  </a:ext>
                </a:extLst>
              </p:cNvPr>
              <p:cNvSpPr txBox="1"/>
              <p:nvPr/>
            </p:nvSpPr>
            <p:spPr bwMode="auto">
              <a:xfrm>
                <a:off x="838033" y="991816"/>
                <a:ext cx="8110028" cy="87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Initial condition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/>
                  <a:t> is a vector and can always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be written as a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起始條件是一個向量，可以寫成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的</a:t>
                </a:r>
                <a:r>
                  <a:rPr lang="en-US" sz="1800" dirty="0" err="1"/>
                  <a:t>線性組合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5D0986-16EB-369A-324C-7888CBB1A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033" y="991816"/>
                <a:ext cx="8110028" cy="873572"/>
              </a:xfrm>
              <a:prstGeom prst="rect">
                <a:avLst/>
              </a:prstGeom>
              <a:blipFill>
                <a:blip r:embed="rId4"/>
                <a:stretch>
                  <a:fillRect l="-625" r="-469" b="-11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4114A7-90BE-62C7-29C1-BA0DB5C1AB84}"/>
                  </a:ext>
                </a:extLst>
              </p:cNvPr>
              <p:cNvSpPr txBox="1"/>
              <p:nvPr/>
            </p:nvSpPr>
            <p:spPr bwMode="auto">
              <a:xfrm>
                <a:off x="896653" y="2824287"/>
                <a:ext cx="3643754" cy="3354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4114A7-90BE-62C7-29C1-BA0DB5C1A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653" y="2824287"/>
                <a:ext cx="3643754" cy="335413"/>
              </a:xfrm>
              <a:prstGeom prst="rect">
                <a:avLst/>
              </a:prstGeom>
              <a:blipFill>
                <a:blip r:embed="rId5"/>
                <a:stretch>
                  <a:fillRect l="-694" r="-347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B9208D-8E17-278B-68E4-69BB5DD714A4}"/>
                  </a:ext>
                </a:extLst>
              </p:cNvPr>
              <p:cNvSpPr txBox="1"/>
              <p:nvPr/>
            </p:nvSpPr>
            <p:spPr bwMode="auto">
              <a:xfrm>
                <a:off x="838032" y="3352469"/>
                <a:ext cx="82419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這個解，可以理解為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這兩個成分，各自以簡諧運動隨時間演化發展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B9208D-8E17-278B-68E4-69BB5DD7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032" y="3352469"/>
                <a:ext cx="8241943" cy="369332"/>
              </a:xfrm>
              <a:prstGeom prst="rect">
                <a:avLst/>
              </a:prstGeom>
              <a:blipFill>
                <a:blip r:embed="rId6"/>
                <a:stretch>
                  <a:fillRect l="-615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792D8-B4DF-0A41-9D0B-92BE2C09B0E5}"/>
                  </a:ext>
                </a:extLst>
              </p:cNvPr>
              <p:cNvSpPr txBox="1"/>
              <p:nvPr/>
            </p:nvSpPr>
            <p:spPr bwMode="auto">
              <a:xfrm>
                <a:off x="823328" y="2365347"/>
                <a:ext cx="6124935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如此就決定了constants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接下來時間演化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792D8-B4DF-0A41-9D0B-92BE2C09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328" y="2365347"/>
                <a:ext cx="6124935" cy="381515"/>
              </a:xfrm>
              <a:prstGeom prst="rect">
                <a:avLst/>
              </a:prstGeom>
              <a:blipFill>
                <a:blip r:embed="rId7"/>
                <a:stretch>
                  <a:fillRect l="-826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8FA7D-2A9F-A359-1E4D-E184945076AE}"/>
                  </a:ext>
                </a:extLst>
              </p:cNvPr>
              <p:cNvSpPr txBox="1"/>
              <p:nvPr/>
            </p:nvSpPr>
            <p:spPr bwMode="auto">
              <a:xfrm>
                <a:off x="838032" y="3708350"/>
                <a:ext cx="8529976" cy="42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如果起始時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彈簧組就會以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/>
                  <a:t>為角頻率作純粹簡諧運動。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8FA7D-2A9F-A359-1E4D-E1849450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032" y="3708350"/>
                <a:ext cx="8529976" cy="427746"/>
              </a:xfrm>
              <a:prstGeom prst="rect">
                <a:avLst/>
              </a:prstGeom>
              <a:blipFill>
                <a:blip r:embed="rId8"/>
                <a:stretch>
                  <a:fillRect l="-594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A89C9D-8622-4C9A-EF92-C32DFAB80F1C}"/>
                  </a:ext>
                </a:extLst>
              </p:cNvPr>
              <p:cNvSpPr txBox="1"/>
              <p:nvPr/>
            </p:nvSpPr>
            <p:spPr bwMode="auto">
              <a:xfrm>
                <a:off x="831878" y="4491977"/>
                <a:ext cx="7157530" cy="42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起始時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彈簧組就會以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/>
                  <a:t>為角頻率作純粹簡諧運動。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A89C9D-8622-4C9A-EF92-C32DFAB8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878" y="4491977"/>
                <a:ext cx="7157530" cy="427746"/>
              </a:xfrm>
              <a:prstGeom prst="rect">
                <a:avLst/>
              </a:prstGeom>
              <a:blipFill>
                <a:blip r:embed="rId9"/>
                <a:stretch>
                  <a:fillRect l="-708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DCE0F2-76C4-A416-031A-849A92D3E488}"/>
              </a:ext>
            </a:extLst>
          </p:cNvPr>
          <p:cNvSpPr txBox="1"/>
          <p:nvPr/>
        </p:nvSpPr>
        <p:spPr bwMode="auto">
          <a:xfrm>
            <a:off x="827584" y="5157192"/>
            <a:ext cx="852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如果起始時兩種成分都有，兩種模式可以分別作純粹簡諧運動演化後再疊加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3764DA-7E65-A9BC-A5E7-2B255EAFA687}"/>
                  </a:ext>
                </a:extLst>
              </p:cNvPr>
              <p:cNvSpPr txBox="1"/>
              <p:nvPr/>
            </p:nvSpPr>
            <p:spPr bwMode="auto">
              <a:xfrm>
                <a:off x="2456893" y="5602390"/>
                <a:ext cx="3643754" cy="3354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3764DA-7E65-A9BC-A5E7-2B255EAF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893" y="5602390"/>
                <a:ext cx="3643754" cy="335413"/>
              </a:xfrm>
              <a:prstGeom prst="rect">
                <a:avLst/>
              </a:prstGeom>
              <a:blipFill>
                <a:blip r:embed="rId10"/>
                <a:stretch>
                  <a:fillRect l="-694" r="-347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582407-2E93-9B8D-364F-61F0660BFB35}"/>
                  </a:ext>
                </a:extLst>
              </p:cNvPr>
              <p:cNvSpPr txBox="1"/>
              <p:nvPr/>
            </p:nvSpPr>
            <p:spPr bwMode="auto">
              <a:xfrm>
                <a:off x="7379220" y="4548231"/>
                <a:ext cx="1294264" cy="3354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582407-2E93-9B8D-364F-61F0660B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9220" y="4548231"/>
                <a:ext cx="1294264" cy="335413"/>
              </a:xfrm>
              <a:prstGeom prst="rect">
                <a:avLst/>
              </a:prstGeom>
              <a:blipFill>
                <a:blip r:embed="rId11"/>
                <a:stretch>
                  <a:fillRect l="-971" r="-1942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09E679-C9D8-8613-B167-10B3A5E8A14D}"/>
                  </a:ext>
                </a:extLst>
              </p:cNvPr>
              <p:cNvSpPr txBox="1"/>
              <p:nvPr/>
            </p:nvSpPr>
            <p:spPr bwMode="auto">
              <a:xfrm>
                <a:off x="7379220" y="4087124"/>
                <a:ext cx="1288943" cy="3354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09E679-C9D8-8613-B167-10B3A5E8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9220" y="4087124"/>
                <a:ext cx="1288943" cy="335413"/>
              </a:xfrm>
              <a:prstGeom prst="rect">
                <a:avLst/>
              </a:prstGeom>
              <a:blipFill>
                <a:blip r:embed="rId12"/>
                <a:stretch>
                  <a:fillRect l="-980" r="-1961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82E2AE0-9FB2-4DD2-A0ED-DE31F9C7E6D4}"/>
              </a:ext>
            </a:extLst>
          </p:cNvPr>
          <p:cNvSpPr txBox="1"/>
          <p:nvPr/>
        </p:nvSpPr>
        <p:spPr bwMode="auto">
          <a:xfrm>
            <a:off x="823329" y="6132131"/>
            <a:ext cx="852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這兩種特定模式的簡諧運動好像是獨立的</a:t>
            </a:r>
            <a:r>
              <a:rPr lang="en-US" sz="18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918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4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13635" y="347257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位能下薛丁格方程式的普遍解法</a:t>
            </a:r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blipFill>
                <a:blip r:embed="rId2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sz="1800"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sz="1800" dirty="0">
                    <a:cs typeface="Times New Roman" pitchFamily="18" charset="0"/>
                  </a:rPr>
                  <a:t>時的波函數，即起始條件，對</a:t>
                </a:r>
                <a:r>
                  <a:rPr lang="en-US" sz="1800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sz="1800" dirty="0"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sz="1800" dirty="0">
                    <a:cs typeface="Times New Roman" pitchFamily="18" charset="0"/>
                  </a:rPr>
                  <a:t>時</a:t>
                </a:r>
                <a:r>
                  <a:rPr lang="en-GB" sz="1800" dirty="0" err="1">
                    <a:cs typeface="Times New Roman" pitchFamily="18" charset="0"/>
                  </a:rPr>
                  <a:t>此狀態可以視為定態的如上疊加</a:t>
                </a:r>
                <a:r>
                  <a:rPr lang="en-GB" sz="1800" dirty="0">
                    <a:cs typeface="Times New Roman" pitchFamily="18" charset="0"/>
                  </a:rPr>
                  <a:t>，</a:t>
                </a:r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dirty="0" err="1">
                    <a:cs typeface="Times New Roman" pitchFamily="18" charset="0"/>
                  </a:rPr>
                  <a:t>而接下來定態隨時間的演化</a:t>
                </a:r>
                <a:r>
                  <a:rPr lang="en-GB" sz="1800" dirty="0">
                    <a:cs typeface="Times New Roman" pitchFamily="18" charset="0"/>
                  </a:rPr>
                  <a:t>，</a:t>
                </a:r>
                <a:r>
                  <a:rPr lang="zh-TW" altLang="en-US" sz="1800" dirty="0"/>
                  <a:t>就是在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/>
                  <a:t>上乘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，這滿足位能</a:t>
                </a:r>
                <a:r>
                  <a:rPr lang="en-TW" sz="1800">
                    <a:cs typeface="Times New Roman" pitchFamily="18" charset="0"/>
                  </a:rPr>
                  <a:t>薛丁格方程式</a:t>
                </a:r>
                <a:r>
                  <a:rPr lang="en-TW" sz="1800" dirty="0">
                    <a:cs typeface="Times New Roman" pitchFamily="18" charset="0"/>
                  </a:rPr>
                  <a:t>。</a:t>
                </a:r>
                <a:endParaRPr lang="en-TW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blipFill>
                <a:blip r:embed="rId5"/>
                <a:stretch>
                  <a:fillRect l="-621" b="-184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881958" y="401695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>
                <a:cs typeface="Times New Roman" pitchFamily="18" charset="0"/>
              </a:rPr>
              <a:t>乘完之後依同樣方式疊加，整個波函數也就滿足</a:t>
            </a:r>
            <a:r>
              <a:rPr lang="en-TW" sz="1800" dirty="0">
                <a:cs typeface="Times New Roman" pitchFamily="18" charset="0"/>
              </a:rPr>
              <a:t>薛丁格方程式。</a:t>
            </a:r>
            <a:endParaRPr lang="en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100000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881958" y="5931354"/>
            <a:ext cx="7293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這個程序原則上適用於任何位能</a:t>
            </a:r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8A14B-D584-0E85-F9B0-575791067349}"/>
              </a:ext>
            </a:extLst>
          </p:cNvPr>
          <p:cNvSpPr txBox="1"/>
          <p:nvPr/>
        </p:nvSpPr>
        <p:spPr bwMode="auto">
          <a:xfrm>
            <a:off x="869550" y="5455228"/>
            <a:ext cx="7766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我們已經在自由薛丁格方程式用了這樣的策略！當時的正弦波就是定態。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CCD9C-AD82-9D27-206F-5F04E055F04E}"/>
              </a:ext>
            </a:extLst>
          </p:cNvPr>
          <p:cNvSpPr txBox="1"/>
          <p:nvPr/>
        </p:nvSpPr>
        <p:spPr bwMode="auto">
          <a:xfrm>
            <a:off x="904374" y="771979"/>
            <a:ext cx="5467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sz="1800">
                <a:cs typeface="Times New Roman" pitchFamily="18" charset="0"/>
              </a:rPr>
              <a:t>首先， 位能下薛丁格方程式</a:t>
            </a:r>
            <a:r>
              <a:rPr lang="en-GB" sz="1800" dirty="0" err="1">
                <a:cs typeface="Times New Roman" pitchFamily="18" charset="0"/>
              </a:rPr>
              <a:t>會有一系列的定態解</a:t>
            </a:r>
            <a:r>
              <a:rPr lang="en-GB" sz="1800" dirty="0">
                <a:cs typeface="Times New Roman" pitchFamily="18" charset="0"/>
              </a:rPr>
              <a:t>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/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180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3E8A3-D5C6-875C-9B84-F666F3179163}"/>
              </a:ext>
            </a:extLst>
          </p:cNvPr>
          <p:cNvSpPr txBox="1"/>
          <p:nvPr/>
        </p:nvSpPr>
        <p:spPr bwMode="auto">
          <a:xfrm>
            <a:off x="3613785" y="1268760"/>
            <a:ext cx="477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定態解就是時間部分與空間可以分離的解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2C560-ED8D-67C9-C13A-87583400E50D}"/>
              </a:ext>
            </a:extLst>
          </p:cNvPr>
          <p:cNvSpPr/>
          <p:nvPr/>
        </p:nvSpPr>
        <p:spPr>
          <a:xfrm>
            <a:off x="467544" y="1638092"/>
            <a:ext cx="8064896" cy="1491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8C245-7915-C8A9-670B-AD0824C2895B}"/>
              </a:ext>
            </a:extLst>
          </p:cNvPr>
          <p:cNvSpPr txBox="1"/>
          <p:nvPr/>
        </p:nvSpPr>
        <p:spPr bwMode="auto">
          <a:xfrm>
            <a:off x="5699145" y="2377470"/>
            <a:ext cx="2258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這就是傅立葉分析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B7B5792-D327-BE74-3807-716C698E4735}"/>
                  </a:ext>
                </a:extLst>
              </p:cNvPr>
              <p:cNvSpPr txBox="1"/>
              <p:nvPr/>
            </p:nvSpPr>
            <p:spPr bwMode="auto">
              <a:xfrm>
                <a:off x="3638287" y="233257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sz="1800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B7B5792-D327-BE74-3807-716C698E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287" y="2332576"/>
                <a:ext cx="2012409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02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43353-A650-81A4-EA7C-6BF5D9DA1C6D}"/>
              </a:ext>
            </a:extLst>
          </p:cNvPr>
          <p:cNvSpPr txBox="1"/>
          <p:nvPr/>
        </p:nvSpPr>
        <p:spPr bwMode="auto">
          <a:xfrm>
            <a:off x="736142" y="58006"/>
            <a:ext cx="4032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Diagonalizing a matrix</a:t>
            </a:r>
            <a:r>
              <a:rPr lang="zh-TW" altLang="en-US" sz="1800" dirty="0"/>
              <a:t> 對角化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E506A-EACD-2980-4D96-55EAFE561589}"/>
                  </a:ext>
                </a:extLst>
              </p:cNvPr>
              <p:cNvSpPr txBox="1"/>
              <p:nvPr/>
            </p:nvSpPr>
            <p:spPr bwMode="auto">
              <a:xfrm>
                <a:off x="798913" y="505865"/>
                <a:ext cx="1408334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E506A-EACD-2980-4D96-55EAFE56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13" y="505865"/>
                <a:ext cx="1408334" cy="276999"/>
              </a:xfrm>
              <a:prstGeom prst="rect">
                <a:avLst/>
              </a:prstGeom>
              <a:blipFill>
                <a:blip r:embed="rId2"/>
                <a:stretch>
                  <a:fillRect l="-1786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4C5A00-5C48-EBE7-6CC6-03476C868773}"/>
                  </a:ext>
                </a:extLst>
              </p:cNvPr>
              <p:cNvSpPr txBox="1"/>
              <p:nvPr/>
            </p:nvSpPr>
            <p:spPr bwMode="auto">
              <a:xfrm>
                <a:off x="2411884" y="505865"/>
                <a:ext cx="1462836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4C5A00-5C48-EBE7-6CC6-03476C868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884" y="505865"/>
                <a:ext cx="1462836" cy="276999"/>
              </a:xfrm>
              <a:prstGeom prst="rect">
                <a:avLst/>
              </a:prstGeom>
              <a:blipFill>
                <a:blip r:embed="rId3"/>
                <a:stretch>
                  <a:fillRect l="-1724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F342E-CCFD-8515-70C1-D4A88DA468E0}"/>
                  </a:ext>
                </a:extLst>
              </p:cNvPr>
              <p:cNvSpPr txBox="1"/>
              <p:nvPr/>
            </p:nvSpPr>
            <p:spPr bwMode="auto">
              <a:xfrm>
                <a:off x="791607" y="1226387"/>
                <a:ext cx="4759444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F342E-CCFD-8515-70C1-D4A88DA46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607" y="1226387"/>
                <a:ext cx="4759444" cy="461217"/>
              </a:xfrm>
              <a:prstGeom prst="rect">
                <a:avLst/>
              </a:prstGeom>
              <a:blipFill>
                <a:blip r:embed="rId4"/>
                <a:stretch>
                  <a:fillRect l="-532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DE26A-BA57-0490-A097-14EC460B0CE1}"/>
                  </a:ext>
                </a:extLst>
              </p:cNvPr>
              <p:cNvSpPr txBox="1"/>
              <p:nvPr/>
            </p:nvSpPr>
            <p:spPr bwMode="auto">
              <a:xfrm>
                <a:off x="758463" y="789474"/>
                <a:ext cx="62464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column vectors and we can use them to form a matrix.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DE26A-BA57-0490-A097-14EC460B0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463" y="789474"/>
                <a:ext cx="6246440" cy="369332"/>
              </a:xfrm>
              <a:prstGeom prst="rect">
                <a:avLst/>
              </a:prstGeom>
              <a:blipFill>
                <a:blip r:embed="rId5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A90082-9644-4836-31B1-76DE5DF56C2F}"/>
                  </a:ext>
                </a:extLst>
              </p:cNvPr>
              <p:cNvSpPr txBox="1"/>
              <p:nvPr/>
            </p:nvSpPr>
            <p:spPr bwMode="auto">
              <a:xfrm>
                <a:off x="782003" y="1775898"/>
                <a:ext cx="5676682" cy="5130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A90082-9644-4836-31B1-76DE5DF56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003" y="1775898"/>
                <a:ext cx="5676682" cy="513026"/>
              </a:xfrm>
              <a:prstGeom prst="rect">
                <a:avLst/>
              </a:prstGeom>
              <a:blipFill>
                <a:blip r:embed="rId6"/>
                <a:stretch>
                  <a:fillRect l="-446" t="-2439"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2045C-F027-3D4C-739C-EB031F730CAF}"/>
                  </a:ext>
                </a:extLst>
              </p:cNvPr>
              <p:cNvSpPr txBox="1"/>
              <p:nvPr/>
            </p:nvSpPr>
            <p:spPr bwMode="auto">
              <a:xfrm>
                <a:off x="784825" y="3415153"/>
                <a:ext cx="2776209" cy="5241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82045C-F027-3D4C-739C-EB031F730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25" y="3415153"/>
                <a:ext cx="2776209" cy="524182"/>
              </a:xfrm>
              <a:prstGeom prst="rect">
                <a:avLst/>
              </a:prstGeom>
              <a:blipFill>
                <a:blip r:embed="rId7"/>
                <a:stretch>
                  <a:fillRect l="-909" t="-2326"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5D43D5E-E40E-97A2-D082-F79A4AFDF4AD}"/>
              </a:ext>
            </a:extLst>
          </p:cNvPr>
          <p:cNvSpPr txBox="1"/>
          <p:nvPr/>
        </p:nvSpPr>
        <p:spPr bwMode="auto">
          <a:xfrm>
            <a:off x="3561033" y="3492578"/>
            <a:ext cx="52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is diagonal with eigenvalues as diagonal elements.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E00D7A-8129-2C74-9B06-09CED0F768D8}"/>
                  </a:ext>
                </a:extLst>
              </p:cNvPr>
              <p:cNvSpPr txBox="1"/>
              <p:nvPr/>
            </p:nvSpPr>
            <p:spPr bwMode="auto">
              <a:xfrm>
                <a:off x="788807" y="4463700"/>
                <a:ext cx="3082319" cy="5241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E00D7A-8129-2C74-9B06-09CED0F76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807" y="4463700"/>
                <a:ext cx="3082319" cy="524182"/>
              </a:xfrm>
              <a:prstGeom prst="rect">
                <a:avLst/>
              </a:prstGeom>
              <a:blipFill>
                <a:blip r:embed="rId8"/>
                <a:stretch>
                  <a:fillRect l="-820" t="-2381" r="-410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D66106-2864-6CD3-3DB6-0A0DFF5E6C79}"/>
              </a:ext>
            </a:extLst>
          </p:cNvPr>
          <p:cNvCxnSpPr/>
          <p:nvPr/>
        </p:nvCxnSpPr>
        <p:spPr>
          <a:xfrm flipV="1">
            <a:off x="2888165" y="4987882"/>
            <a:ext cx="0" cy="3809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501EF6-BD6D-D028-9EBD-FFAF9F9E0316}"/>
              </a:ext>
            </a:extLst>
          </p:cNvPr>
          <p:cNvCxnSpPr>
            <a:cxnSpLocks/>
          </p:cNvCxnSpPr>
          <p:nvPr/>
        </p:nvCxnSpPr>
        <p:spPr>
          <a:xfrm flipH="1" flipV="1">
            <a:off x="3561033" y="4847828"/>
            <a:ext cx="310092" cy="5462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C1FD39-A8F6-14E0-2B8A-BD970C4F9BE2}"/>
              </a:ext>
            </a:extLst>
          </p:cNvPr>
          <p:cNvSpPr txBox="1"/>
          <p:nvPr/>
        </p:nvSpPr>
        <p:spPr bwMode="auto">
          <a:xfrm>
            <a:off x="1301172" y="5210039"/>
            <a:ext cx="2016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Info. of eigenvalues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43131-120E-A8B7-8944-DE35BA7E9274}"/>
              </a:ext>
            </a:extLst>
          </p:cNvPr>
          <p:cNvSpPr txBox="1"/>
          <p:nvPr/>
        </p:nvSpPr>
        <p:spPr bwMode="auto">
          <a:xfrm>
            <a:off x="3468311" y="5235273"/>
            <a:ext cx="244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Info. of eigenvectors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9C68E-59A2-51B8-D65D-01322BF72B68}"/>
              </a:ext>
            </a:extLst>
          </p:cNvPr>
          <p:cNvSpPr txBox="1"/>
          <p:nvPr/>
        </p:nvSpPr>
        <p:spPr bwMode="auto">
          <a:xfrm>
            <a:off x="3938648" y="4463700"/>
            <a:ext cx="478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Any Matrix can be decomposed into 3 factors,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07CA8-C518-40B2-C44F-06A219ADFB95}"/>
              </a:ext>
            </a:extLst>
          </p:cNvPr>
          <p:cNvSpPr txBox="1"/>
          <p:nvPr/>
        </p:nvSpPr>
        <p:spPr bwMode="auto">
          <a:xfrm>
            <a:off x="3930878" y="4852949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involving just eigenvalues and eigenvectors.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FCBE5D-12F9-4933-3B58-B0E0FD621286}"/>
                  </a:ext>
                </a:extLst>
              </p:cNvPr>
              <p:cNvSpPr txBox="1"/>
              <p:nvPr/>
            </p:nvSpPr>
            <p:spPr bwMode="auto">
              <a:xfrm>
                <a:off x="820824" y="5662978"/>
                <a:ext cx="4572000" cy="5543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FCBE5D-12F9-4933-3B58-B0E0FD621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824" y="5662978"/>
                <a:ext cx="4572000" cy="554319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0C7DD-E4C5-0852-FC08-8107365B18DD}"/>
                  </a:ext>
                </a:extLst>
              </p:cNvPr>
              <p:cNvSpPr txBox="1"/>
              <p:nvPr/>
            </p:nvSpPr>
            <p:spPr bwMode="auto">
              <a:xfrm>
                <a:off x="1825340" y="2933057"/>
                <a:ext cx="3285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兩邊乘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1800" dirty="0" err="1"/>
                  <a:t>的反矩陣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0C7DD-E4C5-0852-FC08-8107365B1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340" y="2933057"/>
                <a:ext cx="3285942" cy="369332"/>
              </a:xfrm>
              <a:prstGeom prst="rect">
                <a:avLst/>
              </a:prstGeom>
              <a:blipFill>
                <a:blip r:embed="rId10"/>
                <a:stretch>
                  <a:fillRect l="-1538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E426E0-EEF0-5E55-235E-CFA3469C1304}"/>
                  </a:ext>
                </a:extLst>
              </p:cNvPr>
              <p:cNvSpPr txBox="1"/>
              <p:nvPr/>
            </p:nvSpPr>
            <p:spPr bwMode="auto">
              <a:xfrm>
                <a:off x="755699" y="4037142"/>
                <a:ext cx="62308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𝑨𝑼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是一個對角矩陣，矩陣元素就是本徵值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E426E0-EEF0-5E55-235E-CFA3469C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99" y="4037142"/>
                <a:ext cx="6230851" cy="369332"/>
              </a:xfrm>
              <a:prstGeom prst="rect">
                <a:avLst/>
              </a:prstGeom>
              <a:blipFill>
                <a:blip r:embed="rId11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D5F7DCF-B7B5-7AB6-3029-8BC0DF8771C4}"/>
              </a:ext>
            </a:extLst>
          </p:cNvPr>
          <p:cNvSpPr txBox="1"/>
          <p:nvPr/>
        </p:nvSpPr>
        <p:spPr bwMode="auto">
          <a:xfrm>
            <a:off x="782003" y="6312342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一個矩陣的本徵值與本徵向量就足夠能代表該矩陣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243AB9-2631-5671-B3C5-0CB83E9A04FC}"/>
                  </a:ext>
                </a:extLst>
              </p:cNvPr>
              <p:cNvSpPr txBox="1"/>
              <p:nvPr/>
            </p:nvSpPr>
            <p:spPr bwMode="auto">
              <a:xfrm>
                <a:off x="782003" y="2363965"/>
                <a:ext cx="5033237" cy="524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243AB9-2631-5671-B3C5-0CB83E9A0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003" y="2363965"/>
                <a:ext cx="5033237" cy="524182"/>
              </a:xfrm>
              <a:prstGeom prst="rect">
                <a:avLst/>
              </a:prstGeom>
              <a:blipFill>
                <a:blip r:embed="rId12"/>
                <a:stretch>
                  <a:fillRect t="-4762" r="-504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59981-AB64-C638-5C76-4A71B2DB7CFA}"/>
              </a:ext>
            </a:extLst>
          </p:cNvPr>
          <p:cNvCxnSpPr/>
          <p:nvPr/>
        </p:nvCxnSpPr>
        <p:spPr>
          <a:xfrm>
            <a:off x="1463579" y="1916832"/>
            <a:ext cx="112165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0B7802-26E0-606B-E661-E53E3DB0998E}"/>
              </a:ext>
            </a:extLst>
          </p:cNvPr>
          <p:cNvCxnSpPr>
            <a:cxnSpLocks/>
          </p:cNvCxnSpPr>
          <p:nvPr/>
        </p:nvCxnSpPr>
        <p:spPr>
          <a:xfrm>
            <a:off x="2904553" y="1769783"/>
            <a:ext cx="0" cy="5191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9FFBE8-9B09-132C-9631-B2FF0C81AC76}"/>
              </a:ext>
            </a:extLst>
          </p:cNvPr>
          <p:cNvCxnSpPr/>
          <p:nvPr/>
        </p:nvCxnSpPr>
        <p:spPr>
          <a:xfrm>
            <a:off x="1463579" y="2204864"/>
            <a:ext cx="1121655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9D8B3C-AB7B-C298-CF9C-73E24BB1E680}"/>
              </a:ext>
            </a:extLst>
          </p:cNvPr>
          <p:cNvCxnSpPr>
            <a:cxnSpLocks/>
          </p:cNvCxnSpPr>
          <p:nvPr/>
        </p:nvCxnSpPr>
        <p:spPr>
          <a:xfrm>
            <a:off x="3106824" y="1769783"/>
            <a:ext cx="0" cy="51914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29C322-5995-E38E-AAFE-6C7059F747B6}"/>
                  </a:ext>
                </a:extLst>
              </p:cNvPr>
              <p:cNvSpPr txBox="1"/>
              <p:nvPr/>
            </p:nvSpPr>
            <p:spPr bwMode="auto">
              <a:xfrm>
                <a:off x="782003" y="3015664"/>
                <a:ext cx="1000274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29C322-5995-E38E-AAFE-6C7059F74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003" y="3015664"/>
                <a:ext cx="1000274" cy="276999"/>
              </a:xfrm>
              <a:prstGeom prst="rect">
                <a:avLst/>
              </a:prstGeom>
              <a:blipFill>
                <a:blip r:embed="rId13"/>
                <a:stretch>
                  <a:fillRect l="-3750" r="-375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5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8" grpId="0"/>
      <p:bldP spid="19" grpId="0"/>
      <p:bldP spid="22" grpId="0"/>
      <p:bldP spid="24" grpId="0"/>
      <p:bldP spid="12" grpId="0" animBg="1"/>
      <p:bldP spid="6" grpId="0"/>
      <p:bldP spid="14" grpId="0"/>
      <p:bldP spid="20" grpId="0"/>
      <p:bldP spid="13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577E-FCAE-2208-FD6F-C00357AD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600E64-A5C9-8C80-248B-908E818D395A}"/>
                  </a:ext>
                </a:extLst>
              </p:cNvPr>
              <p:cNvSpPr txBox="1"/>
              <p:nvPr/>
            </p:nvSpPr>
            <p:spPr bwMode="auto">
              <a:xfrm>
                <a:off x="1119870" y="1117371"/>
                <a:ext cx="1229439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600E64-A5C9-8C80-248B-908E818D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870" y="1117371"/>
                <a:ext cx="1229439" cy="276999"/>
              </a:xfrm>
              <a:prstGeom prst="rect">
                <a:avLst/>
              </a:prstGeom>
              <a:blipFill>
                <a:blip r:embed="rId2"/>
                <a:stretch>
                  <a:fillRect l="-4124" t="-4348" r="-2062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C25A2-06A0-71A5-C328-CCC833B96F1C}"/>
                  </a:ext>
                </a:extLst>
              </p:cNvPr>
              <p:cNvSpPr txBox="1"/>
              <p:nvPr/>
            </p:nvSpPr>
            <p:spPr bwMode="auto">
              <a:xfrm>
                <a:off x="1134021" y="1595963"/>
                <a:ext cx="6559616" cy="6396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∙⋯∙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C25A2-06A0-71A5-C328-CCC833B9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021" y="1595963"/>
                <a:ext cx="6559616" cy="639662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12FF55-76EB-2D48-F419-38A40CE0AFA2}"/>
              </a:ext>
            </a:extLst>
          </p:cNvPr>
          <p:cNvSpPr txBox="1"/>
          <p:nvPr/>
        </p:nvSpPr>
        <p:spPr bwMode="auto">
          <a:xfrm>
            <a:off x="2411760" y="1052736"/>
            <a:ext cx="5305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This formula is useful for the following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9E896-1168-FD33-6946-CB41E4A9342D}"/>
                  </a:ext>
                </a:extLst>
              </p:cNvPr>
              <p:cNvSpPr txBox="1"/>
              <p:nvPr/>
            </p:nvSpPr>
            <p:spPr bwMode="auto">
              <a:xfrm>
                <a:off x="1119870" y="3645024"/>
                <a:ext cx="7556586" cy="6279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9E896-1168-FD33-6946-CB41E4A93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870" y="3645024"/>
                <a:ext cx="7556586" cy="627992"/>
              </a:xfrm>
              <a:prstGeom prst="rect">
                <a:avLst/>
              </a:prstGeom>
              <a:blipFill>
                <a:blip r:embed="rId4"/>
                <a:stretch>
                  <a:fillRect l="-671" r="-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1A0E-6D75-A62F-6E9F-059C735012BB}"/>
                  </a:ext>
                </a:extLst>
              </p:cNvPr>
              <p:cNvSpPr txBox="1"/>
              <p:nvPr/>
            </p:nvSpPr>
            <p:spPr bwMode="auto">
              <a:xfrm>
                <a:off x="1119870" y="2803769"/>
                <a:ext cx="2876066" cy="5557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1A0E-6D75-A62F-6E9F-059C7350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870" y="2803769"/>
                <a:ext cx="2876066" cy="555793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12496AE-50BA-1DAE-4DA6-84F0F7C647A3}"/>
              </a:ext>
            </a:extLst>
          </p:cNvPr>
          <p:cNvSpPr txBox="1"/>
          <p:nvPr/>
        </p:nvSpPr>
        <p:spPr bwMode="auto">
          <a:xfrm>
            <a:off x="1119870" y="2358407"/>
            <a:ext cx="4590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矩陣的指數函數很容易定義與計算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56C59-079D-916A-B126-6B57FADFD972}"/>
                  </a:ext>
                </a:extLst>
              </p:cNvPr>
              <p:cNvSpPr txBox="1"/>
              <p:nvPr/>
            </p:nvSpPr>
            <p:spPr bwMode="auto">
              <a:xfrm>
                <a:off x="1119870" y="4562309"/>
                <a:ext cx="3308114" cy="5207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sup>
                      </m:sSup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56C59-079D-916A-B126-6B57FADF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870" y="4562309"/>
                <a:ext cx="3308114" cy="520720"/>
              </a:xfrm>
              <a:prstGeom prst="rect">
                <a:avLst/>
              </a:prstGeom>
              <a:blipFill>
                <a:blip r:embed="rId6"/>
                <a:stretch>
                  <a:fillRect t="-2381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D36A-3D09-3385-0D77-3CE79A87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2DF08EB-F840-0C6E-3B1C-ECA79BC3E559}"/>
                  </a:ext>
                </a:extLst>
              </p:cNvPr>
              <p:cNvSpPr txBox="1"/>
              <p:nvPr/>
            </p:nvSpPr>
            <p:spPr bwMode="auto">
              <a:xfrm>
                <a:off x="1054378" y="982124"/>
                <a:ext cx="1644233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2DF08EB-F840-0C6E-3B1C-ECA79BC3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982124"/>
                <a:ext cx="164423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E75D7-7B43-3201-E9AB-2550842B1C97}"/>
                  </a:ext>
                </a:extLst>
              </p:cNvPr>
              <p:cNvSpPr txBox="1"/>
              <p:nvPr/>
            </p:nvSpPr>
            <p:spPr bwMode="auto">
              <a:xfrm>
                <a:off x="1054378" y="5812348"/>
                <a:ext cx="2341218" cy="3377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E75D7-7B43-3201-E9AB-2550842B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5812348"/>
                <a:ext cx="2341218" cy="337721"/>
              </a:xfrm>
              <a:prstGeom prst="rect">
                <a:avLst/>
              </a:prstGeom>
              <a:blipFill>
                <a:blip r:embed="rId3"/>
                <a:stretch>
                  <a:fillRect l="-2162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1A2173-91B2-0977-58E3-ED3342049A50}"/>
              </a:ext>
            </a:extLst>
          </p:cNvPr>
          <p:cNvSpPr txBox="1"/>
          <p:nvPr/>
        </p:nvSpPr>
        <p:spPr bwMode="auto">
          <a:xfrm>
            <a:off x="975521" y="545054"/>
            <a:ext cx="758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利用對角化後的矩陣，線性微分方程組很容易求解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347CF-75BC-77D0-C3CF-1506F2732809}"/>
                  </a:ext>
                </a:extLst>
              </p:cNvPr>
              <p:cNvSpPr txBox="1"/>
              <p:nvPr/>
            </p:nvSpPr>
            <p:spPr bwMode="auto">
              <a:xfrm>
                <a:off x="3659018" y="1182930"/>
                <a:ext cx="122943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347CF-75BC-77D0-C3CF-1506F273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018" y="1182930"/>
                <a:ext cx="1229439" cy="276999"/>
              </a:xfrm>
              <a:prstGeom prst="rect">
                <a:avLst/>
              </a:prstGeom>
              <a:blipFill>
                <a:blip r:embed="rId4"/>
                <a:stretch>
                  <a:fillRect l="-4124" t="-4545" r="-2062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1B074C48-308C-1A40-24AF-E6B9B9E91D40}"/>
                  </a:ext>
                </a:extLst>
              </p:cNvPr>
              <p:cNvSpPr txBox="1"/>
              <p:nvPr/>
            </p:nvSpPr>
            <p:spPr bwMode="auto">
              <a:xfrm>
                <a:off x="1054378" y="1750296"/>
                <a:ext cx="2210029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1B074C48-308C-1A40-24AF-E6B9B9E9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378" y="1750296"/>
                <a:ext cx="2210029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FBD73-0128-11A7-BA15-CBC1DF23B349}"/>
                  </a:ext>
                </a:extLst>
              </p:cNvPr>
              <p:cNvSpPr txBox="1"/>
              <p:nvPr/>
            </p:nvSpPr>
            <p:spPr bwMode="auto">
              <a:xfrm>
                <a:off x="7121386" y="1774081"/>
                <a:ext cx="1420132" cy="524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FBD73-0128-11A7-BA15-CBC1DF23B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386" y="1774081"/>
                <a:ext cx="1420132" cy="524182"/>
              </a:xfrm>
              <a:prstGeom prst="rect">
                <a:avLst/>
              </a:prstGeom>
              <a:blipFill>
                <a:blip r:embed="rId6"/>
                <a:stretch>
                  <a:fillRect l="-2655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3">
                <a:extLst>
                  <a:ext uri="{FF2B5EF4-FFF2-40B4-BE49-F238E27FC236}">
                    <a16:creationId xmlns:a16="http://schemas.microsoft.com/office/drawing/2014/main" id="{F7E325B1-F8ED-CDD2-4AB8-A4036F7E3753}"/>
                  </a:ext>
                </a:extLst>
              </p:cNvPr>
              <p:cNvSpPr txBox="1"/>
              <p:nvPr/>
            </p:nvSpPr>
            <p:spPr bwMode="auto">
              <a:xfrm>
                <a:off x="4528595" y="1717845"/>
                <a:ext cx="243919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1" name="文字方塊 3">
                <a:extLst>
                  <a:ext uri="{FF2B5EF4-FFF2-40B4-BE49-F238E27FC236}">
                    <a16:creationId xmlns:a16="http://schemas.microsoft.com/office/drawing/2014/main" id="{F7E325B1-F8ED-CDD2-4AB8-A4036F7E3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595" y="1717845"/>
                <a:ext cx="2439194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3">
                <a:extLst>
                  <a:ext uri="{FF2B5EF4-FFF2-40B4-BE49-F238E27FC236}">
                    <a16:creationId xmlns:a16="http://schemas.microsoft.com/office/drawing/2014/main" id="{08E9DC14-EA56-B70A-AE6D-A3FD9444581A}"/>
                  </a:ext>
                </a:extLst>
              </p:cNvPr>
              <p:cNvSpPr txBox="1"/>
              <p:nvPr/>
            </p:nvSpPr>
            <p:spPr bwMode="auto">
              <a:xfrm>
                <a:off x="5642393" y="2518181"/>
                <a:ext cx="2005293" cy="55547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2" name="文字方塊 3">
                <a:extLst>
                  <a:ext uri="{FF2B5EF4-FFF2-40B4-BE49-F238E27FC236}">
                    <a16:creationId xmlns:a16="http://schemas.microsoft.com/office/drawing/2014/main" id="{08E9DC14-EA56-B70A-AE6D-A3FD94445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2393" y="2518181"/>
                <a:ext cx="2005293" cy="555473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Arrow 22">
            <a:extLst>
              <a:ext uri="{FF2B5EF4-FFF2-40B4-BE49-F238E27FC236}">
                <a16:creationId xmlns:a16="http://schemas.microsoft.com/office/drawing/2014/main" id="{43D807A8-737F-1BD5-EB7E-3BAF351A79DD}"/>
              </a:ext>
            </a:extLst>
          </p:cNvPr>
          <p:cNvSpPr/>
          <p:nvPr/>
        </p:nvSpPr>
        <p:spPr>
          <a:xfrm>
            <a:off x="2771800" y="1306187"/>
            <a:ext cx="432048" cy="106467"/>
          </a:xfrm>
          <a:prstGeom prst="leftArrow">
            <a:avLst/>
          </a:prstGeom>
          <a:solidFill>
            <a:srgbClr val="008000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142091-23CD-7207-7C36-9DD1399C7C43}"/>
                  </a:ext>
                </a:extLst>
              </p:cNvPr>
              <p:cNvSpPr txBox="1"/>
              <p:nvPr/>
            </p:nvSpPr>
            <p:spPr bwMode="auto">
              <a:xfrm>
                <a:off x="3292893" y="1865498"/>
                <a:ext cx="13280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兩邊乘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142091-23CD-7207-7C36-9DD1399C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2893" y="1865498"/>
                <a:ext cx="1328005" cy="369332"/>
              </a:xfrm>
              <a:prstGeom prst="rect">
                <a:avLst/>
              </a:prstGeom>
              <a:blipFill>
                <a:blip r:embed="rId9"/>
                <a:stretch>
                  <a:fillRect l="-3810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D2223E-4C82-54E0-4E47-526A31675A11}"/>
                  </a:ext>
                </a:extLst>
              </p:cNvPr>
              <p:cNvSpPr txBox="1"/>
              <p:nvPr/>
            </p:nvSpPr>
            <p:spPr bwMode="auto">
              <a:xfrm>
                <a:off x="956825" y="2611069"/>
                <a:ext cx="468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選擇Generalized Coordinates</a:t>
                </a:r>
                <a:r>
                  <a:rPr lang="zh-TW" altLang="en-US" sz="1800" dirty="0"/>
                  <a:t> 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D2223E-4C82-54E0-4E47-526A3167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825" y="2611069"/>
                <a:ext cx="4685567" cy="369332"/>
              </a:xfrm>
              <a:prstGeom prst="rect">
                <a:avLst/>
              </a:prstGeom>
              <a:blipFill>
                <a:blip r:embed="rId10"/>
                <a:stretch>
                  <a:fillRect l="-10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A836C62-065E-6B0F-5FDF-9BBADDFD0067}"/>
              </a:ext>
            </a:extLst>
          </p:cNvPr>
          <p:cNvSpPr txBox="1"/>
          <p:nvPr/>
        </p:nvSpPr>
        <p:spPr bwMode="auto">
          <a:xfrm>
            <a:off x="924920" y="2998339"/>
            <a:ext cx="369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他們滿足的微分方程非常簡單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110609EA-43F5-E398-97C7-6968F1C844F1}"/>
                  </a:ext>
                </a:extLst>
              </p:cNvPr>
              <p:cNvSpPr txBox="1"/>
              <p:nvPr/>
            </p:nvSpPr>
            <p:spPr bwMode="auto">
              <a:xfrm>
                <a:off x="1014812" y="3409363"/>
                <a:ext cx="2798267" cy="67120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110609EA-43F5-E398-97C7-6968F1C8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812" y="3409363"/>
                <a:ext cx="2798267" cy="6712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0377549-D122-5298-08F4-40EC4B25B598}"/>
              </a:ext>
            </a:extLst>
          </p:cNvPr>
          <p:cNvSpPr txBox="1"/>
          <p:nvPr/>
        </p:nvSpPr>
        <p:spPr bwMode="auto">
          <a:xfrm>
            <a:off x="956825" y="4926645"/>
            <a:ext cx="80896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負責廣義座標的時間演化的矩陣是對角，因此無耦合，此廣義座標彼此獨立</a:t>
            </a:r>
            <a:r>
              <a:rPr lang="en-US" sz="18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3">
                <a:extLst>
                  <a:ext uri="{FF2B5EF4-FFF2-40B4-BE49-F238E27FC236}">
                    <a16:creationId xmlns:a16="http://schemas.microsoft.com/office/drawing/2014/main" id="{A8EFFF0D-1B2A-0C8D-F266-36D47AF4E89D}"/>
                  </a:ext>
                </a:extLst>
              </p:cNvPr>
              <p:cNvSpPr txBox="1"/>
              <p:nvPr/>
            </p:nvSpPr>
            <p:spPr bwMode="auto">
              <a:xfrm>
                <a:off x="4326838" y="3427916"/>
                <a:ext cx="2794548" cy="67120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29" name="文字方塊 3">
                <a:extLst>
                  <a:ext uri="{FF2B5EF4-FFF2-40B4-BE49-F238E27FC236}">
                    <a16:creationId xmlns:a16="http://schemas.microsoft.com/office/drawing/2014/main" id="{A8EFFF0D-1B2A-0C8D-F266-36D47AF4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6838" y="3427916"/>
                <a:ext cx="2794548" cy="671209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69C354D0-3C0B-AD5E-6AE7-E8CB2A60C82A}"/>
                  </a:ext>
                </a:extLst>
              </p:cNvPr>
              <p:cNvSpPr txBox="1"/>
              <p:nvPr/>
            </p:nvSpPr>
            <p:spPr bwMode="auto">
              <a:xfrm>
                <a:off x="1035706" y="4235819"/>
                <a:ext cx="1463413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69C354D0-3C0B-AD5E-6AE7-E8CB2A60C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706" y="4235819"/>
                <a:ext cx="1463413" cy="648126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">
                <a:extLst>
                  <a:ext uri="{FF2B5EF4-FFF2-40B4-BE49-F238E27FC236}">
                    <a16:creationId xmlns:a16="http://schemas.microsoft.com/office/drawing/2014/main" id="{E6C634B5-CA00-7433-AF6D-0BF6E403131B}"/>
                  </a:ext>
                </a:extLst>
              </p:cNvPr>
              <p:cNvSpPr txBox="1"/>
              <p:nvPr/>
            </p:nvSpPr>
            <p:spPr bwMode="auto">
              <a:xfrm>
                <a:off x="2695059" y="4235819"/>
                <a:ext cx="1531766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33" name="文字方塊 3">
                <a:extLst>
                  <a:ext uri="{FF2B5EF4-FFF2-40B4-BE49-F238E27FC236}">
                    <a16:creationId xmlns:a16="http://schemas.microsoft.com/office/drawing/2014/main" id="{E6C634B5-CA00-7433-AF6D-0BF6E4031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059" y="4235819"/>
                <a:ext cx="1531766" cy="648126"/>
              </a:xfrm>
              <a:prstGeom prst="rect">
                <a:avLst/>
              </a:prstGeom>
              <a:blipFill>
                <a:blip r:embed="rId14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D1E29C-4973-3132-D643-D45F28ED8409}"/>
                  </a:ext>
                </a:extLst>
              </p:cNvPr>
              <p:cNvSpPr txBox="1"/>
              <p:nvPr/>
            </p:nvSpPr>
            <p:spPr bwMode="auto">
              <a:xfrm>
                <a:off x="3659018" y="5815284"/>
                <a:ext cx="2362506" cy="3377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D1E29C-4973-3132-D643-D45F28ED8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9018" y="5815284"/>
                <a:ext cx="2362506" cy="337721"/>
              </a:xfrm>
              <a:prstGeom prst="rect">
                <a:avLst/>
              </a:prstGeom>
              <a:blipFill>
                <a:blip r:embed="rId15"/>
                <a:stretch>
                  <a:fillRect l="-2139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EA4AD-F9C6-7D47-5823-EE651F05F7C8}"/>
                  </a:ext>
                </a:extLst>
              </p:cNvPr>
              <p:cNvSpPr txBox="1"/>
              <p:nvPr/>
            </p:nvSpPr>
            <p:spPr bwMode="auto">
              <a:xfrm>
                <a:off x="956825" y="5317981"/>
                <a:ext cx="75072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這樣的廣義座標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稱為Normal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Coordinates，獨立作簡諧運動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EA4AD-F9C6-7D47-5823-EE651F05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825" y="5317981"/>
                <a:ext cx="7507280" cy="369332"/>
              </a:xfrm>
              <a:prstGeom prst="rect">
                <a:avLst/>
              </a:prstGeom>
              <a:blipFill>
                <a:blip r:embed="rId16"/>
                <a:stretch>
                  <a:fillRect l="-6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5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/>
      <p:bldP spid="29" grpId="0" animBg="1"/>
      <p:bldP spid="32" grpId="0" animBg="1"/>
      <p:bldP spid="33" grpId="0" animBg="1"/>
      <p:bldP spid="34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09B19-8CF4-DC14-7EFB-4A50772A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75" t="30880" r="15223" b="45307"/>
          <a:stretch>
            <a:fillRect/>
          </a:stretch>
        </p:blipFill>
        <p:spPr>
          <a:xfrm>
            <a:off x="2434593" y="147095"/>
            <a:ext cx="3277867" cy="627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07409-4E1F-20F7-7BBB-E67E2DBE18C2}"/>
              </a:ext>
            </a:extLst>
          </p:cNvPr>
          <p:cNvSpPr txBox="1"/>
          <p:nvPr/>
        </p:nvSpPr>
        <p:spPr bwMode="auto">
          <a:xfrm>
            <a:off x="1889971" y="931100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以耦合振盪為例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325A5-363B-9DAE-D332-FC74A88DAD6B}"/>
                  </a:ext>
                </a:extLst>
              </p:cNvPr>
              <p:cNvSpPr txBox="1"/>
              <p:nvPr/>
            </p:nvSpPr>
            <p:spPr bwMode="auto">
              <a:xfrm>
                <a:off x="1889971" y="1487730"/>
                <a:ext cx="150938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7325A5-363B-9DAE-D332-FC74A88D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971" y="1487730"/>
                <a:ext cx="1509388" cy="555793"/>
              </a:xfrm>
              <a:prstGeom prst="rect">
                <a:avLst/>
              </a:prstGeom>
              <a:blipFill>
                <a:blip r:embed="rId3"/>
                <a:stretch>
                  <a:fillRect l="-3333" r="-1667" b="-15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40C5B-8822-43A8-4A95-C931D75AEABC}"/>
                  </a:ext>
                </a:extLst>
              </p:cNvPr>
              <p:cNvSpPr txBox="1"/>
              <p:nvPr/>
            </p:nvSpPr>
            <p:spPr bwMode="auto">
              <a:xfrm>
                <a:off x="3796515" y="1454372"/>
                <a:ext cx="1944216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40C5B-8822-43A8-4A95-C931D75A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6515" y="1454372"/>
                <a:ext cx="1944216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BF537-5937-6C53-9C38-E49CB2765AB8}"/>
                  </a:ext>
                </a:extLst>
              </p:cNvPr>
              <p:cNvSpPr txBox="1"/>
              <p:nvPr/>
            </p:nvSpPr>
            <p:spPr bwMode="auto">
              <a:xfrm>
                <a:off x="1923469" y="3587344"/>
                <a:ext cx="1296144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BF537-5937-6C53-9C38-E49CB276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3469" y="3587344"/>
                <a:ext cx="129614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BBC33-09F0-CFEA-33FF-27195EFF9C90}"/>
                  </a:ext>
                </a:extLst>
              </p:cNvPr>
              <p:cNvSpPr txBox="1"/>
              <p:nvPr/>
            </p:nvSpPr>
            <p:spPr bwMode="auto">
              <a:xfrm>
                <a:off x="1922722" y="4600976"/>
                <a:ext cx="1451222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BBC33-09F0-CFEA-33FF-27195EFF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722" y="4600976"/>
                <a:ext cx="1451222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E6246-7429-B473-445C-3A5304C97C38}"/>
                  </a:ext>
                </a:extLst>
              </p:cNvPr>
              <p:cNvSpPr txBox="1"/>
              <p:nvPr/>
            </p:nvSpPr>
            <p:spPr bwMode="auto">
              <a:xfrm>
                <a:off x="1922722" y="2832710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E6246-7429-B473-445C-3A5304C9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722" y="2832710"/>
                <a:ext cx="1235338" cy="276999"/>
              </a:xfrm>
              <a:prstGeom prst="rect">
                <a:avLst/>
              </a:prstGeom>
              <a:blipFill>
                <a:blip r:embed="rId7"/>
                <a:stretch>
                  <a:fillRect l="-4082" t="-9091" r="-3061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8C48B-2035-3E2C-046B-5722FB680EFA}"/>
                  </a:ext>
                </a:extLst>
              </p:cNvPr>
              <p:cNvSpPr txBox="1"/>
              <p:nvPr/>
            </p:nvSpPr>
            <p:spPr bwMode="auto">
              <a:xfrm>
                <a:off x="1889971" y="2213279"/>
                <a:ext cx="2158283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8C48B-2035-3E2C-046B-5722FB680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971" y="2213279"/>
                <a:ext cx="2158283" cy="461217"/>
              </a:xfrm>
              <a:prstGeom prst="rect">
                <a:avLst/>
              </a:prstGeom>
              <a:blipFill>
                <a:blip r:embed="rId8"/>
                <a:stretch>
                  <a:fillRect l="-1170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1A22A1-C374-35DE-BF48-D3C40129F829}"/>
              </a:ext>
            </a:extLst>
          </p:cNvPr>
          <p:cNvSpPr txBox="1"/>
          <p:nvPr/>
        </p:nvSpPr>
        <p:spPr bwMode="auto">
          <a:xfrm>
            <a:off x="1817963" y="3152131"/>
            <a:ext cx="5079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本徵值有兩個，各自對應一本徵向量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59A2B-A524-41B6-E565-181053094A51}"/>
                  </a:ext>
                </a:extLst>
              </p:cNvPr>
              <p:cNvSpPr txBox="1"/>
              <p:nvPr/>
            </p:nvSpPr>
            <p:spPr bwMode="auto">
              <a:xfrm>
                <a:off x="3779912" y="3812084"/>
                <a:ext cx="1440394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759A2B-A524-41B6-E565-18105309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3812084"/>
                <a:ext cx="1440394" cy="461217"/>
              </a:xfrm>
              <a:prstGeom prst="rect">
                <a:avLst/>
              </a:prstGeom>
              <a:blipFill>
                <a:blip r:embed="rId9"/>
                <a:stretch>
                  <a:fillRect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7610-9E2B-D2C2-0993-8AAB7237177E}"/>
                  </a:ext>
                </a:extLst>
              </p:cNvPr>
              <p:cNvSpPr txBox="1"/>
              <p:nvPr/>
            </p:nvSpPr>
            <p:spPr bwMode="auto">
              <a:xfrm>
                <a:off x="3779912" y="4825716"/>
                <a:ext cx="1618840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17610-9E2B-D2C2-0993-8AAB72371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4825716"/>
                <a:ext cx="1618840" cy="461217"/>
              </a:xfrm>
              <a:prstGeom prst="rect">
                <a:avLst/>
              </a:prstGeom>
              <a:blipFill>
                <a:blip r:embed="rId10"/>
                <a:stretch>
                  <a:fillRect t="-8108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97BFD-C917-DDAD-D7D9-F793E80B18F5}"/>
                  </a:ext>
                </a:extLst>
              </p:cNvPr>
              <p:cNvSpPr txBox="1"/>
              <p:nvPr/>
            </p:nvSpPr>
            <p:spPr bwMode="auto">
              <a:xfrm>
                <a:off x="1934472" y="6131060"/>
                <a:ext cx="3993657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TW" alt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97BFD-C917-DDAD-D7D9-F793E80B1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472" y="6131060"/>
                <a:ext cx="3993657" cy="461217"/>
              </a:xfrm>
              <a:prstGeom prst="rect">
                <a:avLst/>
              </a:prstGeom>
              <a:blipFill>
                <a:blip r:embed="rId11"/>
                <a:stretch>
                  <a:fillRect t="-5405" r="-635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CCD3B1E-6C41-25C0-8D53-F6263F18806C}"/>
              </a:ext>
            </a:extLst>
          </p:cNvPr>
          <p:cNvSpPr txBox="1"/>
          <p:nvPr/>
        </p:nvSpPr>
        <p:spPr bwMode="auto">
          <a:xfrm>
            <a:off x="1907771" y="5661248"/>
            <a:ext cx="2860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代入前面的解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489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EC6-93DF-0AFD-F70A-17B72A40AE54}"/>
                  </a:ext>
                </a:extLst>
              </p:cNvPr>
              <p:cNvSpPr txBox="1"/>
              <p:nvPr/>
            </p:nvSpPr>
            <p:spPr bwMode="auto">
              <a:xfrm>
                <a:off x="1132914" y="1561313"/>
                <a:ext cx="4057906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EC6-93DF-0AFD-F70A-17B72A40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914" y="1561313"/>
                <a:ext cx="4057906" cy="461217"/>
              </a:xfrm>
              <a:prstGeom prst="rect">
                <a:avLst/>
              </a:prstGeom>
              <a:blipFill>
                <a:blip r:embed="rId2"/>
                <a:stretch>
                  <a:fillRect l="-938" t="-5263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1E185-32D5-8C28-5ED4-F44969ED5449}"/>
                  </a:ext>
                </a:extLst>
              </p:cNvPr>
              <p:cNvSpPr txBox="1"/>
              <p:nvPr/>
            </p:nvSpPr>
            <p:spPr bwMode="auto">
              <a:xfrm>
                <a:off x="1132914" y="2281393"/>
                <a:ext cx="1819665" cy="518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1E185-32D5-8C28-5ED4-F44969ED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914" y="2281393"/>
                <a:ext cx="1819665" cy="518604"/>
              </a:xfrm>
              <a:prstGeom prst="rect">
                <a:avLst/>
              </a:prstGeom>
              <a:blipFill>
                <a:blip r:embed="rId3"/>
                <a:stretch>
                  <a:fillRect l="-2083" t="-476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48723E9-8ED5-2F43-13A1-D3C77801CCA7}"/>
                  </a:ext>
                </a:extLst>
              </p:cNvPr>
              <p:cNvSpPr txBox="1"/>
              <p:nvPr/>
            </p:nvSpPr>
            <p:spPr bwMode="auto">
              <a:xfrm>
                <a:off x="1156574" y="3505529"/>
                <a:ext cx="3853491" cy="6109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b="1" i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48723E9-8ED5-2F43-13A1-D3C77801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574" y="3505529"/>
                <a:ext cx="3853491" cy="610936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CBAFF-CDAC-E24E-CACF-0902942DC6B2}"/>
                  </a:ext>
                </a:extLst>
              </p:cNvPr>
              <p:cNvSpPr txBox="1"/>
              <p:nvPr/>
            </p:nvSpPr>
            <p:spPr bwMode="auto">
              <a:xfrm>
                <a:off x="1060906" y="4098330"/>
                <a:ext cx="75072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這樣的廣義座標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稱為Normal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Coordinates，獨立作簡諧運動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CBAFF-CDAC-E24E-CACF-0902942D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906" y="4098330"/>
                <a:ext cx="7507280" cy="369332"/>
              </a:xfrm>
              <a:prstGeom prst="rect">
                <a:avLst/>
              </a:prstGeom>
              <a:blipFill>
                <a:blip r:embed="rId5"/>
                <a:stretch>
                  <a:fillRect l="-6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840E-7203-8613-BF9D-33F5202D7F40}"/>
                  </a:ext>
                </a:extLst>
              </p:cNvPr>
              <p:cNvSpPr txBox="1"/>
              <p:nvPr/>
            </p:nvSpPr>
            <p:spPr bwMode="auto">
              <a:xfrm>
                <a:off x="1158721" y="4653136"/>
                <a:ext cx="2223621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840E-7203-8613-BF9D-33F5202D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721" y="4653136"/>
                <a:ext cx="2223621" cy="518604"/>
              </a:xfrm>
              <a:prstGeom prst="rect">
                <a:avLst/>
              </a:prstGeom>
              <a:blipFill>
                <a:blip r:embed="rId6"/>
                <a:stretch>
                  <a:fillRect l="-2273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F2924-8810-2202-FC4F-41DC90D8391F}"/>
                  </a:ext>
                </a:extLst>
              </p:cNvPr>
              <p:cNvSpPr txBox="1"/>
              <p:nvPr/>
            </p:nvSpPr>
            <p:spPr bwMode="auto">
              <a:xfrm>
                <a:off x="4355976" y="4653136"/>
                <a:ext cx="2264851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F2924-8810-2202-FC4F-41DC90D8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653136"/>
                <a:ext cx="2264851" cy="518604"/>
              </a:xfrm>
              <a:prstGeom prst="rect">
                <a:avLst/>
              </a:prstGeom>
              <a:blipFill>
                <a:blip r:embed="rId7"/>
                <a:stretch>
                  <a:fillRect l="-1676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F3E17B-BF02-FEE5-2AAD-2EC0F11DD7FC}"/>
              </a:ext>
            </a:extLst>
          </p:cNvPr>
          <p:cNvSpPr txBox="1"/>
          <p:nvPr/>
        </p:nvSpPr>
        <p:spPr bwMode="auto">
          <a:xfrm>
            <a:off x="1060906" y="1057257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如果用對角化矩陣來思考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7536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D8CEA8C5-9F3B-9D2B-AED1-BFB9D02F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8420"/>
          <a:stretch>
            <a:fillRect/>
          </a:stretch>
        </p:blipFill>
        <p:spPr>
          <a:xfrm>
            <a:off x="2385851" y="188640"/>
            <a:ext cx="437229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4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Drum vibration mode0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89794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File:Drum vibration mode0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89794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File:Drum vibration mode0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61231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File:Drum vibration mode11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061419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File:Drum vibration mode21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132856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File:Drum vibration mode23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132856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文字方塊 8"/>
          <p:cNvSpPr txBox="1">
            <a:spLocks noChangeArrowheads="1"/>
          </p:cNvSpPr>
          <p:nvPr/>
        </p:nvSpPr>
        <p:spPr bwMode="auto">
          <a:xfrm>
            <a:off x="436563" y="5009198"/>
            <a:ext cx="6511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不同模式頻率不同。一般來說，頻率越高的模式，越難激發。</a:t>
            </a:r>
          </a:p>
        </p:txBody>
      </p:sp>
      <p:sp>
        <p:nvSpPr>
          <p:cNvPr id="75785" name="文字方塊 9"/>
          <p:cNvSpPr txBox="1">
            <a:spLocks noChangeArrowheads="1"/>
          </p:cNvSpPr>
          <p:nvPr/>
        </p:nvSpPr>
        <p:spPr bwMode="auto">
          <a:xfrm>
            <a:off x="416719" y="6021288"/>
            <a:ext cx="7951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dirty="0">
                <a:latin typeface="Arial" charset="0"/>
                <a:ea typeface="新細明體" pitchFamily="18" charset="-120"/>
              </a:rPr>
              <a:t>一個物體有那些振盪模式 </a:t>
            </a:r>
            <a:r>
              <a:rPr lang="en-US" altLang="zh-TW" sz="1800" dirty="0">
                <a:latin typeface="+mn-lt"/>
                <a:ea typeface="新細明體" pitchFamily="18" charset="-120"/>
              </a:rPr>
              <a:t>Norm</a:t>
            </a:r>
            <a:r>
              <a:rPr lang="zh-TW" altLang="en-US" sz="1800" dirty="0">
                <a:latin typeface="+mn-lt"/>
                <a:ea typeface="新細明體" pitchFamily="18" charset="-120"/>
              </a:rPr>
              <a:t>以及對應的頻率，就是該</a:t>
            </a:r>
            <a:r>
              <a:rPr lang="zh-TW" altLang="en-US" sz="1800" dirty="0">
                <a:latin typeface="Arial" charset="0"/>
                <a:ea typeface="新細明體" pitchFamily="18" charset="-120"/>
              </a:rPr>
              <a:t>物體的一個特徵。</a:t>
            </a:r>
          </a:p>
        </p:txBody>
      </p:sp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2060873" y="4236295"/>
            <a:ext cx="656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每一個模式，如同簡諧運動，對應一個內在的特定的振動頻率！</a:t>
            </a:r>
          </a:p>
        </p:txBody>
      </p:sp>
      <p:pic>
        <p:nvPicPr>
          <p:cNvPr id="45068" name="Picture 4" descr="File:Taborroll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554906"/>
            <a:ext cx="1444843" cy="11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36563" y="5589240"/>
            <a:ext cx="561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物體的所有變形就是以這些模式或它們的疊加來進行！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2094310" y="3473401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原則上物體的變形模式有無限多個，但並不是連續分布。</a:t>
            </a:r>
          </a:p>
        </p:txBody>
      </p:sp>
      <p:sp>
        <p:nvSpPr>
          <p:cNvPr id="3" name="矩形 2"/>
          <p:cNvSpPr/>
          <p:nvPr/>
        </p:nvSpPr>
        <p:spPr>
          <a:xfrm>
            <a:off x="2094310" y="386696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/>
              <a:t>因此可以分離地一個一個編號。</a:t>
            </a:r>
          </a:p>
        </p:txBody>
      </p:sp>
    </p:spTree>
    <p:extLst>
      <p:ext uri="{BB962C8B-B14F-4D97-AF65-F5344CB8AC3E}">
        <p14:creationId xmlns:p14="http://schemas.microsoft.com/office/powerpoint/2010/main" val="77759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98AA6-31B9-4BD6-8AEB-82E2544E00B8}"/>
              </a:ext>
            </a:extLst>
          </p:cNvPr>
          <p:cNvSpPr txBox="1"/>
          <p:nvPr/>
        </p:nvSpPr>
        <p:spPr bwMode="auto">
          <a:xfrm>
            <a:off x="755576" y="836712"/>
            <a:ext cx="4536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一個矩陣會有實數的本徵值嗎</a:t>
            </a:r>
            <a:r>
              <a:rPr lang="en-US" sz="1800" dirty="0"/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B0708-E775-169F-77C4-FB548BE5AA22}"/>
              </a:ext>
            </a:extLst>
          </p:cNvPr>
          <p:cNvSpPr txBox="1"/>
          <p:nvPr/>
        </p:nvSpPr>
        <p:spPr bwMode="auto">
          <a:xfrm>
            <a:off x="755576" y="1268760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定理：一個對稱矩陣的本徵值都是實數，且不同本徵值的本徵向量彼此正交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37CC1-32AF-B4A1-ADF4-FCA4204A3802}"/>
                  </a:ext>
                </a:extLst>
              </p:cNvPr>
              <p:cNvSpPr txBox="1"/>
              <p:nvPr/>
            </p:nvSpPr>
            <p:spPr bwMode="auto">
              <a:xfrm>
                <a:off x="771601" y="1704459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eigenvalues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of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symmetric matrix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337CC1-32AF-B4A1-ADF4-FCA4204A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601" y="1704459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791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88E42-EA2F-E723-28BC-87962A6FDA19}"/>
                  </a:ext>
                </a:extLst>
              </p:cNvPr>
              <p:cNvSpPr txBox="1"/>
              <p:nvPr/>
            </p:nvSpPr>
            <p:spPr bwMode="auto">
              <a:xfrm>
                <a:off x="771600" y="2052290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E88E42-EA2F-E723-28BC-87962A6F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600" y="2052290"/>
                <a:ext cx="7760839" cy="369332"/>
              </a:xfrm>
              <a:prstGeom prst="rect">
                <a:avLst/>
              </a:prstGeom>
              <a:blipFill>
                <a:blip r:embed="rId3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6DE22-34DD-2062-B30C-3A6DE2D8B4DA}"/>
                  </a:ext>
                </a:extLst>
              </p:cNvPr>
              <p:cNvSpPr txBox="1"/>
              <p:nvPr/>
            </p:nvSpPr>
            <p:spPr bwMode="auto">
              <a:xfrm>
                <a:off x="774079" y="3227599"/>
                <a:ext cx="3533582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反例：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6DE22-34DD-2062-B30C-3A6DE2D8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79" y="3227599"/>
                <a:ext cx="3533582" cy="554254"/>
              </a:xfrm>
              <a:prstGeom prst="rect">
                <a:avLst/>
              </a:prstGeom>
              <a:blipFill>
                <a:blip r:embed="rId4"/>
                <a:stretch>
                  <a:fillRect l="-1071"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02F51-08F2-5603-351E-02DF1DDF5962}"/>
                  </a:ext>
                </a:extLst>
              </p:cNvPr>
              <p:cNvSpPr txBox="1"/>
              <p:nvPr/>
            </p:nvSpPr>
            <p:spPr bwMode="auto">
              <a:xfrm>
                <a:off x="801853" y="3866945"/>
                <a:ext cx="1351524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02F51-08F2-5603-351E-02DF1DDF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853" y="3866945"/>
                <a:ext cx="1351524" cy="461921"/>
              </a:xfrm>
              <a:prstGeom prst="rect">
                <a:avLst/>
              </a:prstGeom>
              <a:blipFill>
                <a:blip r:embed="rId5"/>
                <a:stretch>
                  <a:fillRect l="-1869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B798B-C5C5-DAC8-6542-CD0CD82DAE3F}"/>
                  </a:ext>
                </a:extLst>
              </p:cNvPr>
              <p:cNvSpPr txBox="1"/>
              <p:nvPr/>
            </p:nvSpPr>
            <p:spPr bwMode="auto">
              <a:xfrm>
                <a:off x="2389956" y="3868740"/>
                <a:ext cx="1328249" cy="460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B798B-C5C5-DAC8-6542-CD0CD82DA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956" y="3868740"/>
                <a:ext cx="1328249" cy="460126"/>
              </a:xfrm>
              <a:prstGeom prst="rect">
                <a:avLst/>
              </a:prstGeom>
              <a:blipFill>
                <a:blip r:embed="rId6"/>
                <a:stretch>
                  <a:fillRect l="-1905" t="-5405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0EFC-69D9-A041-3602-D0B0FEC9DC38}"/>
                  </a:ext>
                </a:extLst>
              </p:cNvPr>
              <p:cNvSpPr txBox="1"/>
              <p:nvPr/>
            </p:nvSpPr>
            <p:spPr bwMode="auto">
              <a:xfrm>
                <a:off x="4291890" y="3933056"/>
                <a:ext cx="1171667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0EFC-69D9-A041-3602-D0B0FEC9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890" y="3933056"/>
                <a:ext cx="1171667" cy="276999"/>
              </a:xfrm>
              <a:prstGeom prst="rect">
                <a:avLst/>
              </a:prstGeom>
              <a:blipFill>
                <a:blip r:embed="rId7"/>
                <a:stretch>
                  <a:fillRect l="-1064" r="-3191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2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21C3-AEF2-B1A0-3C02-33867AA7A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0C711-2D01-E190-2B75-CA4E60C54196}"/>
                  </a:ext>
                </a:extLst>
              </p:cNvPr>
              <p:cNvSpPr txBox="1"/>
              <p:nvPr/>
            </p:nvSpPr>
            <p:spPr bwMode="auto">
              <a:xfrm>
                <a:off x="703149" y="902846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eigenvalues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of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symmetric matrix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10C711-2D01-E190-2B75-CA4E60C5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149" y="902846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79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725EC-1CD6-E0A1-057B-C6A400065658}"/>
                  </a:ext>
                </a:extLst>
              </p:cNvPr>
              <p:cNvSpPr txBox="1"/>
              <p:nvPr/>
            </p:nvSpPr>
            <p:spPr bwMode="auto">
              <a:xfrm>
                <a:off x="739551" y="1768723"/>
                <a:ext cx="90890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725EC-1CD6-E0A1-057B-C6A400065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551" y="1768723"/>
                <a:ext cx="908902" cy="276999"/>
              </a:xfrm>
              <a:prstGeom prst="rect">
                <a:avLst/>
              </a:prstGeom>
              <a:blipFill>
                <a:blip r:embed="rId3"/>
                <a:stretch>
                  <a:fillRect l="-5556" r="-277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BD87E-5475-1CEB-C9F1-E9CBFC9FB28A}"/>
                  </a:ext>
                </a:extLst>
              </p:cNvPr>
              <p:cNvSpPr txBox="1"/>
              <p:nvPr/>
            </p:nvSpPr>
            <p:spPr bwMode="auto">
              <a:xfrm>
                <a:off x="739347" y="2114929"/>
                <a:ext cx="79928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Take a inner product of the both sides with the complex conjugate of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BD87E-5475-1CEB-C9F1-E9CBFC9FB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347" y="2114929"/>
                <a:ext cx="7992887" cy="369332"/>
              </a:xfrm>
              <a:prstGeom prst="rect">
                <a:avLst/>
              </a:prstGeom>
              <a:blipFill>
                <a:blip r:embed="rId4"/>
                <a:stretch>
                  <a:fillRect l="-63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E50F-832B-9223-574F-9668CA96EEC4}"/>
                  </a:ext>
                </a:extLst>
              </p:cNvPr>
              <p:cNvSpPr txBox="1"/>
              <p:nvPr/>
            </p:nvSpPr>
            <p:spPr bwMode="auto">
              <a:xfrm>
                <a:off x="739551" y="2583488"/>
                <a:ext cx="1611660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E50F-832B-9223-574F-9668CA96E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551" y="2583488"/>
                <a:ext cx="1611660" cy="281937"/>
              </a:xfrm>
              <a:prstGeom prst="rect">
                <a:avLst/>
              </a:prstGeom>
              <a:blipFill>
                <a:blip r:embed="rId5"/>
                <a:stretch>
                  <a:fillRect l="-1563" r="-156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F8D6C-7A6E-F120-167D-D82CBB74E004}"/>
                  </a:ext>
                </a:extLst>
              </p:cNvPr>
              <p:cNvSpPr txBox="1"/>
              <p:nvPr/>
            </p:nvSpPr>
            <p:spPr bwMode="auto">
              <a:xfrm>
                <a:off x="665057" y="3028679"/>
                <a:ext cx="4572000" cy="386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is real.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F8D6C-7A6E-F120-167D-D82CBB74E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7" y="3028679"/>
                <a:ext cx="4572000" cy="386709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F3742-9F40-B53E-9EF7-931BD7AF374A}"/>
                  </a:ext>
                </a:extLst>
              </p:cNvPr>
              <p:cNvSpPr txBox="1"/>
              <p:nvPr/>
            </p:nvSpPr>
            <p:spPr bwMode="auto">
              <a:xfrm>
                <a:off x="665057" y="3864925"/>
                <a:ext cx="8166210" cy="9190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F3742-9F40-B53E-9EF7-931BD7AF3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7" y="3864925"/>
                <a:ext cx="8166210" cy="919098"/>
              </a:xfrm>
              <a:prstGeom prst="rect">
                <a:avLst/>
              </a:prstGeom>
              <a:blipFill>
                <a:blip r:embed="rId7"/>
                <a:stretch>
                  <a:fillRect t="-87671" b="-139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A1E24-AF2E-5DFB-C4CE-D40CAECF4E6C}"/>
                  </a:ext>
                </a:extLst>
              </p:cNvPr>
              <p:cNvSpPr txBox="1"/>
              <p:nvPr/>
            </p:nvSpPr>
            <p:spPr bwMode="auto">
              <a:xfrm>
                <a:off x="665057" y="3426386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要確認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/>
                  <a:t>是否是實數，取他的Complex</a:t>
                </a:r>
                <a:r>
                  <a:rPr lang="en-US" sz="1800" dirty="0"/>
                  <a:t> conjugate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A1E24-AF2E-5DFB-C4CE-D40CAECF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57" y="3426386"/>
                <a:ext cx="6426858" cy="374270"/>
              </a:xfrm>
              <a:prstGeom prst="rect">
                <a:avLst/>
              </a:prstGeom>
              <a:blipFill>
                <a:blip r:embed="rId8"/>
                <a:stretch>
                  <a:fillRect l="-78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C162B9C-C01D-CBF7-09D1-A2DFD98D8E0F}"/>
              </a:ext>
            </a:extLst>
          </p:cNvPr>
          <p:cNvSpPr txBox="1"/>
          <p:nvPr/>
        </p:nvSpPr>
        <p:spPr bwMode="auto">
          <a:xfrm>
            <a:off x="6224496" y="4784023"/>
            <a:ext cx="72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對稱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25C87-B9B4-8805-A88B-644207043BDC}"/>
                  </a:ext>
                </a:extLst>
              </p:cNvPr>
              <p:cNvSpPr txBox="1"/>
              <p:nvPr/>
            </p:nvSpPr>
            <p:spPr bwMode="auto">
              <a:xfrm>
                <a:off x="646801" y="5161920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/>
                  <a:t>是實數，因此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一定是實數。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25C87-B9B4-8805-A88B-644207043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1" y="5161920"/>
                <a:ext cx="6426858" cy="374270"/>
              </a:xfrm>
              <a:prstGeom prst="rect">
                <a:avLst/>
              </a:prstGeom>
              <a:blipFill>
                <a:blip r:embed="rId9"/>
                <a:stretch>
                  <a:fillRect l="-592" t="-3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57F1301-1E6C-60E8-975F-7AA1DF845A17}"/>
              </a:ext>
            </a:extLst>
          </p:cNvPr>
          <p:cNvSpPr txBox="1"/>
          <p:nvPr/>
        </p:nvSpPr>
        <p:spPr bwMode="auto">
          <a:xfrm>
            <a:off x="665057" y="1298083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40638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18498-3B01-84F8-8EBF-AE8F3C699D6C}"/>
                  </a:ext>
                </a:extLst>
              </p:cNvPr>
              <p:cNvSpPr txBox="1"/>
              <p:nvPr/>
            </p:nvSpPr>
            <p:spPr bwMode="auto">
              <a:xfrm>
                <a:off x="886863" y="274746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18498-3B01-84F8-8EBF-AE8F3C69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863" y="274746"/>
                <a:ext cx="7760839" cy="369332"/>
              </a:xfrm>
              <a:prstGeom prst="rect">
                <a:avLst/>
              </a:prstGeom>
              <a:blipFill>
                <a:blip r:embed="rId2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F48083-A8A7-48A7-6FC1-FDDA19FA1508}"/>
                  </a:ext>
                </a:extLst>
              </p:cNvPr>
              <p:cNvSpPr txBox="1"/>
              <p:nvPr/>
            </p:nvSpPr>
            <p:spPr bwMode="auto">
              <a:xfrm>
                <a:off x="934639" y="1456225"/>
                <a:ext cx="1214948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F48083-A8A7-48A7-6FC1-FDDA19FA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639" y="1456225"/>
                <a:ext cx="1214948" cy="276999"/>
              </a:xfrm>
              <a:prstGeom prst="rect">
                <a:avLst/>
              </a:prstGeom>
              <a:blipFill>
                <a:blip r:embed="rId3"/>
                <a:stretch>
                  <a:fillRect l="-309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28E5D4-4383-CCF1-2121-A4A270F1C4F3}"/>
                  </a:ext>
                </a:extLst>
              </p:cNvPr>
              <p:cNvSpPr txBox="1"/>
              <p:nvPr/>
            </p:nvSpPr>
            <p:spPr bwMode="auto">
              <a:xfrm>
                <a:off x="2662831" y="1456224"/>
                <a:ext cx="1230913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28E5D4-4383-CCF1-2121-A4A270F1C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831" y="1456224"/>
                <a:ext cx="1230913" cy="276999"/>
              </a:xfrm>
              <a:prstGeom prst="rect">
                <a:avLst/>
              </a:prstGeom>
              <a:blipFill>
                <a:blip r:embed="rId4"/>
                <a:stretch>
                  <a:fillRect l="-4082" r="-1020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C040B-4FAA-A847-25EF-F360BF136C3F}"/>
                  </a:ext>
                </a:extLst>
              </p:cNvPr>
              <p:cNvSpPr txBox="1"/>
              <p:nvPr/>
            </p:nvSpPr>
            <p:spPr bwMode="auto">
              <a:xfrm>
                <a:off x="951242" y="2231793"/>
                <a:ext cx="1750223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C040B-4FAA-A847-25EF-F360BF13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42" y="2231793"/>
                <a:ext cx="1750223" cy="286489"/>
              </a:xfrm>
              <a:prstGeom prst="rect">
                <a:avLst/>
              </a:prstGeom>
              <a:blipFill>
                <a:blip r:embed="rId5"/>
                <a:stretch>
                  <a:fillRect l="-1439" r="-71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877FC-3425-1394-8413-44CF94A6A80D}"/>
                  </a:ext>
                </a:extLst>
              </p:cNvPr>
              <p:cNvSpPr txBox="1"/>
              <p:nvPr/>
            </p:nvSpPr>
            <p:spPr bwMode="auto">
              <a:xfrm>
                <a:off x="972510" y="4648892"/>
                <a:ext cx="1932772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877FC-3425-1394-8413-44CF94A6A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510" y="4648892"/>
                <a:ext cx="1932772" cy="286489"/>
              </a:xfrm>
              <a:prstGeom prst="rect">
                <a:avLst/>
              </a:prstGeom>
              <a:blipFill>
                <a:blip r:embed="rId6"/>
                <a:stretch>
                  <a:fillRect l="-1961" t="-4348" r="-654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06F2D9-F2D6-6F0D-620F-B965A47385E8}"/>
              </a:ext>
            </a:extLst>
          </p:cNvPr>
          <p:cNvSpPr txBox="1"/>
          <p:nvPr/>
        </p:nvSpPr>
        <p:spPr bwMode="auto">
          <a:xfrm>
            <a:off x="902487" y="617853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8EA61-0BC4-9E8D-DFF7-DBC3CA954569}"/>
              </a:ext>
            </a:extLst>
          </p:cNvPr>
          <p:cNvSpPr txBox="1"/>
          <p:nvPr/>
        </p:nvSpPr>
        <p:spPr bwMode="auto">
          <a:xfrm>
            <a:off x="874238" y="1020411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BF19F7-E160-9C6E-3D4A-183CFEFFB79C}"/>
                  </a:ext>
                </a:extLst>
              </p:cNvPr>
              <p:cNvSpPr txBox="1"/>
              <p:nvPr/>
            </p:nvSpPr>
            <p:spPr bwMode="auto">
              <a:xfrm>
                <a:off x="902487" y="1799745"/>
                <a:ext cx="3788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將第一式與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/>
                  <a:t>作內積，可得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BF19F7-E160-9C6E-3D4A-183CFEFF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87" y="1799745"/>
                <a:ext cx="3788175" cy="369332"/>
              </a:xfrm>
              <a:prstGeom prst="rect">
                <a:avLst/>
              </a:prstGeom>
              <a:blipFill>
                <a:blip r:embed="rId7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88E646A-1F1F-FE21-DD8A-9F3AD6CE66C8}"/>
              </a:ext>
            </a:extLst>
          </p:cNvPr>
          <p:cNvSpPr txBox="1"/>
          <p:nvPr/>
        </p:nvSpPr>
        <p:spPr bwMode="auto">
          <a:xfrm>
            <a:off x="874238" y="2569631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左邊可以寫成</a:t>
            </a:r>
            <a:r>
              <a:rPr lang="en-US" sz="1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0D2E86-DDAD-245B-45A4-95B8AD742065}"/>
              </a:ext>
            </a:extLst>
          </p:cNvPr>
          <p:cNvSpPr txBox="1"/>
          <p:nvPr/>
        </p:nvSpPr>
        <p:spPr bwMode="auto">
          <a:xfrm>
            <a:off x="3021404" y="4590368"/>
            <a:ext cx="295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兩式相減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83C909-85EC-7F13-6233-51854B4AD6A2}"/>
                  </a:ext>
                </a:extLst>
              </p:cNvPr>
              <p:cNvSpPr txBox="1"/>
              <p:nvPr/>
            </p:nvSpPr>
            <p:spPr bwMode="auto">
              <a:xfrm>
                <a:off x="923839" y="2957725"/>
                <a:ext cx="7408438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83C909-85EC-7F13-6233-51854B4A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839" y="2957725"/>
                <a:ext cx="7408438" cy="810094"/>
              </a:xfrm>
              <a:prstGeom prst="rect">
                <a:avLst/>
              </a:prstGeom>
              <a:blipFill>
                <a:blip r:embed="rId8"/>
                <a:stretch>
                  <a:fillRect t="-106154" b="-16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E50452E-745E-2F97-7BC7-CCBEF6492258}"/>
              </a:ext>
            </a:extLst>
          </p:cNvPr>
          <p:cNvSpPr txBox="1"/>
          <p:nvPr/>
        </p:nvSpPr>
        <p:spPr bwMode="auto">
          <a:xfrm>
            <a:off x="909660" y="3772604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得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7E6FE-4CCD-7B3B-6585-7898CCCD5A8B}"/>
                  </a:ext>
                </a:extLst>
              </p:cNvPr>
              <p:cNvSpPr txBox="1"/>
              <p:nvPr/>
            </p:nvSpPr>
            <p:spPr bwMode="auto">
              <a:xfrm>
                <a:off x="972510" y="4188479"/>
                <a:ext cx="1846338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7E6FE-4CCD-7B3B-6585-7898CCCD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510" y="4188479"/>
                <a:ext cx="1846338" cy="286489"/>
              </a:xfrm>
              <a:prstGeom prst="rect">
                <a:avLst/>
              </a:prstGeom>
              <a:blipFill>
                <a:blip r:embed="rId9"/>
                <a:stretch>
                  <a:fillRect l="-2740" r="-685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D4806A-711A-4534-3957-A1904E6EA6C0}"/>
                  </a:ext>
                </a:extLst>
              </p:cNvPr>
              <p:cNvSpPr txBox="1"/>
              <p:nvPr/>
            </p:nvSpPr>
            <p:spPr bwMode="auto">
              <a:xfrm>
                <a:off x="968007" y="5511558"/>
                <a:ext cx="2051074" cy="2864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D4806A-711A-4534-3957-A1904E6EA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007" y="5511558"/>
                <a:ext cx="2051074" cy="286489"/>
              </a:xfrm>
              <a:prstGeom prst="rect">
                <a:avLst/>
              </a:prstGeom>
              <a:blipFill>
                <a:blip r:embed="rId10"/>
                <a:stretch>
                  <a:fillRect r="-617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7B8E905-FD0B-3073-934D-3B35EADDA781}"/>
              </a:ext>
            </a:extLst>
          </p:cNvPr>
          <p:cNvSpPr txBox="1"/>
          <p:nvPr/>
        </p:nvSpPr>
        <p:spPr bwMode="auto">
          <a:xfrm>
            <a:off x="907854" y="5080367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右式兩本徵向量的內積必須為零，彼此正交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763B6E-DF82-60A4-D0F4-95C10EA46153}"/>
                  </a:ext>
                </a:extLst>
              </p:cNvPr>
              <p:cNvSpPr txBox="1"/>
              <p:nvPr/>
            </p:nvSpPr>
            <p:spPr bwMode="auto">
              <a:xfrm>
                <a:off x="968007" y="6257619"/>
                <a:ext cx="2402261" cy="281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763B6E-DF82-60A4-D0F4-95C10EA4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007" y="6257619"/>
                <a:ext cx="2402261" cy="281937"/>
              </a:xfrm>
              <a:prstGeom prst="rect">
                <a:avLst/>
              </a:prstGeom>
              <a:blipFill>
                <a:blip r:embed="rId11"/>
                <a:stretch>
                  <a:fillRect l="-1053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AD3D79-DB4E-A85F-E094-F75C9E44DD31}"/>
              </a:ext>
            </a:extLst>
          </p:cNvPr>
          <p:cNvSpPr txBox="1"/>
          <p:nvPr/>
        </p:nvSpPr>
        <p:spPr bwMode="auto">
          <a:xfrm>
            <a:off x="3893744" y="6213922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本徵向量的正交性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C7941E-4628-40FF-4322-F52DAA956A53}"/>
              </a:ext>
            </a:extLst>
          </p:cNvPr>
          <p:cNvSpPr txBox="1"/>
          <p:nvPr/>
        </p:nvSpPr>
        <p:spPr bwMode="auto">
          <a:xfrm>
            <a:off x="934639" y="5844590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可以選本徵向量的長度都為1，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16C2AD-FE2B-F5FE-CAD7-58794BF1A3B3}"/>
                  </a:ext>
                </a:extLst>
              </p:cNvPr>
              <p:cNvSpPr txBox="1"/>
              <p:nvPr/>
            </p:nvSpPr>
            <p:spPr bwMode="auto">
              <a:xfrm>
                <a:off x="3021404" y="2571434"/>
                <a:ext cx="868315" cy="2993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16C2AD-FE2B-F5FE-CAD7-58794BF1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404" y="2571434"/>
                <a:ext cx="868315" cy="299313"/>
              </a:xfrm>
              <a:prstGeom prst="rect">
                <a:avLst/>
              </a:prstGeom>
              <a:blipFill>
                <a:blip r:embed="rId14"/>
                <a:stretch>
                  <a:fillRect l="-5797" r="-2899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580E8-0298-2B3B-F661-8976799ACCD6}"/>
                  </a:ext>
                </a:extLst>
              </p:cNvPr>
              <p:cNvSpPr txBox="1"/>
              <p:nvPr/>
            </p:nvSpPr>
            <p:spPr bwMode="auto">
              <a:xfrm>
                <a:off x="4139952" y="2522751"/>
                <a:ext cx="3229089" cy="3731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580E8-0298-2B3B-F661-8976799A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2522751"/>
                <a:ext cx="3229089" cy="373115"/>
              </a:xfrm>
              <a:prstGeom prst="rect">
                <a:avLst/>
              </a:prstGeom>
              <a:blipFill>
                <a:blip r:embed="rId15"/>
                <a:stretch>
                  <a:fillRect l="-391"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0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/>
      <p:bldP spid="16" grpId="0"/>
      <p:bldP spid="17" grpId="0"/>
      <p:bldP spid="20" grpId="0" animBg="1"/>
      <p:bldP spid="24" grpId="0"/>
      <p:bldP spid="26" grpId="0" animBg="1"/>
      <p:bldP spid="27" grpId="0" animBg="1"/>
      <p:bldP spid="28" grpId="0"/>
      <p:bldP spid="29" grpId="0" animBg="1"/>
      <p:bldP spid="30" grpId="0"/>
      <p:bldP spid="31" grpId="0"/>
      <p:bldP spid="2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E8A09-8F91-CF73-DED2-EBE60BAD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CDD3E-6BA8-605B-99F6-B80F8B7EF1EF}"/>
                  </a:ext>
                </a:extLst>
              </p:cNvPr>
              <p:cNvSpPr txBox="1"/>
              <p:nvPr/>
            </p:nvSpPr>
            <p:spPr bwMode="auto">
              <a:xfrm>
                <a:off x="1594726" y="1166421"/>
                <a:ext cx="113511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1CDD3E-6BA8-605B-99F6-B80F8B7EF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726" y="1166421"/>
                <a:ext cx="1135119" cy="276999"/>
              </a:xfrm>
              <a:prstGeom prst="rect">
                <a:avLst/>
              </a:prstGeom>
              <a:blipFill>
                <a:blip r:embed="rId2"/>
                <a:stretch>
                  <a:fillRect l="-4396" r="-329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57E7F-16BF-F2CA-D4A3-407131CF57E2}"/>
                  </a:ext>
                </a:extLst>
              </p:cNvPr>
              <p:cNvSpPr txBox="1"/>
              <p:nvPr/>
            </p:nvSpPr>
            <p:spPr bwMode="auto">
              <a:xfrm>
                <a:off x="1559034" y="2344613"/>
                <a:ext cx="1213922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57E7F-16BF-F2CA-D4A3-407131CF5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034" y="2344613"/>
                <a:ext cx="1213922" cy="461921"/>
              </a:xfrm>
              <a:prstGeom prst="rect">
                <a:avLst/>
              </a:prstGeom>
              <a:blipFill>
                <a:blip r:embed="rId3"/>
                <a:stretch>
                  <a:fillRect l="-2062" t="-270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4C20A-F287-43D3-08E4-8100E408E179}"/>
                  </a:ext>
                </a:extLst>
              </p:cNvPr>
              <p:cNvSpPr txBox="1"/>
              <p:nvPr/>
            </p:nvSpPr>
            <p:spPr bwMode="auto">
              <a:xfrm>
                <a:off x="1540209" y="3058495"/>
                <a:ext cx="1268681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4C20A-F287-43D3-08E4-8100E408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209" y="3058495"/>
                <a:ext cx="1268681" cy="276999"/>
              </a:xfrm>
              <a:prstGeom prst="rect">
                <a:avLst/>
              </a:prstGeom>
              <a:blipFill>
                <a:blip r:embed="rId4"/>
                <a:stretch>
                  <a:fillRect l="-3960" r="-2970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76EF0-4E98-378E-D89C-CAA8367077FE}"/>
                  </a:ext>
                </a:extLst>
              </p:cNvPr>
              <p:cNvSpPr txBox="1"/>
              <p:nvPr/>
            </p:nvSpPr>
            <p:spPr bwMode="auto">
              <a:xfrm>
                <a:off x="1571516" y="1492231"/>
                <a:ext cx="3048655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76EF0-4E98-378E-D89C-CAA83670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1492231"/>
                <a:ext cx="3048655" cy="461921"/>
              </a:xfrm>
              <a:prstGeom prst="rect">
                <a:avLst/>
              </a:prstGeom>
              <a:blipFill>
                <a:blip r:embed="rId5"/>
                <a:stretch>
                  <a:fillRect t="-2632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E6499-5278-FCD4-9C1D-7054B89B491C}"/>
                  </a:ext>
                </a:extLst>
              </p:cNvPr>
              <p:cNvSpPr txBox="1"/>
              <p:nvPr/>
            </p:nvSpPr>
            <p:spPr bwMode="auto">
              <a:xfrm>
                <a:off x="1571516" y="2018803"/>
                <a:ext cx="1158329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E6499-5278-FCD4-9C1D-7054B89B4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16" y="2018803"/>
                <a:ext cx="1158329" cy="276999"/>
              </a:xfrm>
              <a:prstGeom prst="rect">
                <a:avLst/>
              </a:prstGeom>
              <a:blipFill>
                <a:blip r:embed="rId6"/>
                <a:stretch>
                  <a:fillRect l="-3226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01DBD-04B7-BC30-3A43-D03DBF3C8E66}"/>
                  </a:ext>
                </a:extLst>
              </p:cNvPr>
              <p:cNvSpPr txBox="1"/>
              <p:nvPr/>
            </p:nvSpPr>
            <p:spPr bwMode="auto">
              <a:xfrm>
                <a:off x="1540209" y="3416062"/>
                <a:ext cx="2688813" cy="5722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01DBD-04B7-BC30-3A43-D03DBF3C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209" y="3416062"/>
                <a:ext cx="2688813" cy="572273"/>
              </a:xfrm>
              <a:prstGeom prst="rect">
                <a:avLst/>
              </a:prstGeom>
              <a:blipFill>
                <a:blip r:embed="rId7"/>
                <a:stretch>
                  <a:fillRect l="-469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55C92-517C-9531-046F-C67C029EE162}"/>
                  </a:ext>
                </a:extLst>
              </p:cNvPr>
              <p:cNvSpPr txBox="1"/>
              <p:nvPr/>
            </p:nvSpPr>
            <p:spPr bwMode="auto">
              <a:xfrm>
                <a:off x="1589051" y="570673"/>
                <a:ext cx="1204176" cy="46192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55C92-517C-9531-046F-C67C029E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051" y="570673"/>
                <a:ext cx="1204176" cy="461921"/>
              </a:xfrm>
              <a:prstGeom prst="rect">
                <a:avLst/>
              </a:prstGeom>
              <a:blipFill>
                <a:blip r:embed="rId8"/>
                <a:stretch>
                  <a:fillRect l="-4211" t="-2703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58473B-78D9-B20D-217B-530B4EAC3E61}"/>
                  </a:ext>
                </a:extLst>
              </p:cNvPr>
              <p:cNvSpPr txBox="1"/>
              <p:nvPr/>
            </p:nvSpPr>
            <p:spPr bwMode="auto">
              <a:xfrm>
                <a:off x="1538205" y="4654159"/>
                <a:ext cx="1983235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58473B-78D9-B20D-217B-530B4EAC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205" y="4654159"/>
                <a:ext cx="1983235" cy="286489"/>
              </a:xfrm>
              <a:prstGeom prst="rect">
                <a:avLst/>
              </a:prstGeom>
              <a:blipFill>
                <a:blip r:embed="rId9"/>
                <a:stretch>
                  <a:fillRect l="-633" r="-1899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C436E4-9593-C15C-E5FC-09F480016434}"/>
              </a:ext>
            </a:extLst>
          </p:cNvPr>
          <p:cNvSpPr txBox="1"/>
          <p:nvPr/>
        </p:nvSpPr>
        <p:spPr bwMode="auto">
          <a:xfrm>
            <a:off x="3038135" y="620688"/>
            <a:ext cx="304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這就是對稱矩陣</a:t>
            </a:r>
            <a:r>
              <a:rPr lang="en-US" sz="1800" dirty="0"/>
              <a:t>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8314A3-0BAD-A2A2-A3B7-55917C9B2BAA}"/>
              </a:ext>
            </a:extLst>
          </p:cNvPr>
          <p:cNvSpPr txBox="1"/>
          <p:nvPr/>
        </p:nvSpPr>
        <p:spPr bwMode="auto">
          <a:xfrm>
            <a:off x="1475656" y="4255171"/>
            <a:ext cx="475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很容易確認這兩個本徵向量是彼此正交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06A784-4DA2-E29D-36C4-91C4DA8BFEFC}"/>
                  </a:ext>
                </a:extLst>
              </p:cNvPr>
              <p:cNvSpPr txBox="1"/>
              <p:nvPr/>
            </p:nvSpPr>
            <p:spPr bwMode="auto">
              <a:xfrm>
                <a:off x="2808890" y="2402226"/>
                <a:ext cx="37853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可以選常數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使向量長度為1: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06A784-4DA2-E29D-36C4-91C4DA8B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8890" y="2402226"/>
                <a:ext cx="3785362" cy="369332"/>
              </a:xfrm>
              <a:prstGeom prst="rect">
                <a:avLst/>
              </a:prstGeom>
              <a:blipFill>
                <a:blip r:embed="rId10"/>
                <a:stretch>
                  <a:fillRect l="-167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90F21-FC33-5397-EC28-DF0D7023153C}"/>
                  </a:ext>
                </a:extLst>
              </p:cNvPr>
              <p:cNvSpPr txBox="1"/>
              <p:nvPr/>
            </p:nvSpPr>
            <p:spPr bwMode="auto">
              <a:xfrm>
                <a:off x="6084168" y="2295802"/>
                <a:ext cx="1419812" cy="5722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90F21-FC33-5397-EC28-DF0D702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295802"/>
                <a:ext cx="1419812" cy="572273"/>
              </a:xfrm>
              <a:prstGeom prst="rect">
                <a:avLst/>
              </a:prstGeom>
              <a:blipFill>
                <a:blip r:embed="rId11"/>
                <a:stretch>
                  <a:fillRect l="-1786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B6490-600A-4C95-0351-CB2723BB41FA}"/>
                  </a:ext>
                </a:extLst>
              </p:cNvPr>
              <p:cNvSpPr txBox="1"/>
              <p:nvPr/>
            </p:nvSpPr>
            <p:spPr bwMode="auto">
              <a:xfrm>
                <a:off x="1502826" y="5330979"/>
                <a:ext cx="2402261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B6490-600A-4C95-0351-CB2723BB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2826" y="5330979"/>
                <a:ext cx="2402261" cy="281937"/>
              </a:xfrm>
              <a:prstGeom prst="rect">
                <a:avLst/>
              </a:prstGeom>
              <a:blipFill>
                <a:blip r:embed="rId12"/>
                <a:stretch>
                  <a:fillRect l="-1053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3323C83-EF6F-072D-1E50-5DD716F12ACE}"/>
              </a:ext>
            </a:extLst>
          </p:cNvPr>
          <p:cNvSpPr txBox="1"/>
          <p:nvPr/>
        </p:nvSpPr>
        <p:spPr bwMode="auto">
          <a:xfrm>
            <a:off x="4229022" y="5277734"/>
            <a:ext cx="304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這兩個向量稱為orthonormal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2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7DB11-7C4F-530F-CBCE-B7DEC826CCB4}"/>
              </a:ext>
            </a:extLst>
          </p:cNvPr>
          <p:cNvSpPr txBox="1"/>
          <p:nvPr/>
        </p:nvSpPr>
        <p:spPr bwMode="auto">
          <a:xfrm>
            <a:off x="1043608" y="1412776"/>
            <a:ext cx="7272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若有兩個orthonormal的向量，任何向量都可展開成他們的線性組合</a:t>
            </a:r>
            <a:r>
              <a:rPr lang="en-US" sz="1800" dirty="0"/>
              <a:t>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DA19-276D-C39A-8117-6F91A1400724}"/>
              </a:ext>
            </a:extLst>
          </p:cNvPr>
          <p:cNvSpPr txBox="1"/>
          <p:nvPr/>
        </p:nvSpPr>
        <p:spPr bwMode="auto">
          <a:xfrm>
            <a:off x="3851920" y="764704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展開定理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56277-3138-C36B-5C7C-B457B7522958}"/>
              </a:ext>
            </a:extLst>
          </p:cNvPr>
          <p:cNvSpPr txBox="1"/>
          <p:nvPr/>
        </p:nvSpPr>
        <p:spPr bwMode="auto">
          <a:xfrm>
            <a:off x="1043608" y="1876182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且係數很容易寫下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A9DF-C068-F5A7-52D9-1CE0A44D4C5B}"/>
                  </a:ext>
                </a:extLst>
              </p:cNvPr>
              <p:cNvSpPr txBox="1"/>
              <p:nvPr/>
            </p:nvSpPr>
            <p:spPr bwMode="auto">
              <a:xfrm>
                <a:off x="3131840" y="2783421"/>
                <a:ext cx="170155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A9DF-C068-F5A7-52D9-1CE0A44D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2783421"/>
                <a:ext cx="1701556" cy="276999"/>
              </a:xfrm>
              <a:prstGeom prst="rect">
                <a:avLst/>
              </a:prstGeom>
              <a:blipFill>
                <a:blip r:embed="rId2"/>
                <a:stretch>
                  <a:fillRect l="-1481" r="-741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58819-A76D-71A2-0F26-71F759A164F5}"/>
                  </a:ext>
                </a:extLst>
              </p:cNvPr>
              <p:cNvSpPr txBox="1"/>
              <p:nvPr/>
            </p:nvSpPr>
            <p:spPr bwMode="auto">
              <a:xfrm>
                <a:off x="1075162" y="2317522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給定任一向量</a:t>
                </a:r>
                <a:r>
                  <a:rPr lang="en-US" sz="1800" dirty="0"/>
                  <a:t>：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若展開可以如下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58819-A76D-71A2-0F26-71F759A16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162" y="2317522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1C26A3-BC32-2F97-246C-755E58202A9D}"/>
                  </a:ext>
                </a:extLst>
              </p:cNvPr>
              <p:cNvSpPr txBox="1"/>
              <p:nvPr/>
            </p:nvSpPr>
            <p:spPr bwMode="auto">
              <a:xfrm>
                <a:off x="1090711" y="3146136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取向量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與本徵向量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的內積：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1C26A3-BC32-2F97-246C-755E5820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11" y="314613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8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F20956-7843-D849-03B6-60247913E23A}"/>
                  </a:ext>
                </a:extLst>
              </p:cNvPr>
              <p:cNvSpPr txBox="1"/>
              <p:nvPr/>
            </p:nvSpPr>
            <p:spPr bwMode="auto">
              <a:xfrm>
                <a:off x="3129836" y="3634922"/>
                <a:ext cx="4469685" cy="28597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F20956-7843-D849-03B6-60247913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9836" y="3634922"/>
                <a:ext cx="4469685" cy="285976"/>
              </a:xfrm>
              <a:prstGeom prst="rect">
                <a:avLst/>
              </a:prstGeom>
              <a:blipFill>
                <a:blip r:embed="rId5"/>
                <a:stretch>
                  <a:fillRect l="-283" t="-4348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5A02B-3F98-AE38-5911-0188A1B164DF}"/>
                  </a:ext>
                </a:extLst>
              </p:cNvPr>
              <p:cNvSpPr txBox="1"/>
              <p:nvPr/>
            </p:nvSpPr>
            <p:spPr bwMode="auto">
              <a:xfrm>
                <a:off x="3116434" y="4098328"/>
                <a:ext cx="1239542" cy="37830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5A02B-3F98-AE38-5911-0188A1B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4098328"/>
                <a:ext cx="1239542" cy="378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8EB51-D18D-F38E-0DF7-707E54381354}"/>
                  </a:ext>
                </a:extLst>
              </p:cNvPr>
              <p:cNvSpPr txBox="1"/>
              <p:nvPr/>
            </p:nvSpPr>
            <p:spPr bwMode="auto">
              <a:xfrm>
                <a:off x="4572000" y="4123708"/>
                <a:ext cx="1239542" cy="37830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8EB51-D18D-F38E-0DF7-707E54381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123708"/>
                <a:ext cx="1239542" cy="378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9E14F-5C28-FAE8-5463-A425AF773522}"/>
                  </a:ext>
                </a:extLst>
              </p:cNvPr>
              <p:cNvSpPr txBox="1"/>
              <p:nvPr/>
            </p:nvSpPr>
            <p:spPr bwMode="auto">
              <a:xfrm>
                <a:off x="3116434" y="4657739"/>
                <a:ext cx="1833900" cy="285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B9E14F-5C28-FAE8-5463-A425AF773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4657739"/>
                <a:ext cx="1833900" cy="285976"/>
              </a:xfrm>
              <a:prstGeom prst="rect">
                <a:avLst/>
              </a:prstGeom>
              <a:blipFill>
                <a:blip r:embed="rId8"/>
                <a:stretch>
                  <a:fillRect l="-137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8D80CAD-8E64-AD79-EE46-58B169B75905}"/>
              </a:ext>
            </a:extLst>
          </p:cNvPr>
          <p:cNvSpPr txBox="1"/>
          <p:nvPr/>
        </p:nvSpPr>
        <p:spPr bwMode="auto">
          <a:xfrm>
            <a:off x="1090711" y="4132685"/>
            <a:ext cx="192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代入正交關係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D4B556-C32B-658B-E728-76BC581C8707}"/>
                  </a:ext>
                </a:extLst>
              </p:cNvPr>
              <p:cNvSpPr txBox="1"/>
              <p:nvPr/>
            </p:nvSpPr>
            <p:spPr bwMode="auto">
              <a:xfrm>
                <a:off x="3116434" y="5137173"/>
                <a:ext cx="1839221" cy="2864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D4B556-C32B-658B-E728-76BC581C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434" y="5137173"/>
                <a:ext cx="1839221" cy="286489"/>
              </a:xfrm>
              <a:prstGeom prst="rect">
                <a:avLst/>
              </a:prstGeom>
              <a:blipFill>
                <a:blip r:embed="rId9"/>
                <a:stretch>
                  <a:fillRect l="-1370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6F23BDB-658C-DBD0-2DEA-84E75EBCCE07}"/>
              </a:ext>
            </a:extLst>
          </p:cNvPr>
          <p:cNvSpPr txBox="1"/>
          <p:nvPr/>
        </p:nvSpPr>
        <p:spPr bwMode="auto">
          <a:xfrm>
            <a:off x="1090711" y="5137173"/>
            <a:ext cx="192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同理</a:t>
            </a:r>
            <a:r>
              <a:rPr lang="en-US" sz="1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7521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CD4C-AFBD-B060-061B-5AAA947C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9F4D0-9601-776A-FF7B-C727E0548ED6}"/>
              </a:ext>
            </a:extLst>
          </p:cNvPr>
          <p:cNvSpPr txBox="1"/>
          <p:nvPr/>
        </p:nvSpPr>
        <p:spPr bwMode="auto">
          <a:xfrm>
            <a:off x="4144613" y="1207817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展開定理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54D184-1B5F-2115-B789-6BA675BA1BC5}"/>
                  </a:ext>
                </a:extLst>
              </p:cNvPr>
              <p:cNvSpPr txBox="1"/>
              <p:nvPr/>
            </p:nvSpPr>
            <p:spPr bwMode="auto">
              <a:xfrm>
                <a:off x="3293835" y="2275997"/>
                <a:ext cx="170155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54D184-1B5F-2115-B789-6BA675BA1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35" y="2275997"/>
                <a:ext cx="1701556" cy="276999"/>
              </a:xfrm>
              <a:prstGeom prst="rect">
                <a:avLst/>
              </a:prstGeom>
              <a:blipFill>
                <a:blip r:embed="rId2"/>
                <a:stretch>
                  <a:fillRect l="-1481" r="-741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85624B-00CE-018F-3FCE-83BE6A0A5B1C}"/>
                  </a:ext>
                </a:extLst>
              </p:cNvPr>
              <p:cNvSpPr txBox="1"/>
              <p:nvPr/>
            </p:nvSpPr>
            <p:spPr bwMode="auto">
              <a:xfrm>
                <a:off x="1237157" y="1810098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/>
                  <a:t>給定任一向量</a:t>
                </a:r>
                <a:r>
                  <a:rPr lang="en-US" sz="1800" dirty="0"/>
                  <a:t>：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可以展開如下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85624B-00CE-018F-3FCE-83BE6A0A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157" y="181009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A0475-FC91-2C51-1276-74ECE341E469}"/>
                  </a:ext>
                </a:extLst>
              </p:cNvPr>
              <p:cNvSpPr txBox="1"/>
              <p:nvPr/>
            </p:nvSpPr>
            <p:spPr bwMode="auto">
              <a:xfrm>
                <a:off x="3293835" y="2996952"/>
                <a:ext cx="1833900" cy="285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A0475-FC91-2C51-1276-74ECE341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35" y="2996952"/>
                <a:ext cx="1833900" cy="285976"/>
              </a:xfrm>
              <a:prstGeom prst="rect">
                <a:avLst/>
              </a:prstGeom>
              <a:blipFill>
                <a:blip r:embed="rId4"/>
                <a:stretch>
                  <a:fillRect l="-1379" t="-4348" r="-690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79D0C-7C82-FAEA-EF84-527032B79560}"/>
                  </a:ext>
                </a:extLst>
              </p:cNvPr>
              <p:cNvSpPr txBox="1"/>
              <p:nvPr/>
            </p:nvSpPr>
            <p:spPr bwMode="auto">
              <a:xfrm>
                <a:off x="3293835" y="3476386"/>
                <a:ext cx="1839221" cy="2864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79D0C-7C82-FAEA-EF84-527032B79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35" y="3476386"/>
                <a:ext cx="1839221" cy="286489"/>
              </a:xfrm>
              <a:prstGeom prst="rect">
                <a:avLst/>
              </a:prstGeom>
              <a:blipFill>
                <a:blip r:embed="rId5"/>
                <a:stretch>
                  <a:fillRect l="-1370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23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1" descr="afg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6"/>
          <a:stretch>
            <a:fillRect/>
          </a:stretch>
        </p:blipFill>
        <p:spPr bwMode="auto">
          <a:xfrm>
            <a:off x="1763689" y="701522"/>
            <a:ext cx="27987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文字方塊 3"/>
          <p:cNvSpPr txBox="1">
            <a:spLocks noChangeArrowheads="1"/>
          </p:cNvSpPr>
          <p:nvPr/>
        </p:nvSpPr>
        <p:spPr bwMode="auto">
          <a:xfrm>
            <a:off x="4562451" y="4754767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分量法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63688" y="3869874"/>
            <a:ext cx="4680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向量可以用它的分量表示！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A45122-6E83-E640-A21E-F3CCE0F40C9F}"/>
                  </a:ext>
                </a:extLst>
              </p:cNvPr>
              <p:cNvSpPr txBox="1"/>
              <p:nvPr/>
            </p:nvSpPr>
            <p:spPr bwMode="auto">
              <a:xfrm>
                <a:off x="1814327" y="4805978"/>
                <a:ext cx="2512804" cy="3186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A45122-6E83-E640-A21E-F3CCE0F40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327" y="4805978"/>
                <a:ext cx="2512804" cy="318677"/>
              </a:xfrm>
              <a:prstGeom prst="rect">
                <a:avLst/>
              </a:prstGeom>
              <a:blipFill>
                <a:blip r:embed="rId3"/>
                <a:stretch>
                  <a:fillRect l="-1010" t="-23077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4">
            <a:extLst>
              <a:ext uri="{FF2B5EF4-FFF2-40B4-BE49-F238E27FC236}">
                <a16:creationId xmlns:a16="http://schemas.microsoft.com/office/drawing/2014/main" id="{4E94B3B8-8E7C-F66F-66F3-A045902D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251267"/>
            <a:ext cx="5472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把一向量投影在選取的座標軸上即是它的分量！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EC5E5-2AB5-F959-B75C-23E77C668E7C}"/>
                  </a:ext>
                </a:extLst>
              </p:cNvPr>
              <p:cNvSpPr txBox="1"/>
              <p:nvPr/>
            </p:nvSpPr>
            <p:spPr bwMode="auto">
              <a:xfrm>
                <a:off x="1814327" y="5310034"/>
                <a:ext cx="2426049" cy="2989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EC5E5-2AB5-F959-B75C-23E77C66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327" y="5310034"/>
                <a:ext cx="2426049" cy="298928"/>
              </a:xfrm>
              <a:prstGeom prst="rect">
                <a:avLst/>
              </a:prstGeom>
              <a:blipFill>
                <a:blip r:embed="rId4"/>
                <a:stretch>
                  <a:fillRect l="-1042" t="-33333" r="-521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0B55BA-7837-9899-48A3-3DEAE8A242E8}"/>
                  </a:ext>
                </a:extLst>
              </p:cNvPr>
              <p:cNvSpPr txBox="1"/>
              <p:nvPr/>
            </p:nvSpPr>
            <p:spPr bwMode="auto">
              <a:xfrm>
                <a:off x="899592" y="5755222"/>
                <a:ext cx="82444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這兩個orthonormal的本徵向量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，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類似組成一組座標軸的單位向量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！</a:t>
                </a:r>
                <a:endParaRPr lang="en-US" sz="1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0B55BA-7837-9899-48A3-3DEAE8A24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755222"/>
                <a:ext cx="8244408" cy="369332"/>
              </a:xfrm>
              <a:prstGeom prst="rect">
                <a:avLst/>
              </a:prstGeom>
              <a:blipFill>
                <a:blip r:embed="rId5"/>
                <a:stretch>
                  <a:fillRect l="-77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1B739E-2416-311F-C832-DFDE2F4C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B55069-1CE3-8F60-45C9-17C0F0583773}"/>
                  </a:ext>
                </a:extLst>
              </p:cNvPr>
              <p:cNvSpPr txBox="1"/>
              <p:nvPr/>
            </p:nvSpPr>
            <p:spPr bwMode="auto">
              <a:xfrm>
                <a:off x="855026" y="185638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/>
                  <a:t> can be chosen to be orthogonal.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B55069-1CE3-8F60-45C9-17C0F0583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26" y="185638"/>
                <a:ext cx="7760839" cy="369332"/>
              </a:xfrm>
              <a:prstGeom prst="rect">
                <a:avLst/>
              </a:prstGeom>
              <a:blipFill>
                <a:blip r:embed="rId2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CC341-AA03-EC40-834F-A6020BD5F535}"/>
                  </a:ext>
                </a:extLst>
              </p:cNvPr>
              <p:cNvSpPr txBox="1"/>
              <p:nvPr/>
            </p:nvSpPr>
            <p:spPr bwMode="auto">
              <a:xfrm>
                <a:off x="902802" y="1367117"/>
                <a:ext cx="1214948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CC341-AA03-EC40-834F-A6020BD5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802" y="1367117"/>
                <a:ext cx="1214948" cy="276999"/>
              </a:xfrm>
              <a:prstGeom prst="rect">
                <a:avLst/>
              </a:prstGeom>
              <a:blipFill>
                <a:blip r:embed="rId3"/>
                <a:stretch>
                  <a:fillRect l="-4167" r="-1042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524B-2973-35CF-012D-874F33989832}"/>
                  </a:ext>
                </a:extLst>
              </p:cNvPr>
              <p:cNvSpPr txBox="1"/>
              <p:nvPr/>
            </p:nvSpPr>
            <p:spPr bwMode="auto">
              <a:xfrm>
                <a:off x="2630994" y="1367116"/>
                <a:ext cx="1230913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524B-2973-35CF-012D-874F33989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994" y="1367116"/>
                <a:ext cx="1230913" cy="276999"/>
              </a:xfrm>
              <a:prstGeom prst="rect">
                <a:avLst/>
              </a:prstGeom>
              <a:blipFill>
                <a:blip r:embed="rId4"/>
                <a:stretch>
                  <a:fillRect l="-4082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2F223-660F-DD6C-A53E-59EF6B092CDE}"/>
                  </a:ext>
                </a:extLst>
              </p:cNvPr>
              <p:cNvSpPr txBox="1"/>
              <p:nvPr/>
            </p:nvSpPr>
            <p:spPr bwMode="auto">
              <a:xfrm>
                <a:off x="919405" y="2142685"/>
                <a:ext cx="1750223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2F223-660F-DD6C-A53E-59EF6B092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405" y="2142685"/>
                <a:ext cx="1750223" cy="286489"/>
              </a:xfrm>
              <a:prstGeom prst="rect">
                <a:avLst/>
              </a:prstGeom>
              <a:blipFill>
                <a:blip r:embed="rId5"/>
                <a:stretch>
                  <a:fillRect l="-1439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707A21-B34A-0A12-03E0-0357C712BD93}"/>
                  </a:ext>
                </a:extLst>
              </p:cNvPr>
              <p:cNvSpPr txBox="1"/>
              <p:nvPr/>
            </p:nvSpPr>
            <p:spPr bwMode="auto">
              <a:xfrm>
                <a:off x="914409" y="2915868"/>
                <a:ext cx="2876878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707A21-B34A-0A12-03E0-0357C712B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2915868"/>
                <a:ext cx="2876878" cy="286489"/>
              </a:xfrm>
              <a:prstGeom prst="rect">
                <a:avLst/>
              </a:prstGeom>
              <a:blipFill>
                <a:blip r:embed="rId6"/>
                <a:stretch>
                  <a:fillRect t="-4167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5D63E5-8145-865E-D98D-D56DFB23961C}"/>
                  </a:ext>
                </a:extLst>
              </p:cNvPr>
              <p:cNvSpPr txBox="1"/>
              <p:nvPr/>
            </p:nvSpPr>
            <p:spPr bwMode="auto">
              <a:xfrm>
                <a:off x="914409" y="3680003"/>
                <a:ext cx="3376309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5D63E5-8145-865E-D98D-D56DFB239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3680003"/>
                <a:ext cx="3376309" cy="286489"/>
              </a:xfrm>
              <a:prstGeom prst="rect">
                <a:avLst/>
              </a:prstGeom>
              <a:blipFill>
                <a:blip r:embed="rId7"/>
                <a:stretch>
                  <a:fillRect l="-75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D6C9A-52F2-F7A4-6BF6-4ACFA1A24C23}"/>
                  </a:ext>
                </a:extLst>
              </p:cNvPr>
              <p:cNvSpPr txBox="1"/>
              <p:nvPr/>
            </p:nvSpPr>
            <p:spPr bwMode="auto">
              <a:xfrm>
                <a:off x="914409" y="4454915"/>
                <a:ext cx="4097788" cy="3731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D6C9A-52F2-F7A4-6BF6-4ACFA1A2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9" y="4454915"/>
                <a:ext cx="4097788" cy="373115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E5BE-17A5-A2A2-6C2A-392D8C2F2ABC}"/>
                  </a:ext>
                </a:extLst>
              </p:cNvPr>
              <p:cNvSpPr txBox="1"/>
              <p:nvPr/>
            </p:nvSpPr>
            <p:spPr bwMode="auto">
              <a:xfrm>
                <a:off x="900446" y="6307254"/>
                <a:ext cx="1015663" cy="286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E5BE-17A5-A2A2-6C2A-392D8C2F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446" y="6307254"/>
                <a:ext cx="1015663" cy="286489"/>
              </a:xfrm>
              <a:prstGeom prst="rect">
                <a:avLst/>
              </a:prstGeom>
              <a:blipFill>
                <a:blip r:embed="rId9"/>
                <a:stretch>
                  <a:fillRect l="-2500" r="-5000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2DB561B-2958-3F86-6F16-5AD5F6D58582}"/>
              </a:ext>
            </a:extLst>
          </p:cNvPr>
          <p:cNvSpPr txBox="1"/>
          <p:nvPr/>
        </p:nvSpPr>
        <p:spPr bwMode="auto">
          <a:xfrm>
            <a:off x="870650" y="528745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Proof: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FB6EA8-2880-51A6-7296-8AC7B44371F3}"/>
              </a:ext>
            </a:extLst>
          </p:cNvPr>
          <p:cNvSpPr txBox="1"/>
          <p:nvPr/>
        </p:nvSpPr>
        <p:spPr bwMode="auto">
          <a:xfrm>
            <a:off x="842401" y="931303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F494-CCB5-7668-0224-7D99B6CAE044}"/>
                  </a:ext>
                </a:extLst>
              </p:cNvPr>
              <p:cNvSpPr txBox="1"/>
              <p:nvPr/>
            </p:nvSpPr>
            <p:spPr bwMode="auto">
              <a:xfrm>
                <a:off x="870650" y="1710637"/>
                <a:ext cx="3788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將第一式與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err="1"/>
                  <a:t>作內積，可得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F494-CCB5-7668-0224-7D99B6CAE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650" y="1710637"/>
                <a:ext cx="3788175" cy="369332"/>
              </a:xfrm>
              <a:prstGeom prst="rect">
                <a:avLst/>
              </a:prstGeom>
              <a:blipFill>
                <a:blip r:embed="rId10"/>
                <a:stretch>
                  <a:fillRect l="-13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EE431-FFB9-0DF0-1972-C9EA6160A774}"/>
                  </a:ext>
                </a:extLst>
              </p:cNvPr>
              <p:cNvSpPr txBox="1"/>
              <p:nvPr/>
            </p:nvSpPr>
            <p:spPr bwMode="auto">
              <a:xfrm>
                <a:off x="831601" y="2478029"/>
                <a:ext cx="7033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將第二式與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err="1"/>
                  <a:t>作內積，注意內積前後順序可對調，得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EE431-FFB9-0DF0-1972-C9EA6160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601" y="2478029"/>
                <a:ext cx="7033957" cy="369332"/>
              </a:xfrm>
              <a:prstGeom prst="rect">
                <a:avLst/>
              </a:prstGeom>
              <a:blipFill>
                <a:blip r:embed="rId11"/>
                <a:stretch>
                  <a:fillRect l="-72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6F313CF-D672-B96D-A8F3-D665AB6C8DA2}"/>
              </a:ext>
            </a:extLst>
          </p:cNvPr>
          <p:cNvSpPr txBox="1"/>
          <p:nvPr/>
        </p:nvSpPr>
        <p:spPr bwMode="auto">
          <a:xfrm>
            <a:off x="843524" y="3243062"/>
            <a:ext cx="295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兩式相減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D9C6D-4BEC-8AB3-F5D1-C74BB34431AB}"/>
                  </a:ext>
                </a:extLst>
              </p:cNvPr>
              <p:cNvSpPr txBox="1"/>
              <p:nvPr/>
            </p:nvSpPr>
            <p:spPr bwMode="auto">
              <a:xfrm>
                <a:off x="842154" y="4026364"/>
                <a:ext cx="60594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因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/>
                  <a:t>是對稱矩陣，左手邊的兩項相等，相減為零</a:t>
                </a:r>
                <a:r>
                  <a:rPr lang="en-US" sz="1800" dirty="0"/>
                  <a:t>！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D9C6D-4BEC-8AB3-F5D1-C74BB3443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154" y="4026364"/>
                <a:ext cx="6059472" cy="369332"/>
              </a:xfrm>
              <a:prstGeom prst="rect">
                <a:avLst/>
              </a:prstGeom>
              <a:blipFill>
                <a:blip r:embed="rId12"/>
                <a:stretch>
                  <a:fillRect l="-83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8E3D1B5-2BB4-4EB4-994B-27DF6C295B40}"/>
              </a:ext>
            </a:extLst>
          </p:cNvPr>
          <p:cNvSpPr txBox="1"/>
          <p:nvPr/>
        </p:nvSpPr>
        <p:spPr bwMode="auto">
          <a:xfrm>
            <a:off x="840293" y="5876063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右式兩本徵向量的內積必須為零，彼此正交</a:t>
            </a:r>
            <a:r>
              <a:rPr 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0F724-0CFA-B018-B2AA-9C7CBE3CDAC5}"/>
                  </a:ext>
                </a:extLst>
              </p:cNvPr>
              <p:cNvSpPr txBox="1"/>
              <p:nvPr/>
            </p:nvSpPr>
            <p:spPr bwMode="auto">
              <a:xfrm>
                <a:off x="888659" y="5006750"/>
                <a:ext cx="6563720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0F724-0CFA-B018-B2AA-9C7CBE3C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659" y="5006750"/>
                <a:ext cx="6563720" cy="810094"/>
              </a:xfrm>
              <a:prstGeom prst="rect">
                <a:avLst/>
              </a:prstGeom>
              <a:blipFill>
                <a:blip r:embed="rId13"/>
                <a:stretch>
                  <a:fillRect t="-109375" b="-16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9650626-13EE-F77A-29D0-01805BDB2405}"/>
              </a:ext>
            </a:extLst>
          </p:cNvPr>
          <p:cNvSpPr txBox="1"/>
          <p:nvPr/>
        </p:nvSpPr>
        <p:spPr bwMode="auto">
          <a:xfrm>
            <a:off x="5102480" y="4454017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也可以用分量來看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56C661-BFEA-9048-9132-76B8D574E108}"/>
                  </a:ext>
                </a:extLst>
              </p:cNvPr>
              <p:cNvSpPr txBox="1"/>
              <p:nvPr/>
            </p:nvSpPr>
            <p:spPr bwMode="auto">
              <a:xfrm>
                <a:off x="2566737" y="6304614"/>
                <a:ext cx="1343445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56C661-BFEA-9048-9132-76B8D574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737" y="6304614"/>
                <a:ext cx="1343445" cy="281937"/>
              </a:xfrm>
              <a:prstGeom prst="rect">
                <a:avLst/>
              </a:prstGeom>
              <a:blipFill>
                <a:blip r:embed="rId14"/>
                <a:stretch>
                  <a:fillRect l="-188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ABB02E-50AE-8E7F-A0B5-919E2BA1B376}"/>
              </a:ext>
            </a:extLst>
          </p:cNvPr>
          <p:cNvSpPr txBox="1"/>
          <p:nvPr/>
        </p:nvSpPr>
        <p:spPr bwMode="auto">
          <a:xfrm>
            <a:off x="3968081" y="6245395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本徵向量的正交性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7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60992-E7FA-98E9-BEB7-865A10A8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77950"/>
            <a:ext cx="6934200" cy="410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D0C39-4CA7-D7BD-C0A1-873FCD08275C}"/>
              </a:ext>
            </a:extLst>
          </p:cNvPr>
          <p:cNvSpPr txBox="1"/>
          <p:nvPr/>
        </p:nvSpPr>
        <p:spPr bwMode="auto">
          <a:xfrm>
            <a:off x="3059832" y="836712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行向量與矩陣的本徵值問題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58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EC23-C426-BCA1-8A35-9022B333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83E90-78F2-6880-BED5-743D6A3BB6D4}"/>
              </a:ext>
            </a:extLst>
          </p:cNvPr>
          <p:cNvSpPr txBox="1"/>
          <p:nvPr/>
        </p:nvSpPr>
        <p:spPr bwMode="auto">
          <a:xfrm>
            <a:off x="2328899" y="580602"/>
            <a:ext cx="396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0000"/>
                </a:solidFill>
              </a:rPr>
              <a:t>向量或行向量</a:t>
            </a:r>
            <a:r>
              <a:rPr lang="zh-TW" altLang="en-US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>
                <a:solidFill>
                  <a:srgbClr val="FF0000"/>
                </a:solidFill>
              </a:rPr>
              <a:t>vector or column vector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09D201-1F1F-2FAE-EECF-EBEE0EE49062}"/>
                  </a:ext>
                </a:extLst>
              </p:cNvPr>
              <p:cNvSpPr txBox="1"/>
              <p:nvPr/>
            </p:nvSpPr>
            <p:spPr bwMode="auto">
              <a:xfrm>
                <a:off x="2325451" y="5239233"/>
                <a:ext cx="746999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09D201-1F1F-2FAE-EECF-EBEE0EE4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451" y="5239233"/>
                <a:ext cx="746999" cy="276999"/>
              </a:xfrm>
              <a:prstGeom prst="rect">
                <a:avLst/>
              </a:prstGeom>
              <a:blipFill>
                <a:blip r:embed="rId2"/>
                <a:stretch>
                  <a:fillRect l="-3333" r="-8333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0D031-4B07-B3CC-10B7-EA0499126B4F}"/>
                  </a:ext>
                </a:extLst>
              </p:cNvPr>
              <p:cNvSpPr txBox="1"/>
              <p:nvPr/>
            </p:nvSpPr>
            <p:spPr bwMode="auto">
              <a:xfrm>
                <a:off x="692593" y="5538478"/>
                <a:ext cx="4824536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are in the same direction.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0D031-4B07-B3CC-10B7-EA049912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593" y="5538478"/>
                <a:ext cx="4824536" cy="554254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7AAE69-8DF6-C5A5-C46B-D12F832CAF5E}"/>
              </a:ext>
            </a:extLst>
          </p:cNvPr>
          <p:cNvSpPr txBox="1"/>
          <p:nvPr/>
        </p:nvSpPr>
        <p:spPr bwMode="auto">
          <a:xfrm>
            <a:off x="658547" y="4851230"/>
            <a:ext cx="8352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If the components of two vectors are proportional, we say they are in the </a:t>
            </a:r>
            <a:r>
              <a:rPr lang="en-US" sz="1800" dirty="0">
                <a:solidFill>
                  <a:srgbClr val="FF0000"/>
                </a:solidFill>
              </a:rPr>
              <a:t>same direction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FAFD4-7766-A9EB-F2FC-2892CE802A3A}"/>
                  </a:ext>
                </a:extLst>
              </p:cNvPr>
              <p:cNvSpPr txBox="1"/>
              <p:nvPr/>
            </p:nvSpPr>
            <p:spPr bwMode="auto">
              <a:xfrm>
                <a:off x="3731180" y="995647"/>
                <a:ext cx="963662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FAFD4-7766-A9EB-F2FC-2892CE80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180" y="995647"/>
                <a:ext cx="963662" cy="461217"/>
              </a:xfrm>
              <a:prstGeom prst="rect">
                <a:avLst/>
              </a:prstGeom>
              <a:blipFill>
                <a:blip r:embed="rId4"/>
                <a:stretch>
                  <a:fillRect l="-2597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5E4E63-C1AB-9106-B9B3-7EBA254A92E4}"/>
              </a:ext>
            </a:extLst>
          </p:cNvPr>
          <p:cNvSpPr txBox="1"/>
          <p:nvPr/>
        </p:nvSpPr>
        <p:spPr bwMode="auto">
          <a:xfrm>
            <a:off x="673121" y="2675260"/>
            <a:ext cx="8575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But like 3D vectors, Vectors can be multiplied by a number, and two vectors can add up.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20592-215E-B41A-1FD1-8E369896C088}"/>
              </a:ext>
            </a:extLst>
          </p:cNvPr>
          <p:cNvSpPr txBox="1"/>
          <p:nvPr/>
        </p:nvSpPr>
        <p:spPr bwMode="auto">
          <a:xfrm>
            <a:off x="673120" y="3024915"/>
            <a:ext cx="8470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Linear combinations </a:t>
            </a:r>
            <a:r>
              <a:rPr lang="en-US" altLang="zh-TW" sz="1800" dirty="0"/>
              <a:t>of vectors are still vectors. Vector space is also called linear space.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422CA5-90B2-2FBD-9C59-24B14E767567}"/>
                  </a:ext>
                </a:extLst>
              </p:cNvPr>
              <p:cNvSpPr txBox="1"/>
              <p:nvPr/>
            </p:nvSpPr>
            <p:spPr bwMode="auto">
              <a:xfrm>
                <a:off x="2325451" y="3492624"/>
                <a:ext cx="1464440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422CA5-90B2-2FBD-9C59-24B14E767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451" y="3492624"/>
                <a:ext cx="1464440" cy="276999"/>
              </a:xfrm>
              <a:prstGeom prst="rect">
                <a:avLst/>
              </a:prstGeom>
              <a:blipFill>
                <a:blip r:embed="rId5"/>
                <a:stretch>
                  <a:fillRect l="-1709" r="-3419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C35454-36EE-89AF-9C2C-DEE6EDA10D5C}"/>
                  </a:ext>
                </a:extLst>
              </p:cNvPr>
              <p:cNvSpPr txBox="1"/>
              <p:nvPr/>
            </p:nvSpPr>
            <p:spPr bwMode="auto">
              <a:xfrm>
                <a:off x="2325451" y="3902845"/>
                <a:ext cx="2917238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2.0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C35454-36EE-89AF-9C2C-DEE6EDA1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451" y="3902845"/>
                <a:ext cx="2917238" cy="554254"/>
              </a:xfrm>
              <a:prstGeom prst="rect">
                <a:avLst/>
              </a:prstGeom>
              <a:blipFill>
                <a:blip r:embed="rId6"/>
                <a:stretch>
                  <a:fillRect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7DAD5-94B7-64DF-2360-E64F2954D178}"/>
                  </a:ext>
                </a:extLst>
              </p:cNvPr>
              <p:cNvSpPr txBox="1"/>
              <p:nvPr/>
            </p:nvSpPr>
            <p:spPr bwMode="auto">
              <a:xfrm>
                <a:off x="654055" y="1523475"/>
                <a:ext cx="83529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兩個數(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err="1"/>
                  <a:t>個數，實數或複數</a:t>
                </a:r>
                <a:r>
                  <a:rPr lang="en-US" sz="1800" dirty="0"/>
                  <a:t>)：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組成的一組數學量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77DAD5-94B7-64DF-2360-E64F2954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55" y="1523475"/>
                <a:ext cx="8352928" cy="369332"/>
              </a:xfrm>
              <a:prstGeom prst="rect">
                <a:avLst/>
              </a:prstGeom>
              <a:blipFill>
                <a:blip r:embed="rId7"/>
                <a:stretch>
                  <a:fillRect l="-60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803840B-B48E-372C-EA74-BB7333F6D52E}"/>
              </a:ext>
            </a:extLst>
          </p:cNvPr>
          <p:cNvSpPr txBox="1"/>
          <p:nvPr/>
        </p:nvSpPr>
        <p:spPr bwMode="auto">
          <a:xfrm>
            <a:off x="654055" y="1946587"/>
            <a:ext cx="7590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空間向量就是例子，但行向量不一定是空間向量，可以是彈簧組的位移</a:t>
            </a:r>
            <a:r>
              <a:rPr lang="en-US" sz="1800" dirty="0"/>
              <a:t>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8A059-4776-CD26-975C-DABBD8B01C10}"/>
              </a:ext>
            </a:extLst>
          </p:cNvPr>
          <p:cNvSpPr txBox="1"/>
          <p:nvPr/>
        </p:nvSpPr>
        <p:spPr bwMode="auto">
          <a:xfrm>
            <a:off x="661964" y="2304797"/>
            <a:ext cx="3477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可以是電子自旋的狀態</a:t>
            </a:r>
            <a:r>
              <a:rPr lang="en-US" sz="1800" dirty="0"/>
              <a:t>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F14E3-341A-C128-E970-BEF3307565E2}"/>
              </a:ext>
            </a:extLst>
          </p:cNvPr>
          <p:cNvSpPr txBox="1"/>
          <p:nvPr/>
        </p:nvSpPr>
        <p:spPr bwMode="auto">
          <a:xfrm>
            <a:off x="4007258" y="3472167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線性組合或線性疊加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E62F0-1334-512B-E67B-4D0F7F95CAF8}"/>
                  </a:ext>
                </a:extLst>
              </p:cNvPr>
              <p:cNvSpPr txBox="1"/>
              <p:nvPr/>
            </p:nvSpPr>
            <p:spPr bwMode="auto">
              <a:xfrm>
                <a:off x="6567383" y="3454395"/>
                <a:ext cx="963662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E62F0-1334-512B-E67B-4D0F7F95C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7383" y="3454395"/>
                <a:ext cx="963662" cy="461217"/>
              </a:xfrm>
              <a:prstGeom prst="rect">
                <a:avLst/>
              </a:prstGeom>
              <a:blipFill>
                <a:blip r:embed="rId8"/>
                <a:stretch>
                  <a:fillRect l="-1299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23ABA-74BB-DD25-ECC1-D0134DDC0991}"/>
                  </a:ext>
                </a:extLst>
              </p:cNvPr>
              <p:cNvSpPr txBox="1"/>
              <p:nvPr/>
            </p:nvSpPr>
            <p:spPr bwMode="auto">
              <a:xfrm>
                <a:off x="7596336" y="3463754"/>
                <a:ext cx="951734" cy="5240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23ABA-74BB-DD25-ECC1-D0134DDC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3463754"/>
                <a:ext cx="951734" cy="524054"/>
              </a:xfrm>
              <a:prstGeom prst="rect">
                <a:avLst/>
              </a:prstGeom>
              <a:blipFill>
                <a:blip r:embed="rId9"/>
                <a:stretch>
                  <a:fillRect l="-6667" t="-2381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  <p:bldP spid="13" grpId="0" animBg="1"/>
      <p:bldP spid="1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BB238-6107-EFD8-F193-414A070D4087}"/>
              </a:ext>
            </a:extLst>
          </p:cNvPr>
          <p:cNvSpPr txBox="1"/>
          <p:nvPr/>
        </p:nvSpPr>
        <p:spPr bwMode="auto">
          <a:xfrm>
            <a:off x="1475656" y="98072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向量</a:t>
            </a:r>
            <a:r>
              <a:rPr lang="en-US" altLang="zh-TW" sz="1800" dirty="0" err="1"/>
              <a:t>vector</a:t>
            </a:r>
            <a:r>
              <a:rPr lang="zh-TW" altLang="en-US" sz="1800" dirty="0"/>
              <a:t>可以定義長度：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34808-4943-7392-1F39-0CBD4F09F7F3}"/>
                  </a:ext>
                </a:extLst>
              </p:cNvPr>
              <p:cNvSpPr txBox="1"/>
              <p:nvPr/>
            </p:nvSpPr>
            <p:spPr bwMode="auto">
              <a:xfrm>
                <a:off x="1552413" y="1373618"/>
                <a:ext cx="1579214" cy="5636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34808-4943-7392-1F39-0CBD4F09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2413" y="1373618"/>
                <a:ext cx="1579214" cy="563680"/>
              </a:xfrm>
              <a:prstGeom prst="rect">
                <a:avLst/>
              </a:prstGeom>
              <a:blipFill>
                <a:blip r:embed="rId2"/>
                <a:stretch>
                  <a:fillRect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1AE667-ECA6-9698-3E38-E1004EB3C082}"/>
              </a:ext>
            </a:extLst>
          </p:cNvPr>
          <p:cNvSpPr txBox="1"/>
          <p:nvPr/>
        </p:nvSpPr>
        <p:spPr bwMode="auto">
          <a:xfrm>
            <a:off x="1475656" y="1996576"/>
            <a:ext cx="568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從此延伸，可以定義兩個向量的內積inner</a:t>
            </a:r>
            <a:r>
              <a:rPr lang="en-US" sz="1800" dirty="0"/>
              <a:t> product：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BEB46-BA64-1E78-2B56-7010E3291ED4}"/>
                  </a:ext>
                </a:extLst>
              </p:cNvPr>
              <p:cNvSpPr txBox="1"/>
              <p:nvPr/>
            </p:nvSpPr>
            <p:spPr bwMode="auto">
              <a:xfrm>
                <a:off x="1533106" y="2472045"/>
                <a:ext cx="2060885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BEB46-BA64-1E78-2B56-7010E329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106" y="2472045"/>
                <a:ext cx="2060885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89DE6-E10D-DF7B-B197-0E47FC1107AD}"/>
                  </a:ext>
                </a:extLst>
              </p:cNvPr>
              <p:cNvSpPr txBox="1"/>
              <p:nvPr/>
            </p:nvSpPr>
            <p:spPr bwMode="auto">
              <a:xfrm>
                <a:off x="4452980" y="917309"/>
                <a:ext cx="963662" cy="46121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489DE6-E10D-DF7B-B197-0E47FC11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980" y="917309"/>
                <a:ext cx="963662" cy="461217"/>
              </a:xfrm>
              <a:prstGeom prst="rect">
                <a:avLst/>
              </a:prstGeom>
              <a:blipFill>
                <a:blip r:embed="rId4"/>
                <a:stretch>
                  <a:fillRect l="-2597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5A85-B10F-EC20-DA7A-C60D5EC2DBF8}"/>
                  </a:ext>
                </a:extLst>
              </p:cNvPr>
              <p:cNvSpPr txBox="1"/>
              <p:nvPr/>
            </p:nvSpPr>
            <p:spPr bwMode="auto">
              <a:xfrm>
                <a:off x="5625193" y="885890"/>
                <a:ext cx="951734" cy="5240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5A85-B10F-EC20-DA7A-C60D5EC2D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193" y="885890"/>
                <a:ext cx="951734" cy="524054"/>
              </a:xfrm>
              <a:prstGeom prst="rect">
                <a:avLst/>
              </a:prstGeom>
              <a:blipFill>
                <a:blip r:embed="rId5"/>
                <a:stretch>
                  <a:fillRect l="-6667" t="-2381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DC1075-668D-4B4C-4563-1C6E8AC1378E}"/>
              </a:ext>
            </a:extLst>
          </p:cNvPr>
          <p:cNvSpPr txBox="1"/>
          <p:nvPr/>
        </p:nvSpPr>
        <p:spPr bwMode="auto">
          <a:xfrm>
            <a:off x="1475656" y="3924291"/>
            <a:ext cx="6161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內積可以用行向量與列向量的</a:t>
            </a:r>
            <a:r>
              <a:rPr lang="en-US" sz="1800" dirty="0" err="1">
                <a:solidFill>
                  <a:srgbClr val="FF0000"/>
                </a:solidFill>
              </a:rPr>
              <a:t>矩陣乘積</a:t>
            </a:r>
            <a:r>
              <a:rPr lang="en-US" sz="1800" dirty="0" err="1"/>
              <a:t>來寫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83E33-CA8C-F4E6-75B6-EE14935BA8FA}"/>
                  </a:ext>
                </a:extLst>
              </p:cNvPr>
              <p:cNvSpPr txBox="1"/>
              <p:nvPr/>
            </p:nvSpPr>
            <p:spPr bwMode="auto">
              <a:xfrm>
                <a:off x="1507060" y="4395264"/>
                <a:ext cx="5752729" cy="5531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83E33-CA8C-F4E6-75B6-EE14935BA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7060" y="4395264"/>
                <a:ext cx="5752729" cy="553100"/>
              </a:xfrm>
              <a:prstGeom prst="rect">
                <a:avLst/>
              </a:prstGeom>
              <a:blipFill>
                <a:blip r:embed="rId6"/>
                <a:stretch>
                  <a:fillRect t="-2273" r="-661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C04F08A-F0AF-62A0-BE03-0CD3FC20CFDE}"/>
              </a:ext>
            </a:extLst>
          </p:cNvPr>
          <p:cNvSpPr txBox="1"/>
          <p:nvPr/>
        </p:nvSpPr>
        <p:spPr bwMode="auto">
          <a:xfrm>
            <a:off x="1475656" y="5168220"/>
            <a:ext cx="6594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兩個向量的內積為零，這兩個向量就彼此正交perpendicular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8EFA10-C146-35E3-2075-F1752B6E01BA}"/>
                  </a:ext>
                </a:extLst>
              </p:cNvPr>
              <p:cNvSpPr txBox="1"/>
              <p:nvPr/>
            </p:nvSpPr>
            <p:spPr bwMode="auto">
              <a:xfrm>
                <a:off x="1587963" y="5654533"/>
                <a:ext cx="897618" cy="281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8EFA10-C146-35E3-2075-F1752B6E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7963" y="5654533"/>
                <a:ext cx="897618" cy="281937"/>
              </a:xfrm>
              <a:prstGeom prst="rect">
                <a:avLst/>
              </a:prstGeom>
              <a:blipFill>
                <a:blip r:embed="rId7"/>
                <a:stretch>
                  <a:fillRect l="-1389" t="-4348" r="-5556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27EA02-EEA9-0EE1-DC76-45DE01635AB7}"/>
                  </a:ext>
                </a:extLst>
              </p:cNvPr>
              <p:cNvSpPr txBox="1"/>
              <p:nvPr/>
            </p:nvSpPr>
            <p:spPr bwMode="auto">
              <a:xfrm>
                <a:off x="3945482" y="2466979"/>
                <a:ext cx="1253035" cy="282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27EA02-EEA9-0EE1-DC76-45DE0163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5482" y="2466979"/>
                <a:ext cx="1253035" cy="282065"/>
              </a:xfrm>
              <a:prstGeom prst="rect">
                <a:avLst/>
              </a:prstGeom>
              <a:blipFill>
                <a:blip r:embed="rId8"/>
                <a:stretch>
                  <a:fillRect r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F51FE6-8B14-991A-7BF2-64852100AA9E}"/>
              </a:ext>
            </a:extLst>
          </p:cNvPr>
          <p:cNvSpPr txBox="1"/>
          <p:nvPr/>
        </p:nvSpPr>
        <p:spPr bwMode="auto">
          <a:xfrm>
            <a:off x="1467107" y="3136575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行向量的transpose</a:t>
            </a:r>
            <a:r>
              <a:rPr lang="en-US" sz="1800" dirty="0"/>
              <a:t>(</a:t>
            </a:r>
            <a:r>
              <a:rPr lang="en-US" sz="1800" dirty="0" err="1"/>
              <a:t>轉置</a:t>
            </a:r>
            <a:r>
              <a:rPr lang="en-US" sz="1800" dirty="0"/>
              <a:t>)</a:t>
            </a:r>
            <a:r>
              <a:rPr lang="en-US" sz="1800" dirty="0" err="1"/>
              <a:t>稱為列row向量</a:t>
            </a:r>
            <a:r>
              <a:rPr 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DFB13-62BE-3E13-9373-F7636A4B6214}"/>
                  </a:ext>
                </a:extLst>
              </p:cNvPr>
              <p:cNvSpPr txBox="1"/>
              <p:nvPr/>
            </p:nvSpPr>
            <p:spPr bwMode="auto">
              <a:xfrm>
                <a:off x="6039107" y="3031842"/>
                <a:ext cx="2390398" cy="5216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DFB13-62BE-3E13-9373-F7636A4B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107" y="3031842"/>
                <a:ext cx="2390398" cy="521681"/>
              </a:xfrm>
              <a:prstGeom prst="rect">
                <a:avLst/>
              </a:prstGeom>
              <a:blipFill>
                <a:blip r:embed="rId9"/>
                <a:stretch>
                  <a:fillRect l="-1058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 animBg="1"/>
      <p:bldP spid="12" grpId="0"/>
      <p:bldP spid="13" grpId="0" animBg="1"/>
      <p:bldP spid="2" grpId="0" animBg="1"/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35244-1568-18E3-E0DA-DAD73E34CCA9}"/>
              </a:ext>
            </a:extLst>
          </p:cNvPr>
          <p:cNvSpPr txBox="1"/>
          <p:nvPr/>
        </p:nvSpPr>
        <p:spPr bwMode="auto">
          <a:xfrm>
            <a:off x="683568" y="3928952"/>
            <a:ext cx="4008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矩陣乘矩陣還是矩陣：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7E6E5-C709-3519-5D0D-D169DCA1EEE8}"/>
                  </a:ext>
                </a:extLst>
              </p:cNvPr>
              <p:cNvSpPr txBox="1"/>
              <p:nvPr/>
            </p:nvSpPr>
            <p:spPr bwMode="auto">
              <a:xfrm>
                <a:off x="732263" y="1474678"/>
                <a:ext cx="5546582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7E6E5-C709-3519-5D0D-D169DCA1E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263" y="1474678"/>
                <a:ext cx="5546582" cy="810094"/>
              </a:xfrm>
              <a:prstGeom prst="rect">
                <a:avLst/>
              </a:prstGeom>
              <a:blipFill>
                <a:blip r:embed="rId2"/>
                <a:stretch>
                  <a:fillRect t="-107813" b="-16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84222-FDE7-80BF-1923-ED00D9FB6219}"/>
                  </a:ext>
                </a:extLst>
              </p:cNvPr>
              <p:cNvSpPr txBox="1"/>
              <p:nvPr/>
            </p:nvSpPr>
            <p:spPr bwMode="auto">
              <a:xfrm>
                <a:off x="223449" y="4369897"/>
                <a:ext cx="8696035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𝒎𝒏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𝑗𝑛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84222-FDE7-80BF-1923-ED00D9FB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49" y="4369897"/>
                <a:ext cx="8696035" cy="810094"/>
              </a:xfrm>
              <a:prstGeom prst="rect">
                <a:avLst/>
              </a:prstGeom>
              <a:blipFill>
                <a:blip r:embed="rId3"/>
                <a:stretch>
                  <a:fillRect t="-106154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3E3DC-2C28-458B-E4FB-BBB090B98820}"/>
                  </a:ext>
                </a:extLst>
              </p:cNvPr>
              <p:cNvSpPr txBox="1"/>
              <p:nvPr/>
            </p:nvSpPr>
            <p:spPr bwMode="auto">
              <a:xfrm>
                <a:off x="700279" y="66435"/>
                <a:ext cx="8136904" cy="39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1800" dirty="0"/>
                  <a:t> Matrix</a:t>
                </a:r>
                <a:r>
                  <a:rPr lang="zh-TW" altLang="en-US" sz="1800" dirty="0"/>
                  <a:t>矩陣是</a:t>
                </a:r>
                <a:r>
                  <a:rPr lang="en-US" sz="1800" dirty="0" err="1"/>
                  <a:t>兩組行向量</a:t>
                </a:r>
                <a:r>
                  <a:rPr lang="en-US" sz="1800" dirty="0"/>
                  <a:t>(4個實數或複數)：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/>
                  <a:t>，</a:t>
                </a:r>
                <a:r>
                  <a:rPr lang="en-US" sz="1800" dirty="0" err="1"/>
                  <a:t>組成的數學量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3E3DC-2C28-458B-E4FB-BBB090B9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279" y="66435"/>
                <a:ext cx="8136904" cy="391646"/>
              </a:xfrm>
              <a:prstGeom prst="rect">
                <a:avLst/>
              </a:prstGeom>
              <a:blipFill>
                <a:blip r:embed="rId4"/>
                <a:stretch>
                  <a:fillRect t="-9677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6467A-246B-2778-4D58-931AFC3A8001}"/>
                  </a:ext>
                </a:extLst>
              </p:cNvPr>
              <p:cNvSpPr txBox="1"/>
              <p:nvPr/>
            </p:nvSpPr>
            <p:spPr bwMode="auto">
              <a:xfrm>
                <a:off x="743356" y="500504"/>
                <a:ext cx="1583126" cy="5130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6467A-246B-2778-4D58-931AFC3A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356" y="500504"/>
                <a:ext cx="1583126" cy="513026"/>
              </a:xfrm>
              <a:prstGeom prst="rect">
                <a:avLst/>
              </a:prstGeom>
              <a:blipFill>
                <a:blip r:embed="rId5"/>
                <a:stretch>
                  <a:fillRect l="-2381" t="-2439"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C7D588-C939-0180-3E78-44157C7DFE40}"/>
              </a:ext>
            </a:extLst>
          </p:cNvPr>
          <p:cNvSpPr txBox="1"/>
          <p:nvPr/>
        </p:nvSpPr>
        <p:spPr bwMode="auto">
          <a:xfrm>
            <a:off x="2326482" y="528629"/>
            <a:ext cx="5790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800" dirty="0"/>
              <a:t>也可以看成是</a:t>
            </a:r>
            <a:r>
              <a:rPr lang="en-US" sz="1800" dirty="0" err="1"/>
              <a:t>兩組列向量。兩種看法都有用</a:t>
            </a:r>
            <a:r>
              <a:rPr lang="en-US" sz="1800" dirty="0"/>
              <a:t>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0DFAA-F55D-CF69-4433-A9E2BB390A8D}"/>
              </a:ext>
            </a:extLst>
          </p:cNvPr>
          <p:cNvSpPr txBox="1"/>
          <p:nvPr/>
        </p:nvSpPr>
        <p:spPr bwMode="auto">
          <a:xfrm>
            <a:off x="687475" y="1074336"/>
            <a:ext cx="4008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矩陣乘行向量得一行向量：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894FA-532B-E74A-1717-AC9AC3F6827A}"/>
                  </a:ext>
                </a:extLst>
              </p:cNvPr>
              <p:cNvSpPr txBox="1"/>
              <p:nvPr/>
            </p:nvSpPr>
            <p:spPr bwMode="auto">
              <a:xfrm>
                <a:off x="779231" y="3119486"/>
                <a:ext cx="7585538" cy="7788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894FA-532B-E74A-1717-AC9AC3F68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231" y="3119486"/>
                <a:ext cx="7585538" cy="778803"/>
              </a:xfrm>
              <a:prstGeom prst="rect">
                <a:avLst/>
              </a:prstGeom>
              <a:blipFill>
                <a:blip r:embed="rId6"/>
                <a:stretch>
                  <a:fillRect t="-111290" b="-17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EECDCF1-4BCF-F01A-E3AA-B486CD993391}"/>
              </a:ext>
            </a:extLst>
          </p:cNvPr>
          <p:cNvSpPr txBox="1"/>
          <p:nvPr/>
        </p:nvSpPr>
        <p:spPr bwMode="auto">
          <a:xfrm>
            <a:off x="696514" y="2715172"/>
            <a:ext cx="4008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列向量</a:t>
            </a:r>
            <a:r>
              <a:rPr lang="zh-TW" altLang="en-US" sz="1800" dirty="0"/>
              <a:t>乘矩陣得一列向量：</a:t>
            </a: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5A49E-18EE-BBFA-8AB5-0D635ABAFDF0}"/>
              </a:ext>
            </a:extLst>
          </p:cNvPr>
          <p:cNvCxnSpPr/>
          <p:nvPr/>
        </p:nvCxnSpPr>
        <p:spPr>
          <a:xfrm>
            <a:off x="2704636" y="1705314"/>
            <a:ext cx="1163462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1B768-7E91-0301-7A4C-47CB0321D98F}"/>
              </a:ext>
            </a:extLst>
          </p:cNvPr>
          <p:cNvCxnSpPr>
            <a:cxnSpLocks/>
          </p:cNvCxnSpPr>
          <p:nvPr/>
        </p:nvCxnSpPr>
        <p:spPr>
          <a:xfrm>
            <a:off x="4012114" y="1488688"/>
            <a:ext cx="0" cy="838318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0994B-2C14-788D-46BE-C7ED4636D38E}"/>
              </a:ext>
            </a:extLst>
          </p:cNvPr>
          <p:cNvCxnSpPr>
            <a:cxnSpLocks/>
          </p:cNvCxnSpPr>
          <p:nvPr/>
        </p:nvCxnSpPr>
        <p:spPr>
          <a:xfrm>
            <a:off x="2895620" y="3533946"/>
            <a:ext cx="1019446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5FAD40-1426-1770-ECC6-D972C9D06726}"/>
              </a:ext>
            </a:extLst>
          </p:cNvPr>
          <p:cNvCxnSpPr>
            <a:cxnSpLocks/>
          </p:cNvCxnSpPr>
          <p:nvPr/>
        </p:nvCxnSpPr>
        <p:spPr>
          <a:xfrm>
            <a:off x="4131090" y="3059971"/>
            <a:ext cx="0" cy="838318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FE104A-3532-2621-E502-EC6C30661CE9}"/>
              </a:ext>
            </a:extLst>
          </p:cNvPr>
          <p:cNvSpPr txBox="1"/>
          <p:nvPr/>
        </p:nvSpPr>
        <p:spPr bwMode="auto">
          <a:xfrm>
            <a:off x="715552" y="5332777"/>
            <a:ext cx="7271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/>
              <a:t>列向量</a:t>
            </a:r>
            <a:r>
              <a:rPr lang="zh-TW" altLang="en-US" sz="1800" dirty="0"/>
              <a:t>乘矩陣乘行向量，等於</a:t>
            </a:r>
            <a:r>
              <a:rPr lang="en-US" sz="1800" dirty="0" err="1"/>
              <a:t>列向量</a:t>
            </a:r>
            <a:r>
              <a:rPr lang="zh-TW" altLang="en-US" sz="1800" dirty="0"/>
              <a:t>乘行向量，得到一個數：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2181C4-2841-3D0F-DA54-6C8901168408}"/>
                  </a:ext>
                </a:extLst>
              </p:cNvPr>
              <p:cNvSpPr txBox="1"/>
              <p:nvPr/>
            </p:nvSpPr>
            <p:spPr bwMode="auto">
              <a:xfrm>
                <a:off x="726645" y="5752700"/>
                <a:ext cx="1992789" cy="8100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2181C4-2841-3D0F-DA54-6C890116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645" y="5752700"/>
                <a:ext cx="1992789" cy="810094"/>
              </a:xfrm>
              <a:prstGeom prst="rect">
                <a:avLst/>
              </a:prstGeom>
              <a:blipFill>
                <a:blip r:embed="rId7"/>
                <a:stretch>
                  <a:fillRect l="-2532" t="-109375" r="-1266" b="-16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CA5392F-7B2C-FF9B-0F8E-327C7095577D}"/>
              </a:ext>
            </a:extLst>
          </p:cNvPr>
          <p:cNvSpPr txBox="1"/>
          <p:nvPr/>
        </p:nvSpPr>
        <p:spPr bwMode="auto">
          <a:xfrm>
            <a:off x="3059832" y="5877272"/>
            <a:ext cx="18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Arfken</a:t>
            </a:r>
            <a:r>
              <a:rPr lang="en-US" sz="1800" dirty="0"/>
              <a:t> p96-99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8ECCC9-3DA9-555C-FFC9-1FC2B8B0AA65}"/>
              </a:ext>
            </a:extLst>
          </p:cNvPr>
          <p:cNvCxnSpPr>
            <a:cxnSpLocks/>
          </p:cNvCxnSpPr>
          <p:nvPr/>
        </p:nvCxnSpPr>
        <p:spPr>
          <a:xfrm>
            <a:off x="2550109" y="4941168"/>
            <a:ext cx="1019446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F787F9-33BA-D042-7E08-B7B3EFCA0A6F}"/>
              </a:ext>
            </a:extLst>
          </p:cNvPr>
          <p:cNvCxnSpPr>
            <a:cxnSpLocks/>
          </p:cNvCxnSpPr>
          <p:nvPr/>
        </p:nvCxnSpPr>
        <p:spPr>
          <a:xfrm>
            <a:off x="4060910" y="4284478"/>
            <a:ext cx="0" cy="838318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58BBC38-C3D5-35AC-6CE5-660D40D776E6}"/>
              </a:ext>
            </a:extLst>
          </p:cNvPr>
          <p:cNvSpPr/>
          <p:nvPr/>
        </p:nvSpPr>
        <p:spPr>
          <a:xfrm>
            <a:off x="4588711" y="1488688"/>
            <a:ext cx="1584176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9ED9E-47D3-9CEC-4C03-C2EB59FF38EA}"/>
              </a:ext>
            </a:extLst>
          </p:cNvPr>
          <p:cNvSpPr/>
          <p:nvPr/>
        </p:nvSpPr>
        <p:spPr>
          <a:xfrm>
            <a:off x="5067727" y="3344972"/>
            <a:ext cx="1681705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1D55F3-2BF8-D506-CA15-E7ED6786BF20}"/>
              </a:ext>
            </a:extLst>
          </p:cNvPr>
          <p:cNvSpPr/>
          <p:nvPr/>
        </p:nvSpPr>
        <p:spPr>
          <a:xfrm>
            <a:off x="5362721" y="4774944"/>
            <a:ext cx="1584176" cy="377947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98A4DF-9B25-9B36-83CF-CF36B2B22D3B}"/>
                  </a:ext>
                </a:extLst>
              </p:cNvPr>
              <p:cNvSpPr txBox="1"/>
              <p:nvPr/>
            </p:nvSpPr>
            <p:spPr bwMode="auto">
              <a:xfrm>
                <a:off x="3641761" y="2383830"/>
                <a:ext cx="3305136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98A4DF-9B25-9B36-83CF-CF36B2B2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1761" y="2383830"/>
                <a:ext cx="3305136" cy="276999"/>
              </a:xfrm>
              <a:prstGeom prst="rect">
                <a:avLst/>
              </a:prstGeom>
              <a:blipFill>
                <a:blip r:embed="rId8"/>
                <a:stretch>
                  <a:fillRect l="-763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BADD37-9575-57A3-2C74-190445DEDF22}"/>
              </a:ext>
            </a:extLst>
          </p:cNvPr>
          <p:cNvSpPr txBox="1"/>
          <p:nvPr/>
        </p:nvSpPr>
        <p:spPr bwMode="auto">
          <a:xfrm>
            <a:off x="683568" y="2337664"/>
            <a:ext cx="3305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此規則保證此乘積是線性的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87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/>
      <p:bldP spid="12" grpId="0" animBg="1"/>
      <p:bldP spid="13" grpId="0"/>
      <p:bldP spid="21" grpId="0"/>
      <p:bldP spid="22" grpId="0" animBg="1"/>
      <p:bldP spid="23" grpId="0"/>
      <p:bldP spid="26" grpId="0" animBg="1"/>
      <p:bldP spid="27" grpId="0" animBg="1"/>
      <p:bldP spid="28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C51BD-427D-FFE3-3C75-1ADB3DF0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19" y="0"/>
            <a:ext cx="475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499D7-2375-4F11-0B9B-15B09AD8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60" y="320284"/>
            <a:ext cx="5829762" cy="182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27D2E-0110-CDB2-5977-CF7F6FF6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61" y="2154445"/>
            <a:ext cx="5829761" cy="44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444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92D05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dirty="0">
            <a:latin typeface="Arial" charset="0"/>
          </a:defRPr>
        </a:defPPr>
      </a:lst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FontTx/>
          <a:buNone/>
          <a:defRPr sz="1800" dirty="0" smtClean="0"/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11353</TotalTime>
  <Words>2684</Words>
  <Application>Microsoft Macintosh PowerPoint</Application>
  <PresentationFormat>On-screen Show (4:3)</PresentationFormat>
  <Paragraphs>385</Paragraphs>
  <Slides>38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chvchang</dc:creator>
  <cp:lastModifiedBy>Chia-Hung Vincent Chang</cp:lastModifiedBy>
  <cp:revision>751</cp:revision>
  <dcterms:created xsi:type="dcterms:W3CDTF">1601-01-01T00:00:00Z</dcterms:created>
  <dcterms:modified xsi:type="dcterms:W3CDTF">2025-09-29T04:06:16Z</dcterms:modified>
</cp:coreProperties>
</file>