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1562" r:id="rId2"/>
    <p:sldId id="1561" r:id="rId3"/>
    <p:sldId id="1574" r:id="rId4"/>
    <p:sldId id="409" r:id="rId5"/>
    <p:sldId id="411" r:id="rId6"/>
    <p:sldId id="1146" r:id="rId7"/>
    <p:sldId id="1148" r:id="rId8"/>
    <p:sldId id="1149" r:id="rId9"/>
    <p:sldId id="1058" r:id="rId10"/>
    <p:sldId id="1048" r:id="rId11"/>
    <p:sldId id="1049" r:id="rId12"/>
    <p:sldId id="1047" r:id="rId13"/>
    <p:sldId id="834" r:id="rId14"/>
    <p:sldId id="835" r:id="rId15"/>
    <p:sldId id="836" r:id="rId16"/>
    <p:sldId id="1575" r:id="rId17"/>
    <p:sldId id="1147" r:id="rId18"/>
    <p:sldId id="1173" r:id="rId19"/>
    <p:sldId id="1174" r:id="rId20"/>
    <p:sldId id="1576" r:id="rId21"/>
    <p:sldId id="1564" r:id="rId22"/>
    <p:sldId id="412" r:id="rId23"/>
    <p:sldId id="413" r:id="rId24"/>
    <p:sldId id="414" r:id="rId25"/>
    <p:sldId id="1565" r:id="rId26"/>
    <p:sldId id="1568" r:id="rId27"/>
    <p:sldId id="1581" r:id="rId28"/>
    <p:sldId id="416" r:id="rId29"/>
    <p:sldId id="1582" r:id="rId30"/>
    <p:sldId id="492" r:id="rId31"/>
    <p:sldId id="1583" r:id="rId32"/>
    <p:sldId id="1566" r:id="rId33"/>
    <p:sldId id="1569" r:id="rId34"/>
    <p:sldId id="425" r:id="rId35"/>
    <p:sldId id="1063" r:id="rId36"/>
    <p:sldId id="1093" r:id="rId37"/>
    <p:sldId id="1563" r:id="rId38"/>
    <p:sldId id="426" r:id="rId39"/>
    <p:sldId id="1544" r:id="rId40"/>
    <p:sldId id="947" r:id="rId41"/>
    <p:sldId id="1406" r:id="rId42"/>
    <p:sldId id="429" r:id="rId43"/>
    <p:sldId id="1110" r:id="rId44"/>
    <p:sldId id="1066" r:id="rId45"/>
    <p:sldId id="1069" r:id="rId46"/>
    <p:sldId id="1070" r:id="rId47"/>
    <p:sldId id="1071" r:id="rId48"/>
    <p:sldId id="1072" r:id="rId49"/>
    <p:sldId id="1073" r:id="rId50"/>
    <p:sldId id="1074" r:id="rId51"/>
    <p:sldId id="1573" r:id="rId52"/>
    <p:sldId id="440" r:id="rId53"/>
    <p:sldId id="430" r:id="rId54"/>
    <p:sldId id="1580" r:id="rId55"/>
    <p:sldId id="1578" r:id="rId56"/>
    <p:sldId id="1579" r:id="rId57"/>
    <p:sldId id="1001" r:id="rId58"/>
    <p:sldId id="431" r:id="rId59"/>
    <p:sldId id="432" r:id="rId60"/>
    <p:sldId id="1083" r:id="rId61"/>
    <p:sldId id="1577" r:id="rId62"/>
    <p:sldId id="1571" r:id="rId63"/>
    <p:sldId id="1572" r:id="rId6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8"/>
    <p:restoredTop sz="96197" autoAdjust="0"/>
  </p:normalViewPr>
  <p:slideViewPr>
    <p:cSldViewPr>
      <p:cViewPr varScale="1">
        <p:scale>
          <a:sx n="109" d="100"/>
          <a:sy n="109" d="100"/>
        </p:scale>
        <p:origin x="1568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07CC8DC-6039-4C44-ABF7-7C2143629144}" type="slidenum">
              <a:rPr lang="zh-TW" altLang="en-US" smtClean="0"/>
              <a:pPr eaLnBrk="1" hangingPunct="1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28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60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png"/><Relationship Id="rId13" Type="http://schemas.openxmlformats.org/officeDocument/2006/relationships/image" Target="../media/image590.png"/><Relationship Id="rId3" Type="http://schemas.openxmlformats.org/officeDocument/2006/relationships/image" Target="../media/image610.png"/><Relationship Id="rId12" Type="http://schemas.openxmlformats.org/officeDocument/2006/relationships/image" Target="../media/image51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20.png"/><Relationship Id="rId9" Type="http://schemas.openxmlformats.org/officeDocument/2006/relationships/image" Target="../media/image581.png"/><Relationship Id="rId14" Type="http://schemas.openxmlformats.org/officeDocument/2006/relationships/image" Target="../media/image6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0.png"/><Relationship Id="rId5" Type="http://schemas.openxmlformats.org/officeDocument/2006/relationships/image" Target="../media/image20.jpeg"/><Relationship Id="rId4" Type="http://schemas.openxmlformats.org/officeDocument/2006/relationships/hyperlink" Target="http://www-personal.umich.edu/~jbourj/images/money/addition/schrodinger12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jbourj/images/money/addition/schrodinger12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c/Drum_vibration_mode11.gif" TargetMode="External"/><Relationship Id="rId13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6.gif"/><Relationship Id="rId12" Type="http://schemas.openxmlformats.org/officeDocument/2006/relationships/hyperlink" Target="http://upload.wikimedia.org/wikipedia/commons/1/1f/Drum_vibration_mode23.gif" TargetMode="External"/><Relationship Id="rId2" Type="http://schemas.openxmlformats.org/officeDocument/2006/relationships/hyperlink" Target="http://upload.wikimedia.org/wikipedia/commons/1/15/Drum_vibration_mode01.gif" TargetMode="Externa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2/23/Drum_vibration_mode03.gif" TargetMode="External"/><Relationship Id="rId11" Type="http://schemas.openxmlformats.org/officeDocument/2006/relationships/image" Target="../media/image28.gif"/><Relationship Id="rId5" Type="http://schemas.openxmlformats.org/officeDocument/2006/relationships/image" Target="../media/image25.gif"/><Relationship Id="rId15" Type="http://schemas.openxmlformats.org/officeDocument/2006/relationships/image" Target="../media/image30.gif"/><Relationship Id="rId10" Type="http://schemas.openxmlformats.org/officeDocument/2006/relationships/hyperlink" Target="http://upload.wikimedia.org/wikipedia/commons/6/6e/Drum_vibration_mode21.gif" TargetMode="External"/><Relationship Id="rId4" Type="http://schemas.openxmlformats.org/officeDocument/2006/relationships/hyperlink" Target="http://upload.wikimedia.org/wikipedia/commons/7/7a/Drum_vibration_mode02.gif" TargetMode="External"/><Relationship Id="rId9" Type="http://schemas.openxmlformats.org/officeDocument/2006/relationships/image" Target="../media/image27.gif"/><Relationship Id="rId14" Type="http://schemas.openxmlformats.org/officeDocument/2006/relationships/hyperlink" Target="http://upload.wikimedia.org/wikipedia/commons/5/54/Taborroll.gi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0.png"/><Relationship Id="rId7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10" Type="http://schemas.openxmlformats.org/officeDocument/2006/relationships/image" Target="../media/image44.png"/><Relationship Id="rId4" Type="http://schemas.openxmlformats.org/officeDocument/2006/relationships/image" Target="../media/image170.pn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312.png"/><Relationship Id="rId7" Type="http://schemas.openxmlformats.org/officeDocument/2006/relationships/image" Target="../media/image308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png"/><Relationship Id="rId5" Type="http://schemas.openxmlformats.org/officeDocument/2006/relationships/image" Target="../media/image3060.png"/><Relationship Id="rId4" Type="http://schemas.openxmlformats.org/officeDocument/2006/relationships/image" Target="../media/image3050.png"/><Relationship Id="rId9" Type="http://schemas.openxmlformats.org/officeDocument/2006/relationships/image" Target="../media/image2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0.png"/><Relationship Id="rId7" Type="http://schemas.openxmlformats.org/officeDocument/2006/relationships/image" Target="../media/image2551.png"/><Relationship Id="rId2" Type="http://schemas.openxmlformats.org/officeDocument/2006/relationships/image" Target="../media/image2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0.png"/><Relationship Id="rId5" Type="http://schemas.openxmlformats.org/officeDocument/2006/relationships/image" Target="../media/image2490.png"/><Relationship Id="rId4" Type="http://schemas.openxmlformats.org/officeDocument/2006/relationships/image" Target="../media/image2470.png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70.png"/><Relationship Id="rId21" Type="http://schemas.openxmlformats.org/officeDocument/2006/relationships/image" Target="../media/image2740.png"/><Relationship Id="rId7" Type="http://schemas.openxmlformats.org/officeDocument/2006/relationships/image" Target="../media/image2591.png"/><Relationship Id="rId17" Type="http://schemas.openxmlformats.org/officeDocument/2006/relationships/image" Target="../media/image2660.png"/><Relationship Id="rId25" Type="http://schemas.openxmlformats.org/officeDocument/2006/relationships/image" Target="../media/image2831.png"/><Relationship Id="rId2" Type="http://schemas.openxmlformats.org/officeDocument/2006/relationships/image" Target="../media/image296.png"/><Relationship Id="rId16" Type="http://schemas.openxmlformats.org/officeDocument/2006/relationships/image" Target="../media/image3150.png"/><Relationship Id="rId20" Type="http://schemas.openxmlformats.org/officeDocument/2006/relationships/image" Target="../media/image27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png"/><Relationship Id="rId24" Type="http://schemas.openxmlformats.org/officeDocument/2006/relationships/image" Target="../media/image2810.png"/><Relationship Id="rId23" Type="http://schemas.openxmlformats.org/officeDocument/2006/relationships/image" Target="../media/image2802.png"/><Relationship Id="rId19" Type="http://schemas.openxmlformats.org/officeDocument/2006/relationships/image" Target="../media/image2680.png"/><Relationship Id="rId9" Type="http://schemas.openxmlformats.org/officeDocument/2006/relationships/image" Target="../media/image2631.png"/><Relationship Id="rId22" Type="http://schemas.openxmlformats.org/officeDocument/2006/relationships/image" Target="../media/image27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8.png"/><Relationship Id="rId7" Type="http://schemas.openxmlformats.org/officeDocument/2006/relationships/image" Target="../media/image41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451.png"/><Relationship Id="rId5" Type="http://schemas.openxmlformats.org/officeDocument/2006/relationships/image" Target="../media/image40.png"/><Relationship Id="rId10" Type="http://schemas.openxmlformats.org/officeDocument/2006/relationships/image" Target="../media/image440.png"/><Relationship Id="rId4" Type="http://schemas.openxmlformats.org/officeDocument/2006/relationships/image" Target="../media/image39.png"/><Relationship Id="rId9" Type="http://schemas.openxmlformats.org/officeDocument/2006/relationships/image" Target="../media/image4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000.png"/><Relationship Id="rId4" Type="http://schemas.openxmlformats.org/officeDocument/2006/relationships/image" Target="../media/image59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0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702.png"/><Relationship Id="rId3" Type="http://schemas.openxmlformats.org/officeDocument/2006/relationships/image" Target="../media/image840.png"/><Relationship Id="rId7" Type="http://schemas.openxmlformats.org/officeDocument/2006/relationships/image" Target="../media/image880.png"/><Relationship Id="rId12" Type="http://schemas.openxmlformats.org/officeDocument/2006/relationships/image" Target="../media/image69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0.png"/><Relationship Id="rId11" Type="http://schemas.openxmlformats.org/officeDocument/2006/relationships/image" Target="../media/image682.png"/><Relationship Id="rId5" Type="http://schemas.openxmlformats.org/officeDocument/2006/relationships/image" Target="../media/image860.png"/><Relationship Id="rId10" Type="http://schemas.openxmlformats.org/officeDocument/2006/relationships/image" Target="../media/image671.png"/><Relationship Id="rId4" Type="http://schemas.openxmlformats.org/officeDocument/2006/relationships/image" Target="../media/image850.png"/><Relationship Id="rId9" Type="http://schemas.openxmlformats.org/officeDocument/2006/relationships/image" Target="../media/image6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1.png"/><Relationship Id="rId7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1.png"/><Relationship Id="rId4" Type="http://schemas.openxmlformats.org/officeDocument/2006/relationships/image" Target="../media/image692.png"/><Relationship Id="rId9" Type="http://schemas.openxmlformats.org/officeDocument/2006/relationships/image" Target="../media/image7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91.png"/><Relationship Id="rId7" Type="http://schemas.openxmlformats.org/officeDocument/2006/relationships/image" Target="../media/image7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750.png"/><Relationship Id="rId7" Type="http://schemas.openxmlformats.org/officeDocument/2006/relationships/image" Target="../media/image661.png"/><Relationship Id="rId12" Type="http://schemas.openxmlformats.org/officeDocument/2006/relationships/image" Target="../media/image71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75.jpeg"/><Relationship Id="rId5" Type="http://schemas.openxmlformats.org/officeDocument/2006/relationships/image" Target="../media/image770.png"/><Relationship Id="rId10" Type="http://schemas.openxmlformats.org/officeDocument/2006/relationships/image" Target="../media/image691.png"/><Relationship Id="rId4" Type="http://schemas.openxmlformats.org/officeDocument/2006/relationships/image" Target="../media/image760.png"/><Relationship Id="rId9" Type="http://schemas.openxmlformats.org/officeDocument/2006/relationships/image" Target="../media/image8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632.png"/><Relationship Id="rId7" Type="http://schemas.openxmlformats.org/officeDocument/2006/relationships/image" Target="../media/image6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2.png"/><Relationship Id="rId5" Type="http://schemas.openxmlformats.org/officeDocument/2006/relationships/image" Target="../media/image663.png"/><Relationship Id="rId4" Type="http://schemas.openxmlformats.org/officeDocument/2006/relationships/image" Target="../media/image6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0.png"/><Relationship Id="rId7" Type="http://schemas.openxmlformats.org/officeDocument/2006/relationships/image" Target="../media/image95.jpeg"/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11" Type="http://schemas.openxmlformats.org/officeDocument/2006/relationships/image" Target="../media/image98.png"/><Relationship Id="rId5" Type="http://schemas.openxmlformats.org/officeDocument/2006/relationships/image" Target="../media/image920.png"/><Relationship Id="rId10" Type="http://schemas.openxmlformats.org/officeDocument/2006/relationships/image" Target="../media/image97.gif"/><Relationship Id="rId4" Type="http://schemas.openxmlformats.org/officeDocument/2006/relationships/image" Target="../media/image94.jpeg"/><Relationship Id="rId9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1.jpeg"/><Relationship Id="rId3" Type="http://schemas.openxmlformats.org/officeDocument/2006/relationships/image" Target="../media/image961.png"/><Relationship Id="rId7" Type="http://schemas.openxmlformats.org/officeDocument/2006/relationships/image" Target="../media/image99.pn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99.jpeg"/><Relationship Id="rId5" Type="http://schemas.openxmlformats.org/officeDocument/2006/relationships/image" Target="../media/image641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2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11" Type="http://schemas.openxmlformats.org/officeDocument/2006/relationships/image" Target="../media/image720.png"/><Relationship Id="rId5" Type="http://schemas.openxmlformats.org/officeDocument/2006/relationships/image" Target="../media/image670.png"/><Relationship Id="rId10" Type="http://schemas.openxmlformats.org/officeDocument/2006/relationships/image" Target="../media/image1170.png"/><Relationship Id="rId4" Type="http://schemas.openxmlformats.org/officeDocument/2006/relationships/image" Target="../media/image660.png"/><Relationship Id="rId9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5.jpe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16.jpeg"/><Relationship Id="rId10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010.png"/><Relationship Id="rId7" Type="http://schemas.openxmlformats.org/officeDocument/2006/relationships/image" Target="../media/image105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0.png"/><Relationship Id="rId5" Type="http://schemas.openxmlformats.org/officeDocument/2006/relationships/image" Target="../media/image1031.png"/><Relationship Id="rId10" Type="http://schemas.openxmlformats.org/officeDocument/2006/relationships/image" Target="../media/image1080.png"/><Relationship Id="rId4" Type="http://schemas.openxmlformats.org/officeDocument/2006/relationships/image" Target="../media/image1021.png"/><Relationship Id="rId9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t, black, sitting&#10;&#10;Description automatically generated">
            <a:extLst>
              <a:ext uri="{FF2B5EF4-FFF2-40B4-BE49-F238E27FC236}">
                <a16:creationId xmlns:a16="http://schemas.microsoft.com/office/drawing/2014/main" id="{518ABE48-CCA5-4AAA-AB6E-DBA9CAC5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36504" cy="58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5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文字方塊 1"/>
          <p:cNvSpPr txBox="1">
            <a:spLocks noChangeArrowheads="1"/>
          </p:cNvSpPr>
          <p:nvPr/>
        </p:nvSpPr>
        <p:spPr bwMode="auto">
          <a:xfrm>
            <a:off x="3711178" y="1268760"/>
            <a:ext cx="4177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這個方程式是以一個翻譯表猜出來的：</a:t>
            </a:r>
          </a:p>
        </p:txBody>
      </p:sp>
      <p:sp>
        <p:nvSpPr>
          <p:cNvPr id="10" name="矩形 9"/>
          <p:cNvSpPr/>
          <p:nvPr/>
        </p:nvSpPr>
        <p:spPr>
          <a:xfrm>
            <a:off x="3744913" y="1774825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342" name="文字方塊 13"/>
          <p:cNvSpPr txBox="1">
            <a:spLocks noChangeArrowheads="1"/>
          </p:cNvSpPr>
          <p:nvPr/>
        </p:nvSpPr>
        <p:spPr bwMode="auto">
          <a:xfrm>
            <a:off x="3316288" y="3703638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動量翻譯為對空間微分的運算</a:t>
            </a:r>
          </a:p>
        </p:txBody>
      </p:sp>
      <p:sp>
        <p:nvSpPr>
          <p:cNvPr id="14343" name="文字方塊 14"/>
          <p:cNvSpPr txBox="1">
            <a:spLocks noChangeArrowheads="1"/>
          </p:cNvSpPr>
          <p:nvPr/>
        </p:nvSpPr>
        <p:spPr bwMode="auto">
          <a:xfrm>
            <a:off x="3316288" y="4060825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能量翻譯為對時間微分的運算</a:t>
            </a:r>
          </a:p>
        </p:txBody>
      </p:sp>
      <p:pic>
        <p:nvPicPr>
          <p:cNvPr id="1434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1" y="1392237"/>
            <a:ext cx="25400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文字方塊 19"/>
          <p:cNvSpPr txBox="1">
            <a:spLocks noChangeArrowheads="1"/>
          </p:cNvSpPr>
          <p:nvPr/>
        </p:nvSpPr>
        <p:spPr bwMode="auto">
          <a:xfrm>
            <a:off x="1744663" y="49895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459163" y="5060950"/>
            <a:ext cx="2357437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347" name="文字方塊 21"/>
          <p:cNvSpPr txBox="1">
            <a:spLocks noChangeArrowheads="1"/>
          </p:cNvSpPr>
          <p:nvPr/>
        </p:nvSpPr>
        <p:spPr bwMode="auto">
          <a:xfrm>
            <a:off x="6888163" y="4989513"/>
            <a:ext cx="1071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波動</a:t>
            </a:r>
          </a:p>
        </p:txBody>
      </p:sp>
      <p:sp>
        <p:nvSpPr>
          <p:cNvPr id="14348" name="文字方塊 22"/>
          <p:cNvSpPr txBox="1">
            <a:spLocks noChangeArrowheads="1"/>
          </p:cNvSpPr>
          <p:nvPr/>
        </p:nvSpPr>
        <p:spPr bwMode="auto">
          <a:xfrm>
            <a:off x="1744663" y="5561013"/>
            <a:ext cx="92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物理量</a:t>
            </a:r>
          </a:p>
        </p:txBody>
      </p:sp>
      <p:sp>
        <p:nvSpPr>
          <p:cNvPr id="14349" name="文字方塊 23"/>
          <p:cNvSpPr txBox="1">
            <a:spLocks noChangeArrowheads="1"/>
          </p:cNvSpPr>
          <p:nvPr/>
        </p:nvSpPr>
        <p:spPr bwMode="auto">
          <a:xfrm>
            <a:off x="6888163" y="5489575"/>
            <a:ext cx="100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運算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26068" y="1974520"/>
                <a:ext cx="139512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068" y="1974520"/>
                <a:ext cx="1395126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226068" y="2780928"/>
                <a:ext cx="1210844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6068" y="2780928"/>
                <a:ext cx="1210844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8126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1984628" y="4077072"/>
            <a:ext cx="720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800" dirty="0">
                <a:latin typeface="+mn-lt"/>
              </a:rPr>
              <a:t>?</a:t>
            </a:r>
          </a:p>
        </p:txBody>
      </p:sp>
      <p:sp>
        <p:nvSpPr>
          <p:cNvPr id="19468" name="Text Box 19"/>
          <p:cNvSpPr txBox="1">
            <a:spLocks noChangeArrowheads="1"/>
          </p:cNvSpPr>
          <p:nvPr/>
        </p:nvSpPr>
        <p:spPr bwMode="auto">
          <a:xfrm>
            <a:off x="1043608" y="5336885"/>
            <a:ext cx="3779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1800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8" name="Picture 22" descr="f40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340768"/>
            <a:ext cx="32861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1433513" y="1266825"/>
            <a:ext cx="4214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電子的動量與能量滿足以下的關係：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2219325" y="257413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076575" y="184482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275856" y="2060848"/>
                <a:ext cx="139512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060848"/>
                <a:ext cx="1395126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275856" y="2773511"/>
                <a:ext cx="1210844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2773511"/>
                <a:ext cx="1210844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259365" y="1844824"/>
                <a:ext cx="145052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365" y="1844824"/>
                <a:ext cx="1450525" cy="6481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5004048" y="4093165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4093165"/>
                <a:ext cx="3035318" cy="64812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078651" y="4077072"/>
                <a:ext cx="2804614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651" y="4077072"/>
                <a:ext cx="2804614" cy="6481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3">
            <a:extLst>
              <a:ext uri="{FF2B5EF4-FFF2-40B4-BE49-F238E27FC236}">
                <a16:creationId xmlns:a16="http://schemas.microsoft.com/office/drawing/2014/main" id="{60047E0A-D75E-1B45-B935-91E172A7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4846375"/>
            <a:ext cx="4214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運算得作用在函數之上才算數！</a:t>
            </a:r>
          </a:p>
        </p:txBody>
      </p:sp>
    </p:spTree>
    <p:extLst>
      <p:ext uri="{BB962C8B-B14F-4D97-AF65-F5344CB8AC3E}">
        <p14:creationId xmlns:p14="http://schemas.microsoft.com/office/powerpoint/2010/main" val="250206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/>
      <p:bldP spid="18" grpId="0" animBg="1"/>
      <p:bldP spid="19" grpId="0" animBg="1"/>
      <p:bldP spid="20" grpId="0" animBg="1"/>
      <p:bldP spid="22" grpId="0" animBg="1"/>
      <p:bldP spid="2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819198" y="1631796"/>
                <a:ext cx="2099228" cy="7146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198" y="1631796"/>
                <a:ext cx="2099228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82697" y="3789040"/>
                <a:ext cx="7000875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zh-TW" altLang="en-US" sz="1800" dirty="0"/>
                  <a:t>滿足：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97" y="3789040"/>
                <a:ext cx="7000875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261" t="-6667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0" name="矩形 25"/>
          <p:cNvSpPr>
            <a:spLocks noChangeArrowheads="1"/>
          </p:cNvSpPr>
          <p:nvPr/>
        </p:nvSpPr>
        <p:spPr bwMode="auto">
          <a:xfrm>
            <a:off x="754482" y="2574256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代入薛丁格方程式</a:t>
            </a: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25"/>
              <p:cNvSpPr txBox="1">
                <a:spLocks noChangeArrowheads="1"/>
              </p:cNvSpPr>
              <p:nvPr/>
            </p:nvSpPr>
            <p:spPr bwMode="auto">
              <a:xfrm>
                <a:off x="718462" y="1052736"/>
                <a:ext cx="66618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穩定的電子，能量固定。尋找對應固定能量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的電子波的解：</a:t>
                </a:r>
              </a:p>
            </p:txBody>
          </p:sp>
        </mc:Choice>
        <mc:Fallback xmlns="">
          <p:sp>
            <p:nvSpPr>
              <p:cNvPr id="15" name="Text 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462" y="1052736"/>
                <a:ext cx="666185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82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橢圓 19"/>
          <p:cNvSpPr/>
          <p:nvPr/>
        </p:nvSpPr>
        <p:spPr>
          <a:xfrm>
            <a:off x="850096" y="1556544"/>
            <a:ext cx="920385" cy="865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8"/>
              <p:cNvSpPr txBox="1">
                <a:spLocks noChangeArrowheads="1"/>
              </p:cNvSpPr>
              <p:nvPr/>
            </p:nvSpPr>
            <p:spPr bwMode="auto">
              <a:xfrm>
                <a:off x="3203848" y="1804193"/>
                <a:ext cx="36004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是能量的數值。</a:t>
                </a:r>
              </a:p>
            </p:txBody>
          </p:sp>
        </mc:Choice>
        <mc:Fallback xmlns="">
          <p:sp>
            <p:nvSpPr>
              <p:cNvPr id="21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3848" y="1804193"/>
                <a:ext cx="3600450" cy="369888"/>
              </a:xfrm>
              <a:prstGeom prst="rect">
                <a:avLst/>
              </a:prstGeom>
              <a:blipFill rotWithShape="1">
                <a:blip r:embed="rId9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754482" y="5157192"/>
                <a:ext cx="74899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在很多情況下，此方程式只有對某些能量值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才有解！數學的本徵值問題。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482" y="5157192"/>
                <a:ext cx="7489926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733" t="-6557" r="-3664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/>
          <p:cNvSpPr txBox="1"/>
          <p:nvPr/>
        </p:nvSpPr>
        <p:spPr bwMode="auto">
          <a:xfrm>
            <a:off x="784198" y="5589221"/>
            <a:ext cx="7621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穩定狀態的電子波要有解，能量就不能是任意連續分布。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033564" y="937528"/>
                <a:ext cx="1210844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3564" y="937528"/>
                <a:ext cx="1210844" cy="6190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784198" y="2996952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198" y="2996952"/>
                <a:ext cx="3035318" cy="64812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751637" y="4221088"/>
                <a:ext cx="295138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637" y="4221088"/>
                <a:ext cx="2951385" cy="64812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25">
            <a:extLst>
              <a:ext uri="{FF2B5EF4-FFF2-40B4-BE49-F238E27FC236}">
                <a16:creationId xmlns:a16="http://schemas.microsoft.com/office/drawing/2014/main" id="{6105711B-B355-D945-B8A7-C017C3E2C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9516" y="4360207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與時間無關的薛丁格方程式</a:t>
            </a:r>
          </a:p>
        </p:txBody>
      </p:sp>
    </p:spTree>
    <p:extLst>
      <p:ext uri="{BB962C8B-B14F-4D97-AF65-F5344CB8AC3E}">
        <p14:creationId xmlns:p14="http://schemas.microsoft.com/office/powerpoint/2010/main" val="3346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660" grpId="0"/>
      <p:bldP spid="2" grpId="0"/>
      <p:bldP spid="23" grpId="0"/>
      <p:bldP spid="19" grpId="0" animBg="1"/>
      <p:bldP spid="24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" y="1232537"/>
            <a:ext cx="4529138" cy="542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420303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Quantization as an Eigenvalue Problem 1926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23728" y="764704"/>
            <a:ext cx="56239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能量的量子化作為</a:t>
            </a:r>
            <a:r>
              <a:rPr lang="zh-TW" altLang="en-US" sz="1800" dirty="0">
                <a:solidFill>
                  <a:srgbClr val="FF0000"/>
                </a:solidFill>
              </a:rPr>
              <a:t>（不過就是）</a:t>
            </a:r>
            <a:r>
              <a:rPr lang="zh-TW" altLang="en-US" sz="1800" dirty="0"/>
              <a:t>一個本徵值問題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56C8B-ACE5-241A-199D-D1CDF8C4F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019840"/>
            <a:ext cx="6568617" cy="46424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EB68BF-8347-95EB-839E-5A642953AA27}"/>
              </a:ext>
            </a:extLst>
          </p:cNvPr>
          <p:cNvSpPr/>
          <p:nvPr/>
        </p:nvSpPr>
        <p:spPr bwMode="auto">
          <a:xfrm>
            <a:off x="2627784" y="4869160"/>
            <a:ext cx="6336704" cy="8640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28317-2912-AAC0-4CA1-38A92B8259A5}"/>
              </a:ext>
            </a:extLst>
          </p:cNvPr>
          <p:cNvSpPr txBox="1"/>
          <p:nvPr/>
        </p:nvSpPr>
        <p:spPr>
          <a:xfrm>
            <a:off x="2627785" y="3501008"/>
            <a:ext cx="648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+mj-lt"/>
                <a:ea typeface="PMingLiU" panose="02020500000000000000" pitchFamily="18" charset="-120"/>
              </a:rPr>
              <a:t>量子化的整數特性會如震動弦駐波的整數節點一樣自然浮現</a:t>
            </a:r>
            <a:r>
              <a:rPr lang="en-US" sz="1800" dirty="0">
                <a:latin typeface="+mj-lt"/>
                <a:ea typeface="PMingLiU" panose="02020500000000000000" pitchFamily="18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487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28613"/>
            <a:ext cx="50958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571750" y="3000375"/>
            <a:ext cx="4071938" cy="714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2468" name="文字方塊 4"/>
          <p:cNvSpPr txBox="1">
            <a:spLocks noChangeArrowheads="1"/>
          </p:cNvSpPr>
          <p:nvPr/>
        </p:nvSpPr>
        <p:spPr bwMode="auto">
          <a:xfrm>
            <a:off x="6695729" y="3228945"/>
            <a:ext cx="2448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+mj-lt"/>
              </a:rPr>
              <a:t>Schrodinger Equation</a:t>
            </a:r>
            <a:endParaRPr lang="zh-TW" altLang="en-US" sz="1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E72D2CA4-09BF-CD47-BD57-8B7978C5D028}"/>
                  </a:ext>
                </a:extLst>
              </p:cNvPr>
              <p:cNvSpPr txBox="1"/>
              <p:nvPr/>
            </p:nvSpPr>
            <p:spPr bwMode="auto">
              <a:xfrm>
                <a:off x="6012160" y="2060848"/>
                <a:ext cx="2951385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3">
                <a:extLst>
                  <a:ext uri="{FF2B5EF4-FFF2-40B4-BE49-F238E27FC236}">
                    <a16:creationId xmlns:a16="http://schemas.microsoft.com/office/drawing/2014/main" id="{E72D2CA4-09BF-CD47-BD57-8B7978C5D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060848"/>
                <a:ext cx="2951385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58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78"/>
          <a:stretch/>
        </p:blipFill>
        <p:spPr bwMode="auto">
          <a:xfrm>
            <a:off x="482538" y="562220"/>
            <a:ext cx="5600700" cy="452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312764" y="1124744"/>
            <a:ext cx="1500188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6633244" y="3962825"/>
            <a:ext cx="1553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氫原子能階</a:t>
            </a:r>
          </a:p>
        </p:txBody>
      </p:sp>
      <p:sp>
        <p:nvSpPr>
          <p:cNvPr id="63493" name="文字方塊 4"/>
          <p:cNvSpPr txBox="1">
            <a:spLocks noChangeArrowheads="1"/>
          </p:cNvSpPr>
          <p:nvPr/>
        </p:nvSpPr>
        <p:spPr bwMode="auto">
          <a:xfrm>
            <a:off x="465176" y="5212557"/>
            <a:ext cx="7128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>
                <a:latin typeface="Calibri" pitchFamily="34" charset="0"/>
              </a:rPr>
              <a:t>薛丁格能嚴格地得到正確的氫原子能階是天大的成就！</a:t>
            </a:r>
          </a:p>
        </p:txBody>
      </p:sp>
      <p:pic>
        <p:nvPicPr>
          <p:cNvPr id="39943" name="圖片 14" descr="afg003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6417220" y="920655"/>
            <a:ext cx="2074009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52389" y="5597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800" dirty="0">
                <a:latin typeface="Calibri" pitchFamily="34" charset="0"/>
              </a:rPr>
              <a:t>而且</a:t>
            </a: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完全只用大家所熟悉的波的概念！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9" name="Picture 10" descr="Schrodinger 1000 Austrian Schill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13121"/>
            <a:ext cx="2718273" cy="133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此方程式只有對某些能量值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sz="1800" dirty="0"/>
                  <a:t>才有解！數學的本徵值問題。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157089"/>
                <a:ext cx="748992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733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461079" y="6373116"/>
            <a:ext cx="5191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能量的量子化原來是電子的波性的表現！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24833" y="5993223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這個方法到現在都是解氫原子能階最簡單的方法。</a:t>
            </a:r>
          </a:p>
        </p:txBody>
      </p:sp>
    </p:spTree>
    <p:extLst>
      <p:ext uri="{BB962C8B-B14F-4D97-AF65-F5344CB8AC3E}">
        <p14:creationId xmlns:p14="http://schemas.microsoft.com/office/powerpoint/2010/main" val="16479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ropbox\Documents\課程\YoungTextBook\Images\Chapter41\A_Images\A_Figures_and_Photos\41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43220"/>
            <a:ext cx="4112616" cy="23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0FB1-42D8-AF3A-28AF-B43F2B4626FA}"/>
              </a:ext>
            </a:extLst>
          </p:cNvPr>
          <p:cNvSpPr txBox="1"/>
          <p:nvPr/>
        </p:nvSpPr>
        <p:spPr>
          <a:xfrm>
            <a:off x="754600" y="1268760"/>
            <a:ext cx="820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所以可以說，上帝透過波爾原子模型，所想傳達的訊息：電子確實是波！</a:t>
            </a:r>
          </a:p>
        </p:txBody>
      </p:sp>
      <p:pic>
        <p:nvPicPr>
          <p:cNvPr id="3" name="Picture 5" descr="D:\Dropbox\Documents\課程\YoungTextBook\Images\Chapter39\A_Images\A_Figures_and_Photos\39_24_Figure.jpg">
            <a:extLst>
              <a:ext uri="{FF2B5EF4-FFF2-40B4-BE49-F238E27FC236}">
                <a16:creationId xmlns:a16="http://schemas.microsoft.com/office/drawing/2014/main" id="{D099D771-6120-7CC4-C13A-D83ADDD1C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/>
          <a:stretch/>
        </p:blipFill>
        <p:spPr bwMode="auto">
          <a:xfrm>
            <a:off x="2267744" y="1700808"/>
            <a:ext cx="4112616" cy="216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0510D363-417B-C97F-C317-F074C90E47FF}"/>
              </a:ext>
            </a:extLst>
          </p:cNvPr>
          <p:cNvSpPr/>
          <p:nvPr/>
        </p:nvSpPr>
        <p:spPr bwMode="auto">
          <a:xfrm>
            <a:off x="4187836" y="3933739"/>
            <a:ext cx="272431" cy="288032"/>
          </a:xfrm>
          <a:prstGeom prst="downArrow">
            <a:avLst/>
          </a:prstGeom>
          <a:solidFill>
            <a:srgbClr val="33CC33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1ADAF-FDEE-3020-AA0D-86069F162D34}"/>
              </a:ext>
            </a:extLst>
          </p:cNvPr>
          <p:cNvSpPr txBox="1"/>
          <p:nvPr/>
        </p:nvSpPr>
        <p:spPr>
          <a:xfrm>
            <a:off x="754600" y="404664"/>
            <a:ext cx="6473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肯定是錯的波爾原子模型，唯一確定的、正確的就是能階。</a:t>
            </a:r>
            <a:endParaRPr lang="en-TW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DD31B-A497-CD1F-BB31-E784585F9567}"/>
              </a:ext>
            </a:extLst>
          </p:cNvPr>
          <p:cNvSpPr txBox="1"/>
          <p:nvPr/>
        </p:nvSpPr>
        <p:spPr>
          <a:xfrm>
            <a:off x="765763" y="836712"/>
            <a:ext cx="6473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>
                <a:latin typeface="PMingLiU" panose="02020500000000000000" pitchFamily="18" charset="-120"/>
                <a:ea typeface="PMingLiU" panose="02020500000000000000" pitchFamily="18" charset="-120"/>
              </a:rPr>
              <a:t>現在薛丁格發現能階是電子波的自然結果。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98840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DAE7CBE-0D75-0B5C-B4E4-2E640C36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" b="9701"/>
          <a:stretch/>
        </p:blipFill>
        <p:spPr bwMode="auto">
          <a:xfrm>
            <a:off x="683568" y="212154"/>
            <a:ext cx="4568825" cy="629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Schrodinger 1000 Austrian Schilling">
            <a:hlinkClick r:id="rId3"/>
            <a:extLst>
              <a:ext uri="{FF2B5EF4-FFF2-40B4-BE49-F238E27FC236}">
                <a16:creationId xmlns:a16="http://schemas.microsoft.com/office/drawing/2014/main" id="{FF3CD160-3024-0B06-498B-248D4FD5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72007"/>
            <a:ext cx="3096344" cy="151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48CC964D-EAD8-C8D3-8CAD-37503512B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8" t="27429" r="29855" b="51624"/>
          <a:stretch/>
        </p:blipFill>
        <p:spPr bwMode="auto">
          <a:xfrm>
            <a:off x="4901080" y="1196752"/>
            <a:ext cx="3713166" cy="34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53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le:Drum vibration mode01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6" y="359778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File:Drum vibration mode0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08" y="359778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ile:Drum vibration mode03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08" y="431215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File:Drum vibration mode1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6" y="1931403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 descr="File:Drum vibration mode21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6" y="2002840"/>
            <a:ext cx="2362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2" descr="File:Drum vibration mode23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46" y="2002840"/>
            <a:ext cx="2381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6"/>
          <p:cNvSpPr txBox="1">
            <a:spLocks noChangeArrowheads="1"/>
          </p:cNvSpPr>
          <p:nvPr/>
        </p:nvSpPr>
        <p:spPr bwMode="auto">
          <a:xfrm>
            <a:off x="516068" y="3875048"/>
            <a:ext cx="656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每一個模式的振動頻率不同！模式是離散分布的。</a:t>
            </a:r>
          </a:p>
        </p:txBody>
      </p:sp>
      <p:pic>
        <p:nvPicPr>
          <p:cNvPr id="45068" name="Picture 4" descr="File:Taborroll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43" y="3429000"/>
            <a:ext cx="1444843" cy="117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10040" y="3443000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物體的變形模式有無限多個，</a:t>
            </a:r>
          </a:p>
        </p:txBody>
      </p:sp>
      <p:pic>
        <p:nvPicPr>
          <p:cNvPr id="3" name="Picture 5" descr="1821">
            <a:extLst>
              <a:ext uri="{FF2B5EF4-FFF2-40B4-BE49-F238E27FC236}">
                <a16:creationId xmlns:a16="http://schemas.microsoft.com/office/drawing/2014/main" id="{4330DD81-4651-999F-8295-F0182AF6B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 bwMode="auto">
          <a:xfrm>
            <a:off x="571244" y="4307651"/>
            <a:ext cx="4286036" cy="24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6">
            <a:extLst>
              <a:ext uri="{FF2B5EF4-FFF2-40B4-BE49-F238E27FC236}">
                <a16:creationId xmlns:a16="http://schemas.microsoft.com/office/drawing/2014/main" id="{504CD37C-9957-4169-82FB-BAACDC073B72}"/>
              </a:ext>
            </a:extLst>
          </p:cNvPr>
          <p:cNvSpPr/>
          <p:nvPr/>
        </p:nvSpPr>
        <p:spPr>
          <a:xfrm>
            <a:off x="4885599" y="4829959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模式可以分離地一個一個以自然數編號。</a:t>
            </a:r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EB775EA6-60F2-AC1A-4D99-301D7EF00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33" y="6242119"/>
            <a:ext cx="7734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電子的波性很自然地解釋了：在原子核周圍的電子的狀態是分離的能態！</a:t>
            </a:r>
          </a:p>
        </p:txBody>
      </p:sp>
    </p:spTree>
    <p:extLst>
      <p:ext uri="{BB962C8B-B14F-4D97-AF65-F5344CB8AC3E}">
        <p14:creationId xmlns:p14="http://schemas.microsoft.com/office/powerpoint/2010/main" val="132205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ropbox\Documents\課程\YoungTextBook\Images\Chapter41\A_Images\A_Figures_and_Photos\41_09_Figure.jpg">
            <a:extLst>
              <a:ext uri="{FF2B5EF4-FFF2-40B4-BE49-F238E27FC236}">
                <a16:creationId xmlns:a16="http://schemas.microsoft.com/office/drawing/2014/main" id="{8E7C8460-A692-7539-9DF9-929267F5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112616" cy="23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821">
            <a:extLst>
              <a:ext uri="{FF2B5EF4-FFF2-40B4-BE49-F238E27FC236}">
                <a16:creationId xmlns:a16="http://schemas.microsoft.com/office/drawing/2014/main" id="{EFF7369D-8661-3F2B-208A-A6ED895F8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 bwMode="auto">
          <a:xfrm>
            <a:off x="4707858" y="2425704"/>
            <a:ext cx="3998004" cy="230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959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0"/>
            <a:ext cx="6857703" cy="67882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2B59B6-0107-40C3-C6C2-8DA2DBE4AAE6}"/>
              </a:ext>
            </a:extLst>
          </p:cNvPr>
          <p:cNvSpPr/>
          <p:nvPr/>
        </p:nvSpPr>
        <p:spPr>
          <a:xfrm>
            <a:off x="1403648" y="1916832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9B45D6-5F3B-BFF9-F07F-0F877758E3C2}"/>
              </a:ext>
            </a:extLst>
          </p:cNvPr>
          <p:cNvSpPr/>
          <p:nvPr/>
        </p:nvSpPr>
        <p:spPr>
          <a:xfrm>
            <a:off x="1403648" y="908720"/>
            <a:ext cx="576064" cy="1969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987CD-1AA2-A171-72E0-D513D5E50CA8}"/>
              </a:ext>
            </a:extLst>
          </p:cNvPr>
          <p:cNvSpPr txBox="1"/>
          <p:nvPr/>
        </p:nvSpPr>
        <p:spPr bwMode="auto">
          <a:xfrm>
            <a:off x="2285290" y="2348880"/>
            <a:ext cx="6031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古典牛頓力學Newtonian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4C44B-212D-70FE-D389-4BC3F5F8A92D}"/>
              </a:ext>
            </a:extLst>
          </p:cNvPr>
          <p:cNvSpPr txBox="1"/>
          <p:nvPr/>
        </p:nvSpPr>
        <p:spPr bwMode="auto">
          <a:xfrm>
            <a:off x="3707904" y="4797152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量子力學Quantum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Mechanics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的基本思考方式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795738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F39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6"/>
          <a:stretch>
            <a:fillRect/>
          </a:stretch>
        </p:blipFill>
        <p:spPr bwMode="auto">
          <a:xfrm>
            <a:off x="2286000" y="1857375"/>
            <a:ext cx="43926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17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31299-9C2E-130D-71E0-621FC0B2D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5130"/>
            <a:ext cx="7200900" cy="138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BEC44-CB16-518D-6474-C3AEB81B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3"/>
          <a:stretch/>
        </p:blipFill>
        <p:spPr>
          <a:xfrm>
            <a:off x="1187624" y="1572940"/>
            <a:ext cx="7200900" cy="2146300"/>
          </a:xfrm>
          <a:prstGeom prst="rect">
            <a:avLst/>
          </a:prstGeom>
        </p:spPr>
      </p:pic>
      <p:pic>
        <p:nvPicPr>
          <p:cNvPr id="5" name="Picture 4" descr="A sign with text on it&#10;&#10;Description automatically generated">
            <a:extLst>
              <a:ext uri="{FF2B5EF4-FFF2-40B4-BE49-F238E27FC236}">
                <a16:creationId xmlns:a16="http://schemas.microsoft.com/office/drawing/2014/main" id="{A5E8E91B-2302-4B8B-1825-5F27D93B8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/>
          <a:stretch/>
        </p:blipFill>
        <p:spPr>
          <a:xfrm>
            <a:off x="1187624" y="3861048"/>
            <a:ext cx="3933794" cy="2847675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223E8CA-1A1A-E46D-F5CA-436D9EBAC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06111"/>
            <a:ext cx="2160240" cy="2863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907FE7-819A-AD89-7862-B4E9FFE13CD7}"/>
              </a:ext>
            </a:extLst>
          </p:cNvPr>
          <p:cNvSpPr/>
          <p:nvPr/>
        </p:nvSpPr>
        <p:spPr>
          <a:xfrm>
            <a:off x="1619672" y="836712"/>
            <a:ext cx="6336704" cy="138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4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so-garden.com/images/uploads_bilder/game_da_vinci_co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968500"/>
            <a:ext cx="328612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http://www.cyber-cinema.com/reprint/DaVinciCodeA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3051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9"/>
          <p:cNvSpPr txBox="1">
            <a:spLocks noChangeArrowheads="1"/>
          </p:cNvSpPr>
          <p:nvPr/>
        </p:nvSpPr>
        <p:spPr bwMode="auto">
          <a:xfrm>
            <a:off x="2214563" y="785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找物質波的波方程式如同解讀一個密碼</a:t>
            </a:r>
          </a:p>
        </p:txBody>
      </p:sp>
    </p:spTree>
    <p:extLst>
      <p:ext uri="{BB962C8B-B14F-4D97-AF65-F5344CB8AC3E}">
        <p14:creationId xmlns:p14="http://schemas.microsoft.com/office/powerpoint/2010/main" val="115757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285875"/>
            <a:ext cx="59944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8" descr="http://sixcp.sixcp.com/~admin7/images/Rosetta_St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" t="4044" r="3906" b="2963"/>
          <a:stretch>
            <a:fillRect/>
          </a:stretch>
        </p:blipFill>
        <p:spPr bwMode="auto">
          <a:xfrm>
            <a:off x="142875" y="3214688"/>
            <a:ext cx="27860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矩形 7"/>
          <p:cNvSpPr>
            <a:spLocks noChangeArrowheads="1"/>
          </p:cNvSpPr>
          <p:nvPr/>
        </p:nvSpPr>
        <p:spPr bwMode="auto">
          <a:xfrm>
            <a:off x="0" y="2071688"/>
            <a:ext cx="29289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Rosetta</a:t>
            </a:r>
            <a:r>
              <a:rPr lang="zh-TW" alt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Stone</a:t>
            </a:r>
          </a:p>
          <a:p>
            <a:pPr eaLnBrk="1" hangingPunct="1"/>
            <a:r>
              <a:rPr lang="en-US" altLang="zh-TW" sz="1600">
                <a:latin typeface="Times New Roman" pitchFamily="18" charset="0"/>
                <a:cs typeface="Times New Roman" pitchFamily="18" charset="0"/>
              </a:rPr>
              <a:t>It was created in 196 BC, discovered by the French in 1799 at Rosetta</a:t>
            </a:r>
            <a:endParaRPr lang="zh-TW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7" name="文字方塊 9"/>
          <p:cNvSpPr txBox="1">
            <a:spLocks noChangeArrowheads="1"/>
          </p:cNvSpPr>
          <p:nvPr/>
        </p:nvSpPr>
        <p:spPr bwMode="auto">
          <a:xfrm>
            <a:off x="1000125" y="714375"/>
            <a:ext cx="700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解碼，如果如一個古老的失傳的語言，有對照表就非常有用</a:t>
            </a:r>
          </a:p>
        </p:txBody>
      </p:sp>
    </p:spTree>
    <p:extLst>
      <p:ext uri="{BB962C8B-B14F-4D97-AF65-F5344CB8AC3E}">
        <p14:creationId xmlns:p14="http://schemas.microsoft.com/office/powerpoint/2010/main" val="609873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8"/>
          <p:cNvSpPr txBox="1">
            <a:spLocks noChangeArrowheads="1"/>
          </p:cNvSpPr>
          <p:nvPr/>
        </p:nvSpPr>
        <p:spPr bwMode="auto">
          <a:xfrm>
            <a:off x="2123728" y="4370053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粒子與波的翻譯表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757856" y="817658"/>
            <a:ext cx="74145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找尋波方程式時可以用的線索：粒子如何對應波？</a:t>
            </a:r>
          </a:p>
        </p:txBody>
      </p:sp>
      <p:sp>
        <p:nvSpPr>
          <p:cNvPr id="2058" name="Oval 7"/>
          <p:cNvSpPr>
            <a:spLocks noChangeArrowheads="1"/>
          </p:cNvSpPr>
          <p:nvPr/>
        </p:nvSpPr>
        <p:spPr bwMode="auto">
          <a:xfrm>
            <a:off x="1497389" y="2607741"/>
            <a:ext cx="320675" cy="317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060" name="文字方塊 12"/>
          <p:cNvSpPr txBox="1">
            <a:spLocks noChangeArrowheads="1"/>
          </p:cNvSpPr>
          <p:nvPr/>
        </p:nvSpPr>
        <p:spPr bwMode="auto">
          <a:xfrm>
            <a:off x="757856" y="1228821"/>
            <a:ext cx="81148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德布羅意的猜想：</a:t>
            </a:r>
            <a:r>
              <a:rPr lang="zh-TW" altLang="en-US" dirty="0">
                <a:solidFill>
                  <a:srgbClr val="FF0000"/>
                </a:solidFill>
              </a:rPr>
              <a:t>一個不受力、動量固定的自由粒子對應於波長固定的正弦波。</a:t>
            </a:r>
          </a:p>
        </p:txBody>
      </p:sp>
      <p:sp>
        <p:nvSpPr>
          <p:cNvPr id="16" name="左-右雙向箭號 15"/>
          <p:cNvSpPr/>
          <p:nvPr/>
        </p:nvSpPr>
        <p:spPr>
          <a:xfrm>
            <a:off x="2626274" y="2503070"/>
            <a:ext cx="981767" cy="500063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62" name="文字方塊 14"/>
          <p:cNvSpPr txBox="1">
            <a:spLocks noChangeArrowheads="1"/>
          </p:cNvSpPr>
          <p:nvPr/>
        </p:nvSpPr>
        <p:spPr bwMode="auto">
          <a:xfrm>
            <a:off x="4411641" y="3563069"/>
            <a:ext cx="2768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波函數</a:t>
            </a:r>
            <a:r>
              <a:rPr lang="en-US" altLang="zh-TW" dirty="0"/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wavefunction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3" name="Picture 16" descr="D:\Dropbox\Documents\課程\YoungTextBook\Images\Chapter15\A_Images\A_Figures_and_Photos\15_09_Figu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6041" r="19110" b="5304"/>
          <a:stretch/>
        </p:blipFill>
        <p:spPr bwMode="auto">
          <a:xfrm>
            <a:off x="4572000" y="1940694"/>
            <a:ext cx="2059115" cy="16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2642969" y="4862075"/>
                <a:ext cx="96507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2969" y="4862075"/>
                <a:ext cx="965072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642969" y="5356716"/>
                <a:ext cx="813428" cy="6183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2969" y="5356716"/>
                <a:ext cx="813428" cy="618311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452119" y="4857157"/>
                <a:ext cx="101149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2119" y="4857157"/>
                <a:ext cx="10114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4461054" y="5457767"/>
                <a:ext cx="9508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1054" y="5457767"/>
                <a:ext cx="95083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2">
            <a:extLst>
              <a:ext uri="{FF2B5EF4-FFF2-40B4-BE49-F238E27FC236}">
                <a16:creationId xmlns:a16="http://schemas.microsoft.com/office/drawing/2014/main" id="{4E4C5727-E7A1-4D4B-9603-BB143BBA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214" y="5928870"/>
            <a:ext cx="4646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尋找一個波方程式可以得到這個</a:t>
            </a:r>
            <a:r>
              <a:rPr lang="zh-TW" altLang="en-US" dirty="0">
                <a:solidFill>
                  <a:srgbClr val="FF0000"/>
                </a:solidFill>
              </a:rPr>
              <a:t>色散關係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/>
              <p:nvPr/>
            </p:nvSpPr>
            <p:spPr bwMode="auto">
              <a:xfrm>
                <a:off x="6739197" y="4998963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0CD9F7D7-3BD2-0FB8-D1C9-56114E2EA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9197" y="4998963"/>
                <a:ext cx="1525739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/>
              <p:nvPr/>
            </p:nvSpPr>
            <p:spPr bwMode="auto">
              <a:xfrm>
                <a:off x="754162" y="5041823"/>
                <a:ext cx="1029641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3F830012-B8C0-898A-914C-FC01E020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162" y="5041823"/>
                <a:ext cx="1029641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5" descr="40bio3">
            <a:extLst>
              <a:ext uri="{FF2B5EF4-FFF2-40B4-BE49-F238E27FC236}">
                <a16:creationId xmlns:a16="http://schemas.microsoft.com/office/drawing/2014/main" id="{B28490D2-550A-00BD-9CC8-D212B5DC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30" y="1940693"/>
            <a:ext cx="1239265" cy="162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2EB79BC4-C229-861F-FD2D-C430CBCB6C8A}"/>
              </a:ext>
            </a:extLst>
          </p:cNvPr>
          <p:cNvSpPr/>
          <p:nvPr/>
        </p:nvSpPr>
        <p:spPr>
          <a:xfrm>
            <a:off x="5829473" y="5226489"/>
            <a:ext cx="432048" cy="28571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/>
              <p:nvPr/>
            </p:nvSpPr>
            <p:spPr bwMode="auto">
              <a:xfrm>
                <a:off x="4467565" y="4012037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文字方塊 24">
                <a:extLst>
                  <a:ext uri="{FF2B5EF4-FFF2-40B4-BE49-F238E27FC236}">
                    <a16:creationId xmlns:a16="http://schemas.microsoft.com/office/drawing/2014/main" id="{2DF4BC15-9E33-39BC-3ECF-39D3B8E8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7565" y="4012037"/>
                <a:ext cx="234487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D639991-F2FB-712B-B8C2-E9445D8CCD33}"/>
              </a:ext>
            </a:extLst>
          </p:cNvPr>
          <p:cNvSpPr txBox="1"/>
          <p:nvPr/>
        </p:nvSpPr>
        <p:spPr bwMode="auto">
          <a:xfrm>
            <a:off x="757856" y="16438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dirty="0">
                <a:latin typeface="Calibri" pitchFamily="34" charset="0"/>
              </a:rPr>
              <a:t>牛頓第一運動定律！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3344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" grpId="0" animBg="1"/>
      <p:bldP spid="3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/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24">
                <a:extLst>
                  <a:ext uri="{FF2B5EF4-FFF2-40B4-BE49-F238E27FC236}">
                    <a16:creationId xmlns:a16="http://schemas.microsoft.com/office/drawing/2014/main" id="{5520BECD-393E-BA7C-6887-1A12C9D23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724054"/>
                <a:ext cx="234487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A4BE567-84FC-ADE9-610D-66078AED34E0}"/>
              </a:ext>
            </a:extLst>
          </p:cNvPr>
          <p:cNvSpPr txBox="1"/>
          <p:nvPr/>
        </p:nvSpPr>
        <p:spPr bwMode="auto">
          <a:xfrm>
            <a:off x="3460489" y="724054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但這個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wavefunction 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用在電子波會有問題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85471-D481-6574-52B5-886668E55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7" y="1196752"/>
            <a:ext cx="6618038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17A8C-AB29-7713-D6C6-57CDD18AA3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44"/>
          <a:stretch/>
        </p:blipFill>
        <p:spPr>
          <a:xfrm>
            <a:off x="1094890" y="2348880"/>
            <a:ext cx="6627245" cy="814334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B970D4C6-F615-D962-987C-F327E5AF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5" y="4185889"/>
            <a:ext cx="3608991" cy="15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7B4387-5BA0-635C-2319-24E57880950C}"/>
              </a:ext>
            </a:extLst>
          </p:cNvPr>
          <p:cNvSpPr txBox="1"/>
          <p:nvPr/>
        </p:nvSpPr>
        <p:spPr bwMode="auto">
          <a:xfrm>
            <a:off x="1115616" y="3284984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疊加後就是傳統的駐波，駐波會在特定時間波函數全為零！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03C36-797D-C453-31EF-6A2B76D83CDE}"/>
              </a:ext>
            </a:extLst>
          </p:cNvPr>
          <p:cNvSpPr txBox="1"/>
          <p:nvPr/>
        </p:nvSpPr>
        <p:spPr bwMode="auto">
          <a:xfrm>
            <a:off x="1104097" y="3694787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但電子不能有任何時間不見了！</a:t>
            </a:r>
          </a:p>
        </p:txBody>
      </p:sp>
    </p:spTree>
    <p:extLst>
      <p:ext uri="{BB962C8B-B14F-4D97-AF65-F5344CB8AC3E}">
        <p14:creationId xmlns:p14="http://schemas.microsoft.com/office/powerpoint/2010/main" val="1096535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C2DA47-1F06-B6C5-0F93-B37DC4841BFC}"/>
              </a:ext>
            </a:extLst>
          </p:cNvPr>
          <p:cNvSpPr txBox="1"/>
          <p:nvPr/>
        </p:nvSpPr>
        <p:spPr bwMode="auto">
          <a:xfrm>
            <a:off x="634368" y="496644"/>
            <a:ext cx="8077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正弦波還有另一個寫法：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它的實數部等同於前式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/>
              <p:nvPr/>
            </p:nvSpPr>
            <p:spPr bwMode="auto">
              <a:xfrm>
                <a:off x="4139952" y="917579"/>
                <a:ext cx="4868192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6A42B16B-3700-9945-88BA-AE826B535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917579"/>
                <a:ext cx="4868192" cy="3879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68CFE9A-16AC-FE24-D5C1-844EAF230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867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241A4-EFDD-34D6-C043-53EDECFAE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/>
          <a:stretch/>
        </p:blipFill>
        <p:spPr>
          <a:xfrm>
            <a:off x="0" y="1688787"/>
            <a:ext cx="9144000" cy="72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FAC2E1-196D-F3F9-2A41-270699362B72}"/>
              </a:ext>
            </a:extLst>
          </p:cNvPr>
          <p:cNvSpPr txBox="1"/>
          <p:nvPr/>
        </p:nvSpPr>
        <p:spPr bwMode="auto">
          <a:xfrm>
            <a:off x="634368" y="4509120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相似的疊加，不會有全部為零的片刻！可能可以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9F05D-AE8A-A6EF-CB71-22FD8D3E979A}"/>
              </a:ext>
            </a:extLst>
          </p:cNvPr>
          <p:cNvSpPr txBox="1"/>
          <p:nvPr/>
        </p:nvSpPr>
        <p:spPr bwMode="auto">
          <a:xfrm>
            <a:off x="634368" y="94082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這會不會是電子波正確的寫法呢？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2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D1773-206A-0F03-0FBD-3B43D8A6E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33E08907-E2F2-EDE4-51C8-DB5165C94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8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FD95D46-4594-FD28-DD96-EB0414A14741}"/>
              </a:ext>
            </a:extLst>
          </p:cNvPr>
          <p:cNvSpPr txBox="1"/>
          <p:nvPr/>
        </p:nvSpPr>
        <p:spPr bwMode="auto">
          <a:xfrm>
            <a:off x="661845" y="2737972"/>
            <a:ext cx="7836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這個虛數的指數函數有實數部與虛數部，分別是同相的餘弦波與正弦波！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605212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/>
              <p:nvPr/>
            </p:nvSpPr>
            <p:spPr bwMode="auto">
              <a:xfrm>
                <a:off x="705321" y="3163193"/>
                <a:ext cx="401994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BB2822E9-E3E3-71A1-3B63-DB8217276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21" y="3163193"/>
                <a:ext cx="401994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/>
              <p:nvPr/>
            </p:nvSpPr>
            <p:spPr bwMode="auto">
              <a:xfrm>
                <a:off x="5644706" y="3157133"/>
                <a:ext cx="2285434" cy="381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文字方塊 25">
                <a:extLst>
                  <a:ext uri="{FF2B5EF4-FFF2-40B4-BE49-F238E27FC236}">
                    <a16:creationId xmlns:a16="http://schemas.microsoft.com/office/drawing/2014/main" id="{CF6573DE-2C1F-0B69-8C11-24DA72462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4706" y="3157133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739783" y="618571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783" y="618571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/>
              <p:nvPr/>
            </p:nvSpPr>
            <p:spPr bwMode="auto">
              <a:xfrm>
                <a:off x="733931" y="3981451"/>
                <a:ext cx="2146742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27">
                <a:extLst>
                  <a:ext uri="{FF2B5EF4-FFF2-40B4-BE49-F238E27FC236}">
                    <a16:creationId xmlns:a16="http://schemas.microsoft.com/office/drawing/2014/main" id="{B8EAFBDA-0598-7490-28DB-5A2CBC1E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931" y="3981451"/>
                <a:ext cx="2146742" cy="62555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/>
              <p:nvPr/>
            </p:nvSpPr>
            <p:spPr bwMode="auto">
              <a:xfrm>
                <a:off x="715819" y="1862794"/>
                <a:ext cx="1739835" cy="6651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29">
                <a:extLst>
                  <a:ext uri="{FF2B5EF4-FFF2-40B4-BE49-F238E27FC236}">
                    <a16:creationId xmlns:a16="http://schemas.microsoft.com/office/drawing/2014/main" id="{CFED0432-9FEB-A5B8-9AA1-FE2FED243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819" y="1862794"/>
                <a:ext cx="1739835" cy="665118"/>
              </a:xfrm>
              <a:prstGeom prst="rect">
                <a:avLst/>
              </a:prstGeom>
              <a:blipFill>
                <a:blip r:embed="rId6"/>
                <a:stretch>
                  <a:fillRect b="-18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000C74F-9B79-56B2-1852-D5B328EF9F3C}"/>
              </a:ext>
            </a:extLst>
          </p:cNvPr>
          <p:cNvSpPr txBox="1"/>
          <p:nvPr/>
        </p:nvSpPr>
        <p:spPr bwMode="auto">
          <a:xfrm>
            <a:off x="649157" y="1430015"/>
            <a:ext cx="5187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一般的波，滿足如下的波方程式：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6AC44-866B-22C3-75DC-ACF64DF74B86}"/>
              </a:ext>
            </a:extLst>
          </p:cNvPr>
          <p:cNvSpPr txBox="1"/>
          <p:nvPr/>
        </p:nvSpPr>
        <p:spPr bwMode="auto">
          <a:xfrm>
            <a:off x="661844" y="4830840"/>
            <a:ext cx="8064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雖然明明知道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一般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波函數是實數不是複數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，但複數的指數函數很方便計算，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556DB-AB59-56CC-C493-B852D552DBCE}"/>
              </a:ext>
            </a:extLst>
          </p:cNvPr>
          <p:cNvSpPr txBox="1"/>
          <p:nvPr/>
        </p:nvSpPr>
        <p:spPr bwMode="auto">
          <a:xfrm>
            <a:off x="649157" y="1035289"/>
            <a:ext cx="840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虛數的指數函數可能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是電子波正確的寫法，這個寫法在一般的波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用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過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3528187" y="397964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8187" y="3979648"/>
                <a:ext cx="2308324" cy="62555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/>
              <p:nvPr/>
            </p:nvSpPr>
            <p:spPr bwMode="auto">
              <a:xfrm>
                <a:off x="669107" y="5266800"/>
                <a:ext cx="84748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我們可以先將以虛數的指數函數寫成的解代入波方程式，找到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的色散關係。</a:t>
                </a:r>
                <a:endParaRPr lang="en-TW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BBEDA7-6840-C0A9-487E-F0BF88CC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07" y="5266800"/>
                <a:ext cx="8474893" cy="369332"/>
              </a:xfrm>
              <a:prstGeom prst="rect">
                <a:avLst/>
              </a:prstGeom>
              <a:blipFill>
                <a:blip r:embed="rId8"/>
                <a:stretch>
                  <a:fillRect l="-59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A2B5524-C68F-F883-7B75-7AE7CD9761B0}"/>
              </a:ext>
            </a:extLst>
          </p:cNvPr>
          <p:cNvSpPr txBox="1"/>
          <p:nvPr/>
        </p:nvSpPr>
        <p:spPr bwMode="auto">
          <a:xfrm>
            <a:off x="683568" y="574036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最後再加上波函數必須為實數的條件。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833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0" grpId="0" animBg="1"/>
      <p:bldP spid="8" grpId="0"/>
      <p:bldP spid="15" grpId="0" animBg="1"/>
      <p:bldP spid="17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文字方塊 5"/>
          <p:cNvSpPr txBox="1">
            <a:spLocks noChangeArrowheads="1"/>
          </p:cNvSpPr>
          <p:nvPr/>
        </p:nvSpPr>
        <p:spPr bwMode="auto">
          <a:xfrm>
            <a:off x="1280684" y="6289675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此定義滿足指數函數所有重要性質！</a:t>
            </a:r>
          </a:p>
        </p:txBody>
      </p:sp>
      <p:sp>
        <p:nvSpPr>
          <p:cNvPr id="7175" name="文字方塊 6"/>
          <p:cNvSpPr txBox="1">
            <a:spLocks noChangeArrowheads="1"/>
          </p:cNvSpPr>
          <p:nvPr/>
        </p:nvSpPr>
        <p:spPr bwMode="auto">
          <a:xfrm>
            <a:off x="1277836" y="2522424"/>
            <a:ext cx="491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正好是我們期待指數函數必須滿足的微分關係。</a:t>
            </a:r>
          </a:p>
        </p:txBody>
      </p:sp>
      <p:sp>
        <p:nvSpPr>
          <p:cNvPr id="7176" name="文字方塊 7"/>
          <p:cNvSpPr txBox="1">
            <a:spLocks noChangeArrowheads="1"/>
          </p:cNvSpPr>
          <p:nvPr/>
        </p:nvSpPr>
        <p:spPr bwMode="auto">
          <a:xfrm>
            <a:off x="1280684" y="5733256"/>
            <a:ext cx="674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正好是我們期待指數函數必須滿足的乘積關係。</a:t>
            </a:r>
          </a:p>
        </p:txBody>
      </p:sp>
      <p:pic>
        <p:nvPicPr>
          <p:cNvPr id="232525" name="Picture 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71" y="260648"/>
            <a:ext cx="1486329" cy="19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761591" y="2204864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 Friedrich Gauss (1777–1855)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80684" y="604463"/>
            <a:ext cx="194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Euler’s Formula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2928185" y="604186"/>
            <a:ext cx="36115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虛數的指數函數</a:t>
            </a:r>
            <a:r>
              <a:rPr lang="zh-TW" altLang="en-US" sz="1800" dirty="0">
                <a:cs typeface="Times New Roman" pitchFamily="18" charset="0"/>
              </a:rPr>
              <a:t>，如果這樣定義：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223012"/>
                <a:ext cx="2285434" cy="381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372" y="1056028"/>
                <a:ext cx="3419911" cy="618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180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sz="1800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altLang="zh-CN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943" y="1776108"/>
                <a:ext cx="4432752" cy="6481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312173" y="4161048"/>
                <a:ext cx="4867486" cy="3822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zh-CN" alt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2173" y="4161048"/>
                <a:ext cx="4867486" cy="382284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func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0295" y="4669750"/>
                <a:ext cx="585365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1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1322870" y="5138251"/>
                <a:ext cx="3770456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𝛼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prstClr val="black"/>
                  </a:solidFill>
                  <a:ea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870" y="5138251"/>
                <a:ext cx="3770456" cy="387927"/>
              </a:xfrm>
              <a:prstGeom prst="rect">
                <a:avLst/>
              </a:prstGeom>
              <a:blipFill>
                <a:blip r:embed="rId8"/>
                <a:stretch>
                  <a:fillRect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322870" y="2928665"/>
                <a:ext cx="2508699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2870" y="2928665"/>
                <a:ext cx="2508699" cy="625556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0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70C18-6DD9-E70B-1C28-4FFD97C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" t="57939" r="6547"/>
          <a:stretch/>
        </p:blipFill>
        <p:spPr>
          <a:xfrm>
            <a:off x="277074" y="1268760"/>
            <a:ext cx="8589852" cy="3960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57254-9FF0-1604-3A49-EC3BF9FB6239}"/>
              </a:ext>
            </a:extLst>
          </p:cNvPr>
          <p:cNvSpPr/>
          <p:nvPr/>
        </p:nvSpPr>
        <p:spPr>
          <a:xfrm>
            <a:off x="1619672" y="1617643"/>
            <a:ext cx="1872208" cy="400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3174B1-26D0-8C8D-79BE-872508499BBE}"/>
              </a:ext>
            </a:extLst>
          </p:cNvPr>
          <p:cNvSpPr/>
          <p:nvPr/>
        </p:nvSpPr>
        <p:spPr>
          <a:xfrm>
            <a:off x="683568" y="2132856"/>
            <a:ext cx="252028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2709-8CA0-C6CC-5647-0B6188F1F2F2}"/>
              </a:ext>
            </a:extLst>
          </p:cNvPr>
          <p:cNvSpPr txBox="1"/>
          <p:nvPr/>
        </p:nvSpPr>
        <p:spPr bwMode="auto">
          <a:xfrm>
            <a:off x="3203848" y="2433261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the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wavefunction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we use to describe electron.</a:t>
            </a:r>
          </a:p>
        </p:txBody>
      </p:sp>
    </p:spTree>
    <p:extLst>
      <p:ext uri="{BB962C8B-B14F-4D97-AF65-F5344CB8AC3E}">
        <p14:creationId xmlns:p14="http://schemas.microsoft.com/office/powerpoint/2010/main" val="3414478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334574" y="627755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三角函數的泰勒展開：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/>
              <p:nvPr/>
            </p:nvSpPr>
            <p:spPr bwMode="auto">
              <a:xfrm>
                <a:off x="1351699" y="1059110"/>
                <a:ext cx="3155223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i="0" smtClean="0">
                              <a:latin typeface="Cambria Math" panose="02040503050406030204" pitchFamily="18" charset="0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7B2C3F0A-ABC7-774A-AD94-60443CDB8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699" y="1059110"/>
                <a:ext cx="3155223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/>
              <p:nvPr/>
            </p:nvSpPr>
            <p:spPr bwMode="auto">
              <a:xfrm>
                <a:off x="1362759" y="1794092"/>
                <a:ext cx="3133101" cy="61279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8">
                <a:extLst>
                  <a:ext uri="{FF2B5EF4-FFF2-40B4-BE49-F238E27FC236}">
                    <a16:creationId xmlns:a16="http://schemas.microsoft.com/office/drawing/2014/main" id="{D00E15B7-F4A2-5749-8E80-E683997B3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2759" y="1794092"/>
                <a:ext cx="3133101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1">
            <a:extLst>
              <a:ext uri="{FF2B5EF4-FFF2-40B4-BE49-F238E27FC236}">
                <a16:creationId xmlns:a16="http://schemas.microsoft.com/office/drawing/2014/main" id="{D7216595-48A6-83BE-DC17-ED4C15D2D86D}"/>
              </a:ext>
            </a:extLst>
          </p:cNvPr>
          <p:cNvSpPr txBox="1"/>
          <p:nvPr/>
        </p:nvSpPr>
        <p:spPr bwMode="auto">
          <a:xfrm>
            <a:off x="1334574" y="2536417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指數函數的泰勒展開：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88EFF5EE-D033-98F0-62C2-9446EC879F84}"/>
                  </a:ext>
                </a:extLst>
              </p:cNvPr>
              <p:cNvSpPr txBox="1"/>
              <p:nvPr/>
            </p:nvSpPr>
            <p:spPr bwMode="auto">
              <a:xfrm>
                <a:off x="1351699" y="2996952"/>
                <a:ext cx="4113306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8">
                <a:extLst>
                  <a:ext uri="{FF2B5EF4-FFF2-40B4-BE49-F238E27FC236}">
                    <a16:creationId xmlns:a16="http://schemas.microsoft.com/office/drawing/2014/main" id="{88EFF5EE-D033-98F0-62C2-9446EC879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1699" y="2996952"/>
                <a:ext cx="4113306" cy="612732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2AF9FE5A-042E-9F4B-AF3C-899917869D57}"/>
                  </a:ext>
                </a:extLst>
              </p:cNvPr>
              <p:cNvSpPr txBox="1"/>
              <p:nvPr/>
            </p:nvSpPr>
            <p:spPr bwMode="auto">
              <a:xfrm>
                <a:off x="1331640" y="4293096"/>
                <a:ext cx="4397999" cy="6127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2AF9FE5A-042E-9F4B-AF3C-899917869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293096"/>
                <a:ext cx="4397999" cy="612732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1">
            <a:extLst>
              <a:ext uri="{FF2B5EF4-FFF2-40B4-BE49-F238E27FC236}">
                <a16:creationId xmlns:a16="http://schemas.microsoft.com/office/drawing/2014/main" id="{63C1FF60-ABE9-CDA0-6EA1-5E5D9B1AA4A7}"/>
              </a:ext>
            </a:extLst>
          </p:cNvPr>
          <p:cNvSpPr txBox="1"/>
          <p:nvPr/>
        </p:nvSpPr>
        <p:spPr bwMode="auto">
          <a:xfrm>
            <a:off x="1331640" y="389010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要求指數函數的泰勒展開對虛變數還是對的：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737856D3-7538-B4DC-CC28-BCEC48AA889D}"/>
                  </a:ext>
                </a:extLst>
              </p:cNvPr>
              <p:cNvSpPr txBox="1"/>
              <p:nvPr/>
            </p:nvSpPr>
            <p:spPr bwMode="auto">
              <a:xfrm>
                <a:off x="1374697" y="5657248"/>
                <a:ext cx="183890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𝑖</m:t>
                      </m:r>
                      <m:func>
                        <m:funcPr>
                          <m:ctrlPr>
                            <a:rPr lang="en-US" altLang="zh-CN" sz="18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8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zh-CN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3">
                <a:extLst>
                  <a:ext uri="{FF2B5EF4-FFF2-40B4-BE49-F238E27FC236}">
                    <a16:creationId xmlns:a16="http://schemas.microsoft.com/office/drawing/2014/main" id="{737856D3-7538-B4DC-CC28-BCEC48AA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4697" y="5657248"/>
                <a:ext cx="183890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35B91D86-DCB5-26B7-264D-D944173C9AF1}"/>
                  </a:ext>
                </a:extLst>
              </p:cNvPr>
              <p:cNvSpPr txBox="1"/>
              <p:nvPr/>
            </p:nvSpPr>
            <p:spPr bwMode="auto">
              <a:xfrm>
                <a:off x="1362759" y="4953313"/>
                <a:ext cx="4940007" cy="6186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2!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++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4!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+⋯+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8">
                <a:extLst>
                  <a:ext uri="{FF2B5EF4-FFF2-40B4-BE49-F238E27FC236}">
                    <a16:creationId xmlns:a16="http://schemas.microsoft.com/office/drawing/2014/main" id="{35B91D86-DCB5-26B7-264D-D944173C9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62759" y="4953313"/>
                <a:ext cx="4940007" cy="618631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864FE75-3848-16AF-A9C3-A674C0CEDEC0}"/>
              </a:ext>
            </a:extLst>
          </p:cNvPr>
          <p:cNvSpPr txBox="1"/>
          <p:nvPr/>
        </p:nvSpPr>
        <p:spPr bwMode="auto">
          <a:xfrm>
            <a:off x="1351699" y="260648"/>
            <a:ext cx="1708133" cy="36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cs typeface="Times New Roman" panose="02020603050405020304" pitchFamily="18" charset="0"/>
              </a:rPr>
              <a:t>另一個推導</a:t>
            </a:r>
            <a:r>
              <a:rPr lang="en-US" sz="1800" dirty="0">
                <a:cs typeface="Times New Roman" panose="02020603050405020304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0575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187450" y="2174504"/>
            <a:ext cx="3744589" cy="323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4" name="Text Box 4"/>
              <p:cNvSpPr txBox="1">
                <a:spLocks noChangeArrowheads="1"/>
              </p:cNvSpPr>
              <p:nvPr/>
            </p:nvSpPr>
            <p:spPr bwMode="auto">
              <a:xfrm>
                <a:off x="1143000" y="1700808"/>
                <a:ext cx="58134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zh-CN" altLang="en-US" sz="18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在複數平面上表示</a:t>
                </a:r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就是絕對值，</a:t>
                </a:r>
                <a14:m>
                  <m:oMath xmlns:m="http://schemas.openxmlformats.org/officeDocument/2006/math">
                    <m:r>
                      <a:rPr kumimoji="0" lang="el-GR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就是幅角</a:t>
                </a:r>
                <a:endParaRPr kumimoji="0" lang="en-US" altLang="zh-TW" sz="18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27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1700808"/>
                <a:ext cx="5813425" cy="369332"/>
              </a:xfrm>
              <a:prstGeom prst="rect">
                <a:avLst/>
              </a:prstGeom>
              <a:blipFill>
                <a:blip r:embed="rId2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5" name="Line 5"/>
          <p:cNvSpPr>
            <a:spLocks noChangeShapeType="1"/>
          </p:cNvSpPr>
          <p:nvPr/>
        </p:nvSpPr>
        <p:spPr bwMode="auto">
          <a:xfrm>
            <a:off x="1330324" y="3963552"/>
            <a:ext cx="3457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6" name="Line 6"/>
          <p:cNvSpPr>
            <a:spLocks noChangeShapeType="1"/>
          </p:cNvSpPr>
          <p:nvPr/>
        </p:nvSpPr>
        <p:spPr bwMode="auto">
          <a:xfrm flipV="1">
            <a:off x="2987674" y="2307920"/>
            <a:ext cx="0" cy="30240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7" name="Line 7"/>
          <p:cNvSpPr>
            <a:spLocks noChangeShapeType="1"/>
          </p:cNvSpPr>
          <p:nvPr/>
        </p:nvSpPr>
        <p:spPr bwMode="auto">
          <a:xfrm flipV="1">
            <a:off x="2987674" y="2956506"/>
            <a:ext cx="158432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79" name="Line 11"/>
          <p:cNvSpPr>
            <a:spLocks noChangeShapeType="1"/>
          </p:cNvSpPr>
          <p:nvPr/>
        </p:nvSpPr>
        <p:spPr bwMode="auto">
          <a:xfrm>
            <a:off x="3706812" y="3315852"/>
            <a:ext cx="730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800">
              <a:solidFill>
                <a:prstClr val="black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82" name="文字方塊 16"/>
              <p:cNvSpPr txBox="1">
                <a:spLocks noChangeArrowheads="1"/>
              </p:cNvSpPr>
              <p:nvPr/>
            </p:nvSpPr>
            <p:spPr bwMode="auto">
              <a:xfrm>
                <a:off x="1143000" y="642938"/>
                <a:ext cx="58134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solidFill>
                      <a:srgbClr val="000000"/>
                    </a:solidFill>
                  </a:rPr>
                  <a:t>我們可以更進一步定義複數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1800" dirty="0">
                    <a:solidFill>
                      <a:srgbClr val="000000"/>
                    </a:solidFill>
                  </a:rPr>
                  <a:t>的指數函數：</a:t>
                </a:r>
              </a:p>
            </p:txBody>
          </p:sp>
        </mc:Choice>
        <mc:Fallback xmlns="">
          <p:sp>
            <p:nvSpPr>
              <p:cNvPr id="1128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642938"/>
                <a:ext cx="5813424" cy="369332"/>
              </a:xfrm>
              <a:prstGeom prst="rect">
                <a:avLst/>
              </a:prstGeom>
              <a:blipFill>
                <a:blip r:embed="rId6"/>
                <a:stretch>
                  <a:fillRect l="-871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 sz="180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424784" y="5542051"/>
                <a:ext cx="2308324" cy="62555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4784" y="5542051"/>
                <a:ext cx="2308324" cy="62555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1187450" y="6237312"/>
            <a:ext cx="70569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所以，</a:t>
            </a:r>
            <a:r>
              <a:rPr lang="zh-CN" altLang="en-US" sz="1800" dirty="0">
                <a:solidFill>
                  <a:prstClr val="black"/>
                </a:solidFill>
                <a:cs typeface="Times New Roman" pitchFamily="18" charset="0"/>
              </a:rPr>
              <a:t>複</a:t>
            </a:r>
            <a:r>
              <a:rPr lang="zh-TW" altLang="en-US" sz="1800" dirty="0">
                <a:solidFill>
                  <a:prstClr val="black"/>
                </a:solidFill>
                <a:cs typeface="Times New Roman" pitchFamily="18" charset="0"/>
              </a:rPr>
              <a:t>數的指數函數，所有的微分都與自己成正比！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1187450" y="1051612"/>
                <a:ext cx="4288162" cy="38145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  <m:d>
                        <m:dPr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1051612"/>
                <a:ext cx="4288162" cy="3814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5527701" y="2303424"/>
                <a:ext cx="1125436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2303424"/>
                <a:ext cx="1125436" cy="40498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5527701" y="2792426"/>
                <a:ext cx="1474571" cy="4049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𝑎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2792426"/>
                <a:ext cx="1474571" cy="4049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5527701" y="3273453"/>
                <a:ext cx="180818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𝑚𝑛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zh-CN" altLang="en-US" sz="1800" dirty="0">
                  <a:solidFill>
                    <a:prstClr val="black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3273453"/>
                <a:ext cx="1808187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697AEE-D96C-B9EE-9572-76FF0552F9E7}"/>
              </a:ext>
            </a:extLst>
          </p:cNvPr>
          <p:cNvSpPr txBox="1"/>
          <p:nvPr/>
        </p:nvSpPr>
        <p:spPr bwMode="auto">
          <a:xfrm>
            <a:off x="1196134" y="5696517"/>
            <a:ext cx="1350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cs typeface="Times New Roman" panose="02020603050405020304" pitchFamily="18" charset="0"/>
              </a:rPr>
              <a:t>可以證明</a:t>
            </a:r>
            <a:r>
              <a:rPr lang="en-US" sz="1800" dirty="0">
                <a:cs typeface="Times New Roman" panose="02020603050405020304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61841E-E028-6C0B-9E0E-EE271443F6BC}"/>
                  </a:ext>
                </a:extLst>
              </p:cNvPr>
              <p:cNvSpPr txBox="1"/>
              <p:nvPr/>
            </p:nvSpPr>
            <p:spPr bwMode="auto">
              <a:xfrm>
                <a:off x="3418683" y="2913984"/>
                <a:ext cx="5762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61841E-E028-6C0B-9E0E-EE271443F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8683" y="2913984"/>
                <a:ext cx="576257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AF5AA7-F56E-E43E-5D46-13106391376A}"/>
                  </a:ext>
                </a:extLst>
              </p:cNvPr>
              <p:cNvSpPr txBox="1"/>
              <p:nvPr/>
            </p:nvSpPr>
            <p:spPr bwMode="auto">
              <a:xfrm>
                <a:off x="3533312" y="3576608"/>
                <a:ext cx="34699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AF5AA7-F56E-E43E-5D46-131063913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3312" y="3576608"/>
                <a:ext cx="346998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F4A4E8-1A84-4A35-7866-849CBAABEABE}"/>
                  </a:ext>
                </a:extLst>
              </p:cNvPr>
              <p:cNvSpPr txBox="1"/>
              <p:nvPr/>
            </p:nvSpPr>
            <p:spPr bwMode="auto">
              <a:xfrm>
                <a:off x="3880310" y="4037034"/>
                <a:ext cx="6382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Re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F4A4E8-1A84-4A35-7866-849CBAABE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0310" y="4037034"/>
                <a:ext cx="638231" cy="369332"/>
              </a:xfrm>
              <a:prstGeom prst="rect">
                <a:avLst/>
              </a:prstGeom>
              <a:blipFill>
                <a:blip r:embed="rId21"/>
                <a:stretch>
                  <a:fillRect b="-129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6A52A-710A-4B09-831D-106DE17F0626}"/>
                  </a:ext>
                </a:extLst>
              </p:cNvPr>
              <p:cNvSpPr txBox="1"/>
              <p:nvPr/>
            </p:nvSpPr>
            <p:spPr bwMode="auto">
              <a:xfrm>
                <a:off x="2301060" y="2451085"/>
                <a:ext cx="6382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6A52A-710A-4B09-831D-106DE17F0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1060" y="2451085"/>
                <a:ext cx="638231" cy="369332"/>
              </a:xfrm>
              <a:prstGeom prst="rect">
                <a:avLst/>
              </a:prstGeom>
              <a:blipFill>
                <a:blip r:embed="rId22"/>
                <a:stretch>
                  <a:fillRect b="-161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AB167274-55E0-7481-1B3A-F1703030E960}"/>
                  </a:ext>
                </a:extLst>
              </p:cNvPr>
              <p:cNvSpPr txBox="1"/>
              <p:nvPr/>
            </p:nvSpPr>
            <p:spPr bwMode="auto">
              <a:xfrm>
                <a:off x="5527701" y="4037815"/>
                <a:ext cx="2464970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AB167274-55E0-7481-1B3A-F1703030E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4037815"/>
                <a:ext cx="2464970" cy="618246"/>
              </a:xfrm>
              <a:prstGeom prst="rect">
                <a:avLst/>
              </a:prstGeom>
              <a:blipFill>
                <a:blip r:embed="rId23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B0D3BB5D-FAA2-C0C3-7575-D72EB0F8C73B}"/>
                  </a:ext>
                </a:extLst>
              </p:cNvPr>
              <p:cNvSpPr txBox="1"/>
              <p:nvPr/>
            </p:nvSpPr>
            <p:spPr bwMode="auto">
              <a:xfrm>
                <a:off x="5527701" y="4759859"/>
                <a:ext cx="3008388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sSup>
                            <m:sSupPr>
                              <m:ctrlP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zh-CN" alt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𝜃</m:t>
                              </m:r>
                              <m:r>
                                <a:rPr lang="en-US" altLang="zh-CN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B0D3BB5D-FAA2-C0C3-7575-D72EB0F8C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7701" y="4759859"/>
                <a:ext cx="3008388" cy="40498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C69F1111-5942-3219-FCFC-B1897828EB24}"/>
                  </a:ext>
                </a:extLst>
              </p:cNvPr>
              <p:cNvSpPr txBox="1"/>
              <p:nvPr/>
            </p:nvSpPr>
            <p:spPr bwMode="auto">
              <a:xfrm>
                <a:off x="5540059" y="5255633"/>
                <a:ext cx="2634696" cy="38145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𝛼</m:t>
                          </m:r>
                          <m:r>
                            <a:rPr lang="en-US" altLang="zh-CN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C69F1111-5942-3219-FCFC-B1897828E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0059" y="5255633"/>
                <a:ext cx="2634696" cy="38145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3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2999586" y="3509666"/>
            <a:ext cx="1439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0830" y="3177107"/>
                <a:ext cx="1739835" cy="665118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0754" y="3203236"/>
                <a:ext cx="2099357" cy="612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0">
            <a:extLst>
              <a:ext uri="{FF2B5EF4-FFF2-40B4-BE49-F238E27FC236}">
                <a16:creationId xmlns:a16="http://schemas.microsoft.com/office/drawing/2014/main" id="{B6538F79-3A41-5E56-AEF8-C125B8E44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142" y="568839"/>
            <a:ext cx="6251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虛數或複數的指數函數具有非常簡單的微分特性：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/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26">
                <a:extLst>
                  <a:ext uri="{FF2B5EF4-FFF2-40B4-BE49-F238E27FC236}">
                    <a16:creationId xmlns:a16="http://schemas.microsoft.com/office/drawing/2014/main" id="{20234D97-A31C-C19B-36E1-277297283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615" y="1943478"/>
                <a:ext cx="2259849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649E39B-7703-21A8-8D44-5BA606C0A28F}"/>
              </a:ext>
            </a:extLst>
          </p:cNvPr>
          <p:cNvSpPr txBox="1"/>
          <p:nvPr/>
        </p:nvSpPr>
        <p:spPr bwMode="auto">
          <a:xfrm>
            <a:off x="944004" y="2682393"/>
            <a:ext cx="6305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將此波函數代入，可以確定它的確是波方程式的解，只要：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0CC75-A439-A8C3-19B8-66E89B4F032B}"/>
              </a:ext>
            </a:extLst>
          </p:cNvPr>
          <p:cNvSpPr txBox="1"/>
          <p:nvPr/>
        </p:nvSpPr>
        <p:spPr bwMode="auto">
          <a:xfrm>
            <a:off x="5976379" y="401880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Dispersion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/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sz="1800" b="0" i="1" smtClean="0">
                              <a:latin typeface="Cambria Math"/>
                            </a:rPr>
                            <m:t>𝛼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𝛼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7">
                <a:extLst>
                  <a:ext uri="{FF2B5EF4-FFF2-40B4-BE49-F238E27FC236}">
                    <a16:creationId xmlns:a16="http://schemas.microsoft.com/office/drawing/2014/main" id="{8B250EC6-19DB-A834-2A71-D90C5D33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664" y="1014568"/>
                <a:ext cx="2308324" cy="62555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3016D13-BA6F-D01A-47EC-82819A904D8E}"/>
              </a:ext>
            </a:extLst>
          </p:cNvPr>
          <p:cNvSpPr txBox="1"/>
          <p:nvPr/>
        </p:nvSpPr>
        <p:spPr bwMode="auto">
          <a:xfrm>
            <a:off x="1057664" y="5301208"/>
            <a:ext cx="416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波方程式給出了色散關係！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F0A843-3B85-E42B-D87F-300E58D2D18F}"/>
              </a:ext>
            </a:extLst>
          </p:cNvPr>
          <p:cNvSpPr txBox="1"/>
          <p:nvPr/>
        </p:nvSpPr>
        <p:spPr bwMode="auto">
          <a:xfrm>
            <a:off x="1057664" y="5733256"/>
            <a:ext cx="646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那麼，可否從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色散關係倒回去得到波方程式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？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http://www.projectrho.com/rocket/rosettaStone.jpg">
            <a:extLst>
              <a:ext uri="{FF2B5EF4-FFF2-40B4-BE49-F238E27FC236}">
                <a16:creationId xmlns:a16="http://schemas.microsoft.com/office/drawing/2014/main" id="{CEF62221-9D7C-6B1D-1850-43931EFF3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65994"/>
            <a:ext cx="2368905" cy="208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/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5">
                <a:extLst>
                  <a:ext uri="{FF2B5EF4-FFF2-40B4-BE49-F238E27FC236}">
                    <a16:creationId xmlns:a16="http://schemas.microsoft.com/office/drawing/2014/main" id="{24F5F3A8-00CA-6BB4-224C-F70E48E0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9087" y="1797876"/>
                <a:ext cx="1852879" cy="642420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/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6">
                <a:extLst>
                  <a:ext uri="{FF2B5EF4-FFF2-40B4-BE49-F238E27FC236}">
                    <a16:creationId xmlns:a16="http://schemas.microsoft.com/office/drawing/2014/main" id="{3914C985-9A3E-3E8B-6231-A291A9CE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0964" y="1797876"/>
                <a:ext cx="2064411" cy="625556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/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𝛼</m:t>
                    </m:r>
                  </m:oMath>
                </a14:m>
                <a:r>
                  <a:rPr lang="en-US" dirty="0"/>
                  <a:t>是任意複數常數。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9ABF34-E98A-A08E-653B-CDF607D10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0596" y="1149217"/>
                <a:ext cx="2164197" cy="369332"/>
              </a:xfrm>
              <a:prstGeom prst="rect">
                <a:avLst/>
              </a:prstGeom>
              <a:blipFill>
                <a:blip r:embed="rId9"/>
                <a:stretch>
                  <a:fillRect t="-6667" r="-2339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/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zh-CN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滿足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色散關係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399B57-E83B-1FB1-59EC-69C8DD780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2282" y="4027529"/>
                <a:ext cx="2336628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/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0F142CBC-CD81-8031-D14D-CEEB911E9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4022" y="3887023"/>
                <a:ext cx="1352357" cy="6128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30" grpId="0" animBg="1"/>
      <p:bldP spid="31" grpId="0" animBg="1"/>
      <p:bldP spid="9" grpId="0"/>
      <p:bldP spid="12" grpId="0"/>
      <p:bldP spid="16" grpId="0"/>
      <p:bldP spid="17" grpId="0"/>
      <p:bldP spid="8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726385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複數解的實數部與虛數部都滿足波方程式！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2160" y="2769771"/>
                <a:ext cx="2275238" cy="648254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5702700" y="210347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1303" y="213285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1640" y="20700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6300192" y="2070621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014" y="4197766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複數解的實數部與虛數部彼此獨立的！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28014" y="4704133"/>
            <a:ext cx="68443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實數部與虛數部都是解。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/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29">
                <a:extLst>
                  <a:ext uri="{FF2B5EF4-FFF2-40B4-BE49-F238E27FC236}">
                    <a16:creationId xmlns:a16="http://schemas.microsoft.com/office/drawing/2014/main" id="{26711087-D5BB-870A-6297-66447E914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2145" y="1271390"/>
                <a:ext cx="1739835" cy="665118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E7C106-1446-D391-D03B-DB4B1356AA81}"/>
              </a:ext>
            </a:extLst>
          </p:cNvPr>
          <p:cNvSpPr txBox="1"/>
          <p:nvPr/>
        </p:nvSpPr>
        <p:spPr bwMode="auto">
          <a:xfrm>
            <a:off x="683568" y="689307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畢竟波函數不是複數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最後再加上波函數必須為實數的條件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。這很容易：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/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24">
                <a:extLst>
                  <a:ext uri="{FF2B5EF4-FFF2-40B4-BE49-F238E27FC236}">
                    <a16:creationId xmlns:a16="http://schemas.microsoft.com/office/drawing/2014/main" id="{EDF88786-DDDB-E46A-5607-48333C942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064" y="2766735"/>
                <a:ext cx="2268826" cy="648254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/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l-GR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zh-CN" altLang="el-GR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24">
                <a:extLst>
                  <a:ext uri="{FF2B5EF4-FFF2-40B4-BE49-F238E27FC236}">
                    <a16:creationId xmlns:a16="http://schemas.microsoft.com/office/drawing/2014/main" id="{40126A59-2CD0-707A-8C2D-22A6C8990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869" y="2766735"/>
                <a:ext cx="2191882" cy="648254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/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zh-TW" altLang="en-US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26">
                <a:extLst>
                  <a:ext uri="{FF2B5EF4-FFF2-40B4-BE49-F238E27FC236}">
                    <a16:creationId xmlns:a16="http://schemas.microsoft.com/office/drawing/2014/main" id="{F90CA441-E27C-32B9-E116-BC2757CEE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281" y="5268189"/>
                <a:ext cx="4280274" cy="387927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4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  <p:bldP spid="12" grpId="0"/>
      <p:bldP spid="17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2917989" y="5064752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7989" y="5064752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6516216" y="321297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1" name="Text Box 9"/>
          <p:cNvSpPr txBox="1">
            <a:spLocks noChangeArrowheads="1"/>
          </p:cNvSpPr>
          <p:nvPr/>
        </p:nvSpPr>
        <p:spPr bwMode="auto">
          <a:xfrm>
            <a:off x="5367271" y="573875"/>
            <a:ext cx="3409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對電子波而言，色散關係如下：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5050266" y="5194811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5950412" y="3158743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0412" y="3158743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5950412" y="3891513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0412" y="3891513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5568372" y="990096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8372" y="990096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49E6A3-0900-E9BC-5645-91D9C89BAA48}"/>
              </a:ext>
            </a:extLst>
          </p:cNvPr>
          <p:cNvSpPr txBox="1"/>
          <p:nvPr/>
        </p:nvSpPr>
        <p:spPr bwMode="auto">
          <a:xfrm>
            <a:off x="539552" y="1148278"/>
            <a:ext cx="3460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對於自由電子，已知：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/>
              <p:nvPr/>
            </p:nvSpPr>
            <p:spPr bwMode="auto">
              <a:xfrm>
                <a:off x="2910649" y="1000401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20">
                <a:extLst>
                  <a:ext uri="{FF2B5EF4-FFF2-40B4-BE49-F238E27FC236}">
                    <a16:creationId xmlns:a16="http://schemas.microsoft.com/office/drawing/2014/main" id="{D2372DFB-BBDE-408C-D27E-5C3D9CA6B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0649" y="1000401"/>
                <a:ext cx="102964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ine 10">
            <a:extLst>
              <a:ext uri="{FF2B5EF4-FFF2-40B4-BE49-F238E27FC236}">
                <a16:creationId xmlns:a16="http://schemas.microsoft.com/office/drawing/2014/main" id="{9F94FF38-9C4D-A88C-3E70-8A3D7EAFB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89946" y="1324464"/>
            <a:ext cx="1293103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/>
              <p:nvPr/>
            </p:nvSpPr>
            <p:spPr bwMode="auto">
              <a:xfrm>
                <a:off x="4278246" y="879629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文字方塊 18">
                <a:extLst>
                  <a:ext uri="{FF2B5EF4-FFF2-40B4-BE49-F238E27FC236}">
                    <a16:creationId xmlns:a16="http://schemas.microsoft.com/office/drawing/2014/main" id="{A0BF2591-ED28-0CD0-7E7A-6451ED6C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8246" y="879629"/>
                <a:ext cx="101149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/>
              <p:nvPr/>
            </p:nvSpPr>
            <p:spPr bwMode="auto">
              <a:xfrm>
                <a:off x="4308574" y="1430161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7" name="文字方塊 19">
                <a:extLst>
                  <a:ext uri="{FF2B5EF4-FFF2-40B4-BE49-F238E27FC236}">
                    <a16:creationId xmlns:a16="http://schemas.microsoft.com/office/drawing/2014/main" id="{F487602C-EFDB-913B-7649-0943BFA8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8574" y="1430161"/>
                <a:ext cx="950838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/>
              <p:nvPr/>
            </p:nvSpPr>
            <p:spPr bwMode="auto">
              <a:xfrm>
                <a:off x="7098556" y="1908653"/>
                <a:ext cx="1754263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文字方塊 23">
                <a:extLst>
                  <a:ext uri="{FF2B5EF4-FFF2-40B4-BE49-F238E27FC236}">
                    <a16:creationId xmlns:a16="http://schemas.microsoft.com/office/drawing/2014/main" id="{87EBC466-F137-E753-90DC-759978761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8556" y="1908653"/>
                <a:ext cx="1754263" cy="3879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171620A-B511-82A9-8B13-CB7BDA27297D}"/>
              </a:ext>
            </a:extLst>
          </p:cNvPr>
          <p:cNvSpPr txBox="1"/>
          <p:nvPr/>
        </p:nvSpPr>
        <p:spPr bwMode="auto">
          <a:xfrm>
            <a:off x="546892" y="1932141"/>
            <a:ext cx="7052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如果模仿前述的波方程式，在色散關係乘一個自由電子波函數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/>
              <p:nvPr/>
            </p:nvSpPr>
            <p:spPr bwMode="auto">
              <a:xfrm>
                <a:off x="2917989" y="2328515"/>
                <a:ext cx="182524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3" name="文字方塊 30">
                <a:extLst>
                  <a:ext uri="{FF2B5EF4-FFF2-40B4-BE49-F238E27FC236}">
                    <a16:creationId xmlns:a16="http://schemas.microsoft.com/office/drawing/2014/main" id="{2A068ED4-3A66-8D51-CC74-D2C2B1F7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7989" y="2328515"/>
                <a:ext cx="1825243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/>
              <p:nvPr/>
            </p:nvSpPr>
            <p:spPr bwMode="auto">
              <a:xfrm>
                <a:off x="546624" y="3295287"/>
                <a:ext cx="5530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已知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，對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這一個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波函數取時空微分就分別得到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968A85-4CBF-44D8-74D9-5B177D9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6624" y="3295287"/>
                <a:ext cx="5530974" cy="369332"/>
              </a:xfrm>
              <a:prstGeom prst="rect">
                <a:avLst/>
              </a:prstGeom>
              <a:blipFill>
                <a:blip r:embed="rId11"/>
                <a:stretch>
                  <a:fillRect l="-11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0BF542-C096-774A-3064-B975E429912B}"/>
                  </a:ext>
                </a:extLst>
              </p:cNvPr>
              <p:cNvSpPr txBox="1"/>
              <p:nvPr/>
            </p:nvSpPr>
            <p:spPr bwMode="auto">
              <a:xfrm>
                <a:off x="539552" y="4631368"/>
                <a:ext cx="70522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由色散關係，自然就猜出可以得出此色散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𝑘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關係的波方程式如下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0BF542-C096-774A-3064-B975E4299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631368"/>
                <a:ext cx="7052207" cy="369332"/>
              </a:xfrm>
              <a:prstGeom prst="rect">
                <a:avLst/>
              </a:prstGeom>
              <a:blipFill>
                <a:blip r:embed="rId12"/>
                <a:stretch>
                  <a:fillRect l="-7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65C217E-DF0F-1979-14B1-C2DC4181CC19}"/>
              </a:ext>
            </a:extLst>
          </p:cNvPr>
          <p:cNvSpPr txBox="1"/>
          <p:nvPr/>
        </p:nvSpPr>
        <p:spPr bwMode="auto">
          <a:xfrm>
            <a:off x="546892" y="358500"/>
            <a:ext cx="4503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現在把同樣辦法用在電子波：</a:t>
            </a:r>
          </a:p>
        </p:txBody>
      </p:sp>
      <p:pic>
        <p:nvPicPr>
          <p:cNvPr id="10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DF490796-AB0D-55E6-37EA-D4828B61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29" y="4774230"/>
            <a:ext cx="1042932" cy="122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31B2E-9819-F19D-EF06-1F6A981DD9D5}"/>
                  </a:ext>
                </a:extLst>
              </p:cNvPr>
              <p:cNvSpPr txBox="1"/>
              <p:nvPr/>
            </p:nvSpPr>
            <p:spPr bwMode="auto">
              <a:xfrm>
                <a:off x="539552" y="6021288"/>
                <a:ext cx="82303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因為色散關係中，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  <a:ea typeface="Cambria Math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是一次方，偏微分方程式的時間微分是一次，不同於古典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31B2E-9819-F19D-EF06-1F6A981DD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021288"/>
                <a:ext cx="8230362" cy="369332"/>
              </a:xfrm>
              <a:prstGeom prst="rect">
                <a:avLst/>
              </a:prstGeom>
              <a:blipFill>
                <a:blip r:embed="rId14"/>
                <a:stretch>
                  <a:fillRect l="-616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01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301" grpId="0"/>
      <p:bldP spid="12304" grpId="0"/>
      <p:bldP spid="26" grpId="0" animBg="1"/>
      <p:bldP spid="27" grpId="0" animBg="1"/>
      <p:bldP spid="31" grpId="0" animBg="1"/>
      <p:bldP spid="5" grpId="0" animBg="1"/>
      <p:bldP spid="6" grpId="0" animBg="1"/>
      <p:bldP spid="7" grpId="0" animBg="1"/>
      <p:bldP spid="11" grpId="0" animBg="1"/>
      <p:bldP spid="12" grpId="0"/>
      <p:bldP spid="13" grpId="0" animBg="1"/>
      <p:bldP spid="4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6D20C5E4-5A30-AD43-8397-6866C2F2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420851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現在解的實數部與虛數部是糾纏在一起的！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/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7C351702-1B70-E144-A33B-C0696B63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0229" y="1044587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/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4">
                <a:extLst>
                  <a:ext uri="{FF2B5EF4-FFF2-40B4-BE49-F238E27FC236}">
                    <a16:creationId xmlns:a16="http://schemas.microsoft.com/office/drawing/2014/main" id="{5BE07460-BF86-C341-A45F-7332AB611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828" y="2567371"/>
                <a:ext cx="2730043" cy="648126"/>
              </a:xfrm>
              <a:prstGeom prst="rect">
                <a:avLst/>
              </a:prstGeom>
              <a:blipFill>
                <a:blip r:embed="rId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/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4">
                <a:extLst>
                  <a:ext uri="{FF2B5EF4-FFF2-40B4-BE49-F238E27FC236}">
                    <a16:creationId xmlns:a16="http://schemas.microsoft.com/office/drawing/2014/main" id="{1FFF27B6-6DE4-B24B-A7C1-0AF1E5EC3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0593" y="2556701"/>
                <a:ext cx="2630657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C86F6313-4912-DF43-A668-47B75D1D4AF7}"/>
              </a:ext>
            </a:extLst>
          </p:cNvPr>
          <p:cNvSpPr/>
          <p:nvPr/>
        </p:nvSpPr>
        <p:spPr>
          <a:xfrm rot="19358945">
            <a:off x="4885794" y="1885836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AEEC6D-5F42-AE4E-9681-C98DBEBE8D7D}"/>
              </a:ext>
            </a:extLst>
          </p:cNvPr>
          <p:cNvSpPr/>
          <p:nvPr/>
        </p:nvSpPr>
        <p:spPr>
          <a:xfrm rot="1938094">
            <a:off x="3264929" y="1908683"/>
            <a:ext cx="360040" cy="43204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1C5F8-B24F-C94F-BBFA-1BD8A1624293}"/>
              </a:ext>
            </a:extLst>
          </p:cNvPr>
          <p:cNvSpPr txBox="1"/>
          <p:nvPr/>
        </p:nvSpPr>
        <p:spPr bwMode="auto">
          <a:xfrm>
            <a:off x="1335266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方程式的實數部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D43F1-0144-0548-999B-C0A7BE8D508B}"/>
              </a:ext>
            </a:extLst>
          </p:cNvPr>
          <p:cNvSpPr txBox="1"/>
          <p:nvPr/>
        </p:nvSpPr>
        <p:spPr bwMode="auto">
          <a:xfrm>
            <a:off x="5338587" y="1845915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方程式的虛數部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1B1F3794-9076-3542-91C9-C6D0ACA0F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3973593"/>
            <a:ext cx="455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解的實數部與虛數部不是彼此獨立的！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837D5-FB60-C77E-5614-76CC7207FAEA}"/>
              </a:ext>
            </a:extLst>
          </p:cNvPr>
          <p:cNvSpPr txBox="1"/>
          <p:nvPr/>
        </p:nvSpPr>
        <p:spPr bwMode="auto">
          <a:xfrm>
            <a:off x="1331640" y="4458418"/>
            <a:ext cx="574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所以我已經不能要求這個電子波函數是實數了！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3551B-39A3-80F2-81E7-8A8E96B6B043}"/>
              </a:ext>
            </a:extLst>
          </p:cNvPr>
          <p:cNvSpPr txBox="1"/>
          <p:nvPr/>
        </p:nvSpPr>
        <p:spPr bwMode="auto">
          <a:xfrm>
            <a:off x="1331640" y="5445224"/>
            <a:ext cx="7564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電子波函數真的是複數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！它的實數部與虛數部都有意義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且</a:t>
            </a:r>
            <a:r>
              <a:rPr kumimoji="0" lang="zh-TW" altLang="en-US" dirty="0">
                <a:latin typeface="Calibri" pitchFamily="34" charset="0"/>
              </a:rPr>
              <a:t>糾纏在一起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4883D-719B-0C80-5868-C11D1D847E3B}"/>
              </a:ext>
            </a:extLst>
          </p:cNvPr>
          <p:cNvSpPr txBox="1"/>
          <p:nvPr/>
        </p:nvSpPr>
        <p:spPr bwMode="auto">
          <a:xfrm>
            <a:off x="1334420" y="4951821"/>
            <a:ext cx="3345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假戲真作！弄假成真。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9D547-D856-2912-C769-3AC7821A9D75}"/>
                  </a:ext>
                </a:extLst>
              </p:cNvPr>
              <p:cNvSpPr txBox="1"/>
              <p:nvPr/>
            </p:nvSpPr>
            <p:spPr bwMode="auto">
              <a:xfrm>
                <a:off x="1341323" y="630191"/>
                <a:ext cx="64385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但也因此，右手邊的時間微分項有一個虛數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𝑖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留著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09D547-D856-2912-C769-3AC7821A9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1323" y="630191"/>
                <a:ext cx="6438540" cy="369332"/>
              </a:xfrm>
              <a:prstGeom prst="rect">
                <a:avLst/>
              </a:prstGeom>
              <a:blipFill>
                <a:blip r:embed="rId5"/>
                <a:stretch>
                  <a:fillRect l="-7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162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2801706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0" y="276836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0" y="276201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3" name="Text Box 11"/>
          <p:cNvSpPr txBox="1">
            <a:spLocks noChangeArrowheads="1"/>
          </p:cNvSpPr>
          <p:nvPr/>
        </p:nvSpPr>
        <p:spPr bwMode="auto">
          <a:xfrm>
            <a:off x="1901729" y="5481595"/>
            <a:ext cx="720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sz="4000">
                <a:latin typeface="Calibri" pitchFamily="34" charset="0"/>
              </a:rPr>
              <a:t>?</a:t>
            </a:r>
          </a:p>
        </p:txBody>
      </p:sp>
      <p:sp>
        <p:nvSpPr>
          <p:cNvPr id="12304" name="Text Box 14"/>
          <p:cNvSpPr txBox="1">
            <a:spLocks noChangeArrowheads="1"/>
          </p:cNvSpPr>
          <p:nvPr/>
        </p:nvSpPr>
        <p:spPr bwMode="auto">
          <a:xfrm>
            <a:off x="1131883" y="5078925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Times New Roman" pitchFamily="18" charset="0"/>
                <a:cs typeface="Times New Roman" pitchFamily="18" charset="0"/>
              </a:rPr>
              <a:t>滿足此</a:t>
            </a: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5" name="Text Box 10"/>
          <p:cNvSpPr txBox="1">
            <a:spLocks noChangeArrowheads="1"/>
          </p:cNvSpPr>
          <p:nvPr/>
        </p:nvSpPr>
        <p:spPr bwMode="auto">
          <a:xfrm>
            <a:off x="1067778" y="539080"/>
            <a:ext cx="4440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自由電子波完整的複數的波函數：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5628066"/>
                <a:ext cx="2111283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5" descr="D:\Dropbox\Documents\課程\YoungTextBook\Images\Chapter40\A_Images\A_Figures_and_Photos\40_03_Figure.jpg">
            <a:extLst>
              <a:ext uri="{FF2B5EF4-FFF2-40B4-BE49-F238E27FC236}">
                <a16:creationId xmlns:a16="http://schemas.microsoft.com/office/drawing/2014/main" id="{6A3F24D2-17A6-EDA6-F409-8F3AF428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3" y="1596046"/>
            <a:ext cx="3779837" cy="340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/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15">
                <a:extLst>
                  <a:ext uri="{FF2B5EF4-FFF2-40B4-BE49-F238E27FC236}">
                    <a16:creationId xmlns:a16="http://schemas.microsoft.com/office/drawing/2014/main" id="{F07A182A-C392-8063-169B-B00F9A774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1883" y="1054883"/>
                <a:ext cx="5350696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/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30">
                <a:extLst>
                  <a:ext uri="{FF2B5EF4-FFF2-40B4-BE49-F238E27FC236}">
                    <a16:creationId xmlns:a16="http://schemas.microsoft.com/office/drawing/2014/main" id="{6B2CEA8D-7952-5EC2-923B-E2E56051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2240" y="908412"/>
                <a:ext cx="1525739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 descr="http://www.google.com/url?source=imglanding&amp;ct=img&amp;q=http://laboratorynews.files.wordpress.com/2010/11/electron.jpg&amp;sa=X&amp;ei=WsWEUIDyN4PZmAWQmICABQ&amp;ved=0CAwQ8wc&amp;usg=AFQjCNEz28Rbu36JFGofuKvyWvmTfIxB1w">
            <a:extLst>
              <a:ext uri="{FF2B5EF4-FFF2-40B4-BE49-F238E27FC236}">
                <a16:creationId xmlns:a16="http://schemas.microsoft.com/office/drawing/2014/main" id="{317BAA61-2265-E6E0-E60C-835CB119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20" y="2262236"/>
            <a:ext cx="23114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195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-1" y="191023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299" name="Rectangle 3"/>
          <p:cNvSpPr>
            <a:spLocks noChangeArrowheads="1"/>
          </p:cNvSpPr>
          <p:nvPr/>
        </p:nvSpPr>
        <p:spPr bwMode="auto">
          <a:xfrm>
            <a:off x="-1" y="187689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0" name="Rectangle 6"/>
          <p:cNvSpPr>
            <a:spLocks noChangeArrowheads="1"/>
          </p:cNvSpPr>
          <p:nvPr/>
        </p:nvSpPr>
        <p:spPr bwMode="auto">
          <a:xfrm>
            <a:off x="-1" y="187054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3823130" y="1776137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3823130" y="2561950"/>
            <a:ext cx="9366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9" name="文字方塊 23"/>
              <p:cNvSpPr txBox="1">
                <a:spLocks noChangeArrowheads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這暗示我們：在量子翻譯表中，時間微分翻譯為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，位置微分翻譯為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309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565" y="3068361"/>
                <a:ext cx="8105923" cy="369332"/>
              </a:xfrm>
              <a:prstGeom prst="rect">
                <a:avLst/>
              </a:prstGeom>
              <a:blipFill>
                <a:blip r:embed="rId2"/>
                <a:stretch>
                  <a:fillRect l="-62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894692" y="1204637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311" name="矩形 21"/>
          <p:cNvSpPr>
            <a:spLocks noChangeArrowheads="1"/>
          </p:cNvSpPr>
          <p:nvPr/>
        </p:nvSpPr>
        <p:spPr bwMode="auto">
          <a:xfrm>
            <a:off x="858565" y="3501008"/>
            <a:ext cx="7426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左手邊的運算作用於</a:t>
            </a:r>
            <a:r>
              <a:rPr lang="zh-TW" altLang="en-US" dirty="0"/>
              <a:t>自由電子</a:t>
            </a:r>
            <a:r>
              <a:rPr lang="zh-TW" altLang="zh-TW" dirty="0"/>
              <a:t>波函數</a:t>
            </a:r>
            <a:r>
              <a:rPr lang="zh-TW" altLang="en-US" dirty="0"/>
              <a:t>時</a:t>
            </a:r>
            <a:r>
              <a:rPr lang="zh-TW" altLang="zh-TW" dirty="0"/>
              <a:t>，與右手邊的數乘該波函數一樣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𝑖𝑘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6340" y="1337243"/>
                <a:ext cx="1852879" cy="642420"/>
              </a:xfrm>
              <a:prstGeom prst="rect">
                <a:avLst/>
              </a:prstGeom>
              <a:blipFill>
                <a:blip r:embed="rId3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8158" y="2237887"/>
                <a:ext cx="2064411" cy="62555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5955" y="1466629"/>
                <a:ext cx="1055995" cy="619016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9305" y="2224869"/>
                <a:ext cx="1234120" cy="61901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D4FE90-D7C2-F78E-2AE1-8AA774FECDD8}"/>
              </a:ext>
            </a:extLst>
          </p:cNvPr>
          <p:cNvSpPr txBox="1"/>
          <p:nvPr/>
        </p:nvSpPr>
        <p:spPr bwMode="auto">
          <a:xfrm>
            <a:off x="896452" y="806042"/>
            <a:ext cx="6699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請注意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在上述的推導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，以下的對應關係扮演重要角色：</a:t>
            </a:r>
          </a:p>
        </p:txBody>
      </p:sp>
    </p:spTree>
    <p:extLst>
      <p:ext uri="{BB962C8B-B14F-4D97-AF65-F5344CB8AC3E}">
        <p14:creationId xmlns:p14="http://schemas.microsoft.com/office/powerpoint/2010/main" val="2178387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826766" y="830247"/>
            <a:ext cx="6031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因此，終極翻譯表，直接由粒子圖像翻譯為波函數的運算！</a:t>
            </a:r>
          </a:p>
        </p:txBody>
      </p:sp>
      <p:sp>
        <p:nvSpPr>
          <p:cNvPr id="5" name="矩形 4"/>
          <p:cNvSpPr/>
          <p:nvPr/>
        </p:nvSpPr>
        <p:spPr>
          <a:xfrm>
            <a:off x="1357313" y="1714500"/>
            <a:ext cx="2357437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57875" y="1714500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643188" y="4642916"/>
            <a:ext cx="500062" cy="2857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218499" y="3613854"/>
            <a:ext cx="367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動量直接翻譯為空間微分運算。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219271" y="3960783"/>
            <a:ext cx="3159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能量直接翻譯為時間微分運算。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893219" y="5264880"/>
            <a:ext cx="296465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運算得運算於某個東西之上。</a:t>
            </a:r>
          </a:p>
        </p:txBody>
      </p:sp>
      <p:sp>
        <p:nvSpPr>
          <p:cNvPr id="18" name="向右箭號 17"/>
          <p:cNvSpPr/>
          <p:nvPr/>
        </p:nvSpPr>
        <p:spPr>
          <a:xfrm>
            <a:off x="5572125" y="4642916"/>
            <a:ext cx="500063" cy="2857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94" y="247436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99529" y="604645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粒子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3153042" y="6124241"/>
            <a:ext cx="2357438" cy="2143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863192" y="6031316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波動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2" y="1952734"/>
                <a:ext cx="1055995" cy="6190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7882" y="2710974"/>
                <a:ext cx="1234120" cy="6190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9869" y="1975933"/>
                <a:ext cx="1401538" cy="61901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2798" y="2726038"/>
                <a:ext cx="1217256" cy="61901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3086" y="2835816"/>
                <a:ext cx="101149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25" y="2077576"/>
                <a:ext cx="95083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8333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450" y="4461728"/>
                <a:ext cx="1029641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1328" y="4447788"/>
                <a:ext cx="1977593" cy="648126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43333" y="4437557"/>
                <a:ext cx="2111283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4">
            <a:extLst>
              <a:ext uri="{FF2B5EF4-FFF2-40B4-BE49-F238E27FC236}">
                <a16:creationId xmlns:a16="http://schemas.microsoft.com/office/drawing/2014/main" id="{CF7ACD79-D741-B301-0054-38D1A762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033" y="5316021"/>
            <a:ext cx="2965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我們又已經知道：</a:t>
                </a:r>
                <a14:m>
                  <m:oMath xmlns:m="http://schemas.openxmlformats.org/officeDocument/2006/math">
                    <m:r>
                      <a:rPr lang="el-GR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zh-TW" altLang="en-US" dirty="0"/>
                  <a:t>翻譯為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3">
                <a:extLst>
                  <a:ext uri="{FF2B5EF4-FFF2-40B4-BE49-F238E27FC236}">
                    <a16:creationId xmlns:a16="http://schemas.microsoft.com/office/drawing/2014/main" id="{393542CF-0971-91C8-D2B3-31C8C963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41039" y="425196"/>
                <a:ext cx="5462172" cy="369332"/>
              </a:xfrm>
              <a:prstGeom prst="rect">
                <a:avLst/>
              </a:prstGeom>
              <a:blipFill>
                <a:blip r:embed="rId12"/>
                <a:stretch>
                  <a:fillRect l="-92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這東西自然是波函數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4" name="文字方塊 15">
                <a:extLst>
                  <a:ext uri="{FF2B5EF4-FFF2-40B4-BE49-F238E27FC236}">
                    <a16:creationId xmlns:a16="http://schemas.microsoft.com/office/drawing/2014/main" id="{94A4FEC1-5849-91C4-6660-D99A82CEE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3219" y="5631607"/>
                <a:ext cx="2964656" cy="369887"/>
              </a:xfrm>
              <a:prstGeom prst="rect">
                <a:avLst/>
              </a:prstGeom>
              <a:blipFill>
                <a:blip r:embed="rId13"/>
                <a:stretch>
                  <a:fillRect l="-213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D3DF15-E51D-96AD-2A5E-807BF4204FE7}"/>
              </a:ext>
            </a:extLst>
          </p:cNvPr>
          <p:cNvSpPr txBox="1"/>
          <p:nvPr/>
        </p:nvSpPr>
        <p:spPr bwMode="auto">
          <a:xfrm>
            <a:off x="1107548" y="3809307"/>
            <a:ext cx="4110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這個翻譯後來證明連對非正弦波都對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5330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5" grpId="0"/>
      <p:bldP spid="16" grpId="0"/>
      <p:bldP spid="18" grpId="0" animBg="1"/>
      <p:bldP spid="20" grpId="0"/>
      <p:bldP spid="21" grpId="0" animBg="1"/>
      <p:bldP spid="22" grpId="0"/>
      <p:bldP spid="25" grpId="0" animBg="1"/>
      <p:bldP spid="26" grpId="0" animBg="1"/>
      <p:bldP spid="29" grpId="0" animBg="1"/>
      <p:bldP spid="30" grpId="0" animBg="1"/>
      <p:bldP spid="31" grpId="0" animBg="1"/>
      <p:bldP spid="2" grpId="0"/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文字方塊 1"/>
          <p:cNvSpPr txBox="1">
            <a:spLocks noChangeArrowheads="1"/>
          </p:cNvSpPr>
          <p:nvPr/>
        </p:nvSpPr>
        <p:spPr bwMode="auto">
          <a:xfrm>
            <a:off x="2105690" y="675983"/>
            <a:ext cx="62827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將波函數的運算動作取名，定義為一個個</a:t>
            </a:r>
            <a:r>
              <a:rPr lang="zh-TW" altLang="en-US" dirty="0">
                <a:solidFill>
                  <a:srgbClr val="FF0000"/>
                </a:solidFill>
              </a:rPr>
              <a:t>算子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  <a:r>
              <a:rPr lang="zh-TW" altLang="en-US" dirty="0"/>
              <a:t>！</a:t>
            </a:r>
          </a:p>
        </p:txBody>
      </p:sp>
      <p:sp>
        <p:nvSpPr>
          <p:cNvPr id="10" name="矩形 9"/>
          <p:cNvSpPr/>
          <p:nvPr/>
        </p:nvSpPr>
        <p:spPr>
          <a:xfrm>
            <a:off x="3005515" y="1446284"/>
            <a:ext cx="2357438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5747876" y="2505781"/>
            <a:ext cx="256431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動量就是空間微分運算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5743537" y="2874481"/>
            <a:ext cx="256431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能量就是時間微分運算</a:t>
            </a:r>
          </a:p>
        </p:txBody>
      </p:sp>
      <p:pic>
        <p:nvPicPr>
          <p:cNvPr id="13331" name="Picture 6" descr="http://www.projectrho.com/rocket/rosetta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4664"/>
            <a:ext cx="1539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1331640" y="5532262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古典</a:t>
            </a:r>
          </a:p>
        </p:txBody>
      </p:sp>
      <p:sp>
        <p:nvSpPr>
          <p:cNvPr id="21" name="向右箭號 20"/>
          <p:cNvSpPr/>
          <p:nvPr/>
        </p:nvSpPr>
        <p:spPr>
          <a:xfrm>
            <a:off x="2811178" y="4208040"/>
            <a:ext cx="2357438" cy="21431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6069457" y="5506685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09" y="1707717"/>
                <a:ext cx="1361462" cy="61901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90438" y="2457822"/>
                <a:ext cx="119891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772" y="3991134"/>
                <a:ext cx="1029641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/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0">
                <a:extLst>
                  <a:ext uri="{FF2B5EF4-FFF2-40B4-BE49-F238E27FC236}">
                    <a16:creationId xmlns:a16="http://schemas.microsoft.com/office/drawing/2014/main" id="{DEFD40C0-B080-0AA2-66BC-8769D785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6176" y="4005064"/>
                <a:ext cx="1051377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/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0">
                <a:extLst>
                  <a:ext uri="{FF2B5EF4-FFF2-40B4-BE49-F238E27FC236}">
                    <a16:creationId xmlns:a16="http://schemas.microsoft.com/office/drawing/2014/main" id="{E21E677E-BEE7-E794-5664-7CC0716D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3148" y="1466857"/>
                <a:ext cx="2111283" cy="648126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/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/>
                  <a:t>若</a:t>
                </a:r>
                <a:r>
                  <a:rPr lang="en-TW"/>
                  <a:t>有古典對應</a:t>
                </a:r>
                <a:r>
                  <a:rPr lang="en-GB" dirty="0"/>
                  <a:t>，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TW" dirty="0"/>
                  <a:t>就</a:t>
                </a:r>
                <a:r>
                  <a:rPr lang="en-GB" dirty="0"/>
                  <a:t>採取</a:t>
                </a:r>
                <a:r>
                  <a:rPr lang="en-TW" dirty="0"/>
                  <a:t>古典一樣的形式，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0B4320E-922C-B577-5938-C9C9497E7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7930" y="4754884"/>
                <a:ext cx="5254390" cy="376770"/>
              </a:xfrm>
              <a:prstGeom prst="rect">
                <a:avLst/>
              </a:prstGeom>
              <a:blipFill>
                <a:blip r:embed="rId9"/>
                <a:stretch>
                  <a:fillRect l="-120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8ACD37B-2668-257E-3DE2-6FBD3145528B}"/>
              </a:ext>
            </a:extLst>
          </p:cNvPr>
          <p:cNvSpPr txBox="1"/>
          <p:nvPr/>
        </p:nvSpPr>
        <p:spPr bwMode="auto">
          <a:xfrm>
            <a:off x="2025118" y="3417964"/>
            <a:ext cx="485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大膽地猜，所有物理量都對應到一個算子！</a:t>
            </a:r>
          </a:p>
        </p:txBody>
      </p:sp>
    </p:spTree>
    <p:extLst>
      <p:ext uri="{BB962C8B-B14F-4D97-AF65-F5344CB8AC3E}">
        <p14:creationId xmlns:p14="http://schemas.microsoft.com/office/powerpoint/2010/main" val="4372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9" grpId="0" animBg="1"/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文字方塊 1"/>
          <p:cNvSpPr txBox="1">
            <a:spLocks noChangeArrowheads="1"/>
          </p:cNvSpPr>
          <p:nvPr/>
        </p:nvSpPr>
        <p:spPr bwMode="auto">
          <a:xfrm>
            <a:off x="2782651" y="4179465"/>
            <a:ext cx="3745458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由波函數來描述的粒子</a:t>
            </a:r>
            <a:endParaRPr lang="en-US" altLang="zh-TW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cs typeface="Times New Roman" panose="02020603050405020304" pitchFamily="18" charset="0"/>
              </a:rPr>
              <a:t>Particles described by wavefunctions</a:t>
            </a:r>
            <a:endParaRPr lang="zh-TW" altLang="en-US" sz="1800" dirty="0"/>
          </a:p>
        </p:txBody>
      </p:sp>
      <p:sp>
        <p:nvSpPr>
          <p:cNvPr id="4" name="矩形圖說文字 3"/>
          <p:cNvSpPr/>
          <p:nvPr/>
        </p:nvSpPr>
        <p:spPr>
          <a:xfrm flipH="1">
            <a:off x="755649" y="2781300"/>
            <a:ext cx="4392414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 dirty="0"/>
              <a:t>未觀察時，狀態的變化以波方程式來計算。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323964" y="2781300"/>
            <a:ext cx="3240087" cy="1152525"/>
          </a:xfrm>
          <a:prstGeom prst="wedgeRect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800"/>
              <a:t>觀察時電荷及位置總是顆粒狀</a:t>
            </a:r>
          </a:p>
        </p:txBody>
      </p:sp>
      <p:sp>
        <p:nvSpPr>
          <p:cNvPr id="7" name="拱形 6"/>
          <p:cNvSpPr/>
          <p:nvPr/>
        </p:nvSpPr>
        <p:spPr>
          <a:xfrm>
            <a:off x="3492500" y="2133600"/>
            <a:ext cx="2951708" cy="122396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6854" name="矩形 7"/>
          <p:cNvSpPr>
            <a:spLocks noChangeArrowheads="1"/>
          </p:cNvSpPr>
          <p:nvPr/>
        </p:nvSpPr>
        <p:spPr bwMode="auto">
          <a:xfrm>
            <a:off x="2663825" y="1570586"/>
            <a:ext cx="5111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波的強度等於若觀察時在該處發現此粒子的機率！</a:t>
            </a:r>
          </a:p>
        </p:txBody>
      </p:sp>
      <p:sp>
        <p:nvSpPr>
          <p:cNvPr id="206855" name="文字方塊 8"/>
          <p:cNvSpPr txBox="1">
            <a:spLocks noChangeArrowheads="1"/>
          </p:cNvSpPr>
          <p:nvPr/>
        </p:nvSpPr>
        <p:spPr bwMode="auto">
          <a:xfrm>
            <a:off x="3647044" y="1007572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電子的真面目</a:t>
            </a:r>
          </a:p>
        </p:txBody>
      </p:sp>
      <p:pic>
        <p:nvPicPr>
          <p:cNvPr id="206856" name="Picture 9" descr="http://www.thegeekestlink.com/store/images/uploads/thumbs/thumb_particleelect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7" b="17528"/>
          <a:stretch>
            <a:fillRect/>
          </a:stretch>
        </p:blipFill>
        <p:spPr bwMode="auto">
          <a:xfrm>
            <a:off x="6805613" y="4078288"/>
            <a:ext cx="1727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663825" y="4986337"/>
            <a:ext cx="2089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/>
              <a:t>（而不是位置函數）</a:t>
            </a:r>
          </a:p>
        </p:txBody>
      </p:sp>
      <p:sp>
        <p:nvSpPr>
          <p:cNvPr id="206859" name="文字方塊 10"/>
          <p:cNvSpPr txBox="1">
            <a:spLocks noChangeArrowheads="1"/>
          </p:cNvSpPr>
          <p:nvPr/>
        </p:nvSpPr>
        <p:spPr bwMode="auto">
          <a:xfrm>
            <a:off x="2782651" y="5618654"/>
            <a:ext cx="374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Calibri" pitchFamily="34" charset="0"/>
              </a:rPr>
              <a:t>讓我們從一維的電子波開始研究！</a:t>
            </a:r>
          </a:p>
        </p:txBody>
      </p:sp>
    </p:spTree>
    <p:extLst>
      <p:ext uri="{BB962C8B-B14F-4D97-AF65-F5344CB8AC3E}">
        <p14:creationId xmlns:p14="http://schemas.microsoft.com/office/powerpoint/2010/main" val="275114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7" grpId="0" animBg="1"/>
      <p:bldP spid="206854" grpId="0"/>
      <p:bldP spid="9" grpId="0"/>
      <p:bldP spid="2068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 descr="1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11" y="1454669"/>
            <a:ext cx="2697583" cy="234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4" name="文字方塊 14"/>
          <p:cNvSpPr txBox="1">
            <a:spLocks noChangeArrowheads="1"/>
          </p:cNvSpPr>
          <p:nvPr/>
        </p:nvSpPr>
        <p:spPr bwMode="auto">
          <a:xfrm>
            <a:off x="1291254" y="1199210"/>
            <a:ext cx="1468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角動量算子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/>
              <p:nvPr/>
            </p:nvSpPr>
            <p:spPr bwMode="auto">
              <a:xfrm>
                <a:off x="1341868" y="1641953"/>
                <a:ext cx="1052629" cy="3105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B48F3-148E-0021-264F-1FCED4A7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1868" y="1641953"/>
                <a:ext cx="1052629" cy="310598"/>
              </a:xfrm>
              <a:prstGeom prst="rect">
                <a:avLst/>
              </a:prstGeom>
              <a:blipFill>
                <a:blip r:embed="rId3"/>
                <a:stretch>
                  <a:fillRect t="-16000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/>
              <p:nvPr/>
            </p:nvSpPr>
            <p:spPr>
              <a:xfrm>
                <a:off x="1330385" y="5437950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F35F5030-2CAA-9DCB-7039-0C4CC733A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85" y="5437950"/>
                <a:ext cx="1860356" cy="391261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/>
              <p:nvPr/>
            </p:nvSpPr>
            <p:spPr>
              <a:xfrm>
                <a:off x="1319992" y="2431116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8FAAF284-CE45-FB3A-7901-30107C67B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92" y="2431116"/>
                <a:ext cx="1870749" cy="391261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/>
              <p:nvPr/>
            </p:nvSpPr>
            <p:spPr>
              <a:xfrm>
                <a:off x="1330385" y="4906693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E806FDCB-E59D-413D-850B-745BE4050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385" y="4906693"/>
                <a:ext cx="1870749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/>
              <p:nvPr/>
            </p:nvSpPr>
            <p:spPr>
              <a:xfrm>
                <a:off x="4851050" y="4736995"/>
                <a:ext cx="2697583" cy="666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3">
                <a:extLst>
                  <a:ext uri="{FF2B5EF4-FFF2-40B4-BE49-F238E27FC236}">
                    <a16:creationId xmlns:a16="http://schemas.microsoft.com/office/drawing/2014/main" id="{16DE6345-B73C-C32B-05E1-9AB5B1E6C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050" y="4736995"/>
                <a:ext cx="2697583" cy="666336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/>
              <p:nvPr/>
            </p:nvSpPr>
            <p:spPr>
              <a:xfrm>
                <a:off x="4860032" y="5516753"/>
                <a:ext cx="2673803" cy="62491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3">
                <a:extLst>
                  <a:ext uri="{FF2B5EF4-FFF2-40B4-BE49-F238E27FC236}">
                    <a16:creationId xmlns:a16="http://schemas.microsoft.com/office/drawing/2014/main" id="{BB71B96E-08FA-72D9-A6A6-CDB88AA9F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516753"/>
                <a:ext cx="2673803" cy="62491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/>
              <p:nvPr/>
            </p:nvSpPr>
            <p:spPr>
              <a:xfrm>
                <a:off x="1319992" y="3286385"/>
                <a:ext cx="2673803" cy="6663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3" name="矩形 3">
                <a:extLst>
                  <a:ext uri="{FF2B5EF4-FFF2-40B4-BE49-F238E27FC236}">
                    <a16:creationId xmlns:a16="http://schemas.microsoft.com/office/drawing/2014/main" id="{C99A56C7-42A1-1B46-639B-CB4193F6C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92" y="3286385"/>
                <a:ext cx="2673803" cy="666336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Down Arrow 23">
            <a:extLst>
              <a:ext uri="{FF2B5EF4-FFF2-40B4-BE49-F238E27FC236}">
                <a16:creationId xmlns:a16="http://schemas.microsoft.com/office/drawing/2014/main" id="{C7BFD621-C1BF-7952-0B8C-F77834E9AFBD}"/>
              </a:ext>
            </a:extLst>
          </p:cNvPr>
          <p:cNvSpPr/>
          <p:nvPr/>
        </p:nvSpPr>
        <p:spPr>
          <a:xfrm>
            <a:off x="2260563" y="2923222"/>
            <a:ext cx="295213" cy="26562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235447B-D476-AE4E-93D5-F511CFFF2732}"/>
              </a:ext>
            </a:extLst>
          </p:cNvPr>
          <p:cNvSpPr/>
          <p:nvPr/>
        </p:nvSpPr>
        <p:spPr>
          <a:xfrm>
            <a:off x="3491880" y="5297954"/>
            <a:ext cx="648072" cy="3356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2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209636" y="2477092"/>
                <a:ext cx="2160240" cy="582147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↓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636" y="2477092"/>
                <a:ext cx="2160240" cy="582147"/>
              </a:xfrm>
              <a:prstGeom prst="rect">
                <a:avLst/>
              </a:prstGeom>
              <a:blipFill>
                <a:blip r:embed="rId2"/>
                <a:stretch>
                  <a:fillRect l="-5848" t="-55319" b="-87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80198" y="2667069"/>
            <a:ext cx="5392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或是兩者的疊加狀態，因此組成一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二維</a:t>
            </a:r>
            <a:r>
              <a:rPr kumimoji="0" lang="zh-TW" altLang="en-US" sz="1800" dirty="0">
                <a:solidFill>
                  <a:srgbClr val="000000"/>
                </a:solidFill>
              </a:rPr>
              <a:t>線性空間。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1047850" y="3941134"/>
                <a:ext cx="1655646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850" y="3941134"/>
                <a:ext cx="1655646" cy="61093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066503" y="3951680"/>
                <a:ext cx="1789208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503" y="3951680"/>
                <a:ext cx="1789208" cy="610936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218718" y="3962857"/>
                <a:ext cx="1818382" cy="610936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718" y="3962857"/>
                <a:ext cx="1818382" cy="610936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/>
          <p:nvPr/>
        </p:nvSpPr>
        <p:spPr>
          <a:xfrm>
            <a:off x="987806" y="640984"/>
            <a:ext cx="65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電子自旋的狀態只有兩個，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960309" y="3477385"/>
                <a:ext cx="68520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自旋角動量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，大膽猜想在此二維</a:t>
                </a:r>
                <a:r>
                  <a:rPr kumimoji="0" lang="zh-TW" altLang="en-US" dirty="0">
                    <a:solidFill>
                      <a:srgbClr val="000000"/>
                    </a:solidFill>
                  </a:rPr>
                  <a:t>線性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空間上，就表示為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×2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矩陣：</a:t>
                </a: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09" y="3477385"/>
                <a:ext cx="6852051" cy="369332"/>
              </a:xfrm>
              <a:prstGeom prst="rect">
                <a:avLst/>
              </a:prstGeom>
              <a:blipFill>
                <a:blip r:embed="rId6"/>
                <a:stretch>
                  <a:fillRect l="-7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947546" y="4635132"/>
            <a:ext cx="763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在電磁學中，能量等於磁偶極矩與磁場的內積，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09" y="5579449"/>
                <a:ext cx="2343339" cy="564898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/>
              <p:nvPr/>
            </p:nvSpPr>
            <p:spPr>
              <a:xfrm>
                <a:off x="1784710" y="1109724"/>
                <a:ext cx="1113477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8E30AF2-8F47-A456-73C4-3B39C5FCC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710" y="1109724"/>
                <a:ext cx="1113477" cy="552459"/>
              </a:xfrm>
              <a:prstGeom prst="rect">
                <a:avLst/>
              </a:prstGeom>
              <a:blipFill>
                <a:blip r:embed="rId8"/>
                <a:stretch>
                  <a:fillRect l="-26966" t="-60000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E4ADBBAB-C96A-0D82-15EF-DDF41ECFB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982" y="1165608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狀態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/>
              <p:nvPr/>
            </p:nvSpPr>
            <p:spPr>
              <a:xfrm>
                <a:off x="3510643" y="1109723"/>
                <a:ext cx="1278349" cy="552459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EF1A3EA-1441-0D20-6C18-5CCA87E06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43" y="1109723"/>
                <a:ext cx="1278349" cy="552459"/>
              </a:xfrm>
              <a:prstGeom prst="rect">
                <a:avLst/>
              </a:prstGeom>
              <a:blipFill>
                <a:blip r:embed="rId9"/>
                <a:stretch>
                  <a:fillRect l="-17647" t="-60000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19">
            <a:extLst>
              <a:ext uri="{FF2B5EF4-FFF2-40B4-BE49-F238E27FC236}">
                <a16:creationId xmlns:a16="http://schemas.microsoft.com/office/drawing/2014/main" id="{8755CD6E-0E2F-98FD-DD2A-10930B5A0497}"/>
              </a:ext>
            </a:extLst>
          </p:cNvPr>
          <p:cNvSpPr txBox="1"/>
          <p:nvPr/>
        </p:nvSpPr>
        <p:spPr>
          <a:xfrm>
            <a:off x="1004053" y="5032040"/>
            <a:ext cx="56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注意磁偶極矩與電子角動量成正比，若選磁場方向為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/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20">
                <a:extLst>
                  <a:ext uri="{FF2B5EF4-FFF2-40B4-BE49-F238E27FC236}">
                    <a16:creationId xmlns:a16="http://schemas.microsoft.com/office/drawing/2014/main" id="{BB2B6934-894E-C469-6B7E-EE70DF9F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119" y="5589240"/>
                <a:ext cx="2238713" cy="6108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extLst>
              <a:ext uri="{FF2B5EF4-FFF2-40B4-BE49-F238E27FC236}">
                <a16:creationId xmlns:a16="http://schemas.microsoft.com/office/drawing/2014/main" id="{9BC00204-48D0-4A1E-B57C-04EE53D93514}"/>
              </a:ext>
            </a:extLst>
          </p:cNvPr>
          <p:cNvSpPr/>
          <p:nvPr/>
        </p:nvSpPr>
        <p:spPr>
          <a:xfrm>
            <a:off x="3798494" y="5709131"/>
            <a:ext cx="397042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3" name="Picture 2" descr="F32_10">
            <a:extLst>
              <a:ext uri="{FF2B5EF4-FFF2-40B4-BE49-F238E27FC236}">
                <a16:creationId xmlns:a16="http://schemas.microsoft.com/office/drawing/2014/main" id="{675B040F-2C30-27CD-51F4-241CB40D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27" y="3846717"/>
            <a:ext cx="1241015" cy="24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5">
            <a:extLst>
              <a:ext uri="{FF2B5EF4-FFF2-40B4-BE49-F238E27FC236}">
                <a16:creationId xmlns:a16="http://schemas.microsoft.com/office/drawing/2014/main" id="{6E5B8E51-4A74-378D-731D-B1B8FD111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82" y="1899252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0904119F-7132-A346-D085-4E6E8F68B8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799" y="1719864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40E84A37-A4A2-707C-2301-F78BBED50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132" y="2402489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" name="Oval 18">
            <a:extLst>
              <a:ext uri="{FF2B5EF4-FFF2-40B4-BE49-F238E27FC236}">
                <a16:creationId xmlns:a16="http://schemas.microsoft.com/office/drawing/2014/main" id="{92C5F57D-7982-23E0-9593-CCB93324B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238" y="1807237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21DCEC7-A3D9-1D53-DB51-B6B95CE24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4726" y="2094575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F2B2026E-E581-46FE-DE66-DEEE0DB7A82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768313" y="2310475"/>
            <a:ext cx="935038" cy="287337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/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在電子自旋的情況，能量算子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就正比於沿磁場方向的自旋算子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A0B9D4-F45A-C970-F8F7-9F49F3719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9618" y="6270402"/>
                <a:ext cx="7470813" cy="376770"/>
              </a:xfrm>
              <a:prstGeom prst="rect">
                <a:avLst/>
              </a:prstGeom>
              <a:blipFill>
                <a:blip r:embed="rId12"/>
                <a:stretch>
                  <a:fillRect l="-678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7F7BF87-70D9-F919-FE0F-16A6EF03CB96}"/>
              </a:ext>
            </a:extLst>
          </p:cNvPr>
          <p:cNvSpPr txBox="1"/>
          <p:nvPr/>
        </p:nvSpPr>
        <p:spPr bwMode="auto">
          <a:xfrm>
            <a:off x="951492" y="250743"/>
            <a:ext cx="8151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所有物理量都對應到一個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運算的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算子！</a:t>
            </a:r>
            <a:r>
              <a:rPr lang="en-TW"/>
              <a:t>例如電子自旋</a:t>
            </a:r>
            <a:r>
              <a:rPr lang="en-GB" dirty="0" err="1"/>
              <a:t>的情況</a:t>
            </a:r>
            <a:r>
              <a:rPr lang="en-GB" dirty="0"/>
              <a:t>，</a:t>
            </a:r>
            <a:endParaRPr lang="en-TW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47D15B-54DA-EA26-23E5-EF76F851AACC}"/>
              </a:ext>
            </a:extLst>
          </p:cNvPr>
          <p:cNvSpPr txBox="1"/>
          <p:nvPr/>
        </p:nvSpPr>
        <p:spPr bwMode="auto">
          <a:xfrm>
            <a:off x="980198" y="3082078"/>
            <a:ext cx="7408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/>
              <a:t>線性空間上運算就是線性變換，而線性變換等價於矩陣</a:t>
            </a:r>
            <a:r>
              <a:rPr lang="en-TW"/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2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2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908921" y="3823986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solidFill>
                  <a:srgbClr val="FF0000"/>
                </a:solidFill>
                <a:latin typeface="Calibri" pitchFamily="34" charset="0"/>
              </a:rPr>
              <a:t>電子波波方程式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468" name="Text Box 19"/>
              <p:cNvSpPr txBox="1">
                <a:spLocks noChangeArrowheads="1"/>
              </p:cNvSpPr>
              <p:nvPr/>
            </p:nvSpPr>
            <p:spPr bwMode="auto">
              <a:xfrm>
                <a:off x="829545" y="5136849"/>
                <a:ext cx="813494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kumimoji="0" lang="en-US" altLang="zh-TW" dirty="0">
                    <a:latin typeface="Times New Roman" pitchFamily="18" charset="0"/>
                    <a:cs typeface="Times New Roman" pitchFamily="18" charset="0"/>
                  </a:rPr>
                  <a:t>Schrodinger Wave Equation</a:t>
                </a:r>
                <a:r>
                  <a:rPr kumimoji="0" lang="zh-TW" altLang="en-US" dirty="0">
                    <a:latin typeface="Times New Roman" pitchFamily="18" charset="0"/>
                    <a:cs typeface="Times New Roman" pitchFamily="18" charset="0"/>
                  </a:rPr>
                  <a:t> 以上大致是一個由</a:t>
                </a:r>
                <a14:m>
                  <m:oMath xmlns:m="http://schemas.openxmlformats.org/officeDocument/2006/math">
                    <m:r>
                      <a:rPr kumimoji="0"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kumimoji="0"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kumimoji="0"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kumimoji="0" lang="zh-TW" altLang="en-US" dirty="0">
                    <a:latin typeface="Times New Roman" pitchFamily="18" charset="0"/>
                    <a:cs typeface="Times New Roman" pitchFamily="18" charset="0"/>
                  </a:rPr>
                  <a:t>色散關係猜出來的波方程式。</a:t>
                </a:r>
              </a:p>
            </p:txBody>
          </p:sp>
        </mc:Choice>
        <mc:Fallback>
          <p:sp>
            <p:nvSpPr>
              <p:cNvPr id="19468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545" y="5136849"/>
                <a:ext cx="8134943" cy="369332"/>
              </a:xfrm>
              <a:prstGeom prst="rect">
                <a:avLst/>
              </a:prstGeom>
              <a:blipFill>
                <a:blip r:embed="rId2"/>
                <a:stretch>
                  <a:fillRect l="-6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7" name="Text Box 20"/>
          <p:cNvSpPr txBox="1">
            <a:spLocks noChangeArrowheads="1"/>
          </p:cNvSpPr>
          <p:nvPr/>
        </p:nvSpPr>
        <p:spPr bwMode="auto">
          <a:xfrm>
            <a:off x="734049" y="754269"/>
            <a:ext cx="795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當電子不是自由粒子，而是受到一個位能的影響，猜測</a:t>
            </a:r>
            <a:r>
              <a:rPr lang="zh-TW" altLang="en-US" dirty="0"/>
              <a:t>翻譯表還是可以用！</a:t>
            </a:r>
            <a:endParaRPr kumimoji="0" lang="zh-TW" altLang="en-US" dirty="0">
              <a:latin typeface="Calibri" pitchFamily="34" charset="0"/>
            </a:endParaRPr>
          </a:p>
        </p:txBody>
      </p:sp>
      <p:sp>
        <p:nvSpPr>
          <p:cNvPr id="16399" name="文字方塊 13"/>
          <p:cNvSpPr txBox="1">
            <a:spLocks noChangeArrowheads="1"/>
          </p:cNvSpPr>
          <p:nvPr/>
        </p:nvSpPr>
        <p:spPr bwMode="auto">
          <a:xfrm>
            <a:off x="747383" y="1189531"/>
            <a:ext cx="7097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此時動量與能量的關係要修改為：然後代入翻譯表：</a:t>
            </a:r>
          </a:p>
        </p:txBody>
      </p:sp>
      <p:sp>
        <p:nvSpPr>
          <p:cNvPr id="16400" name="Line 13"/>
          <p:cNvSpPr>
            <a:spLocks noChangeShapeType="1"/>
          </p:cNvSpPr>
          <p:nvPr/>
        </p:nvSpPr>
        <p:spPr bwMode="auto">
          <a:xfrm flipV="1">
            <a:off x="1645521" y="2531761"/>
            <a:ext cx="0" cy="135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353220" y="1844824"/>
            <a:ext cx="2066976" cy="1857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833" y="4257537"/>
                <a:ext cx="2811026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312" y="2061039"/>
                <a:ext cx="1401538" cy="61901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9241" y="2811144"/>
                <a:ext cx="1217256" cy="61901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384" y="1833618"/>
                <a:ext cx="1456937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179" y="4248439"/>
                <a:ext cx="3035318" cy="648126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94A4EFB-F958-B449-A65D-BEA5D1A8FFF0}"/>
              </a:ext>
            </a:extLst>
          </p:cNvPr>
          <p:cNvSpPr txBox="1"/>
          <p:nvPr/>
        </p:nvSpPr>
        <p:spPr bwMode="auto">
          <a:xfrm>
            <a:off x="829544" y="5584233"/>
            <a:ext cx="8206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此方程式的正確性是在薛丁格以它計算出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簡諧振盪器及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氫原子能階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，才算確立。</a:t>
            </a:r>
          </a:p>
        </p:txBody>
      </p:sp>
      <p:pic>
        <p:nvPicPr>
          <p:cNvPr id="5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9CCE64AF-7C12-DAF2-6C8B-9AA46794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558062" cy="257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9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9468" grpId="0"/>
      <p:bldP spid="16400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quare&#10;&#10;Description automatically generated">
            <a:extLst>
              <a:ext uri="{FF2B5EF4-FFF2-40B4-BE49-F238E27FC236}">
                <a16:creationId xmlns:a16="http://schemas.microsoft.com/office/drawing/2014/main" id="{074B8F6F-CC83-D810-FBD8-9D4BF2748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003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6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3A95B2-EE6E-D0F6-C666-F0A57BD21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988"/>
            <a:ext cx="9144000" cy="780585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6BA181A-772B-405B-62FF-7FB6BEDF5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73"/>
            <a:ext cx="9144000" cy="49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8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C935B8E-4BE1-9730-A2D5-BE1BF4B3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2852936"/>
            <a:ext cx="9144000" cy="1905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776A4-A7C4-FA1C-D3EA-6893BE2C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800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10ACE-352A-370F-7249-A62C2257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1844824"/>
            <a:ext cx="9144000" cy="80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1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EA2BE83A-A26E-02E5-860D-23F5FE62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5"/>
            <a:ext cx="9144000" cy="469365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4999C91-2871-C237-5E11-13FD72C20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73"/>
          <a:stretch/>
        </p:blipFill>
        <p:spPr>
          <a:xfrm>
            <a:off x="0" y="4709585"/>
            <a:ext cx="9144000" cy="1899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7E2DDB-CC37-C10F-7871-B08126A8F0E6}"/>
              </a:ext>
            </a:extLst>
          </p:cNvPr>
          <p:cNvSpPr/>
          <p:nvPr/>
        </p:nvSpPr>
        <p:spPr>
          <a:xfrm>
            <a:off x="395536" y="2420888"/>
            <a:ext cx="180020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22212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1949FF0-85F5-65A5-F11B-77031CA5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8"/>
          <a:stretch/>
        </p:blipFill>
        <p:spPr>
          <a:xfrm>
            <a:off x="20371" y="1340768"/>
            <a:ext cx="9144000" cy="22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2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444295-1E92-9BD2-DE11-238121159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0"/>
            <a:ext cx="819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4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FD7C72-F946-CAB0-E90C-92AA09ADE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" y="654470"/>
            <a:ext cx="9144000" cy="299055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14A8C7-2A48-4E83-6972-7A846571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" y="3645024"/>
            <a:ext cx="9144000" cy="29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2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4932040" y="1144587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five papers in 1926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根據少數的線索</a:t>
            </a:r>
            <a:r>
              <a:rPr lang="zh-TW" altLang="en-US">
                <a:solidFill>
                  <a:srgbClr val="FF0000"/>
                </a:solidFill>
              </a:rPr>
              <a:t>，猜出</a:t>
            </a:r>
            <a:r>
              <a:rPr lang="zh-TW" altLang="en-US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無法如其他的波方程式由介質的性質</a:t>
            </a:r>
            <a:r>
              <a:rPr lang="zh-TW" altLang="en-US" dirty="0">
                <a:solidFill>
                  <a:srgbClr val="FF0000"/>
                </a:solidFill>
              </a:rPr>
              <a:t>推導</a:t>
            </a:r>
            <a:r>
              <a:rPr lang="zh-TW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03739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4BD963-8F79-A9F7-7853-810084B02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2401556"/>
          </a:xfrm>
          <a:prstGeom prst="rect">
            <a:avLst/>
          </a:prstGeom>
        </p:spPr>
      </p:pic>
      <p:pic>
        <p:nvPicPr>
          <p:cNvPr id="5" name="Picture 4" descr="Chart, text&#10;&#10;Description automatically generated">
            <a:extLst>
              <a:ext uri="{FF2B5EF4-FFF2-40B4-BE49-F238E27FC236}">
                <a16:creationId xmlns:a16="http://schemas.microsoft.com/office/drawing/2014/main" id="{7AB07E5F-136B-EA78-79A2-1FDF85B5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244"/>
            <a:ext cx="9144000" cy="122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8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7069" y="741214"/>
                <a:ext cx="749733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zh-TW" altLang="en-US" sz="1800" dirty="0"/>
                  <a:t>固定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dirty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altLang="zh-TW" sz="1800" b="0" i="1" dirty="0" smtClean="0">
                        <a:latin typeface="Cambria Math"/>
                        <a:ea typeface="Cambria Math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TW" sz="1800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TW" altLang="en-US" sz="1800" i="1" dirty="0">
                        <a:latin typeface="Cambria Math"/>
                      </a:rPr>
                      <m:t>波函數成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為</m:t>
                    </m:r>
                    <m:r>
                      <a:rPr lang="zh-TW" altLang="en-US" sz="1800" i="1" dirty="0">
                        <a:latin typeface="Cambria Math"/>
                      </a:rPr>
                      <m:t>一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個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sz="1800" i="1" dirty="0">
                        <a:latin typeface="Cambria Math"/>
                      </a:rPr>
                      <m:t>的單變數函數</m:t>
                    </m:r>
                    <m:r>
                      <a:rPr lang="zh-TW" altLang="en-US" sz="1800" b="0" i="1" dirty="0" smtClean="0">
                        <a:latin typeface="Cambria Math"/>
                      </a:rPr>
                      <m:t>。</m:t>
                    </m:r>
                  </m:oMath>
                </a14:m>
                <a:endParaRPr lang="en-US" altLang="zh-TW" sz="1800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Box 14">
                <a:extLst>
                  <a:ext uri="{FF2B5EF4-FFF2-40B4-BE49-F238E27FC236}">
                    <a16:creationId xmlns:a16="http://schemas.microsoft.com/office/drawing/2014/main" id="{09BA7856-3DB8-0BDD-05F1-749C16629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7069" y="741214"/>
                <a:ext cx="7497330" cy="369332"/>
              </a:xfrm>
              <a:prstGeom prst="rect">
                <a:avLst/>
              </a:prstGeom>
              <a:blipFill>
                <a:blip r:embed="rId2"/>
                <a:stretch>
                  <a:fillRect l="-67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5182" y="2848903"/>
                <a:ext cx="55335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在古典波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就是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 dirty="0" smtClean="0">
                        <a:latin typeface="Cambria Math"/>
                      </a:rPr>
                      <m:t>𝑡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</a:rPr>
                  <a:t>時的瞬間波形。</a:t>
                </a:r>
                <a:endParaRPr lang="zh-TW" altLang="en-US" sz="1800" i="1" baseline="-25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 Box 17">
                <a:extLst>
                  <a:ext uri="{FF2B5EF4-FFF2-40B4-BE49-F238E27FC236}">
                    <a16:creationId xmlns:a16="http://schemas.microsoft.com/office/drawing/2014/main" id="{5FDCA43E-E73E-6FFE-7344-F64FE245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5182" y="2848903"/>
                <a:ext cx="5533522" cy="369332"/>
              </a:xfrm>
              <a:prstGeom prst="rect">
                <a:avLst/>
              </a:prstGeom>
              <a:blipFill>
                <a:blip r:embed="rId3"/>
                <a:stretch>
                  <a:fillRect l="-114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16_04_FigureB.jpg">
            <a:extLst>
              <a:ext uri="{FF2B5EF4-FFF2-40B4-BE49-F238E27FC236}">
                <a16:creationId xmlns:a16="http://schemas.microsoft.com/office/drawing/2014/main" id="{C4BF659A-AA49-E1AB-740A-F98B54147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8" b="4713"/>
          <a:stretch/>
        </p:blipFill>
        <p:spPr>
          <a:xfrm>
            <a:off x="4765404" y="1200430"/>
            <a:ext cx="3853885" cy="121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/>
              <p:nvPr/>
            </p:nvSpPr>
            <p:spPr>
              <a:xfrm>
                <a:off x="7675103" y="1252382"/>
                <a:ext cx="9864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dirty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 dirty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0F055C4E-945B-7AD7-DDCF-D813F57A5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103" y="1252382"/>
                <a:ext cx="986487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/>
              <p:nvPr/>
            </p:nvSpPr>
            <p:spPr bwMode="auto">
              <a:xfrm>
                <a:off x="1259632" y="3501008"/>
                <a:ext cx="7884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在電子波</a:t>
                </a:r>
                <a:r>
                  <a:rPr lang="zh-TW" altLang="en-US" sz="1800" dirty="0">
                    <a:ea typeface="Cambria Math"/>
                  </a:rPr>
                  <a:t>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 dirty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1800" i="1" dirty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dirty="0" smtClean="0">
                        <a:latin typeface="Cambria Math"/>
                      </a:rPr>
                      <m:t>=</m:t>
                    </m:r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i="1" baseline="-25000" dirty="0">
                        <a:latin typeface="Cambria Math"/>
                      </a:rPr>
                      <m:t>0 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時瞬間的狀態，可稱為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</a:rPr>
                  <a:t>瞬間波函數</a:t>
                </a:r>
                <a:r>
                  <a:rPr lang="zh-TW" altLang="en-US" dirty="0">
                    <a:latin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3E9A9-54E1-F2E5-3EE6-7E9C85327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501008"/>
                <a:ext cx="7884368" cy="369332"/>
              </a:xfrm>
              <a:prstGeom prst="rect">
                <a:avLst/>
              </a:prstGeom>
              <a:blipFill>
                <a:blip r:embed="rId6"/>
                <a:stretch>
                  <a:fillRect l="-644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16_04_FigureA.jpg">
            <a:extLst>
              <a:ext uri="{FF2B5EF4-FFF2-40B4-BE49-F238E27FC236}">
                <a16:creationId xmlns:a16="http://schemas.microsoft.com/office/drawing/2014/main" id="{96C89764-06B5-AE6B-0192-64874CDFFF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3770"/>
          <a:stretch/>
        </p:blipFill>
        <p:spPr>
          <a:xfrm>
            <a:off x="1359714" y="1200430"/>
            <a:ext cx="3240360" cy="1581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/>
              <p:nvPr/>
            </p:nvSpPr>
            <p:spPr>
              <a:xfrm>
                <a:off x="2535798" y="1119816"/>
                <a:ext cx="8881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DFEB89EA-4573-4225-D0DD-67D26E819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798" y="1119816"/>
                <a:ext cx="888192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FFB427D0-BF50-B9A4-7681-AD0E595C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5624"/>
            <a:ext cx="1930707" cy="17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are">
            <a:extLst>
              <a:ext uri="{FF2B5EF4-FFF2-40B4-BE49-F238E27FC236}">
                <a16:creationId xmlns:a16="http://schemas.microsoft.com/office/drawing/2014/main" id="{DA9049CE-336A-46CE-3669-344F61952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44673"/>
            <a:ext cx="1607478" cy="160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708572-7006-2D90-6607-7741CDE0D2B0}"/>
                  </a:ext>
                </a:extLst>
              </p:cNvPr>
              <p:cNvSpPr txBox="1"/>
              <p:nvPr/>
            </p:nvSpPr>
            <p:spPr bwMode="auto">
              <a:xfrm>
                <a:off x="1259632" y="3879610"/>
                <a:ext cx="63980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這個瞬間波函數有時會以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表示，又稱為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708572-7006-2D90-6607-7741CDE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879610"/>
                <a:ext cx="6398034" cy="369332"/>
              </a:xfrm>
              <a:prstGeom prst="rect">
                <a:avLst/>
              </a:prstGeom>
              <a:blipFill>
                <a:blip r:embed="rId11"/>
                <a:stretch>
                  <a:fillRect l="-79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zh-CN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𝜔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072" y="806042"/>
                <a:ext cx="3512308" cy="410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83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19" name="文字方塊 11"/>
          <p:cNvSpPr txBox="1">
            <a:spLocks noChangeArrowheads="1"/>
          </p:cNvSpPr>
          <p:nvPr/>
        </p:nvSpPr>
        <p:spPr bwMode="auto">
          <a:xfrm>
            <a:off x="690581" y="335216"/>
            <a:ext cx="5630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注意自由電子波的演化有一特徵與一般波完全迥異：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730197" y="1209183"/>
            <a:ext cx="6017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cs typeface="Times New Roman" pitchFamily="18" charset="0"/>
              </a:rPr>
              <a:t>波函數的</a:t>
            </a:r>
            <a:r>
              <a:rPr lang="zh-TW" altLang="en-US" dirty="0">
                <a:solidFill>
                  <a:srgbClr val="FF0000"/>
                </a:solidFill>
              </a:rPr>
              <a:t>時間演化部分與空間部分可以完全分離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/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22995D68-6316-881B-6A46-C5A60A7D6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435" y="1583273"/>
                <a:ext cx="234314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/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D9BDF622-C258-458D-92C4-7271ACB92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810" y="5135917"/>
                <a:ext cx="173925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266DC52-BDF0-3D87-4D27-82579F34C5CC}"/>
              </a:ext>
            </a:extLst>
          </p:cNvPr>
          <p:cNvSpPr txBox="1"/>
          <p:nvPr/>
        </p:nvSpPr>
        <p:spPr bwMode="auto">
          <a:xfrm>
            <a:off x="694685" y="350775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這個特徵比較接近駐波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B5F76-5948-2949-1892-FDCC6E3484AF}"/>
              </a:ext>
            </a:extLst>
          </p:cNvPr>
          <p:cNvSpPr txBox="1"/>
          <p:nvPr/>
        </p:nvSpPr>
        <p:spPr bwMode="auto">
          <a:xfrm>
            <a:off x="765391" y="6132216"/>
            <a:ext cx="746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這樣可以分離的量子波函數，稱為定態。它可測量的量都與時間無關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8" descr="http://free.yes81.net/userfiles/image/%E6%89%93%E5%9D%90.jpg">
            <a:extLst>
              <a:ext uri="{FF2B5EF4-FFF2-40B4-BE49-F238E27FC236}">
                <a16:creationId xmlns:a16="http://schemas.microsoft.com/office/drawing/2014/main" id="{50D48822-C5E3-B160-F286-9F62F85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22" y="260785"/>
            <a:ext cx="2160619" cy="17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/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𝐴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en-US" dirty="0" err="1"/>
                  <a:t>是時間為零時的瞬間波函數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zh-CN" altLang="en-US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𝜔</m:t>
                        </m:r>
                        <m:r>
                          <a:rPr lang="en-US" altLang="zh-CN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err="1"/>
                  <a:t>是未來的演化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evolution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0A3D38-3201-806E-FF3D-A9FDB5AD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1982090"/>
                <a:ext cx="8115904" cy="378245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/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err="1"/>
                  <a:t>的起始條件與未來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err="1"/>
                  <a:t>的演化可分離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9AF6CB-1605-E72A-F3C5-D412DDE78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037" y="2358659"/>
                <a:ext cx="5296554" cy="369332"/>
              </a:xfrm>
              <a:prstGeom prst="rect">
                <a:avLst/>
              </a:prstGeom>
              <a:blipFill>
                <a:blip r:embed="rId8"/>
                <a:stretch>
                  <a:fillRect l="-95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/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表示</a:t>
                </a:r>
                <a:r>
                  <a:rPr lang="en-US" dirty="0" err="1"/>
                  <a:t>不同位置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的</a:t>
                </a:r>
                <a:r>
                  <a:rPr lang="en-US" dirty="0" err="1"/>
                  <a:t>波是用同樣方式、一起變化的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7C4606-F6E3-6151-CA64-811047897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518" y="2724667"/>
                <a:ext cx="5296554" cy="369332"/>
              </a:xfrm>
              <a:prstGeom prst="rect">
                <a:avLst/>
              </a:prstGeom>
              <a:blipFill>
                <a:blip r:embed="rId9"/>
                <a:stretch>
                  <a:fillRect l="-95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FC6DDB-4232-1682-0B2B-4517AC6AC746}"/>
              </a:ext>
            </a:extLst>
          </p:cNvPr>
          <p:cNvSpPr txBox="1"/>
          <p:nvPr/>
        </p:nvSpPr>
        <p:spPr bwMode="auto">
          <a:xfrm>
            <a:off x="765391" y="4706640"/>
            <a:ext cx="4302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一般行進波波函數是無法分離的！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/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𝐴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𝑘𝑥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矩形 2">
                <a:extLst>
                  <a:ext uri="{FF2B5EF4-FFF2-40B4-BE49-F238E27FC236}">
                    <a16:creationId xmlns:a16="http://schemas.microsoft.com/office/drawing/2014/main" id="{F0089C1A-B4E6-A68F-6FCA-DA45D6869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04" y="3924642"/>
                <a:ext cx="194521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 descr="D:\Downloads\Data\Halliday8E-Figure-solution\Figure\CH16\afg008.jpg">
            <a:extLst>
              <a:ext uri="{FF2B5EF4-FFF2-40B4-BE49-F238E27FC236}">
                <a16:creationId xmlns:a16="http://schemas.microsoft.com/office/drawing/2014/main" id="{8B222E04-3460-C9DD-9E34-21476359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7636"/>
            <a:ext cx="3158849" cy="172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E74F44-0788-CE12-97C7-CE531E85605E}"/>
              </a:ext>
            </a:extLst>
          </p:cNvPr>
          <p:cNvCxnSpPr/>
          <p:nvPr/>
        </p:nvCxnSpPr>
        <p:spPr>
          <a:xfrm>
            <a:off x="6320741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709A38-20DE-E1C9-D84E-EBEA42DCE8BB}"/>
              </a:ext>
            </a:extLst>
          </p:cNvPr>
          <p:cNvCxnSpPr>
            <a:cxnSpLocks/>
          </p:cNvCxnSpPr>
          <p:nvPr/>
        </p:nvCxnSpPr>
        <p:spPr>
          <a:xfrm flipV="1">
            <a:off x="6536765" y="5004425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fig16">
            <a:extLst>
              <a:ext uri="{FF2B5EF4-FFF2-40B4-BE49-F238E27FC236}">
                <a16:creationId xmlns:a16="http://schemas.microsoft.com/office/drawing/2014/main" id="{0054748B-8B5D-F96C-86B4-57F329E9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6"/>
          <a:stretch>
            <a:fillRect/>
          </a:stretch>
        </p:blipFill>
        <p:spPr bwMode="auto">
          <a:xfrm>
            <a:off x="4471460" y="3091473"/>
            <a:ext cx="2087988" cy="121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fig16">
            <a:extLst>
              <a:ext uri="{FF2B5EF4-FFF2-40B4-BE49-F238E27FC236}">
                <a16:creationId xmlns:a16="http://schemas.microsoft.com/office/drawing/2014/main" id="{FCF6DE76-6D0C-9375-8545-8EF626B68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0" b="34882"/>
          <a:stretch/>
        </p:blipFill>
        <p:spPr bwMode="auto">
          <a:xfrm>
            <a:off x="6748132" y="3090184"/>
            <a:ext cx="2278861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C07B1A-2565-CF6C-A8E3-973C9F811702}"/>
              </a:ext>
            </a:extLst>
          </p:cNvPr>
          <p:cNvCxnSpPr/>
          <p:nvPr/>
        </p:nvCxnSpPr>
        <p:spPr>
          <a:xfrm>
            <a:off x="5266685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55D2C7-348A-C829-B412-87184A2D875A}"/>
              </a:ext>
            </a:extLst>
          </p:cNvPr>
          <p:cNvCxnSpPr/>
          <p:nvPr/>
        </p:nvCxnSpPr>
        <p:spPr>
          <a:xfrm>
            <a:off x="5796136" y="3324911"/>
            <a:ext cx="0" cy="2081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7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  <p:bldP spid="10" grpId="0"/>
      <p:bldP spid="14" grpId="0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59131" y="855546"/>
            <a:ext cx="377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latin typeface="Times New Roman" pitchFamily="18" charset="0"/>
                <a:cs typeface="Times New Roman" pitchFamily="18" charset="0"/>
              </a:rPr>
              <a:t>Schrodinger Wave Equation</a:t>
            </a:r>
            <a:endParaRPr kumimoji="0"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991926" y="2859474"/>
            <a:ext cx="7511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給定起始條件，未來的波函數原則上可以完全被決定，沒有不確定性！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991926" y="3254024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但複數波函數不是可以測量的物理量。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020571" y="4158942"/>
            <a:ext cx="7295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既然可以測量，必須是實數。每一複數都攜帶著一個實數：</a:t>
            </a:r>
            <a:r>
              <a:rPr lang="zh-CN" altLang="en-US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絕對值</a:t>
            </a:r>
            <a:r>
              <a:rPr lang="zh-CN" altLang="en-US" dirty="0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。</a:t>
            </a:r>
            <a:endParaRPr lang="en-US" altLang="zh-CN" dirty="0">
              <a:solidFill>
                <a:schemeClr val="tx1"/>
              </a:solidFill>
              <a:latin typeface="PMingLiU" panose="02020500000000000000" pitchFamily="18" charset="-120"/>
              <a:ea typeface="PMingLiU" panose="02020500000000000000" pitchFamily="18" charset="-12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45871" y="1282908"/>
                <a:ext cx="3035318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871" y="1282908"/>
                <a:ext cx="3035318" cy="648126"/>
              </a:xfrm>
              <a:prstGeom prst="rect">
                <a:avLst/>
              </a:prstGeom>
              <a:blipFill>
                <a:blip r:embed="rId2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733512" y="5727527"/>
                <a:ext cx="35210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3512" y="5727527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/>
              <p:nvPr/>
            </p:nvSpPr>
            <p:spPr bwMode="auto">
              <a:xfrm>
                <a:off x="990395" y="5273744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00F29A3D-BFF6-EA43-9EA7-A3AFBAE4E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395" y="5273744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8">
            <a:extLst>
              <a:ext uri="{FF2B5EF4-FFF2-40B4-BE49-F238E27FC236}">
                <a16:creationId xmlns:a16="http://schemas.microsoft.com/office/drawing/2014/main" id="{44765BCB-0E54-6163-FDF7-E5609AD4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571" y="3716047"/>
            <a:ext cx="721057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實驗顯示：波強度正比於以電子束進行實驗得到的分布，應可觀測。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AE007C-F815-D020-3BA1-367DE35CEA71}"/>
                  </a:ext>
                </a:extLst>
              </p:cNvPr>
              <p:cNvSpPr txBox="1"/>
              <p:nvPr/>
            </p:nvSpPr>
            <p:spPr bwMode="auto">
              <a:xfrm>
                <a:off x="1000333" y="2064272"/>
                <a:ext cx="75057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1" smtClean="0">
                        <a:latin typeface="Cambria Math"/>
                        <a:ea typeface="Cambria Math"/>
                      </a:rPr>
                      <m:t>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𝑥</m:t>
                        </m:r>
                        <m:r>
                          <a:rPr lang="en-US" altLang="zh-TW" sz="1800" i="1" dirty="0">
                            <a:latin typeface="Cambria Math"/>
                          </a:rPr>
                          <m:t>,0</m:t>
                        </m:r>
                      </m:e>
                    </m:d>
                  </m:oMath>
                </a14:m>
                <a:r>
                  <a:rPr lang="zh-TW" altLang="en-US" dirty="0"/>
                  <a:t>就描述電子在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𝑡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altLang="zh-TW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</a:rPr>
                  <a:t>時的瞬間波函數，也就是起始條件。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AE007C-F815-D020-3BA1-367DE35CE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333" y="2064272"/>
                <a:ext cx="7505737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535933D-87F4-9810-5830-0B9F9E17D7F8}"/>
              </a:ext>
            </a:extLst>
          </p:cNvPr>
          <p:cNvSpPr txBox="1"/>
          <p:nvPr/>
        </p:nvSpPr>
        <p:spPr bwMode="auto">
          <a:xfrm>
            <a:off x="1000333" y="2468327"/>
            <a:ext cx="7514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如同古典波，接下來波型隨時間的演化evolution，就由波方程式決定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CA7E682D-ABAA-6A31-664B-5B2042D04B69}"/>
                  </a:ext>
                </a:extLst>
              </p:cNvPr>
              <p:cNvSpPr txBox="1"/>
              <p:nvPr/>
            </p:nvSpPr>
            <p:spPr bwMode="auto">
              <a:xfrm>
                <a:off x="1088996" y="4658729"/>
                <a:ext cx="733681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Re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Im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Re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Im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4">
                <a:extLst>
                  <a:ext uri="{FF2B5EF4-FFF2-40B4-BE49-F238E27FC236}">
                    <a16:creationId xmlns:a16="http://schemas.microsoft.com/office/drawing/2014/main" id="{CA7E682D-ABAA-6A31-664B-5B2042D04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8996" y="4658729"/>
                <a:ext cx="733681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 descr="f39_09">
            <a:extLst>
              <a:ext uri="{FF2B5EF4-FFF2-40B4-BE49-F238E27FC236}">
                <a16:creationId xmlns:a16="http://schemas.microsoft.com/office/drawing/2014/main" id="{11F640B1-BB40-5139-97D2-809BDB4E1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764" b="4951"/>
          <a:stretch/>
        </p:blipFill>
        <p:spPr bwMode="auto">
          <a:xfrm>
            <a:off x="6913645" y="5158516"/>
            <a:ext cx="1512168" cy="12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5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B5C81-4679-04B0-FB8C-CDDABFA6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f39_08">
            <a:extLst>
              <a:ext uri="{FF2B5EF4-FFF2-40B4-BE49-F238E27FC236}">
                <a16:creationId xmlns:a16="http://schemas.microsoft.com/office/drawing/2014/main" id="{A55B9C84-F3DC-D173-3FB1-14FFB84A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2060848"/>
            <a:ext cx="489743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5">
            <a:extLst>
              <a:ext uri="{FF2B5EF4-FFF2-40B4-BE49-F238E27FC236}">
                <a16:creationId xmlns:a16="http://schemas.microsoft.com/office/drawing/2014/main" id="{F38EA83D-093C-9A53-8912-9D1AB1ADB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412776"/>
            <a:ext cx="6876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dirty="0">
                <a:latin typeface="Calibri" pitchFamily="34" charset="0"/>
              </a:rPr>
              <a:t>自由電子波波函數及其機率解釋能計算雙狹縫干涉的粒子分佈嗎？</a:t>
            </a:r>
          </a:p>
        </p:txBody>
      </p:sp>
    </p:spTree>
    <p:extLst>
      <p:ext uri="{BB962C8B-B14F-4D97-AF65-F5344CB8AC3E}">
        <p14:creationId xmlns:p14="http://schemas.microsoft.com/office/powerpoint/2010/main" val="1228365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1A27C-A828-726F-4E90-BBB11D700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BBBD5316-6CA7-8E0E-55DF-E4266D5B2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03B75E6-4066-EDC0-5641-4A23A783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EFD45BF6-152E-76FE-893D-EE6500CF2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15367" name="Picture 5" descr="f39_06">
            <a:extLst>
              <a:ext uri="{FF2B5EF4-FFF2-40B4-BE49-F238E27FC236}">
                <a16:creationId xmlns:a16="http://schemas.microsoft.com/office/drawing/2014/main" id="{486AAD80-F848-DE74-2BEC-987D6290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49" y="3800655"/>
            <a:ext cx="2691804" cy="27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1AC6FFF8-9CA8-989F-239B-367F2A65F8D7}"/>
              </a:ext>
            </a:extLst>
          </p:cNvPr>
          <p:cNvCxnSpPr>
            <a:cxnSpLocks/>
          </p:cNvCxnSpPr>
          <p:nvPr/>
        </p:nvCxnSpPr>
        <p:spPr>
          <a:xfrm flipV="1">
            <a:off x="6743700" y="4651375"/>
            <a:ext cx="1199895" cy="2138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69" name="文字方塊 22">
                <a:extLst>
                  <a:ext uri="{FF2B5EF4-FFF2-40B4-BE49-F238E27FC236}">
                    <a16:creationId xmlns:a16="http://schemas.microsoft.com/office/drawing/2014/main" id="{937211D5-1924-ACF4-E695-E5598DF271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Re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就是干涉的結果！</a:t>
                </a:r>
              </a:p>
            </p:txBody>
          </p:sp>
        </mc:Choice>
        <mc:Fallback xmlns="">
          <p:sp>
            <p:nvSpPr>
              <p:cNvPr id="15369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2853487"/>
                <a:ext cx="4033068" cy="369888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D08FD57E-ED67-2FBA-EA05-87A088D5CD8D}"/>
              </a:ext>
            </a:extLst>
          </p:cNvPr>
          <p:cNvCxnSpPr>
            <a:cxnSpLocks/>
          </p:cNvCxnSpPr>
          <p:nvPr/>
        </p:nvCxnSpPr>
        <p:spPr>
          <a:xfrm flipV="1">
            <a:off x="6743700" y="4651375"/>
            <a:ext cx="1199895" cy="85478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B27B11C5-AA11-F257-B9D6-CE64DBD6882D}"/>
                  </a:ext>
                </a:extLst>
              </p:cNvPr>
              <p:cNvSpPr txBox="1"/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𝐴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413958"/>
                <a:ext cx="4394408" cy="3879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ADB85B2-E9B4-C4CD-00E7-D79F2506E832}"/>
                  </a:ext>
                </a:extLst>
              </p:cNvPr>
              <p:cNvSpPr txBox="1"/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E7E14B09-6CE0-A41A-0CB0-062A1F813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988" y="1772163"/>
                <a:ext cx="69006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C39D1FE9-A50E-20A7-140F-2B9E76150453}"/>
                  </a:ext>
                </a:extLst>
              </p:cNvPr>
              <p:cNvSpPr txBox="1"/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6">
                <a:extLst>
                  <a:ext uri="{FF2B5EF4-FFF2-40B4-BE49-F238E27FC236}">
                    <a16:creationId xmlns:a16="http://schemas.microsoft.com/office/drawing/2014/main" id="{89AFA043-23C5-590B-78C8-E8FB34477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497" y="2301316"/>
                <a:ext cx="454489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8BD54719-1265-F157-29C7-1687AE8F043C}"/>
                  </a:ext>
                </a:extLst>
              </p:cNvPr>
              <p:cNvSpPr txBox="1"/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b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Re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16">
                <a:extLst>
                  <a:ext uri="{FF2B5EF4-FFF2-40B4-BE49-F238E27FC236}">
                    <a16:creationId xmlns:a16="http://schemas.microsoft.com/office/drawing/2014/main" id="{D0EE5D34-0383-E246-D470-C4AC38034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257" y="3329846"/>
                <a:ext cx="8889485" cy="410177"/>
              </a:xfrm>
              <a:prstGeom prst="rect">
                <a:avLst/>
              </a:prstGeom>
              <a:blipFill>
                <a:blip r:embed="rId7"/>
                <a:stretch>
                  <a:fillRect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6617F381-6CA8-8286-47EA-52B0636D07BF}"/>
                  </a:ext>
                </a:extLst>
              </p:cNvPr>
              <p:cNvSpPr txBox="1"/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6">
                <a:extLst>
                  <a:ext uri="{FF2B5EF4-FFF2-40B4-BE49-F238E27FC236}">
                    <a16:creationId xmlns:a16="http://schemas.microsoft.com/office/drawing/2014/main" id="{D864EA57-58B4-E850-BCE2-D729589E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4680577"/>
                <a:ext cx="411593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909EEBF-AB67-DE16-EB13-15E6EC3E29C5}"/>
              </a:ext>
            </a:extLst>
          </p:cNvPr>
          <p:cNvSpPr txBox="1"/>
          <p:nvPr/>
        </p:nvSpPr>
        <p:spPr bwMode="auto">
          <a:xfrm>
            <a:off x="7092280" y="2301316"/>
            <a:ext cx="1008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2-16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4089DB-4238-D59D-60BF-39DA52B7005F}"/>
                  </a:ext>
                </a:extLst>
              </p:cNvPr>
              <p:cNvSpPr txBox="1"/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F547BD-C7FC-EDF9-6435-DE3A4847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0" y="4382303"/>
                <a:ext cx="291483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E6E99-D899-5080-69AF-35624F8961F2}"/>
                  </a:ext>
                </a:extLst>
              </p:cNvPr>
              <p:cNvSpPr txBox="1"/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663238-AA0C-EECF-4528-F0449690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3647" y="5095611"/>
                <a:ext cx="32469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0AEDC-3D96-754A-7C61-9763F92EF31A}"/>
                  </a:ext>
                </a:extLst>
              </p:cNvPr>
              <p:cNvSpPr txBox="1"/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是狹縫1,2距觀測點的距離！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8AC1C7D-31AD-0267-4DAE-A5808A800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8109" y="870893"/>
                <a:ext cx="4394408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197AEF0-B724-508C-4254-FF2B1CBE951C}"/>
              </a:ext>
            </a:extLst>
          </p:cNvPr>
          <p:cNvSpPr txBox="1"/>
          <p:nvPr/>
        </p:nvSpPr>
        <p:spPr bwMode="auto">
          <a:xfrm>
            <a:off x="1127500" y="1316271"/>
            <a:ext cx="258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觀測點的電子波強度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01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3833A-87B8-FA6E-9EAF-44614E9DC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114814B1-414E-AFB4-EEF3-11DF77DE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 b="17860"/>
          <a:stretch/>
        </p:blipFill>
        <p:spPr bwMode="auto">
          <a:xfrm>
            <a:off x="827584" y="1475332"/>
            <a:ext cx="784860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C12EA7D-CC69-786A-0DF0-43A6F27D994F}"/>
                  </a:ext>
                </a:extLst>
              </p:cNvPr>
              <p:cNvSpPr txBox="1"/>
              <p:nvPr/>
            </p:nvSpPr>
            <p:spPr bwMode="auto">
              <a:xfrm>
                <a:off x="996947" y="318772"/>
                <a:ext cx="6873356" cy="7693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𝑘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/>
                                              <a:ea typeface="Cambria Math"/>
                                              <a:cs typeface="Times New Roman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6">
                <a:extLst>
                  <a:ext uri="{FF2B5EF4-FFF2-40B4-BE49-F238E27FC236}">
                    <a16:creationId xmlns:a16="http://schemas.microsoft.com/office/drawing/2014/main" id="{1C12EA7D-CC69-786A-0DF0-43A6F27D9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6947" y="318772"/>
                <a:ext cx="6873356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FB81F5D-DF10-DB17-A693-15D711EFE871}"/>
              </a:ext>
            </a:extLst>
          </p:cNvPr>
          <p:cNvSpPr txBox="1"/>
          <p:nvPr/>
        </p:nvSpPr>
        <p:spPr bwMode="auto">
          <a:xfrm>
            <a:off x="2915816" y="109707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與一般雙狹縫干涉完全一致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849D2-32BB-C9C5-5E5F-D9E42FD2BA40}"/>
                  </a:ext>
                </a:extLst>
              </p:cNvPr>
              <p:cNvSpPr txBox="1"/>
              <p:nvPr/>
            </p:nvSpPr>
            <p:spPr bwMode="auto">
              <a:xfrm>
                <a:off x="7884096" y="4023709"/>
                <a:ext cx="79208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849D2-32BB-C9C5-5E5F-D9E42FD2B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096" y="4023709"/>
                <a:ext cx="79208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FF10978-AE3B-AAA3-0240-D7790DAAA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355651"/>
            <a:ext cx="1728192" cy="2194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0A1C9-D24B-C6C6-6F55-2B78498D1031}"/>
              </a:ext>
            </a:extLst>
          </p:cNvPr>
          <p:cNvSpPr txBox="1"/>
          <p:nvPr/>
        </p:nvSpPr>
        <p:spPr bwMode="auto">
          <a:xfrm>
            <a:off x="827584" y="472514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以虛數指數函數描述自由電子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EF92E-668A-48D3-119F-E6C3A3547FA9}"/>
              </a:ext>
            </a:extLst>
          </p:cNvPr>
          <p:cNvSpPr txBox="1"/>
          <p:nvPr/>
        </p:nvSpPr>
        <p:spPr bwMode="auto">
          <a:xfrm>
            <a:off x="813384" y="5179276"/>
            <a:ext cx="3686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以波函數絕對值為當地的波強度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D723F-7CBE-A202-F7FE-8563FBA4E339}"/>
              </a:ext>
            </a:extLst>
          </p:cNvPr>
          <p:cNvSpPr txBox="1"/>
          <p:nvPr/>
        </p:nvSpPr>
        <p:spPr bwMode="auto">
          <a:xfrm>
            <a:off x="827584" y="5633408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證實是正確的方向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834183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aip.org/history/heisenberg/images/bor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1848495" cy="273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084582" y="4653136"/>
            <a:ext cx="648134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一顆粒子在各處的</a:t>
            </a:r>
            <a:r>
              <a:rPr lang="zh-TW" altLang="en-US" sz="1800" dirty="0">
                <a:solidFill>
                  <a:srgbClr val="FF0000"/>
                </a:solidFill>
              </a:rPr>
              <a:t>物質波的強度 </a:t>
            </a:r>
            <a:r>
              <a:rPr lang="zh-TW" altLang="en-US" sz="1800" dirty="0"/>
              <a:t>≈ 在該處發現此粒子的</a:t>
            </a:r>
            <a:r>
              <a:rPr lang="zh-TW" altLang="en-US" sz="1800" b="1" dirty="0">
                <a:solidFill>
                  <a:srgbClr val="FF0000"/>
                </a:solidFill>
              </a:rPr>
              <a:t>機率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55776" y="1146532"/>
            <a:ext cx="4283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物質波的機率解釋 </a:t>
            </a:r>
            <a:r>
              <a:rPr lang="en-US" altLang="zh-TW" sz="1800" dirty="0">
                <a:solidFill>
                  <a:srgbClr val="FF0000"/>
                </a:solidFill>
              </a:rPr>
              <a:t>Max Born 1926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AE65A12B-F083-0BF6-DC96-27C31B69F16F}"/>
                  </a:ext>
                </a:extLst>
              </p:cNvPr>
              <p:cNvSpPr txBox="1"/>
              <p:nvPr/>
            </p:nvSpPr>
            <p:spPr bwMode="auto">
              <a:xfrm>
                <a:off x="2123728" y="5660692"/>
                <a:ext cx="352109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𝐼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AE65A12B-F083-0BF6-DC96-27C31B69F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5660692"/>
                <a:ext cx="352109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4777B082-6988-2EA1-71AE-A3C436252944}"/>
                  </a:ext>
                </a:extLst>
              </p:cNvPr>
              <p:cNvSpPr txBox="1"/>
              <p:nvPr/>
            </p:nvSpPr>
            <p:spPr bwMode="auto">
              <a:xfrm>
                <a:off x="1120484" y="5157192"/>
                <a:ext cx="52797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TW" altLang="en-US" dirty="0">
                    <a:solidFill>
                      <a:schemeClr val="tx1"/>
                    </a:solidFill>
                    <a:latin typeface="Calibri" pitchFamily="34" charset="0"/>
                  </a:rPr>
                  <a:t>波強度可以以波</a:t>
                </a:r>
                <a:r>
                  <a:rPr lang="zh-CN" altLang="en-US" dirty="0">
                    <a:solidFill>
                      <a:schemeClr val="tx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函數的絕對值平方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計算。</a:t>
                </a: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4777B082-6988-2EA1-71AE-A3C436252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484" y="5157192"/>
                <a:ext cx="5279779" cy="369332"/>
              </a:xfrm>
              <a:prstGeom prst="rect">
                <a:avLst/>
              </a:prstGeom>
              <a:blipFill>
                <a:blip r:embed="rId4"/>
                <a:stretch>
                  <a:fillRect l="-9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1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9" name="Text Box 6"/>
              <p:cNvSpPr txBox="1">
                <a:spLocks noChangeArrowheads="1"/>
              </p:cNvSpPr>
              <p:nvPr/>
            </p:nvSpPr>
            <p:spPr bwMode="auto">
              <a:xfrm>
                <a:off x="969095" y="617965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時間為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的瞬間</m:t>
                    </m:r>
                  </m:oMath>
                </a14:m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之間發現該粒子的機率，可以寫成：</a:t>
                </a:r>
              </a:p>
            </p:txBody>
          </p:sp>
        </mc:Choice>
        <mc:Fallback xmlns="">
          <p:sp>
            <p:nvSpPr>
              <p:cNvPr id="1843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5" y="617965"/>
                <a:ext cx="6807601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440" name="Picture 7" descr="4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"/>
          <a:stretch>
            <a:fillRect/>
          </a:stretch>
        </p:blipFill>
        <p:spPr bwMode="auto">
          <a:xfrm>
            <a:off x="1009894" y="2293544"/>
            <a:ext cx="30607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 Box 9"/>
              <p:cNvSpPr txBox="1">
                <a:spLocks noChangeArrowheads="1"/>
              </p:cNvSpPr>
              <p:nvPr/>
            </p:nvSpPr>
            <p:spPr bwMode="auto">
              <a:xfrm>
                <a:off x="2824955" y="5699076"/>
                <a:ext cx="63190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將機率密度積分，得到瞬間在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𝑏</m:t>
                    </m:r>
                  </m:oMath>
                </a14:m>
                <a:r>
                  <a:rPr lang="zh-TW" altLang="en-US" dirty="0"/>
                  <a:t>之間發現該粒子的機率。</a:t>
                </a:r>
              </a:p>
            </p:txBody>
          </p:sp>
        </mc:Choice>
        <mc:Fallback xmlns="">
          <p:sp>
            <p:nvSpPr>
              <p:cNvPr id="1844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955" y="5699076"/>
                <a:ext cx="6319045" cy="369332"/>
              </a:xfrm>
              <a:prstGeom prst="rect">
                <a:avLst/>
              </a:prstGeom>
              <a:blipFill>
                <a:blip r:embed="rId4"/>
                <a:stretch>
                  <a:fillRect l="-8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42" name="Rectangle 13"/>
          <p:cNvSpPr>
            <a:spLocks noChangeArrowheads="1"/>
          </p:cNvSpPr>
          <p:nvPr/>
        </p:nvSpPr>
        <p:spPr bwMode="auto">
          <a:xfrm>
            <a:off x="2522782" y="3338246"/>
            <a:ext cx="142875" cy="161912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8443" name="Picture 7" descr="D:\Downloads\Data\Knight\Media\Chapter40\Images\40_07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2330133"/>
            <a:ext cx="3120362" cy="29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977119" y="1458427"/>
                <a:ext cx="537486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7119" y="1458427"/>
                <a:ext cx="537486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007712" y="5406695"/>
                <a:ext cx="1849737" cy="932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𝑏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712" y="5406695"/>
                <a:ext cx="1849737" cy="932628"/>
              </a:xfrm>
              <a:prstGeom prst="rect">
                <a:avLst/>
              </a:prstGeom>
              <a:blipFill>
                <a:blip r:embed="rId7"/>
                <a:stretch>
                  <a:fillRect l="-46259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4499993" y="528246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有時會以點的數目來表示機率大小！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/>
              <p:nvPr/>
            </p:nvSpPr>
            <p:spPr bwMode="auto">
              <a:xfrm>
                <a:off x="969095" y="1827759"/>
                <a:ext cx="69872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的波函數絕對值平方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l-GR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𝑥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</a:t>
                </a:r>
                <a:r>
                  <a:rPr lang="zh-CN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此瞬間的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機率密度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6F3DBFB6-ABC2-128D-D23A-9450B4B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095" y="1827759"/>
                <a:ext cx="6987282" cy="369332"/>
              </a:xfrm>
              <a:prstGeom prst="rect">
                <a:avLst/>
              </a:prstGeom>
              <a:blipFill>
                <a:blip r:embed="rId8"/>
                <a:stretch>
                  <a:fillRect l="-72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/>
              <p:nvPr/>
            </p:nvSpPr>
            <p:spPr bwMode="auto">
              <a:xfrm>
                <a:off x="2282303" y="4887226"/>
                <a:ext cx="2356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0105FF-96F4-513D-C687-FD16F976E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303" y="4887226"/>
                <a:ext cx="235640" cy="369332"/>
              </a:xfrm>
              <a:prstGeom prst="rect">
                <a:avLst/>
              </a:prstGeom>
              <a:blipFill>
                <a:blip r:embed="rId9"/>
                <a:stretch>
                  <a:fillRect r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/>
              <p:nvPr/>
            </p:nvSpPr>
            <p:spPr bwMode="auto">
              <a:xfrm>
                <a:off x="2465657" y="4897606"/>
                <a:ext cx="963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B3EDC5-0194-E1C8-C878-7C162F7DF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657" y="4897606"/>
                <a:ext cx="96336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987" y="1039204"/>
                <a:ext cx="61907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（意思就是位置在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附近，不準度大約是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𝑑𝑥</m:t>
                    </m:r>
                  </m:oMath>
                </a14:m>
                <a:r>
                  <a:rPr lang="zh-TW" altLang="en-US" dirty="0"/>
                  <a:t>）</a:t>
                </a:r>
              </a:p>
            </p:txBody>
          </p:sp>
        </mc:Choice>
        <mc:Fallback xmlns="">
          <p:sp>
            <p:nvSpPr>
              <p:cNvPr id="5" name="Text Box 6">
                <a:extLst>
                  <a:ext uri="{FF2B5EF4-FFF2-40B4-BE49-F238E27FC236}">
                    <a16:creationId xmlns:a16="http://schemas.microsoft.com/office/drawing/2014/main" id="{811DDC17-9D94-73FD-2CA7-CFD6D9A57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987" y="1039204"/>
                <a:ext cx="6190759" cy="369332"/>
              </a:xfrm>
              <a:prstGeom prst="rect">
                <a:avLst/>
              </a:prstGeom>
              <a:blipFill>
                <a:blip r:embed="rId11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8662" y="200407"/>
                <a:ext cx="680760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是連續變數</m:t>
                    </m:r>
                  </m:oMath>
                </a14:m>
                <a:r>
                  <a:rPr lang="zh-TW" altLang="en-US" dirty="0"/>
                  <a:t>，所以機率大小是以機率密度表示！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6555F19E-D407-88EE-99BB-5F2D12911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8662" y="200407"/>
                <a:ext cx="6807601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3" grpId="0" animBg="1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4354145" y="3773247"/>
            <a:ext cx="35754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機率密度的總積分必需等於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9460" name="Picture 12" descr="D:\Downloads\Data\Knight\Media\Chapter40\Images\40_08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4"/>
          <a:stretch>
            <a:fillRect/>
          </a:stretch>
        </p:blipFill>
        <p:spPr bwMode="auto">
          <a:xfrm>
            <a:off x="1755407" y="1222676"/>
            <a:ext cx="519747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字方塊 12"/>
          <p:cNvSpPr txBox="1">
            <a:spLocks noChangeArrowheads="1"/>
          </p:cNvSpPr>
          <p:nvPr/>
        </p:nvSpPr>
        <p:spPr bwMode="auto">
          <a:xfrm>
            <a:off x="1706424" y="4646545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歸一化條件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Normalization Condition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2" name="矩形 15"/>
          <p:cNvSpPr>
            <a:spLocks noChangeArrowheads="1"/>
          </p:cNvSpPr>
          <p:nvPr/>
        </p:nvSpPr>
        <p:spPr bwMode="auto">
          <a:xfrm>
            <a:off x="1694550" y="5079892"/>
            <a:ext cx="7027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dirty="0"/>
              <a:t>這個是</a:t>
            </a:r>
            <a:r>
              <a:rPr lang="zh-TW" altLang="en-US" dirty="0"/>
              <a:t>電子</a:t>
            </a:r>
            <a:r>
              <a:rPr lang="zh-TW" altLang="zh-TW" dirty="0"/>
              <a:t>波函數在薛丁格方程式以外必須滿足的額外的條件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zh-CN" altLang="en-US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0638" y="3520629"/>
                <a:ext cx="2388090" cy="901914"/>
              </a:xfrm>
              <a:prstGeom prst="rect">
                <a:avLst/>
              </a:prstGeom>
              <a:blipFill>
                <a:blip r:embed="rId3"/>
                <a:stretch>
                  <a:fillRect l="-32275" t="-112676" b="-1732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318B9A2-E729-3BD3-3101-749DE5277EB3}"/>
              </a:ext>
            </a:extLst>
          </p:cNvPr>
          <p:cNvSpPr txBox="1"/>
          <p:nvPr/>
        </p:nvSpPr>
        <p:spPr bwMode="auto">
          <a:xfrm>
            <a:off x="1695261" y="5925585"/>
            <a:ext cx="4938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但總機率是不是會隨時間變化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7A03558-79D7-A87B-022B-64CE8BF2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407" y="708644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發現該粒子的總機率必需等於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6C53-F7D7-831F-C33F-B9F9A8B4BA70}"/>
              </a:ext>
            </a:extLst>
          </p:cNvPr>
          <p:cNvSpPr txBox="1"/>
          <p:nvPr/>
        </p:nvSpPr>
        <p:spPr bwMode="auto">
          <a:xfrm>
            <a:off x="1706424" y="5491206"/>
            <a:ext cx="5768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光子或會衰變生成的粒子就不滿足此條件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31553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11556-7F09-F932-41F0-2FA83E77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311582" cy="2160240"/>
          </a:xfrm>
          <a:prstGeom prst="rect">
            <a:avLst/>
          </a:prstGeom>
        </p:spPr>
      </p:pic>
      <p:pic>
        <p:nvPicPr>
          <p:cNvPr id="4" name="Picture 3" descr="A close-up of a handwritten letter&#10;&#10;Description automatically generated">
            <a:extLst>
              <a:ext uri="{FF2B5EF4-FFF2-40B4-BE49-F238E27FC236}">
                <a16:creationId xmlns:a16="http://schemas.microsoft.com/office/drawing/2014/main" id="{E12FD835-42D2-354C-21EF-EA44ED900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r="18016"/>
          <a:stretch/>
        </p:blipFill>
        <p:spPr>
          <a:xfrm>
            <a:off x="4578345" y="2738676"/>
            <a:ext cx="4464496" cy="3540890"/>
          </a:xfrm>
          <a:prstGeom prst="rect">
            <a:avLst/>
          </a:prstGeom>
        </p:spPr>
      </p:pic>
      <p:pic>
        <p:nvPicPr>
          <p:cNvPr id="6" name="Picture 5" descr="A close up of a letter&#10;&#10;Description automatically generated">
            <a:extLst>
              <a:ext uri="{FF2B5EF4-FFF2-40B4-BE49-F238E27FC236}">
                <a16:creationId xmlns:a16="http://schemas.microsoft.com/office/drawing/2014/main" id="{594D29B9-230C-D6E4-7AC1-8F70F439A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r="14309"/>
          <a:stretch/>
        </p:blipFill>
        <p:spPr>
          <a:xfrm>
            <a:off x="113849" y="2738676"/>
            <a:ext cx="4464496" cy="35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50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579B40-5BEA-EEE2-6661-BD1E36DD5C90}"/>
              </a:ext>
            </a:extLst>
          </p:cNvPr>
          <p:cNvSpPr txBox="1"/>
          <p:nvPr/>
        </p:nvSpPr>
        <p:spPr bwMode="auto">
          <a:xfrm>
            <a:off x="4923544" y="486916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Probability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B068-1018-8048-F8FD-44C346C9FCBC}"/>
              </a:ext>
            </a:extLst>
          </p:cNvPr>
          <p:cNvSpPr txBox="1"/>
          <p:nvPr/>
        </p:nvSpPr>
        <p:spPr bwMode="auto">
          <a:xfrm>
            <a:off x="834184" y="222099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計算機率密度的時變率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/>
              <p:nvPr/>
            </p:nvSpPr>
            <p:spPr bwMode="auto">
              <a:xfrm>
                <a:off x="5719627" y="4023337"/>
                <a:ext cx="1176797" cy="5266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33ABC4-0600-1F3F-4CCD-87F3CABCC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9627" y="4023337"/>
                <a:ext cx="1176797" cy="526683"/>
              </a:xfrm>
              <a:prstGeom prst="rect">
                <a:avLst/>
              </a:prstGeom>
              <a:blipFill>
                <a:blip r:embed="rId2"/>
                <a:stretch>
                  <a:fillRect l="-4301" t="-2326" r="-4301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/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Ψ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文字方塊 11">
                <a:extLst>
                  <a:ext uri="{FF2B5EF4-FFF2-40B4-BE49-F238E27FC236}">
                    <a16:creationId xmlns:a16="http://schemas.microsoft.com/office/drawing/2014/main" id="{54A60824-3872-1B16-4AD5-C36EAB83D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236" y="654218"/>
                <a:ext cx="5896173" cy="620811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/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20A508-DA26-9618-704E-E906B407A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184" y="1671836"/>
                <a:ext cx="2875915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/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4B2FAB95-E644-97F8-F78A-702F7E0B6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1857" y="1671836"/>
                <a:ext cx="3350725" cy="648126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/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1">
                <a:extLst>
                  <a:ext uri="{FF2B5EF4-FFF2-40B4-BE49-F238E27FC236}">
                    <a16:creationId xmlns:a16="http://schemas.microsoft.com/office/drawing/2014/main" id="{5BC6DB3E-95C7-69F2-E7EC-C35B9159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2759788"/>
                <a:ext cx="8942192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/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0F9A51E-68C3-6809-7EF6-B9CCB02B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5" y="3941074"/>
                <a:ext cx="2351413" cy="61901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/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CN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Ψ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49DBDA01-51B4-C4F3-DA89-0CF601828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374" y="4740471"/>
                <a:ext cx="3818546" cy="626710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/>
              <p:nvPr/>
            </p:nvSpPr>
            <p:spPr bwMode="auto">
              <a:xfrm>
                <a:off x="945870" y="5813603"/>
                <a:ext cx="5580502" cy="9019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DBFCB234-FF40-DB52-1EA6-D9701135E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70" y="5813603"/>
                <a:ext cx="5580502" cy="901914"/>
              </a:xfrm>
              <a:prstGeom prst="rect">
                <a:avLst/>
              </a:prstGeom>
              <a:blipFill>
                <a:blip r:embed="rId9"/>
                <a:stretch>
                  <a:fillRect l="-8844" t="-109722" b="-17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FBDD482-BC27-BF54-616C-D21971B2AEAC}"/>
              </a:ext>
            </a:extLst>
          </p:cNvPr>
          <p:cNvSpPr txBox="1"/>
          <p:nvPr/>
        </p:nvSpPr>
        <p:spPr bwMode="auto">
          <a:xfrm>
            <a:off x="834184" y="1302504"/>
            <a:ext cx="3921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薛丁格方程式給出波函數的時變率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9CBA80-908A-FA08-1FF0-8EBBCF17450F}"/>
              </a:ext>
            </a:extLst>
          </p:cNvPr>
          <p:cNvSpPr txBox="1"/>
          <p:nvPr/>
        </p:nvSpPr>
        <p:spPr bwMode="auto">
          <a:xfrm>
            <a:off x="834183" y="2378513"/>
            <a:ext cx="4669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代入前式，有位能的第二項會消掉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AD8F8-15B3-4222-685C-1D915FAE095D}"/>
              </a:ext>
            </a:extLst>
          </p:cNvPr>
          <p:cNvSpPr txBox="1"/>
          <p:nvPr/>
        </p:nvSpPr>
        <p:spPr bwMode="auto">
          <a:xfrm>
            <a:off x="815236" y="3507398"/>
            <a:ext cx="75865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機率密度的時變率等於一個量的空間微分，這與電荷守恆式一樣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/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取機率密度時變率的全空間積分，右手邊會出現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±∞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的差，此處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應為零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240219-F4CE-492C-11FF-6828216E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869" y="5367181"/>
                <a:ext cx="8018383" cy="369332"/>
              </a:xfrm>
              <a:prstGeom prst="rect">
                <a:avLst/>
              </a:prstGeom>
              <a:blipFill>
                <a:blip r:embed="rId10"/>
                <a:stretch>
                  <a:fillRect l="-6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19772BC-7EF4-63DC-7293-9BEFB470601A}"/>
              </a:ext>
            </a:extLst>
          </p:cNvPr>
          <p:cNvSpPr txBox="1"/>
          <p:nvPr/>
        </p:nvSpPr>
        <p:spPr bwMode="auto">
          <a:xfrm>
            <a:off x="6588224" y="6067756"/>
            <a:ext cx="2042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因此總機率守恆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9D960E-1EA2-F386-4851-7F77639D3423}"/>
              </a:ext>
            </a:extLst>
          </p:cNvPr>
          <p:cNvCxnSpPr/>
          <p:nvPr/>
        </p:nvCxnSpPr>
        <p:spPr>
          <a:xfrm flipV="1">
            <a:off x="3288788" y="1121487"/>
            <a:ext cx="2867388" cy="723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79A013-3CFD-8AA5-978C-89444D2C85AE}"/>
              </a:ext>
            </a:extLst>
          </p:cNvPr>
          <p:cNvCxnSpPr>
            <a:cxnSpLocks/>
          </p:cNvCxnSpPr>
          <p:nvPr/>
        </p:nvCxnSpPr>
        <p:spPr>
          <a:xfrm flipH="1" flipV="1">
            <a:off x="5077678" y="1152005"/>
            <a:ext cx="1105973" cy="620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6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A69908C6-AFD6-9696-766E-F6A8D3AC5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5328593" cy="1664687"/>
          </a:xfrm>
          <a:prstGeom prst="rect">
            <a:avLst/>
          </a:prstGeom>
        </p:spPr>
      </p:pic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E52DA3E9-0400-7CED-DAEA-8B23711AD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988840"/>
            <a:ext cx="6169475" cy="4687296"/>
          </a:xfrm>
          <a:prstGeom prst="rect">
            <a:avLst/>
          </a:prstGeom>
        </p:spPr>
      </p:pic>
      <p:pic>
        <p:nvPicPr>
          <p:cNvPr id="6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009E9CA9-79B7-68A6-F101-D34976DDA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35661" r="6920" b="38708"/>
          <a:stretch/>
        </p:blipFill>
        <p:spPr bwMode="auto">
          <a:xfrm>
            <a:off x="6565010" y="3722263"/>
            <a:ext cx="2561897" cy="84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C8EF3-0A2D-2B7A-2ACD-7882FD3A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472" r="6730" b="26072"/>
          <a:stretch/>
        </p:blipFill>
        <p:spPr>
          <a:xfrm>
            <a:off x="6660232" y="1378616"/>
            <a:ext cx="23874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92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8DA2B1-B569-4FED-B249-F533B13ED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77" b="54330"/>
          <a:stretch/>
        </p:blipFill>
        <p:spPr>
          <a:xfrm>
            <a:off x="789332" y="2276872"/>
            <a:ext cx="4032448" cy="303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3753C-34AD-A216-1132-8623F4F7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2829" b="50882"/>
          <a:stretch/>
        </p:blipFill>
        <p:spPr>
          <a:xfrm>
            <a:off x="4958458" y="2276872"/>
            <a:ext cx="3600400" cy="3037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45DD42-5D6D-125F-82B6-35C025074DDB}"/>
              </a:ext>
            </a:extLst>
          </p:cNvPr>
          <p:cNvSpPr txBox="1"/>
          <p:nvPr/>
        </p:nvSpPr>
        <p:spPr bwMode="auto">
          <a:xfrm>
            <a:off x="819354" y="908720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假設某時間時，瞬間波函數可以寫成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/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8F208-84FF-2749-05FF-59FD6CDB9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847" y="896889"/>
                <a:ext cx="1014297" cy="39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43B999C-F0CC-B98E-40B1-751B1A7CEBD7}"/>
              </a:ext>
            </a:extLst>
          </p:cNvPr>
          <p:cNvSpPr txBox="1"/>
          <p:nvPr/>
        </p:nvSpPr>
        <p:spPr bwMode="auto">
          <a:xfrm>
            <a:off x="789332" y="141996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考慮其歸一化條件，並計算機率密度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572694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4ABF2-407F-BE8C-54BF-0835D32B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9" y="188640"/>
            <a:ext cx="790890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29168-9D59-9A15-7FB4-1F0582BA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332656"/>
            <a:ext cx="765957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7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4E63F-8748-41F4-DBD5-FBB3F364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323955" cy="5184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35E3C-2259-C4BA-688E-B7392799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877272"/>
            <a:ext cx="6618240" cy="6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5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57250"/>
            <a:ext cx="30591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6"/>
          <p:cNvSpPr txBox="1">
            <a:spLocks noChangeArrowheads="1"/>
          </p:cNvSpPr>
          <p:nvPr/>
        </p:nvSpPr>
        <p:spPr bwMode="auto">
          <a:xfrm>
            <a:off x="2928938" y="285750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four papers in 1926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文字方塊 6"/>
          <p:cNvSpPr txBox="1">
            <a:spLocks noChangeArrowheads="1"/>
          </p:cNvSpPr>
          <p:nvPr/>
        </p:nvSpPr>
        <p:spPr bwMode="auto">
          <a:xfrm>
            <a:off x="928688" y="56435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根據少數的線索</a:t>
            </a:r>
            <a:r>
              <a:rPr lang="zh-TW" altLang="en-US" sz="1800" dirty="0">
                <a:solidFill>
                  <a:srgbClr val="FF0000"/>
                </a:solidFill>
              </a:rPr>
              <a:t>，猜出</a:t>
            </a:r>
            <a:r>
              <a:rPr lang="zh-TW" altLang="en-US" sz="1800" dirty="0"/>
              <a:t>物質波的波動方程式。</a:t>
            </a:r>
          </a:p>
        </p:txBody>
      </p:sp>
      <p:pic>
        <p:nvPicPr>
          <p:cNvPr id="57349" name="Picture 8" descr="http://photos.aip.org/history/Thumbnails/schrodinger_erwin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85938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0" descr="http://upload.wikimedia.org/wikipedia/commons/e/e1/Psi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000625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928688" y="5143500"/>
            <a:ext cx="450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無法如其他的波方程式由介質的性質</a:t>
            </a:r>
            <a:r>
              <a:rPr lang="zh-TW" altLang="en-US" sz="1800" dirty="0">
                <a:solidFill>
                  <a:srgbClr val="FF0000"/>
                </a:solidFill>
              </a:rPr>
              <a:t>推導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5280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10353</TotalTime>
  <Words>2752</Words>
  <Application>Microsoft Macintosh PowerPoint</Application>
  <PresentationFormat>On-screen Show (4:3)</PresentationFormat>
  <Paragraphs>360</Paragraphs>
  <Slides>63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643</cp:revision>
  <cp:lastPrinted>2024-10-20T21:26:17Z</cp:lastPrinted>
  <dcterms:created xsi:type="dcterms:W3CDTF">2008-03-17T12:32:20Z</dcterms:created>
  <dcterms:modified xsi:type="dcterms:W3CDTF">2025-12-22T04:37:05Z</dcterms:modified>
</cp:coreProperties>
</file>